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471" r:id="rId3"/>
    <p:sldId id="550" r:id="rId4"/>
    <p:sldId id="528" r:id="rId5"/>
    <p:sldId id="585" r:id="rId6"/>
    <p:sldId id="641" r:id="rId7"/>
    <p:sldId id="586" r:id="rId8"/>
    <p:sldId id="587" r:id="rId9"/>
    <p:sldId id="583" r:id="rId10"/>
    <p:sldId id="643" r:id="rId11"/>
    <p:sldId id="642" r:id="rId12"/>
    <p:sldId id="588" r:id="rId13"/>
    <p:sldId id="590" r:id="rId14"/>
    <p:sldId id="591" r:id="rId15"/>
    <p:sldId id="644" r:id="rId16"/>
    <p:sldId id="592" r:id="rId17"/>
    <p:sldId id="594" r:id="rId18"/>
    <p:sldId id="596" r:id="rId19"/>
    <p:sldId id="597" r:id="rId20"/>
    <p:sldId id="645" r:id="rId21"/>
    <p:sldId id="646" r:id="rId22"/>
    <p:sldId id="647" r:id="rId23"/>
    <p:sldId id="648" r:id="rId24"/>
    <p:sldId id="602" r:id="rId25"/>
    <p:sldId id="603" r:id="rId26"/>
    <p:sldId id="604" r:id="rId27"/>
    <p:sldId id="649" r:id="rId28"/>
    <p:sldId id="650" r:id="rId29"/>
    <p:sldId id="651" r:id="rId30"/>
    <p:sldId id="652" r:id="rId31"/>
    <p:sldId id="653" r:id="rId32"/>
    <p:sldId id="654" r:id="rId33"/>
    <p:sldId id="655" r:id="rId34"/>
    <p:sldId id="656" r:id="rId35"/>
    <p:sldId id="657" r:id="rId36"/>
    <p:sldId id="658" r:id="rId37"/>
    <p:sldId id="659" r:id="rId38"/>
    <p:sldId id="660" r:id="rId39"/>
    <p:sldId id="661" r:id="rId40"/>
    <p:sldId id="662" r:id="rId41"/>
    <p:sldId id="663" r:id="rId42"/>
    <p:sldId id="664" r:id="rId43"/>
    <p:sldId id="665" r:id="rId44"/>
    <p:sldId id="666" r:id="rId45"/>
    <p:sldId id="623" r:id="rId46"/>
    <p:sldId id="676" r:id="rId47"/>
    <p:sldId id="624" r:id="rId48"/>
    <p:sldId id="667" r:id="rId49"/>
    <p:sldId id="668" r:id="rId50"/>
    <p:sldId id="669" r:id="rId51"/>
    <p:sldId id="670" r:id="rId52"/>
    <p:sldId id="671" r:id="rId53"/>
    <p:sldId id="672" r:id="rId54"/>
    <p:sldId id="584" r:id="rId55"/>
    <p:sldId id="633" r:id="rId56"/>
    <p:sldId id="677" r:id="rId57"/>
    <p:sldId id="634" r:id="rId58"/>
    <p:sldId id="635" r:id="rId59"/>
    <p:sldId id="637" r:id="rId60"/>
    <p:sldId id="673" r:id="rId61"/>
    <p:sldId id="674" r:id="rId62"/>
    <p:sldId id="675" r:id="rId63"/>
    <p:sldId id="385" r:id="rId6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A0A2"/>
    <a:srgbClr val="E67627"/>
    <a:srgbClr val="A72F49"/>
    <a:srgbClr val="43AC81"/>
    <a:srgbClr val="DA6EAB"/>
    <a:srgbClr val="0067B3"/>
    <a:srgbClr val="EE7D6A"/>
    <a:srgbClr val="2A5CAA"/>
    <a:srgbClr val="ED7C7F"/>
    <a:srgbClr val="3C4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4213" autoAdjust="0"/>
  </p:normalViewPr>
  <p:slideViewPr>
    <p:cSldViewPr>
      <p:cViewPr varScale="1">
        <p:scale>
          <a:sx n="98" d="100"/>
          <a:sy n="98" d="100"/>
        </p:scale>
        <p:origin x="2280" y="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2022-01-18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2022-01-18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77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A72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50" y="764704"/>
            <a:ext cx="4057100" cy="282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908" y="3914370"/>
            <a:ext cx="3999135" cy="106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6">
              <a:lumMod val="20000"/>
              <a:lumOff val="80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E67627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E67627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86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2022-01-18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E67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271693" y="6309320"/>
            <a:ext cx="245932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Copyright© 2019 </a:t>
            </a:r>
            <a:r>
              <a:rPr lang="en-US" altLang="ko-KR" sz="1100" dirty="0" err="1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bg1"/>
              </a:solidFill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4114800" y="256490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n-US" altLang="ko-KR" sz="6000" b="1" dirty="0">
                <a:solidFill>
                  <a:srgbClr val="E67627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Thank You!</a:t>
            </a:r>
            <a:endParaRPr lang="ko-KR" altLang="en-US" sz="6000" b="1" dirty="0">
              <a:solidFill>
                <a:srgbClr val="E67627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dirty="0">
                <a:ea typeface="맑은 고딕" pitchFamily="50" charset="-127"/>
              </a:rPr>
              <a:t>㈜에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E676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dirty="0">
                <a:ea typeface="맑은 고딕" pitchFamily="50" charset="-127"/>
              </a:rPr>
              <a:t>㈜에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38C8F-D0E9-4A10-B41F-E6D85072FD22}"/>
              </a:ext>
            </a:extLst>
          </p:cNvPr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C66915-E08C-478C-A4A6-624ED653316F}"/>
              </a:ext>
            </a:extLst>
          </p:cNvPr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2022-01-18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79" r:id="rId6"/>
    <p:sldLayoutId id="2147483680" r:id="rId7"/>
    <p:sldLayoutId id="2147483686" r:id="rId8"/>
    <p:sldLayoutId id="2147483685" r:id="rId9"/>
    <p:sldLayoutId id="2147483692" r:id="rId10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1.png"/><Relationship Id="rId4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1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11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7" Type="http://schemas.openxmlformats.org/officeDocument/2006/relationships/image" Target="../media/image10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418840" y="5827378"/>
            <a:ext cx="8306320" cy="625958"/>
          </a:xfrm>
        </p:spPr>
        <p:txBody>
          <a:bodyPr/>
          <a:lstStyle/>
          <a:p>
            <a:pPr eaLnBrk="1" hangingPunct="1"/>
            <a:r>
              <a:rPr lang="en-US" altLang="ko-KR" sz="32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10. </a:t>
            </a:r>
            <a:r>
              <a:rPr lang="ko-KR" altLang="en-US" sz="3200" b="1" dirty="0">
                <a:solidFill>
                  <a:schemeClr val="bg1"/>
                </a:solidFill>
              </a:rPr>
              <a:t>가설검정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25191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일반적으로 모평균의 검정을 위한 </a:t>
            </a:r>
            <a:r>
              <a:rPr lang="ko-KR" altLang="en-US" b="0" dirty="0" err="1"/>
              <a:t>귀무가설은</a:t>
            </a:r>
            <a:r>
              <a:rPr lang="ko-KR" altLang="en-US" b="0" dirty="0"/>
              <a:t> 다음과 같다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모평균에 대한 가설검정의 방법은 설정된 </a:t>
            </a:r>
            <a:r>
              <a:rPr lang="ko-KR" altLang="en-US" b="0" dirty="0" err="1"/>
              <a:t>귀무가설과</a:t>
            </a:r>
            <a:r>
              <a:rPr lang="ko-KR" altLang="en-US" b="0" dirty="0"/>
              <a:t> 대립가설에 따라 양측검정</a:t>
            </a:r>
            <a:r>
              <a:rPr lang="en-US" altLang="ko-KR" b="0" dirty="0"/>
              <a:t>(two tail test)</a:t>
            </a:r>
            <a:r>
              <a:rPr lang="ko-KR" altLang="en-US" b="0" dirty="0"/>
              <a:t>과 </a:t>
            </a:r>
            <a:r>
              <a:rPr lang="ko-KR" altLang="en-US" b="0" dirty="0" err="1"/>
              <a:t>단측검정</a:t>
            </a:r>
            <a:r>
              <a:rPr lang="en-US" altLang="ko-KR" b="0" dirty="0"/>
              <a:t>(one tail test)</a:t>
            </a:r>
            <a:r>
              <a:rPr lang="ko-KR" altLang="en-US" b="0" dirty="0"/>
              <a:t>으로 구분된다</a:t>
            </a:r>
            <a:r>
              <a:rPr lang="en-US" altLang="ko-KR" b="0" dirty="0"/>
              <a:t>. </a:t>
            </a:r>
            <a:r>
              <a:rPr lang="ko-KR" altLang="en-US" b="0" dirty="0"/>
              <a:t>만약 대립가설</a:t>
            </a:r>
            <a:r>
              <a:rPr lang="en-US" altLang="ko-KR" b="0" dirty="0"/>
              <a:t>(    )</a:t>
            </a:r>
            <a:r>
              <a:rPr lang="ko-KR" altLang="en-US" b="0" dirty="0"/>
              <a:t>이 ‘모집단의 평균</a:t>
            </a:r>
            <a:r>
              <a:rPr lang="en-US" altLang="ko-KR" b="0" dirty="0"/>
              <a:t>( μ )</a:t>
            </a:r>
            <a:r>
              <a:rPr lang="ko-KR" altLang="en-US" b="0" dirty="0"/>
              <a:t>이 </a:t>
            </a:r>
            <a:r>
              <a:rPr lang="en-US" altLang="ko-KR" b="0" dirty="0"/>
              <a:t>    </a:t>
            </a:r>
            <a:r>
              <a:rPr lang="ko-KR" altLang="en-US" b="0" dirty="0"/>
              <a:t>가 아니다’라면 양측검정일 것이고</a:t>
            </a:r>
            <a:r>
              <a:rPr lang="en-US" altLang="ko-KR" b="0" dirty="0"/>
              <a:t>, ‘</a:t>
            </a:r>
            <a:r>
              <a:rPr lang="ko-KR" altLang="en-US" b="0" dirty="0"/>
              <a:t>모집단의 평균</a:t>
            </a:r>
            <a:r>
              <a:rPr lang="en-US" altLang="ko-KR" b="0" dirty="0"/>
              <a:t>( μ )</a:t>
            </a:r>
            <a:r>
              <a:rPr lang="ko-KR" altLang="en-US" b="0" dirty="0"/>
              <a:t>이 </a:t>
            </a:r>
            <a:r>
              <a:rPr lang="en-US" altLang="ko-KR" b="0" dirty="0"/>
              <a:t>    </a:t>
            </a:r>
            <a:r>
              <a:rPr lang="ko-KR" altLang="en-US" b="0" dirty="0"/>
              <a:t>보다 크다’ 또는 ‘모집단의 평균</a:t>
            </a:r>
            <a:r>
              <a:rPr lang="en-US" altLang="ko-KR" b="0" dirty="0"/>
              <a:t>( μ )</a:t>
            </a:r>
            <a:r>
              <a:rPr lang="ko-KR" altLang="en-US" b="0" dirty="0"/>
              <a:t>이 </a:t>
            </a:r>
            <a:r>
              <a:rPr lang="en-US" altLang="ko-KR" b="0" dirty="0"/>
              <a:t>    </a:t>
            </a:r>
            <a:r>
              <a:rPr lang="ko-KR" altLang="en-US" b="0" dirty="0"/>
              <a:t>보다 작다’ 와 같은 진술인 경우 </a:t>
            </a:r>
            <a:r>
              <a:rPr lang="ko-KR" altLang="en-US" b="0" dirty="0" err="1"/>
              <a:t>단측검정이</a:t>
            </a:r>
            <a:r>
              <a:rPr lang="ko-KR" altLang="en-US" b="0" dirty="0"/>
              <a:t> 된다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표본의 분포에서 올바른 </a:t>
            </a:r>
            <a:r>
              <a:rPr lang="en-US" altLang="ko-KR" b="0" dirty="0"/>
              <a:t>   </a:t>
            </a:r>
            <a:r>
              <a:rPr lang="ko-KR" altLang="en-US" b="0" dirty="0"/>
              <a:t>를 기각하게 될 영역을 </a:t>
            </a:r>
            <a:r>
              <a:rPr lang="ko-KR" altLang="en-US" b="0" dirty="0" err="1"/>
              <a:t>기각역이라</a:t>
            </a:r>
            <a:r>
              <a:rPr lang="ko-KR" altLang="en-US" b="0" dirty="0"/>
              <a:t> 한다</a:t>
            </a:r>
            <a:r>
              <a:rPr lang="en-US" altLang="ko-KR" b="0" dirty="0"/>
              <a:t>. </a:t>
            </a:r>
            <a:r>
              <a:rPr lang="ko-KR" altLang="en-US" b="0" dirty="0" err="1"/>
              <a:t>기각역의</a:t>
            </a:r>
            <a:r>
              <a:rPr lang="ko-KR" altLang="en-US" b="0" dirty="0"/>
              <a:t> 넓이는 유의수준이며</a:t>
            </a:r>
            <a:r>
              <a:rPr lang="en-US" altLang="ko-KR" b="0" dirty="0"/>
              <a:t>, </a:t>
            </a:r>
            <a:r>
              <a:rPr lang="ko-KR" altLang="en-US" b="0" dirty="0"/>
              <a:t>제</a:t>
            </a:r>
            <a:r>
              <a:rPr lang="en-US" altLang="ko-KR" b="0" dirty="0"/>
              <a:t>1</a:t>
            </a:r>
            <a:r>
              <a:rPr lang="ko-KR" altLang="en-US" b="0" dirty="0"/>
              <a:t>종 오류의 확률 </a:t>
            </a:r>
            <a:r>
              <a:rPr lang="en-US" altLang="ko-KR" b="0" dirty="0"/>
              <a:t>α </a:t>
            </a:r>
            <a:r>
              <a:rPr lang="ko-KR" altLang="en-US" b="0" dirty="0"/>
              <a:t>와 같다</a:t>
            </a:r>
            <a:r>
              <a:rPr lang="en-US" altLang="ko-KR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모평균의 가설검정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모평균의 가설검정 개요</a:t>
            </a:r>
            <a:endParaRPr lang="en-US" altLang="ko-KR" sz="2000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271" y="2204864"/>
            <a:ext cx="3597459" cy="314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501008"/>
            <a:ext cx="2476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447" y="3873053"/>
            <a:ext cx="2476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404" y="3492053"/>
            <a:ext cx="2476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631" y="3180326"/>
            <a:ext cx="233795" cy="311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161" y="4379942"/>
            <a:ext cx="236157" cy="322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974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25191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다음과 같은 </a:t>
            </a:r>
            <a:r>
              <a:rPr lang="ko-KR" altLang="en-US" b="0" dirty="0" err="1"/>
              <a:t>귀무가설과</a:t>
            </a:r>
            <a:r>
              <a:rPr lang="ko-KR" altLang="en-US" b="0" dirty="0"/>
              <a:t> 대립가설의 쌍이 있다</a:t>
            </a:r>
            <a:r>
              <a:rPr lang="en-US" altLang="ko-KR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모평균의 가설검정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모평균의 가설검정 개요</a:t>
            </a:r>
            <a:endParaRPr lang="en-US" altLang="ko-KR" sz="2000" u="sng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742" y="2348880"/>
            <a:ext cx="3432149" cy="82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331" y="3433192"/>
            <a:ext cx="4219339" cy="2023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2339752" y="5589240"/>
            <a:ext cx="475212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050" b="0" dirty="0">
                <a:solidFill>
                  <a:srgbClr val="44A0A2"/>
                </a:solidFill>
              </a:rPr>
              <a:t>[</a:t>
            </a:r>
            <a:r>
              <a:rPr lang="ko-KR" altLang="en-US" sz="1050" b="0" dirty="0">
                <a:solidFill>
                  <a:srgbClr val="44A0A2"/>
                </a:solidFill>
              </a:rPr>
              <a:t>양측검정의 </a:t>
            </a:r>
            <a:r>
              <a:rPr lang="ko-KR" altLang="en-US" sz="1050" b="0" dirty="0" err="1">
                <a:solidFill>
                  <a:srgbClr val="44A0A2"/>
                </a:solidFill>
              </a:rPr>
              <a:t>기각역</a:t>
            </a:r>
            <a:r>
              <a:rPr lang="en-US" altLang="ko-KR" sz="1050" b="0" dirty="0">
                <a:solidFill>
                  <a:srgbClr val="44A0A2"/>
                </a:solidFill>
              </a:rPr>
              <a:t>]  </a:t>
            </a:r>
            <a:endParaRPr lang="ko-KR" altLang="en-US" sz="1050" b="0" dirty="0">
              <a:solidFill>
                <a:srgbClr val="44A0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71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모평균의 가설검정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모평균의 가설검정 개요</a:t>
            </a:r>
            <a:endParaRPr lang="en-US" altLang="ko-KR" sz="2000" u="sng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25191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만약 대립가설이 한쪽 영역만을 지정하고 있다면 다음과 같은 </a:t>
            </a:r>
            <a:r>
              <a:rPr lang="ko-KR" altLang="en-US" b="0" dirty="0" err="1"/>
              <a:t>귀무가설과</a:t>
            </a:r>
            <a:r>
              <a:rPr lang="ko-KR" altLang="en-US" b="0" dirty="0"/>
              <a:t> 대립가설의 쌍으로 구성된다</a:t>
            </a:r>
            <a:r>
              <a:rPr lang="en-US" altLang="ko-KR" b="0" dirty="0"/>
              <a:t>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011" y="3645024"/>
            <a:ext cx="4179979" cy="2007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2339752" y="5733256"/>
            <a:ext cx="475212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050" b="0" dirty="0">
                <a:solidFill>
                  <a:srgbClr val="44A0A2"/>
                </a:solidFill>
              </a:rPr>
              <a:t>[</a:t>
            </a:r>
            <a:r>
              <a:rPr lang="ko-KR" altLang="en-US" sz="1050" b="0" dirty="0" err="1">
                <a:solidFill>
                  <a:srgbClr val="44A0A2"/>
                </a:solidFill>
              </a:rPr>
              <a:t>단측검정</a:t>
            </a:r>
            <a:r>
              <a:rPr lang="en-US" altLang="ko-KR" sz="1050" b="0" dirty="0">
                <a:solidFill>
                  <a:srgbClr val="44A0A2"/>
                </a:solidFill>
              </a:rPr>
              <a:t>(</a:t>
            </a:r>
            <a:r>
              <a:rPr lang="ko-KR" altLang="en-US" sz="1050" b="0" dirty="0">
                <a:solidFill>
                  <a:srgbClr val="44A0A2"/>
                </a:solidFill>
              </a:rPr>
              <a:t>오른쪽 꼬리</a:t>
            </a:r>
            <a:r>
              <a:rPr lang="en-US" altLang="ko-KR" sz="1050" b="0" dirty="0">
                <a:solidFill>
                  <a:srgbClr val="44A0A2"/>
                </a:solidFill>
              </a:rPr>
              <a:t>)</a:t>
            </a:r>
            <a:r>
              <a:rPr lang="ko-KR" altLang="en-US" sz="1050" b="0" dirty="0">
                <a:solidFill>
                  <a:srgbClr val="44A0A2"/>
                </a:solidFill>
              </a:rPr>
              <a:t>의 </a:t>
            </a:r>
            <a:r>
              <a:rPr lang="ko-KR" altLang="en-US" sz="1050" b="0" dirty="0" err="1">
                <a:solidFill>
                  <a:srgbClr val="44A0A2"/>
                </a:solidFill>
              </a:rPr>
              <a:t>기각역</a:t>
            </a:r>
            <a:r>
              <a:rPr lang="en-US" altLang="ko-KR" sz="1050" b="0" dirty="0">
                <a:solidFill>
                  <a:srgbClr val="44A0A2"/>
                </a:solidFill>
              </a:rPr>
              <a:t>(right-tail)]  </a:t>
            </a:r>
            <a:endParaRPr lang="ko-KR" altLang="en-US" sz="1050" b="0" dirty="0">
              <a:solidFill>
                <a:srgbClr val="44A0A2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899" y="2754930"/>
            <a:ext cx="3739153" cy="645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4539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764" y="3707855"/>
            <a:ext cx="4636550" cy="1881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모평균의 가설검정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모평균의 가설검정 개요</a:t>
            </a:r>
            <a:endParaRPr lang="en-US" altLang="ko-KR" sz="2000" u="sng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339752" y="5733256"/>
            <a:ext cx="475212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050" b="0" dirty="0">
                <a:solidFill>
                  <a:srgbClr val="44A0A2"/>
                </a:solidFill>
              </a:rPr>
              <a:t>[</a:t>
            </a:r>
            <a:r>
              <a:rPr lang="ko-KR" altLang="en-US" sz="1050" b="0" dirty="0" err="1">
                <a:solidFill>
                  <a:srgbClr val="44A0A2"/>
                </a:solidFill>
              </a:rPr>
              <a:t>단측검정</a:t>
            </a:r>
            <a:r>
              <a:rPr lang="en-US" altLang="ko-KR" sz="1050" b="0" dirty="0">
                <a:solidFill>
                  <a:srgbClr val="44A0A2"/>
                </a:solidFill>
              </a:rPr>
              <a:t>(</a:t>
            </a:r>
            <a:r>
              <a:rPr lang="ko-KR" altLang="en-US" sz="1050" b="0" dirty="0">
                <a:solidFill>
                  <a:srgbClr val="44A0A2"/>
                </a:solidFill>
              </a:rPr>
              <a:t>왼쪽 꼬리</a:t>
            </a:r>
            <a:r>
              <a:rPr lang="en-US" altLang="ko-KR" sz="1050" b="0" dirty="0">
                <a:solidFill>
                  <a:srgbClr val="44A0A2"/>
                </a:solidFill>
              </a:rPr>
              <a:t>)</a:t>
            </a:r>
            <a:r>
              <a:rPr lang="ko-KR" altLang="en-US" sz="1050" b="0" dirty="0">
                <a:solidFill>
                  <a:srgbClr val="44A0A2"/>
                </a:solidFill>
              </a:rPr>
              <a:t>의 </a:t>
            </a:r>
            <a:r>
              <a:rPr lang="ko-KR" altLang="en-US" sz="1050" b="0" dirty="0" err="1">
                <a:solidFill>
                  <a:srgbClr val="44A0A2"/>
                </a:solidFill>
              </a:rPr>
              <a:t>기각역</a:t>
            </a:r>
            <a:r>
              <a:rPr lang="en-US" altLang="ko-KR" sz="1050" b="0" dirty="0">
                <a:solidFill>
                  <a:srgbClr val="44A0A2"/>
                </a:solidFill>
              </a:rPr>
              <a:t>(left-tail)]  </a:t>
            </a:r>
            <a:endParaRPr lang="ko-KR" altLang="en-US" sz="1050" b="0" dirty="0">
              <a:solidFill>
                <a:srgbClr val="44A0A2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25191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반대로 대립가설이 분포의 좌측영역에 해당되도록 다음과 같이 가설이 설정되어 있다면 </a:t>
            </a:r>
            <a:r>
              <a:rPr lang="ko-KR" altLang="en-US" b="0" dirty="0" err="1"/>
              <a:t>기각역은</a:t>
            </a:r>
            <a:r>
              <a:rPr lang="ko-KR" altLang="en-US" b="0" dirty="0"/>
              <a:t> 반대로 나타날 것이다</a:t>
            </a:r>
            <a:r>
              <a:rPr lang="en-US" altLang="ko-KR" b="0" dirty="0"/>
              <a:t>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230" y="2636912"/>
            <a:ext cx="3896591" cy="842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6364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모평균의 가설검정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모표준편차를</a:t>
            </a:r>
            <a:r>
              <a:rPr lang="ko-KR" altLang="en-US" sz="2000" u="sng" dirty="0"/>
              <a:t> 알고 있을 때 모평균에 대한 가설검정</a:t>
            </a:r>
            <a:endParaRPr lang="en-US" altLang="ko-KR" sz="2000" u="sng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25191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 err="1"/>
              <a:t>모표준편차</a:t>
            </a:r>
            <a:r>
              <a:rPr lang="en-US" altLang="ko-KR" b="0" dirty="0"/>
              <a:t>(σ)</a:t>
            </a:r>
            <a:r>
              <a:rPr lang="ko-KR" altLang="en-US" b="0" dirty="0"/>
              <a:t>를 알고 있을 때 모평균</a:t>
            </a:r>
            <a:r>
              <a:rPr lang="en-US" altLang="ko-KR" b="0" dirty="0"/>
              <a:t>(μ)</a:t>
            </a:r>
            <a:r>
              <a:rPr lang="ko-KR" altLang="en-US" b="0" dirty="0"/>
              <a:t>에 대한 검증을 진행해보자</a:t>
            </a:r>
            <a:r>
              <a:rPr lang="en-US" altLang="ko-KR" b="0" dirty="0"/>
              <a:t>. </a:t>
            </a:r>
            <a:r>
              <a:rPr lang="ko-KR" altLang="en-US" b="0" dirty="0" err="1"/>
              <a:t>모표준편차를</a:t>
            </a:r>
            <a:r>
              <a:rPr lang="ko-KR" altLang="en-US" b="0" dirty="0"/>
              <a:t> 알고 있다고 가정하면 표본의 크기 </a:t>
            </a:r>
            <a:r>
              <a:rPr lang="en-US" altLang="ko-KR" b="0" dirty="0"/>
              <a:t>n</a:t>
            </a:r>
            <a:r>
              <a:rPr lang="ko-KR" altLang="en-US" b="0" dirty="0"/>
              <a:t>이 충분히 클 때</a:t>
            </a:r>
            <a:r>
              <a:rPr lang="en-US" altLang="ko-KR" b="0" dirty="0"/>
              <a:t>, </a:t>
            </a:r>
            <a:r>
              <a:rPr lang="ko-KR" altLang="en-US" b="0" dirty="0"/>
              <a:t>중심극한정리에 의하여 표본평균의 분포 </a:t>
            </a:r>
            <a:r>
              <a:rPr lang="en-US" altLang="ko-KR" b="0" dirty="0"/>
              <a:t>    </a:t>
            </a:r>
            <a:r>
              <a:rPr lang="ko-KR" altLang="en-US" b="0" dirty="0"/>
              <a:t>는 정규분포를 따른다</a:t>
            </a:r>
            <a:r>
              <a:rPr lang="en-US" altLang="ko-KR" b="0" dirty="0"/>
              <a:t>.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505844"/>
            <a:ext cx="2381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719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645" y="1923403"/>
            <a:ext cx="3274711" cy="75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539552" y="4058163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확률변수 </a:t>
            </a:r>
            <a:r>
              <a:rPr lang="en-US" altLang="ko-KR" b="0" dirty="0"/>
              <a:t>Z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539552" y="5445224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기각할 확률</a:t>
            </a: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None/>
            </a:pPr>
            <a:endParaRPr lang="en-US" altLang="ko-KR" b="0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539552" y="2852936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표본평균</a:t>
            </a:r>
            <a:endParaRPr lang="en-US" altLang="ko-KR" b="0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646" y="2880606"/>
            <a:ext cx="190500" cy="372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모평균의 가설검정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모표준편차를</a:t>
            </a:r>
            <a:r>
              <a:rPr lang="ko-KR" altLang="en-US" sz="2000" u="sng" dirty="0"/>
              <a:t> 알고 있을 때 모평균에 대한 가설검정</a:t>
            </a:r>
            <a:endParaRPr lang="en-US" altLang="ko-KR" sz="2000" u="sng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525" y="4365104"/>
            <a:ext cx="2030950" cy="1031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128" y="5733256"/>
            <a:ext cx="3825744" cy="865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194" y="3042371"/>
            <a:ext cx="1621612" cy="818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126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모평균의 가설검정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모표준편차를</a:t>
            </a:r>
            <a:r>
              <a:rPr lang="ko-KR" altLang="en-US" sz="2000" u="sng" dirty="0"/>
              <a:t> 알고 있을 때 모평균에 대한 가설검정</a:t>
            </a:r>
            <a:endParaRPr lang="en-US" altLang="ko-KR" sz="2000" u="sng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659" y="1700808"/>
            <a:ext cx="6078683" cy="201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008" y="3789040"/>
            <a:ext cx="4715985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480018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확률                                            </a:t>
            </a:r>
            <a:r>
              <a:rPr lang="ko-KR" altLang="en-US" b="0" dirty="0" err="1"/>
              <a:t>를</a:t>
            </a:r>
            <a:r>
              <a:rPr lang="ko-KR" altLang="en-US" b="0" dirty="0"/>
              <a:t> 표준화하면 다음과 같다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endParaRPr lang="en-US" altLang="ko-KR" b="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364" y="4823424"/>
            <a:ext cx="3025152" cy="481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4F3A702-8877-4169-8E06-5A9813D84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7487" y="5398666"/>
            <a:ext cx="36290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1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모평균의 가설검정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모표준편차를</a:t>
            </a:r>
            <a:r>
              <a:rPr lang="ko-KR" altLang="en-US" sz="2000" u="sng" dirty="0"/>
              <a:t> 알고 있을 때 모평균에 대한 가설검정</a:t>
            </a:r>
            <a:endParaRPr lang="en-US" altLang="ko-KR" sz="2000" u="sng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034" y="2420888"/>
            <a:ext cx="6173932" cy="2052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380" y="4622534"/>
            <a:ext cx="4471240" cy="621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977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827584" y="3933056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(1) 5% </a:t>
            </a:r>
            <a:r>
              <a:rPr lang="ko-KR" altLang="en-US" b="0" dirty="0" err="1"/>
              <a:t>유의수준하에서</a:t>
            </a:r>
            <a:r>
              <a:rPr lang="ko-KR" altLang="en-US" b="0" dirty="0"/>
              <a:t> </a:t>
            </a:r>
            <a:r>
              <a:rPr lang="ko-KR" altLang="en-US" b="0" dirty="0" err="1"/>
              <a:t>귀무가설의</a:t>
            </a:r>
            <a:r>
              <a:rPr lang="ko-KR" altLang="en-US" b="0" dirty="0"/>
              <a:t> 기각여부를 확인하시오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(2) 1% </a:t>
            </a:r>
            <a:r>
              <a:rPr lang="ko-KR" altLang="en-US" b="0" dirty="0" err="1"/>
              <a:t>유의수준하에서</a:t>
            </a:r>
            <a:r>
              <a:rPr lang="ko-KR" altLang="en-US" b="0" dirty="0"/>
              <a:t> </a:t>
            </a:r>
            <a:r>
              <a:rPr lang="ko-KR" altLang="en-US" b="0" dirty="0" err="1"/>
              <a:t>귀무가설의</a:t>
            </a:r>
            <a:r>
              <a:rPr lang="ko-KR" altLang="en-US" b="0" dirty="0"/>
              <a:t> 기각여부를 확인하시오 </a:t>
            </a:r>
            <a:r>
              <a:rPr lang="en-US" altLang="ko-KR" b="0" dirty="0"/>
              <a:t>(</a:t>
            </a:r>
            <a:r>
              <a:rPr lang="ko-KR" altLang="en-US" b="0" dirty="0"/>
              <a:t>단</a:t>
            </a:r>
            <a:r>
              <a:rPr lang="en-US" altLang="ko-KR" b="0" dirty="0"/>
              <a:t>,                     .             </a:t>
            </a:r>
            <a:r>
              <a:rPr lang="ko-KR" altLang="en-US" b="0" dirty="0"/>
              <a:t>으로 계산한다</a:t>
            </a:r>
            <a:r>
              <a:rPr lang="en-US" altLang="ko-KR" b="0" dirty="0"/>
              <a:t>. </a:t>
            </a:r>
            <a:r>
              <a:rPr lang="ko-KR" altLang="en-US" b="0" dirty="0"/>
              <a:t>여기서 </a:t>
            </a:r>
            <a:r>
              <a:rPr lang="en-US" altLang="ko-KR" b="0" dirty="0"/>
              <a:t>   </a:t>
            </a:r>
            <a:r>
              <a:rPr lang="ko-KR" altLang="en-US" b="0" dirty="0"/>
              <a:t>는 표준정규분포를 따르는 </a:t>
            </a:r>
            <a:r>
              <a:rPr lang="en-US" altLang="ko-KR" b="0" dirty="0"/>
              <a:t>Z </a:t>
            </a:r>
            <a:r>
              <a:rPr lang="ko-KR" altLang="en-US" b="0" dirty="0"/>
              <a:t>확률변수에서 </a:t>
            </a:r>
            <a:r>
              <a:rPr lang="en-US" altLang="ko-KR" b="0" dirty="0"/>
              <a:t>P( Z &gt;    ) = t</a:t>
            </a:r>
            <a:r>
              <a:rPr lang="ko-KR" altLang="en-US" b="0" dirty="0"/>
              <a:t>인 값을 의미한다</a:t>
            </a:r>
            <a:r>
              <a:rPr lang="en-US" altLang="ko-KR" b="0" dirty="0"/>
              <a:t>).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2000" y="381456"/>
            <a:ext cx="2303816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양측검정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10-1</a:t>
            </a:r>
            <a:endParaRPr lang="ko-KR" altLang="en-US" sz="1400" b="1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827584" y="937295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중고차 판매원들은 매년 본인이 판매할 차량을 매입하여 재고를 확보한다</a:t>
            </a:r>
            <a:r>
              <a:rPr lang="en-US" altLang="ko-KR" b="0" dirty="0"/>
              <a:t>. </a:t>
            </a:r>
            <a:r>
              <a:rPr lang="ko-KR" altLang="en-US" b="0" dirty="0"/>
              <a:t>작년 한 해 동안 중고차 판매원 한 명당 평균적으로 </a:t>
            </a:r>
            <a:r>
              <a:rPr lang="en-US" altLang="ko-KR" b="0" dirty="0"/>
              <a:t>35</a:t>
            </a:r>
            <a:r>
              <a:rPr lang="ko-KR" altLang="en-US" b="0" dirty="0"/>
              <a:t>대를 판매한다는 </a:t>
            </a:r>
            <a:r>
              <a:rPr lang="ko-KR" altLang="en-US" b="0" dirty="0" err="1"/>
              <a:t>귀무가설을</a:t>
            </a:r>
            <a:r>
              <a:rPr lang="ko-KR" altLang="en-US" b="0" dirty="0"/>
              <a:t> 설정하였다</a:t>
            </a:r>
            <a:r>
              <a:rPr lang="en-US" altLang="ko-KR" b="0" dirty="0"/>
              <a:t>. </a:t>
            </a:r>
            <a:r>
              <a:rPr lang="ko-KR" altLang="en-US" b="0" dirty="0"/>
              <a:t>중고차 시장의 오랜 역사적 자료를 통하여 모집단의 표준편차가 </a:t>
            </a:r>
            <a:r>
              <a:rPr lang="en-US" altLang="ko-KR" b="0" dirty="0"/>
              <a:t>4</a:t>
            </a:r>
            <a:r>
              <a:rPr lang="ko-KR" altLang="en-US" b="0" dirty="0"/>
              <a:t>라는 것을 이미 알고 있다</a:t>
            </a:r>
            <a:r>
              <a:rPr lang="en-US" altLang="ko-KR" b="0" dirty="0"/>
              <a:t>. </a:t>
            </a:r>
            <a:r>
              <a:rPr lang="ko-KR" altLang="en-US" b="0" dirty="0"/>
              <a:t>다음은 </a:t>
            </a:r>
            <a:r>
              <a:rPr lang="en-US" altLang="ko-KR" b="0" dirty="0"/>
              <a:t>25</a:t>
            </a:r>
            <a:r>
              <a:rPr lang="ko-KR" altLang="en-US" b="0" dirty="0"/>
              <a:t>명의 표본으로 구성된 각 판매원의 작년 한 해 동안의 자동차 판매 대수이다</a:t>
            </a:r>
            <a:r>
              <a:rPr lang="en-US" altLang="ko-KR" b="0" dirty="0"/>
              <a:t>.</a:t>
            </a: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981" y="4799434"/>
            <a:ext cx="178118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84" y="2902743"/>
            <a:ext cx="6966632" cy="598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" b="-2"/>
          <a:stretch/>
        </p:blipFill>
        <p:spPr bwMode="auto">
          <a:xfrm>
            <a:off x="946344" y="4949264"/>
            <a:ext cx="980410" cy="21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0000" b="-2"/>
          <a:stretch/>
        </p:blipFill>
        <p:spPr bwMode="auto">
          <a:xfrm>
            <a:off x="6686280" y="4562847"/>
            <a:ext cx="1078450" cy="236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906" y="5176932"/>
            <a:ext cx="178118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9F5DDD-E651-4FAA-8245-BC12FE1DF85D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4733D8-3E0E-4870-93F1-65292E41868B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18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702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7167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2000" y="381456"/>
            <a:ext cx="2303816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양측검정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10-1</a:t>
            </a:r>
            <a:endParaRPr lang="ko-KR" altLang="en-US" sz="1400" b="1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827584" y="1340768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먼저 </a:t>
            </a:r>
            <a:r>
              <a:rPr lang="ko-KR" altLang="en-US" b="0" dirty="0" err="1"/>
              <a:t>귀무가설과</a:t>
            </a:r>
            <a:r>
              <a:rPr lang="ko-KR" altLang="en-US" b="0" dirty="0"/>
              <a:t> 대립가설을 다음과 같이 설정한다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또한 표본의 평균 </a:t>
            </a:r>
            <a:r>
              <a:rPr lang="en-US" altLang="ko-KR" b="0" i="1" dirty="0"/>
              <a:t>   </a:t>
            </a:r>
            <a:r>
              <a:rPr lang="ko-KR" altLang="en-US" b="0" dirty="0"/>
              <a:t>를 우선 계산한다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이미 알고 있는 </a:t>
            </a:r>
            <a:r>
              <a:rPr lang="ko-KR" altLang="en-US" b="0" dirty="0" err="1"/>
              <a:t>모표준편차</a:t>
            </a:r>
            <a:r>
              <a:rPr lang="ko-KR" altLang="en-US" b="0" dirty="0"/>
              <a:t> </a:t>
            </a:r>
            <a:r>
              <a:rPr lang="en-US" altLang="ko-KR" b="0" dirty="0"/>
              <a:t>σ = 4</a:t>
            </a:r>
            <a:r>
              <a:rPr lang="ko-KR" altLang="en-US" b="0" dirty="0"/>
              <a:t>와 지금 계산한 표본평균 </a:t>
            </a:r>
            <a:r>
              <a:rPr lang="en-US" altLang="ko-KR" b="0" dirty="0"/>
              <a:t>   = 37</a:t>
            </a:r>
            <a:r>
              <a:rPr lang="ko-KR" altLang="en-US" b="0" dirty="0"/>
              <a:t>임을 이용하여 </a:t>
            </a:r>
            <a:r>
              <a:rPr lang="en-US" altLang="ko-KR" b="0" dirty="0"/>
              <a:t>(1) ~ (2)</a:t>
            </a:r>
            <a:r>
              <a:rPr lang="ko-KR" altLang="en-US" b="0" dirty="0"/>
              <a:t>번 물음에 답하도록 하자</a:t>
            </a:r>
            <a:r>
              <a:rPr lang="en-US" altLang="ko-KR" b="0" dirty="0"/>
              <a:t>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157" y="1864774"/>
            <a:ext cx="3337686" cy="842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633" y="3284984"/>
            <a:ext cx="5116735" cy="598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113" y="4330162"/>
            <a:ext cx="247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364" y="2900363"/>
            <a:ext cx="2286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A08E31-145D-4AC7-B49E-B762484E5F21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989DF1-E75A-4DE2-A53D-12879628ED46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19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645024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가설검정의 이해</a:t>
            </a:r>
            <a:endParaRPr lang="en-US" altLang="ko-KR" sz="20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모평균의 가설검정</a:t>
            </a:r>
            <a:endParaRPr lang="en-US" altLang="ko-KR" sz="20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>
                <a:latin typeface="+mj-ea"/>
                <a:ea typeface="+mj-ea"/>
              </a:rPr>
              <a:t>모비율의</a:t>
            </a:r>
            <a:r>
              <a:rPr lang="ko-KR" altLang="en-US" sz="2000" b="1" dirty="0">
                <a:latin typeface="+mj-ea"/>
                <a:ea typeface="+mj-ea"/>
              </a:rPr>
              <a:t> 가설검정</a:t>
            </a:r>
            <a:endParaRPr lang="en-US" altLang="ko-KR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36004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7167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2000" y="381456"/>
            <a:ext cx="2303816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양측검정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10-1</a:t>
            </a:r>
            <a:endParaRPr lang="ko-KR" altLang="en-US" sz="1400" b="1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827584" y="1340768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AutoNum type="arabicParenBoth"/>
            </a:pPr>
            <a:r>
              <a:rPr lang="en-US" altLang="ko-KR" dirty="0"/>
              <a:t>5% </a:t>
            </a:r>
            <a:r>
              <a:rPr lang="ko-KR" altLang="en-US" dirty="0" err="1"/>
              <a:t>유의수준하에서</a:t>
            </a:r>
            <a:r>
              <a:rPr lang="ko-KR" altLang="en-US" dirty="0"/>
              <a:t> </a:t>
            </a:r>
            <a:r>
              <a:rPr lang="ko-KR" altLang="en-US" dirty="0" err="1"/>
              <a:t>귀무가설의</a:t>
            </a:r>
            <a:r>
              <a:rPr lang="ko-KR" altLang="en-US" dirty="0"/>
              <a:t> 기각여부 확인</a:t>
            </a:r>
            <a:endParaRPr lang="en-US" altLang="ko-KR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5% </a:t>
            </a:r>
            <a:r>
              <a:rPr lang="ko-KR" altLang="en-US" b="0" dirty="0"/>
              <a:t>유의수준이므로 </a:t>
            </a:r>
            <a:r>
              <a:rPr lang="en-US" altLang="ko-KR" b="0" dirty="0"/>
              <a:t>α = 0.05</a:t>
            </a:r>
            <a:r>
              <a:rPr lang="ko-KR" altLang="en-US" b="0" dirty="0"/>
              <a:t>이고     </a:t>
            </a:r>
            <a:r>
              <a:rPr lang="en-US" altLang="ko-KR" b="0" dirty="0"/>
              <a:t>= 0.025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907622"/>
            <a:ext cx="220414" cy="45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내용 개체 틀 2"/>
          <p:cNvSpPr txBox="1">
            <a:spLocks/>
          </p:cNvSpPr>
          <p:nvPr/>
        </p:nvSpPr>
        <p:spPr bwMode="auto">
          <a:xfrm>
            <a:off x="827584" y="4531719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검정통계량은 문제에서 주어진 값에 의하여 다음과 같이 계산한다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ko-KR" altLang="ko-KR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53F185-7A45-458C-BFE9-68FFB481A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0" y="2326281"/>
            <a:ext cx="4000500" cy="2009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DF5CAF-7037-42DA-8732-DE8E5E90A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975" y="5141273"/>
            <a:ext cx="2686050" cy="876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DFB53EE-D567-48C6-B553-72515B58FCC3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37E25D-3236-42A5-8572-1883C33EF21B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20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555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7167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2000" y="381456"/>
            <a:ext cx="2303816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양측검정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10-1</a:t>
            </a:r>
            <a:endParaRPr lang="ko-KR" altLang="en-US" sz="1400" b="1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827584" y="1340768"/>
            <a:ext cx="748883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2.5</a:t>
            </a:r>
            <a:r>
              <a:rPr lang="ko-KR" altLang="en-US" b="0" dirty="0"/>
              <a:t>는 </a:t>
            </a:r>
            <a:r>
              <a:rPr lang="en-US" altLang="ko-KR" b="0" dirty="0"/>
              <a:t>-1.960</a:t>
            </a:r>
            <a:r>
              <a:rPr lang="ko-KR" altLang="en-US" b="0" dirty="0"/>
              <a:t>과 </a:t>
            </a:r>
            <a:r>
              <a:rPr lang="en-US" altLang="ko-KR" b="0" dirty="0"/>
              <a:t>1.960 </a:t>
            </a:r>
            <a:r>
              <a:rPr lang="ko-KR" altLang="en-US" b="0" dirty="0"/>
              <a:t>사이에 있지 않으므로 </a:t>
            </a: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10-6]</a:t>
            </a:r>
            <a:r>
              <a:rPr lang="ko-KR" altLang="en-US" b="0" dirty="0"/>
              <a:t>과 같이 </a:t>
            </a:r>
            <a:r>
              <a:rPr lang="ko-KR" altLang="en-US" b="0" dirty="0" err="1"/>
              <a:t>기각역에</a:t>
            </a:r>
            <a:r>
              <a:rPr lang="ko-KR" altLang="en-US" b="0" dirty="0"/>
              <a:t> 존재한다</a:t>
            </a:r>
            <a:r>
              <a:rPr lang="en-US" altLang="ko-KR" b="0" dirty="0"/>
              <a:t>. </a:t>
            </a:r>
            <a:r>
              <a:rPr lang="ko-KR" altLang="en-US" b="0" dirty="0"/>
              <a:t>따라서 </a:t>
            </a:r>
            <a:r>
              <a:rPr lang="ko-KR" altLang="en-US" b="0" dirty="0" err="1"/>
              <a:t>귀무가설을</a:t>
            </a:r>
            <a:r>
              <a:rPr lang="ko-KR" altLang="en-US" b="0" dirty="0"/>
              <a:t> 기각한다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dirty="0"/>
              <a:t>∴</a:t>
            </a:r>
            <a:r>
              <a:rPr lang="ko-KR" altLang="en-US" b="0" dirty="0"/>
              <a:t> 결론적으로 중고차 판매원 한 명당 평균적으로 </a:t>
            </a:r>
            <a:r>
              <a:rPr lang="en-US" altLang="ko-KR" b="0" dirty="0"/>
              <a:t>35</a:t>
            </a:r>
            <a:r>
              <a:rPr lang="ko-KR" altLang="en-US" b="0" dirty="0"/>
              <a:t>대를 판매한다고 볼 수 없다</a:t>
            </a:r>
            <a:endParaRPr lang="en-US" altLang="ko-KR" b="0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387" y="2132856"/>
            <a:ext cx="5455227" cy="2015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498" y="4278767"/>
            <a:ext cx="4117005" cy="59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F694DB-9FEE-4DC3-A64B-C294D5AE8907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5A3406-9780-4CBA-A8D7-B98C1462D2EA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21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44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7167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2000" y="381456"/>
            <a:ext cx="2303816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양측검정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10-1</a:t>
            </a:r>
            <a:endParaRPr lang="ko-KR" altLang="en-US" sz="1400" b="1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827584" y="1340768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(2)  1% </a:t>
            </a:r>
            <a:r>
              <a:rPr lang="ko-KR" altLang="en-US" dirty="0" err="1"/>
              <a:t>유의수준하에서</a:t>
            </a:r>
            <a:r>
              <a:rPr lang="ko-KR" altLang="en-US" dirty="0"/>
              <a:t> </a:t>
            </a:r>
            <a:r>
              <a:rPr lang="ko-KR" altLang="en-US" dirty="0" err="1"/>
              <a:t>귀무가설의</a:t>
            </a:r>
            <a:r>
              <a:rPr lang="ko-KR" altLang="en-US" dirty="0"/>
              <a:t> 기각여부 확인</a:t>
            </a:r>
            <a:endParaRPr lang="en-US" altLang="ko-KR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1% </a:t>
            </a:r>
            <a:r>
              <a:rPr lang="ko-KR" altLang="en-US" b="0" dirty="0"/>
              <a:t>유의수준이므로 </a:t>
            </a:r>
            <a:r>
              <a:rPr lang="en-US" altLang="ko-KR" b="0" dirty="0"/>
              <a:t>α = 0.01</a:t>
            </a:r>
            <a:r>
              <a:rPr lang="ko-KR" altLang="en-US" b="0" dirty="0"/>
              <a:t>이고     </a:t>
            </a:r>
            <a:r>
              <a:rPr lang="en-US" altLang="ko-KR" b="0" dirty="0"/>
              <a:t>= 0.005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907622"/>
            <a:ext cx="220414" cy="45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내용 개체 틀 2"/>
          <p:cNvSpPr txBox="1">
            <a:spLocks/>
          </p:cNvSpPr>
          <p:nvPr/>
        </p:nvSpPr>
        <p:spPr bwMode="auto">
          <a:xfrm>
            <a:off x="827584" y="4531719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정통계량은 문제에서 주어진 값에 의하여 다음과 같이 계산한다</a:t>
            </a:r>
            <a:r>
              <a:rPr lang="en-US" altLang="ko-KR" b="0" dirty="0"/>
              <a:t>.</a:t>
            </a: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688" y="5219713"/>
            <a:ext cx="2542624" cy="1117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95730E4-5850-4AB6-BD9D-98B65CF21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037" y="2440222"/>
            <a:ext cx="3971925" cy="19240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713FEC-B343-4C7F-97E4-A21A15248C78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2A3896-5D9B-4DC9-9927-15949D826DF5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22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886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3762" y="44624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7167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2000" y="381456"/>
            <a:ext cx="2303816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양측검정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10-1</a:t>
            </a:r>
            <a:endParaRPr lang="ko-KR" altLang="en-US" sz="1400" b="1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827584" y="1340768"/>
            <a:ext cx="748883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2.5</a:t>
            </a:r>
            <a:r>
              <a:rPr lang="ko-KR" altLang="en-US" b="0" dirty="0"/>
              <a:t>는 </a:t>
            </a:r>
            <a:r>
              <a:rPr lang="en-US" altLang="ko-KR" b="0" dirty="0"/>
              <a:t>-2.576</a:t>
            </a:r>
            <a:r>
              <a:rPr lang="ko-KR" altLang="en-US" b="0" dirty="0"/>
              <a:t>과 </a:t>
            </a:r>
            <a:r>
              <a:rPr lang="en-US" altLang="ko-KR" b="0" dirty="0"/>
              <a:t>2.576 </a:t>
            </a:r>
            <a:r>
              <a:rPr lang="ko-KR" altLang="en-US" b="0" dirty="0"/>
              <a:t>사이에 있으므로 </a:t>
            </a:r>
            <a:r>
              <a:rPr lang="ko-KR" altLang="en-US" b="0" dirty="0" err="1"/>
              <a:t>귀무가설을</a:t>
            </a:r>
            <a:r>
              <a:rPr lang="ko-KR" altLang="en-US" b="0" dirty="0"/>
              <a:t> 기각할 수 없다</a:t>
            </a:r>
            <a:r>
              <a:rPr lang="en-US" altLang="ko-KR" b="0" dirty="0"/>
              <a:t>. </a:t>
            </a:r>
            <a:r>
              <a:rPr lang="ko-KR" altLang="en-US" b="0" dirty="0"/>
              <a:t>중고차 판매원 한 명당 평균적으로 </a:t>
            </a:r>
            <a:r>
              <a:rPr lang="en-US" altLang="ko-KR" b="0" dirty="0"/>
              <a:t>35</a:t>
            </a:r>
            <a:r>
              <a:rPr lang="ko-KR" altLang="en-US" b="0" dirty="0"/>
              <a:t>대를 판매한다고 볼 수 있다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dirty="0"/>
              <a:t>∴ </a:t>
            </a:r>
            <a:r>
              <a:rPr lang="ko-KR" altLang="en-US" b="0" dirty="0"/>
              <a:t>결론적으로 ‘중고차 판매원 한 명당 평균적으로 </a:t>
            </a:r>
            <a:r>
              <a:rPr lang="en-US" altLang="ko-KR" b="0" dirty="0"/>
              <a:t>35</a:t>
            </a:r>
            <a:r>
              <a:rPr lang="ko-KR" altLang="en-US" b="0" dirty="0"/>
              <a:t>대를 판매한다는 </a:t>
            </a:r>
            <a:r>
              <a:rPr lang="ko-KR" altLang="en-US" b="0" dirty="0" err="1"/>
              <a:t>귀무가설을</a:t>
            </a:r>
            <a:r>
              <a:rPr lang="ko-KR" altLang="en-US" b="0" dirty="0"/>
              <a:t> 기각할 수 없다’라고 표현하는 것이 통계학적 진술이다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370" y="4394195"/>
            <a:ext cx="4101260" cy="59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1C93B6D-5743-4270-B4DD-F599A321E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62" y="2240974"/>
            <a:ext cx="6010275" cy="20859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F2FA91-7F36-4B93-B6E8-AFE69B60BB70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E23FFF-BDDF-4B86-B4F9-129222F36D19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23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555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539552" y="4058163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확률변수 </a:t>
            </a:r>
            <a:r>
              <a:rPr lang="en-US" altLang="ko-KR" b="0" dirty="0"/>
              <a:t>Z</a:t>
            </a: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539552" y="5530861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기각할 확률</a:t>
            </a: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None/>
            </a:pPr>
            <a:endParaRPr lang="en-US" altLang="ko-KR" b="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2852936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표본평균</a:t>
            </a:r>
            <a:endParaRPr lang="en-US" altLang="ko-KR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모평균의 가설검정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모표준편차를</a:t>
            </a:r>
            <a:r>
              <a:rPr lang="ko-KR" altLang="en-US" sz="2000" u="sng" dirty="0"/>
              <a:t> 알고 있을 때 모평균에 대한 가설검정</a:t>
            </a:r>
            <a:endParaRPr lang="en-US" altLang="ko-KR" sz="2000" u="sng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769" y="1901521"/>
            <a:ext cx="3904463" cy="779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771" y="3068960"/>
            <a:ext cx="1692459" cy="70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219" y="4365104"/>
            <a:ext cx="1747562" cy="96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28" b="12668"/>
          <a:stretch/>
        </p:blipFill>
        <p:spPr bwMode="auto">
          <a:xfrm>
            <a:off x="3589981" y="5877272"/>
            <a:ext cx="1964039" cy="52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646" y="2880606"/>
            <a:ext cx="190500" cy="372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1766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모평균의 가설검정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모표준편차를</a:t>
            </a:r>
            <a:r>
              <a:rPr lang="ko-KR" altLang="en-US" sz="2000" u="sng" dirty="0"/>
              <a:t> 알고 있을 때 모평균에 대한 가설검정</a:t>
            </a:r>
            <a:endParaRPr lang="en-US" altLang="ko-KR" sz="2000" u="sng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63" y="3252788"/>
            <a:ext cx="2190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276600"/>
            <a:ext cx="1343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552" y="3999420"/>
            <a:ext cx="3754896" cy="40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5013176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확률                              </a:t>
            </a:r>
            <a:r>
              <a:rPr lang="ko-KR" altLang="en-US" b="0" dirty="0" err="1"/>
              <a:t>를</a:t>
            </a:r>
            <a:r>
              <a:rPr lang="ko-KR" altLang="en-US" b="0" dirty="0"/>
              <a:t> 표준화하면 다음과 같다</a:t>
            </a:r>
            <a:r>
              <a:rPr lang="en-US" altLang="ko-KR" b="0" dirty="0"/>
              <a:t>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013176"/>
            <a:ext cx="1881385" cy="535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372" y="5517232"/>
            <a:ext cx="1889256" cy="96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11DDFDF-C0AC-408A-8B5B-6D6177081F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2034566"/>
            <a:ext cx="6096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29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모평균의 가설검정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모표준편차를</a:t>
            </a:r>
            <a:r>
              <a:rPr lang="ko-KR" altLang="en-US" sz="2000" u="sng" dirty="0"/>
              <a:t> 알고 있을 때 모평균에 대한 가설검정</a:t>
            </a:r>
            <a:endParaRPr lang="en-US" altLang="ko-KR" sz="2000" u="sng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233613"/>
            <a:ext cx="662940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253" y="4831216"/>
            <a:ext cx="4455495" cy="61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3521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827584" y="3933056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(1) 5% </a:t>
            </a:r>
            <a:r>
              <a:rPr lang="ko-KR" altLang="en-US" b="0" dirty="0" err="1"/>
              <a:t>유의수준하에서</a:t>
            </a:r>
            <a:r>
              <a:rPr lang="ko-KR" altLang="en-US" b="0" dirty="0"/>
              <a:t> </a:t>
            </a:r>
            <a:r>
              <a:rPr lang="ko-KR" altLang="en-US" b="0" dirty="0" err="1"/>
              <a:t>귀무가설의</a:t>
            </a:r>
            <a:r>
              <a:rPr lang="ko-KR" altLang="en-US" b="0" dirty="0"/>
              <a:t> 기각여부를 확인하시오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(2) 1% </a:t>
            </a:r>
            <a:r>
              <a:rPr lang="ko-KR" altLang="en-US" b="0" dirty="0" err="1"/>
              <a:t>유의수준하에서</a:t>
            </a:r>
            <a:r>
              <a:rPr lang="ko-KR" altLang="en-US" b="0" dirty="0"/>
              <a:t> </a:t>
            </a:r>
            <a:r>
              <a:rPr lang="ko-KR" altLang="en-US" b="0" dirty="0" err="1"/>
              <a:t>귀무가설의</a:t>
            </a:r>
            <a:r>
              <a:rPr lang="ko-KR" altLang="en-US" b="0" dirty="0"/>
              <a:t> 기각여부를 확인하시오 </a:t>
            </a:r>
            <a:r>
              <a:rPr lang="en-US" altLang="ko-KR" b="0" dirty="0"/>
              <a:t>(</a:t>
            </a:r>
            <a:r>
              <a:rPr lang="ko-KR" altLang="en-US" b="0" dirty="0"/>
              <a:t>단</a:t>
            </a:r>
            <a:r>
              <a:rPr lang="en-US" altLang="ko-KR" b="0" dirty="0"/>
              <a:t>,                     .             </a:t>
            </a:r>
            <a:r>
              <a:rPr lang="ko-KR" altLang="en-US" b="0" dirty="0"/>
              <a:t>으로 계산한다</a:t>
            </a:r>
            <a:r>
              <a:rPr lang="en-US" altLang="ko-KR" b="0" dirty="0"/>
              <a:t>. </a:t>
            </a:r>
            <a:r>
              <a:rPr lang="ko-KR" altLang="en-US" b="0" dirty="0"/>
              <a:t>여기서 </a:t>
            </a:r>
            <a:r>
              <a:rPr lang="en-US" altLang="ko-KR" b="0" dirty="0"/>
              <a:t>   </a:t>
            </a:r>
            <a:r>
              <a:rPr lang="ko-KR" altLang="en-US" b="0" dirty="0"/>
              <a:t>는 표준정규분포를 따르는 </a:t>
            </a:r>
            <a:r>
              <a:rPr lang="en-US" altLang="ko-KR" b="0" dirty="0"/>
              <a:t>Z </a:t>
            </a:r>
            <a:r>
              <a:rPr lang="ko-KR" altLang="en-US" b="0" dirty="0"/>
              <a:t>확률변수에서 </a:t>
            </a:r>
            <a:r>
              <a:rPr lang="en-US" altLang="ko-KR" b="0" dirty="0"/>
              <a:t>P( Z &gt;    ) = t</a:t>
            </a:r>
            <a:r>
              <a:rPr lang="ko-KR" altLang="en-US" b="0" dirty="0"/>
              <a:t>인 값을 의미한다</a:t>
            </a:r>
            <a:r>
              <a:rPr lang="en-US" altLang="ko-KR" b="0" dirty="0"/>
              <a:t>).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2000" y="381456"/>
            <a:ext cx="2303816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단측검정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10-2</a:t>
            </a:r>
            <a:endParaRPr lang="ko-KR" altLang="en-US" sz="1400" b="1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827584" y="937295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중고차 판매원들은 매년 본인이 판매할 차량을 매입하여 재고를 확보한다</a:t>
            </a:r>
            <a:r>
              <a:rPr lang="en-US" altLang="ko-KR" b="0" dirty="0"/>
              <a:t>. </a:t>
            </a:r>
            <a:r>
              <a:rPr lang="ko-KR" altLang="en-US" b="0" dirty="0"/>
              <a:t>작년 한 해 동안 중고차 판매원 한 명당 평균적으로 </a:t>
            </a:r>
            <a:r>
              <a:rPr lang="en-US" altLang="ko-KR" b="0" dirty="0"/>
              <a:t>35</a:t>
            </a:r>
            <a:r>
              <a:rPr lang="ko-KR" altLang="en-US" b="0" dirty="0"/>
              <a:t>대 이하를 판매한다는 </a:t>
            </a:r>
            <a:r>
              <a:rPr lang="ko-KR" altLang="en-US" b="0" dirty="0" err="1"/>
              <a:t>귀무가설을</a:t>
            </a:r>
            <a:r>
              <a:rPr lang="ko-KR" altLang="en-US" b="0" dirty="0"/>
              <a:t> 설정하였다</a:t>
            </a:r>
            <a:r>
              <a:rPr lang="en-US" altLang="ko-KR" b="0" dirty="0"/>
              <a:t>. </a:t>
            </a:r>
            <a:r>
              <a:rPr lang="ko-KR" altLang="en-US" b="0" dirty="0"/>
              <a:t>중고차 시장의 오랜 역사적 자료를 통하여 모집단의 표준편차가 </a:t>
            </a:r>
            <a:r>
              <a:rPr lang="en-US" altLang="ko-KR" b="0" dirty="0"/>
              <a:t>4</a:t>
            </a:r>
            <a:r>
              <a:rPr lang="ko-KR" altLang="en-US" b="0" dirty="0"/>
              <a:t>라는 것을 이미 알고 있다</a:t>
            </a:r>
            <a:r>
              <a:rPr lang="en-US" altLang="ko-KR" b="0" dirty="0"/>
              <a:t>. </a:t>
            </a:r>
            <a:r>
              <a:rPr lang="ko-KR" altLang="en-US" b="0" dirty="0"/>
              <a:t>다음은 </a:t>
            </a:r>
            <a:r>
              <a:rPr lang="en-US" altLang="ko-KR" b="0" dirty="0"/>
              <a:t>25</a:t>
            </a:r>
            <a:r>
              <a:rPr lang="ko-KR" altLang="en-US" b="0" dirty="0"/>
              <a:t>명의 표본으로 구성된 각 판매원의 작년 한 해 동안의 자동차 판매 대수이다</a:t>
            </a:r>
            <a:r>
              <a:rPr lang="en-US" altLang="ko-KR" b="0" dirty="0"/>
              <a:t>.</a:t>
            </a: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981" y="4799434"/>
            <a:ext cx="178118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906" y="5176932"/>
            <a:ext cx="178118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4" y="3024667"/>
            <a:ext cx="6927273" cy="582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927370" y="4912002"/>
            <a:ext cx="960372" cy="34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-3067"/>
          <a:stretch/>
        </p:blipFill>
        <p:spPr bwMode="auto">
          <a:xfrm>
            <a:off x="6698111" y="4495236"/>
            <a:ext cx="960372" cy="356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1C4D3D7-F543-43D9-9C4C-0248702A9AD6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34D7D1-546B-42EF-B092-810B18730EB5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27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252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7167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2000" y="381456"/>
            <a:ext cx="2303816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단측검정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10-2</a:t>
            </a:r>
            <a:endParaRPr lang="ko-KR" altLang="en-US" sz="1400" b="1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827584" y="1340768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먼저 </a:t>
            </a:r>
            <a:r>
              <a:rPr lang="ko-KR" altLang="en-US" b="0" dirty="0" err="1"/>
              <a:t>귀무가설과</a:t>
            </a:r>
            <a:r>
              <a:rPr lang="ko-KR" altLang="en-US" b="0" dirty="0"/>
              <a:t> 대립가설을 다음과 같이 설정한다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또한 표본의 평균 </a:t>
            </a:r>
            <a:r>
              <a:rPr lang="en-US" altLang="ko-KR" b="0" i="1" dirty="0"/>
              <a:t>   </a:t>
            </a:r>
            <a:r>
              <a:rPr lang="ko-KR" altLang="en-US" b="0" dirty="0"/>
              <a:t>를 우선 계산한다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이미 알고 있는 </a:t>
            </a:r>
            <a:r>
              <a:rPr lang="ko-KR" altLang="en-US" b="0" dirty="0" err="1"/>
              <a:t>모표준편차</a:t>
            </a:r>
            <a:r>
              <a:rPr lang="ko-KR" altLang="en-US" b="0" dirty="0"/>
              <a:t> </a:t>
            </a:r>
            <a:r>
              <a:rPr lang="en-US" altLang="ko-KR" b="0" dirty="0"/>
              <a:t>σ = 4</a:t>
            </a:r>
            <a:r>
              <a:rPr lang="ko-KR" altLang="en-US" b="0" dirty="0"/>
              <a:t>와 지금 계산한 표본평균 </a:t>
            </a:r>
            <a:r>
              <a:rPr lang="en-US" altLang="ko-KR" b="0" dirty="0"/>
              <a:t>   = 37</a:t>
            </a:r>
            <a:r>
              <a:rPr lang="ko-KR" altLang="en-US" b="0" dirty="0"/>
              <a:t>임을 이용하여 </a:t>
            </a:r>
            <a:r>
              <a:rPr lang="en-US" altLang="ko-KR" b="0" dirty="0"/>
              <a:t>(1) ~ (2)</a:t>
            </a:r>
            <a:r>
              <a:rPr lang="ko-KR" altLang="en-US" b="0" dirty="0"/>
              <a:t>번 물음에 답하도록 하자</a:t>
            </a:r>
            <a:r>
              <a:rPr lang="en-US" altLang="ko-KR" b="0" dirty="0"/>
              <a:t>.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113" y="4330162"/>
            <a:ext cx="247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543" y="1844824"/>
            <a:ext cx="3416405" cy="82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736" y="3415762"/>
            <a:ext cx="5006529" cy="582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364" y="2900363"/>
            <a:ext cx="2286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91D35B-0F68-46F7-B939-A0972F33F47C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09784C-47A0-49C0-AA5A-D3AC222A53DC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28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070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7167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2000" y="381456"/>
            <a:ext cx="2303816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단측검정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10-2</a:t>
            </a:r>
            <a:endParaRPr lang="ko-KR" altLang="en-US" sz="1400" b="1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827584" y="1340768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AutoNum type="arabicParenBoth"/>
            </a:pPr>
            <a:r>
              <a:rPr lang="en-US" altLang="ko-KR" dirty="0"/>
              <a:t>5% </a:t>
            </a:r>
            <a:r>
              <a:rPr lang="ko-KR" altLang="en-US" dirty="0" err="1"/>
              <a:t>유의수준하에서</a:t>
            </a:r>
            <a:r>
              <a:rPr lang="ko-KR" altLang="en-US" dirty="0"/>
              <a:t> </a:t>
            </a:r>
            <a:r>
              <a:rPr lang="ko-KR" altLang="en-US" dirty="0" err="1"/>
              <a:t>귀무가설의</a:t>
            </a:r>
            <a:r>
              <a:rPr lang="ko-KR" altLang="en-US" dirty="0"/>
              <a:t> 기각여부 확인</a:t>
            </a:r>
            <a:endParaRPr lang="en-US" altLang="ko-KR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5% </a:t>
            </a:r>
            <a:r>
              <a:rPr lang="ko-KR" altLang="en-US" b="0" dirty="0"/>
              <a:t>유의수준이므로 </a:t>
            </a:r>
            <a:r>
              <a:rPr lang="en-US" altLang="ko-KR" b="0" dirty="0"/>
              <a:t>α = 0.05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</p:txBody>
      </p:sp>
      <p:sp>
        <p:nvSpPr>
          <p:cNvPr id="23" name="내용 개체 틀 2"/>
          <p:cNvSpPr txBox="1">
            <a:spLocks/>
          </p:cNvSpPr>
          <p:nvPr/>
        </p:nvSpPr>
        <p:spPr bwMode="auto">
          <a:xfrm>
            <a:off x="827584" y="3587597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검정통계량은 문제에서 주어진 값에 의하여 다음과 같이 계산한다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2.5</a:t>
            </a:r>
            <a:r>
              <a:rPr lang="ko-KR" altLang="en-US" b="0" dirty="0"/>
              <a:t>는 </a:t>
            </a:r>
            <a:r>
              <a:rPr lang="en-US" altLang="ko-KR" b="0" dirty="0"/>
              <a:t>1.645</a:t>
            </a:r>
            <a:r>
              <a:rPr lang="ko-KR" altLang="en-US" b="0" dirty="0"/>
              <a:t>보다 큰 </a:t>
            </a:r>
            <a:r>
              <a:rPr lang="ko-KR" altLang="en-US" b="0" dirty="0" err="1"/>
              <a:t>기각역에</a:t>
            </a:r>
            <a:r>
              <a:rPr lang="ko-KR" altLang="en-US" b="0" dirty="0"/>
              <a:t> 존재한다</a:t>
            </a:r>
            <a:r>
              <a:rPr lang="en-US" altLang="ko-KR" b="0" dirty="0"/>
              <a:t>. </a:t>
            </a:r>
            <a:r>
              <a:rPr lang="ko-KR" altLang="en-US" b="0" dirty="0"/>
              <a:t>따라서 </a:t>
            </a:r>
            <a:r>
              <a:rPr lang="ko-KR" altLang="en-US" b="0" dirty="0" err="1"/>
              <a:t>귀무가설을</a:t>
            </a:r>
            <a:r>
              <a:rPr lang="ko-KR" altLang="en-US" b="0" dirty="0"/>
              <a:t> 기각한다</a:t>
            </a:r>
            <a:r>
              <a:rPr lang="en-US" altLang="ko-KR" b="0" dirty="0"/>
              <a:t>.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72" y="2577668"/>
            <a:ext cx="4998657" cy="7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A8DCE38-59F7-4717-8CF7-B4422E499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450" y="4167919"/>
            <a:ext cx="2705100" cy="876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D484B4-A8FD-4C00-8D30-A803DC2E78B5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9C7529-E6A9-47B6-B98D-206E1F9E2D2B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29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31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가설검정의 이해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911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7167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2000" y="381456"/>
            <a:ext cx="2303816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단측검정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10-2</a:t>
            </a:r>
            <a:endParaRPr lang="ko-KR" altLang="en-US" sz="1400" b="1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827584" y="1340768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표본평균을 기준으로 </a:t>
            </a:r>
            <a:r>
              <a:rPr lang="ko-KR" altLang="en-US" b="0" dirty="0" err="1"/>
              <a:t>기각역을</a:t>
            </a:r>
            <a:r>
              <a:rPr lang="ko-KR" altLang="en-US" b="0" dirty="0"/>
              <a:t> 확인한다면                   에서 표본평균 </a:t>
            </a:r>
            <a:r>
              <a:rPr lang="en-US" altLang="ko-KR" b="0" dirty="0"/>
              <a:t>   </a:t>
            </a:r>
            <a:r>
              <a:rPr lang="ko-KR" altLang="en-US" b="0" dirty="0"/>
              <a:t>가 얼마인지 확인함으로써 비교해볼 수도 있다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즉</a:t>
            </a:r>
            <a:r>
              <a:rPr lang="en-US" altLang="ko-KR" b="0" dirty="0"/>
              <a:t>, </a:t>
            </a:r>
            <a:r>
              <a:rPr lang="ko-KR" altLang="en-US" b="0" dirty="0"/>
              <a:t>표본평균이 </a:t>
            </a:r>
            <a:r>
              <a:rPr lang="en-US" altLang="ko-KR" b="0" dirty="0"/>
              <a:t>36.316</a:t>
            </a:r>
            <a:r>
              <a:rPr lang="ko-KR" altLang="en-US" b="0" dirty="0"/>
              <a:t>보다 크면 </a:t>
            </a:r>
            <a:r>
              <a:rPr lang="ko-KR" altLang="en-US" b="0" dirty="0" err="1"/>
              <a:t>귀무가설을</a:t>
            </a:r>
            <a:r>
              <a:rPr lang="ko-KR" altLang="en-US" b="0" dirty="0"/>
              <a:t> 기각한다고 볼 수 있다</a:t>
            </a:r>
            <a:r>
              <a:rPr lang="en-US" altLang="ko-KR" b="0" dirty="0"/>
              <a:t>. </a:t>
            </a:r>
            <a:r>
              <a:rPr lang="ko-KR" altLang="en-US" b="0" dirty="0"/>
              <a:t>따라서 이 문제에서 표본평균이 </a:t>
            </a:r>
            <a:r>
              <a:rPr lang="en-US" altLang="ko-KR" b="0" dirty="0"/>
              <a:t>37</a:t>
            </a:r>
            <a:r>
              <a:rPr lang="ko-KR" altLang="en-US" b="0" dirty="0"/>
              <a:t>이었으므로 </a:t>
            </a:r>
            <a:r>
              <a:rPr lang="ko-KR" altLang="en-US" b="0" dirty="0" err="1"/>
              <a:t>귀무가설을</a:t>
            </a:r>
            <a:r>
              <a:rPr lang="ko-KR" altLang="en-US" b="0" dirty="0"/>
              <a:t> 기각한다</a:t>
            </a:r>
            <a:r>
              <a:rPr lang="en-US" altLang="ko-KR" b="0" dirty="0"/>
              <a:t>.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456" y="1337794"/>
            <a:ext cx="1220145" cy="79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17" y="1470790"/>
            <a:ext cx="236157" cy="338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438" y="2456233"/>
            <a:ext cx="3495124" cy="1708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2D611C-8D9A-456B-ACB5-00181F6BB160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84D932-1A3F-4262-BDFB-85EBE15052B6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30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919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7167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2000" y="381456"/>
            <a:ext cx="2303816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단측검정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10-2</a:t>
            </a:r>
            <a:endParaRPr lang="ko-KR" altLang="en-US" sz="1400" b="1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827584" y="4628947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dirty="0"/>
              <a:t>∴ </a:t>
            </a:r>
            <a:r>
              <a:rPr lang="ko-KR" altLang="en-US" b="0" dirty="0"/>
              <a:t>결론적으로 </a:t>
            </a:r>
            <a:r>
              <a:rPr lang="en-US" altLang="ko-KR" b="0" dirty="0"/>
              <a:t>5% </a:t>
            </a:r>
            <a:r>
              <a:rPr lang="ko-KR" altLang="en-US" b="0" dirty="0" err="1"/>
              <a:t>유의수준하에서</a:t>
            </a:r>
            <a:r>
              <a:rPr lang="ko-KR" altLang="en-US" b="0" dirty="0"/>
              <a:t> 중고차 판매원 한 명당 평균적으로 </a:t>
            </a:r>
            <a:r>
              <a:rPr lang="en-US" altLang="ko-KR" b="0" dirty="0"/>
              <a:t>35</a:t>
            </a:r>
            <a:r>
              <a:rPr lang="ko-KR" altLang="en-US" b="0" dirty="0"/>
              <a:t>대 이하를 판매한다고 볼 수 없다</a:t>
            </a:r>
            <a:r>
              <a:rPr lang="en-US" altLang="ko-KR" b="0" dirty="0"/>
              <a:t>.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258" y="1516665"/>
            <a:ext cx="5439484" cy="20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685E49E-99F4-4F05-A4F2-27D2F2FEF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87" y="3650336"/>
            <a:ext cx="4619625" cy="7334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84C9304-B096-4015-B24D-77425D8B2773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AACB22-7F00-4BB9-956A-C7E0B1F717FD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31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158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7167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2000" y="381456"/>
            <a:ext cx="2303816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단측검정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10-2</a:t>
            </a:r>
            <a:endParaRPr lang="ko-KR" altLang="en-US" sz="1400" b="1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827584" y="1340768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(2)  1% </a:t>
            </a:r>
            <a:r>
              <a:rPr lang="ko-KR" altLang="en-US" dirty="0" err="1"/>
              <a:t>유의수준하에서</a:t>
            </a:r>
            <a:r>
              <a:rPr lang="ko-KR" altLang="en-US" dirty="0"/>
              <a:t> </a:t>
            </a:r>
            <a:r>
              <a:rPr lang="ko-KR" altLang="en-US" dirty="0" err="1"/>
              <a:t>귀무가설의</a:t>
            </a:r>
            <a:r>
              <a:rPr lang="ko-KR" altLang="en-US" dirty="0"/>
              <a:t> 기각여부 확인</a:t>
            </a:r>
            <a:endParaRPr lang="en-US" altLang="ko-KR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1% </a:t>
            </a:r>
            <a:r>
              <a:rPr lang="ko-KR" altLang="en-US" b="0" dirty="0"/>
              <a:t>유의수준이므로 </a:t>
            </a:r>
            <a:r>
              <a:rPr lang="en-US" altLang="ko-KR" b="0" dirty="0"/>
              <a:t>α = 0.01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</p:txBody>
      </p:sp>
      <p:sp>
        <p:nvSpPr>
          <p:cNvPr id="23" name="내용 개체 틀 2"/>
          <p:cNvSpPr txBox="1">
            <a:spLocks/>
          </p:cNvSpPr>
          <p:nvPr/>
        </p:nvSpPr>
        <p:spPr bwMode="auto">
          <a:xfrm>
            <a:off x="827584" y="4135005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검정통계량은 문제에서 주어진 값에 의하여 다음과 같이 계산한다</a:t>
            </a:r>
            <a:r>
              <a:rPr lang="en-US" altLang="ko-KR" b="0" dirty="0"/>
              <a:t>.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436" y="2276872"/>
            <a:ext cx="1897128" cy="185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827584" y="5805264"/>
            <a:ext cx="741682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2.5</a:t>
            </a:r>
            <a:r>
              <a:rPr lang="ko-KR" altLang="en-US" b="0" dirty="0"/>
              <a:t>는 </a:t>
            </a:r>
            <a:r>
              <a:rPr lang="en-US" altLang="ko-KR" b="0" dirty="0"/>
              <a:t>2.326</a:t>
            </a:r>
            <a:r>
              <a:rPr lang="ko-KR" altLang="en-US" b="0" dirty="0"/>
              <a:t>보다 큰 </a:t>
            </a:r>
            <a:r>
              <a:rPr lang="ko-KR" altLang="en-US" b="0" dirty="0" err="1"/>
              <a:t>기각역에</a:t>
            </a:r>
            <a:r>
              <a:rPr lang="ko-KR" altLang="en-US" b="0" dirty="0"/>
              <a:t> 존재한다</a:t>
            </a:r>
            <a:r>
              <a:rPr lang="en-US" altLang="ko-KR" b="0" dirty="0"/>
              <a:t>. </a:t>
            </a:r>
            <a:r>
              <a:rPr lang="ko-KR" altLang="en-US" b="0" dirty="0"/>
              <a:t>따라서 </a:t>
            </a:r>
            <a:r>
              <a:rPr lang="ko-KR" altLang="en-US" b="0" dirty="0" err="1"/>
              <a:t>귀무가설을</a:t>
            </a:r>
            <a:r>
              <a:rPr lang="ko-KR" altLang="en-US" b="0" dirty="0"/>
              <a:t> 기각한다</a:t>
            </a:r>
            <a:r>
              <a:rPr lang="en-US" altLang="ko-KR" b="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408058-D31C-4C02-84F3-9598B3A01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600" y="4652771"/>
            <a:ext cx="2798800" cy="98032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36FEC05-C0A2-4038-8826-2ABE3D2A96A9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46A1C7-5483-4DF5-9A36-253EB6E05E92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32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0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7167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내용 개체 틀 2"/>
              <p:cNvSpPr txBox="1">
                <a:spLocks/>
              </p:cNvSpPr>
              <p:nvPr/>
            </p:nvSpPr>
            <p:spPr bwMode="auto">
              <a:xfrm>
                <a:off x="827584" y="1340768"/>
                <a:ext cx="7416824" cy="1152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n"/>
                  <a:defRPr sz="16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chemeClr val="bg1">
                      <a:lumMod val="50000"/>
                    </a:schemeClr>
                  </a:buClr>
                  <a:buFont typeface="Wingdings" pitchFamily="2" charset="2"/>
                  <a:buChar char="§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chemeClr val="bg1">
                      <a:lumMod val="50000"/>
                    </a:schemeClr>
                  </a:buClr>
                  <a:buFont typeface="Arial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SzPct val="96000"/>
                  <a:buFont typeface="Arial" charset="0"/>
                  <a:buChar char="–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500"/>
                  </a:spcBef>
                  <a:spcAft>
                    <a:spcPts val="500"/>
                  </a:spcAft>
                  <a:buClr>
                    <a:schemeClr val="tx1"/>
                  </a:buClr>
                  <a:buNone/>
                </a:pPr>
                <a:r>
                  <a:rPr lang="ko-KR" altLang="en-US" b="0" dirty="0"/>
                  <a:t>표본평균을 기준으로 기각역을 확인한다면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&gt;2.326</m:t>
                    </m:r>
                  </m:oMath>
                </a14:m>
                <a:r>
                  <a:rPr lang="ko-KR" altLang="en-US" b="0" dirty="0"/>
                  <a:t>에서 표본평균   </a:t>
                </a:r>
                <a:r>
                  <a:rPr lang="en-US" altLang="ko-KR" b="0" dirty="0"/>
                  <a:t> </a:t>
                </a:r>
                <a:r>
                  <a:rPr lang="ko-KR" altLang="en-US" b="0" dirty="0"/>
                  <a:t>가 얼마인지 확인함으로써 비교해볼 수도 있다</a:t>
                </a:r>
                <a:r>
                  <a:rPr lang="en-US" altLang="ko-KR" b="0" dirty="0"/>
                  <a:t>.</a:t>
                </a:r>
              </a:p>
              <a:p>
                <a:pPr marL="0" indent="0">
                  <a:spcBef>
                    <a:spcPts val="500"/>
                  </a:spcBef>
                  <a:spcAft>
                    <a:spcPts val="500"/>
                  </a:spcAft>
                  <a:buClr>
                    <a:schemeClr val="tx1"/>
                  </a:buClr>
                  <a:buNone/>
                </a:pPr>
                <a:endParaRPr lang="en-US" altLang="ko-KR" b="0" dirty="0"/>
              </a:p>
              <a:p>
                <a:pPr marL="0" indent="0">
                  <a:spcBef>
                    <a:spcPts val="500"/>
                  </a:spcBef>
                  <a:spcAft>
                    <a:spcPts val="500"/>
                  </a:spcAft>
                  <a:buClr>
                    <a:schemeClr val="tx1"/>
                  </a:buClr>
                  <a:buNone/>
                </a:pPr>
                <a:endParaRPr lang="en-US" altLang="ko-KR" b="0" dirty="0"/>
              </a:p>
              <a:p>
                <a:pPr marL="0" indent="0">
                  <a:spcBef>
                    <a:spcPts val="500"/>
                  </a:spcBef>
                  <a:spcAft>
                    <a:spcPts val="500"/>
                  </a:spcAft>
                  <a:buClr>
                    <a:schemeClr val="tx1"/>
                  </a:buClr>
                  <a:buNone/>
                </a:pPr>
                <a:endParaRPr lang="en-US" altLang="ko-KR" b="0" dirty="0"/>
              </a:p>
              <a:p>
                <a:pPr marL="0" indent="0">
                  <a:spcBef>
                    <a:spcPts val="500"/>
                  </a:spcBef>
                  <a:spcAft>
                    <a:spcPts val="500"/>
                  </a:spcAft>
                  <a:buClr>
                    <a:schemeClr val="tx1"/>
                  </a:buClr>
                  <a:buNone/>
                </a:pPr>
                <a:endParaRPr lang="en-US" altLang="ko-KR" b="0" dirty="0"/>
              </a:p>
              <a:p>
                <a:pPr marL="0" indent="0">
                  <a:spcBef>
                    <a:spcPts val="500"/>
                  </a:spcBef>
                  <a:spcAft>
                    <a:spcPts val="500"/>
                  </a:spcAft>
                  <a:buClr>
                    <a:schemeClr val="tx1"/>
                  </a:buClr>
                  <a:buNone/>
                </a:pPr>
                <a:r>
                  <a:rPr lang="ko-KR" altLang="en-US" b="0" dirty="0"/>
                  <a:t>즉</a:t>
                </a:r>
                <a:r>
                  <a:rPr lang="en-US" altLang="ko-KR" b="0" dirty="0"/>
                  <a:t>, </a:t>
                </a:r>
                <a:r>
                  <a:rPr lang="ko-KR" altLang="en-US" b="0" dirty="0"/>
                  <a:t>표본평균이 </a:t>
                </a:r>
                <a:r>
                  <a:rPr lang="en-US" altLang="ko-KR" b="0" dirty="0"/>
                  <a:t>36.861</a:t>
                </a:r>
                <a:r>
                  <a:rPr lang="ko-KR" altLang="en-US" b="0" dirty="0"/>
                  <a:t>보다 크면 </a:t>
                </a:r>
                <a:r>
                  <a:rPr lang="ko-KR" altLang="en-US" b="0" dirty="0" err="1"/>
                  <a:t>귀무가설을</a:t>
                </a:r>
                <a:r>
                  <a:rPr lang="ko-KR" altLang="en-US" b="0" dirty="0"/>
                  <a:t> 기각한다고 볼 수 있다</a:t>
                </a:r>
                <a:r>
                  <a:rPr lang="en-US" altLang="ko-KR" b="0" dirty="0"/>
                  <a:t>. </a:t>
                </a:r>
                <a:r>
                  <a:rPr lang="ko-KR" altLang="en-US" b="0" dirty="0"/>
                  <a:t>따라서 이 문제에서 표본평균이 </a:t>
                </a:r>
                <a:r>
                  <a:rPr lang="en-US" altLang="ko-KR" b="0" dirty="0"/>
                  <a:t>37</a:t>
                </a:r>
                <a:r>
                  <a:rPr lang="ko-KR" altLang="en-US" b="0" dirty="0"/>
                  <a:t>이었으므로 </a:t>
                </a:r>
                <a:r>
                  <a:rPr lang="ko-KR" altLang="en-US" b="0" dirty="0" err="1"/>
                  <a:t>귀무가설을</a:t>
                </a:r>
                <a:r>
                  <a:rPr lang="ko-KR" altLang="en-US" b="0" dirty="0"/>
                  <a:t> 기각한다</a:t>
                </a:r>
                <a:r>
                  <a:rPr lang="en-US" altLang="ko-KR" b="0" dirty="0"/>
                  <a:t>.</a:t>
                </a:r>
              </a:p>
            </p:txBody>
          </p:sp>
        </mc:Choice>
        <mc:Fallback xmlns="">
          <p:sp>
            <p:nvSpPr>
              <p:cNvPr id="18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1340768"/>
                <a:ext cx="7416824" cy="1152128"/>
              </a:xfrm>
              <a:prstGeom prst="rect">
                <a:avLst/>
              </a:prstGeom>
              <a:blipFill>
                <a:blip r:embed="rId2"/>
                <a:stretch>
                  <a:fillRect l="-493" b="-24973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2000" y="381456"/>
            <a:ext cx="2303816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단측검정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10-2</a:t>
            </a:r>
            <a:endParaRPr lang="ko-KR" altLang="en-US" sz="1400" b="1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DDBEA85-E7A9-440A-9305-F8F4B1CB2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650348"/>
            <a:ext cx="236157" cy="338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14B4305-F339-45AD-B72A-F032F9543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475" y="2514600"/>
            <a:ext cx="3829050" cy="1828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E6751A8-3EF4-49F8-909F-144938D01D46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C48AA7-F212-4FFE-9753-E698A864D966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33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010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58196" y="876453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833" y="1493672"/>
            <a:ext cx="5345021" cy="2156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2000" y="381456"/>
            <a:ext cx="2303816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단측검정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10-2</a:t>
            </a:r>
            <a:endParaRPr lang="ko-KR" altLang="en-US" sz="1400" b="1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827584" y="5013176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dirty="0"/>
              <a:t>∴ </a:t>
            </a:r>
            <a:r>
              <a:rPr lang="ko-KR" altLang="en-US" b="0" dirty="0"/>
              <a:t>결론적으로 </a:t>
            </a:r>
            <a:r>
              <a:rPr lang="en-US" altLang="ko-KR" b="0" dirty="0"/>
              <a:t>1% </a:t>
            </a:r>
            <a:r>
              <a:rPr lang="ko-KR" altLang="en-US" b="0" dirty="0" err="1"/>
              <a:t>유의수준하에서</a:t>
            </a:r>
            <a:r>
              <a:rPr lang="ko-KR" altLang="en-US" b="0" dirty="0"/>
              <a:t> 중고차 판매원 한 명당 평균적으로 </a:t>
            </a:r>
            <a:r>
              <a:rPr lang="en-US" altLang="ko-KR" b="0" dirty="0"/>
              <a:t>35</a:t>
            </a:r>
            <a:r>
              <a:rPr lang="ko-KR" altLang="en-US" b="0" dirty="0"/>
              <a:t>대 이하를 판매한다고 볼 수 없다</a:t>
            </a:r>
            <a:r>
              <a:rPr lang="en-US" altLang="ko-KR" b="0" dirty="0"/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498" y="3789040"/>
            <a:ext cx="4117005" cy="61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E4180D-28CE-4D17-84DB-204D1A90A3CD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11A228-916E-47C7-BDB2-DDC47AC7E50A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34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6791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모평균의 가설검정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제</a:t>
            </a:r>
            <a:r>
              <a:rPr lang="en-US" altLang="ko-KR" sz="2000" u="sng" dirty="0"/>
              <a:t>2</a:t>
            </a:r>
            <a:r>
              <a:rPr lang="ko-KR" altLang="en-US" sz="2000" u="sng" dirty="0"/>
              <a:t>종 오류의 계산</a:t>
            </a:r>
            <a:endParaRPr lang="en-US" altLang="ko-KR" sz="2000" u="sng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25191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dirty="0"/>
              <a:t>제</a:t>
            </a:r>
            <a:r>
              <a:rPr lang="en-US" altLang="ko-KR" dirty="0"/>
              <a:t>2</a:t>
            </a:r>
            <a:r>
              <a:rPr lang="ko-KR" altLang="en-US" dirty="0"/>
              <a:t>종 오류</a:t>
            </a:r>
            <a:r>
              <a:rPr lang="en-US" altLang="ko-KR" dirty="0"/>
              <a:t>:</a:t>
            </a:r>
            <a:r>
              <a:rPr lang="ko-KR" altLang="en-US" dirty="0"/>
              <a:t>    </a:t>
            </a:r>
            <a:r>
              <a:rPr lang="en-US" altLang="ko-KR" dirty="0"/>
              <a:t>   </a:t>
            </a:r>
            <a:r>
              <a:rPr lang="ko-KR" altLang="en-US" b="0" dirty="0"/>
              <a:t>가 거짓임에도 </a:t>
            </a:r>
            <a:r>
              <a:rPr lang="en-US" altLang="ko-KR" b="0" dirty="0"/>
              <a:t>    </a:t>
            </a:r>
            <a:r>
              <a:rPr lang="ko-KR" altLang="en-US" b="0" dirty="0"/>
              <a:t>를 채택하는</a:t>
            </a:r>
            <a:r>
              <a:rPr lang="en-US" altLang="ko-KR" b="0" dirty="0"/>
              <a:t>(</a:t>
            </a:r>
            <a:r>
              <a:rPr lang="ko-KR" altLang="en-US" b="0" dirty="0"/>
              <a:t>기각하지 못하는</a:t>
            </a:r>
            <a:r>
              <a:rPr lang="en-US" altLang="ko-KR" b="0" dirty="0"/>
              <a:t>) </a:t>
            </a:r>
            <a:r>
              <a:rPr lang="ko-KR" altLang="en-US" b="0" dirty="0"/>
              <a:t>오류를 범하는 확률이며 이것을 </a:t>
            </a:r>
            <a:r>
              <a:rPr lang="en-US" altLang="ko-KR" b="0" dirty="0"/>
              <a:t>β </a:t>
            </a:r>
            <a:r>
              <a:rPr lang="ko-KR" altLang="en-US" b="0" dirty="0"/>
              <a:t>위험</a:t>
            </a:r>
            <a:r>
              <a:rPr lang="en-US" altLang="ko-KR" b="0" dirty="0"/>
              <a:t>(β risk)</a:t>
            </a:r>
            <a:r>
              <a:rPr lang="ko-KR" altLang="en-US" b="0" dirty="0"/>
              <a:t>이라 한다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제</a:t>
            </a:r>
            <a:r>
              <a:rPr lang="en-US" altLang="ko-KR" b="0" dirty="0"/>
              <a:t>1</a:t>
            </a:r>
            <a:r>
              <a:rPr lang="ko-KR" altLang="en-US" b="0" dirty="0"/>
              <a:t>종 오류</a:t>
            </a:r>
            <a:r>
              <a:rPr lang="en-US" altLang="ko-KR" b="0" dirty="0"/>
              <a:t>(Type I error)</a:t>
            </a:r>
            <a:r>
              <a:rPr lang="ko-KR" altLang="en-US" b="0" dirty="0"/>
              <a:t>와 제</a:t>
            </a:r>
            <a:r>
              <a:rPr lang="en-US" altLang="ko-KR" b="0" dirty="0"/>
              <a:t>2</a:t>
            </a:r>
            <a:r>
              <a:rPr lang="ko-KR" altLang="en-US" b="0" dirty="0"/>
              <a:t>종 오류</a:t>
            </a:r>
            <a:r>
              <a:rPr lang="en-US" altLang="ko-KR" b="0" dirty="0"/>
              <a:t>(Type II error)</a:t>
            </a:r>
            <a:r>
              <a:rPr lang="ko-KR" altLang="en-US" b="0" dirty="0"/>
              <a:t>는 서로 상충 관계를 보인다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제</a:t>
            </a:r>
            <a:r>
              <a:rPr lang="en-US" altLang="ko-KR" b="0" dirty="0"/>
              <a:t>1</a:t>
            </a:r>
            <a:r>
              <a:rPr lang="ko-KR" altLang="en-US" b="0" dirty="0"/>
              <a:t>종 오류의 확률 </a:t>
            </a:r>
            <a:r>
              <a:rPr lang="en-US" altLang="ko-KR" b="0" dirty="0"/>
              <a:t>α </a:t>
            </a:r>
            <a:r>
              <a:rPr lang="ko-KR" altLang="en-US" b="0" dirty="0"/>
              <a:t>는 올바른 </a:t>
            </a:r>
            <a:r>
              <a:rPr lang="ko-KR" altLang="en-US" b="0" dirty="0" err="1"/>
              <a:t>귀무가설을</a:t>
            </a:r>
            <a:r>
              <a:rPr lang="ko-KR" altLang="en-US" b="0" dirty="0"/>
              <a:t> 기각할 확률로 유의수준이라고 한다</a:t>
            </a:r>
            <a:r>
              <a:rPr lang="en-US" altLang="ko-KR" b="0" dirty="0"/>
              <a:t>. </a:t>
            </a:r>
            <a:r>
              <a:rPr lang="ko-KR" altLang="en-US" b="0" dirty="0"/>
              <a:t>반대로 </a:t>
            </a:r>
            <a:r>
              <a:rPr lang="en-US" altLang="ko-KR" b="0" dirty="0"/>
              <a:t>1-α </a:t>
            </a:r>
            <a:r>
              <a:rPr lang="ko-KR" altLang="en-US" b="0" dirty="0"/>
              <a:t>는 올바른 </a:t>
            </a:r>
            <a:r>
              <a:rPr lang="ko-KR" altLang="en-US" b="0" dirty="0" err="1"/>
              <a:t>귀무가설을</a:t>
            </a:r>
            <a:r>
              <a:rPr lang="ko-KR" altLang="en-US" b="0" dirty="0"/>
              <a:t> 채택할 확률로 신뢰수준이라 한다</a:t>
            </a:r>
            <a:r>
              <a:rPr lang="en-US" altLang="ko-KR" b="0" dirty="0"/>
              <a:t>. </a:t>
            </a:r>
            <a:r>
              <a:rPr lang="ko-KR" altLang="en-US" b="0" dirty="0"/>
              <a:t>제</a:t>
            </a:r>
            <a:r>
              <a:rPr lang="en-US" altLang="ko-KR" b="0" dirty="0"/>
              <a:t>2</a:t>
            </a:r>
            <a:r>
              <a:rPr lang="ko-KR" altLang="en-US" b="0" dirty="0"/>
              <a:t>종 오류의 확률 </a:t>
            </a:r>
            <a:r>
              <a:rPr lang="en-US" altLang="ko-KR" b="0" dirty="0"/>
              <a:t>β </a:t>
            </a:r>
            <a:r>
              <a:rPr lang="ko-KR" altLang="en-US" b="0" dirty="0"/>
              <a:t>에서 </a:t>
            </a:r>
            <a:r>
              <a:rPr lang="en-US" altLang="ko-KR" b="0" dirty="0"/>
              <a:t>1-β </a:t>
            </a:r>
            <a:r>
              <a:rPr lang="ko-KR" altLang="en-US" b="0" dirty="0"/>
              <a:t>는 틀린 </a:t>
            </a:r>
            <a:r>
              <a:rPr lang="ko-KR" altLang="en-US" b="0" dirty="0" err="1"/>
              <a:t>귀무가설을</a:t>
            </a:r>
            <a:r>
              <a:rPr lang="ko-KR" altLang="en-US" b="0" dirty="0"/>
              <a:t> 기각할 확률로 </a:t>
            </a:r>
            <a:r>
              <a:rPr lang="ko-KR" altLang="en-US" b="0" dirty="0" err="1"/>
              <a:t>검정력</a:t>
            </a:r>
            <a:r>
              <a:rPr lang="en-US" altLang="ko-KR" b="0" dirty="0"/>
              <a:t>(power of test)</a:t>
            </a:r>
            <a:r>
              <a:rPr lang="ko-KR" altLang="en-US" b="0" dirty="0"/>
              <a:t>이라 한다</a:t>
            </a:r>
            <a:r>
              <a:rPr lang="en-US" altLang="ko-KR" b="0" dirty="0"/>
              <a:t>.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53766"/>
            <a:ext cx="2857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753766"/>
            <a:ext cx="2857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07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827584" y="3933056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실제 모집단의 평균</a:t>
            </a:r>
            <a:r>
              <a:rPr lang="en-US" altLang="ko-KR" b="0" dirty="0"/>
              <a:t>(μ )</a:t>
            </a:r>
            <a:r>
              <a:rPr lang="ko-KR" altLang="en-US" b="0" dirty="0"/>
              <a:t>이 </a:t>
            </a:r>
            <a:r>
              <a:rPr lang="en-US" altLang="ko-KR" b="0" dirty="0"/>
              <a:t>38</a:t>
            </a:r>
            <a:r>
              <a:rPr lang="ko-KR" altLang="en-US" b="0" dirty="0"/>
              <a:t>일 때</a:t>
            </a:r>
            <a:r>
              <a:rPr lang="en-US" altLang="ko-KR" b="0" dirty="0"/>
              <a:t>,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(1) 5% </a:t>
            </a:r>
            <a:r>
              <a:rPr lang="ko-KR" altLang="en-US" b="0" dirty="0" err="1"/>
              <a:t>유의수준하에서</a:t>
            </a:r>
            <a:r>
              <a:rPr lang="ko-KR" altLang="en-US" b="0" dirty="0"/>
              <a:t> 제</a:t>
            </a:r>
            <a:r>
              <a:rPr lang="en-US" altLang="ko-KR" b="0" dirty="0"/>
              <a:t>1</a:t>
            </a:r>
            <a:r>
              <a:rPr lang="ko-KR" altLang="en-US" b="0" dirty="0"/>
              <a:t>종 오류</a:t>
            </a:r>
            <a:r>
              <a:rPr lang="en-US" altLang="ko-KR" b="0" dirty="0"/>
              <a:t>(α )</a:t>
            </a:r>
            <a:r>
              <a:rPr lang="ko-KR" altLang="en-US" b="0" dirty="0"/>
              <a:t>와 제</a:t>
            </a:r>
            <a:r>
              <a:rPr lang="en-US" altLang="ko-KR" b="0" dirty="0"/>
              <a:t>2</a:t>
            </a:r>
            <a:r>
              <a:rPr lang="ko-KR" altLang="en-US" b="0" dirty="0"/>
              <a:t>종 오류</a:t>
            </a:r>
            <a:r>
              <a:rPr lang="en-US" altLang="ko-KR" b="0" dirty="0"/>
              <a:t>(β )</a:t>
            </a:r>
            <a:r>
              <a:rPr lang="ko-KR" altLang="en-US" b="0" dirty="0"/>
              <a:t>를 계산하고 이를 그래프에서 표현하시오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(2) 1% </a:t>
            </a:r>
            <a:r>
              <a:rPr lang="ko-KR" altLang="en-US" b="0" dirty="0" err="1"/>
              <a:t>유의수준하에서</a:t>
            </a:r>
            <a:r>
              <a:rPr lang="ko-KR" altLang="en-US" b="0" dirty="0"/>
              <a:t> 제</a:t>
            </a:r>
            <a:r>
              <a:rPr lang="en-US" altLang="ko-KR" b="0" dirty="0"/>
              <a:t>1</a:t>
            </a:r>
            <a:r>
              <a:rPr lang="ko-KR" altLang="en-US" b="0" dirty="0"/>
              <a:t>종 오류</a:t>
            </a:r>
            <a:r>
              <a:rPr lang="en-US" altLang="ko-KR" b="0" dirty="0"/>
              <a:t>(α )</a:t>
            </a:r>
            <a:r>
              <a:rPr lang="ko-KR" altLang="en-US" b="0" dirty="0"/>
              <a:t>와 제</a:t>
            </a:r>
            <a:r>
              <a:rPr lang="en-US" altLang="ko-KR" b="0" dirty="0"/>
              <a:t>2</a:t>
            </a:r>
            <a:r>
              <a:rPr lang="ko-KR" altLang="en-US" b="0" dirty="0"/>
              <a:t>종 오류</a:t>
            </a:r>
            <a:r>
              <a:rPr lang="en-US" altLang="ko-KR" b="0" dirty="0"/>
              <a:t>(β )</a:t>
            </a:r>
            <a:r>
              <a:rPr lang="ko-KR" altLang="en-US" b="0" dirty="0"/>
              <a:t>를 계산하고 이를 그래프에서 표현하시오</a:t>
            </a:r>
            <a:r>
              <a:rPr lang="en-US" altLang="ko-KR" b="0" dirty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2000" y="381456"/>
            <a:ext cx="309590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제</a:t>
            </a:r>
            <a:r>
              <a:rPr lang="en-US" altLang="ko-KR" dirty="0">
                <a:solidFill>
                  <a:srgbClr val="FFA401"/>
                </a:solidFill>
              </a:rPr>
              <a:t>2</a:t>
            </a:r>
            <a:r>
              <a:rPr lang="ko-KR" altLang="en-US" dirty="0">
                <a:solidFill>
                  <a:srgbClr val="FFA401"/>
                </a:solidFill>
              </a:rPr>
              <a:t>종 오류의 계산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10-3</a:t>
            </a:r>
            <a:endParaRPr lang="ko-KR" altLang="en-US" sz="1400" b="1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827584" y="937295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중고차 판매원들은 매년 본인이 판매할 차량을 매입하여 재고를 확보한다</a:t>
            </a:r>
            <a:r>
              <a:rPr lang="en-US" altLang="ko-KR" b="0" dirty="0"/>
              <a:t>. </a:t>
            </a:r>
            <a:r>
              <a:rPr lang="ko-KR" altLang="en-US" b="0" dirty="0"/>
              <a:t>작년 한 해 동안 중고차 판매원 한 명당 평균적으로 </a:t>
            </a:r>
            <a:r>
              <a:rPr lang="en-US" altLang="ko-KR" b="0" dirty="0"/>
              <a:t>35</a:t>
            </a:r>
            <a:r>
              <a:rPr lang="ko-KR" altLang="en-US" b="0" dirty="0"/>
              <a:t>대 이하를 판매한다는 </a:t>
            </a:r>
            <a:r>
              <a:rPr lang="ko-KR" altLang="en-US" b="0" dirty="0" err="1"/>
              <a:t>귀무가설을</a:t>
            </a:r>
            <a:r>
              <a:rPr lang="ko-KR" altLang="en-US" b="0" dirty="0"/>
              <a:t> 설정하였다</a:t>
            </a:r>
            <a:r>
              <a:rPr lang="en-US" altLang="ko-KR" b="0" dirty="0"/>
              <a:t>. </a:t>
            </a:r>
            <a:r>
              <a:rPr lang="ko-KR" altLang="en-US" b="0" dirty="0"/>
              <a:t>중고차 시장의 오랜 역사적 자료를 통하여 모집단의 표준편차가 </a:t>
            </a:r>
            <a:r>
              <a:rPr lang="en-US" altLang="ko-KR" b="0" dirty="0"/>
              <a:t>4</a:t>
            </a:r>
            <a:r>
              <a:rPr lang="ko-KR" altLang="en-US" b="0" dirty="0"/>
              <a:t>라는 것을 이미 알고 있다</a:t>
            </a:r>
            <a:r>
              <a:rPr lang="en-US" altLang="ko-KR" b="0" dirty="0"/>
              <a:t>. </a:t>
            </a:r>
            <a:r>
              <a:rPr lang="ko-KR" altLang="en-US" b="0" dirty="0"/>
              <a:t>다음은 </a:t>
            </a:r>
            <a:r>
              <a:rPr lang="en-US" altLang="ko-KR" b="0" dirty="0"/>
              <a:t>25</a:t>
            </a:r>
            <a:r>
              <a:rPr lang="ko-KR" altLang="en-US" b="0" dirty="0"/>
              <a:t>명의 표본으로 구성된 각 판매원의 작년 한 해 동안의 자동차 판매 대수이다</a:t>
            </a:r>
            <a:r>
              <a:rPr lang="en-US" altLang="ko-KR" b="0" dirty="0"/>
              <a:t>.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595" y="2996952"/>
            <a:ext cx="6832810" cy="63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C4B6CA-818B-4CE6-9EE4-3D6222E3EFBA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4917CB-75BA-4AE3-9AA1-FD8960BD45CD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36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288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827584" y="937295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(3) </a:t>
            </a:r>
            <a:r>
              <a:rPr lang="ko-KR" altLang="en-US" b="0" dirty="0"/>
              <a:t>제</a:t>
            </a:r>
            <a:r>
              <a:rPr lang="en-US" altLang="ko-KR" b="0" dirty="0"/>
              <a:t>1</a:t>
            </a:r>
            <a:r>
              <a:rPr lang="ko-KR" altLang="en-US" b="0" dirty="0"/>
              <a:t>종 오류와 제</a:t>
            </a:r>
            <a:r>
              <a:rPr lang="en-US" altLang="ko-KR" b="0" dirty="0"/>
              <a:t>2</a:t>
            </a:r>
            <a:r>
              <a:rPr lang="ko-KR" altLang="en-US" b="0" dirty="0"/>
              <a:t>종 오류의 관계에 대하여 확인하고</a:t>
            </a:r>
            <a:r>
              <a:rPr lang="en-US" altLang="ko-KR" b="0" dirty="0"/>
              <a:t>, </a:t>
            </a:r>
            <a:r>
              <a:rPr lang="ko-KR" altLang="en-US" b="0" dirty="0"/>
              <a:t>두 가지의 오류를 동시에 줄일 수 있는 방법을 제시하시오</a:t>
            </a:r>
            <a:r>
              <a:rPr lang="en-US" altLang="ko-KR" b="0" dirty="0"/>
              <a:t>(</a:t>
            </a:r>
            <a:r>
              <a:rPr lang="ko-KR" altLang="en-US" b="0" dirty="0"/>
              <a:t>단</a:t>
            </a:r>
            <a:r>
              <a:rPr lang="en-US" altLang="ko-KR" b="0" dirty="0"/>
              <a:t>,                             </a:t>
            </a:r>
            <a:r>
              <a:rPr lang="ko-KR" altLang="en-US" b="0" dirty="0"/>
              <a:t>으로 계산한다</a:t>
            </a:r>
            <a:r>
              <a:rPr lang="en-US" altLang="ko-KR" b="0" dirty="0"/>
              <a:t>. </a:t>
            </a:r>
            <a:r>
              <a:rPr lang="ko-KR" altLang="en-US" b="0" dirty="0"/>
              <a:t>여기서 </a:t>
            </a:r>
            <a:r>
              <a:rPr lang="en-US" altLang="ko-KR" b="0" dirty="0"/>
              <a:t>    </a:t>
            </a:r>
            <a:r>
              <a:rPr lang="ko-KR" altLang="en-US" b="0" dirty="0"/>
              <a:t>는 표준정규분포는 따르는 </a:t>
            </a:r>
            <a:r>
              <a:rPr lang="en-US" altLang="ko-KR" b="0" dirty="0"/>
              <a:t>Z </a:t>
            </a:r>
            <a:r>
              <a:rPr lang="ko-KR" altLang="en-US" b="0" dirty="0"/>
              <a:t>확률변수에서 </a:t>
            </a:r>
            <a:r>
              <a:rPr lang="en-US" altLang="ko-KR" b="0" dirty="0"/>
              <a:t>P( Z &gt;     ) = t</a:t>
            </a:r>
            <a:r>
              <a:rPr lang="ko-KR" altLang="en-US" b="0" dirty="0"/>
              <a:t>인 값을 의미한다</a:t>
            </a:r>
            <a:r>
              <a:rPr lang="en-US" altLang="ko-KR" b="0" dirty="0"/>
              <a:t>).</a:t>
            </a: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372" y="1679848"/>
            <a:ext cx="178118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3038" b="-3067"/>
          <a:stretch/>
        </p:blipFill>
        <p:spPr bwMode="auto">
          <a:xfrm>
            <a:off x="4497896" y="1393726"/>
            <a:ext cx="1979104" cy="356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679848"/>
            <a:ext cx="178118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687167" y="2780928"/>
            <a:ext cx="7773265" cy="3816424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1051257" y="2780928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687168" y="2869701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내용 개체 틀 2"/>
          <p:cNvSpPr txBox="1">
            <a:spLocks/>
          </p:cNvSpPr>
          <p:nvPr/>
        </p:nvSpPr>
        <p:spPr bwMode="auto">
          <a:xfrm>
            <a:off x="827584" y="3212976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먼저 </a:t>
            </a:r>
            <a:r>
              <a:rPr lang="ko-KR" altLang="en-US" b="0" dirty="0" err="1"/>
              <a:t>귀무가설과</a:t>
            </a:r>
            <a:r>
              <a:rPr lang="ko-KR" altLang="en-US" b="0" dirty="0"/>
              <a:t> 대립가설을 다음과 같이 설정한다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또한 표본의 평균 </a:t>
            </a:r>
            <a:r>
              <a:rPr lang="en-US" altLang="ko-KR" b="0" i="1" dirty="0"/>
              <a:t>   </a:t>
            </a:r>
            <a:r>
              <a:rPr lang="ko-KR" altLang="en-US" b="0" dirty="0"/>
              <a:t>를 우선 계산한다</a:t>
            </a:r>
            <a:r>
              <a:rPr lang="en-US" altLang="ko-KR" b="0" dirty="0"/>
              <a:t>.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543" y="3717032"/>
            <a:ext cx="3416405" cy="82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736" y="5287970"/>
            <a:ext cx="5006529" cy="582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793" y="4772769"/>
            <a:ext cx="2286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내용 개체 틀 2"/>
          <p:cNvSpPr txBox="1">
            <a:spLocks/>
          </p:cNvSpPr>
          <p:nvPr/>
        </p:nvSpPr>
        <p:spPr bwMode="auto">
          <a:xfrm>
            <a:off x="827584" y="6014507"/>
            <a:ext cx="7416824" cy="51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(1) ~ (3)</a:t>
            </a:r>
            <a:r>
              <a:rPr lang="ko-KR" altLang="en-US" b="0" dirty="0"/>
              <a:t>번 물음에 답하도록 하자</a:t>
            </a:r>
            <a:r>
              <a:rPr lang="en-US" altLang="ko-KR" b="0" dirty="0"/>
              <a:t>.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12000" y="381456"/>
            <a:ext cx="309590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제</a:t>
            </a:r>
            <a:r>
              <a:rPr lang="en-US" altLang="ko-KR" dirty="0">
                <a:solidFill>
                  <a:srgbClr val="FFA401"/>
                </a:solidFill>
              </a:rPr>
              <a:t>2</a:t>
            </a:r>
            <a:r>
              <a:rPr lang="ko-KR" altLang="en-US" dirty="0">
                <a:solidFill>
                  <a:srgbClr val="FFA401"/>
                </a:solidFill>
              </a:rPr>
              <a:t>종 오류의 계산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10-3</a:t>
            </a:r>
            <a:endParaRPr lang="ko-KR" altLang="en-US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92997E-63C0-4F15-96D6-11B8EA19A7DB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EAB387-0656-4AAF-9552-6F723E2E5E92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37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0877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7167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2000" y="381456"/>
            <a:ext cx="2303816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10-3</a:t>
            </a:r>
            <a:endParaRPr lang="ko-KR" altLang="en-US" sz="1400" b="1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827584" y="1340768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(1) 5% </a:t>
            </a:r>
            <a:r>
              <a:rPr lang="ko-KR" altLang="en-US" dirty="0" err="1"/>
              <a:t>유의수준하에서</a:t>
            </a:r>
            <a:r>
              <a:rPr lang="ko-KR" altLang="en-US" dirty="0"/>
              <a:t> 제</a:t>
            </a:r>
            <a:r>
              <a:rPr lang="en-US" altLang="ko-KR" dirty="0"/>
              <a:t>1</a:t>
            </a:r>
            <a:r>
              <a:rPr lang="ko-KR" altLang="en-US" dirty="0"/>
              <a:t>종 오류</a:t>
            </a:r>
            <a:r>
              <a:rPr lang="en-US" altLang="ko-KR" dirty="0"/>
              <a:t>(α )</a:t>
            </a:r>
            <a:r>
              <a:rPr lang="ko-KR" altLang="en-US" dirty="0"/>
              <a:t>와 제</a:t>
            </a:r>
            <a:r>
              <a:rPr lang="en-US" altLang="ko-KR" dirty="0"/>
              <a:t>2</a:t>
            </a:r>
            <a:r>
              <a:rPr lang="ko-KR" altLang="en-US" dirty="0"/>
              <a:t>종 오류</a:t>
            </a:r>
            <a:r>
              <a:rPr lang="en-US" altLang="ko-KR" dirty="0"/>
              <a:t>(β )</a:t>
            </a:r>
            <a:r>
              <a:rPr lang="ko-KR" altLang="en-US" dirty="0"/>
              <a:t>를 계산하고 이를 그래프에서 표현하시오</a:t>
            </a:r>
            <a:r>
              <a:rPr lang="en-US" altLang="ko-KR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5% </a:t>
            </a:r>
            <a:r>
              <a:rPr lang="ko-KR" altLang="en-US" b="0" dirty="0"/>
              <a:t>유의수준이므로 제</a:t>
            </a:r>
            <a:r>
              <a:rPr lang="en-US" altLang="ko-KR" b="0" dirty="0"/>
              <a:t>1</a:t>
            </a:r>
            <a:r>
              <a:rPr lang="ko-KR" altLang="en-US" b="0" dirty="0"/>
              <a:t>종 오류에 해당하는 </a:t>
            </a:r>
            <a:r>
              <a:rPr lang="en-US" altLang="ko-KR" b="0" dirty="0"/>
              <a:t>α = 0.05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해당 </a:t>
            </a:r>
            <a:r>
              <a:rPr lang="ko-KR" altLang="en-US" b="0" dirty="0" err="1"/>
              <a:t>기각역은</a:t>
            </a:r>
            <a:r>
              <a:rPr lang="ko-KR" altLang="en-US" b="0" dirty="0"/>
              <a:t>         </a:t>
            </a:r>
            <a:r>
              <a:rPr lang="en-US" altLang="ko-KR" b="0" dirty="0"/>
              <a:t>.              </a:t>
            </a:r>
            <a:r>
              <a:rPr lang="ko-KR" altLang="en-US" b="0" dirty="0"/>
              <a:t>이었다</a:t>
            </a:r>
            <a:r>
              <a:rPr lang="en-US" altLang="ko-KR" b="0" dirty="0"/>
              <a:t>. </a:t>
            </a:r>
          </a:p>
        </p:txBody>
      </p:sp>
      <p:sp>
        <p:nvSpPr>
          <p:cNvPr id="23" name="내용 개체 틀 2"/>
          <p:cNvSpPr txBox="1">
            <a:spLocks/>
          </p:cNvSpPr>
          <p:nvPr/>
        </p:nvSpPr>
        <p:spPr bwMode="auto">
          <a:xfrm>
            <a:off x="827584" y="3587597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본 문제에서는 모평균 </a:t>
            </a:r>
            <a:r>
              <a:rPr lang="en-US" altLang="ko-KR" b="0" dirty="0"/>
              <a:t>μ </a:t>
            </a:r>
            <a:r>
              <a:rPr lang="ko-KR" altLang="en-US" b="0" dirty="0"/>
              <a:t>가 </a:t>
            </a:r>
            <a:r>
              <a:rPr lang="en-US" altLang="ko-KR" b="0" dirty="0"/>
              <a:t>38</a:t>
            </a:r>
            <a:r>
              <a:rPr lang="ko-KR" altLang="en-US" b="0" dirty="0"/>
              <a:t>임이 주어졌다</a:t>
            </a:r>
            <a:r>
              <a:rPr lang="en-US" altLang="ko-KR" b="0" dirty="0"/>
              <a:t>. </a:t>
            </a:r>
            <a:r>
              <a:rPr lang="ko-KR" altLang="en-US" b="0" dirty="0"/>
              <a:t>따라서 제</a:t>
            </a:r>
            <a:r>
              <a:rPr lang="en-US" altLang="ko-KR" b="0" dirty="0"/>
              <a:t>2</a:t>
            </a:r>
            <a:r>
              <a:rPr lang="ko-KR" altLang="en-US" b="0" dirty="0"/>
              <a:t>종 오류의 확률은 다음과 같다</a:t>
            </a:r>
            <a:r>
              <a:rPr lang="en-US" altLang="ko-KR" b="0" dirty="0"/>
              <a:t>.</a:t>
            </a: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211" y="2924944"/>
            <a:ext cx="2975578" cy="495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1"/>
          <a:stretch/>
        </p:blipFill>
        <p:spPr bwMode="auto">
          <a:xfrm>
            <a:off x="933450" y="2671898"/>
            <a:ext cx="935646" cy="259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624" y="4149080"/>
            <a:ext cx="2534752" cy="566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110" y="4817141"/>
            <a:ext cx="4683781" cy="1708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1835696" y="332656"/>
            <a:ext cx="1872208" cy="44157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제</a:t>
            </a:r>
            <a:r>
              <a:rPr lang="en-US" altLang="ko-KR" dirty="0">
                <a:solidFill>
                  <a:srgbClr val="FFA401"/>
                </a:solidFill>
              </a:rPr>
              <a:t>2</a:t>
            </a:r>
            <a:r>
              <a:rPr lang="ko-KR" altLang="en-US" dirty="0">
                <a:solidFill>
                  <a:srgbClr val="FFA401"/>
                </a:solidFill>
              </a:rPr>
              <a:t>종 오류의 계산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B3ED90-BAA9-4A8A-83DC-2B800975191F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947502-1862-4B46-B28E-46111A60783C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38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6336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7167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2000" y="381456"/>
            <a:ext cx="2303816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10-3</a:t>
            </a:r>
            <a:endParaRPr lang="ko-KR" altLang="en-US" sz="1400" b="1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827583" y="1340768"/>
            <a:ext cx="763284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dirty="0"/>
              <a:t>∴ </a:t>
            </a:r>
            <a:r>
              <a:rPr lang="ko-KR" altLang="en-US" b="0" dirty="0"/>
              <a:t>즉</a:t>
            </a:r>
            <a:r>
              <a:rPr lang="en-US" altLang="ko-KR" b="0" dirty="0"/>
              <a:t>, </a:t>
            </a:r>
            <a:r>
              <a:rPr lang="ko-KR" altLang="en-US" b="0" dirty="0"/>
              <a:t>제</a:t>
            </a:r>
            <a:r>
              <a:rPr lang="en-US" altLang="ko-KR" b="0" dirty="0"/>
              <a:t>2</a:t>
            </a:r>
            <a:r>
              <a:rPr lang="ko-KR" altLang="en-US" b="0" dirty="0"/>
              <a:t>종 오류의 확률은 </a:t>
            </a:r>
            <a:r>
              <a:rPr lang="en-US" altLang="ko-KR" b="0" dirty="0"/>
              <a:t>1.76%</a:t>
            </a:r>
            <a:r>
              <a:rPr lang="ko-KR" altLang="en-US" b="0" dirty="0"/>
              <a:t>인 것이다</a:t>
            </a:r>
            <a:r>
              <a:rPr lang="en-US" altLang="ko-KR" b="0" dirty="0"/>
              <a:t>. </a:t>
            </a:r>
            <a:r>
              <a:rPr lang="ko-KR" altLang="en-US" b="0" dirty="0" err="1"/>
              <a:t>검정력은</a:t>
            </a:r>
            <a:r>
              <a:rPr lang="ko-KR" altLang="en-US" b="0" dirty="0"/>
              <a:t> </a:t>
            </a:r>
            <a:r>
              <a:rPr lang="en-US" altLang="ko-KR" b="0" dirty="0"/>
              <a:t>1-β </a:t>
            </a:r>
            <a:r>
              <a:rPr lang="ko-KR" altLang="en-US" b="0" dirty="0"/>
              <a:t>로 </a:t>
            </a:r>
            <a:r>
              <a:rPr lang="en-US" altLang="ko-KR" b="0" dirty="0"/>
              <a:t>98.24%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01" y="2068894"/>
            <a:ext cx="7116198" cy="2991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2195936" y="5301208"/>
            <a:ext cx="475212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050" b="0" dirty="0">
                <a:solidFill>
                  <a:srgbClr val="44A0A2"/>
                </a:solidFill>
              </a:rPr>
              <a:t>[5% </a:t>
            </a:r>
            <a:r>
              <a:rPr lang="ko-KR" altLang="en-US" sz="1050" b="0" dirty="0" err="1">
                <a:solidFill>
                  <a:srgbClr val="44A0A2"/>
                </a:solidFill>
              </a:rPr>
              <a:t>유의수준하에서</a:t>
            </a:r>
            <a:r>
              <a:rPr lang="ko-KR" altLang="en-US" sz="1050" b="0" dirty="0">
                <a:solidFill>
                  <a:srgbClr val="44A0A2"/>
                </a:solidFill>
              </a:rPr>
              <a:t> 제</a:t>
            </a:r>
            <a:r>
              <a:rPr lang="en-US" altLang="ko-KR" sz="1050" b="0" dirty="0">
                <a:solidFill>
                  <a:srgbClr val="44A0A2"/>
                </a:solidFill>
              </a:rPr>
              <a:t>1</a:t>
            </a:r>
            <a:r>
              <a:rPr lang="ko-KR" altLang="en-US" sz="1050" b="0" dirty="0">
                <a:solidFill>
                  <a:srgbClr val="44A0A2"/>
                </a:solidFill>
              </a:rPr>
              <a:t>종 오류와 제</a:t>
            </a:r>
            <a:r>
              <a:rPr lang="en-US" altLang="ko-KR" sz="1050" b="0" dirty="0">
                <a:solidFill>
                  <a:srgbClr val="44A0A2"/>
                </a:solidFill>
              </a:rPr>
              <a:t>2</a:t>
            </a:r>
            <a:r>
              <a:rPr lang="ko-KR" altLang="en-US" sz="1050" b="0" dirty="0">
                <a:solidFill>
                  <a:srgbClr val="44A0A2"/>
                </a:solidFill>
              </a:rPr>
              <a:t>종 오류와의 관계</a:t>
            </a:r>
            <a:r>
              <a:rPr lang="en-US" altLang="ko-KR" sz="1050" b="0" dirty="0">
                <a:solidFill>
                  <a:srgbClr val="44A0A2"/>
                </a:solidFill>
              </a:rPr>
              <a:t>]  </a:t>
            </a:r>
            <a:endParaRPr lang="ko-KR" altLang="en-US" sz="1050" b="0" dirty="0">
              <a:solidFill>
                <a:srgbClr val="44A0A2"/>
              </a:solidFill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9766851-25C6-4182-BB09-216AD389E60B}"/>
              </a:ext>
            </a:extLst>
          </p:cNvPr>
          <p:cNvSpPr txBox="1">
            <a:spLocks/>
          </p:cNvSpPr>
          <p:nvPr/>
        </p:nvSpPr>
        <p:spPr bwMode="auto">
          <a:xfrm>
            <a:off x="1835696" y="332656"/>
            <a:ext cx="1872208" cy="44157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제</a:t>
            </a:r>
            <a:r>
              <a:rPr lang="en-US" altLang="ko-KR" dirty="0">
                <a:solidFill>
                  <a:srgbClr val="FFA401"/>
                </a:solidFill>
              </a:rPr>
              <a:t>2</a:t>
            </a:r>
            <a:r>
              <a:rPr lang="ko-KR" altLang="en-US" dirty="0">
                <a:solidFill>
                  <a:srgbClr val="FFA401"/>
                </a:solidFill>
              </a:rPr>
              <a:t>종 오류의 계산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2F912E-4D58-4E6D-9A34-AD37E2221731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DDB2CA-F959-46C9-8F6D-01A38E192B08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39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568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가설검정의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가설검정의 개념</a:t>
            </a:r>
            <a:endParaRPr lang="en-US" altLang="ko-KR" sz="2000" u="sng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25191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dirty="0"/>
              <a:t>가설검정</a:t>
            </a:r>
            <a:r>
              <a:rPr lang="en-US" altLang="ko-KR" dirty="0"/>
              <a:t>(hypothesis test):</a:t>
            </a:r>
            <a:r>
              <a:rPr lang="ko-KR" altLang="en-US" dirty="0"/>
              <a:t> </a:t>
            </a:r>
            <a:r>
              <a:rPr lang="ko-KR" altLang="en-US" b="0" dirty="0"/>
              <a:t>통계적 추론에 있어서 가장 중요한 영역으로</a:t>
            </a:r>
            <a:r>
              <a:rPr lang="en-US" altLang="ko-KR" b="0" dirty="0"/>
              <a:t>, </a:t>
            </a:r>
            <a:r>
              <a:rPr lang="ko-KR" altLang="en-US" b="0" dirty="0"/>
              <a:t>표본자료에서 얻은 통계량을 이용하여 모집단의 특성인 </a:t>
            </a:r>
            <a:r>
              <a:rPr lang="ko-KR" altLang="en-US" b="0" dirty="0" err="1"/>
              <a:t>모수에</a:t>
            </a:r>
            <a:r>
              <a:rPr lang="ko-KR" altLang="en-US" b="0" dirty="0"/>
              <a:t> 대한 정보를 분석하는 과정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7167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2000" y="381456"/>
            <a:ext cx="2303816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10-3</a:t>
            </a:r>
            <a:endParaRPr lang="ko-KR" altLang="en-US" sz="1400" b="1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827584" y="1340768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(2) 1% </a:t>
            </a:r>
            <a:r>
              <a:rPr lang="ko-KR" altLang="en-US" dirty="0" err="1"/>
              <a:t>유의수준하에서</a:t>
            </a:r>
            <a:r>
              <a:rPr lang="ko-KR" altLang="en-US" dirty="0"/>
              <a:t> 제</a:t>
            </a:r>
            <a:r>
              <a:rPr lang="en-US" altLang="ko-KR" dirty="0"/>
              <a:t>1</a:t>
            </a:r>
            <a:r>
              <a:rPr lang="ko-KR" altLang="en-US" dirty="0"/>
              <a:t>종 오류</a:t>
            </a:r>
            <a:r>
              <a:rPr lang="en-US" altLang="ko-KR" dirty="0"/>
              <a:t>(α )</a:t>
            </a:r>
            <a:r>
              <a:rPr lang="ko-KR" altLang="en-US" dirty="0"/>
              <a:t>와 제</a:t>
            </a:r>
            <a:r>
              <a:rPr lang="en-US" altLang="ko-KR" dirty="0"/>
              <a:t>2</a:t>
            </a:r>
            <a:r>
              <a:rPr lang="ko-KR" altLang="en-US" dirty="0"/>
              <a:t>종 오류</a:t>
            </a:r>
            <a:r>
              <a:rPr lang="en-US" altLang="ko-KR" dirty="0"/>
              <a:t>(β )</a:t>
            </a:r>
            <a:r>
              <a:rPr lang="ko-KR" altLang="en-US" dirty="0"/>
              <a:t>를 계산하고 이를 그래프에서 표현하시오</a:t>
            </a:r>
            <a:r>
              <a:rPr lang="en-US" altLang="ko-KR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1% </a:t>
            </a:r>
            <a:r>
              <a:rPr lang="ko-KR" altLang="en-US" b="0" dirty="0"/>
              <a:t>유의수준이므로 제</a:t>
            </a:r>
            <a:r>
              <a:rPr lang="en-US" altLang="ko-KR" b="0" dirty="0"/>
              <a:t>1</a:t>
            </a:r>
            <a:r>
              <a:rPr lang="ko-KR" altLang="en-US" b="0" dirty="0"/>
              <a:t>종 오류에 해당하는 </a:t>
            </a:r>
            <a:r>
              <a:rPr lang="en-US" altLang="ko-KR" b="0" dirty="0"/>
              <a:t>α = 0.01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해당 </a:t>
            </a:r>
            <a:r>
              <a:rPr lang="ko-KR" altLang="en-US" b="0" dirty="0" err="1"/>
              <a:t>기각역은</a:t>
            </a:r>
            <a:r>
              <a:rPr lang="ko-KR" altLang="en-US" b="0" dirty="0"/>
              <a:t>         </a:t>
            </a:r>
            <a:r>
              <a:rPr lang="en-US" altLang="ko-KR" b="0" dirty="0"/>
              <a:t>.              </a:t>
            </a:r>
            <a:r>
              <a:rPr lang="ko-KR" altLang="en-US" b="0" dirty="0"/>
              <a:t>이었다</a:t>
            </a:r>
            <a:r>
              <a:rPr lang="en-US" altLang="ko-KR" b="0" dirty="0"/>
              <a:t>. </a:t>
            </a:r>
          </a:p>
        </p:txBody>
      </p:sp>
      <p:sp>
        <p:nvSpPr>
          <p:cNvPr id="23" name="내용 개체 틀 2"/>
          <p:cNvSpPr txBox="1">
            <a:spLocks/>
          </p:cNvSpPr>
          <p:nvPr/>
        </p:nvSpPr>
        <p:spPr bwMode="auto">
          <a:xfrm>
            <a:off x="827584" y="3587597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본 문제에서는 모평균 </a:t>
            </a:r>
            <a:r>
              <a:rPr lang="en-US" altLang="ko-KR" b="0" dirty="0"/>
              <a:t>μ </a:t>
            </a:r>
            <a:r>
              <a:rPr lang="ko-KR" altLang="en-US" b="0" dirty="0"/>
              <a:t>가 </a:t>
            </a:r>
            <a:r>
              <a:rPr lang="en-US" altLang="ko-KR" b="0" dirty="0"/>
              <a:t>38</a:t>
            </a:r>
            <a:r>
              <a:rPr lang="ko-KR" altLang="en-US" b="0" dirty="0"/>
              <a:t>임이 주어졌다</a:t>
            </a:r>
            <a:r>
              <a:rPr lang="en-US" altLang="ko-KR" b="0" dirty="0"/>
              <a:t>. </a:t>
            </a:r>
            <a:r>
              <a:rPr lang="ko-KR" altLang="en-US" b="0" dirty="0"/>
              <a:t>따라서 제</a:t>
            </a:r>
            <a:r>
              <a:rPr lang="en-US" altLang="ko-KR" b="0" dirty="0"/>
              <a:t>2</a:t>
            </a:r>
            <a:r>
              <a:rPr lang="ko-KR" altLang="en-US" b="0" dirty="0"/>
              <a:t>종 오류의 확률은 다음과 같다</a:t>
            </a:r>
            <a:r>
              <a:rPr lang="en-US" altLang="ko-KR" b="0" dirty="0"/>
              <a:t>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93" y="2673455"/>
            <a:ext cx="936756" cy="25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147" y="3028694"/>
            <a:ext cx="2967706" cy="472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984" y="4189728"/>
            <a:ext cx="2456033" cy="566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134" y="4739725"/>
            <a:ext cx="4809732" cy="1692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FB3B2C2F-EDEF-4920-9718-412AA531F604}"/>
              </a:ext>
            </a:extLst>
          </p:cNvPr>
          <p:cNvSpPr txBox="1">
            <a:spLocks/>
          </p:cNvSpPr>
          <p:nvPr/>
        </p:nvSpPr>
        <p:spPr bwMode="auto">
          <a:xfrm>
            <a:off x="1835696" y="332656"/>
            <a:ext cx="1872208" cy="44157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제</a:t>
            </a:r>
            <a:r>
              <a:rPr lang="en-US" altLang="ko-KR" dirty="0">
                <a:solidFill>
                  <a:srgbClr val="FFA401"/>
                </a:solidFill>
              </a:rPr>
              <a:t>2</a:t>
            </a:r>
            <a:r>
              <a:rPr lang="ko-KR" altLang="en-US" dirty="0">
                <a:solidFill>
                  <a:srgbClr val="FFA401"/>
                </a:solidFill>
              </a:rPr>
              <a:t>종 오류의 계산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D09E07-31ED-40C1-BBE9-3D7F0317ECFA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1D3A93-B630-4F38-A57E-DEE55AE41A72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40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289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7167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2000" y="381456"/>
            <a:ext cx="2303816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10-3</a:t>
            </a:r>
            <a:endParaRPr lang="ko-KR" altLang="en-US" sz="1400" b="1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827583" y="1340768"/>
            <a:ext cx="7344817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dirty="0"/>
              <a:t>∴ </a:t>
            </a:r>
            <a:r>
              <a:rPr lang="ko-KR" altLang="en-US" b="0" dirty="0"/>
              <a:t>즉</a:t>
            </a:r>
            <a:r>
              <a:rPr lang="en-US" altLang="ko-KR" b="0" dirty="0"/>
              <a:t>, </a:t>
            </a:r>
            <a:r>
              <a:rPr lang="ko-KR" altLang="en-US" b="0" dirty="0"/>
              <a:t>제</a:t>
            </a:r>
            <a:r>
              <a:rPr lang="en-US" altLang="ko-KR" b="0" dirty="0"/>
              <a:t>2</a:t>
            </a:r>
            <a:r>
              <a:rPr lang="ko-KR" altLang="en-US" b="0" dirty="0"/>
              <a:t>종 오류의 확률은 </a:t>
            </a:r>
            <a:r>
              <a:rPr lang="en-US" altLang="ko-KR" b="0" dirty="0"/>
              <a:t>7.72%</a:t>
            </a:r>
            <a:r>
              <a:rPr lang="ko-KR" altLang="en-US" b="0" dirty="0"/>
              <a:t>인 것이다</a:t>
            </a:r>
            <a:r>
              <a:rPr lang="en-US" altLang="ko-KR" b="0" dirty="0"/>
              <a:t>. </a:t>
            </a:r>
            <a:r>
              <a:rPr lang="ko-KR" altLang="en-US" b="0" dirty="0"/>
              <a:t>동시에 </a:t>
            </a:r>
            <a:r>
              <a:rPr lang="ko-KR" altLang="en-US" b="0" dirty="0" err="1"/>
              <a:t>검정력은</a:t>
            </a:r>
            <a:r>
              <a:rPr lang="ko-KR" altLang="en-US" b="0" dirty="0"/>
              <a:t> </a:t>
            </a:r>
            <a:r>
              <a:rPr lang="en-US" altLang="ko-KR" b="0" dirty="0"/>
              <a:t>1-β </a:t>
            </a:r>
            <a:r>
              <a:rPr lang="ko-KR" altLang="en-US" b="0" dirty="0"/>
              <a:t>로 </a:t>
            </a:r>
            <a:r>
              <a:rPr lang="en-US" altLang="ko-KR" b="0" dirty="0"/>
              <a:t>92.28%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역시 제</a:t>
            </a:r>
            <a:r>
              <a:rPr lang="en-US" altLang="ko-KR" b="0" dirty="0"/>
              <a:t>1</a:t>
            </a:r>
            <a:r>
              <a:rPr lang="ko-KR" altLang="en-US" b="0" dirty="0"/>
              <a:t>종 오류의 확률을 </a:t>
            </a:r>
            <a:r>
              <a:rPr lang="en-US" altLang="ko-KR" b="0" dirty="0"/>
              <a:t>5%</a:t>
            </a:r>
            <a:r>
              <a:rPr lang="ko-KR" altLang="en-US" b="0" dirty="0"/>
              <a:t>에서 </a:t>
            </a:r>
            <a:r>
              <a:rPr lang="en-US" altLang="ko-KR" b="0" dirty="0"/>
              <a:t>1%</a:t>
            </a:r>
            <a:r>
              <a:rPr lang="ko-KR" altLang="en-US" b="0" dirty="0"/>
              <a:t>로 낮춤과 동시에 제</a:t>
            </a:r>
            <a:r>
              <a:rPr lang="en-US" altLang="ko-KR" b="0" dirty="0"/>
              <a:t>2</a:t>
            </a:r>
            <a:r>
              <a:rPr lang="ko-KR" altLang="en-US" b="0" dirty="0"/>
              <a:t>종 오류는 </a:t>
            </a:r>
            <a:r>
              <a:rPr lang="en-US" altLang="ko-KR" b="0" dirty="0"/>
              <a:t>1.76%</a:t>
            </a:r>
            <a:r>
              <a:rPr lang="ko-KR" altLang="en-US" b="0" dirty="0"/>
              <a:t>에서 </a:t>
            </a:r>
            <a:r>
              <a:rPr lang="en-US" altLang="ko-KR" b="0" dirty="0"/>
              <a:t>7.72%</a:t>
            </a:r>
            <a:r>
              <a:rPr lang="ko-KR" altLang="en-US" b="0" dirty="0"/>
              <a:t>로 올라가는 것을 확인하였다</a:t>
            </a:r>
            <a:r>
              <a:rPr lang="en-US" altLang="ko-KR" b="0" dirty="0"/>
              <a:t>. </a:t>
            </a:r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2195736" y="5733256"/>
            <a:ext cx="475212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050" b="0" dirty="0">
                <a:solidFill>
                  <a:srgbClr val="44A0A2"/>
                </a:solidFill>
              </a:rPr>
              <a:t>[1% </a:t>
            </a:r>
            <a:r>
              <a:rPr lang="ko-KR" altLang="en-US" sz="1050" b="0" dirty="0" err="1">
                <a:solidFill>
                  <a:srgbClr val="44A0A2"/>
                </a:solidFill>
              </a:rPr>
              <a:t>유의수준하에서</a:t>
            </a:r>
            <a:r>
              <a:rPr lang="ko-KR" altLang="en-US" sz="1050" b="0" dirty="0">
                <a:solidFill>
                  <a:srgbClr val="44A0A2"/>
                </a:solidFill>
              </a:rPr>
              <a:t> 제</a:t>
            </a:r>
            <a:r>
              <a:rPr lang="en-US" altLang="ko-KR" sz="1050" b="0" dirty="0">
                <a:solidFill>
                  <a:srgbClr val="44A0A2"/>
                </a:solidFill>
              </a:rPr>
              <a:t>1</a:t>
            </a:r>
            <a:r>
              <a:rPr lang="ko-KR" altLang="en-US" sz="1050" b="0" dirty="0">
                <a:solidFill>
                  <a:srgbClr val="44A0A2"/>
                </a:solidFill>
              </a:rPr>
              <a:t>종 오류와 제</a:t>
            </a:r>
            <a:r>
              <a:rPr lang="en-US" altLang="ko-KR" sz="1050" b="0" dirty="0">
                <a:solidFill>
                  <a:srgbClr val="44A0A2"/>
                </a:solidFill>
              </a:rPr>
              <a:t>2</a:t>
            </a:r>
            <a:r>
              <a:rPr lang="ko-KR" altLang="en-US" sz="1050" b="0" dirty="0">
                <a:solidFill>
                  <a:srgbClr val="44A0A2"/>
                </a:solidFill>
              </a:rPr>
              <a:t>종 오류와의 관계</a:t>
            </a:r>
            <a:r>
              <a:rPr lang="en-US" altLang="ko-KR" sz="1050" b="0" dirty="0">
                <a:solidFill>
                  <a:srgbClr val="44A0A2"/>
                </a:solidFill>
              </a:rPr>
              <a:t>]  </a:t>
            </a:r>
            <a:endParaRPr lang="ko-KR" altLang="en-US" sz="1050" b="0" dirty="0">
              <a:solidFill>
                <a:srgbClr val="44A0A2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71" y="2874644"/>
            <a:ext cx="6569459" cy="2690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DF18DF5D-F2A0-478F-8A09-002FF2642E92}"/>
              </a:ext>
            </a:extLst>
          </p:cNvPr>
          <p:cNvSpPr txBox="1">
            <a:spLocks/>
          </p:cNvSpPr>
          <p:nvPr/>
        </p:nvSpPr>
        <p:spPr bwMode="auto">
          <a:xfrm>
            <a:off x="1835696" y="332656"/>
            <a:ext cx="1872208" cy="44157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제</a:t>
            </a:r>
            <a:r>
              <a:rPr lang="en-US" altLang="ko-KR" dirty="0">
                <a:solidFill>
                  <a:srgbClr val="FFA401"/>
                </a:solidFill>
              </a:rPr>
              <a:t>2</a:t>
            </a:r>
            <a:r>
              <a:rPr lang="ko-KR" altLang="en-US" dirty="0">
                <a:solidFill>
                  <a:srgbClr val="FFA401"/>
                </a:solidFill>
              </a:rPr>
              <a:t>종 오류의 계산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782363-B72F-4C21-B8D2-D44DDB4F54A0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08EBB3-0480-4A5C-8AC8-43B4A44B779C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41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3400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7167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2000" y="381456"/>
            <a:ext cx="2303816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10-3</a:t>
            </a:r>
            <a:endParaRPr lang="ko-KR" altLang="en-US" sz="1400" b="1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827584" y="1340768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(3) </a:t>
            </a:r>
            <a:r>
              <a:rPr lang="ko-KR" altLang="en-US" dirty="0"/>
              <a:t>제</a:t>
            </a:r>
            <a:r>
              <a:rPr lang="en-US" altLang="ko-KR" dirty="0"/>
              <a:t>1</a:t>
            </a:r>
            <a:r>
              <a:rPr lang="ko-KR" altLang="en-US" dirty="0"/>
              <a:t>종 오류와 제</a:t>
            </a:r>
            <a:r>
              <a:rPr lang="en-US" altLang="ko-KR" dirty="0"/>
              <a:t>2</a:t>
            </a:r>
            <a:r>
              <a:rPr lang="ko-KR" altLang="en-US" dirty="0"/>
              <a:t>종 오류의 관계에 대하여 확인하고</a:t>
            </a:r>
            <a:r>
              <a:rPr lang="en-US" altLang="ko-KR" dirty="0"/>
              <a:t>, </a:t>
            </a:r>
            <a:r>
              <a:rPr lang="ko-KR" altLang="en-US" dirty="0"/>
              <a:t>두 가지의 오류를 동시에 줄일 수 있는 방법을 제시하시오</a:t>
            </a:r>
            <a:r>
              <a:rPr lang="en-US" altLang="ko-KR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가장 간편하고 강력한 방법은 표본의 수 </a:t>
            </a:r>
            <a:r>
              <a:rPr lang="en-US" altLang="ko-KR" b="0" dirty="0"/>
              <a:t>n</a:t>
            </a:r>
            <a:r>
              <a:rPr lang="ko-KR" altLang="en-US" b="0" dirty="0"/>
              <a:t>을 늘리는 방법이다</a:t>
            </a:r>
            <a:r>
              <a:rPr lang="en-US" altLang="ko-KR" b="0" dirty="0"/>
              <a:t>. (2)</a:t>
            </a:r>
            <a:r>
              <a:rPr lang="ko-KR" altLang="en-US" b="0" dirty="0"/>
              <a:t>번 문제에서 표본의 수가 </a:t>
            </a:r>
            <a:r>
              <a:rPr lang="en-US" altLang="ko-KR" b="0" dirty="0"/>
              <a:t>49</a:t>
            </a:r>
            <a:r>
              <a:rPr lang="ko-KR" altLang="en-US" b="0" dirty="0"/>
              <a:t>개라고 가정하고 문제를 풀어보면 명확히 확인할 수 있다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1% </a:t>
            </a:r>
            <a:r>
              <a:rPr lang="ko-KR" altLang="en-US" b="0" dirty="0"/>
              <a:t>유의수준이므로 제</a:t>
            </a:r>
            <a:r>
              <a:rPr lang="en-US" altLang="ko-KR" b="0" dirty="0"/>
              <a:t>1</a:t>
            </a:r>
            <a:r>
              <a:rPr lang="ko-KR" altLang="en-US" b="0" dirty="0"/>
              <a:t>종 오류에 해당하는 </a:t>
            </a:r>
            <a:r>
              <a:rPr lang="en-US" altLang="ko-KR" b="0" dirty="0"/>
              <a:t>α = 0.01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해당 </a:t>
            </a:r>
            <a:r>
              <a:rPr lang="ko-KR" altLang="en-US" b="0" dirty="0" err="1"/>
              <a:t>기각역을</a:t>
            </a:r>
            <a:r>
              <a:rPr lang="ko-KR" altLang="en-US" b="0" dirty="0"/>
              <a:t> 다음과 같이 다시 계산할 수 있다</a:t>
            </a:r>
            <a:r>
              <a:rPr lang="en-US" altLang="ko-KR" b="0" dirty="0"/>
              <a:t>.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796" y="4005064"/>
            <a:ext cx="1818409" cy="2393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D903380-2CC9-40F2-8270-F10B92C1C7B9}"/>
              </a:ext>
            </a:extLst>
          </p:cNvPr>
          <p:cNvSpPr txBox="1">
            <a:spLocks/>
          </p:cNvSpPr>
          <p:nvPr/>
        </p:nvSpPr>
        <p:spPr bwMode="auto">
          <a:xfrm>
            <a:off x="1835696" y="332656"/>
            <a:ext cx="1872208" cy="44157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제</a:t>
            </a:r>
            <a:r>
              <a:rPr lang="en-US" altLang="ko-KR" dirty="0">
                <a:solidFill>
                  <a:srgbClr val="FFA401"/>
                </a:solidFill>
              </a:rPr>
              <a:t>2</a:t>
            </a:r>
            <a:r>
              <a:rPr lang="ko-KR" altLang="en-US" dirty="0">
                <a:solidFill>
                  <a:srgbClr val="FFA401"/>
                </a:solidFill>
              </a:rPr>
              <a:t>종 오류의 계산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9DF0C3-AB27-43A3-94B7-692532E594ED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0BB1B8-859F-429A-B5E4-26930E22149D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42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7246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7167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2000" y="381456"/>
            <a:ext cx="2303816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10-3</a:t>
            </a:r>
            <a:endParaRPr lang="ko-KR" altLang="en-US" sz="1400" b="1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827584" y="1340768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표본의 수가 증가하면서 </a:t>
            </a:r>
            <a:r>
              <a:rPr lang="ko-KR" altLang="en-US" b="0" dirty="0" err="1"/>
              <a:t>기각역은</a:t>
            </a:r>
            <a:r>
              <a:rPr lang="ko-KR" altLang="en-US" b="0" dirty="0"/>
              <a:t> </a:t>
            </a:r>
            <a:r>
              <a:rPr lang="en-US" altLang="ko-KR" b="0" dirty="0"/>
              <a:t>   &gt; 36.329</a:t>
            </a:r>
            <a:r>
              <a:rPr lang="ko-KR" altLang="en-US" b="0" dirty="0"/>
              <a:t>로 바뀐다</a:t>
            </a:r>
            <a:r>
              <a:rPr lang="en-US" altLang="ko-KR" b="0" dirty="0"/>
              <a:t>. </a:t>
            </a:r>
            <a:r>
              <a:rPr lang="ko-KR" altLang="en-US" b="0" dirty="0"/>
              <a:t>제</a:t>
            </a:r>
            <a:r>
              <a:rPr lang="en-US" altLang="ko-KR" b="0" dirty="0"/>
              <a:t>1</a:t>
            </a:r>
            <a:r>
              <a:rPr lang="ko-KR" altLang="en-US" b="0" dirty="0"/>
              <a:t>종 오류 </a:t>
            </a:r>
            <a:r>
              <a:rPr lang="en-US" altLang="ko-KR" b="0" dirty="0"/>
              <a:t>1%</a:t>
            </a:r>
            <a:r>
              <a:rPr lang="ko-KR" altLang="en-US" b="0" dirty="0"/>
              <a:t>는 </a:t>
            </a:r>
            <a:r>
              <a:rPr lang="ko-KR" altLang="en-US" b="0" dirty="0" err="1"/>
              <a:t>귀무가설</a:t>
            </a:r>
            <a:r>
              <a:rPr lang="ko-KR" altLang="en-US" b="0" dirty="0"/>
              <a:t>  </a:t>
            </a:r>
            <a:r>
              <a:rPr lang="en-US" altLang="ko-KR" b="0" dirty="0"/>
              <a:t>  </a:t>
            </a:r>
            <a:r>
              <a:rPr lang="ko-KR" altLang="en-US" b="0" dirty="0"/>
              <a:t>가 옳다는 가정하에 </a:t>
            </a:r>
            <a:r>
              <a:rPr lang="en-US" altLang="ko-KR" b="0" dirty="0"/>
              <a:t>   </a:t>
            </a:r>
            <a:r>
              <a:rPr lang="ko-KR" altLang="en-US" b="0" dirty="0"/>
              <a:t>를 기각할 확률을 말한다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제</a:t>
            </a:r>
            <a:r>
              <a:rPr lang="en-US" altLang="ko-KR" b="0" dirty="0"/>
              <a:t>2</a:t>
            </a:r>
            <a:r>
              <a:rPr lang="ko-KR" altLang="en-US" b="0" dirty="0"/>
              <a:t>종 오류 </a:t>
            </a:r>
            <a:r>
              <a:rPr lang="en-US" altLang="ko-KR" b="0" dirty="0"/>
              <a:t>β </a:t>
            </a:r>
            <a:r>
              <a:rPr lang="ko-KR" altLang="en-US" b="0" dirty="0"/>
              <a:t>는 거짓인 </a:t>
            </a:r>
            <a:r>
              <a:rPr lang="ko-KR" altLang="en-US" b="0" dirty="0" err="1"/>
              <a:t>귀무가설</a:t>
            </a:r>
            <a:r>
              <a:rPr lang="ko-KR" altLang="en-US" b="0" dirty="0"/>
              <a:t> </a:t>
            </a:r>
            <a:r>
              <a:rPr lang="en-US" altLang="ko-KR" b="0" i="1" dirty="0"/>
              <a:t>   </a:t>
            </a:r>
            <a:r>
              <a:rPr lang="ko-KR" altLang="en-US" b="0" dirty="0"/>
              <a:t>가 기각되지 않을 확률을 말하며 다음과 같이 계산한다</a:t>
            </a:r>
            <a:r>
              <a:rPr lang="en-US" altLang="ko-KR" b="0" dirty="0"/>
              <a:t>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89" y="1799776"/>
            <a:ext cx="236157" cy="2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14" y="1799776"/>
            <a:ext cx="236157" cy="2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916" y="2333078"/>
            <a:ext cx="3062169" cy="535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215" y="4071520"/>
            <a:ext cx="2361570" cy="472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443" y="4725144"/>
            <a:ext cx="6691115" cy="116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986" y="1399726"/>
            <a:ext cx="228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375" y="3261880"/>
            <a:ext cx="233795" cy="372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A8E63922-74C4-4B36-B9D7-54729BB6EF1A}"/>
              </a:ext>
            </a:extLst>
          </p:cNvPr>
          <p:cNvSpPr txBox="1">
            <a:spLocks/>
          </p:cNvSpPr>
          <p:nvPr/>
        </p:nvSpPr>
        <p:spPr bwMode="auto">
          <a:xfrm>
            <a:off x="1835696" y="332656"/>
            <a:ext cx="1872208" cy="44157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제</a:t>
            </a:r>
            <a:r>
              <a:rPr lang="en-US" altLang="ko-KR" dirty="0">
                <a:solidFill>
                  <a:srgbClr val="FFA401"/>
                </a:solidFill>
              </a:rPr>
              <a:t>2</a:t>
            </a:r>
            <a:r>
              <a:rPr lang="ko-KR" altLang="en-US" dirty="0">
                <a:solidFill>
                  <a:srgbClr val="FFA401"/>
                </a:solidFill>
              </a:rPr>
              <a:t>종 오류의 계산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482A1D-48EF-442A-A6EE-35EDFD8DFE97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D9A048-B1D9-41E9-83FA-4D0E4B18914E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43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604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7167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2000" y="381456"/>
            <a:ext cx="2303816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10-3</a:t>
            </a:r>
            <a:endParaRPr lang="ko-KR" altLang="en-US" sz="1400" b="1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827584" y="1340768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dirty="0"/>
              <a:t>∴</a:t>
            </a:r>
            <a:r>
              <a:rPr lang="ko-KR" altLang="en-US" b="0" dirty="0"/>
              <a:t> 즉 제</a:t>
            </a:r>
            <a:r>
              <a:rPr lang="en-US" altLang="ko-KR" b="0" dirty="0"/>
              <a:t>2</a:t>
            </a:r>
            <a:r>
              <a:rPr lang="ko-KR" altLang="en-US" b="0" dirty="0"/>
              <a:t>종 오류의 확률은 </a:t>
            </a:r>
            <a:r>
              <a:rPr lang="en-US" altLang="ko-KR" b="0" dirty="0"/>
              <a:t>0.17%</a:t>
            </a:r>
            <a:r>
              <a:rPr lang="ko-KR" altLang="en-US" b="0" dirty="0"/>
              <a:t>인 것이다</a:t>
            </a:r>
            <a:r>
              <a:rPr lang="en-US" altLang="ko-KR" b="0" dirty="0"/>
              <a:t>. </a:t>
            </a:r>
            <a:r>
              <a:rPr lang="ko-KR" altLang="en-US" b="0" dirty="0"/>
              <a:t>표본의 수를 증가시킴으로 제</a:t>
            </a:r>
            <a:r>
              <a:rPr lang="en-US" altLang="ko-KR" b="0" dirty="0"/>
              <a:t>1</a:t>
            </a:r>
            <a:r>
              <a:rPr lang="ko-KR" altLang="en-US" b="0" dirty="0"/>
              <a:t>종 오류는 그대로인 상황에서 제</a:t>
            </a:r>
            <a:r>
              <a:rPr lang="en-US" altLang="ko-KR" b="0" dirty="0"/>
              <a:t>2</a:t>
            </a:r>
            <a:r>
              <a:rPr lang="ko-KR" altLang="en-US" b="0" dirty="0"/>
              <a:t>종 오류를 급격히 줄일 수 있다</a:t>
            </a:r>
            <a:r>
              <a:rPr lang="en-US" altLang="ko-KR" b="0" dirty="0"/>
              <a:t>. </a:t>
            </a:r>
            <a:r>
              <a:rPr lang="ko-KR" altLang="en-US" b="0" dirty="0"/>
              <a:t>제</a:t>
            </a:r>
            <a:r>
              <a:rPr lang="en-US" altLang="ko-KR" b="0" dirty="0"/>
              <a:t>2</a:t>
            </a:r>
            <a:r>
              <a:rPr lang="ko-KR" altLang="en-US" b="0" dirty="0"/>
              <a:t>종 오류가 줄면서 </a:t>
            </a:r>
            <a:r>
              <a:rPr lang="ko-KR" altLang="en-US" b="0" dirty="0" err="1"/>
              <a:t>검정력</a:t>
            </a:r>
            <a:r>
              <a:rPr lang="en-US" altLang="ko-KR" b="0" dirty="0"/>
              <a:t>(1-β)</a:t>
            </a:r>
            <a:r>
              <a:rPr lang="ko-KR" altLang="en-US" b="0" dirty="0"/>
              <a:t>이</a:t>
            </a:r>
            <a:r>
              <a:rPr lang="en-US" altLang="ko-KR" b="0" dirty="0"/>
              <a:t>99.83%</a:t>
            </a:r>
            <a:r>
              <a:rPr lang="ko-KR" altLang="en-US" b="0" dirty="0"/>
              <a:t>로 증가하게 된다</a:t>
            </a:r>
            <a:r>
              <a:rPr lang="en-US" altLang="ko-KR" b="0" dirty="0"/>
              <a:t>. 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24" y="2852936"/>
            <a:ext cx="6390552" cy="2697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내용 개체 틀 2"/>
          <p:cNvSpPr txBox="1">
            <a:spLocks/>
          </p:cNvSpPr>
          <p:nvPr/>
        </p:nvSpPr>
        <p:spPr bwMode="auto">
          <a:xfrm>
            <a:off x="2195736" y="5805264"/>
            <a:ext cx="475212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050" b="0" dirty="0">
                <a:solidFill>
                  <a:srgbClr val="44A0A2"/>
                </a:solidFill>
              </a:rPr>
              <a:t>[1% </a:t>
            </a:r>
            <a:r>
              <a:rPr lang="ko-KR" altLang="en-US" sz="1050" b="0" dirty="0">
                <a:solidFill>
                  <a:srgbClr val="44A0A2"/>
                </a:solidFill>
              </a:rPr>
              <a:t>유의수준과 증가된 </a:t>
            </a:r>
            <a:r>
              <a:rPr lang="ko-KR" altLang="en-US" sz="1050" b="0" dirty="0" err="1">
                <a:solidFill>
                  <a:srgbClr val="44A0A2"/>
                </a:solidFill>
              </a:rPr>
              <a:t>표본하에서</a:t>
            </a:r>
            <a:r>
              <a:rPr lang="ko-KR" altLang="en-US" sz="1050" b="0" dirty="0">
                <a:solidFill>
                  <a:srgbClr val="44A0A2"/>
                </a:solidFill>
              </a:rPr>
              <a:t> 제</a:t>
            </a:r>
            <a:r>
              <a:rPr lang="en-US" altLang="ko-KR" sz="1050" b="0" dirty="0">
                <a:solidFill>
                  <a:srgbClr val="44A0A2"/>
                </a:solidFill>
              </a:rPr>
              <a:t>1</a:t>
            </a:r>
            <a:r>
              <a:rPr lang="ko-KR" altLang="en-US" sz="1050" b="0" dirty="0">
                <a:solidFill>
                  <a:srgbClr val="44A0A2"/>
                </a:solidFill>
              </a:rPr>
              <a:t>종 오류와 제</a:t>
            </a:r>
            <a:r>
              <a:rPr lang="en-US" altLang="ko-KR" sz="1050" b="0" dirty="0">
                <a:solidFill>
                  <a:srgbClr val="44A0A2"/>
                </a:solidFill>
              </a:rPr>
              <a:t>2</a:t>
            </a:r>
            <a:r>
              <a:rPr lang="ko-KR" altLang="en-US" sz="1050" b="0" dirty="0">
                <a:solidFill>
                  <a:srgbClr val="44A0A2"/>
                </a:solidFill>
              </a:rPr>
              <a:t>종 오류와의 관계</a:t>
            </a:r>
            <a:r>
              <a:rPr lang="en-US" altLang="ko-KR" sz="1050" b="0" dirty="0">
                <a:solidFill>
                  <a:srgbClr val="44A0A2"/>
                </a:solidFill>
              </a:rPr>
              <a:t>]  </a:t>
            </a:r>
            <a:endParaRPr lang="ko-KR" altLang="en-US" sz="1050" b="0" dirty="0">
              <a:solidFill>
                <a:srgbClr val="44A0A2"/>
              </a:solidFill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7253388F-CCAB-4B40-BEF3-E6808DD01D91}"/>
              </a:ext>
            </a:extLst>
          </p:cNvPr>
          <p:cNvSpPr txBox="1">
            <a:spLocks/>
          </p:cNvSpPr>
          <p:nvPr/>
        </p:nvSpPr>
        <p:spPr bwMode="auto">
          <a:xfrm>
            <a:off x="1835696" y="332656"/>
            <a:ext cx="1872208" cy="44157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제</a:t>
            </a:r>
            <a:r>
              <a:rPr lang="en-US" altLang="ko-KR" dirty="0">
                <a:solidFill>
                  <a:srgbClr val="FFA401"/>
                </a:solidFill>
              </a:rPr>
              <a:t>2</a:t>
            </a:r>
            <a:r>
              <a:rPr lang="ko-KR" altLang="en-US" dirty="0">
                <a:solidFill>
                  <a:srgbClr val="FFA401"/>
                </a:solidFill>
              </a:rPr>
              <a:t>종 오류의 계산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4878B0-3C56-442A-9B91-32CD9B7EF97F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366A22-6209-4355-A135-B77E55CB2EB8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44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223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모평균의 가설검정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모표준편차를</a:t>
            </a:r>
            <a:r>
              <a:rPr lang="ko-KR" altLang="en-US" sz="2000" u="sng" dirty="0"/>
              <a:t> 모를 때 모평균에 대한 가설검정</a:t>
            </a:r>
            <a:endParaRPr lang="en-US" altLang="ko-KR" sz="2000" u="sng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812" y="2708920"/>
            <a:ext cx="3172376" cy="70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705" y="4941168"/>
            <a:ext cx="4109132" cy="80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25191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 err="1"/>
              <a:t>모표준편차</a:t>
            </a:r>
            <a:r>
              <a:rPr lang="en-US" altLang="ko-KR" b="0" dirty="0"/>
              <a:t>(σ )</a:t>
            </a:r>
            <a:r>
              <a:rPr lang="ko-KR" altLang="en-US" b="0" dirty="0"/>
              <a:t>를 모른다면 </a:t>
            </a:r>
            <a:r>
              <a:rPr lang="ko-KR" altLang="en-US" b="0" dirty="0" err="1"/>
              <a:t>모표준편차</a:t>
            </a:r>
            <a:r>
              <a:rPr lang="en-US" altLang="ko-KR" b="0" dirty="0"/>
              <a:t>(σ ) </a:t>
            </a:r>
            <a:r>
              <a:rPr lang="ko-KR" altLang="en-US" b="0" dirty="0"/>
              <a:t>대신에 표본표준편차</a:t>
            </a:r>
            <a:r>
              <a:rPr lang="en-US" altLang="ko-KR" b="0" dirty="0"/>
              <a:t>(s)</a:t>
            </a:r>
            <a:r>
              <a:rPr lang="ko-KR" altLang="en-US" b="0" dirty="0"/>
              <a:t>를 사용하고 정규분포가 아닌 </a:t>
            </a:r>
            <a:r>
              <a:rPr lang="en-US" altLang="ko-KR" b="0" dirty="0"/>
              <a:t>t-</a:t>
            </a:r>
            <a:r>
              <a:rPr lang="ko-KR" altLang="en-US" b="0" dirty="0"/>
              <a:t>분포를 이용하여 모집단의 평균에 대한 </a:t>
            </a:r>
            <a:r>
              <a:rPr lang="ko-KR" altLang="en-US" b="0" dirty="0" err="1"/>
              <a:t>귀무가설을</a:t>
            </a:r>
            <a:r>
              <a:rPr lang="ko-KR" altLang="en-US" b="0" dirty="0"/>
              <a:t> 검증한다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검정을 위한 표본평균 분포는 </a:t>
            </a:r>
            <a:r>
              <a:rPr lang="en-US" altLang="ko-KR" b="0" dirty="0"/>
              <a:t>t-</a:t>
            </a:r>
            <a:r>
              <a:rPr lang="ko-KR" altLang="en-US" b="0" dirty="0"/>
              <a:t>분포로 가정한다</a:t>
            </a:r>
            <a:r>
              <a:rPr lang="en-US" altLang="ko-KR" b="0" dirty="0"/>
              <a:t>. </a:t>
            </a:r>
            <a:r>
              <a:rPr lang="ko-KR" altLang="en-US" b="0" dirty="0"/>
              <a:t>표본의 크기에서 </a:t>
            </a:r>
            <a:r>
              <a:rPr lang="en-US" altLang="ko-KR" b="0" dirty="0"/>
              <a:t>1</a:t>
            </a:r>
            <a:r>
              <a:rPr lang="ko-KR" altLang="en-US" b="0" dirty="0"/>
              <a:t>을 뺀 </a:t>
            </a:r>
            <a:r>
              <a:rPr lang="en-US" altLang="ko-KR" b="0" dirty="0"/>
              <a:t>n-1</a:t>
            </a:r>
            <a:r>
              <a:rPr lang="ko-KR" altLang="en-US" b="0" dirty="0"/>
              <a:t>이 </a:t>
            </a:r>
            <a:r>
              <a:rPr lang="ko-KR" altLang="en-US" b="0" dirty="0" err="1"/>
              <a:t>자유도값이</a:t>
            </a:r>
            <a:r>
              <a:rPr lang="ko-KR" altLang="en-US" b="0" dirty="0"/>
              <a:t> 된다</a:t>
            </a:r>
            <a:r>
              <a:rPr lang="en-US" altLang="ko-KR" b="0" dirty="0"/>
              <a:t>. </a:t>
            </a:r>
            <a:r>
              <a:rPr lang="ko-KR" altLang="en-US" b="0" dirty="0"/>
              <a:t>유의수준이 </a:t>
            </a:r>
            <a:r>
              <a:rPr lang="en-US" altLang="ko-KR" b="0" dirty="0"/>
              <a:t>α </a:t>
            </a:r>
            <a:r>
              <a:rPr lang="ko-KR" altLang="en-US" b="0" dirty="0"/>
              <a:t>일 때 표본평균 </a:t>
            </a:r>
            <a:r>
              <a:rPr lang="en-US" altLang="ko-KR" b="0" dirty="0"/>
              <a:t>    </a:t>
            </a:r>
            <a:r>
              <a:rPr lang="ko-KR" altLang="en-US" b="0" dirty="0"/>
              <a:t>의 분포에서 표본평균이 </a:t>
            </a:r>
            <a:r>
              <a:rPr lang="ko-KR" altLang="en-US" b="0" dirty="0" err="1"/>
              <a:t>기각역에</a:t>
            </a:r>
            <a:r>
              <a:rPr lang="ko-KR" altLang="en-US" b="0" dirty="0"/>
              <a:t> 존재할 확률을 다음과 같이 표현할 수 있다</a:t>
            </a:r>
            <a:r>
              <a:rPr lang="en-US" altLang="ko-KR" b="0" dirty="0"/>
              <a:t>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538" y="4012679"/>
            <a:ext cx="200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22311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모평균의 가설검정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모표준편차를</a:t>
            </a:r>
            <a:r>
              <a:rPr lang="ko-KR" altLang="en-US" sz="2000" u="sng" dirty="0"/>
              <a:t> 모를 때 모평균에 대한 가설검정</a:t>
            </a:r>
            <a:endParaRPr lang="en-US" altLang="ko-KR" sz="2000" u="sng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25191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여기서   </a:t>
            </a:r>
            <a:r>
              <a:rPr lang="en-US" altLang="ko-KR" b="0" dirty="0"/>
              <a:t> </a:t>
            </a:r>
            <a:r>
              <a:rPr lang="ko-KR" altLang="en-US" b="0" dirty="0"/>
              <a:t>는 </a:t>
            </a:r>
            <a:r>
              <a:rPr lang="en-US" altLang="ko-KR" b="0" dirty="0"/>
              <a:t>t-</a:t>
            </a:r>
            <a:r>
              <a:rPr lang="ko-KR" altLang="en-US" b="0" dirty="0"/>
              <a:t>분포를 따르는 확률변수 </a:t>
            </a:r>
            <a:r>
              <a:rPr lang="en-US" altLang="ko-KR" b="0" dirty="0"/>
              <a:t>T</a:t>
            </a:r>
            <a:r>
              <a:rPr lang="ko-KR" altLang="en-US" b="0" dirty="0"/>
              <a:t>에서                </a:t>
            </a:r>
            <a:r>
              <a:rPr lang="en-US" altLang="ko-KR" b="0" dirty="0"/>
              <a:t> </a:t>
            </a:r>
            <a:r>
              <a:rPr lang="ko-KR" altLang="en-US" b="0" dirty="0"/>
              <a:t>가 되는 값을 </a:t>
            </a:r>
            <a:r>
              <a:rPr lang="en-US" altLang="ko-KR" b="0" dirty="0"/>
              <a:t>t-</a:t>
            </a:r>
            <a:r>
              <a:rPr lang="ko-KR" altLang="en-US" b="0" dirty="0"/>
              <a:t>분포의 </a:t>
            </a:r>
            <a:r>
              <a:rPr lang="ko-KR" altLang="en-US" b="0" dirty="0" err="1"/>
              <a:t>임계값</a:t>
            </a:r>
            <a:r>
              <a:rPr lang="ko-KR" altLang="en-US" b="0" dirty="0"/>
              <a:t> 표를 통하여 찾은 값이다</a:t>
            </a:r>
            <a:r>
              <a:rPr lang="en-US" altLang="ko-KR" b="0" dirty="0"/>
              <a:t>. 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682" y="1672431"/>
            <a:ext cx="181054" cy="464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374" y="1753766"/>
            <a:ext cx="1188657" cy="480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852936"/>
            <a:ext cx="667702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670" y="4941168"/>
            <a:ext cx="3400661" cy="45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0910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모평균의 가설검정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모표준편차를</a:t>
            </a:r>
            <a:r>
              <a:rPr lang="ko-KR" altLang="en-US" sz="2000" u="sng" dirty="0"/>
              <a:t> 모를 때 모평균에 대한 가설검정</a:t>
            </a:r>
            <a:endParaRPr lang="en-US" altLang="ko-KR" sz="2000" u="sng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25191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확률                                                    </a:t>
            </a:r>
            <a:r>
              <a:rPr lang="ko-KR" altLang="en-US" b="0" dirty="0" err="1"/>
              <a:t>를</a:t>
            </a:r>
            <a:r>
              <a:rPr lang="ko-KR" altLang="en-US" b="0" dirty="0"/>
              <a:t> 변형하면 다음과 같다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None/>
            </a:pPr>
            <a:endParaRPr lang="ko-KR" altLang="ko-KR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여기서         가 검정통계량이다</a:t>
            </a:r>
            <a:r>
              <a:rPr lang="en-US" altLang="ko-KR" b="0" dirty="0"/>
              <a:t>. </a:t>
            </a:r>
            <a:r>
              <a:rPr lang="ko-KR" altLang="en-US" b="0" dirty="0" err="1"/>
              <a:t>모표준편차를</a:t>
            </a:r>
            <a:r>
              <a:rPr lang="ko-KR" altLang="en-US" b="0" dirty="0"/>
              <a:t> 모를 때          가 </a:t>
            </a:r>
            <a:r>
              <a:rPr lang="en-US" altLang="ko-KR" b="0" dirty="0"/>
              <a:t>t-</a:t>
            </a:r>
            <a:r>
              <a:rPr lang="ko-KR" altLang="en-US" b="0" dirty="0"/>
              <a:t>분포에서 기각</a:t>
            </a: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None/>
            </a:pPr>
            <a:r>
              <a:rPr lang="ko-KR" altLang="en-US" b="0" dirty="0"/>
              <a:t>역에 해당하는지 아닌지를 통하여 </a:t>
            </a:r>
            <a:r>
              <a:rPr lang="ko-KR" altLang="en-US" b="0" dirty="0" err="1"/>
              <a:t>귀무가설의</a:t>
            </a:r>
            <a:r>
              <a:rPr lang="ko-KR" altLang="en-US" b="0" dirty="0"/>
              <a:t> 기각여부를 판단한다</a:t>
            </a:r>
            <a:r>
              <a:rPr lang="en-US" altLang="ko-KR" b="0" dirty="0"/>
              <a:t>.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53"/>
          <a:stretch/>
        </p:blipFill>
        <p:spPr bwMode="auto">
          <a:xfrm>
            <a:off x="1495078" y="1659933"/>
            <a:ext cx="3580978" cy="80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552207"/>
            <a:ext cx="479470" cy="715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27F1063-6125-4A16-9C54-94CCACD98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2380545"/>
            <a:ext cx="3505200" cy="895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999985-4F20-4BF0-ACCB-B54384B13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72" y="3552207"/>
            <a:ext cx="606178" cy="71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661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827584" y="3933056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모집단의 표준편차는 알 수 없는 상황일 때</a:t>
            </a:r>
            <a:r>
              <a:rPr lang="en-US" altLang="ko-KR" b="0" dirty="0"/>
              <a:t>,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(1) 5% </a:t>
            </a:r>
            <a:r>
              <a:rPr lang="ko-KR" altLang="en-US" b="0" dirty="0" err="1"/>
              <a:t>유의수준하에서</a:t>
            </a:r>
            <a:r>
              <a:rPr lang="ko-KR" altLang="en-US" b="0" dirty="0"/>
              <a:t> </a:t>
            </a:r>
            <a:r>
              <a:rPr lang="ko-KR" altLang="en-US" b="0" dirty="0" err="1"/>
              <a:t>귀무가설의</a:t>
            </a:r>
            <a:r>
              <a:rPr lang="ko-KR" altLang="en-US" b="0" dirty="0"/>
              <a:t> 기각여부를 결정하시오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(2) 1% </a:t>
            </a:r>
            <a:r>
              <a:rPr lang="ko-KR" altLang="en-US" b="0" dirty="0" err="1"/>
              <a:t>유의수준하에서</a:t>
            </a:r>
            <a:r>
              <a:rPr lang="ko-KR" altLang="en-US" b="0" dirty="0"/>
              <a:t> </a:t>
            </a:r>
            <a:r>
              <a:rPr lang="ko-KR" altLang="en-US" b="0" dirty="0" err="1"/>
              <a:t>귀무가설의</a:t>
            </a:r>
            <a:r>
              <a:rPr lang="ko-KR" altLang="en-US" b="0" dirty="0"/>
              <a:t> 기각여부를 결정하시오</a:t>
            </a:r>
            <a:r>
              <a:rPr lang="en-US" altLang="ko-KR" b="0" dirty="0"/>
              <a:t>(</a:t>
            </a:r>
            <a:r>
              <a:rPr lang="ko-KR" altLang="en-US" b="0" dirty="0"/>
              <a:t>단</a:t>
            </a:r>
            <a:r>
              <a:rPr lang="en-US" altLang="ko-KR" b="0" dirty="0"/>
              <a:t>, </a:t>
            </a:r>
            <a:r>
              <a:rPr lang="ko-KR" altLang="en-US" b="0" dirty="0"/>
              <a:t>자유도 </a:t>
            </a:r>
            <a:r>
              <a:rPr lang="en-US" altLang="ko-KR" b="0" dirty="0"/>
              <a:t>24</a:t>
            </a:r>
            <a:r>
              <a:rPr lang="ko-KR" altLang="en-US" b="0" dirty="0"/>
              <a:t>에서   </a:t>
            </a:r>
            <a:r>
              <a:rPr lang="en-US" altLang="ko-KR" b="0" dirty="0"/>
              <a:t>.                           </a:t>
            </a:r>
            <a:r>
              <a:rPr lang="ko-KR" altLang="en-US" b="0" dirty="0"/>
              <a:t>로 계산한다</a:t>
            </a:r>
            <a:r>
              <a:rPr lang="en-US" altLang="ko-KR" b="0" dirty="0"/>
              <a:t>. </a:t>
            </a:r>
            <a:r>
              <a:rPr lang="ko-KR" altLang="en-US" b="0" dirty="0"/>
              <a:t>여기서 </a:t>
            </a:r>
            <a:r>
              <a:rPr lang="en-US" altLang="ko-KR" b="0" dirty="0"/>
              <a:t>    </a:t>
            </a:r>
            <a:r>
              <a:rPr lang="ko-KR" altLang="en-US" b="0" dirty="0"/>
              <a:t>는 </a:t>
            </a:r>
            <a:r>
              <a:rPr lang="en-US" altLang="ko-KR" b="0" dirty="0"/>
              <a:t>t-</a:t>
            </a:r>
            <a:r>
              <a:rPr lang="ko-KR" altLang="en-US" b="0" dirty="0"/>
              <a:t>분포를 따르는 </a:t>
            </a:r>
            <a:r>
              <a:rPr lang="en-US" altLang="ko-KR" b="0" dirty="0"/>
              <a:t>T </a:t>
            </a:r>
            <a:r>
              <a:rPr lang="ko-KR" altLang="en-US" b="0" dirty="0"/>
              <a:t>확률변수에서   </a:t>
            </a:r>
            <a:r>
              <a:rPr lang="en-US" altLang="ko-KR" b="0" dirty="0"/>
              <a:t>             </a:t>
            </a:r>
            <a:r>
              <a:rPr lang="ko-KR" altLang="en-US" b="0" dirty="0"/>
              <a:t>인 값을 의미한다</a:t>
            </a:r>
            <a:r>
              <a:rPr lang="en-US" altLang="ko-KR" b="0" dirty="0"/>
              <a:t>).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2000" y="381456"/>
            <a:ext cx="561618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모표준편차를</a:t>
            </a:r>
            <a:r>
              <a:rPr lang="ko-KR" altLang="en-US" dirty="0">
                <a:solidFill>
                  <a:srgbClr val="FFA401"/>
                </a:solidFill>
              </a:rPr>
              <a:t> 모를 때 모평균에 대한 가설검정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10-4</a:t>
            </a:r>
            <a:endParaRPr lang="ko-KR" altLang="en-US" sz="1400" b="1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827584" y="937295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중고차 판매원들은 매년 본인이 판매할 차량을 매입하여 재고를 확보한다</a:t>
            </a:r>
            <a:r>
              <a:rPr lang="en-US" altLang="ko-KR" b="0" dirty="0"/>
              <a:t>. </a:t>
            </a:r>
            <a:r>
              <a:rPr lang="ko-KR" altLang="en-US" b="0" dirty="0"/>
              <a:t>작년 한 해 동안 중고차 판매원 한 명당 평균적으로 </a:t>
            </a:r>
            <a:r>
              <a:rPr lang="en-US" altLang="ko-KR" b="0" dirty="0"/>
              <a:t>35</a:t>
            </a:r>
            <a:r>
              <a:rPr lang="ko-KR" altLang="en-US" b="0" dirty="0"/>
              <a:t>대를 판매한다는 </a:t>
            </a:r>
            <a:r>
              <a:rPr lang="ko-KR" altLang="en-US" b="0" dirty="0" err="1"/>
              <a:t>귀무가설을</a:t>
            </a:r>
            <a:r>
              <a:rPr lang="ko-KR" altLang="en-US" b="0" dirty="0"/>
              <a:t> 설정하였다</a:t>
            </a:r>
            <a:r>
              <a:rPr lang="en-US" altLang="ko-KR" b="0" dirty="0"/>
              <a:t>. </a:t>
            </a:r>
            <a:r>
              <a:rPr lang="ko-KR" altLang="en-US" b="0" dirty="0"/>
              <a:t>다음은 </a:t>
            </a:r>
            <a:r>
              <a:rPr lang="en-US" altLang="ko-KR" b="0" dirty="0"/>
              <a:t>25</a:t>
            </a:r>
            <a:r>
              <a:rPr lang="ko-KR" altLang="en-US" b="0" dirty="0"/>
              <a:t>명의 표본으로 구성된 각 판매원의 작년 한 해 동안의 자동차 판매 대수이다</a:t>
            </a:r>
            <a:r>
              <a:rPr lang="en-US" altLang="ko-KR" b="0" dirty="0"/>
              <a:t>.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89" y="2636912"/>
            <a:ext cx="7053223" cy="606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13" y="5370441"/>
            <a:ext cx="936756" cy="385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435699"/>
            <a:ext cx="976115" cy="236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171" y="5374433"/>
            <a:ext cx="209550" cy="371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767814"/>
            <a:ext cx="1031219" cy="25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835DD3-839D-41F7-9E71-9BCD79B41AB4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5FFA54-3458-4779-A3B2-339091AB7A4F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48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4138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7167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827584" y="1340768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먼저 </a:t>
            </a:r>
            <a:r>
              <a:rPr lang="ko-KR" altLang="en-US" b="0" dirty="0" err="1"/>
              <a:t>귀무가설과</a:t>
            </a:r>
            <a:r>
              <a:rPr lang="ko-KR" altLang="en-US" b="0" dirty="0"/>
              <a:t> 대립가설을 다음과 같이 설정한다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또한 표본의 평균 </a:t>
            </a:r>
            <a:r>
              <a:rPr lang="en-US" altLang="ko-KR" b="0" i="1" dirty="0"/>
              <a:t>   </a:t>
            </a:r>
            <a:r>
              <a:rPr lang="ko-KR" altLang="en-US" b="0" dirty="0"/>
              <a:t>와 표본표준편차 </a:t>
            </a:r>
            <a:r>
              <a:rPr lang="en-US" altLang="ko-KR" b="0" i="1" dirty="0"/>
              <a:t>s</a:t>
            </a:r>
            <a:r>
              <a:rPr lang="ko-KR" altLang="en-US" b="0" dirty="0"/>
              <a:t>를 우선 계산하도록 하자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표본의 수가 </a:t>
            </a:r>
            <a:r>
              <a:rPr lang="en-US" altLang="ko-KR" b="0" dirty="0"/>
              <a:t>25</a:t>
            </a:r>
            <a:r>
              <a:rPr lang="ko-KR" altLang="en-US" b="0" dirty="0"/>
              <a:t>이므로 자유도 </a:t>
            </a:r>
            <a:r>
              <a:rPr lang="en-US" altLang="ko-KR" b="0" i="1" dirty="0" err="1"/>
              <a:t>df</a:t>
            </a:r>
            <a:r>
              <a:rPr lang="ko-KR" altLang="en-US" b="0" dirty="0"/>
              <a:t>는 </a:t>
            </a:r>
            <a:r>
              <a:rPr lang="en-US" altLang="ko-KR" b="0" dirty="0"/>
              <a:t>25-1=24</a:t>
            </a:r>
            <a:r>
              <a:rPr lang="ko-KR" altLang="en-US" b="0" dirty="0"/>
              <a:t>임을 확인하자</a:t>
            </a:r>
            <a:r>
              <a:rPr lang="en-US" altLang="ko-KR" b="0" dirty="0"/>
              <a:t>. </a:t>
            </a:r>
            <a:r>
              <a:rPr lang="ko-KR" altLang="en-US" b="0" dirty="0"/>
              <a:t>표본평균           및</a:t>
            </a: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                                                </a:t>
            </a:r>
            <a:r>
              <a:rPr lang="ko-KR" altLang="en-US" b="0" dirty="0"/>
              <a:t>임을 이용하여 </a:t>
            </a:r>
            <a:r>
              <a:rPr lang="en-US" altLang="ko-KR" b="0" dirty="0"/>
              <a:t>(1)~(2)</a:t>
            </a:r>
            <a:r>
              <a:rPr lang="ko-KR" altLang="en-US" b="0" dirty="0"/>
              <a:t>번 물음에 답하도록 하자</a:t>
            </a:r>
            <a:r>
              <a:rPr lang="en-US" altLang="ko-KR" b="0" dirty="0"/>
              <a:t>.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113" y="4330162"/>
            <a:ext cx="247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364" y="2900363"/>
            <a:ext cx="2286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612000" y="381456"/>
            <a:ext cx="561618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모표준편차를</a:t>
            </a:r>
            <a:r>
              <a:rPr lang="ko-KR" altLang="en-US" dirty="0">
                <a:solidFill>
                  <a:srgbClr val="FFA401"/>
                </a:solidFill>
              </a:rPr>
              <a:t> 모를 때 모평균에 대한 가설검정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10-4</a:t>
            </a:r>
            <a:endParaRPr lang="ko-KR" altLang="en-US" sz="1400" b="1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039" y="1916832"/>
            <a:ext cx="3691922" cy="739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017" y="3429000"/>
            <a:ext cx="5163967" cy="110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72"/>
          <a:stretch/>
        </p:blipFill>
        <p:spPr bwMode="auto">
          <a:xfrm>
            <a:off x="899592" y="5233086"/>
            <a:ext cx="3327667" cy="491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219" y="4870910"/>
            <a:ext cx="684855" cy="307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F2AF3EB-9DC6-4833-BB0C-95C25D413C0F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E7EFAD-2C24-4CA9-B1E1-6F56FC52C1B0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49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20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가설검정의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귀무가설과</a:t>
            </a:r>
            <a:r>
              <a:rPr lang="ko-KR" altLang="en-US" sz="2000" u="sng" dirty="0"/>
              <a:t> 대립가설</a:t>
            </a:r>
            <a:endParaRPr lang="en-US" altLang="ko-KR" sz="2000" u="sng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25191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dirty="0" err="1"/>
              <a:t>귀무가설</a:t>
            </a:r>
            <a:r>
              <a:rPr lang="en-US" altLang="ko-KR" dirty="0"/>
              <a:t>(null hypothesis): </a:t>
            </a:r>
            <a:r>
              <a:rPr lang="ko-KR" altLang="en-US" b="0" dirty="0"/>
              <a:t>검정하기 위한 모집단의 특성에 대한 가설을 말하고</a:t>
            </a:r>
            <a:r>
              <a:rPr lang="en-US" altLang="ko-KR" b="0" dirty="0"/>
              <a:t>,</a:t>
            </a:r>
            <a:r>
              <a:rPr lang="ko-KR" altLang="en-US" b="0" dirty="0"/>
              <a:t>      </a:t>
            </a:r>
            <a:r>
              <a:rPr lang="en-US" altLang="ko-KR" b="0" dirty="0"/>
              <a:t>   </a:t>
            </a:r>
            <a:br>
              <a:rPr lang="en-US" altLang="ko-KR" b="0" dirty="0"/>
            </a:br>
            <a:r>
              <a:rPr lang="en-US" altLang="ko-KR" b="0" dirty="0"/>
              <a:t>    </a:t>
            </a:r>
            <a:r>
              <a:rPr lang="ko-KR" altLang="en-US" b="0" dirty="0"/>
              <a:t>로 표현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dirty="0"/>
              <a:t>대립가설</a:t>
            </a:r>
            <a:r>
              <a:rPr lang="en-US" altLang="ko-KR" dirty="0"/>
              <a:t>(alternative hypothesis): </a:t>
            </a:r>
            <a:r>
              <a:rPr lang="ko-KR" altLang="en-US" b="0" dirty="0"/>
              <a:t>표본 데이터 분석에 의하여 </a:t>
            </a:r>
            <a:r>
              <a:rPr lang="ko-KR" altLang="en-US" b="0" dirty="0" err="1"/>
              <a:t>귀무가설</a:t>
            </a:r>
            <a:r>
              <a:rPr lang="ko-KR" altLang="en-US" b="0" dirty="0"/>
              <a:t> </a:t>
            </a:r>
            <a:r>
              <a:rPr lang="en-US" altLang="ko-KR" b="0" dirty="0"/>
              <a:t>    </a:t>
            </a:r>
            <a:r>
              <a:rPr lang="ko-KR" altLang="en-US" b="0" dirty="0"/>
              <a:t>가 거짓이라는 통계적 증거가 충분할 때 대안적으로 채택하기 위한 가설을 말하고</a:t>
            </a:r>
            <a:r>
              <a:rPr lang="en-US" altLang="ko-KR" b="0" dirty="0"/>
              <a:t>,</a:t>
            </a:r>
            <a:r>
              <a:rPr lang="ko-KR" altLang="en-US" b="0" dirty="0"/>
              <a:t>  </a:t>
            </a:r>
            <a:r>
              <a:rPr lang="en-US" altLang="ko-KR" b="0" dirty="0"/>
              <a:t>   </a:t>
            </a:r>
            <a:r>
              <a:rPr lang="ko-KR" altLang="en-US" b="0" dirty="0"/>
              <a:t>으로 표현</a:t>
            </a:r>
            <a:r>
              <a:rPr lang="en-US" altLang="ko-KR" b="0" dirty="0"/>
              <a:t>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67" y="2210614"/>
            <a:ext cx="251114" cy="25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640" y="2736579"/>
            <a:ext cx="251114" cy="25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754" y="3100516"/>
            <a:ext cx="220414" cy="204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0995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7167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827584" y="1340768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(1) 5% </a:t>
            </a:r>
            <a:r>
              <a:rPr lang="ko-KR" altLang="en-US" dirty="0" err="1"/>
              <a:t>유의수준하에서</a:t>
            </a:r>
            <a:r>
              <a:rPr lang="ko-KR" altLang="en-US" dirty="0"/>
              <a:t> </a:t>
            </a:r>
            <a:r>
              <a:rPr lang="ko-KR" altLang="en-US" dirty="0" err="1"/>
              <a:t>귀무가설의</a:t>
            </a:r>
            <a:r>
              <a:rPr lang="ko-KR" altLang="en-US" dirty="0"/>
              <a:t> 기각여부 확인</a:t>
            </a:r>
            <a:endParaRPr lang="en-US" altLang="ko-KR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5% </a:t>
            </a:r>
            <a:r>
              <a:rPr lang="ko-KR" altLang="en-US" b="0" dirty="0"/>
              <a:t>유의수준이므로 </a:t>
            </a:r>
            <a:r>
              <a:rPr lang="en-US" altLang="ko-KR" b="0" dirty="0"/>
              <a:t>α = 0.05</a:t>
            </a:r>
            <a:r>
              <a:rPr lang="ko-KR" altLang="en-US" b="0" dirty="0"/>
              <a:t>이고     </a:t>
            </a:r>
            <a:r>
              <a:rPr lang="en-US" altLang="ko-KR" b="0" dirty="0"/>
              <a:t>= 0.025 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</p:txBody>
      </p:sp>
      <p:sp>
        <p:nvSpPr>
          <p:cNvPr id="29" name="직사각형 28"/>
          <p:cNvSpPr/>
          <p:nvPr/>
        </p:nvSpPr>
        <p:spPr>
          <a:xfrm>
            <a:off x="612000" y="381456"/>
            <a:ext cx="561618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모표준편차를</a:t>
            </a:r>
            <a:r>
              <a:rPr lang="ko-KR" altLang="en-US" dirty="0">
                <a:solidFill>
                  <a:srgbClr val="FFA401"/>
                </a:solidFill>
              </a:rPr>
              <a:t> 모를 때 모평균에 대한 가설검정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10-4</a:t>
            </a:r>
            <a:endParaRPr lang="ko-KR" altLang="en-US" sz="1400" b="1" dirty="0"/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907622"/>
            <a:ext cx="220414" cy="45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내용 개체 틀 2"/>
          <p:cNvSpPr txBox="1">
            <a:spLocks/>
          </p:cNvSpPr>
          <p:nvPr/>
        </p:nvSpPr>
        <p:spPr bwMode="auto">
          <a:xfrm>
            <a:off x="827584" y="4653136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검정통계량은 문제에서 주어진 값에 의하여 다음과 같이 계산한다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48CC60-CF94-4B2B-8356-9E4C3BA87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50" y="2424112"/>
            <a:ext cx="3848100" cy="2009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49F503-6CF6-43E2-9227-98ED18E37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425" y="5202725"/>
            <a:ext cx="2343150" cy="8477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33C28E3-E931-4571-8560-D8B817E6D296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115007-D7C4-48F4-9997-363AB7256909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50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8630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7167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12000" y="381456"/>
            <a:ext cx="561618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모표준편차를</a:t>
            </a:r>
            <a:r>
              <a:rPr lang="ko-KR" altLang="en-US" dirty="0">
                <a:solidFill>
                  <a:srgbClr val="FFA401"/>
                </a:solidFill>
              </a:rPr>
              <a:t> 모를 때 모평균에 대한 가설검정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10-4</a:t>
            </a:r>
            <a:endParaRPr lang="ko-KR" altLang="en-US" sz="1400" b="1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827584" y="1340768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dirty="0"/>
              <a:t>∴ </a:t>
            </a:r>
            <a:r>
              <a:rPr lang="en-US" altLang="ko-KR" b="0" dirty="0"/>
              <a:t> 2.782</a:t>
            </a:r>
            <a:r>
              <a:rPr lang="ko-KR" altLang="en-US" b="0" dirty="0"/>
              <a:t>는 </a:t>
            </a:r>
            <a:r>
              <a:rPr lang="en-US" altLang="ko-KR" b="0" dirty="0"/>
              <a:t>-2.064</a:t>
            </a:r>
            <a:r>
              <a:rPr lang="ko-KR" altLang="en-US" b="0" dirty="0"/>
              <a:t>와 </a:t>
            </a:r>
            <a:r>
              <a:rPr lang="en-US" altLang="ko-KR" b="0" dirty="0"/>
              <a:t>2.064 </a:t>
            </a:r>
            <a:r>
              <a:rPr lang="ko-KR" altLang="en-US" b="0" dirty="0"/>
              <a:t>사이에 있지 않으므로 </a:t>
            </a:r>
            <a:r>
              <a:rPr lang="ko-KR" altLang="en-US" b="0" dirty="0" err="1"/>
              <a:t>기각역에</a:t>
            </a:r>
            <a:r>
              <a:rPr lang="ko-KR" altLang="en-US" b="0" dirty="0"/>
              <a:t> 존재한다</a:t>
            </a:r>
            <a:r>
              <a:rPr lang="en-US" altLang="ko-KR" b="0" dirty="0"/>
              <a:t>. </a:t>
            </a:r>
            <a:r>
              <a:rPr lang="ko-KR" altLang="en-US" b="0" dirty="0"/>
              <a:t>따라서 </a:t>
            </a:r>
            <a:r>
              <a:rPr lang="ko-KR" altLang="en-US" b="0" dirty="0" err="1"/>
              <a:t>귀무가설을</a:t>
            </a:r>
            <a:r>
              <a:rPr lang="ko-KR" altLang="en-US" b="0" dirty="0"/>
              <a:t> 기각한다</a:t>
            </a:r>
            <a:r>
              <a:rPr lang="en-US" altLang="ko-KR" b="0" dirty="0"/>
              <a:t>. </a:t>
            </a:r>
            <a:r>
              <a:rPr lang="ko-KR" altLang="en-US" b="0" dirty="0"/>
              <a:t>결론적으로 중고차 판매원 한 명당 평균적으로 </a:t>
            </a:r>
            <a:r>
              <a:rPr lang="en-US" altLang="ko-KR" b="0" dirty="0"/>
              <a:t>35</a:t>
            </a:r>
            <a:r>
              <a:rPr lang="ko-KR" altLang="en-US" b="0" dirty="0"/>
              <a:t>대를 판매한다고 볼 수 없다</a:t>
            </a:r>
            <a:r>
              <a:rPr lang="en-US" altLang="ko-KR" b="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2F2AEE-844F-489E-A02D-6C98898F8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3082081"/>
            <a:ext cx="6029325" cy="2085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09AED7-AC9F-4B41-8992-EFD5E8ED1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5302547"/>
            <a:ext cx="4648200" cy="6477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26C1A9-E3E7-4594-96ED-56A6C7C7CF1F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24F2A1-D65D-4749-8EA5-E3D544B46229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51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0908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7167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827584" y="1340768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(2) 1% </a:t>
            </a:r>
            <a:r>
              <a:rPr lang="ko-KR" altLang="en-US" dirty="0" err="1"/>
              <a:t>유의수준하에서</a:t>
            </a:r>
            <a:r>
              <a:rPr lang="ko-KR" altLang="en-US" dirty="0"/>
              <a:t> </a:t>
            </a:r>
            <a:r>
              <a:rPr lang="ko-KR" altLang="en-US" dirty="0" err="1"/>
              <a:t>귀무가설의</a:t>
            </a:r>
            <a:r>
              <a:rPr lang="ko-KR" altLang="en-US" dirty="0"/>
              <a:t> 기각여부 확인</a:t>
            </a:r>
            <a:endParaRPr lang="en-US" altLang="ko-KR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1% </a:t>
            </a:r>
            <a:r>
              <a:rPr lang="ko-KR" altLang="en-US" b="0" dirty="0"/>
              <a:t>유의수준이므로 </a:t>
            </a:r>
            <a:r>
              <a:rPr lang="en-US" altLang="ko-KR" b="0" dirty="0"/>
              <a:t>α = 0.01</a:t>
            </a:r>
            <a:r>
              <a:rPr lang="ko-KR" altLang="en-US" b="0" dirty="0"/>
              <a:t>이고     </a:t>
            </a:r>
            <a:r>
              <a:rPr lang="en-US" altLang="ko-KR" b="0" dirty="0"/>
              <a:t>= 0.005 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12000" y="381456"/>
            <a:ext cx="561618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모표준편차를</a:t>
            </a:r>
            <a:r>
              <a:rPr lang="ko-KR" altLang="en-US" dirty="0">
                <a:solidFill>
                  <a:srgbClr val="FFA401"/>
                </a:solidFill>
              </a:rPr>
              <a:t> 모를 때 모평균에 대한 가설검정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10-4</a:t>
            </a:r>
            <a:endParaRPr lang="ko-KR" altLang="en-US" sz="1400" b="1" dirty="0"/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907622"/>
            <a:ext cx="220414" cy="45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내용 개체 틀 2"/>
          <p:cNvSpPr txBox="1">
            <a:spLocks/>
          </p:cNvSpPr>
          <p:nvPr/>
        </p:nvSpPr>
        <p:spPr bwMode="auto">
          <a:xfrm>
            <a:off x="827584" y="4653136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검정통계량은 문제에서 주어진 값에 의하여 다음과 같이 계산한다</a:t>
            </a:r>
            <a:r>
              <a:rPr lang="en-US" altLang="ko-KR" b="0" dirty="0"/>
              <a:t>.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6" y="2508126"/>
            <a:ext cx="3558099" cy="1881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532" y="5301208"/>
            <a:ext cx="2282851" cy="968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0A68FFB-93E2-48A6-9DDE-3FC17D30D7B1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907307-10D2-472E-B96B-58F58F45C6F6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52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7855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7167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12000" y="381456"/>
            <a:ext cx="561618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모표준편차를</a:t>
            </a:r>
            <a:r>
              <a:rPr lang="ko-KR" altLang="en-US" dirty="0">
                <a:solidFill>
                  <a:srgbClr val="FFA401"/>
                </a:solidFill>
              </a:rPr>
              <a:t> 모를 때 모평균에 대한 가설검정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10-4</a:t>
            </a:r>
            <a:endParaRPr lang="ko-KR" altLang="en-US" sz="1400" b="1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827584" y="1340768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dirty="0"/>
              <a:t>∴ </a:t>
            </a:r>
            <a:r>
              <a:rPr lang="en-US" altLang="ko-KR" b="0" dirty="0"/>
              <a:t> 2.782</a:t>
            </a:r>
            <a:r>
              <a:rPr lang="ko-KR" altLang="en-US" b="0" dirty="0"/>
              <a:t>는 </a:t>
            </a:r>
            <a:r>
              <a:rPr lang="en-US" altLang="ko-KR" b="0" dirty="0"/>
              <a:t>-2.797</a:t>
            </a:r>
            <a:r>
              <a:rPr lang="ko-KR" altLang="en-US" b="0" dirty="0"/>
              <a:t>과 </a:t>
            </a:r>
            <a:r>
              <a:rPr lang="en-US" altLang="ko-KR" b="0" dirty="0"/>
              <a:t>2.797 </a:t>
            </a:r>
            <a:r>
              <a:rPr lang="ko-KR" altLang="en-US" b="0" dirty="0"/>
              <a:t>사이에 있으므로 </a:t>
            </a:r>
            <a:r>
              <a:rPr lang="ko-KR" altLang="en-US" b="0" dirty="0" err="1"/>
              <a:t>귀무가설을</a:t>
            </a:r>
            <a:r>
              <a:rPr lang="ko-KR" altLang="en-US" b="0" dirty="0"/>
              <a:t> 기각할 수 없다</a:t>
            </a:r>
            <a:r>
              <a:rPr lang="en-US" altLang="ko-KR" b="0" dirty="0"/>
              <a:t>. </a:t>
            </a:r>
            <a:r>
              <a:rPr lang="ko-KR" altLang="en-US" b="0" dirty="0"/>
              <a:t>중고차 판매원 한 명당 평균적으로 </a:t>
            </a:r>
            <a:r>
              <a:rPr lang="en-US" altLang="ko-KR" b="0" dirty="0"/>
              <a:t>35</a:t>
            </a:r>
            <a:r>
              <a:rPr lang="ko-KR" altLang="en-US" b="0" dirty="0"/>
              <a:t>대를 판매한다고 볼 수 있다</a:t>
            </a:r>
            <a:r>
              <a:rPr lang="en-US" altLang="ko-KR" b="0" dirty="0"/>
              <a:t>. ‘</a:t>
            </a:r>
            <a:r>
              <a:rPr lang="ko-KR" altLang="en-US" b="0" dirty="0"/>
              <a:t>평균적으로 </a:t>
            </a:r>
            <a:r>
              <a:rPr lang="en-US" altLang="ko-KR" b="0" dirty="0"/>
              <a:t>35</a:t>
            </a:r>
            <a:r>
              <a:rPr lang="ko-KR" altLang="en-US" b="0" dirty="0"/>
              <a:t>대를 판매한다는 </a:t>
            </a:r>
            <a:r>
              <a:rPr lang="ko-KR" altLang="en-US" b="0" dirty="0" err="1"/>
              <a:t>귀무가설을</a:t>
            </a:r>
            <a:r>
              <a:rPr lang="ko-KR" altLang="en-US" b="0" dirty="0"/>
              <a:t> 기각할 수 없다’라고 표현하는 것이 보다 통계학적 진술이다</a:t>
            </a:r>
            <a:r>
              <a:rPr lang="en-US" altLang="ko-KR" b="0" dirty="0"/>
              <a:t>.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2"/>
          <a:stretch/>
        </p:blipFill>
        <p:spPr bwMode="auto">
          <a:xfrm>
            <a:off x="1319213" y="2708920"/>
            <a:ext cx="6505575" cy="2468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4E3F70-A586-41BC-9FEE-68258A4BE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87" y="5260055"/>
            <a:ext cx="4619625" cy="685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C63FDF6-4402-4429-8C31-C83C4B932257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EF7F8F-B0AB-46AB-B1F0-09F0E48F4723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53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2778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모비율의</a:t>
            </a:r>
            <a:r>
              <a:rPr lang="ko-KR" altLang="en-US" dirty="0"/>
              <a:t> 가설검정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5675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 err="1"/>
              <a:t>모비율의</a:t>
            </a:r>
            <a:r>
              <a:rPr lang="ko-KR" altLang="en-US" dirty="0"/>
              <a:t> 가설검정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734" y="1632835"/>
            <a:ext cx="3408533" cy="724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938" y="5143117"/>
            <a:ext cx="5400124" cy="109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110" y="2626066"/>
            <a:ext cx="4683781" cy="80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3645024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확률변수 </a:t>
            </a:r>
            <a:r>
              <a:rPr lang="en-US" altLang="ko-KR" b="0" dirty="0"/>
              <a:t>   </a:t>
            </a:r>
            <a:r>
              <a:rPr lang="ko-KR" altLang="en-US" b="0" dirty="0"/>
              <a:t>가 이항분포임을 고려하여 표본비율 </a:t>
            </a:r>
            <a:r>
              <a:rPr lang="en-US" altLang="ko-KR" b="0" dirty="0"/>
              <a:t>  </a:t>
            </a:r>
            <a:r>
              <a:rPr lang="ko-KR" altLang="en-US" b="0" dirty="0"/>
              <a:t>의 분포에서 각 통계량</a:t>
            </a:r>
            <a:r>
              <a:rPr lang="en-US" altLang="ko-KR" b="0" dirty="0"/>
              <a:t>(</a:t>
            </a:r>
            <a:r>
              <a:rPr lang="ko-KR" altLang="en-US" b="0" dirty="0"/>
              <a:t>평균</a:t>
            </a:r>
            <a:r>
              <a:rPr lang="en-US" altLang="ko-KR" b="0" dirty="0"/>
              <a:t>, </a:t>
            </a:r>
            <a:r>
              <a:rPr lang="ko-KR" altLang="en-US" b="0" dirty="0"/>
              <a:t>분산</a:t>
            </a:r>
            <a:r>
              <a:rPr lang="en-US" altLang="ko-KR" b="0" dirty="0"/>
              <a:t>, </a:t>
            </a:r>
            <a:r>
              <a:rPr lang="ko-KR" altLang="en-US" b="0" dirty="0"/>
              <a:t>표준편차</a:t>
            </a:r>
            <a:r>
              <a:rPr lang="en-US" altLang="ko-KR" b="0" dirty="0"/>
              <a:t>) </a:t>
            </a:r>
            <a:r>
              <a:rPr lang="ko-KR" altLang="en-US" b="0" dirty="0"/>
              <a:t>에 대하여 다음과 같이 정의한다</a:t>
            </a:r>
            <a:r>
              <a:rPr lang="en-US" altLang="ko-KR" b="0" dirty="0"/>
              <a:t>. </a:t>
            </a:r>
            <a:r>
              <a:rPr lang="ko-KR" altLang="en-US" b="0" dirty="0"/>
              <a:t>우선 표본비율의 평균은 </a:t>
            </a:r>
            <a:r>
              <a:rPr lang="ko-KR" altLang="en-US" b="0" dirty="0" err="1"/>
              <a:t>모비율과</a:t>
            </a:r>
            <a:r>
              <a:rPr lang="ko-KR" altLang="en-US" b="0" dirty="0"/>
              <a:t> 같으므로 </a:t>
            </a:r>
            <a:r>
              <a:rPr lang="en-US" altLang="ko-KR" b="0" dirty="0"/>
              <a:t>             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표본비율의 분산과 표준편차를 계산해보자</a:t>
            </a:r>
            <a:r>
              <a:rPr lang="en-US" altLang="ko-KR" b="0" dirty="0"/>
              <a:t>.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405" y="3707487"/>
            <a:ext cx="125950" cy="322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814" y="4472653"/>
            <a:ext cx="802934" cy="338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18" y="3736062"/>
            <a:ext cx="200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52455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 err="1"/>
              <a:t>모비율의</a:t>
            </a:r>
            <a:r>
              <a:rPr lang="ko-KR" altLang="en-US" dirty="0"/>
              <a:t> 가설검정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34076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충분한 크기의 </a:t>
            </a:r>
            <a:r>
              <a:rPr lang="en-US" altLang="ko-KR" b="0" dirty="0"/>
              <a:t>n</a:t>
            </a:r>
            <a:r>
              <a:rPr lang="ko-KR" altLang="en-US" b="0" dirty="0"/>
              <a:t>에 대한 표본비율    </a:t>
            </a:r>
            <a:r>
              <a:rPr lang="en-US" altLang="ko-KR" b="0" dirty="0"/>
              <a:t> </a:t>
            </a:r>
            <a:r>
              <a:rPr lang="ko-KR" altLang="en-US" b="0" dirty="0"/>
              <a:t>의 분포</a:t>
            </a:r>
            <a:endParaRPr lang="en-US" altLang="ko-KR" b="0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412776"/>
            <a:ext cx="125950" cy="322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550" y="1988840"/>
            <a:ext cx="2156901" cy="81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539552" y="314096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표준화 과정을 통하여 표준정규분포를 따르는                      </a:t>
            </a: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None/>
            </a:pPr>
            <a:r>
              <a:rPr lang="ko-KR" altLang="en-US" b="0" dirty="0"/>
              <a:t>     </a:t>
            </a:r>
            <a:r>
              <a:rPr lang="ko-KR" altLang="en-US" b="0" dirty="0" err="1"/>
              <a:t>를</a:t>
            </a:r>
            <a:r>
              <a:rPr lang="ko-KR" altLang="en-US" b="0" dirty="0"/>
              <a:t> 새로 정의할 수 있으며</a:t>
            </a:r>
            <a:r>
              <a:rPr lang="en-US" altLang="ko-KR" b="0" dirty="0"/>
              <a:t>, </a:t>
            </a:r>
            <a:r>
              <a:rPr lang="ko-KR" altLang="en-US" b="0" dirty="0"/>
              <a:t>이는 검정통계량으로 </a:t>
            </a:r>
            <a:r>
              <a:rPr lang="ko-KR" altLang="en-US" b="0" dirty="0" err="1"/>
              <a:t>가설검정시</a:t>
            </a:r>
            <a:r>
              <a:rPr lang="ko-KR" altLang="en-US" b="0" dirty="0"/>
              <a:t> 유용하게 사용된다</a:t>
            </a:r>
            <a:endParaRPr lang="en-US" altLang="ko-KR" b="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081" y="3602087"/>
            <a:ext cx="1361839" cy="944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907" y="5373216"/>
            <a:ext cx="2322211" cy="842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24445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 err="1"/>
              <a:t>모비율의</a:t>
            </a:r>
            <a:r>
              <a:rPr lang="ko-KR" altLang="en-US" dirty="0"/>
              <a:t> 가설검정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134076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유의수준이 </a:t>
            </a:r>
            <a:r>
              <a:rPr lang="en-US" altLang="ko-KR" b="0" dirty="0"/>
              <a:t>α </a:t>
            </a:r>
            <a:r>
              <a:rPr lang="ko-KR" altLang="en-US" b="0" dirty="0"/>
              <a:t>라면 </a:t>
            </a:r>
            <a:r>
              <a:rPr lang="ko-KR" altLang="en-US" b="0" dirty="0" err="1"/>
              <a:t>기각역의</a:t>
            </a:r>
            <a:r>
              <a:rPr lang="ko-KR" altLang="en-US" b="0" dirty="0"/>
              <a:t> 넓이가 </a:t>
            </a:r>
            <a:r>
              <a:rPr lang="en-US" altLang="ko-KR" b="0" dirty="0"/>
              <a:t>α </a:t>
            </a:r>
            <a:r>
              <a:rPr lang="ko-KR" altLang="en-US" b="0" dirty="0"/>
              <a:t>임을 의미하며 올바른 </a:t>
            </a:r>
            <a:r>
              <a:rPr lang="ko-KR" altLang="en-US" b="0" dirty="0" err="1"/>
              <a:t>귀무가설을</a:t>
            </a:r>
            <a:r>
              <a:rPr lang="ko-KR" altLang="en-US" b="0" dirty="0"/>
              <a:t> 기각할 확률은 다음과 같이 나타난다</a:t>
            </a:r>
            <a:r>
              <a:rPr lang="en-US" altLang="ko-KR" b="0" dirty="0"/>
              <a:t>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370" y="2060848"/>
            <a:ext cx="4101260" cy="1676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914" y="6021288"/>
            <a:ext cx="4816172" cy="536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EAC4A8C-309D-415E-808C-8805F5BD2C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" b="1474"/>
          <a:stretch/>
        </p:blipFill>
        <p:spPr>
          <a:xfrm>
            <a:off x="1547812" y="3860463"/>
            <a:ext cx="6048524" cy="206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95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 err="1"/>
              <a:t>모비율의</a:t>
            </a:r>
            <a:r>
              <a:rPr lang="ko-KR" altLang="en-US" dirty="0"/>
              <a:t> 가설검정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34076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추출된 표본 데이터로 계산한 검정통계량</a:t>
            </a:r>
            <a:r>
              <a:rPr lang="en-US" altLang="ko-KR" b="0" dirty="0"/>
              <a:t>,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None/>
            </a:pPr>
            <a:r>
              <a:rPr lang="ko-KR" altLang="en-US" b="0" dirty="0"/>
              <a:t>     가 </a:t>
            </a:r>
            <a:r>
              <a:rPr lang="ko-KR" altLang="en-US" b="0" dirty="0" err="1"/>
              <a:t>기각역에</a:t>
            </a:r>
            <a:r>
              <a:rPr lang="ko-KR" altLang="en-US" b="0" dirty="0"/>
              <a:t> 해당한다면 </a:t>
            </a:r>
            <a:r>
              <a:rPr lang="ko-KR" altLang="en-US" b="0" dirty="0" err="1"/>
              <a:t>귀무가설을</a:t>
            </a:r>
            <a:r>
              <a:rPr lang="ko-KR" altLang="en-US" b="0" dirty="0"/>
              <a:t> 기각할 것이고 가운데 </a:t>
            </a:r>
            <a:r>
              <a:rPr lang="ko-KR" altLang="en-US" b="0" dirty="0" err="1"/>
              <a:t>기각역</a:t>
            </a:r>
            <a:r>
              <a:rPr lang="ko-KR" altLang="en-US" b="0" dirty="0"/>
              <a:t> 이외에 해당하면</a:t>
            </a:r>
            <a:endParaRPr lang="en-US" altLang="ko-KR" b="0" dirty="0"/>
          </a:p>
          <a:p>
            <a:pPr marL="0" indent="0">
              <a:spcAft>
                <a:spcPts val="0"/>
              </a:spcAft>
              <a:buClr>
                <a:srgbClr val="E67627"/>
              </a:buClr>
              <a:buNone/>
            </a:pPr>
            <a:r>
              <a:rPr lang="en-US" altLang="ko-KR" b="0" dirty="0"/>
              <a:t>   </a:t>
            </a:r>
            <a:r>
              <a:rPr lang="ko-KR" altLang="en-US" b="0" dirty="0"/>
              <a:t>  </a:t>
            </a:r>
            <a:r>
              <a:rPr lang="ko-KR" altLang="en-US" b="0" dirty="0" err="1"/>
              <a:t>귀무가설을</a:t>
            </a:r>
            <a:r>
              <a:rPr lang="ko-KR" altLang="en-US" b="0" dirty="0"/>
              <a:t> 기각하지 못할 것이다</a:t>
            </a:r>
            <a:r>
              <a:rPr lang="en-US" altLang="ko-KR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endParaRPr lang="en-US" altLang="ko-KR" b="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519" y="1916832"/>
            <a:ext cx="1046963" cy="93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43868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모평균의 가설검정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dirty="0" err="1"/>
              <a:t>모표준편차를</a:t>
            </a:r>
            <a:r>
              <a:rPr lang="ko-KR" altLang="en-US" sz="2000" dirty="0"/>
              <a:t> 모를 때 모평균에 대한 가설검정</a:t>
            </a:r>
            <a:endParaRPr lang="en-US" altLang="ko-KR" sz="2000" dirty="0"/>
          </a:p>
        </p:txBody>
      </p:sp>
      <p:sp>
        <p:nvSpPr>
          <p:cNvPr id="15" name="직사각형 14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2000" y="1893624"/>
            <a:ext cx="332051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모비율의</a:t>
            </a:r>
            <a:r>
              <a:rPr lang="ko-KR" altLang="en-US" dirty="0">
                <a:solidFill>
                  <a:srgbClr val="FFA401"/>
                </a:solidFill>
              </a:rPr>
              <a:t> 가설검정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10-5</a:t>
            </a:r>
            <a:endParaRPr lang="ko-KR" altLang="en-US" sz="1400" b="1" dirty="0"/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827584" y="2449463"/>
            <a:ext cx="745916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국회의원 선거에 출마한 후보자가 본인의 당선 가능성을 알고자 </a:t>
            </a:r>
            <a:r>
              <a:rPr lang="en-US" altLang="ko-KR" b="0" dirty="0"/>
              <a:t>3,600</a:t>
            </a:r>
            <a:r>
              <a:rPr lang="ko-KR" altLang="en-US" b="0" dirty="0"/>
              <a:t>명의 표본을 통하여 지지율을 확인하였다</a:t>
            </a:r>
            <a:r>
              <a:rPr lang="en-US" altLang="ko-KR" b="0" dirty="0"/>
              <a:t>. </a:t>
            </a:r>
            <a:r>
              <a:rPr lang="ko-KR" altLang="en-US" b="0" dirty="0"/>
              <a:t>지지율은 정확히 투표로 이어진다고 가정하자</a:t>
            </a:r>
            <a:r>
              <a:rPr lang="en-US" altLang="ko-KR" b="0" dirty="0"/>
              <a:t>. ‘</a:t>
            </a:r>
            <a:r>
              <a:rPr lang="ko-KR" altLang="en-US" b="0" dirty="0"/>
              <a:t>후보자의 지지율이 </a:t>
            </a:r>
            <a:r>
              <a:rPr lang="en-US" altLang="ko-KR" b="0" dirty="0"/>
              <a:t>37%</a:t>
            </a:r>
            <a:r>
              <a:rPr lang="ko-KR" altLang="en-US" b="0" dirty="0"/>
              <a:t>보다 작거나 같다’라는 </a:t>
            </a:r>
            <a:r>
              <a:rPr lang="ko-KR" altLang="en-US" b="0" dirty="0" err="1"/>
              <a:t>귀무가설을</a:t>
            </a:r>
            <a:r>
              <a:rPr lang="ko-KR" altLang="en-US" b="0" dirty="0"/>
              <a:t> 검정하고자 한다</a:t>
            </a:r>
            <a:r>
              <a:rPr lang="en-US" altLang="ko-KR" b="0" dirty="0"/>
              <a:t>. </a:t>
            </a:r>
            <a:r>
              <a:rPr lang="ko-KR" altLang="en-US" b="0" dirty="0"/>
              <a:t>지지율의 특성상 </a:t>
            </a:r>
            <a:r>
              <a:rPr lang="en-US" altLang="ko-KR" b="0" dirty="0"/>
              <a:t>37%</a:t>
            </a:r>
            <a:r>
              <a:rPr lang="ko-KR" altLang="en-US" b="0" dirty="0"/>
              <a:t>보다 더 큰지 또는 작은지가 중요하기 때문에 </a:t>
            </a:r>
            <a:r>
              <a:rPr lang="ko-KR" altLang="en-US" b="0" dirty="0" err="1"/>
              <a:t>단측검정이</a:t>
            </a:r>
            <a:r>
              <a:rPr lang="ko-KR" altLang="en-US" b="0" dirty="0"/>
              <a:t> 더 맞는 방법일 수 있다</a:t>
            </a:r>
            <a:r>
              <a:rPr lang="en-US" altLang="ko-KR" b="0" dirty="0"/>
              <a:t>. </a:t>
            </a:r>
            <a:r>
              <a:rPr lang="ko-KR" altLang="en-US" b="0" dirty="0"/>
              <a:t>표본의 평균은 </a:t>
            </a:r>
            <a:r>
              <a:rPr lang="en-US" altLang="ko-KR" b="0" dirty="0"/>
              <a:t>38%</a:t>
            </a:r>
            <a:r>
              <a:rPr lang="ko-KR" altLang="en-US" b="0" dirty="0"/>
              <a:t>로 관측되었다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(1) 5% </a:t>
            </a:r>
            <a:r>
              <a:rPr lang="ko-KR" altLang="en-US" b="0" dirty="0" err="1"/>
              <a:t>유의수준하에서</a:t>
            </a:r>
            <a:r>
              <a:rPr lang="ko-KR" altLang="en-US" b="0" dirty="0"/>
              <a:t> </a:t>
            </a:r>
            <a:r>
              <a:rPr lang="ko-KR" altLang="en-US" b="0" dirty="0" err="1"/>
              <a:t>귀무가설의</a:t>
            </a:r>
            <a:r>
              <a:rPr lang="ko-KR" altLang="en-US" b="0" dirty="0"/>
              <a:t> 기각여부를 결정하시오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(2) 1% </a:t>
            </a:r>
            <a:r>
              <a:rPr lang="ko-KR" altLang="en-US" b="0" dirty="0" err="1"/>
              <a:t>유의수준하에서</a:t>
            </a:r>
            <a:r>
              <a:rPr lang="ko-KR" altLang="en-US" b="0" dirty="0"/>
              <a:t> </a:t>
            </a:r>
            <a:r>
              <a:rPr lang="ko-KR" altLang="en-US" b="0" dirty="0" err="1"/>
              <a:t>귀무가설의</a:t>
            </a:r>
            <a:r>
              <a:rPr lang="ko-KR" altLang="en-US" b="0" dirty="0"/>
              <a:t> 기각여부를 결정하시오 </a:t>
            </a:r>
            <a:r>
              <a:rPr lang="en-US" altLang="ko-KR" b="0" dirty="0"/>
              <a:t>(</a:t>
            </a:r>
            <a:r>
              <a:rPr lang="ko-KR" altLang="en-US" b="0" dirty="0"/>
              <a:t>단</a:t>
            </a:r>
            <a:r>
              <a:rPr lang="en-US" altLang="ko-KR" b="0" dirty="0"/>
              <a:t>,                       .             </a:t>
            </a:r>
            <a:r>
              <a:rPr lang="ko-KR" altLang="en-US" b="0" dirty="0"/>
              <a:t>으로 계산한다</a:t>
            </a:r>
            <a:r>
              <a:rPr lang="en-US" altLang="ko-KR" b="0" dirty="0"/>
              <a:t>. </a:t>
            </a:r>
            <a:r>
              <a:rPr lang="ko-KR" altLang="en-US" b="0" dirty="0"/>
              <a:t>여기서 </a:t>
            </a:r>
            <a:r>
              <a:rPr lang="en-US" altLang="ko-KR" b="0" dirty="0" err="1"/>
              <a:t>zt</a:t>
            </a:r>
            <a:r>
              <a:rPr lang="ko-KR" altLang="en-US" b="0" dirty="0"/>
              <a:t>는 표준정규분포를 따르는 </a:t>
            </a:r>
            <a:r>
              <a:rPr lang="en-US" altLang="ko-KR" b="0" dirty="0"/>
              <a:t>Z </a:t>
            </a:r>
            <a:r>
              <a:rPr lang="ko-KR" altLang="en-US" b="0" dirty="0"/>
              <a:t>확률변수에서  </a:t>
            </a:r>
            <a:r>
              <a:rPr lang="en-US" altLang="ko-KR" b="0" dirty="0"/>
              <a:t> .              </a:t>
            </a:r>
            <a:r>
              <a:rPr lang="ko-KR" altLang="en-US" b="0" dirty="0"/>
              <a:t>인 값을 의미한다</a:t>
            </a:r>
            <a:r>
              <a:rPr lang="en-US" altLang="ko-KR" b="0" dirty="0"/>
              <a:t>).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137" y="4979720"/>
            <a:ext cx="1007604" cy="28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04" y="5354166"/>
            <a:ext cx="913141" cy="28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67" y="5743135"/>
            <a:ext cx="991859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38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가설검정의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귀무가설과</a:t>
            </a:r>
            <a:r>
              <a:rPr lang="ko-KR" altLang="en-US" sz="2000" u="sng" dirty="0"/>
              <a:t> 대립가설</a:t>
            </a:r>
            <a:endParaRPr lang="en-US" altLang="ko-KR" sz="2000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2386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972000" y="1919975"/>
            <a:ext cx="475212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050" dirty="0">
                <a:solidFill>
                  <a:srgbClr val="44A0A2"/>
                </a:solidFill>
              </a:rPr>
              <a:t>[</a:t>
            </a:r>
            <a:r>
              <a:rPr lang="ko-KR" altLang="en-US" sz="1050" dirty="0">
                <a:solidFill>
                  <a:srgbClr val="44A0A2"/>
                </a:solidFill>
              </a:rPr>
              <a:t>표 </a:t>
            </a:r>
            <a:r>
              <a:rPr lang="en-US" altLang="ko-KR" sz="1050" dirty="0">
                <a:solidFill>
                  <a:srgbClr val="44A0A2"/>
                </a:solidFill>
              </a:rPr>
              <a:t>10-1]  </a:t>
            </a:r>
            <a:endParaRPr lang="ko-KR" altLang="en-US" sz="1050" dirty="0">
              <a:solidFill>
                <a:srgbClr val="44A0A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92421"/>
            <a:ext cx="2841041" cy="20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11242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7167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827584" y="1340768"/>
            <a:ext cx="748883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먼저 </a:t>
            </a:r>
            <a:r>
              <a:rPr lang="ko-KR" altLang="en-US" b="0" dirty="0" err="1"/>
              <a:t>귀무가설과</a:t>
            </a:r>
            <a:r>
              <a:rPr lang="ko-KR" altLang="en-US" b="0" dirty="0"/>
              <a:t> 대립가설을 다음과 같이 설정한다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표본비율  </a:t>
            </a:r>
            <a:r>
              <a:rPr lang="en-US" altLang="ko-KR" b="0" dirty="0"/>
              <a:t>  </a:t>
            </a:r>
            <a:r>
              <a:rPr lang="ko-KR" altLang="en-US" b="0" dirty="0"/>
              <a:t>은 </a:t>
            </a:r>
            <a:r>
              <a:rPr lang="en-US" altLang="ko-KR" b="0" dirty="0"/>
              <a:t>38%</a:t>
            </a:r>
            <a:r>
              <a:rPr lang="ko-KR" altLang="en-US" b="0" dirty="0"/>
              <a:t>로 관측되었고</a:t>
            </a:r>
            <a:r>
              <a:rPr lang="en-US" altLang="ko-KR" b="0" dirty="0"/>
              <a:t>, </a:t>
            </a:r>
            <a:r>
              <a:rPr lang="ko-KR" altLang="en-US" b="0" dirty="0"/>
              <a:t>표본의 크기 </a:t>
            </a:r>
            <a:r>
              <a:rPr lang="en-US" altLang="ko-KR" b="0" dirty="0"/>
              <a:t>n</a:t>
            </a:r>
            <a:r>
              <a:rPr lang="ko-KR" altLang="en-US" b="0" dirty="0"/>
              <a:t>은 </a:t>
            </a:r>
            <a:r>
              <a:rPr lang="en-US" altLang="ko-KR" b="0" dirty="0"/>
              <a:t>3,600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다음과 같이 검정통계량을 계산할 수 있다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해당 검정통계량이 다음의 기각역에 해당하는지 여부를 통하여 </a:t>
            </a:r>
            <a:r>
              <a:rPr lang="ko-KR" altLang="en-US" b="0" dirty="0" err="1"/>
              <a:t>귀무가설을</a:t>
            </a:r>
            <a:r>
              <a:rPr lang="ko-KR" altLang="en-US" b="0" dirty="0"/>
              <a:t> 검정한다</a:t>
            </a:r>
            <a:r>
              <a:rPr lang="en-US" altLang="ko-KR" b="0" dirty="0"/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12000" y="381456"/>
            <a:ext cx="3311928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모비율의</a:t>
            </a:r>
            <a:r>
              <a:rPr lang="ko-KR" altLang="en-US" dirty="0">
                <a:solidFill>
                  <a:srgbClr val="FFA401"/>
                </a:solidFill>
              </a:rPr>
              <a:t> 가설검정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10-5</a:t>
            </a:r>
            <a:endParaRPr lang="ko-KR" altLang="en-US" sz="1400" b="1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434" y="1916832"/>
            <a:ext cx="4109132" cy="74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262" y="2852936"/>
            <a:ext cx="1809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231" y="5329866"/>
            <a:ext cx="2149538" cy="1267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A3B31BD-174F-4C9C-B8D2-E11D0FB6C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975" y="3671209"/>
            <a:ext cx="3448050" cy="9620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DF66785-3DA5-4253-A921-0778324E53D6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DB77AD-339D-4B20-98B4-ADE95DAB8B96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60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877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7167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827584" y="1286611"/>
            <a:ext cx="748883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(1) 5% </a:t>
            </a:r>
            <a:r>
              <a:rPr lang="ko-KR" altLang="en-US" dirty="0" err="1"/>
              <a:t>유의수준하에서</a:t>
            </a:r>
            <a:r>
              <a:rPr lang="ko-KR" altLang="en-US" dirty="0"/>
              <a:t> </a:t>
            </a:r>
            <a:r>
              <a:rPr lang="ko-KR" altLang="en-US" dirty="0" err="1"/>
              <a:t>귀무가설검정</a:t>
            </a:r>
            <a:endParaRPr lang="en-US" altLang="ko-KR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5% </a:t>
            </a:r>
            <a:r>
              <a:rPr lang="ko-KR" altLang="en-US" b="0" dirty="0"/>
              <a:t>유의수준이므로 </a:t>
            </a:r>
            <a:r>
              <a:rPr lang="en-US" altLang="ko-KR" b="0" dirty="0"/>
              <a:t>α = 0.05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 err="1"/>
              <a:t>기각역은</a:t>
            </a:r>
            <a:r>
              <a:rPr lang="ko-KR" altLang="en-US" b="0" dirty="0"/>
              <a:t> 다음과 같이 나타난다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i="1" dirty="0"/>
              <a:t>      </a:t>
            </a:r>
            <a:r>
              <a:rPr lang="ko-KR" altLang="en-US" b="0" dirty="0"/>
              <a:t>는 문제에서 주어진 바와 같이 </a:t>
            </a:r>
            <a:r>
              <a:rPr lang="en-US" altLang="ko-KR" b="0" dirty="0"/>
              <a:t>1.645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따라서 </a:t>
            </a:r>
            <a:r>
              <a:rPr lang="ko-KR" altLang="en-US" b="0" dirty="0" err="1"/>
              <a:t>검정통계량</a:t>
            </a:r>
            <a:r>
              <a:rPr lang="en-US" altLang="ko-KR" b="0" dirty="0"/>
              <a:t>,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가 </a:t>
            </a:r>
            <a:r>
              <a:rPr lang="en-US" altLang="ko-KR" b="0" dirty="0"/>
              <a:t>1.645</a:t>
            </a:r>
            <a:r>
              <a:rPr lang="ko-KR" altLang="en-US" b="0" dirty="0"/>
              <a:t>보다 큰지 작은지를 기준으로 </a:t>
            </a:r>
            <a:r>
              <a:rPr lang="ko-KR" altLang="en-US" b="0" dirty="0" err="1"/>
              <a:t>귀무가설의</a:t>
            </a:r>
            <a:r>
              <a:rPr lang="ko-KR" altLang="en-US" b="0" dirty="0"/>
              <a:t> 기각여부를 결정한다</a:t>
            </a:r>
            <a:r>
              <a:rPr lang="en-US" altLang="ko-KR" b="0" dirty="0"/>
              <a:t>.</a:t>
            </a:r>
            <a:br>
              <a:rPr lang="en-US" altLang="ko-KR" b="0" dirty="0"/>
            </a:b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dirty="0"/>
              <a:t>∴ </a:t>
            </a:r>
            <a:r>
              <a:rPr lang="en-US" altLang="ko-KR" b="0" dirty="0"/>
              <a:t>1.243</a:t>
            </a:r>
            <a:r>
              <a:rPr lang="ko-KR" altLang="ko-KR" b="0" dirty="0"/>
              <a:t>은 </a:t>
            </a:r>
            <a:r>
              <a:rPr lang="en-US" altLang="ko-KR" b="0" dirty="0"/>
              <a:t>1.645</a:t>
            </a:r>
            <a:r>
              <a:rPr lang="ko-KR" altLang="ko-KR" b="0" dirty="0"/>
              <a:t>보다 작으므로 </a:t>
            </a:r>
            <a:r>
              <a:rPr lang="en-US" altLang="ko-KR" b="0" dirty="0"/>
              <a:t>5% </a:t>
            </a:r>
            <a:r>
              <a:rPr lang="ko-KR" altLang="ko-KR" b="0" dirty="0"/>
              <a:t>유의수준 하에서 기각역에 존재하지 않아 </a:t>
            </a:r>
            <a:r>
              <a:rPr lang="ko-KR" altLang="ko-KR" b="0" dirty="0" err="1"/>
              <a:t>귀무가설을</a:t>
            </a:r>
            <a:r>
              <a:rPr lang="ko-KR" altLang="ko-KR" b="0" dirty="0"/>
              <a:t> 기각할 수 없다</a:t>
            </a:r>
            <a:r>
              <a:rPr lang="en-US" altLang="ko-KR" b="0" dirty="0"/>
              <a:t>.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12000" y="381456"/>
            <a:ext cx="3311928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모비율의</a:t>
            </a:r>
            <a:r>
              <a:rPr lang="ko-KR" altLang="en-US" dirty="0">
                <a:solidFill>
                  <a:srgbClr val="FFA401"/>
                </a:solidFill>
              </a:rPr>
              <a:t> 가설검정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10-5</a:t>
            </a:r>
            <a:endParaRPr lang="ko-KR" altLang="en-US" sz="1400" b="1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579" y="2420888"/>
            <a:ext cx="1668843" cy="574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82" y="3352800"/>
            <a:ext cx="3810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06D8A12-3E4F-489B-9539-DBE5A9D7D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0" y="3772921"/>
            <a:ext cx="3467100" cy="9334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D82210C-F6CA-48B1-AEC2-25F8F6641A26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2D6B12-3900-451A-A4A1-CE46A3A285B3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61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3589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7167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827584" y="1340768"/>
            <a:ext cx="748883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(1) 1% </a:t>
            </a:r>
            <a:r>
              <a:rPr lang="ko-KR" altLang="en-US" dirty="0" err="1"/>
              <a:t>유의수준하에서</a:t>
            </a:r>
            <a:r>
              <a:rPr lang="ko-KR" altLang="en-US" dirty="0"/>
              <a:t> </a:t>
            </a:r>
            <a:r>
              <a:rPr lang="ko-KR" altLang="en-US" dirty="0" err="1"/>
              <a:t>귀무가설검정</a:t>
            </a:r>
            <a:endParaRPr lang="en-US" altLang="ko-KR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1% </a:t>
            </a:r>
            <a:r>
              <a:rPr lang="ko-KR" altLang="en-US" b="0" dirty="0"/>
              <a:t>유의수준이므로 </a:t>
            </a:r>
            <a:r>
              <a:rPr lang="en-US" altLang="ko-KR" b="0" dirty="0"/>
              <a:t>α = 0.01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 err="1"/>
              <a:t>기각역은</a:t>
            </a:r>
            <a:r>
              <a:rPr lang="ko-KR" altLang="en-US" b="0" dirty="0"/>
              <a:t> 다음과 같이 나타난다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i="1" dirty="0"/>
              <a:t>      </a:t>
            </a:r>
            <a:r>
              <a:rPr lang="ko-KR" altLang="en-US" b="0" dirty="0"/>
              <a:t>는 문제에서 주어진 바와 같이 </a:t>
            </a:r>
            <a:r>
              <a:rPr lang="en-US" altLang="ko-KR" b="0" dirty="0"/>
              <a:t>2.326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따라서 </a:t>
            </a:r>
            <a:r>
              <a:rPr lang="ko-KR" altLang="en-US" b="0" dirty="0" err="1"/>
              <a:t>검정통계량</a:t>
            </a:r>
            <a:r>
              <a:rPr lang="en-US" altLang="ko-KR" b="0" dirty="0"/>
              <a:t>,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가 </a:t>
            </a:r>
            <a:r>
              <a:rPr lang="en-US" altLang="ko-KR" b="0" dirty="0"/>
              <a:t>2.326</a:t>
            </a:r>
            <a:r>
              <a:rPr lang="ko-KR" altLang="en-US" b="0" dirty="0"/>
              <a:t>보다 큰지 작은지를 기준으로 </a:t>
            </a:r>
            <a:r>
              <a:rPr lang="ko-KR" altLang="en-US" b="0" dirty="0" err="1"/>
              <a:t>귀무가설의</a:t>
            </a:r>
            <a:r>
              <a:rPr lang="ko-KR" altLang="en-US" b="0" dirty="0"/>
              <a:t> 기각여부를 결정한다</a:t>
            </a:r>
            <a:r>
              <a:rPr lang="en-US" altLang="ko-KR" b="0" dirty="0"/>
              <a:t>.</a:t>
            </a:r>
            <a:br>
              <a:rPr lang="en-US" altLang="ko-KR" b="0" dirty="0"/>
            </a:b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dirty="0"/>
              <a:t>∴ </a:t>
            </a:r>
            <a:r>
              <a:rPr lang="en-US" altLang="ko-KR" b="0" dirty="0"/>
              <a:t>1.243</a:t>
            </a:r>
            <a:r>
              <a:rPr lang="ko-KR" altLang="ko-KR" b="0" dirty="0"/>
              <a:t>은 </a:t>
            </a:r>
            <a:r>
              <a:rPr lang="en-US" altLang="ko-KR" b="0" dirty="0"/>
              <a:t>2.326</a:t>
            </a:r>
            <a:r>
              <a:rPr lang="ko-KR" altLang="ko-KR" b="0" dirty="0"/>
              <a:t>보다 작으므로 </a:t>
            </a:r>
            <a:r>
              <a:rPr lang="en-US" altLang="ko-KR" b="0" dirty="0"/>
              <a:t>5% </a:t>
            </a:r>
            <a:r>
              <a:rPr lang="ko-KR" altLang="ko-KR" b="0" dirty="0"/>
              <a:t>유의수준 하에서 기각역에 존재하지 않아 </a:t>
            </a:r>
            <a:r>
              <a:rPr lang="ko-KR" altLang="ko-KR" b="0" dirty="0" err="1"/>
              <a:t>귀무가설을</a:t>
            </a:r>
            <a:r>
              <a:rPr lang="ko-KR" altLang="ko-KR" b="0" dirty="0"/>
              <a:t> 기각할 수 없다</a:t>
            </a:r>
            <a:r>
              <a:rPr lang="en-US" altLang="ko-KR" b="0" dirty="0"/>
              <a:t>. 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69" y="3357562"/>
            <a:ext cx="3524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12000" y="381456"/>
            <a:ext cx="3311928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모비율의</a:t>
            </a:r>
            <a:r>
              <a:rPr lang="ko-KR" altLang="en-US" dirty="0">
                <a:solidFill>
                  <a:srgbClr val="FFA401"/>
                </a:solidFill>
              </a:rPr>
              <a:t> 가설검정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10-5</a:t>
            </a:r>
            <a:endParaRPr lang="ko-KR" altLang="en-US" sz="1400" b="1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194" y="2417914"/>
            <a:ext cx="1621612" cy="79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15F7358-2BE2-4D67-A530-FCAB02881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975" y="3790818"/>
            <a:ext cx="3448050" cy="9906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551D03F-CD93-417C-8E70-254FF92D38B7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D69A68-4139-47D2-970C-5142A588172C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62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9971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가설검정의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가설검정의 적용</a:t>
            </a:r>
            <a:endParaRPr lang="en-US" altLang="ko-KR" sz="2000" u="sng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25191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어떤 피고인이 범죄 행위로 인하여 검사에게 기소를 당하였다고 가정하자</a:t>
            </a:r>
            <a:r>
              <a:rPr lang="en-US" altLang="ko-KR" b="0" dirty="0"/>
              <a:t>. </a:t>
            </a:r>
            <a:r>
              <a:rPr lang="ko-KR" altLang="en-US" b="0" dirty="0"/>
              <a:t>실제로 피고인이 유죄인지 무죄인지는 알 수 없다</a:t>
            </a:r>
            <a:r>
              <a:rPr lang="en-US" altLang="ko-KR" b="0" dirty="0"/>
              <a:t>. </a:t>
            </a:r>
            <a:r>
              <a:rPr lang="ko-KR" altLang="en-US" b="0" dirty="0"/>
              <a:t>다만 주어진 증거</a:t>
            </a:r>
            <a:r>
              <a:rPr lang="en-US" altLang="ko-KR" b="0" dirty="0"/>
              <a:t>(</a:t>
            </a:r>
            <a:r>
              <a:rPr lang="ko-KR" altLang="en-US" b="0" dirty="0"/>
              <a:t>표본</a:t>
            </a:r>
            <a:r>
              <a:rPr lang="en-US" altLang="ko-KR" b="0" dirty="0"/>
              <a:t>)</a:t>
            </a:r>
            <a:r>
              <a:rPr lang="ko-KR" altLang="en-US" b="0" dirty="0"/>
              <a:t>들을 최대한 확보하여 가설을 검정해야 한다</a:t>
            </a:r>
            <a:r>
              <a:rPr lang="en-US" altLang="ko-KR" b="0" dirty="0"/>
              <a:t>. </a:t>
            </a:r>
            <a:r>
              <a:rPr lang="ko-KR" altLang="en-US" b="0" dirty="0"/>
              <a:t>법에서는 기본적으로 피고인이 무죄라는 가정에서 출발한다는 관점에서 </a:t>
            </a:r>
            <a:r>
              <a:rPr lang="ko-KR" altLang="en-US" b="0" dirty="0" err="1"/>
              <a:t>귀무가설</a:t>
            </a:r>
            <a:r>
              <a:rPr lang="ko-KR" altLang="en-US" b="0" dirty="0"/>
              <a:t> </a:t>
            </a:r>
            <a:r>
              <a:rPr lang="en-US" altLang="ko-KR" b="0" dirty="0"/>
              <a:t>    </a:t>
            </a:r>
            <a:r>
              <a:rPr lang="ko-KR" altLang="en-US" b="0" dirty="0"/>
              <a:t>를 다음과 같이 설정하고</a:t>
            </a:r>
            <a:r>
              <a:rPr lang="en-US" altLang="ko-KR" b="0" dirty="0"/>
              <a:t>, </a:t>
            </a:r>
            <a:r>
              <a:rPr lang="ko-KR" altLang="en-US" b="0" dirty="0"/>
              <a:t>반대로 대립가설</a:t>
            </a:r>
            <a:r>
              <a:rPr lang="en-US" altLang="ko-KR" b="0" dirty="0"/>
              <a:t>    </a:t>
            </a:r>
            <a:r>
              <a:rPr lang="ko-KR" altLang="en-US" b="0" dirty="0"/>
              <a:t>은 다음과 같이 설정한다</a:t>
            </a:r>
            <a:r>
              <a:rPr lang="en-US" altLang="ko-KR" b="0" dirty="0"/>
              <a:t>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423" y="2940199"/>
            <a:ext cx="251114" cy="25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3794175"/>
            <a:ext cx="23241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63" y="4450060"/>
            <a:ext cx="23526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260" y="2927211"/>
            <a:ext cx="233795" cy="311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85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가설검정의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가설검정의 적용</a:t>
            </a:r>
            <a:endParaRPr lang="en-US" altLang="ko-KR" sz="2000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20888"/>
            <a:ext cx="7200000" cy="2972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972000" y="1988840"/>
            <a:ext cx="475212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050" dirty="0">
                <a:solidFill>
                  <a:srgbClr val="44A0A2"/>
                </a:solidFill>
              </a:rPr>
              <a:t>[</a:t>
            </a:r>
            <a:r>
              <a:rPr lang="ko-KR" altLang="en-US" sz="1050" dirty="0">
                <a:solidFill>
                  <a:srgbClr val="44A0A2"/>
                </a:solidFill>
              </a:rPr>
              <a:t>표 </a:t>
            </a:r>
            <a:r>
              <a:rPr lang="en-US" altLang="ko-KR" sz="1050" dirty="0">
                <a:solidFill>
                  <a:srgbClr val="44A0A2"/>
                </a:solidFill>
              </a:rPr>
              <a:t>10-2]  </a:t>
            </a:r>
            <a:endParaRPr lang="ko-KR" altLang="en-US" sz="1050" dirty="0">
              <a:solidFill>
                <a:srgbClr val="44A0A2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70867"/>
            <a:ext cx="3363449" cy="20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7235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모평균의 가설검정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59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10426</TotalTime>
  <Words>2877</Words>
  <Application>Microsoft Office PowerPoint</Application>
  <PresentationFormat>화면 슬라이드 쇼(4:3)</PresentationFormat>
  <Paragraphs>417</Paragraphs>
  <Slides>63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0" baseType="lpstr">
      <vt:lpstr>HY견고딕</vt:lpstr>
      <vt:lpstr>맑은 고딕</vt:lpstr>
      <vt:lpstr>Arial</vt:lpstr>
      <vt:lpstr>Cambria Math</vt:lpstr>
      <vt:lpstr>Times New Roman</vt:lpstr>
      <vt:lpstr>Wingdings</vt:lpstr>
      <vt:lpstr>Office 테마</vt:lpstr>
      <vt:lpstr>10. 가설검정</vt:lpstr>
      <vt:lpstr>PowerPoint 프레젠테이션</vt:lpstr>
      <vt:lpstr>PowerPoint 프레젠테이션</vt:lpstr>
      <vt:lpstr>01. 가설검정의 이해</vt:lpstr>
      <vt:lpstr>01. 가설검정의 이해</vt:lpstr>
      <vt:lpstr>01. 가설검정의 이해</vt:lpstr>
      <vt:lpstr>01. 가설검정의 이해</vt:lpstr>
      <vt:lpstr>01. 가설검정의 이해</vt:lpstr>
      <vt:lpstr>PowerPoint 프레젠테이션</vt:lpstr>
      <vt:lpstr>02. 모평균의 가설검정</vt:lpstr>
      <vt:lpstr>02. 모평균의 가설검정</vt:lpstr>
      <vt:lpstr>02. 모평균의 가설검정</vt:lpstr>
      <vt:lpstr>02. 모평균의 가설검정</vt:lpstr>
      <vt:lpstr>02. 모평균의 가설검정</vt:lpstr>
      <vt:lpstr>02. 모평균의 가설검정</vt:lpstr>
      <vt:lpstr>02. 모평균의 가설검정</vt:lpstr>
      <vt:lpstr>02. 모평균의 가설검정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02. 모평균의 가설검정</vt:lpstr>
      <vt:lpstr>02. 모평균의 가설검정</vt:lpstr>
      <vt:lpstr>02. 모평균의 가설검정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02. 모평균의 가설검정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02. 모평균의 가설검정</vt:lpstr>
      <vt:lpstr>02. 모평균의 가설검정</vt:lpstr>
      <vt:lpstr>02. 모평균의 가설검정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03. 모비율의 가설검정</vt:lpstr>
      <vt:lpstr>03. 모비율의 가설검정</vt:lpstr>
      <vt:lpstr>03. 모비율의 가설검정</vt:lpstr>
      <vt:lpstr>03. 모비율의 가설검정</vt:lpstr>
      <vt:lpstr>02. 모평균의 가설검정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유영태</dc:creator>
  <cp:lastModifiedBy>Kim Sungmu</cp:lastModifiedBy>
  <cp:revision>821</cp:revision>
  <dcterms:created xsi:type="dcterms:W3CDTF">2012-07-11T10:23:22Z</dcterms:created>
  <dcterms:modified xsi:type="dcterms:W3CDTF">2022-01-18T05:11:52Z</dcterms:modified>
</cp:coreProperties>
</file>