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71" r:id="rId3"/>
    <p:sldId id="550" r:id="rId4"/>
    <p:sldId id="528" r:id="rId5"/>
    <p:sldId id="583" r:id="rId6"/>
    <p:sldId id="616" r:id="rId7"/>
    <p:sldId id="586" r:id="rId8"/>
    <p:sldId id="587" r:id="rId9"/>
    <p:sldId id="588" r:id="rId10"/>
    <p:sldId id="589" r:id="rId11"/>
    <p:sldId id="590" r:id="rId12"/>
    <p:sldId id="592" r:id="rId13"/>
    <p:sldId id="593" r:id="rId14"/>
    <p:sldId id="594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584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385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0A2"/>
    <a:srgbClr val="E67627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 autoAdjust="0"/>
    <p:restoredTop sz="94213" autoAdjust="0"/>
  </p:normalViewPr>
  <p:slideViewPr>
    <p:cSldViewPr>
      <p:cViewPr varScale="1">
        <p:scale>
          <a:sx n="98" d="100"/>
          <a:sy n="98" d="100"/>
        </p:scale>
        <p:origin x="235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0A7ED-FB28-4CF2-99B7-09D38CCBAAAA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36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1E9F3-1AD7-4345-87E1-5C418F55BE35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11. </a:t>
            </a:r>
            <a:r>
              <a:rPr lang="ko-KR" altLang="en-US" sz="3200" b="1" dirty="0">
                <a:solidFill>
                  <a:schemeClr val="bg1"/>
                </a:solidFill>
              </a:rPr>
              <a:t>분산분석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편차제곱합의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8" y="2420888"/>
            <a:ext cx="6061364" cy="291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699792" y="551723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분산분석에서의 편차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6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편차제곱합의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4249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                                  </a:t>
            </a:r>
            <a:r>
              <a:rPr lang="ko-KR" altLang="en-US" b="0" dirty="0"/>
              <a:t>를 제곱하면 다음과 같은 </a:t>
            </a:r>
            <a:r>
              <a:rPr lang="ko-KR" altLang="en-US" b="0" dirty="0" err="1"/>
              <a:t>제곱합들의</a:t>
            </a:r>
            <a:r>
              <a:rPr lang="ko-KR" altLang="en-US" b="0" dirty="0"/>
              <a:t> 식으로 나타난다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17" y="2694591"/>
            <a:ext cx="3959566" cy="59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62142"/>
            <a:ext cx="2381250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73016"/>
            <a:ext cx="7200000" cy="54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6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편차제곱합의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grpSp>
        <p:nvGrpSpPr>
          <p:cNvPr id="5" name="그룹 4"/>
          <p:cNvGrpSpPr/>
          <p:nvPr/>
        </p:nvGrpSpPr>
        <p:grpSpPr>
          <a:xfrm>
            <a:off x="972000" y="1988840"/>
            <a:ext cx="7200000" cy="3535305"/>
            <a:chOff x="972000" y="1988840"/>
            <a:chExt cx="7200000" cy="353530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7200000" cy="1193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163611"/>
              <a:ext cx="7200000" cy="2360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245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편차제곱합의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3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66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편차제곱합의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9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19316"/>
            <a:ext cx="7200000" cy="22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4542" y="3753571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11-2] </a:t>
            </a:r>
            <a:r>
              <a:rPr lang="ko-KR" altLang="en-US" sz="1200" dirty="0">
                <a:solidFill>
                  <a:srgbClr val="44A0A2"/>
                </a:solidFill>
              </a:rPr>
              <a:t>일원분산분석표</a:t>
            </a:r>
          </a:p>
        </p:txBody>
      </p:sp>
    </p:spTree>
    <p:extLst>
      <p:ext uri="{BB962C8B-B14F-4D97-AF65-F5344CB8AC3E}">
        <p14:creationId xmlns:p14="http://schemas.microsoft.com/office/powerpoint/2010/main" val="23960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귀무가설의</a:t>
            </a:r>
            <a:r>
              <a:rPr lang="ko-KR" altLang="en-US" sz="2000" u="sng" dirty="0"/>
              <a:t> 기각여부 결정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해당 자유도 쌍에 따라 분포가 결정되고 유의수준에 따라 </a:t>
            </a:r>
            <a:r>
              <a:rPr lang="ko-KR" altLang="en-US" b="0" dirty="0" err="1"/>
              <a:t>기각역이</a:t>
            </a:r>
            <a:r>
              <a:rPr lang="ko-KR" altLang="en-US" b="0" dirty="0"/>
              <a:t> 결정된다</a:t>
            </a:r>
            <a:r>
              <a:rPr lang="en-US" altLang="ko-KR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43" y="2780928"/>
            <a:ext cx="4007514" cy="236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699792" y="530120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[F</a:t>
            </a:r>
            <a:r>
              <a:rPr lang="ko-KR" altLang="en-US" sz="1050" b="0" dirty="0">
                <a:solidFill>
                  <a:srgbClr val="44A0A2"/>
                </a:solidFill>
              </a:rPr>
              <a:t>분포에서의 </a:t>
            </a:r>
            <a:r>
              <a:rPr lang="ko-KR" altLang="en-US" sz="1050" b="0" dirty="0" err="1">
                <a:solidFill>
                  <a:srgbClr val="44A0A2"/>
                </a:solidFill>
              </a:rPr>
              <a:t>기각역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7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6547" y="433825"/>
            <a:ext cx="7773886" cy="6235535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일원분산분석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793279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어느 레스토랑에 </a:t>
            </a:r>
            <a:r>
              <a:rPr lang="en-US" altLang="ko-KR" b="0" dirty="0"/>
              <a:t>A, B, C </a:t>
            </a:r>
            <a:r>
              <a:rPr lang="ko-KR" altLang="en-US" b="0" dirty="0"/>
              <a:t>세 명의 종업원이 있는데</a:t>
            </a:r>
            <a:r>
              <a:rPr lang="en-US" altLang="ko-KR" b="0" dirty="0"/>
              <a:t>, </a:t>
            </a:r>
            <a:r>
              <a:rPr lang="ko-KR" altLang="en-US" b="0" dirty="0"/>
              <a:t>이 종업원들에 대한 서비스 만족도 조사를 실시하였다</a:t>
            </a:r>
            <a:r>
              <a:rPr lang="en-US" altLang="ko-KR" b="0" dirty="0"/>
              <a:t>. </a:t>
            </a:r>
            <a:r>
              <a:rPr lang="ko-KR" altLang="en-US" b="0" dirty="0"/>
              <a:t>서비스 만족도는 </a:t>
            </a:r>
            <a:r>
              <a:rPr lang="en-US" altLang="ko-KR" b="0" dirty="0"/>
              <a:t>1</a:t>
            </a:r>
            <a:r>
              <a:rPr lang="ko-KR" altLang="en-US" b="0" dirty="0"/>
              <a:t>에서 </a:t>
            </a:r>
            <a:r>
              <a:rPr lang="en-US" altLang="ko-KR" b="0" dirty="0"/>
              <a:t>5</a:t>
            </a:r>
            <a:r>
              <a:rPr lang="ko-KR" altLang="en-US" b="0" dirty="0"/>
              <a:t>까지의 다섯 가지 척도로 측정하였다</a:t>
            </a:r>
            <a:r>
              <a:rPr lang="en-US" altLang="ko-KR" b="0" dirty="0"/>
              <a:t>. </a:t>
            </a:r>
            <a:r>
              <a:rPr lang="ko-KR" altLang="en-US" b="0" dirty="0"/>
              <a:t>만족도가 높을수록 </a:t>
            </a:r>
            <a:r>
              <a:rPr lang="en-US" altLang="ko-KR" b="0" dirty="0"/>
              <a:t>5</a:t>
            </a:r>
            <a:r>
              <a:rPr lang="ko-KR" altLang="en-US" b="0" dirty="0"/>
              <a:t>에 가깝다</a:t>
            </a:r>
            <a:r>
              <a:rPr lang="en-US" altLang="ko-KR" b="0" dirty="0"/>
              <a:t>. </a:t>
            </a:r>
            <a:r>
              <a:rPr lang="ko-KR" altLang="en-US" b="0" dirty="0"/>
              <a:t>일원분산분석을 통하여 </a:t>
            </a:r>
            <a:r>
              <a:rPr lang="ko-KR" altLang="en-US" b="0" dirty="0" err="1"/>
              <a:t>종업원별</a:t>
            </a:r>
            <a:r>
              <a:rPr lang="ko-KR" altLang="en-US" b="0" dirty="0"/>
              <a:t> 만족도의 차이가 없다는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검정하고자 한다</a:t>
            </a:r>
            <a:r>
              <a:rPr lang="en-US" altLang="ko-KR" b="0" dirty="0"/>
              <a:t>. </a:t>
            </a:r>
            <a:r>
              <a:rPr lang="ko-KR" altLang="en-US" b="0" dirty="0"/>
              <a:t>다음 표는 세 명의 종업원에 대한 서비스 만족도 조사 결과를 나타낸다</a:t>
            </a:r>
            <a:r>
              <a:rPr lang="en-US" altLang="ko-KR" b="0" dirty="0"/>
              <a:t>. </a:t>
            </a:r>
            <a:r>
              <a:rPr lang="ko-KR" altLang="en-US" b="0" dirty="0"/>
              <a:t>다음 물음에 답하시오</a:t>
            </a:r>
            <a:r>
              <a:rPr lang="en-US" altLang="ko-KR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27" y="2801061"/>
            <a:ext cx="6555146" cy="236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827584" y="5354166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ko-KR" b="0" dirty="0"/>
              <a:t>(1) </a:t>
            </a:r>
            <a:r>
              <a:rPr lang="ko-KR" altLang="en-US" b="0" dirty="0"/>
              <a:t>검정을 위한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대립가설을 설정하시오</a:t>
            </a:r>
            <a:r>
              <a:rPr lang="en-US" altLang="ko-KR" b="0" dirty="0"/>
              <a:t>.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ko-KR" b="0" dirty="0"/>
              <a:t>(2) 5%</a:t>
            </a:r>
            <a:r>
              <a:rPr lang="ko-KR" altLang="en-US" b="0" dirty="0"/>
              <a:t>의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확인하시오</a:t>
            </a:r>
            <a:r>
              <a:rPr lang="en-US" altLang="ko-KR" b="0" dirty="0"/>
              <a:t>.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ko-KR" b="0" dirty="0"/>
              <a:t>(3) 1%</a:t>
            </a:r>
            <a:r>
              <a:rPr lang="ko-KR" altLang="en-US" b="0" dirty="0"/>
              <a:t>의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13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827584" y="1196752"/>
            <a:ext cx="72728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대립가설을 다음과 같이 설정한다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 </a:t>
            </a:r>
            <a:r>
              <a:rPr lang="en-US" altLang="ko-KR" b="0" dirty="0"/>
              <a:t>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확인한다</a:t>
            </a:r>
            <a:r>
              <a:rPr lang="en-US" altLang="ko-KR" b="0" dirty="0"/>
              <a:t>. </a:t>
            </a:r>
            <a:r>
              <a:rPr lang="ko-KR" altLang="en-US" b="0" dirty="0"/>
              <a:t>분산분석을 위하여 표본</a:t>
            </a:r>
            <a:r>
              <a:rPr lang="en-US" altLang="ko-KR" b="0" dirty="0"/>
              <a:t>(</a:t>
            </a:r>
            <a:r>
              <a:rPr lang="ko-KR" altLang="en-US" b="0" dirty="0"/>
              <a:t>서비스 만족도 조사</a:t>
            </a:r>
            <a:r>
              <a:rPr lang="en-US" altLang="ko-KR" b="0" dirty="0"/>
              <a:t>)</a:t>
            </a:r>
            <a:r>
              <a:rPr lang="ko-KR" altLang="en-US" b="0" dirty="0"/>
              <a:t>에 대한 평균을 먼저 계산한다</a:t>
            </a:r>
            <a:r>
              <a:rPr lang="en-US" altLang="ko-KR" b="0" dirty="0"/>
              <a:t>. </a:t>
            </a:r>
            <a:r>
              <a:rPr lang="ko-KR" altLang="en-US" b="0" dirty="0"/>
              <a:t>각 종업원의 만족도 조사의 평균을 각각 </a:t>
            </a:r>
            <a:r>
              <a:rPr lang="en-US" altLang="ko-KR" b="0" dirty="0"/>
              <a:t>               </a:t>
            </a:r>
            <a:r>
              <a:rPr lang="ko-KR" altLang="en-US" b="0" dirty="0"/>
              <a:t>라 하고 전체 평균을 </a:t>
            </a:r>
            <a:r>
              <a:rPr lang="en-US" altLang="ko-KR" b="0" dirty="0"/>
              <a:t>    </a:t>
            </a:r>
            <a:r>
              <a:rPr lang="ko-KR" altLang="en-US" b="0" dirty="0"/>
              <a:t>라 할 때 계산 과정과 결과는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89" y="3473844"/>
            <a:ext cx="935182" cy="32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56526"/>
            <a:ext cx="190500" cy="35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70" y="4221088"/>
            <a:ext cx="3400661" cy="199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39" y="1768681"/>
            <a:ext cx="4195723" cy="7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2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42" y="1634207"/>
            <a:ext cx="7194917" cy="358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974542" y="126876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11-3] </a:t>
            </a:r>
            <a:r>
              <a:rPr lang="ko-KR" altLang="en-US" sz="1050" dirty="0">
                <a:solidFill>
                  <a:srgbClr val="44A0A2"/>
                </a:solidFill>
              </a:rPr>
              <a:t>각 집단의 평균 및 전체 평균</a:t>
            </a:r>
          </a:p>
        </p:txBody>
      </p:sp>
    </p:spTree>
    <p:extLst>
      <p:ext uri="{BB962C8B-B14F-4D97-AF65-F5344CB8AC3E}">
        <p14:creationId xmlns:p14="http://schemas.microsoft.com/office/powerpoint/2010/main" val="14753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1196752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 err="1"/>
              <a:t>총편차</a:t>
            </a:r>
            <a:r>
              <a:rPr lang="en-US" altLang="ko-KR" b="0" dirty="0"/>
              <a:t>(SST), </a:t>
            </a:r>
            <a:r>
              <a:rPr lang="ko-KR" altLang="en-US" b="0" dirty="0"/>
              <a:t>집단간 편차</a:t>
            </a:r>
            <a:r>
              <a:rPr lang="en-US" altLang="ko-KR" b="0" dirty="0"/>
              <a:t>(SSB), </a:t>
            </a:r>
            <a:r>
              <a:rPr lang="ko-KR" altLang="en-US" b="0" dirty="0" err="1"/>
              <a:t>집단내</a:t>
            </a:r>
            <a:r>
              <a:rPr lang="ko-KR" altLang="en-US" b="0" dirty="0"/>
              <a:t> 편차</a:t>
            </a:r>
            <a:r>
              <a:rPr lang="en-US" altLang="ko-KR" b="0" dirty="0"/>
              <a:t>(SSW)</a:t>
            </a:r>
            <a:r>
              <a:rPr lang="ko-KR" altLang="en-US" b="0" dirty="0"/>
              <a:t>를 다음과 같이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이제는 </a:t>
            </a:r>
            <a:r>
              <a:rPr lang="en-US" altLang="ko-KR" b="0" dirty="0"/>
              <a:t>MSB</a:t>
            </a:r>
            <a:r>
              <a:rPr lang="ko-KR" altLang="en-US" b="0" dirty="0"/>
              <a:t>와 </a:t>
            </a:r>
            <a:r>
              <a:rPr lang="en-US" altLang="ko-KR" b="0" dirty="0"/>
              <a:t>MSW</a:t>
            </a:r>
            <a:r>
              <a:rPr lang="ko-KR" altLang="en-US" b="0" dirty="0"/>
              <a:t>를 계산해보자</a:t>
            </a:r>
            <a:r>
              <a:rPr lang="en-US" altLang="ko-KR" b="0" dirty="0"/>
              <a:t>. </a:t>
            </a:r>
            <a:r>
              <a:rPr lang="ko-KR" altLang="en-US" b="0" dirty="0"/>
              <a:t>각각의 자유도</a:t>
            </a:r>
            <a:r>
              <a:rPr lang="en-US" altLang="ko-KR" b="0" dirty="0"/>
              <a:t>(</a:t>
            </a:r>
            <a:r>
              <a:rPr lang="en-US" altLang="ko-KR" b="0" dirty="0" err="1"/>
              <a:t>df</a:t>
            </a:r>
            <a:r>
              <a:rPr lang="en-US" altLang="ko-KR" b="0" dirty="0"/>
              <a:t>)</a:t>
            </a:r>
            <a:r>
              <a:rPr lang="ko-KR" altLang="en-US" b="0" dirty="0"/>
              <a:t>는 </a:t>
            </a:r>
            <a:r>
              <a:rPr lang="en-US" altLang="ko-KR" b="0" dirty="0"/>
              <a:t>2(=3-1), 18(=21-3)</a:t>
            </a:r>
            <a:r>
              <a:rPr lang="ko-KR" altLang="en-US" b="0" dirty="0"/>
              <a:t>일 것이다</a:t>
            </a:r>
            <a:r>
              <a:rPr lang="en-US" altLang="ko-KR" b="0" dirty="0"/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67" y="1751484"/>
            <a:ext cx="6817066" cy="212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5085184"/>
            <a:ext cx="2826013" cy="105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분산분석의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일원분산분석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이원분산분석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1196752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MSB</a:t>
            </a:r>
            <a:r>
              <a:rPr lang="ko-KR" altLang="en-US" b="0" dirty="0"/>
              <a:t>와 </a:t>
            </a:r>
            <a:r>
              <a:rPr lang="en-US" altLang="ko-KR" b="0" dirty="0"/>
              <a:t>MSW</a:t>
            </a:r>
            <a:r>
              <a:rPr lang="ko-KR" altLang="en-US" b="0" dirty="0"/>
              <a:t>의 비율로 </a:t>
            </a:r>
            <a:r>
              <a:rPr lang="en-US" altLang="ko-KR" b="0" dirty="0"/>
              <a:t>F</a:t>
            </a:r>
            <a:r>
              <a:rPr lang="ko-KR" altLang="en-US" b="0" dirty="0"/>
              <a:t>통계량을 다음과 같이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F</a:t>
            </a:r>
            <a:r>
              <a:rPr lang="ko-KR" altLang="en-US" b="0" dirty="0"/>
              <a:t>분포에 따른 </a:t>
            </a:r>
            <a:r>
              <a:rPr lang="en-US" altLang="ko-KR" b="0" dirty="0"/>
              <a:t>5% </a:t>
            </a:r>
            <a:r>
              <a:rPr lang="ko-KR" altLang="en-US" b="0" dirty="0" err="1"/>
              <a:t>유의수준하에서의</a:t>
            </a:r>
            <a:r>
              <a:rPr lang="ko-KR" altLang="en-US" b="0" dirty="0"/>
              <a:t> </a:t>
            </a:r>
            <a:r>
              <a:rPr lang="ko-KR" altLang="en-US" b="0" dirty="0" err="1"/>
              <a:t>기각역을</a:t>
            </a:r>
            <a:r>
              <a:rPr lang="ko-KR" altLang="en-US" b="0" dirty="0"/>
              <a:t> 알아야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판단할 수 있다</a:t>
            </a:r>
            <a:r>
              <a:rPr lang="en-US" altLang="ko-KR" b="0" dirty="0"/>
              <a:t>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47" y="1908053"/>
            <a:ext cx="4872706" cy="88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56992"/>
            <a:ext cx="7200000" cy="138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974542" y="299695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11-4] </a:t>
            </a:r>
            <a:r>
              <a:rPr lang="ko-KR" altLang="en-US" sz="1050" dirty="0">
                <a:solidFill>
                  <a:srgbClr val="44A0A2"/>
                </a:solidFill>
              </a:rPr>
              <a:t>일원분산분석표</a:t>
            </a:r>
          </a:p>
        </p:txBody>
      </p:sp>
    </p:spTree>
    <p:extLst>
      <p:ext uri="{BB962C8B-B14F-4D97-AF65-F5344CB8AC3E}">
        <p14:creationId xmlns:p14="http://schemas.microsoft.com/office/powerpoint/2010/main" val="402815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974542" y="126876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11-5] 5% </a:t>
            </a:r>
            <a:r>
              <a:rPr lang="ko-KR" altLang="en-US" sz="1050" dirty="0" err="1">
                <a:solidFill>
                  <a:srgbClr val="44A0A2"/>
                </a:solidFill>
              </a:rPr>
              <a:t>유의수준하에서</a:t>
            </a:r>
            <a:r>
              <a:rPr lang="ko-KR" altLang="en-US" sz="1050" dirty="0">
                <a:solidFill>
                  <a:srgbClr val="44A0A2"/>
                </a:solidFill>
              </a:rPr>
              <a:t> </a:t>
            </a:r>
            <a:r>
              <a:rPr lang="en-US" altLang="ko-KR" sz="1050" dirty="0">
                <a:solidFill>
                  <a:srgbClr val="44A0A2"/>
                </a:solidFill>
              </a:rPr>
              <a:t>F</a:t>
            </a:r>
            <a:r>
              <a:rPr lang="ko-KR" altLang="en-US" sz="1050" dirty="0">
                <a:solidFill>
                  <a:srgbClr val="44A0A2"/>
                </a:solidFill>
              </a:rPr>
              <a:t>분포의 </a:t>
            </a:r>
            <a:r>
              <a:rPr lang="ko-KR" altLang="en-US" sz="1050" dirty="0" err="1">
                <a:solidFill>
                  <a:srgbClr val="44A0A2"/>
                </a:solidFill>
              </a:rPr>
              <a:t>임계값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44194"/>
            <a:ext cx="6545455" cy="279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7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1196752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산출한 </a:t>
            </a:r>
            <a:r>
              <a:rPr lang="en-US" altLang="ko-KR" b="0" dirty="0"/>
              <a:t>F</a:t>
            </a:r>
            <a:r>
              <a:rPr lang="ko-KR" altLang="en-US" b="0" dirty="0"/>
              <a:t>통계량 </a:t>
            </a:r>
            <a:r>
              <a:rPr lang="en-US" altLang="ko-KR" b="0" dirty="0"/>
              <a:t>3.6071</a:t>
            </a:r>
            <a:r>
              <a:rPr lang="ko-KR" altLang="en-US" b="0" dirty="0"/>
              <a:t>은 </a:t>
            </a:r>
            <a:r>
              <a:rPr lang="en-US" altLang="ko-KR" b="0" dirty="0"/>
              <a:t>3.5546</a:t>
            </a:r>
            <a:r>
              <a:rPr lang="ko-KR" altLang="en-US" b="0" dirty="0"/>
              <a:t>보다 큰 값으로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해당한다</a:t>
            </a:r>
            <a:r>
              <a:rPr lang="en-US" altLang="ko-KR" b="0" dirty="0"/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2699792" y="486916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[F </a:t>
            </a:r>
            <a:r>
              <a:rPr lang="ko-KR" altLang="en-US" sz="1050" b="0" dirty="0">
                <a:solidFill>
                  <a:srgbClr val="44A0A2"/>
                </a:solidFill>
              </a:rPr>
              <a:t>분포에서의 </a:t>
            </a:r>
            <a:r>
              <a:rPr lang="ko-KR" altLang="en-US" sz="1050" b="0" dirty="0" err="1">
                <a:solidFill>
                  <a:srgbClr val="44A0A2"/>
                </a:solidFill>
              </a:rPr>
              <a:t>기각역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5517232"/>
            <a:ext cx="7416824" cy="81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종업원 </a:t>
            </a:r>
            <a:r>
              <a:rPr lang="en-US" altLang="ko-KR" b="0" dirty="0"/>
              <a:t>A, B, C</a:t>
            </a:r>
            <a:r>
              <a:rPr lang="ko-KR" altLang="en-US" b="0" dirty="0"/>
              <a:t>의 서비스 품질이 모두 같다는 </a:t>
            </a:r>
            <a:r>
              <a:rPr lang="ko-KR" altLang="en-US" b="0" dirty="0" err="1"/>
              <a:t>귀무가설은</a:t>
            </a:r>
            <a:r>
              <a:rPr lang="ko-KR" altLang="en-US" b="0" dirty="0"/>
              <a:t> </a:t>
            </a:r>
            <a:r>
              <a:rPr lang="en-US" altLang="ko-KR" b="0" dirty="0"/>
              <a:t>5% </a:t>
            </a:r>
            <a:r>
              <a:rPr lang="ko-KR" altLang="en-US" b="0" dirty="0" err="1"/>
              <a:t>유의수준하에서는</a:t>
            </a:r>
            <a:r>
              <a:rPr lang="ko-KR" altLang="en-US" b="0" dirty="0"/>
              <a:t> 기각할 수 있고</a:t>
            </a:r>
            <a:r>
              <a:rPr lang="en-US" altLang="ko-KR" b="0" dirty="0"/>
              <a:t>, </a:t>
            </a:r>
            <a:r>
              <a:rPr lang="ko-KR" altLang="en-US" b="0" dirty="0"/>
              <a:t>결과적으로 대립가설을 채택하게 된다</a:t>
            </a:r>
            <a:r>
              <a:rPr lang="en-US" altLang="ko-KR" b="0" dirty="0"/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48" y="1953018"/>
            <a:ext cx="4368905" cy="295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02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1196752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</a:t>
            </a:r>
            <a:r>
              <a:rPr lang="en-US" altLang="ko-KR" b="0" dirty="0"/>
              <a:t>1%</a:t>
            </a:r>
            <a:r>
              <a:rPr lang="ko-KR" altLang="en-US" b="0" dirty="0"/>
              <a:t>의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확인한다</a:t>
            </a:r>
            <a:r>
              <a:rPr lang="en-US" altLang="ko-KR" b="0" dirty="0"/>
              <a:t>. 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30322" y="180365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 </a:t>
            </a:r>
            <a:r>
              <a:rPr lang="en-US" altLang="ko-KR" sz="1100" dirty="0">
                <a:solidFill>
                  <a:srgbClr val="44A0A2"/>
                </a:solidFill>
              </a:rPr>
              <a:t>11-6] 1% </a:t>
            </a:r>
            <a:r>
              <a:rPr lang="ko-KR" altLang="en-US" sz="1100" dirty="0" err="1">
                <a:solidFill>
                  <a:srgbClr val="44A0A2"/>
                </a:solidFill>
              </a:rPr>
              <a:t>유의수준하에서</a:t>
            </a:r>
            <a:r>
              <a:rPr lang="ko-KR" altLang="en-US" sz="1100" dirty="0">
                <a:solidFill>
                  <a:srgbClr val="44A0A2"/>
                </a:solidFill>
              </a:rPr>
              <a:t> </a:t>
            </a:r>
            <a:r>
              <a:rPr lang="en-US" altLang="ko-KR" sz="1100" dirty="0">
                <a:solidFill>
                  <a:srgbClr val="44A0A2"/>
                </a:solidFill>
              </a:rPr>
              <a:t>F </a:t>
            </a:r>
            <a:r>
              <a:rPr lang="ko-KR" altLang="en-US" sz="1100" dirty="0">
                <a:solidFill>
                  <a:srgbClr val="44A0A2"/>
                </a:solidFill>
              </a:rPr>
              <a:t>분포의 </a:t>
            </a:r>
            <a:r>
              <a:rPr lang="ko-KR" altLang="en-US" sz="1100" dirty="0" err="1">
                <a:solidFill>
                  <a:srgbClr val="44A0A2"/>
                </a:solidFill>
              </a:rPr>
              <a:t>임계값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63698"/>
            <a:ext cx="7200000" cy="306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13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167" y="764704"/>
            <a:ext cx="7773265" cy="59046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47" y="433826"/>
            <a:ext cx="7773886" cy="62355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확률수형도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11-1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1196752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산출한 </a:t>
            </a:r>
            <a:r>
              <a:rPr lang="en-US" altLang="ko-KR" b="0" dirty="0"/>
              <a:t>F</a:t>
            </a:r>
            <a:r>
              <a:rPr lang="ko-KR" altLang="en-US" b="0" dirty="0"/>
              <a:t>통계량 </a:t>
            </a:r>
            <a:r>
              <a:rPr lang="en-US" altLang="ko-KR" b="0" dirty="0"/>
              <a:t>3.6071</a:t>
            </a:r>
            <a:r>
              <a:rPr lang="ko-KR" altLang="en-US" b="0" dirty="0"/>
              <a:t>은 </a:t>
            </a:r>
            <a:r>
              <a:rPr lang="en-US" altLang="ko-KR" b="0" dirty="0"/>
              <a:t>6.0129</a:t>
            </a:r>
            <a:r>
              <a:rPr lang="ko-KR" altLang="en-US" b="0" dirty="0"/>
              <a:t>보다 작은 값으로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해당하지 않는다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종업원 </a:t>
            </a:r>
            <a:r>
              <a:rPr lang="en-US" altLang="ko-KR" b="0" dirty="0"/>
              <a:t>A, B, C</a:t>
            </a:r>
            <a:r>
              <a:rPr lang="ko-KR" altLang="en-US" b="0" dirty="0"/>
              <a:t>의 서비스 품질이 모두 같다는 </a:t>
            </a:r>
            <a:r>
              <a:rPr lang="ko-KR" altLang="en-US" b="0" dirty="0" err="1"/>
              <a:t>귀무가설은</a:t>
            </a:r>
            <a:r>
              <a:rPr lang="ko-KR" altLang="en-US" b="0" dirty="0"/>
              <a:t> </a:t>
            </a:r>
            <a:r>
              <a:rPr lang="en-US" altLang="ko-KR" b="0" dirty="0"/>
              <a:t>1%</a:t>
            </a:r>
            <a:r>
              <a:rPr lang="ko-KR" altLang="en-US" b="0" dirty="0"/>
              <a:t>의 </a:t>
            </a:r>
            <a:r>
              <a:rPr lang="ko-KR" altLang="en-US" b="0" dirty="0" err="1"/>
              <a:t>유의수준하에서는</a:t>
            </a:r>
            <a:r>
              <a:rPr lang="ko-KR" altLang="en-US" b="0" dirty="0"/>
              <a:t> 기각할 수 없다</a:t>
            </a:r>
            <a:r>
              <a:rPr lang="en-US" altLang="ko-KR" b="0" dirty="0"/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2699792" y="465313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[F</a:t>
            </a:r>
            <a:r>
              <a:rPr lang="ko-KR" altLang="en-US" sz="1050" b="0" dirty="0">
                <a:solidFill>
                  <a:srgbClr val="44A0A2"/>
                </a:solidFill>
              </a:rPr>
              <a:t>분포에서의 </a:t>
            </a:r>
            <a:r>
              <a:rPr lang="ko-KR" altLang="en-US" sz="1050" b="0" dirty="0" err="1">
                <a:solidFill>
                  <a:srgbClr val="44A0A2"/>
                </a:solidFill>
              </a:rPr>
              <a:t>기각역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12" y="1988840"/>
            <a:ext cx="4376777" cy="261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82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이원분산분석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6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02" y="2678449"/>
            <a:ext cx="6612396" cy="204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5097921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이원분산분석에서 </a:t>
            </a:r>
            <a:r>
              <a:rPr lang="ko-KR" altLang="en-US" sz="1200" dirty="0" err="1">
                <a:solidFill>
                  <a:srgbClr val="44A0A2"/>
                </a:solidFill>
              </a:rPr>
              <a:t>주효과와</a:t>
            </a:r>
            <a:r>
              <a:rPr lang="ko-KR" altLang="en-US" sz="1200" dirty="0">
                <a:solidFill>
                  <a:srgbClr val="44A0A2"/>
                </a:solidFill>
              </a:rPr>
              <a:t> 상호작용 효과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196752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이원분산분석</a:t>
            </a:r>
            <a:r>
              <a:rPr lang="en-US" altLang="ko-KR" dirty="0"/>
              <a:t>(two-way ANOVA): </a:t>
            </a:r>
            <a:r>
              <a:rPr lang="ko-KR" altLang="en-US" b="0" dirty="0"/>
              <a:t>종속변수의 평균 차이에 대한 두 개의 독립변수에 의한 분산분석 검정방식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11832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상호작용 효과가 없다는 가정하의 이원분산분석 모형은 다음과 같다</a:t>
            </a:r>
            <a:r>
              <a:rPr lang="en-US" altLang="ko-KR" b="0" dirty="0"/>
              <a:t>.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없는 이원분산분석</a:t>
            </a:r>
            <a:endParaRPr lang="en-US" altLang="ko-KR" sz="2000" u="sn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320305"/>
            <a:ext cx="22383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11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30322" y="306896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11-7] </a:t>
            </a:r>
            <a:r>
              <a:rPr lang="ko-KR" altLang="en-US" sz="1200" dirty="0">
                <a:solidFill>
                  <a:srgbClr val="44A0A2"/>
                </a:solidFill>
              </a:rPr>
              <a:t>이원분산분석의 데이터 구성</a:t>
            </a:r>
          </a:p>
        </p:txBody>
      </p:sp>
    </p:spTree>
    <p:extLst>
      <p:ext uri="{BB962C8B-B14F-4D97-AF65-F5344CB8AC3E}">
        <p14:creationId xmlns:p14="http://schemas.microsoft.com/office/powerpoint/2010/main" val="190579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없는 이원분산분석</a:t>
            </a:r>
            <a:endParaRPr lang="en-US" altLang="ko-KR" sz="2000" u="sn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19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5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31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없는 이원분산분석</a:t>
            </a:r>
            <a:endParaRPr lang="en-US" altLang="ko-KR" sz="2000" u="sn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66618"/>
            <a:ext cx="7200000" cy="117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53136"/>
            <a:ext cx="7200000" cy="160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17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72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분산분석의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없는 이원분산분석</a:t>
            </a:r>
            <a:endParaRPr lang="en-US" altLang="ko-KR" sz="2000" u="sn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64637"/>
            <a:ext cx="7200000" cy="239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030322" y="1988840"/>
            <a:ext cx="44777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11-8] </a:t>
            </a:r>
            <a:r>
              <a:rPr lang="ko-KR" altLang="en-US" sz="1200" dirty="0">
                <a:solidFill>
                  <a:srgbClr val="44A0A2"/>
                </a:solidFill>
              </a:rPr>
              <a:t>독립변수간 상호작용효과가 없는 이원분산분석표</a:t>
            </a:r>
          </a:p>
        </p:txBody>
      </p:sp>
    </p:spTree>
    <p:extLst>
      <p:ext uri="{BB962C8B-B14F-4D97-AF65-F5344CB8AC3E}">
        <p14:creationId xmlns:p14="http://schemas.microsoft.com/office/powerpoint/2010/main" val="335352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상호작용 효과가 있다는 일반적 가정하의 이원분산분석 모형은 다음과 같다</a:t>
            </a:r>
            <a:r>
              <a:rPr lang="en-US" altLang="ko-KR" b="0" dirty="0"/>
              <a:t>.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있는 이원분산분석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030322" y="3112393"/>
            <a:ext cx="59179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11-9] </a:t>
            </a:r>
            <a:r>
              <a:rPr lang="ko-KR" altLang="en-US" sz="1200" dirty="0">
                <a:solidFill>
                  <a:srgbClr val="44A0A2"/>
                </a:solidFill>
              </a:rPr>
              <a:t>상호작용효과가 있는 이원분산분석의 일반적인 데이터 구성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2" y="2348880"/>
            <a:ext cx="2892136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78129"/>
            <a:ext cx="7200000" cy="21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09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있는 이원분산분석</a:t>
            </a:r>
            <a:endParaRPr lang="en-US" altLang="ko-KR" sz="2000" u="sng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18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45224"/>
            <a:ext cx="7200000" cy="5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069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있는 이원분산분석</a:t>
            </a:r>
            <a:endParaRPr lang="en-US" altLang="ko-KR" sz="2000" u="sng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22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09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있는 이원분산분석</a:t>
            </a:r>
            <a:endParaRPr lang="en-US" altLang="ko-KR" sz="2000" u="sng" dirty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7200000" cy="2887880"/>
            <a:chOff x="972000" y="1988840"/>
            <a:chExt cx="7200000" cy="2887880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7200000" cy="163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573016"/>
              <a:ext cx="7200000" cy="1303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791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이원분산분석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상호작용 효과가 있는 이원분산분석</a:t>
            </a:r>
            <a:endParaRPr lang="en-US" altLang="ko-KR" sz="2000" u="sng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327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1988840"/>
            <a:ext cx="59179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11-10] </a:t>
            </a:r>
            <a:r>
              <a:rPr lang="ko-KR" altLang="en-US" sz="1200" dirty="0">
                <a:solidFill>
                  <a:srgbClr val="44A0A2"/>
                </a:solidFill>
              </a:rPr>
              <a:t>독립변수간 상호작용 효과를 고려한 이원분산분석표</a:t>
            </a:r>
          </a:p>
        </p:txBody>
      </p:sp>
    </p:spTree>
    <p:extLst>
      <p:ext uri="{BB962C8B-B14F-4D97-AF65-F5344CB8AC3E}">
        <p14:creationId xmlns:p14="http://schemas.microsoft.com/office/powerpoint/2010/main" val="2865731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분산분석의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분산분석의 개념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두 개 이상의 평균을 동시에 비교하고자 할 때 분산분석</a:t>
            </a:r>
            <a:r>
              <a:rPr lang="en-US" altLang="ko-KR" b="0" dirty="0"/>
              <a:t>(Analysis of Variance, ANOVA)</a:t>
            </a:r>
            <a:r>
              <a:rPr lang="ko-KR" altLang="en-US" b="0" dirty="0"/>
              <a:t>을 이용한다</a:t>
            </a:r>
            <a:r>
              <a:rPr lang="en-US" altLang="ko-KR" b="0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B7EBA0-9750-4499-A0DC-22AE5AECB5CB}"/>
              </a:ext>
            </a:extLst>
          </p:cNvPr>
          <p:cNvSpPr txBox="1">
            <a:spLocks/>
          </p:cNvSpPr>
          <p:nvPr/>
        </p:nvSpPr>
        <p:spPr bwMode="auto">
          <a:xfrm>
            <a:off x="539552" y="328498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7627"/>
              </a:buClr>
            </a:pPr>
            <a:r>
              <a:rPr kumimoji="0" lang="ko-KR" altLang="en-US" sz="2000" u="sng"/>
              <a:t>분산분석을 위한 세 가지 가정</a:t>
            </a:r>
            <a:endParaRPr kumimoji="0" lang="en-US" altLang="ko-KR" sz="2000" u="sng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EF20222-9DE2-4BEB-8891-A42A652091C1}"/>
              </a:ext>
            </a:extLst>
          </p:cNvPr>
          <p:cNvSpPr txBox="1">
            <a:spLocks/>
          </p:cNvSpPr>
          <p:nvPr/>
        </p:nvSpPr>
        <p:spPr bwMode="auto">
          <a:xfrm>
            <a:off x="539552" y="3861048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종속변수에 대한 각 표본의 관측치는 독립적이다</a:t>
            </a:r>
            <a:r>
              <a:rPr lang="en-US" altLang="ko-KR" b="0" dirty="0"/>
              <a:t>(</a:t>
            </a:r>
            <a:r>
              <a:rPr lang="ko-KR" altLang="en-US" b="0" dirty="0"/>
              <a:t>독립성</a:t>
            </a:r>
            <a:r>
              <a:rPr lang="en-US" altLang="ko-KR" b="0" dirty="0"/>
              <a:t>).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모집단들은 모두 정규분포를 따른다</a:t>
            </a:r>
            <a:r>
              <a:rPr lang="en-US" altLang="ko-KR" b="0" dirty="0"/>
              <a:t>(</a:t>
            </a:r>
            <a:r>
              <a:rPr lang="ko-KR" altLang="en-US" b="0" dirty="0" err="1"/>
              <a:t>정규성</a:t>
            </a:r>
            <a:r>
              <a:rPr lang="en-US" altLang="ko-KR" b="0" dirty="0"/>
              <a:t>).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모집단들은 모두 동일한 분산을 가지고 있다</a:t>
            </a:r>
            <a:r>
              <a:rPr lang="en-US" altLang="ko-KR" b="0" dirty="0"/>
              <a:t>(</a:t>
            </a:r>
            <a:r>
              <a:rPr lang="ko-KR" altLang="en-US" b="0" dirty="0"/>
              <a:t>등분산성</a:t>
            </a:r>
            <a:r>
              <a:rPr lang="en-US" altLang="ko-KR" b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일원분산분석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25846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일원분산분석</a:t>
            </a:r>
            <a:r>
              <a:rPr lang="en-US" altLang="ko-KR" dirty="0"/>
              <a:t>(one-way ANOVA): </a:t>
            </a:r>
            <a:r>
              <a:rPr lang="ko-KR" altLang="en-US" b="0" dirty="0"/>
              <a:t>종속변수의 평균 차이에 대한 단일요인 독립변수에 의한 분산분석 검정 방식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8589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편차제곱합의 평균</a:t>
            </a:r>
            <a:endParaRPr lang="en-US" altLang="ko-KR" sz="2000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42" y="2204864"/>
            <a:ext cx="5069505" cy="28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7200000" cy="9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4542" y="1844824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11-1] k</a:t>
            </a:r>
            <a:r>
              <a:rPr lang="ko-KR" altLang="en-US" sz="1050" dirty="0">
                <a:solidFill>
                  <a:srgbClr val="44A0A2"/>
                </a:solidFill>
              </a:rPr>
              <a:t>개 그룹의 표본 데이터 구성</a:t>
            </a:r>
          </a:p>
        </p:txBody>
      </p:sp>
    </p:spTree>
    <p:extLst>
      <p:ext uri="{BB962C8B-B14F-4D97-AF65-F5344CB8AC3E}">
        <p14:creationId xmlns:p14="http://schemas.microsoft.com/office/powerpoint/2010/main" val="361174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편차제곱합의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선형모형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i</a:t>
            </a:r>
            <a:r>
              <a:rPr lang="ko-KR" altLang="en-US" b="0" dirty="0"/>
              <a:t>번째 그룹</a:t>
            </a:r>
            <a:r>
              <a:rPr lang="en-US" altLang="ko-KR" b="0" dirty="0"/>
              <a:t>    </a:t>
            </a:r>
            <a:r>
              <a:rPr lang="ko-KR" altLang="en-US" b="0" dirty="0"/>
              <a:t>의 표본평균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전체 표본의 평균</a:t>
            </a:r>
            <a:endParaRPr lang="en-US" altLang="ko-KR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37" y="2369091"/>
            <a:ext cx="1073727" cy="32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31" y="3748362"/>
            <a:ext cx="1109938" cy="66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72" y="5229200"/>
            <a:ext cx="1188657" cy="62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25" y="3353981"/>
            <a:ext cx="188925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48" y="3363034"/>
            <a:ext cx="173182" cy="26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87" y="4807858"/>
            <a:ext cx="141695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05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도출한 수식을 기준으로 분산분석의 원리를 이해해 보도록 하자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위의 식에 </a:t>
            </a:r>
            <a:r>
              <a:rPr lang="en-US" altLang="ko-KR" b="0" dirty="0"/>
              <a:t>j</a:t>
            </a:r>
            <a:r>
              <a:rPr lang="ko-KR" altLang="en-US" b="0" dirty="0"/>
              <a:t>번째 그룹 </a:t>
            </a:r>
            <a:r>
              <a:rPr lang="en-US" altLang="ko-KR" b="0" dirty="0"/>
              <a:t>   </a:t>
            </a:r>
            <a:r>
              <a:rPr lang="ko-KR" altLang="en-US" b="0" dirty="0"/>
              <a:t>의 표본평균</a:t>
            </a:r>
            <a:r>
              <a:rPr lang="en-US" altLang="ko-KR" b="0" dirty="0"/>
              <a:t>    </a:t>
            </a:r>
            <a:r>
              <a:rPr lang="ko-KR" altLang="en-US" b="0" dirty="0"/>
              <a:t>를 더하고 뺀다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이를 정리하면 다음과 같은 수식을 얻는다</a:t>
            </a:r>
            <a:r>
              <a:rPr lang="en-US" altLang="ko-KR" b="0" dirty="0"/>
              <a:t>..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일원분산분석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편차제곱합과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편차제곱합의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43" y="2367930"/>
            <a:ext cx="632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84" y="3949509"/>
            <a:ext cx="1411432" cy="32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39" y="5407654"/>
            <a:ext cx="2450523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23" y="5949280"/>
            <a:ext cx="3084354" cy="3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00" y="3352406"/>
            <a:ext cx="173182" cy="23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09" y="3312751"/>
            <a:ext cx="173182" cy="32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93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10333</TotalTime>
  <Words>737</Words>
  <Application>Microsoft Office PowerPoint</Application>
  <PresentationFormat>화면 슬라이드 쇼(4:3)</PresentationFormat>
  <Paragraphs>152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맑은 고딕</vt:lpstr>
      <vt:lpstr>Arial</vt:lpstr>
      <vt:lpstr>Times New Roman</vt:lpstr>
      <vt:lpstr>Wingdings</vt:lpstr>
      <vt:lpstr>Office 테마</vt:lpstr>
      <vt:lpstr>11. 분산분석</vt:lpstr>
      <vt:lpstr>PowerPoint 프레젠테이션</vt:lpstr>
      <vt:lpstr>PowerPoint 프레젠테이션</vt:lpstr>
      <vt:lpstr>01. 분산분석의 이해</vt:lpstr>
      <vt:lpstr>PowerPoint 프레젠테이션</vt:lpstr>
      <vt:lpstr>02. 일원분산분석</vt:lpstr>
      <vt:lpstr>02. 일원분산분석</vt:lpstr>
      <vt:lpstr>02. 일원분산분석</vt:lpstr>
      <vt:lpstr>02. 일원분산분석</vt:lpstr>
      <vt:lpstr>02. 일원분산분석</vt:lpstr>
      <vt:lpstr>02. 일원분산분석</vt:lpstr>
      <vt:lpstr>02. 일원분산분석</vt:lpstr>
      <vt:lpstr>02. 일원분산분석</vt:lpstr>
      <vt:lpstr>02. 일원분산분석</vt:lpstr>
      <vt:lpstr>02. 일원분산분석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이원분산분석</vt:lpstr>
      <vt:lpstr>03. 이원분산분석</vt:lpstr>
      <vt:lpstr>03. 이원분산분석</vt:lpstr>
      <vt:lpstr>03. 이원분산분석</vt:lpstr>
      <vt:lpstr>03. 이원분산분석</vt:lpstr>
      <vt:lpstr>03. 이원분산분석</vt:lpstr>
      <vt:lpstr>03. 이원분산분석</vt:lpstr>
      <vt:lpstr>03. 이원분산분석</vt:lpstr>
      <vt:lpstr>03. 이원분산분석</vt:lpstr>
      <vt:lpstr>03. 이원분산분석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783</cp:revision>
  <dcterms:created xsi:type="dcterms:W3CDTF">2012-07-11T10:23:22Z</dcterms:created>
  <dcterms:modified xsi:type="dcterms:W3CDTF">2022-01-18T05:06:03Z</dcterms:modified>
</cp:coreProperties>
</file>