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71" r:id="rId3"/>
    <p:sldId id="550" r:id="rId4"/>
    <p:sldId id="528" r:id="rId5"/>
    <p:sldId id="585" r:id="rId6"/>
    <p:sldId id="583" r:id="rId7"/>
    <p:sldId id="586" r:id="rId8"/>
    <p:sldId id="587" r:id="rId9"/>
    <p:sldId id="613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584" r:id="rId25"/>
    <p:sldId id="603" r:id="rId26"/>
    <p:sldId id="604" r:id="rId27"/>
    <p:sldId id="616" r:id="rId28"/>
    <p:sldId id="606" r:id="rId29"/>
    <p:sldId id="617" r:id="rId30"/>
    <p:sldId id="618" r:id="rId31"/>
    <p:sldId id="619" r:id="rId32"/>
    <p:sldId id="611" r:id="rId33"/>
    <p:sldId id="385" r:id="rId3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0A2"/>
    <a:srgbClr val="E67627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 autoAdjust="0"/>
    <p:restoredTop sz="94213" autoAdjust="0"/>
  </p:normalViewPr>
  <p:slideViewPr>
    <p:cSldViewPr>
      <p:cViewPr varScale="1">
        <p:scale>
          <a:sx n="98" d="100"/>
          <a:sy n="98" d="100"/>
        </p:scale>
        <p:origin x="2352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F2CA5-DD3B-4E3A-9C69-236E36552B37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11C9E-F892-4A09-9FC5-A0F2D83993AF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7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12. </a:t>
            </a:r>
            <a:r>
              <a:rPr lang="ko-KR" altLang="en-US" sz="3200" b="1" dirty="0">
                <a:solidFill>
                  <a:schemeClr val="bg1"/>
                </a:solidFill>
              </a:rPr>
              <a:t>회귀분석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36" y="1916832"/>
            <a:ext cx="5707128" cy="325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699792" y="530120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 err="1">
                <a:solidFill>
                  <a:srgbClr val="44A0A2"/>
                </a:solidFill>
              </a:rPr>
              <a:t>최소자승법에</a:t>
            </a:r>
            <a:r>
              <a:rPr lang="ko-KR" altLang="en-US" sz="1200" dirty="0">
                <a:solidFill>
                  <a:srgbClr val="44A0A2"/>
                </a:solidFill>
              </a:rPr>
              <a:t> 의한 </a:t>
            </a:r>
            <a:r>
              <a:rPr lang="ko-KR" altLang="en-US" sz="1200" dirty="0" err="1">
                <a:solidFill>
                  <a:srgbClr val="44A0A2"/>
                </a:solidFill>
              </a:rPr>
              <a:t>단순회귀식</a:t>
            </a:r>
            <a:r>
              <a:rPr lang="ko-KR" altLang="en-US" sz="1200" dirty="0">
                <a:solidFill>
                  <a:srgbClr val="44A0A2"/>
                </a:solidFill>
              </a:rPr>
              <a:t> 추정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3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018928"/>
            <a:ext cx="1133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61048"/>
            <a:ext cx="1828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    </a:t>
            </a:r>
            <a:r>
              <a:rPr lang="ko-KR" altLang="en-US" b="0" dirty="0"/>
              <a:t>은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y</a:t>
            </a:r>
            <a:r>
              <a:rPr lang="ko-KR" altLang="en-US" b="0" dirty="0"/>
              <a:t>의 </a:t>
            </a:r>
            <a:r>
              <a:rPr lang="ko-KR" altLang="en-US" b="0" dirty="0" err="1"/>
              <a:t>표본공분산을</a:t>
            </a:r>
            <a:r>
              <a:rPr lang="ko-KR" altLang="en-US" b="0" dirty="0"/>
              <a:t> </a:t>
            </a:r>
            <a:r>
              <a:rPr lang="en-US" altLang="ko-KR" b="0" dirty="0"/>
              <a:t>x</a:t>
            </a:r>
            <a:r>
              <a:rPr lang="ko-KR" altLang="en-US" b="0" dirty="0"/>
              <a:t>의 </a:t>
            </a:r>
            <a:r>
              <a:rPr lang="ko-KR" altLang="en-US" b="0" dirty="0" err="1"/>
              <a:t>표본공분산의</a:t>
            </a:r>
            <a:r>
              <a:rPr lang="ko-KR" altLang="en-US" b="0" dirty="0"/>
              <a:t> 제곱으로 나누어 계산한다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   은 위에서 계산한 </a:t>
            </a:r>
            <a:r>
              <a:rPr lang="en-US" altLang="ko-KR" b="0" dirty="0"/>
              <a:t>   </a:t>
            </a:r>
            <a:r>
              <a:rPr lang="ko-KR" altLang="en-US" b="0" dirty="0"/>
              <a:t>값과 종속변수 </a:t>
            </a:r>
            <a:r>
              <a:rPr lang="en-US" altLang="ko-KR" b="0" dirty="0"/>
              <a:t>y</a:t>
            </a:r>
            <a:r>
              <a:rPr lang="ko-KR" altLang="en-US" b="0" dirty="0"/>
              <a:t>의 표본평균과 독립변수 </a:t>
            </a:r>
            <a:r>
              <a:rPr lang="en-US" altLang="ko-KR" b="0" dirty="0"/>
              <a:t>x</a:t>
            </a:r>
            <a:r>
              <a:rPr lang="ko-KR" altLang="en-US" b="0" dirty="0"/>
              <a:t>의 표본평균을 이용하여 다음과 같이 산출한다</a:t>
            </a:r>
            <a:r>
              <a:rPr lang="en-US" altLang="ko-KR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28217"/>
            <a:ext cx="188925" cy="31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50" y="2977902"/>
            <a:ext cx="188925" cy="31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55" y="2938543"/>
            <a:ext cx="220414" cy="35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45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i="1" dirty="0"/>
              <a:t>   </a:t>
            </a:r>
            <a:r>
              <a:rPr lang="ko-KR" altLang="en-US" b="0" dirty="0"/>
              <a:t>를</a:t>
            </a:r>
            <a:r>
              <a:rPr lang="en-US" altLang="ko-KR" b="0" dirty="0"/>
              <a:t>     </a:t>
            </a:r>
            <a:r>
              <a:rPr lang="ko-KR" altLang="en-US" b="0" dirty="0"/>
              <a:t>부터    </a:t>
            </a:r>
            <a:r>
              <a:rPr lang="en-US" altLang="ko-KR" b="0" i="1" dirty="0"/>
              <a:t> </a:t>
            </a:r>
            <a:r>
              <a:rPr lang="ko-KR" altLang="en-US" b="0" dirty="0"/>
              <a:t>까지 값의 평균이라 정의하자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y </a:t>
            </a:r>
            <a:r>
              <a:rPr lang="ko-KR" altLang="en-US" b="0" dirty="0"/>
              <a:t>변수가 평균 대비 얼마나 변동이 있는지를 나타내는 </a:t>
            </a:r>
            <a:r>
              <a:rPr lang="ko-KR" altLang="en-US" b="0" dirty="0" err="1"/>
              <a:t>총변동을</a:t>
            </a:r>
            <a:r>
              <a:rPr lang="ko-KR" altLang="en-US" b="0" dirty="0"/>
              <a:t> </a:t>
            </a:r>
            <a:r>
              <a:rPr lang="en-US" altLang="ko-KR" b="0" dirty="0"/>
              <a:t>SST(Sum of Squared Total)</a:t>
            </a:r>
            <a:r>
              <a:rPr lang="ko-KR" altLang="en-US" b="0" dirty="0"/>
              <a:t>라 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종속변수 데이터 </a:t>
            </a:r>
            <a:r>
              <a:rPr lang="en-US" altLang="ko-KR" b="0" dirty="0"/>
              <a:t>   </a:t>
            </a:r>
            <a:r>
              <a:rPr lang="ko-KR" altLang="en-US" b="0" dirty="0"/>
              <a:t>과 표본평균</a:t>
            </a:r>
            <a:r>
              <a:rPr lang="en-US" altLang="ko-KR" b="0" dirty="0"/>
              <a:t>     </a:t>
            </a:r>
            <a:r>
              <a:rPr lang="ko-KR" altLang="en-US" b="0" dirty="0"/>
              <a:t>의 차이에 대한 </a:t>
            </a:r>
            <a:r>
              <a:rPr lang="ko-KR" altLang="en-US" b="0" dirty="0" err="1"/>
              <a:t>제곱합을</a:t>
            </a:r>
            <a:r>
              <a:rPr lang="ko-KR" altLang="en-US" b="0" dirty="0"/>
              <a:t> </a:t>
            </a:r>
            <a:r>
              <a:rPr lang="en-US" altLang="ko-KR" b="0" dirty="0"/>
              <a:t>SSR(Sum of Squared Regression)</a:t>
            </a:r>
            <a:r>
              <a:rPr lang="ko-KR" altLang="en-US" b="0" dirty="0"/>
              <a:t>이라 한다</a:t>
            </a:r>
            <a:r>
              <a:rPr lang="en-US" altLang="ko-KR" b="0" dirty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068" y="5570562"/>
            <a:ext cx="1679864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41" y="1834352"/>
            <a:ext cx="1160318" cy="8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41" y="3645024"/>
            <a:ext cx="1922318" cy="82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9" y="1457804"/>
            <a:ext cx="173182" cy="32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77" y="1478407"/>
            <a:ext cx="225136" cy="29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00" y="1475988"/>
            <a:ext cx="207818" cy="31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51" y="4734669"/>
            <a:ext cx="2190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791" y="4763244"/>
            <a:ext cx="190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54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총변동</a:t>
            </a:r>
            <a:r>
              <a:rPr lang="ko-KR" altLang="en-US" b="0" dirty="0"/>
              <a:t> </a:t>
            </a:r>
            <a:r>
              <a:rPr lang="en-US" altLang="ko-KR" b="0" dirty="0"/>
              <a:t>SST</a:t>
            </a:r>
            <a:r>
              <a:rPr lang="ko-KR" altLang="en-US" b="0" dirty="0"/>
              <a:t>는 </a:t>
            </a:r>
            <a:r>
              <a:rPr lang="en-US" altLang="ko-KR" b="0" dirty="0"/>
              <a:t>SSR</a:t>
            </a:r>
            <a:r>
              <a:rPr lang="ko-KR" altLang="en-US" b="0" dirty="0"/>
              <a:t>과 </a:t>
            </a:r>
            <a:r>
              <a:rPr lang="en-US" altLang="ko-KR" b="0" dirty="0"/>
              <a:t>SSE</a:t>
            </a:r>
            <a:r>
              <a:rPr lang="ko-KR" altLang="en-US" b="0" dirty="0"/>
              <a:t>의 합과 같다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10" y="1916832"/>
            <a:ext cx="3479380" cy="99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77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699792" y="568969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 err="1">
                <a:solidFill>
                  <a:srgbClr val="44A0A2"/>
                </a:solidFill>
              </a:rPr>
              <a:t>회귀식의</a:t>
            </a:r>
            <a:r>
              <a:rPr lang="ko-KR" altLang="en-US" sz="1200" dirty="0">
                <a:solidFill>
                  <a:srgbClr val="44A0A2"/>
                </a:solidFill>
              </a:rPr>
              <a:t> 정확도 비교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50" y="1844824"/>
            <a:ext cx="4061901" cy="379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77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699792" y="566124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 err="1">
                <a:solidFill>
                  <a:srgbClr val="44A0A2"/>
                </a:solidFill>
              </a:rPr>
              <a:t>회귀식에서</a:t>
            </a:r>
            <a:r>
              <a:rPr lang="ko-KR" altLang="en-US" sz="1200" dirty="0">
                <a:solidFill>
                  <a:srgbClr val="44A0A2"/>
                </a:solidFill>
              </a:rPr>
              <a:t> </a:t>
            </a:r>
            <a:r>
              <a:rPr lang="en-US" altLang="ko-KR" sz="1200" dirty="0">
                <a:solidFill>
                  <a:srgbClr val="44A0A2"/>
                </a:solidFill>
              </a:rPr>
              <a:t>SSR</a:t>
            </a:r>
            <a:r>
              <a:rPr lang="ko-KR" altLang="en-US" sz="1200" dirty="0">
                <a:solidFill>
                  <a:srgbClr val="44A0A2"/>
                </a:solidFill>
              </a:rPr>
              <a:t>과 </a:t>
            </a:r>
            <a:r>
              <a:rPr lang="en-US" altLang="ko-KR" sz="1200" dirty="0">
                <a:solidFill>
                  <a:srgbClr val="44A0A2"/>
                </a:solidFill>
              </a:rPr>
              <a:t>SSE</a:t>
            </a:r>
            <a:r>
              <a:rPr lang="ko-KR" altLang="en-US" sz="1200" dirty="0">
                <a:solidFill>
                  <a:srgbClr val="44A0A2"/>
                </a:solidFill>
              </a:rPr>
              <a:t>의 의미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12" y="2042315"/>
            <a:ext cx="5077376" cy="361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결정계수는 </a:t>
            </a:r>
            <a:r>
              <a:rPr lang="en-US" altLang="ko-KR" b="0" dirty="0"/>
              <a:t>   </a:t>
            </a:r>
            <a:r>
              <a:rPr lang="ko-KR" altLang="en-US" b="0" dirty="0"/>
              <a:t>이라 표기하며</a:t>
            </a:r>
            <a:r>
              <a:rPr lang="en-US" altLang="ko-KR" b="0" dirty="0"/>
              <a:t>, SST, SSR, SSE</a:t>
            </a:r>
            <a:r>
              <a:rPr lang="ko-KR" altLang="en-US" b="0" dirty="0"/>
              <a:t>를 이용하여 계산한다</a:t>
            </a:r>
            <a:r>
              <a:rPr lang="en-US" altLang="ko-KR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37" y="1437159"/>
            <a:ext cx="2857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결정계수 </a:t>
            </a:r>
            <a:r>
              <a:rPr lang="en-US" altLang="ko-KR" b="0" dirty="0"/>
              <a:t>    </a:t>
            </a:r>
            <a:r>
              <a:rPr lang="ko-KR" altLang="en-US" b="0" dirty="0"/>
              <a:t>은        </a:t>
            </a:r>
            <a:r>
              <a:rPr lang="en-US" altLang="ko-KR" b="0" dirty="0"/>
              <a:t>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251" y="1417972"/>
            <a:ext cx="398318" cy="48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96" y="1487244"/>
            <a:ext cx="207818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80" y="2348880"/>
            <a:ext cx="6376240" cy="169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308" y="4384801"/>
            <a:ext cx="1881385" cy="63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5573613"/>
            <a:ext cx="13144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71600" y="2132856"/>
            <a:ext cx="7488832" cy="190848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4241104"/>
            <a:ext cx="7488832" cy="90765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600" y="5354166"/>
            <a:ext cx="7488832" cy="90765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9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39" y="1707634"/>
            <a:ext cx="2290723" cy="11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74" y="2944282"/>
            <a:ext cx="6596653" cy="288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591780" y="5825397"/>
            <a:ext cx="39604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[F</a:t>
            </a:r>
            <a:r>
              <a:rPr lang="ko-KR" altLang="en-US" sz="1200" dirty="0">
                <a:solidFill>
                  <a:srgbClr val="44A0A2"/>
                </a:solidFill>
              </a:rPr>
              <a:t>통계량에 따른 </a:t>
            </a:r>
            <a:r>
              <a:rPr lang="ko-KR" altLang="en-US" sz="1200" dirty="0" err="1">
                <a:solidFill>
                  <a:srgbClr val="44A0A2"/>
                </a:solidFill>
              </a:rPr>
              <a:t>귀무가설의</a:t>
            </a:r>
            <a:r>
              <a:rPr lang="ko-KR" altLang="en-US" sz="1200" dirty="0">
                <a:solidFill>
                  <a:srgbClr val="44A0A2"/>
                </a:solidFill>
              </a:rPr>
              <a:t> 기각 또는 채택여부 확인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1556792"/>
            <a:ext cx="7488832" cy="130352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1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77827"/>
            <a:ext cx="7200000" cy="196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1628800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표 </a:t>
            </a:r>
            <a:r>
              <a:rPr lang="en-US" altLang="ko-KR" sz="1200" dirty="0">
                <a:solidFill>
                  <a:srgbClr val="44A0A2"/>
                </a:solidFill>
              </a:rPr>
              <a:t>12-1 ]</a:t>
            </a:r>
            <a:r>
              <a:rPr lang="ko-KR" altLang="en-US" sz="1200" dirty="0" err="1">
                <a:solidFill>
                  <a:srgbClr val="44A0A2"/>
                </a:solidFill>
              </a:rPr>
              <a:t>단순회귀식</a:t>
            </a:r>
            <a:r>
              <a:rPr lang="ko-KR" altLang="en-US" sz="1200" dirty="0">
                <a:solidFill>
                  <a:srgbClr val="44A0A2"/>
                </a:solidFill>
              </a:rPr>
              <a:t> 모형에서 각종 중요 통계량</a:t>
            </a:r>
          </a:p>
        </p:txBody>
      </p:sp>
    </p:spTree>
    <p:extLst>
      <p:ext uri="{BB962C8B-B14F-4D97-AF65-F5344CB8AC3E}">
        <p14:creationId xmlns:p14="http://schemas.microsoft.com/office/powerpoint/2010/main" val="343259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827584" y="3240892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우선 </a:t>
            </a:r>
            <a:r>
              <a:rPr lang="ko-KR" altLang="en-US" b="0" dirty="0" err="1"/>
              <a:t>귀무가설과</a:t>
            </a:r>
            <a:r>
              <a:rPr lang="ko-KR" altLang="en-US" b="0" dirty="0"/>
              <a:t> 대립가설은 다음과 같이 설정한다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다음 물음에 답하시오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(1) </a:t>
            </a:r>
            <a:r>
              <a:rPr lang="ko-KR" altLang="en-US" b="0" dirty="0" err="1"/>
              <a:t>추정식의</a:t>
            </a:r>
            <a:r>
              <a:rPr lang="ko-KR" altLang="en-US" b="0" dirty="0"/>
              <a:t> 결정계수 </a:t>
            </a:r>
            <a:r>
              <a:rPr lang="en-US" altLang="ko-KR" b="0" dirty="0"/>
              <a:t>   </a:t>
            </a:r>
            <a:r>
              <a:rPr lang="ko-KR" altLang="en-US" b="0" dirty="0"/>
              <a:t>을 결정하시오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(2) </a:t>
            </a:r>
            <a:r>
              <a:rPr lang="ko-KR" altLang="en-US" b="0" dirty="0"/>
              <a:t>이 회귀식이 유의미한지 </a:t>
            </a:r>
            <a:r>
              <a:rPr lang="en-US" altLang="ko-KR" b="0" dirty="0"/>
              <a:t>5%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결정하시오</a:t>
            </a:r>
            <a:r>
              <a:rPr lang="en-US" altLang="ko-KR" b="0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6547" y="505834"/>
            <a:ext cx="7773886" cy="609151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309448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260648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단순회귀분석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309448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12-1</a:t>
            </a:r>
            <a:endParaRPr lang="ko-KR" altLang="en-US" sz="14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865287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기온이 높을수록 아이스크림 판매량은 높아진다</a:t>
            </a:r>
            <a:r>
              <a:rPr lang="en-US" altLang="ko-KR" b="0" dirty="0"/>
              <a:t>. </a:t>
            </a:r>
            <a:r>
              <a:rPr lang="ko-KR" altLang="en-US" b="0" dirty="0"/>
              <a:t>다음은 기온에 따른 </a:t>
            </a:r>
            <a:r>
              <a:rPr lang="en-US" altLang="ko-KR" b="0" dirty="0"/>
              <a:t>A</a:t>
            </a:r>
            <a:r>
              <a:rPr lang="ko-KR" altLang="en-US" b="0" dirty="0"/>
              <a:t>기업의 아이스크림 일별 판매량을 조사한 데이터이다</a:t>
            </a:r>
            <a:r>
              <a:rPr lang="en-US" altLang="ko-KR" b="0" dirty="0"/>
              <a:t>. </a:t>
            </a:r>
            <a:r>
              <a:rPr lang="ko-KR" altLang="en-US" b="0" dirty="0"/>
              <a:t>다음의 자료를 통하여 단순회귀분석에 따른 회귀식이                           로 추정되었다</a:t>
            </a:r>
            <a:r>
              <a:rPr lang="en-US" altLang="ko-KR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83" y="2132856"/>
            <a:ext cx="6540834" cy="88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81" y="1649680"/>
            <a:ext cx="826550" cy="40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58" y="1681167"/>
            <a:ext cx="936756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01" y="3841169"/>
            <a:ext cx="2605599" cy="73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48" y="5265135"/>
            <a:ext cx="225136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7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회귀분석의 이해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단순회귀분석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다중회귀분석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7167" y="836712"/>
            <a:ext cx="7773265" cy="576064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051257" y="836712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87168" y="925485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971600" y="1294404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</a:t>
            </a:r>
            <a:r>
              <a:rPr lang="ko-KR" altLang="en-US" b="0" dirty="0"/>
              <a:t>결정계수 </a:t>
            </a:r>
            <a:r>
              <a:rPr lang="en-US" altLang="ko-KR" b="0" dirty="0"/>
              <a:t>   </a:t>
            </a:r>
            <a:r>
              <a:rPr lang="ko-KR" altLang="en-US" b="0" dirty="0"/>
              <a:t>을 계산하기 위해서는 </a:t>
            </a:r>
            <a:r>
              <a:rPr lang="en-US" altLang="ko-KR" b="0" dirty="0"/>
              <a:t>SST, SSR, SSE</a:t>
            </a:r>
            <a:r>
              <a:rPr lang="ko-KR" altLang="en-US" b="0" dirty="0"/>
              <a:t>를 계산해야 한다</a:t>
            </a:r>
            <a:r>
              <a:rPr lang="en-US" altLang="ko-KR" b="0" dirty="0"/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6547" y="505834"/>
            <a:ext cx="7773886" cy="609151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309448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260648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단순회귀분석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309448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12-1</a:t>
            </a:r>
            <a:endParaRPr lang="ko-KR" altLang="en-US" sz="14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27" y="1384201"/>
            <a:ext cx="276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84909"/>
            <a:ext cx="6555146" cy="260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210830" y="1916832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12-2]</a:t>
            </a:r>
            <a:r>
              <a:rPr lang="ko-KR" altLang="en-US" sz="1050" dirty="0">
                <a:solidFill>
                  <a:srgbClr val="44A0A2"/>
                </a:solidFill>
              </a:rPr>
              <a:t> 각 집단의 평균 및 전체 평균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971600" y="5373216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dirty="0"/>
              <a:t>∴ </a:t>
            </a:r>
            <a:r>
              <a:rPr lang="ko-KR" altLang="en-US" b="0" dirty="0"/>
              <a:t>결정계수 </a:t>
            </a:r>
            <a:r>
              <a:rPr lang="en-US" altLang="ko-KR" b="0" dirty="0"/>
              <a:t>   </a:t>
            </a:r>
            <a:r>
              <a:rPr lang="ko-KR" altLang="en-US" b="0" dirty="0"/>
              <a:t>은   </a:t>
            </a:r>
            <a:r>
              <a:rPr lang="en-US" altLang="ko-KR" b="0" dirty="0"/>
              <a:t>     </a:t>
            </a:r>
            <a:r>
              <a:rPr lang="ko-KR" altLang="en-US" b="0" dirty="0"/>
              <a:t>이므로             이다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상당한 설명력을 보인다고 판단 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400452"/>
            <a:ext cx="393595" cy="43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37" y="5373216"/>
            <a:ext cx="708471" cy="4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816" y="5433987"/>
            <a:ext cx="276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97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7167" y="836712"/>
            <a:ext cx="7773265" cy="576064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051257" y="836712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87168" y="925485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971600" y="1294404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</a:t>
            </a:r>
            <a:r>
              <a:rPr lang="ko-KR" altLang="en-US" b="0" dirty="0" err="1"/>
              <a:t>회귀식의</a:t>
            </a:r>
            <a:r>
              <a:rPr lang="ko-KR" altLang="en-US" b="0" dirty="0"/>
              <a:t> 유의성 여부를 판단하기 위해서는 통계량이 필요하다</a:t>
            </a:r>
            <a:r>
              <a:rPr lang="en-US" altLang="ko-KR" b="0" dirty="0"/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6547" y="505834"/>
            <a:ext cx="7773886" cy="609151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309448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260648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단순회귀분석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309448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12-1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210830" y="1886606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12-3]</a:t>
            </a:r>
            <a:r>
              <a:rPr lang="ko-KR" altLang="en-US" sz="1050" dirty="0">
                <a:solidFill>
                  <a:srgbClr val="44A0A2"/>
                </a:solidFill>
              </a:rPr>
              <a:t> </a:t>
            </a:r>
            <a:r>
              <a:rPr lang="en-US" altLang="ko-KR" sz="1050" dirty="0">
                <a:solidFill>
                  <a:srgbClr val="44A0A2"/>
                </a:solidFill>
              </a:rPr>
              <a:t>F</a:t>
            </a:r>
            <a:r>
              <a:rPr lang="ko-KR" altLang="en-US" sz="1050" dirty="0">
                <a:solidFill>
                  <a:srgbClr val="44A0A2"/>
                </a:solidFill>
              </a:rPr>
              <a:t>통계량 계산을 위한 각종 통계량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971600" y="4077072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F</a:t>
            </a:r>
            <a:r>
              <a:rPr lang="ko-KR" altLang="en-US" b="0" dirty="0"/>
              <a:t>분포에 따른 </a:t>
            </a:r>
            <a:r>
              <a:rPr lang="en-US" altLang="ko-KR" b="0" dirty="0"/>
              <a:t>5% </a:t>
            </a:r>
            <a:r>
              <a:rPr lang="ko-KR" altLang="en-US" b="0" dirty="0" err="1"/>
              <a:t>유의수준하에서의</a:t>
            </a:r>
            <a:r>
              <a:rPr lang="ko-KR" altLang="en-US" b="0" dirty="0"/>
              <a:t> </a:t>
            </a:r>
            <a:r>
              <a:rPr lang="ko-KR" altLang="en-US" b="0" dirty="0" err="1"/>
              <a:t>기각역을</a:t>
            </a:r>
            <a:r>
              <a:rPr lang="ko-KR" altLang="en-US" b="0" dirty="0"/>
              <a:t> 알아야 </a:t>
            </a:r>
            <a:r>
              <a:rPr lang="ko-KR" altLang="en-US" b="0" dirty="0" err="1"/>
              <a:t>귀무가설의</a:t>
            </a:r>
            <a:r>
              <a:rPr lang="ko-KR" altLang="en-US" b="0" dirty="0"/>
              <a:t> 기각여부를 판단할 수 있다</a:t>
            </a:r>
            <a:r>
              <a:rPr lang="en-US" altLang="ko-KR" b="0" dirty="0"/>
              <a:t>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00" y="2241850"/>
            <a:ext cx="6555600" cy="161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3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7167" y="836712"/>
            <a:ext cx="7773265" cy="576064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00" y="1782179"/>
            <a:ext cx="6555600" cy="236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051257" y="836712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87168" y="925485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6547" y="505834"/>
            <a:ext cx="7773886" cy="609151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309448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260648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단순회귀분석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309448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12-1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210830" y="1426935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dirty="0">
                <a:solidFill>
                  <a:srgbClr val="44A0A2"/>
                </a:solidFill>
              </a:rPr>
              <a:t>[</a:t>
            </a:r>
            <a:r>
              <a:rPr lang="ko-KR" altLang="en-US" sz="1050" dirty="0">
                <a:solidFill>
                  <a:srgbClr val="44A0A2"/>
                </a:solidFill>
              </a:rPr>
              <a:t>표 </a:t>
            </a:r>
            <a:r>
              <a:rPr lang="en-US" altLang="ko-KR" sz="1050" dirty="0">
                <a:solidFill>
                  <a:srgbClr val="44A0A2"/>
                </a:solidFill>
              </a:rPr>
              <a:t>12-4]</a:t>
            </a:r>
            <a:r>
              <a:rPr lang="ko-KR" altLang="en-US" sz="1050" dirty="0">
                <a:solidFill>
                  <a:srgbClr val="44A0A2"/>
                </a:solidFill>
              </a:rPr>
              <a:t> </a:t>
            </a:r>
            <a:r>
              <a:rPr lang="en-US" altLang="ko-KR" sz="1050" dirty="0">
                <a:solidFill>
                  <a:srgbClr val="44A0A2"/>
                </a:solidFill>
              </a:rPr>
              <a:t>5% </a:t>
            </a:r>
            <a:r>
              <a:rPr lang="ko-KR" altLang="en-US" sz="1050" dirty="0">
                <a:solidFill>
                  <a:srgbClr val="44A0A2"/>
                </a:solidFill>
              </a:rPr>
              <a:t>유의수준 하에서 </a:t>
            </a:r>
            <a:r>
              <a:rPr lang="en-US" altLang="ko-KR" sz="1050" dirty="0">
                <a:solidFill>
                  <a:srgbClr val="44A0A2"/>
                </a:solidFill>
              </a:rPr>
              <a:t>F</a:t>
            </a:r>
            <a:r>
              <a:rPr lang="ko-KR" altLang="en-US" sz="1050" dirty="0">
                <a:solidFill>
                  <a:srgbClr val="44A0A2"/>
                </a:solidFill>
              </a:rPr>
              <a:t>분포의 </a:t>
            </a:r>
            <a:r>
              <a:rPr lang="ko-KR" altLang="en-US" sz="1050" dirty="0" err="1">
                <a:solidFill>
                  <a:srgbClr val="44A0A2"/>
                </a:solidFill>
              </a:rPr>
              <a:t>임계값</a:t>
            </a:r>
            <a:endParaRPr lang="ko-KR" altLang="en-US" sz="1050" dirty="0">
              <a:solidFill>
                <a:srgbClr val="44A0A2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971600" y="4509120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산출한 </a:t>
            </a:r>
            <a:r>
              <a:rPr lang="en-US" altLang="ko-KR" b="0" dirty="0"/>
              <a:t>F</a:t>
            </a:r>
            <a:r>
              <a:rPr lang="ko-KR" altLang="en-US" b="0" dirty="0"/>
              <a:t>통계량 </a:t>
            </a:r>
            <a:r>
              <a:rPr lang="en-US" altLang="ko-KR" b="0" dirty="0"/>
              <a:t>34.3213</a:t>
            </a:r>
            <a:r>
              <a:rPr lang="ko-KR" altLang="en-US" b="0" dirty="0"/>
              <a:t>은 </a:t>
            </a:r>
            <a:r>
              <a:rPr lang="en-US" altLang="ko-KR" b="0" dirty="0"/>
              <a:t>7.709</a:t>
            </a:r>
            <a:r>
              <a:rPr lang="ko-KR" altLang="en-US" b="0" dirty="0"/>
              <a:t>보다 큰 값으로 </a:t>
            </a:r>
            <a:r>
              <a:rPr lang="ko-KR" altLang="en-US" b="0" dirty="0" err="1"/>
              <a:t>기각역에</a:t>
            </a:r>
            <a:r>
              <a:rPr lang="ko-KR" altLang="en-US" b="0" dirty="0"/>
              <a:t> 해당한다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833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7167" y="836712"/>
            <a:ext cx="7773265" cy="5760640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1051257" y="836712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87168" y="925485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6547" y="505834"/>
            <a:ext cx="7773886" cy="6091518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309448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260648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단순회귀분석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309448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12-1</a:t>
            </a:r>
            <a:endParaRPr lang="ko-KR" altLang="en-US" sz="1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53" y="1628800"/>
            <a:ext cx="4455495" cy="280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2344253" y="4108884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[F</a:t>
            </a:r>
            <a:r>
              <a:rPr lang="ko-KR" altLang="en-US" sz="1050" b="0" dirty="0">
                <a:solidFill>
                  <a:srgbClr val="44A0A2"/>
                </a:solidFill>
              </a:rPr>
              <a:t>분포에서의 </a:t>
            </a:r>
            <a:r>
              <a:rPr lang="ko-KR" altLang="en-US" sz="1050" b="0" dirty="0" err="1">
                <a:solidFill>
                  <a:srgbClr val="44A0A2"/>
                </a:solidFill>
              </a:rPr>
              <a:t>기각역</a:t>
            </a:r>
            <a:r>
              <a:rPr lang="en-US" altLang="ko-KR" sz="1050" b="0" dirty="0">
                <a:solidFill>
                  <a:srgbClr val="44A0A2"/>
                </a:solidFill>
              </a:rPr>
              <a:t>]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971600" y="4725144"/>
            <a:ext cx="7200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∴ 결국 회귀식이 유의미하지 않다는 </a:t>
            </a:r>
            <a:r>
              <a:rPr lang="ko-KR" altLang="en-US" b="0" dirty="0" err="1"/>
              <a:t>귀무가설을</a:t>
            </a:r>
            <a:r>
              <a:rPr lang="ko-KR" altLang="en-US" b="0" dirty="0"/>
              <a:t> 기각하여 </a:t>
            </a:r>
            <a:r>
              <a:rPr lang="en-US" altLang="ko-KR" b="0" dirty="0"/>
              <a:t>5% </a:t>
            </a:r>
            <a:r>
              <a:rPr lang="ko-KR" altLang="en-US" b="0" dirty="0" err="1"/>
              <a:t>유의수준하에서</a:t>
            </a:r>
            <a:r>
              <a:rPr lang="ko-KR" altLang="en-US" b="0" dirty="0"/>
              <a:t> 유의미성을 확인할 수 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102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다중회귀분석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56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다중회귀분석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065711"/>
            <a:ext cx="2781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4225652"/>
            <a:ext cx="23145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다중회귀분석</a:t>
            </a:r>
            <a:r>
              <a:rPr lang="en-US" altLang="ko-KR" dirty="0"/>
              <a:t>(multiple regression analysis):</a:t>
            </a:r>
            <a:r>
              <a:rPr lang="ko-KR" altLang="en-US" b="0" dirty="0"/>
              <a:t> 둘 이상의 독립변수에 대한 회귀분석을 말한다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종속변수가 </a:t>
            </a:r>
            <a:r>
              <a:rPr lang="en-US" altLang="ko-KR" b="0" dirty="0"/>
              <a:t>y, </a:t>
            </a:r>
            <a:r>
              <a:rPr lang="ko-KR" altLang="en-US" b="0" dirty="0"/>
              <a:t>독립변수가 </a:t>
            </a:r>
            <a:r>
              <a:rPr lang="en-US" altLang="ko-KR" b="0" dirty="0"/>
              <a:t>        </a:t>
            </a:r>
            <a:r>
              <a:rPr lang="ko-KR" altLang="en-US" b="0" dirty="0"/>
              <a:t>인 다중회귀분석은 선형관계를 가정할 때 다음과 같은 모형을 이룬다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최소자승법을</a:t>
            </a:r>
            <a:r>
              <a:rPr lang="ko-KR" altLang="en-US" b="0" dirty="0"/>
              <a:t> 통하여 추정한 회귀식이 다음과 같다고 하자</a:t>
            </a:r>
            <a:r>
              <a:rPr lang="en-US" altLang="ko-KR" b="0" dirty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2392588"/>
            <a:ext cx="493568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47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종속변수 </a:t>
            </a:r>
            <a:r>
              <a:rPr lang="en-US" altLang="ko-KR" b="0" dirty="0"/>
              <a:t>y</a:t>
            </a:r>
            <a:r>
              <a:rPr lang="ko-KR" altLang="en-US" b="0" dirty="0"/>
              <a:t>와 독립변수  </a:t>
            </a:r>
            <a:r>
              <a:rPr lang="en-US" altLang="ko-KR" b="0" dirty="0"/>
              <a:t>       </a:t>
            </a:r>
            <a:r>
              <a:rPr lang="ko-KR" altLang="en-US" b="0" dirty="0"/>
              <a:t>의 표본 순서쌍이 </a:t>
            </a:r>
            <a:r>
              <a:rPr lang="en-US" altLang="ko-KR" b="0" dirty="0"/>
              <a:t>n</a:t>
            </a:r>
            <a:r>
              <a:rPr lang="ko-KR" altLang="en-US" b="0" dirty="0"/>
              <a:t>개라 할 때 각 순서쌍을 다음과 같이 정의한다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추정된 식에 의하여 산출된   </a:t>
            </a:r>
            <a:r>
              <a:rPr lang="en-US" altLang="ko-KR" b="0" dirty="0"/>
              <a:t>      </a:t>
            </a:r>
            <a:r>
              <a:rPr lang="ko-KR" altLang="en-US" b="0" dirty="0"/>
              <a:t>와    의 순서쌍은 다음과 같다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다중회귀분석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78" y="2367930"/>
            <a:ext cx="566304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03" y="3913003"/>
            <a:ext cx="6710795" cy="103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18" y="1526780"/>
            <a:ext cx="493568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56992"/>
            <a:ext cx="493568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51" y="3308068"/>
            <a:ext cx="173182" cy="35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4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실제 관측된 </a:t>
            </a:r>
            <a:r>
              <a:rPr lang="en-US" altLang="ko-KR" b="0" dirty="0"/>
              <a:t>    </a:t>
            </a:r>
            <a:r>
              <a:rPr lang="ko-KR" altLang="en-US" b="0" dirty="0"/>
              <a:t>와 추정된    </a:t>
            </a:r>
            <a:r>
              <a:rPr lang="en-US" altLang="ko-KR" b="0" dirty="0"/>
              <a:t>              </a:t>
            </a:r>
            <a:r>
              <a:rPr lang="ko-KR" altLang="en-US" b="0" dirty="0"/>
              <a:t>의 차이를 </a:t>
            </a:r>
            <a:r>
              <a:rPr lang="ko-KR" altLang="en-US" b="0" dirty="0" err="1"/>
              <a:t>잔차</a:t>
            </a:r>
            <a:r>
              <a:rPr lang="en-US" altLang="ko-KR" b="0" dirty="0"/>
              <a:t>(residual), </a:t>
            </a:r>
            <a:r>
              <a:rPr lang="ko-KR" altLang="en-US" b="0" dirty="0"/>
              <a:t>즉 </a:t>
            </a:r>
            <a:r>
              <a:rPr lang="en-US" altLang="ko-KR" b="0" dirty="0"/>
              <a:t>    </a:t>
            </a:r>
            <a:r>
              <a:rPr lang="ko-KR" altLang="en-US" b="0" dirty="0"/>
              <a:t>라 한다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각 </a:t>
            </a:r>
            <a:r>
              <a:rPr lang="ko-KR" altLang="en-US" b="0" dirty="0" err="1"/>
              <a:t>관찰값에</a:t>
            </a:r>
            <a:r>
              <a:rPr lang="ko-KR" altLang="en-US" b="0" dirty="0"/>
              <a:t> 대한 </a:t>
            </a:r>
            <a:r>
              <a:rPr lang="ko-KR" altLang="en-US" b="0" dirty="0" err="1"/>
              <a:t>잔차는</a:t>
            </a:r>
            <a:r>
              <a:rPr lang="ko-KR" altLang="en-US" b="0" dirty="0"/>
              <a:t>  </a:t>
            </a:r>
            <a:r>
              <a:rPr lang="en-US" altLang="ko-KR" b="0" dirty="0"/>
              <a:t>          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위의 </a:t>
            </a:r>
            <a:r>
              <a:rPr lang="en-US" altLang="ko-KR" b="0" dirty="0"/>
              <a:t>n</a:t>
            </a:r>
            <a:r>
              <a:rPr lang="ko-KR" altLang="en-US" b="0" dirty="0"/>
              <a:t>개의 변수 쌍에서 해당 </a:t>
            </a:r>
            <a:r>
              <a:rPr lang="ko-KR" altLang="en-US" b="0" dirty="0" err="1"/>
              <a:t>잔차의</a:t>
            </a:r>
            <a:r>
              <a:rPr lang="ko-KR" altLang="en-US" b="0" dirty="0"/>
              <a:t> 합은 언제나 </a:t>
            </a:r>
            <a:r>
              <a:rPr lang="en-US" altLang="ko-KR" b="0" dirty="0"/>
              <a:t>0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이는 </a:t>
            </a:r>
            <a:r>
              <a:rPr lang="en-US" altLang="ko-KR" b="0" dirty="0"/>
              <a:t>    </a:t>
            </a:r>
            <a:r>
              <a:rPr lang="ko-KR" altLang="en-US" b="0" dirty="0"/>
              <a:t>의 평균과 </a:t>
            </a:r>
            <a:r>
              <a:rPr lang="en-US" altLang="ko-KR" b="0" dirty="0"/>
              <a:t>    </a:t>
            </a:r>
            <a:r>
              <a:rPr lang="ko-KR" altLang="en-US" b="0" dirty="0"/>
              <a:t>의 평균이 같기 때문에 </a:t>
            </a:r>
            <a:r>
              <a:rPr lang="en-US" altLang="ko-KR" b="0" dirty="0"/>
              <a:t>    </a:t>
            </a:r>
            <a:r>
              <a:rPr lang="ko-KR" altLang="en-US" b="0" dirty="0"/>
              <a:t>의 평균은 </a:t>
            </a:r>
            <a:r>
              <a:rPr lang="en-US" altLang="ko-KR" b="0" dirty="0"/>
              <a:t>0</a:t>
            </a:r>
            <a:r>
              <a:rPr lang="ko-KR" altLang="en-US" b="0" dirty="0"/>
              <a:t>인 것이다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최소자승법은</a:t>
            </a:r>
            <a:r>
              <a:rPr lang="ko-KR" altLang="en-US" b="0" dirty="0"/>
              <a:t> </a:t>
            </a:r>
            <a:r>
              <a:rPr lang="ko-KR" altLang="en-US" b="0" dirty="0" err="1"/>
              <a:t>잔차</a:t>
            </a:r>
            <a:r>
              <a:rPr lang="en-US" altLang="ko-KR" b="0" dirty="0"/>
              <a:t>(residual) </a:t>
            </a:r>
            <a:r>
              <a:rPr lang="ko-KR" altLang="en-US" b="0" dirty="0"/>
              <a:t>제곱의 합이 최소가 되도록 하는 </a:t>
            </a:r>
            <a:r>
              <a:rPr lang="ko-KR" altLang="en-US" b="0" dirty="0" err="1"/>
              <a:t>추세선을</a:t>
            </a:r>
            <a:r>
              <a:rPr lang="ko-KR" altLang="en-US" b="0" dirty="0"/>
              <a:t> 계산하는 것이다</a:t>
            </a:r>
            <a:r>
              <a:rPr lang="en-US" altLang="ko-KR" b="0" dirty="0"/>
              <a:t>. </a:t>
            </a:r>
            <a:r>
              <a:rPr lang="ko-KR" altLang="en-US" b="0" dirty="0" err="1"/>
              <a:t>잔차</a:t>
            </a:r>
            <a:r>
              <a:rPr lang="ko-KR" altLang="en-US" b="0" dirty="0"/>
              <a:t> 제곱의 합을 </a:t>
            </a:r>
            <a:r>
              <a:rPr lang="en-US" altLang="ko-KR" b="0" dirty="0"/>
              <a:t>SSE(Sum of Squared Error)</a:t>
            </a:r>
            <a:r>
              <a:rPr lang="ko-KR" altLang="en-US" b="0" dirty="0"/>
              <a:t>라 한다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다중회귀분석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77" y="2882356"/>
            <a:ext cx="1975847" cy="66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79" y="5157192"/>
            <a:ext cx="4274442" cy="50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70" y="1473311"/>
            <a:ext cx="1235888" cy="33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24" y="1485709"/>
            <a:ext cx="13854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03" y="1870132"/>
            <a:ext cx="921013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66" y="2230978"/>
            <a:ext cx="212541" cy="31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77" y="2271991"/>
            <a:ext cx="165310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12968"/>
            <a:ext cx="165310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97" y="2267504"/>
            <a:ext cx="141695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34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다중회귀분석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243" y="1916832"/>
            <a:ext cx="4007514" cy="332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344253" y="5301208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 err="1">
                <a:solidFill>
                  <a:srgbClr val="44A0A2"/>
                </a:solidFill>
              </a:rPr>
              <a:t>최소자승법에</a:t>
            </a:r>
            <a:r>
              <a:rPr lang="ko-KR" altLang="en-US" sz="1200" dirty="0">
                <a:solidFill>
                  <a:srgbClr val="44A0A2"/>
                </a:solidFill>
              </a:rPr>
              <a:t> 의한 </a:t>
            </a:r>
            <a:r>
              <a:rPr lang="ko-KR" altLang="en-US" sz="1200" dirty="0" err="1">
                <a:solidFill>
                  <a:srgbClr val="44A0A2"/>
                </a:solidFill>
              </a:rPr>
              <a:t>다중회귀식</a:t>
            </a:r>
            <a:r>
              <a:rPr lang="ko-KR" altLang="en-US" sz="1200" dirty="0">
                <a:solidFill>
                  <a:srgbClr val="44A0A2"/>
                </a:solidFill>
              </a:rPr>
              <a:t> 추정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68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i="1" dirty="0"/>
              <a:t>   </a:t>
            </a:r>
            <a:r>
              <a:rPr lang="ko-KR" altLang="en-US" b="0" dirty="0"/>
              <a:t>를</a:t>
            </a:r>
            <a:r>
              <a:rPr lang="en-US" altLang="ko-KR" b="0" dirty="0"/>
              <a:t>     </a:t>
            </a:r>
            <a:r>
              <a:rPr lang="ko-KR" altLang="en-US" b="0" dirty="0"/>
              <a:t>부터    </a:t>
            </a:r>
            <a:r>
              <a:rPr lang="en-US" altLang="ko-KR" b="0" i="1" dirty="0"/>
              <a:t> </a:t>
            </a:r>
            <a:r>
              <a:rPr lang="ko-KR" altLang="en-US" b="0" dirty="0"/>
              <a:t>까지 값의 평균이라 정의하자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y </a:t>
            </a:r>
            <a:r>
              <a:rPr lang="ko-KR" altLang="en-US" b="0" dirty="0"/>
              <a:t>변수가 평균 대비 얼마나 변동이 있는지를 나타내는 </a:t>
            </a:r>
            <a:r>
              <a:rPr lang="ko-KR" altLang="en-US" b="0" dirty="0" err="1"/>
              <a:t>총변동을</a:t>
            </a:r>
            <a:r>
              <a:rPr lang="ko-KR" altLang="en-US" b="0" dirty="0"/>
              <a:t> </a:t>
            </a:r>
            <a:r>
              <a:rPr lang="en-US" altLang="ko-KR" b="0" dirty="0"/>
              <a:t>SST(Sum of Squared Total)</a:t>
            </a:r>
            <a:r>
              <a:rPr lang="ko-KR" altLang="en-US" b="0" dirty="0"/>
              <a:t>라 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종속변수 데이터 </a:t>
            </a:r>
            <a:r>
              <a:rPr lang="en-US" altLang="ko-KR" b="0" dirty="0"/>
              <a:t>   </a:t>
            </a:r>
            <a:r>
              <a:rPr lang="ko-KR" altLang="en-US" b="0" dirty="0"/>
              <a:t>과 표본평균</a:t>
            </a:r>
            <a:r>
              <a:rPr lang="en-US" altLang="ko-KR" b="0" dirty="0"/>
              <a:t>     </a:t>
            </a:r>
            <a:r>
              <a:rPr lang="ko-KR" altLang="en-US" b="0" dirty="0"/>
              <a:t>의 차이에 대한 </a:t>
            </a:r>
            <a:r>
              <a:rPr lang="ko-KR" altLang="en-US" b="0" dirty="0" err="1"/>
              <a:t>제곱합을</a:t>
            </a:r>
            <a:r>
              <a:rPr lang="ko-KR" altLang="en-US" b="0" dirty="0"/>
              <a:t> </a:t>
            </a:r>
            <a:r>
              <a:rPr lang="en-US" altLang="ko-KR" b="0" dirty="0"/>
              <a:t>SSR(Sum of Squared Regression)</a:t>
            </a:r>
            <a:r>
              <a:rPr lang="ko-KR" altLang="en-US" b="0" dirty="0"/>
              <a:t>이라 한다</a:t>
            </a:r>
            <a:r>
              <a:rPr lang="en-US" altLang="ko-KR" b="0" dirty="0"/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068" y="5570562"/>
            <a:ext cx="1679864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다중회귀분석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41" y="1834352"/>
            <a:ext cx="1160318" cy="8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41" y="3645024"/>
            <a:ext cx="1922318" cy="82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9" y="1457804"/>
            <a:ext cx="173182" cy="32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77" y="1478407"/>
            <a:ext cx="225136" cy="29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00" y="1475988"/>
            <a:ext cx="207818" cy="31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51" y="4734669"/>
            <a:ext cx="2190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791" y="4763244"/>
            <a:ext cx="1905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67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회귀분석의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다중회귀분석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310" y="2121989"/>
            <a:ext cx="3479380" cy="99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총변동</a:t>
            </a:r>
            <a:r>
              <a:rPr lang="ko-KR" altLang="en-US" b="0" dirty="0"/>
              <a:t> </a:t>
            </a:r>
            <a:r>
              <a:rPr lang="en-US" altLang="ko-KR" b="0" dirty="0"/>
              <a:t>SST</a:t>
            </a:r>
            <a:r>
              <a:rPr lang="ko-KR" altLang="en-US" b="0" dirty="0"/>
              <a:t>는 </a:t>
            </a:r>
            <a:r>
              <a:rPr lang="en-US" altLang="ko-KR" b="0" dirty="0"/>
              <a:t>SSR</a:t>
            </a:r>
            <a:r>
              <a:rPr lang="ko-KR" altLang="en-US" b="0" dirty="0"/>
              <a:t>과 </a:t>
            </a:r>
            <a:r>
              <a:rPr lang="en-US" altLang="ko-KR" b="0" dirty="0"/>
              <a:t>SSE</a:t>
            </a:r>
            <a:r>
              <a:rPr lang="ko-KR" altLang="en-US" b="0" dirty="0"/>
              <a:t>의 합과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결정계수 </a:t>
            </a:r>
            <a:r>
              <a:rPr lang="en-US" altLang="ko-KR" b="0" dirty="0"/>
              <a:t>   </a:t>
            </a:r>
            <a:r>
              <a:rPr lang="ko-KR" altLang="en-US" b="0" dirty="0"/>
              <a:t>은 </a:t>
            </a:r>
            <a:r>
              <a:rPr lang="en-US" altLang="ko-KR" b="0" dirty="0"/>
              <a:t>       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82" y="4032925"/>
            <a:ext cx="6573037" cy="170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79" y="3519388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32" y="3451375"/>
            <a:ext cx="377851" cy="44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905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다중회귀분석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439545"/>
            <a:ext cx="828092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결정계수    은         또는           </a:t>
            </a:r>
            <a:r>
              <a:rPr lang="ko-KR" altLang="en-US" b="0" dirty="0" err="1"/>
              <a:t>로</a:t>
            </a:r>
            <a:r>
              <a:rPr lang="ko-KR" altLang="en-US" b="0" dirty="0"/>
              <a:t> 표현할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i="1" dirty="0"/>
              <a:t>SSR</a:t>
            </a:r>
            <a:r>
              <a:rPr lang="ko-KR" altLang="en-US" b="0" dirty="0"/>
              <a:t>은 </a:t>
            </a:r>
            <a:r>
              <a:rPr lang="en-US" altLang="ko-KR" b="0" i="1" dirty="0"/>
              <a:t>SST</a:t>
            </a:r>
            <a:r>
              <a:rPr lang="ko-KR" altLang="en-US" b="0" dirty="0"/>
              <a:t>보다 언제나 작거나 같으므로 결정계수 </a:t>
            </a:r>
            <a:r>
              <a:rPr lang="en-US" altLang="ko-KR" b="0" i="1" dirty="0"/>
              <a:t>   </a:t>
            </a:r>
            <a:r>
              <a:rPr lang="ko-KR" altLang="en-US" b="0" dirty="0"/>
              <a:t>은 </a:t>
            </a:r>
            <a:r>
              <a:rPr lang="en-US" altLang="ko-KR" b="0" dirty="0"/>
              <a:t>0</a:t>
            </a:r>
            <a:r>
              <a:rPr lang="ko-KR" altLang="en-US" b="0" dirty="0"/>
              <a:t>과 </a:t>
            </a:r>
            <a:r>
              <a:rPr lang="en-US" altLang="ko-KR" b="0" dirty="0"/>
              <a:t>1</a:t>
            </a:r>
            <a:r>
              <a:rPr lang="ko-KR" altLang="en-US" b="0" dirty="0"/>
              <a:t>사이의 값을 갖는다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독립변수의 개수가 </a:t>
            </a:r>
            <a:r>
              <a:rPr lang="en-US" altLang="ko-KR" b="0" dirty="0"/>
              <a:t>k</a:t>
            </a:r>
            <a:r>
              <a:rPr lang="ko-KR" altLang="en-US" b="0" dirty="0"/>
              <a:t>개인 경우 다음과 같이 </a:t>
            </a:r>
            <a:r>
              <a:rPr lang="ko-KR" altLang="en-US" b="0" dirty="0" err="1"/>
              <a:t>자유도를</a:t>
            </a:r>
            <a:r>
              <a:rPr lang="ko-KR" altLang="en-US" b="0" dirty="0"/>
              <a:t> 계산하여 </a:t>
            </a:r>
            <a:r>
              <a:rPr lang="en-US" altLang="ko-KR" b="0" dirty="0"/>
              <a:t>F</a:t>
            </a:r>
            <a:r>
              <a:rPr lang="ko-KR" altLang="en-US" b="0" dirty="0"/>
              <a:t>통계량을 산출한다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r>
              <a:rPr lang="en-US" altLang="ko-KR" b="0" dirty="0"/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79" y="1565650"/>
            <a:ext cx="204669" cy="2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32" y="1497637"/>
            <a:ext cx="377851" cy="44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33" y="1412776"/>
            <a:ext cx="653368" cy="51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63" y="2159625"/>
            <a:ext cx="1716075" cy="53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30" y="3597718"/>
            <a:ext cx="913141" cy="36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15" y="5117322"/>
            <a:ext cx="2361570" cy="99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720" y="2994888"/>
            <a:ext cx="181054" cy="2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698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다중회귀분석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036084"/>
            <a:ext cx="7200000" cy="196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972000" y="1676044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표 </a:t>
            </a:r>
            <a:r>
              <a:rPr lang="en-US" altLang="ko-KR" sz="1100" dirty="0">
                <a:solidFill>
                  <a:srgbClr val="44A0A2"/>
                </a:solidFill>
              </a:rPr>
              <a:t>12-5]</a:t>
            </a:r>
            <a:r>
              <a:rPr lang="ko-KR" altLang="en-US" sz="1100" dirty="0">
                <a:solidFill>
                  <a:srgbClr val="44A0A2"/>
                </a:solidFill>
              </a:rPr>
              <a:t> </a:t>
            </a:r>
            <a:r>
              <a:rPr lang="ko-KR" altLang="en-US" sz="1100" dirty="0" err="1">
                <a:solidFill>
                  <a:srgbClr val="44A0A2"/>
                </a:solidFill>
              </a:rPr>
              <a:t>다중회귀식</a:t>
            </a:r>
            <a:r>
              <a:rPr lang="ko-KR" altLang="en-US" sz="1100" dirty="0">
                <a:solidFill>
                  <a:srgbClr val="44A0A2"/>
                </a:solidFill>
              </a:rPr>
              <a:t> 모형에서 각종 중요 통계량</a:t>
            </a:r>
          </a:p>
        </p:txBody>
      </p:sp>
    </p:spTree>
    <p:extLst>
      <p:ext uri="{BB962C8B-B14F-4D97-AF65-F5344CB8AC3E}">
        <p14:creationId xmlns:p14="http://schemas.microsoft.com/office/powerpoint/2010/main" val="2170025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회귀분석의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회귀분석의 개념</a:t>
            </a:r>
            <a:endParaRPr lang="en-US" altLang="ko-KR" sz="20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84" y="3284984"/>
            <a:ext cx="5762232" cy="260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699792" y="5962591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200" dirty="0">
                <a:solidFill>
                  <a:srgbClr val="44A0A2"/>
                </a:solidFill>
              </a:rPr>
              <a:t>[</a:t>
            </a:r>
            <a:r>
              <a:rPr lang="ko-KR" altLang="en-US" sz="1200" dirty="0">
                <a:solidFill>
                  <a:srgbClr val="44A0A2"/>
                </a:solidFill>
              </a:rPr>
              <a:t>상관분석과 회귀분석</a:t>
            </a:r>
            <a:r>
              <a:rPr lang="en-US" altLang="ko-KR" sz="1200" dirty="0">
                <a:solidFill>
                  <a:srgbClr val="44A0A2"/>
                </a:solidFill>
              </a:rPr>
              <a:t>]</a:t>
            </a:r>
            <a:endParaRPr lang="ko-KR" altLang="en-US" sz="1200" dirty="0">
              <a:solidFill>
                <a:srgbClr val="44A0A2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회귀분석</a:t>
            </a:r>
            <a:r>
              <a:rPr lang="en-US" altLang="ko-KR" dirty="0"/>
              <a:t>(regression analysis):</a:t>
            </a:r>
            <a:r>
              <a:rPr lang="ko-KR" altLang="en-US" b="0" dirty="0"/>
              <a:t> 변수 사이의 단순한 관계만을 보여주는 상관분석</a:t>
            </a:r>
            <a:r>
              <a:rPr lang="en-US" altLang="ko-KR" b="0" dirty="0"/>
              <a:t>(correlation analysis)</a:t>
            </a:r>
            <a:r>
              <a:rPr lang="ko-KR" altLang="en-US" b="0" dirty="0"/>
              <a:t>과 달리 독립변수와 종속변수의 관계식을 추론하여 두 변수 간의 인과관계를 파악하는 데에 주 목적이 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단순회귀분석과 다중회귀분석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6328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다중회귀분석</a:t>
            </a:r>
            <a:r>
              <a:rPr lang="en-US" altLang="ko-KR" dirty="0"/>
              <a:t>(multiple regression analysis): </a:t>
            </a:r>
            <a:r>
              <a:rPr lang="ko-KR" altLang="en-US" b="0" dirty="0"/>
              <a:t>종속변수에 있어서 둘 이상의 독립변수에 대한 회귀식을 추정하는 방식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일반적으로 </a:t>
            </a:r>
            <a:r>
              <a:rPr lang="ko-KR" altLang="en-US" b="0" dirty="0" err="1"/>
              <a:t>기온이높으면</a:t>
            </a:r>
            <a:r>
              <a:rPr lang="ko-KR" altLang="en-US" b="0" dirty="0"/>
              <a:t> 아이스크림 판매량이 늘어난다</a:t>
            </a:r>
            <a:r>
              <a:rPr lang="en-US" altLang="ko-KR" b="0" dirty="0"/>
              <a:t>. </a:t>
            </a:r>
            <a:r>
              <a:rPr lang="ko-KR" altLang="en-US" b="0" dirty="0"/>
              <a:t>아이스크림 판매량을 종속변수   </a:t>
            </a:r>
            <a:r>
              <a:rPr lang="en-US" altLang="ko-KR" b="0" dirty="0"/>
              <a:t>         </a:t>
            </a:r>
            <a:r>
              <a:rPr lang="ko-KR" altLang="en-US" b="0" dirty="0"/>
              <a:t>로</a:t>
            </a:r>
            <a:r>
              <a:rPr lang="en-US" altLang="ko-KR" b="0" dirty="0"/>
              <a:t>, </a:t>
            </a:r>
            <a:r>
              <a:rPr lang="ko-KR" altLang="en-US" b="0" dirty="0"/>
              <a:t>기온을 독립변수 </a:t>
            </a:r>
            <a:r>
              <a:rPr lang="en-US" altLang="ko-KR" b="0" dirty="0"/>
              <a:t>         </a:t>
            </a:r>
            <a:r>
              <a:rPr lang="ko-KR" altLang="en-US" b="0" dirty="0"/>
              <a:t>로 설정했다면 다음과 같은 회귀분석의 결과를 도출할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덥고 습하면 불쾌지수가 높아져 아이스크림을 먹고 싶은 욕구가 더 높게 작용될 것이다</a:t>
            </a:r>
            <a:r>
              <a:rPr lang="en-US" altLang="ko-KR" b="0" dirty="0"/>
              <a:t>. </a:t>
            </a:r>
            <a:r>
              <a:rPr lang="ko-KR" altLang="en-US" b="0" dirty="0"/>
              <a:t>이 경우 종속변수 </a:t>
            </a:r>
            <a:r>
              <a:rPr lang="en-US" altLang="ko-KR" b="0" dirty="0"/>
              <a:t>         </a:t>
            </a:r>
            <a:r>
              <a:rPr lang="ko-KR" altLang="en-US" b="0" dirty="0"/>
              <a:t>에 두 개의 독립변수 기온 </a:t>
            </a:r>
            <a:r>
              <a:rPr lang="en-US" altLang="ko-KR" b="0" dirty="0"/>
              <a:t>         </a:t>
            </a:r>
            <a:r>
              <a:rPr lang="ko-KR" altLang="en-US" b="0" dirty="0"/>
              <a:t>와 습도 </a:t>
            </a:r>
            <a:r>
              <a:rPr lang="en-US" altLang="ko-KR" b="0" dirty="0"/>
              <a:t>.      </a:t>
            </a:r>
            <a:r>
              <a:rPr lang="ko-KR" altLang="en-US" b="0" dirty="0"/>
              <a:t>가 영향을 미친다</a:t>
            </a:r>
            <a:r>
              <a:rPr lang="en-US" altLang="ko-KR" b="0" dirty="0"/>
              <a:t>. </a:t>
            </a:r>
            <a:r>
              <a:rPr lang="ko-KR" altLang="en-US" b="0" dirty="0"/>
              <a:t>이에 다음과 같은 회귀분석의 결과가 산출될 수 있다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회귀분석의 이해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038475"/>
            <a:ext cx="614795" cy="36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49" y="3038475"/>
            <a:ext cx="5905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864" y="3834164"/>
            <a:ext cx="3498273" cy="45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89" y="5733256"/>
            <a:ext cx="4546023" cy="53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99" y="4776961"/>
            <a:ext cx="5905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63" y="4776961"/>
            <a:ext cx="614795" cy="36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96" y="5240890"/>
            <a:ext cx="458932" cy="23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64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단순회귀분석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단순회귀분석</a:t>
            </a:r>
            <a:r>
              <a:rPr lang="en-US" altLang="ko-KR" dirty="0"/>
              <a:t>(simple regression analysis)</a:t>
            </a:r>
            <a:r>
              <a:rPr lang="en-US" altLang="ko-KR" b="0" dirty="0"/>
              <a:t>:</a:t>
            </a:r>
            <a:r>
              <a:rPr lang="ko-KR" altLang="en-US" b="0" dirty="0"/>
              <a:t> 두 개의 변수 중 다른 변수에 영향을 주는 독립변수 </a:t>
            </a:r>
            <a:r>
              <a:rPr lang="en-US" altLang="ko-KR" b="0" dirty="0"/>
              <a:t>x</a:t>
            </a:r>
            <a:r>
              <a:rPr lang="ko-KR" altLang="en-US" b="0" dirty="0"/>
              <a:t>가 영향을 받는 종속변수 </a:t>
            </a:r>
            <a:r>
              <a:rPr lang="en-US" altLang="ko-KR" b="0" dirty="0"/>
              <a:t>y</a:t>
            </a:r>
            <a:r>
              <a:rPr lang="ko-KR" altLang="en-US" b="0" dirty="0"/>
              <a:t>에 미치는 영향력의 크기를 측정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종속변수가 </a:t>
            </a:r>
            <a:r>
              <a:rPr lang="en-US" altLang="ko-KR" b="0" dirty="0"/>
              <a:t>y, </a:t>
            </a:r>
            <a:r>
              <a:rPr lang="ko-KR" altLang="en-US" b="0" dirty="0"/>
              <a:t>독립변수가 </a:t>
            </a:r>
            <a:r>
              <a:rPr lang="en-US" altLang="ko-KR" b="0" dirty="0"/>
              <a:t>x</a:t>
            </a:r>
            <a:r>
              <a:rPr lang="ko-KR" altLang="en-US" b="0" dirty="0"/>
              <a:t>인 단순회귀분석의 경우 선형관계를 가정할 때 다음과 같은 모형을 이룬다</a:t>
            </a:r>
            <a:r>
              <a:rPr lang="en-US" altLang="ko-KR" b="0" dirty="0"/>
              <a:t>. </a:t>
            </a:r>
            <a:r>
              <a:rPr lang="ko-KR" altLang="en-US" b="0" dirty="0"/>
              <a:t>이러한 식을 모집단의 회귀모형이라 한다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18863"/>
            <a:ext cx="7200000" cy="177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5593804"/>
            <a:ext cx="2009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78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최소자승법을</a:t>
            </a:r>
            <a:r>
              <a:rPr lang="ko-KR" altLang="en-US" b="0" dirty="0"/>
              <a:t> 통하여 추정한 회귀식이 다음과 같다고 하자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1" y="3356992"/>
            <a:ext cx="4017818" cy="34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59" y="4772728"/>
            <a:ext cx="6459682" cy="44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66" y="1849388"/>
            <a:ext cx="144606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95" y="4077072"/>
            <a:ext cx="14720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39552" y="266607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종속변수 </a:t>
            </a:r>
            <a:r>
              <a:rPr lang="en-US" altLang="ko-KR" b="0" i="1" dirty="0"/>
              <a:t>y</a:t>
            </a:r>
            <a:r>
              <a:rPr lang="ko-KR" altLang="en-US" b="0" dirty="0"/>
              <a:t>와 독립변수 </a:t>
            </a:r>
            <a:r>
              <a:rPr lang="en-US" altLang="ko-KR" b="0" i="1" dirty="0"/>
              <a:t>x</a:t>
            </a:r>
            <a:r>
              <a:rPr lang="ko-KR" altLang="en-US" b="0" dirty="0"/>
              <a:t>의 표본 순서쌍이 </a:t>
            </a:r>
            <a:r>
              <a:rPr lang="en-US" altLang="ko-KR" b="0" i="1" dirty="0"/>
              <a:t>n</a:t>
            </a:r>
            <a:r>
              <a:rPr lang="ko-KR" altLang="en-US" b="0" dirty="0"/>
              <a:t>개라 할 때 각 순서쌍을 다음과 같이 정의한다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추정된 식에 의하여 산출된 </a:t>
            </a:r>
            <a:r>
              <a:rPr lang="en-US" altLang="ko-KR" b="0" dirty="0"/>
              <a:t>x</a:t>
            </a:r>
            <a:r>
              <a:rPr lang="ko-KR" altLang="en-US" b="0" dirty="0"/>
              <a:t>와 </a:t>
            </a:r>
            <a:r>
              <a:rPr lang="en-US" altLang="ko-KR" b="0" dirty="0"/>
              <a:t>   </a:t>
            </a:r>
            <a:r>
              <a:rPr lang="ko-KR" altLang="en-US" b="0" dirty="0"/>
              <a:t>의 순서쌍은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6288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41277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실제 관측된 </a:t>
            </a:r>
            <a:r>
              <a:rPr lang="en-US" altLang="ko-KR" b="0" dirty="0"/>
              <a:t>    </a:t>
            </a:r>
            <a:r>
              <a:rPr lang="ko-KR" altLang="en-US" b="0" dirty="0"/>
              <a:t>와 추정된    </a:t>
            </a:r>
            <a:r>
              <a:rPr lang="en-US" altLang="ko-KR" b="0" dirty="0"/>
              <a:t>              </a:t>
            </a:r>
            <a:r>
              <a:rPr lang="ko-KR" altLang="en-US" b="0" dirty="0"/>
              <a:t>의 차이를 </a:t>
            </a:r>
            <a:r>
              <a:rPr lang="ko-KR" altLang="en-US" dirty="0" err="1"/>
              <a:t>잔차</a:t>
            </a:r>
            <a:r>
              <a:rPr lang="en-US" altLang="ko-KR" dirty="0"/>
              <a:t>(residual)</a:t>
            </a:r>
            <a:r>
              <a:rPr lang="en-US" altLang="ko-KR" b="0" dirty="0"/>
              <a:t>, </a:t>
            </a:r>
            <a:r>
              <a:rPr lang="ko-KR" altLang="en-US" b="0" dirty="0"/>
              <a:t>즉 </a:t>
            </a:r>
            <a:r>
              <a:rPr lang="en-US" altLang="ko-KR" b="0" dirty="0"/>
              <a:t>    </a:t>
            </a:r>
            <a:r>
              <a:rPr lang="ko-KR" altLang="en-US" b="0" dirty="0"/>
              <a:t>라 한다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각 </a:t>
            </a:r>
            <a:r>
              <a:rPr lang="ko-KR" altLang="en-US" b="0" dirty="0" err="1"/>
              <a:t>관찰값에</a:t>
            </a:r>
            <a:r>
              <a:rPr lang="ko-KR" altLang="en-US" b="0" dirty="0"/>
              <a:t> 대한 </a:t>
            </a:r>
            <a:r>
              <a:rPr lang="ko-KR" altLang="en-US" b="0" dirty="0" err="1"/>
              <a:t>잔차는</a:t>
            </a:r>
            <a:r>
              <a:rPr lang="ko-KR" altLang="en-US" b="0" dirty="0"/>
              <a:t>  </a:t>
            </a:r>
            <a:r>
              <a:rPr lang="en-US" altLang="ko-KR" b="0" dirty="0"/>
              <a:t>          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위의 </a:t>
            </a:r>
            <a:r>
              <a:rPr lang="en-US" altLang="ko-KR" b="0" dirty="0"/>
              <a:t>n</a:t>
            </a:r>
            <a:r>
              <a:rPr lang="ko-KR" altLang="en-US" b="0" dirty="0"/>
              <a:t>개의 변수 쌍에서 해당 </a:t>
            </a:r>
            <a:r>
              <a:rPr lang="ko-KR" altLang="en-US" b="0" dirty="0" err="1"/>
              <a:t>잔차의</a:t>
            </a:r>
            <a:r>
              <a:rPr lang="ko-KR" altLang="en-US" b="0" dirty="0"/>
              <a:t> 합은 언제나 </a:t>
            </a:r>
            <a:r>
              <a:rPr lang="en-US" altLang="ko-KR" b="0" dirty="0"/>
              <a:t>0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이는 </a:t>
            </a:r>
            <a:r>
              <a:rPr lang="en-US" altLang="ko-KR" b="0" dirty="0"/>
              <a:t>    </a:t>
            </a:r>
            <a:r>
              <a:rPr lang="ko-KR" altLang="en-US" b="0" dirty="0"/>
              <a:t>의 평균과 </a:t>
            </a:r>
            <a:r>
              <a:rPr lang="en-US" altLang="ko-KR" b="0" dirty="0"/>
              <a:t>    </a:t>
            </a:r>
            <a:r>
              <a:rPr lang="ko-KR" altLang="en-US" b="0" dirty="0"/>
              <a:t>의 평균이 같기 때문에 </a:t>
            </a:r>
            <a:r>
              <a:rPr lang="en-US" altLang="ko-KR" b="0" dirty="0"/>
              <a:t>    </a:t>
            </a:r>
            <a:r>
              <a:rPr lang="ko-KR" altLang="en-US" b="0" dirty="0"/>
              <a:t>의 평균은 </a:t>
            </a:r>
            <a:r>
              <a:rPr lang="en-US" altLang="ko-KR" b="0" dirty="0"/>
              <a:t>0</a:t>
            </a:r>
            <a:r>
              <a:rPr lang="ko-KR" altLang="en-US" b="0" dirty="0"/>
              <a:t>인 것이다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 err="1"/>
              <a:t>최소자승법은</a:t>
            </a:r>
            <a:r>
              <a:rPr lang="ko-KR" altLang="en-US" b="0" dirty="0"/>
              <a:t> </a:t>
            </a:r>
            <a:r>
              <a:rPr lang="ko-KR" altLang="en-US" b="0" dirty="0" err="1"/>
              <a:t>잔차</a:t>
            </a:r>
            <a:r>
              <a:rPr lang="en-US" altLang="ko-KR" b="0" dirty="0"/>
              <a:t>(residual) </a:t>
            </a:r>
            <a:r>
              <a:rPr lang="ko-KR" altLang="en-US" b="0" dirty="0"/>
              <a:t>제곱의 합이 최소가 되도록 하는 </a:t>
            </a:r>
            <a:r>
              <a:rPr lang="ko-KR" altLang="en-US" b="0" dirty="0" err="1"/>
              <a:t>추세선을</a:t>
            </a:r>
            <a:r>
              <a:rPr lang="ko-KR" altLang="en-US" b="0" dirty="0"/>
              <a:t> 계산하는 것이다</a:t>
            </a:r>
            <a:r>
              <a:rPr lang="en-US" altLang="ko-KR" b="0" dirty="0"/>
              <a:t>. </a:t>
            </a:r>
            <a:r>
              <a:rPr lang="ko-KR" altLang="en-US" b="0" dirty="0" err="1"/>
              <a:t>잔차</a:t>
            </a:r>
            <a:r>
              <a:rPr lang="ko-KR" altLang="en-US" b="0" dirty="0"/>
              <a:t> 제곱의 합을 </a:t>
            </a:r>
            <a:r>
              <a:rPr lang="en-US" altLang="ko-KR" b="0" dirty="0"/>
              <a:t>SSE(Sum of Squared Error)</a:t>
            </a:r>
            <a:r>
              <a:rPr lang="ko-KR" altLang="en-US" b="0" dirty="0"/>
              <a:t>라 한다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단순회귀분석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77" y="2882356"/>
            <a:ext cx="1975847" cy="66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79" y="5157192"/>
            <a:ext cx="4274442" cy="50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70" y="1473311"/>
            <a:ext cx="1235888" cy="33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24" y="1485709"/>
            <a:ext cx="138545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03" y="1870132"/>
            <a:ext cx="921013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66" y="2230978"/>
            <a:ext cx="212541" cy="31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077" y="2271991"/>
            <a:ext cx="165310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12968"/>
            <a:ext cx="165310" cy="2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97" y="2267504"/>
            <a:ext cx="141695" cy="25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95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10275</TotalTime>
  <Words>943</Words>
  <Application>Microsoft Office PowerPoint</Application>
  <PresentationFormat>화면 슬라이드 쇼(4:3)</PresentationFormat>
  <Paragraphs>139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HY견고딕</vt:lpstr>
      <vt:lpstr>맑은 고딕</vt:lpstr>
      <vt:lpstr>Arial</vt:lpstr>
      <vt:lpstr>Times New Roman</vt:lpstr>
      <vt:lpstr>Wingdings</vt:lpstr>
      <vt:lpstr>Office 테마</vt:lpstr>
      <vt:lpstr>12. 회귀분석</vt:lpstr>
      <vt:lpstr>PowerPoint 프레젠테이션</vt:lpstr>
      <vt:lpstr>PowerPoint 프레젠테이션</vt:lpstr>
      <vt:lpstr>01. 회귀분석의 이해</vt:lpstr>
      <vt:lpstr>01. 회귀분석의 이해</vt:lpstr>
      <vt:lpstr>PowerPoint 프레젠테이션</vt:lpstr>
      <vt:lpstr>02. 단순회귀분석</vt:lpstr>
      <vt:lpstr>02. 단순회귀분석</vt:lpstr>
      <vt:lpstr>02. 단순회귀분석</vt:lpstr>
      <vt:lpstr>02. 단순회귀분석</vt:lpstr>
      <vt:lpstr>02. 단순회귀분석</vt:lpstr>
      <vt:lpstr>02. 단순회귀분석</vt:lpstr>
      <vt:lpstr>02. 단순회귀분석</vt:lpstr>
      <vt:lpstr>02. 단순회귀분석</vt:lpstr>
      <vt:lpstr>02. 단순회귀분석</vt:lpstr>
      <vt:lpstr>02. 단순회귀분석</vt:lpstr>
      <vt:lpstr>02. 단순회귀분석</vt:lpstr>
      <vt:lpstr>02. 단순회귀분석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03. 다중회귀분석</vt:lpstr>
      <vt:lpstr>03. 다중회귀분석</vt:lpstr>
      <vt:lpstr>03. 다중회귀분석</vt:lpstr>
      <vt:lpstr>03. 다중회귀분석</vt:lpstr>
      <vt:lpstr>03. 다중회귀분석</vt:lpstr>
      <vt:lpstr>03. 다중회귀분석</vt:lpstr>
      <vt:lpstr>03. 다중회귀분석</vt:lpstr>
      <vt:lpstr>03. 다중회귀분석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이동훈</dc:creator>
  <cp:lastModifiedBy>Kim Sungmu</cp:lastModifiedBy>
  <cp:revision>791</cp:revision>
  <dcterms:created xsi:type="dcterms:W3CDTF">2012-07-11T10:23:22Z</dcterms:created>
  <dcterms:modified xsi:type="dcterms:W3CDTF">2022-01-18T05:05:24Z</dcterms:modified>
</cp:coreProperties>
</file>