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2" r:id="rId5"/>
    <p:sldId id="271" r:id="rId6"/>
    <p:sldId id="274" r:id="rId7"/>
    <p:sldId id="273" r:id="rId8"/>
    <p:sldId id="276" r:id="rId9"/>
    <p:sldId id="267" r:id="rId10"/>
    <p:sldId id="277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935"/>
    <a:srgbClr val="F6F6F4"/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민석" userId="45376c37-3e1c-4919-b9d5-8e0b61ff952b" providerId="ADAL" clId="{02F4709F-E29D-4AE9-B81F-90396E16F1AA}"/>
    <pc:docChg chg="modSld">
      <pc:chgData name="강민석" userId="45376c37-3e1c-4919-b9d5-8e0b61ff952b" providerId="ADAL" clId="{02F4709F-E29D-4AE9-B81F-90396E16F1AA}" dt="2022-02-01T07:34:27.881" v="5" actId="20577"/>
      <pc:docMkLst>
        <pc:docMk/>
      </pc:docMkLst>
      <pc:sldChg chg="modSp mod">
        <pc:chgData name="강민석" userId="45376c37-3e1c-4919-b9d5-8e0b61ff952b" providerId="ADAL" clId="{02F4709F-E29D-4AE9-B81F-90396E16F1AA}" dt="2022-02-01T07:34:27.881" v="5" actId="20577"/>
        <pc:sldMkLst>
          <pc:docMk/>
          <pc:sldMk cId="2116979946" sldId="256"/>
        </pc:sldMkLst>
        <pc:spChg chg="mod">
          <ac:chgData name="강민석" userId="45376c37-3e1c-4919-b9d5-8e0b61ff952b" providerId="ADAL" clId="{02F4709F-E29D-4AE9-B81F-90396E16F1AA}" dt="2022-02-01T07:34:27.881" v="5" actId="20577"/>
          <ac:spMkLst>
            <pc:docMk/>
            <pc:sldMk cId="2116979946" sldId="256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541D8B-B987-4FEB-AD6D-D6E669BF1D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559E0-6800-47E1-8C41-01D21D4CDD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2EC2-CFE5-4E13-9F58-595D2489F531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20AF0-CF5F-4AF9-964D-5F809A6F30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8685E-0266-4861-9526-FF9B218DF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1AE3-AECD-4BA8-A684-540D888BB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1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B0E66-49A1-4540-BDAF-EFFA343AF6A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7F00E-A5A9-4B8A-B099-D9CFBD56E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91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5282"/>
            <a:ext cx="12192000" cy="762000"/>
            <a:chOff x="0" y="5282"/>
            <a:chExt cx="12192000" cy="762000"/>
          </a:xfrm>
        </p:grpSpPr>
        <p:sp>
          <p:nvSpPr>
            <p:cNvPr id="8" name="직사각형 7"/>
            <p:cNvSpPr/>
            <p:nvPr/>
          </p:nvSpPr>
          <p:spPr>
            <a:xfrm>
              <a:off x="0" y="5282"/>
              <a:ext cx="12192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41" y="177922"/>
              <a:ext cx="1783083" cy="39790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00" y="177922"/>
              <a:ext cx="381764" cy="3817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70924" y="134378"/>
              <a:ext cx="44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</a:rPr>
                <a:t>KR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841171" y="182625"/>
              <a:ext cx="9160396" cy="397909"/>
              <a:chOff x="2841171" y="182625"/>
              <a:chExt cx="9160396" cy="3979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841171" y="182625"/>
                <a:ext cx="8409282" cy="3979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250453" y="182625"/>
                <a:ext cx="751114" cy="3979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7548" y="253130"/>
              <a:ext cx="266303" cy="266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54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8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1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2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8747" y="4474992"/>
            <a:ext cx="79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한국 유튜브 트렌드 분석</a:t>
            </a:r>
            <a:endParaRPr lang="en-US" altLang="ko-KR" sz="2400" dirty="0">
              <a:ln>
                <a:solidFill>
                  <a:srgbClr val="E53935">
                    <a:alpha val="0"/>
                  </a:srgb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69" y="1338539"/>
            <a:ext cx="3321119" cy="3321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48745" y="4936657"/>
            <a:ext cx="793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EDA (</a:t>
            </a:r>
            <a:r>
              <a:rPr lang="ko-KR" altLang="en-US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탐색적 데이터 분석</a:t>
            </a:r>
            <a:r>
              <a:rPr lang="en-US" altLang="ko-KR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97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좋아요 수 대비 싫어요 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5855FC-F519-4A88-877A-42E9DEC31EAF}"/>
              </a:ext>
            </a:extLst>
          </p:cNvPr>
          <p:cNvSpPr txBox="1">
            <a:spLocks/>
          </p:cNvSpPr>
          <p:nvPr/>
        </p:nvSpPr>
        <p:spPr>
          <a:xfrm>
            <a:off x="1006312" y="3998329"/>
            <a:ext cx="10326413" cy="2117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(</a:t>
            </a:r>
            <a:r>
              <a:rPr lang="ko-KR" altLang="en-US" sz="1800" dirty="0"/>
              <a:t>싫어요 수 </a:t>
            </a:r>
            <a:r>
              <a:rPr lang="en-US" altLang="ko-KR" sz="1800" dirty="0"/>
              <a:t>/ </a:t>
            </a:r>
            <a:r>
              <a:rPr lang="ko-KR" altLang="en-US" sz="1800" dirty="0"/>
              <a:t>좋아요 수</a:t>
            </a:r>
            <a:r>
              <a:rPr lang="en-US" altLang="ko-KR" sz="1800" dirty="0"/>
              <a:t>) </a:t>
            </a:r>
            <a:r>
              <a:rPr lang="ko-KR" altLang="en-US" sz="1800" dirty="0"/>
              <a:t>의 카테고리별 평균값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 영상에서 싫어요 수가 좋아요 수의 약 </a:t>
            </a:r>
            <a:r>
              <a:rPr lang="en-US" altLang="ko-KR" sz="1800" dirty="0"/>
              <a:t>1%</a:t>
            </a:r>
            <a:r>
              <a:rPr lang="ko-KR" altLang="en-US" sz="1800" dirty="0"/>
              <a:t>로 가장 적은 비율을 보였다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Autos &amp; Vehicles </a:t>
            </a:r>
            <a:r>
              <a:rPr lang="ko-KR" altLang="en-US" sz="1800" dirty="0"/>
              <a:t>카테고리 영상에서 싫어요 수가 좋아요 수의 약 </a:t>
            </a:r>
            <a:r>
              <a:rPr lang="en-US" altLang="ko-KR" sz="1800" dirty="0"/>
              <a:t>11%</a:t>
            </a:r>
            <a:r>
              <a:rPr lang="ko-KR" altLang="en-US" sz="1800" dirty="0"/>
              <a:t>로 가장 큰 비율을 보였다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800" dirty="0"/>
              <a:t>좋아요 수 대비 싫어요 수가 낮다는 것은 매우 </a:t>
            </a:r>
            <a:r>
              <a:rPr lang="ko-KR" altLang="en-US" sz="1800" dirty="0" err="1"/>
              <a:t>불호하는</a:t>
            </a:r>
            <a:r>
              <a:rPr lang="ko-KR" altLang="en-US" sz="1800" dirty="0"/>
              <a:t> 사람들은 적으면서 매우 선호하는 사람들은 많다는 것으로 해석할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675627-68D8-4F7E-BA82-378D5981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2" y="956652"/>
            <a:ext cx="9110069" cy="2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60529" y="212506"/>
            <a:ext cx="538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카테고리별 가장 많이 인기 동영상에 등록된 채널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10D93A-BA2F-4272-86DC-0016382F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1" y="1490436"/>
            <a:ext cx="7626618" cy="40426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5A9FDB-65CE-4E9D-8D22-FE6E88C3B23D}"/>
              </a:ext>
            </a:extLst>
          </p:cNvPr>
          <p:cNvSpPr txBox="1"/>
          <p:nvPr/>
        </p:nvSpPr>
        <p:spPr>
          <a:xfrm>
            <a:off x="8480776" y="1562735"/>
            <a:ext cx="31458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카테고리별로 인기 동영상 등록수가 높은 </a:t>
            </a:r>
            <a:r>
              <a:rPr lang="en-US" altLang="ko-KR" dirty="0"/>
              <a:t>10</a:t>
            </a:r>
            <a:r>
              <a:rPr lang="ko-KR" altLang="en-US" dirty="0"/>
              <a:t>개의 채널을 나타낸 것이다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사각형의 크기가 각 채널의 인기 동영상 </a:t>
            </a:r>
            <a:r>
              <a:rPr lang="ko-KR" altLang="en-US" dirty="0" err="1"/>
              <a:t>등록수를</a:t>
            </a:r>
            <a:r>
              <a:rPr lang="ko-KR" altLang="en-US" dirty="0"/>
              <a:t> 나타내고</a:t>
            </a:r>
            <a:r>
              <a:rPr lang="en-US" altLang="ko-KR" dirty="0"/>
              <a:t>, </a:t>
            </a:r>
            <a:r>
              <a:rPr lang="ko-KR" altLang="en-US" dirty="0"/>
              <a:t>채널명과 등록수가 표시된다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다음 채널들이 같은 카테고리에 해당하는 잠재적 </a:t>
            </a:r>
            <a:r>
              <a:rPr lang="ko-KR" altLang="en-US" dirty="0" err="1"/>
              <a:t>유튜버들의</a:t>
            </a:r>
            <a:r>
              <a:rPr lang="ko-KR" altLang="en-US" dirty="0"/>
              <a:t> 벤치마킹 대상 채널이 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9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숫자형 변수들의 상관관계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056C8A-9EEF-44FA-8DAC-82559D6E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6" y="1512159"/>
            <a:ext cx="3988753" cy="3833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1A733-4DA5-4ABF-A041-C9CF4BC7BF2F}"/>
              </a:ext>
            </a:extLst>
          </p:cNvPr>
          <p:cNvSpPr txBox="1"/>
          <p:nvPr/>
        </p:nvSpPr>
        <p:spPr>
          <a:xfrm>
            <a:off x="7440251" y="1961689"/>
            <a:ext cx="31458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조회수와 좋아요 수의 상관관계는 </a:t>
            </a:r>
            <a:r>
              <a:rPr lang="en-US" altLang="ko-KR" sz="1600" dirty="0"/>
              <a:t>0.83</a:t>
            </a:r>
            <a:r>
              <a:rPr lang="ko-KR" altLang="en-US" sz="1600" dirty="0"/>
              <a:t>으로 매우 높은 상관성을 보인다</a:t>
            </a:r>
            <a:r>
              <a:rPr lang="en-US" altLang="ko-KR" sz="1600" dirty="0"/>
              <a:t>.</a:t>
            </a:r>
          </a:p>
          <a:p>
            <a:pPr>
              <a:buClr>
                <a:srgbClr val="E53935"/>
              </a:buClr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좋아요 수와 댓글 수 </a:t>
            </a:r>
            <a:r>
              <a:rPr lang="en-US" altLang="ko-KR" sz="1600" dirty="0"/>
              <a:t>: 0.75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조회수와 댓글 수 </a:t>
            </a:r>
            <a:r>
              <a:rPr lang="en-US" altLang="ko-KR" sz="1600" dirty="0"/>
              <a:t>: 0.68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싫어요 수와 좋아요 수의 상관관계는 </a:t>
            </a:r>
            <a:r>
              <a:rPr lang="en-US" altLang="ko-KR" sz="1600" dirty="0"/>
              <a:t>0.5</a:t>
            </a:r>
            <a:r>
              <a:rPr lang="ko-KR" altLang="en-US" sz="1600" dirty="0"/>
              <a:t>로 상관성이 존재하지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싫어요 수와 댓글 수 </a:t>
            </a:r>
            <a:r>
              <a:rPr lang="en-US" altLang="ko-KR" sz="1600" dirty="0"/>
              <a:t>: 0.42</a:t>
            </a:r>
          </a:p>
        </p:txBody>
      </p:sp>
    </p:spTree>
    <p:extLst>
      <p:ext uri="{BB962C8B-B14F-4D97-AF65-F5344CB8AC3E}">
        <p14:creationId xmlns:p14="http://schemas.microsoft.com/office/powerpoint/2010/main" val="422709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530" y="212506"/>
            <a:ext cx="291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확인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16460" y="2011830"/>
            <a:ext cx="5055588" cy="33686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월까지 유튜브 인기 동영상에 등록된 영상의 데이터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월까지의 데이터를 통해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 유튜브 인기 동영상에 등록된 데이터의 조회수 예측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EDA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통해 높은 선호도의 컨텐츠 파악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한국 유튜브 트렌드 분석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조회수 예측을 통해 향후 유튜브 트렌드 예측 가능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현재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잠재적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뉴미디어 종사자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유튜브 시청자들에 유익한 정보 제공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D640394-1024-4867-8A23-B19BCC35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53" y="1257302"/>
            <a:ext cx="4232289" cy="190452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BB8E10-B68D-4FD5-B26F-60B4D464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52" y="3696170"/>
            <a:ext cx="4232289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796" y="4904052"/>
            <a:ext cx="379562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Row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13090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총 영상 개수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lvl="0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Column : 13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변수 개수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숫자형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문자형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날짜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1775685"/>
            <a:ext cx="4381204" cy="452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숫자형 변수 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view_count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 조회수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likes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좋아요 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dislikes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싫어요 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comment_count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댓글 수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문자형 변수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video_id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Title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 제목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channelId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채널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channelTitle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채널 이름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category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 카테고리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categoryId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카테고리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tags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태그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날짜 변수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publishedAt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영상을 올린 날짜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trending_date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영상이 인기 동영상에 등록된 날짜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0" y="136008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변수 정보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E9C8EE-BB60-41A7-8372-773216E1796B}"/>
              </a:ext>
            </a:extLst>
          </p:cNvPr>
          <p:cNvSpPr/>
          <p:nvPr/>
        </p:nvSpPr>
        <p:spPr>
          <a:xfrm>
            <a:off x="1809687" y="1195605"/>
            <a:ext cx="3605842" cy="36058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978FA-1E38-469C-9CFB-61BF1E67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06" y="1360084"/>
            <a:ext cx="3528366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D72D4-E8A5-4EAF-8029-341A4303E3FD}"/>
              </a:ext>
            </a:extLst>
          </p:cNvPr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기초 통계량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숫자형 변수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14765-91C6-49F5-804D-4FDF7119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6" y="1583713"/>
            <a:ext cx="3263716" cy="19637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1C6CA1-E25A-4354-B253-5450B71EDC72}"/>
              </a:ext>
            </a:extLst>
          </p:cNvPr>
          <p:cNvSpPr/>
          <p:nvPr/>
        </p:nvSpPr>
        <p:spPr>
          <a:xfrm>
            <a:off x="6096000" y="1275936"/>
            <a:ext cx="4657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조회수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좋아요 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싫어요 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댓글 수에 대한 기술 통계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C6221-BEEB-46A6-A83B-E10E1C72457B}"/>
              </a:ext>
            </a:extLst>
          </p:cNvPr>
          <p:cNvSpPr/>
          <p:nvPr/>
        </p:nvSpPr>
        <p:spPr>
          <a:xfrm>
            <a:off x="6096000" y="1654591"/>
            <a:ext cx="43812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조회수 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778004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334963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76805026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좋아요</a:t>
            </a:r>
            <a:r>
              <a:rPr lang="en-US" altLang="ko-KR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싫어요 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51164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652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7165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130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7110450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405428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댓글 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5908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961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3400571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E36023-25E3-47E5-AC57-FAB07682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82" y="3745481"/>
            <a:ext cx="3461944" cy="25160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C2F02-E8E2-41AA-9E30-F52B61F3A935}"/>
              </a:ext>
            </a:extLst>
          </p:cNvPr>
          <p:cNvSpPr/>
          <p:nvPr/>
        </p:nvSpPr>
        <p:spPr>
          <a:xfrm>
            <a:off x="6096000" y="5511121"/>
            <a:ext cx="4312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4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개의 숫자형 변수 모두 평균값 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&gt;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중앙값이므로 오른쪽 꼬리가 긴 분포임을 알 수 있다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카테고리별 조회수 분포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9E5D0F-0044-453B-9221-83051CF9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4" y="1438920"/>
            <a:ext cx="7880997" cy="453157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4B39B6D-E17F-4A7B-8D4A-4BEFC063F563}"/>
              </a:ext>
            </a:extLst>
          </p:cNvPr>
          <p:cNvSpPr txBox="1">
            <a:spLocks/>
          </p:cNvSpPr>
          <p:nvPr/>
        </p:nvSpPr>
        <p:spPr>
          <a:xfrm>
            <a:off x="8122023" y="1438920"/>
            <a:ext cx="3233777" cy="3980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E53935"/>
              </a:buCl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latinLnBrk="0">
              <a:buClr>
                <a:srgbClr val="E53935"/>
              </a:buClr>
            </a:pPr>
            <a:r>
              <a:rPr lang="ko-KR" altLang="en-US" sz="1800" dirty="0"/>
              <a:t>카테고리 별로 차이는 있지만 모든 카테고리에서 조회수는 오른쪽 꼬리가 긴 분포임을 알 수 있다</a:t>
            </a:r>
            <a:r>
              <a:rPr lang="en-US" altLang="ko-KR" sz="1800" dirty="0"/>
              <a:t>.</a:t>
            </a:r>
          </a:p>
          <a:p>
            <a:pPr latinLnBrk="0"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카테고리에서 조회수가 많은 영상이 가장 많았던 것을 볼 수 있다</a:t>
            </a:r>
            <a:r>
              <a:rPr lang="en-US" altLang="ko-KR" sz="1800" dirty="0"/>
              <a:t>.</a:t>
            </a:r>
          </a:p>
          <a:p>
            <a:pPr latinLnBrk="0">
              <a:buClr>
                <a:srgbClr val="E53935"/>
              </a:buClr>
            </a:pPr>
            <a:r>
              <a:rPr lang="en-US" altLang="ko-KR" sz="1800" dirty="0"/>
              <a:t>Education, News &amp; Politics, Science &amp; Tech, Travel &amp; Events </a:t>
            </a:r>
            <a:r>
              <a:rPr lang="ko-KR" altLang="en-US" sz="1800" dirty="0"/>
              <a:t>카테고리에서 이상치에 해당하는 영상 확인이 필요하다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4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424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카테고리에 따른 인기 동영상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등록수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BAC27-6255-4D96-890A-8DA66E3A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1" y="1463040"/>
            <a:ext cx="5699857" cy="45171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CDB1E6-2AAA-4347-96D7-3AA307E07C66}"/>
              </a:ext>
            </a:extLst>
          </p:cNvPr>
          <p:cNvSpPr txBox="1">
            <a:spLocks/>
          </p:cNvSpPr>
          <p:nvPr/>
        </p:nvSpPr>
        <p:spPr>
          <a:xfrm>
            <a:off x="7499481" y="1463040"/>
            <a:ext cx="3455097" cy="45171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13090</a:t>
            </a:r>
            <a:r>
              <a:rPr lang="ko-KR" altLang="en-US" sz="1800" dirty="0"/>
              <a:t>개 영상 데이터 중 해당되는 카테고리에 대한 분포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Entertainment </a:t>
            </a:r>
            <a:r>
              <a:rPr lang="ko-KR" altLang="en-US" sz="1800" dirty="0"/>
              <a:t>카테고리가 </a:t>
            </a:r>
            <a:r>
              <a:rPr lang="en-US" altLang="ko-KR" sz="1800" dirty="0"/>
              <a:t>34.4%</a:t>
            </a:r>
            <a:r>
              <a:rPr lang="ko-KR" altLang="en-US" sz="1800" dirty="0"/>
              <a:t>로 가장 많은 영상이 등록되었다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People &amp; Blogs : 14.31%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: 10.61%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Sports : 8.27%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616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00BCA-28D0-4A51-A584-B1F95D30ED33}"/>
              </a:ext>
            </a:extLst>
          </p:cNvPr>
          <p:cNvSpPr txBox="1"/>
          <p:nvPr/>
        </p:nvSpPr>
        <p:spPr>
          <a:xfrm>
            <a:off x="2860530" y="212506"/>
            <a:ext cx="424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월별 인기 동영상 총 조회수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등록수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76CB0-5302-428F-A6EA-228984A2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9" y="1826434"/>
            <a:ext cx="7815146" cy="379034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636945-7366-46F5-BBB1-8EDB571D8CD0}"/>
              </a:ext>
            </a:extLst>
          </p:cNvPr>
          <p:cNvSpPr txBox="1">
            <a:spLocks/>
          </p:cNvSpPr>
          <p:nvPr/>
        </p:nvSpPr>
        <p:spPr>
          <a:xfrm>
            <a:off x="7981594" y="2868706"/>
            <a:ext cx="3455097" cy="27480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ko-KR" altLang="en-US" sz="1400" dirty="0"/>
              <a:t>파란색 선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총 </a:t>
            </a:r>
            <a:r>
              <a:rPr lang="ko-KR" altLang="en-US" sz="1400" dirty="0" err="1"/>
              <a:t>등록수</a:t>
            </a:r>
            <a:endParaRPr lang="en-US" altLang="ko-KR" sz="1400" dirty="0"/>
          </a:p>
          <a:p>
            <a:pPr>
              <a:buClr>
                <a:srgbClr val="E53935"/>
              </a:buClr>
            </a:pPr>
            <a:r>
              <a:rPr lang="ko-KR" altLang="en-US" sz="1400" dirty="0"/>
              <a:t>주황색 선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총 조회수</a:t>
            </a:r>
            <a:endParaRPr lang="en-US" altLang="ko-KR" sz="1400" dirty="0"/>
          </a:p>
          <a:p>
            <a:pPr>
              <a:buClr>
                <a:srgbClr val="E53935"/>
              </a:buClr>
            </a:pPr>
            <a:r>
              <a:rPr lang="ko-KR" altLang="en-US" sz="1400" dirty="0"/>
              <a:t>인기 동영상에 등록되는 영상 수와 조회수가 점차 감소하는 추세인 것을 볼 수 있다</a:t>
            </a:r>
            <a:r>
              <a:rPr lang="en-US" altLang="ko-KR" sz="14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400" dirty="0"/>
              <a:t>최근 등록된 영상이 조회수가 낮은 것은 당연한 결과라고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등록수가 감소하는 것은 인기 동영상에 등록되는 영상이 줄어들고 있다고 해석이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67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00BCA-28D0-4A51-A584-B1F95D30ED33}"/>
              </a:ext>
            </a:extLst>
          </p:cNvPr>
          <p:cNvSpPr txBox="1"/>
          <p:nvPr/>
        </p:nvSpPr>
        <p:spPr>
          <a:xfrm>
            <a:off x="2860529" y="212506"/>
            <a:ext cx="461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카테고리에 따른 월별 인기 동영상 </a:t>
            </a:r>
            <a:r>
              <a:rPr lang="ko-KR" altLang="en-US" sz="1600" dirty="0" err="1"/>
              <a:t>등록수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9F8FBB-818C-4A11-9366-5116296B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4" y="1055170"/>
            <a:ext cx="4616035" cy="23177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2C021B-870F-41B9-87FE-80451430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3" y="1055170"/>
            <a:ext cx="4616035" cy="2317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172898-BD2B-4803-AF98-D39B6100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23" y="3877022"/>
            <a:ext cx="4616035" cy="2317742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4C629F4-D72D-40AD-A7FC-183746BBB47B}"/>
              </a:ext>
            </a:extLst>
          </p:cNvPr>
          <p:cNvSpPr txBox="1">
            <a:spLocks/>
          </p:cNvSpPr>
          <p:nvPr/>
        </p:nvSpPr>
        <p:spPr>
          <a:xfrm>
            <a:off x="6500942" y="3877022"/>
            <a:ext cx="5206964" cy="23177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ko-KR" altLang="en-US" sz="1700" dirty="0"/>
              <a:t>왼쪽 위부터 상위 </a:t>
            </a:r>
            <a:r>
              <a:rPr lang="en-US" altLang="ko-KR" sz="1700" dirty="0"/>
              <a:t>6</a:t>
            </a:r>
            <a:r>
              <a:rPr lang="ko-KR" altLang="en-US" sz="1700" dirty="0"/>
              <a:t>개</a:t>
            </a:r>
            <a:r>
              <a:rPr lang="en-US" altLang="ko-KR" sz="1700" dirty="0"/>
              <a:t>, </a:t>
            </a:r>
            <a:r>
              <a:rPr lang="ko-KR" altLang="en-US" sz="1700" dirty="0"/>
              <a:t>중위 </a:t>
            </a:r>
            <a:r>
              <a:rPr lang="en-US" altLang="ko-KR" sz="1700" dirty="0"/>
              <a:t>5</a:t>
            </a:r>
            <a:r>
              <a:rPr lang="ko-KR" altLang="en-US" sz="1700" dirty="0"/>
              <a:t>개</a:t>
            </a:r>
            <a:r>
              <a:rPr lang="en-US" altLang="ko-KR" sz="1700" dirty="0"/>
              <a:t>, </a:t>
            </a:r>
            <a:r>
              <a:rPr lang="ko-KR" altLang="en-US" sz="1700" dirty="0"/>
              <a:t>하위 </a:t>
            </a:r>
            <a:r>
              <a:rPr lang="en-US" altLang="ko-KR" sz="1700" dirty="0"/>
              <a:t>4</a:t>
            </a:r>
            <a:r>
              <a:rPr lang="ko-KR" altLang="en-US" sz="1700" dirty="0"/>
              <a:t>개의 카테고리별로 월별 인기 동영상 </a:t>
            </a:r>
            <a:r>
              <a:rPr lang="ko-KR" altLang="en-US" sz="1700" dirty="0" err="1"/>
              <a:t>등록수를</a:t>
            </a:r>
            <a:r>
              <a:rPr lang="ko-KR" altLang="en-US" sz="1700" dirty="0"/>
              <a:t> 나타낸 것이다</a:t>
            </a:r>
            <a:r>
              <a:rPr lang="en-US" altLang="ko-KR" sz="17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700" dirty="0"/>
              <a:t>카테고리별로 인기 동영상 </a:t>
            </a:r>
            <a:r>
              <a:rPr lang="ko-KR" altLang="en-US" sz="1700" dirty="0" err="1"/>
              <a:t>등록수</a:t>
            </a:r>
            <a:r>
              <a:rPr lang="ko-KR" altLang="en-US" sz="1700" dirty="0"/>
              <a:t> 증감 추세를 볼 수 있어 유튜브 트렌드의 흐름을 파악할 수 있다</a:t>
            </a:r>
            <a:r>
              <a:rPr lang="en-US" altLang="ko-KR" sz="17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700" dirty="0"/>
              <a:t>Entertainment</a:t>
            </a:r>
            <a:r>
              <a:rPr lang="ko-KR" altLang="en-US" sz="1700" dirty="0"/>
              <a:t>는 </a:t>
            </a:r>
            <a:r>
              <a:rPr lang="en-US" altLang="ko-KR" sz="1700" dirty="0"/>
              <a:t>2021</a:t>
            </a:r>
            <a:r>
              <a:rPr lang="ko-KR" altLang="en-US" sz="1700" dirty="0"/>
              <a:t>년 중반에 등록수가 하락했지만 최근 몇 개월 다시 증가하는 추세를 보인다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71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조회수 대비 좋아요 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89695C-7A6A-416E-BFA1-689D5B1C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8" y="1140212"/>
            <a:ext cx="11164824" cy="22887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5855FC-F519-4A88-877A-42E9DEC31EAF}"/>
              </a:ext>
            </a:extLst>
          </p:cNvPr>
          <p:cNvSpPr txBox="1">
            <a:spLocks/>
          </p:cNvSpPr>
          <p:nvPr/>
        </p:nvSpPr>
        <p:spPr>
          <a:xfrm>
            <a:off x="1040524" y="3783725"/>
            <a:ext cx="10326413" cy="2117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(</a:t>
            </a:r>
            <a:r>
              <a:rPr lang="ko-KR" altLang="en-US" sz="1800" dirty="0"/>
              <a:t>좋아요 수 </a:t>
            </a:r>
            <a:r>
              <a:rPr lang="en-US" altLang="ko-KR" sz="1800" dirty="0"/>
              <a:t>/ </a:t>
            </a:r>
            <a:r>
              <a:rPr lang="ko-KR" altLang="en-US" sz="1800" dirty="0"/>
              <a:t>조회수</a:t>
            </a:r>
            <a:r>
              <a:rPr lang="en-US" altLang="ko-KR" sz="1800" dirty="0"/>
              <a:t>) </a:t>
            </a:r>
            <a:r>
              <a:rPr lang="ko-KR" altLang="en-US" sz="1800" dirty="0"/>
              <a:t>의 카테고리별 평균값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 영상에서 </a:t>
            </a:r>
            <a:r>
              <a:rPr lang="en-US" altLang="ko-KR" sz="1800" dirty="0"/>
              <a:t>10</a:t>
            </a:r>
            <a:r>
              <a:rPr lang="ko-KR" altLang="en-US" sz="1800" dirty="0"/>
              <a:t>명 중 </a:t>
            </a:r>
            <a:r>
              <a:rPr lang="en-US" altLang="ko-KR" sz="1800" dirty="0"/>
              <a:t>1</a:t>
            </a:r>
            <a:r>
              <a:rPr lang="ko-KR" altLang="en-US" sz="1800" dirty="0"/>
              <a:t>명꼴로 가장 많은 조회수 대비 좋아요 수를 기록했다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800" dirty="0"/>
              <a:t>조회수 대비 좋아요 수가 높다는 것은 많은 사람들이 컨텐츠에 높은 선호를 보였다는 것을 의미한다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8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676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a옛날사진관2</vt:lpstr>
      <vt:lpstr>a옛날사진관3</vt:lpstr>
      <vt:lpstr>KoPub돋움체 Light</vt:lpstr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미녜</dc:creator>
  <cp:lastModifiedBy>강민석</cp:lastModifiedBy>
  <cp:revision>45</cp:revision>
  <dcterms:created xsi:type="dcterms:W3CDTF">2020-09-30T14:31:31Z</dcterms:created>
  <dcterms:modified xsi:type="dcterms:W3CDTF">2022-02-01T07:34:33Z</dcterms:modified>
</cp:coreProperties>
</file>