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94" r:id="rId1"/>
  </p:sldMasterIdLst>
  <p:notesMasterIdLst>
    <p:notesMasterId r:id="rId25"/>
  </p:notesMasterIdLst>
  <p:handoutMasterIdLst>
    <p:handoutMasterId r:id="rId26"/>
  </p:handoutMasterIdLst>
  <p:sldIdLst>
    <p:sldId id="517" r:id="rId2"/>
    <p:sldId id="602" r:id="rId3"/>
    <p:sldId id="646" r:id="rId4"/>
    <p:sldId id="647" r:id="rId5"/>
    <p:sldId id="648" r:id="rId6"/>
    <p:sldId id="654" r:id="rId7"/>
    <p:sldId id="651" r:id="rId8"/>
    <p:sldId id="653" r:id="rId9"/>
    <p:sldId id="655" r:id="rId10"/>
    <p:sldId id="652" r:id="rId11"/>
    <p:sldId id="657" r:id="rId12"/>
    <p:sldId id="656" r:id="rId13"/>
    <p:sldId id="658" r:id="rId14"/>
    <p:sldId id="659" r:id="rId15"/>
    <p:sldId id="662" r:id="rId16"/>
    <p:sldId id="663" r:id="rId17"/>
    <p:sldId id="674" r:id="rId18"/>
    <p:sldId id="675" r:id="rId19"/>
    <p:sldId id="676" r:id="rId20"/>
    <p:sldId id="677" r:id="rId21"/>
    <p:sldId id="679" r:id="rId22"/>
    <p:sldId id="670" r:id="rId23"/>
    <p:sldId id="525" r:id="rId24"/>
  </p:sldIdLst>
  <p:sldSz cx="12192000" cy="6858000"/>
  <p:notesSz cx="6784975" cy="99187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서론" id="{A33C7115-FE47-4792-9769-764971B001A8}">
          <p14:sldIdLst>
            <p14:sldId id="517"/>
            <p14:sldId id="602"/>
            <p14:sldId id="646"/>
            <p14:sldId id="647"/>
            <p14:sldId id="648"/>
          </p14:sldIdLst>
        </p14:section>
        <p14:section name="이론적 배경" id="{BDEC98CC-597C-4727-A7A7-2F511562278A}">
          <p14:sldIdLst>
            <p14:sldId id="654"/>
            <p14:sldId id="651"/>
            <p14:sldId id="653"/>
            <p14:sldId id="655"/>
            <p14:sldId id="652"/>
            <p14:sldId id="657"/>
            <p14:sldId id="656"/>
          </p14:sldIdLst>
        </p14:section>
        <p14:section name="연구방법" id="{FE365299-0CA3-4B15-9893-0DE52665281C}">
          <p14:sldIdLst>
            <p14:sldId id="658"/>
            <p14:sldId id="659"/>
            <p14:sldId id="662"/>
            <p14:sldId id="663"/>
            <p14:sldId id="674"/>
          </p14:sldIdLst>
        </p14:section>
        <p14:section name="연구결과" id="{580C283C-B1FE-4EED-8E08-D358EFEA0BC3}">
          <p14:sldIdLst>
            <p14:sldId id="675"/>
            <p14:sldId id="676"/>
            <p14:sldId id="677"/>
            <p14:sldId id="679"/>
          </p14:sldIdLst>
        </p14:section>
        <p14:section name="결론" id="{8FB28889-9D67-4022-BBDE-8DB0D1DDADCE}">
          <p14:sldIdLst>
            <p14:sldId id="670"/>
          </p14:sldIdLst>
        </p14:section>
        <p14:section name="제목 없는 구역" id="{B15B7C76-7242-4376-BE25-0D3194860D38}">
          <p14:sldIdLst>
            <p14:sldId id="52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yoonju" initials="y" lastIdx="1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0D326F"/>
    <a:srgbClr val="A40F16"/>
    <a:srgbClr val="FF3300"/>
    <a:srgbClr val="B5B5B5"/>
    <a:srgbClr val="C0A353"/>
    <a:srgbClr val="55CB6B"/>
    <a:srgbClr val="B5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TxStyle/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TxStyle/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25" autoAdjust="0"/>
    <p:restoredTop sz="94367" autoAdjust="0"/>
  </p:normalViewPr>
  <p:slideViewPr>
    <p:cSldViewPr snapToGrid="0">
      <p:cViewPr>
        <p:scale>
          <a:sx n="75" d="100"/>
          <a:sy n="75" d="100"/>
        </p:scale>
        <p:origin x="978" y="216"/>
      </p:cViewPr>
      <p:guideLst>
        <p:guide orient="horz" pos="2159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61" d="100"/>
          <a:sy n="61" d="100"/>
        </p:scale>
        <p:origin x="2967" y="5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numRef>
              <c:f>Sheet1!$A$2:$A$43</c:f>
              <c:numCache>
                <c:formatCode>General</c:formatCode>
                <c:ptCount val="42"/>
                <c:pt idx="0">
                  <c:v>1982</c:v>
                </c:pt>
                <c:pt idx="1">
                  <c:v>1983</c:v>
                </c:pt>
                <c:pt idx="2">
                  <c:v>1984</c:v>
                </c:pt>
                <c:pt idx="3">
                  <c:v>1985</c:v>
                </c:pt>
                <c:pt idx="4">
                  <c:v>1986</c:v>
                </c:pt>
                <c:pt idx="5">
                  <c:v>1987</c:v>
                </c:pt>
                <c:pt idx="6">
                  <c:v>1988</c:v>
                </c:pt>
                <c:pt idx="7">
                  <c:v>1989</c:v>
                </c:pt>
                <c:pt idx="8">
                  <c:v>1990</c:v>
                </c:pt>
                <c:pt idx="9">
                  <c:v>1991</c:v>
                </c:pt>
                <c:pt idx="10">
                  <c:v>1992</c:v>
                </c:pt>
                <c:pt idx="11">
                  <c:v>1993</c:v>
                </c:pt>
                <c:pt idx="12">
                  <c:v>1994</c:v>
                </c:pt>
                <c:pt idx="13">
                  <c:v>1995</c:v>
                </c:pt>
                <c:pt idx="14">
                  <c:v>1996</c:v>
                </c:pt>
                <c:pt idx="15">
                  <c:v>1997</c:v>
                </c:pt>
                <c:pt idx="16">
                  <c:v>1998</c:v>
                </c:pt>
                <c:pt idx="17">
                  <c:v>1999</c:v>
                </c:pt>
                <c:pt idx="18">
                  <c:v>2000</c:v>
                </c:pt>
                <c:pt idx="19">
                  <c:v>2001</c:v>
                </c:pt>
                <c:pt idx="20">
                  <c:v>2002</c:v>
                </c:pt>
                <c:pt idx="21">
                  <c:v>2003</c:v>
                </c:pt>
                <c:pt idx="22">
                  <c:v>2004</c:v>
                </c:pt>
                <c:pt idx="23">
                  <c:v>2005</c:v>
                </c:pt>
                <c:pt idx="24">
                  <c:v>2006</c:v>
                </c:pt>
                <c:pt idx="25">
                  <c:v>2007</c:v>
                </c:pt>
                <c:pt idx="26">
                  <c:v>2008</c:v>
                </c:pt>
                <c:pt idx="27">
                  <c:v>2009</c:v>
                </c:pt>
                <c:pt idx="28">
                  <c:v>2010</c:v>
                </c:pt>
                <c:pt idx="29">
                  <c:v>2011</c:v>
                </c:pt>
                <c:pt idx="30">
                  <c:v>2012</c:v>
                </c:pt>
                <c:pt idx="31">
                  <c:v>2013</c:v>
                </c:pt>
                <c:pt idx="32">
                  <c:v>2014</c:v>
                </c:pt>
                <c:pt idx="33">
                  <c:v>2015</c:v>
                </c:pt>
                <c:pt idx="34">
                  <c:v>2016</c:v>
                </c:pt>
                <c:pt idx="35">
                  <c:v>2017</c:v>
                </c:pt>
                <c:pt idx="36">
                  <c:v>2018</c:v>
                </c:pt>
                <c:pt idx="37">
                  <c:v>2019</c:v>
                </c:pt>
                <c:pt idx="38">
                  <c:v>2022</c:v>
                </c:pt>
                <c:pt idx="39">
                  <c:v>2023</c:v>
                </c:pt>
                <c:pt idx="40">
                  <c:v>2024</c:v>
                </c:pt>
              </c:numCache>
            </c:numRef>
          </c:cat>
          <c:val>
            <c:numRef>
              <c:f>Sheet1!$B$2:$B$43</c:f>
              <c:numCache>
                <c:formatCode>General</c:formatCode>
                <c:ptCount val="42"/>
                <c:pt idx="0">
                  <c:v>1438768</c:v>
                </c:pt>
                <c:pt idx="1">
                  <c:v>2256121</c:v>
                </c:pt>
                <c:pt idx="2">
                  <c:v>1664720</c:v>
                </c:pt>
                <c:pt idx="3">
                  <c:v>1688365</c:v>
                </c:pt>
                <c:pt idx="4">
                  <c:v>2141112</c:v>
                </c:pt>
                <c:pt idx="5">
                  <c:v>2019675</c:v>
                </c:pt>
                <c:pt idx="6">
                  <c:v>1932145</c:v>
                </c:pt>
                <c:pt idx="7">
                  <c:v>2883669</c:v>
                </c:pt>
                <c:pt idx="8">
                  <c:v>3189488</c:v>
                </c:pt>
                <c:pt idx="9">
                  <c:v>3825409</c:v>
                </c:pt>
                <c:pt idx="10">
                  <c:v>3912092</c:v>
                </c:pt>
                <c:pt idx="11">
                  <c:v>4437149</c:v>
                </c:pt>
                <c:pt idx="12">
                  <c:v>4194428</c:v>
                </c:pt>
                <c:pt idx="13">
                  <c:v>5406374</c:v>
                </c:pt>
                <c:pt idx="14">
                  <c:v>4498082</c:v>
                </c:pt>
                <c:pt idx="15">
                  <c:v>3902966</c:v>
                </c:pt>
                <c:pt idx="16">
                  <c:v>2639119</c:v>
                </c:pt>
                <c:pt idx="17">
                  <c:v>3220624</c:v>
                </c:pt>
                <c:pt idx="18">
                  <c:v>2507549</c:v>
                </c:pt>
                <c:pt idx="19">
                  <c:v>2991064</c:v>
                </c:pt>
                <c:pt idx="20">
                  <c:v>2394570</c:v>
                </c:pt>
                <c:pt idx="21">
                  <c:v>2722801</c:v>
                </c:pt>
                <c:pt idx="22">
                  <c:v>2331978</c:v>
                </c:pt>
                <c:pt idx="23">
                  <c:v>3387843</c:v>
                </c:pt>
                <c:pt idx="24">
                  <c:v>3040254</c:v>
                </c:pt>
                <c:pt idx="25">
                  <c:v>4104429</c:v>
                </c:pt>
                <c:pt idx="26">
                  <c:v>5256332</c:v>
                </c:pt>
                <c:pt idx="27">
                  <c:v>5925285</c:v>
                </c:pt>
                <c:pt idx="28">
                  <c:v>5928626</c:v>
                </c:pt>
                <c:pt idx="29">
                  <c:v>6810028</c:v>
                </c:pt>
                <c:pt idx="30">
                  <c:v>7156157</c:v>
                </c:pt>
                <c:pt idx="31">
                  <c:v>6441945</c:v>
                </c:pt>
                <c:pt idx="32">
                  <c:v>6509915</c:v>
                </c:pt>
                <c:pt idx="33">
                  <c:v>7360530</c:v>
                </c:pt>
                <c:pt idx="34">
                  <c:v>8339577</c:v>
                </c:pt>
                <c:pt idx="35">
                  <c:v>8400688</c:v>
                </c:pt>
                <c:pt idx="36">
                  <c:v>8073742</c:v>
                </c:pt>
                <c:pt idx="37">
                  <c:v>7286008</c:v>
                </c:pt>
                <c:pt idx="38">
                  <c:v>6076074</c:v>
                </c:pt>
                <c:pt idx="39">
                  <c:v>8100326</c:v>
                </c:pt>
                <c:pt idx="40">
                  <c:v>13110000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7FE-4232-91BF-DCBBC712D6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09316015"/>
        <c:axId val="1409314095"/>
      </c:lineChart>
      <c:catAx>
        <c:axId val="14093160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09314095"/>
        <c:crosses val="autoZero"/>
        <c:auto val="1"/>
        <c:lblAlgn val="ctr"/>
        <c:lblOffset val="100"/>
        <c:tickLblSkip val="5"/>
        <c:tickMarkSkip val="5"/>
        <c:noMultiLvlLbl val="0"/>
      </c:catAx>
      <c:valAx>
        <c:axId val="14093140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0931601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0895" cy="497997"/>
          </a:xfrm>
          <a:prstGeom prst="rect">
            <a:avLst/>
          </a:prstGeom>
        </p:spPr>
        <p:txBody>
          <a:bodyPr vert="horz" lIns="91312" tIns="45656" rIns="91312" bIns="45656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2496" y="1"/>
            <a:ext cx="2940895" cy="497997"/>
          </a:xfrm>
          <a:prstGeom prst="rect">
            <a:avLst/>
          </a:prstGeom>
        </p:spPr>
        <p:txBody>
          <a:bodyPr vert="horz" lIns="91312" tIns="45656" rIns="91312" bIns="45656"/>
          <a:lstStyle>
            <a:lvl1pPr algn="r">
              <a:defRPr sz="1200"/>
            </a:lvl1pPr>
          </a:lstStyle>
          <a:p>
            <a:pPr lvl="0">
              <a:defRPr/>
            </a:pPr>
            <a:fld id="{450A5B81-BC20-4D26-8811-EA51A0555276}" type="datetime1">
              <a:rPr lang="ko-KR" altLang="en-US"/>
              <a:pPr lvl="0">
                <a:defRPr/>
              </a:pPr>
              <a:t>2024-06-23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0705"/>
            <a:ext cx="2940895" cy="497997"/>
          </a:xfrm>
          <a:prstGeom prst="rect">
            <a:avLst/>
          </a:prstGeom>
        </p:spPr>
        <p:txBody>
          <a:bodyPr vert="horz" lIns="91312" tIns="45656" rIns="91312" bIns="45656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2496" y="9420705"/>
            <a:ext cx="2940895" cy="497997"/>
          </a:xfrm>
          <a:prstGeom prst="rect">
            <a:avLst/>
          </a:prstGeom>
        </p:spPr>
        <p:txBody>
          <a:bodyPr vert="horz" lIns="91312" tIns="45656" rIns="91312" bIns="45656" anchor="b"/>
          <a:lstStyle>
            <a:lvl1pPr algn="r">
              <a:defRPr sz="1200"/>
            </a:lvl1pPr>
          </a:lstStyle>
          <a:p>
            <a:pPr lvl="0">
              <a:defRPr/>
            </a:pPr>
            <a:fld id="{B0797CE8-9750-42FA-A82D-B3C19C997739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312990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40156" cy="497657"/>
          </a:xfrm>
          <a:prstGeom prst="rect">
            <a:avLst/>
          </a:prstGeom>
        </p:spPr>
        <p:txBody>
          <a:bodyPr vert="horz" lIns="91312" tIns="45656" rIns="91312" bIns="45656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43252" y="1"/>
            <a:ext cx="2940156" cy="497657"/>
          </a:xfrm>
          <a:prstGeom prst="rect">
            <a:avLst/>
          </a:prstGeom>
        </p:spPr>
        <p:txBody>
          <a:bodyPr vert="horz" lIns="91312" tIns="45656" rIns="91312" bIns="45656"/>
          <a:lstStyle>
            <a:lvl1pPr algn="r">
              <a:defRPr sz="1200"/>
            </a:lvl1pPr>
          </a:lstStyle>
          <a:p>
            <a:pPr lvl="0">
              <a:defRPr/>
            </a:pPr>
            <a:fld id="{960DE5BF-742F-4492-B481-5A719FE60D4F}" type="datetime1">
              <a:rPr lang="ko-KR" altLang="en-US"/>
              <a:pPr lvl="0">
                <a:defRPr/>
              </a:pPr>
              <a:t>2024-06-23</a:t>
            </a:fld>
            <a:endParaRPr lang="ko-KR" altLang="en-US"/>
          </a:p>
        </p:txBody>
      </p:sp>
      <p:sp>
        <p:nvSpPr>
          <p:cNvPr id="4" name="幻灯片图像占位符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417513" y="1238250"/>
            <a:ext cx="5949950" cy="3348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312" tIns="45656" rIns="91312" bIns="45656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8498" y="4773376"/>
            <a:ext cx="5427980" cy="3905489"/>
          </a:xfrm>
          <a:prstGeom prst="rect">
            <a:avLst/>
          </a:prstGeom>
        </p:spPr>
        <p:txBody>
          <a:bodyPr vert="horz" lIns="91312" tIns="45656" rIns="91312" bIns="45656"/>
          <a:lstStyle/>
          <a:p>
            <a:pPr lvl="0">
              <a:defRPr/>
            </a:pPr>
            <a:r>
              <a:rPr lang="zh-CN" altLang="en-US"/>
              <a:t>单击此处编辑母版文本样式</a:t>
            </a:r>
          </a:p>
          <a:p>
            <a:pPr lvl="1">
              <a:defRPr/>
            </a:pPr>
            <a:r>
              <a:rPr lang="zh-CN" altLang="en-US"/>
              <a:t>二级</a:t>
            </a:r>
          </a:p>
          <a:p>
            <a:pPr lvl="2">
              <a:defRPr/>
            </a:pPr>
            <a:r>
              <a:rPr lang="zh-CN" altLang="en-US"/>
              <a:t>三级</a:t>
            </a:r>
          </a:p>
          <a:p>
            <a:pPr lvl="3">
              <a:defRPr/>
            </a:pPr>
            <a:r>
              <a:rPr lang="zh-CN" altLang="en-US"/>
              <a:t>四级</a:t>
            </a:r>
          </a:p>
          <a:p>
            <a:pPr lvl="4">
              <a:defRPr/>
            </a:pPr>
            <a:r>
              <a:rPr lang="zh-CN" altLang="en-US"/>
              <a:t>五级</a:t>
            </a:r>
            <a:endParaRPr lang="ko-KR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2" y="9421046"/>
            <a:ext cx="2940156" cy="497656"/>
          </a:xfrm>
          <a:prstGeom prst="rect">
            <a:avLst/>
          </a:prstGeom>
        </p:spPr>
        <p:txBody>
          <a:bodyPr vert="horz" lIns="91312" tIns="45656" rIns="91312" bIns="45656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5"/>
          </p:nvPr>
        </p:nvSpPr>
        <p:spPr>
          <a:xfrm>
            <a:off x="3842496" y="9420705"/>
            <a:ext cx="2940895" cy="497997"/>
          </a:xfrm>
          <a:prstGeom prst="rect">
            <a:avLst/>
          </a:prstGeom>
        </p:spPr>
        <p:txBody>
          <a:bodyPr vert="horz" lIns="91312" tIns="45656" rIns="91312" bIns="45656" anchor="b"/>
          <a:lstStyle>
            <a:lvl1pPr algn="r">
              <a:defRPr sz="1200"/>
            </a:lvl1pPr>
          </a:lstStyle>
          <a:p>
            <a:pPr lvl="0">
              <a:defRPr/>
            </a:pPr>
            <a:fld id="{439F301E-3304-4ED4-A83C-6E05A0AE757C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046631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700338" y="920750"/>
            <a:ext cx="4422775" cy="24892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42385" indent="-342385" defTabSz="911933">
              <a:defRPr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223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Tan, K. L., Lee, C. P., &amp; Lim, K. M. (2023). A survey of sentiment analysis: Approaches, datasets, and future research. </a:t>
            </a:r>
            <a:r>
              <a:rPr lang="en-US" altLang="ko-KR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Applied Sciences</a:t>
            </a:r>
            <a:r>
              <a:rPr lang="en-US" altLang="ko-KR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 </a:t>
            </a:r>
            <a:r>
              <a:rPr lang="en-US" altLang="ko-KR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13</a:t>
            </a:r>
            <a:r>
              <a:rPr lang="en-US" altLang="ko-KR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(7), 4550.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Wankhade</a:t>
            </a:r>
            <a:r>
              <a:rPr lang="en-US" altLang="ko-KR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M., Rao, A. C. S., &amp; Kulkarni, C. (2022). A survey on sentiment analysis methods, applications, and challenges. </a:t>
            </a:r>
            <a:r>
              <a:rPr lang="en-US" altLang="ko-KR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Artificial Intelligence Review</a:t>
            </a:r>
            <a:r>
              <a:rPr lang="en-US" altLang="ko-KR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 </a:t>
            </a:r>
            <a:r>
              <a:rPr lang="en-US" altLang="ko-KR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55</a:t>
            </a:r>
            <a:r>
              <a:rPr lang="en-US" altLang="ko-KR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(7), 5731-5780.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Sua Kim, </a:t>
            </a:r>
            <a:r>
              <a:rPr lang="en-US" altLang="ko-KR" sz="1800" dirty="0" err="1"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Minju</a:t>
            </a:r>
            <a:r>
              <a:rPr lang="en-US" altLang="ko-KR" sz="18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 Kwon, Soobin Cho, </a:t>
            </a:r>
            <a:r>
              <a:rPr lang="en-US" altLang="ko-KR" sz="1800" dirty="0" err="1"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Eunsoo</a:t>
            </a:r>
            <a:r>
              <a:rPr lang="en-US" altLang="ko-KR" sz="18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 Kim, and Hyon-</a:t>
            </a:r>
            <a:r>
              <a:rPr lang="en-US" altLang="ko-KR" sz="1800" dirty="0" err="1"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Hee</a:t>
            </a:r>
            <a:r>
              <a:rPr lang="en-US" altLang="ko-KR" sz="18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  Kim, “Predictive Model for Real Estate Prices Using Sentiment Index of news articles based on Generative AI,” </a:t>
            </a:r>
            <a:r>
              <a:rPr lang="en-US" altLang="ko-KR" sz="1800" i="1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The Transactions of the Korea Information Proceeding Society</a:t>
            </a:r>
            <a:r>
              <a:rPr lang="en-US" altLang="ko-KR" sz="18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, vol. 30, no. 2, pp. 1198-1199, 2023.</a:t>
            </a:r>
            <a:endParaRPr lang="ko-KR" altLang="ko-KR" sz="1800" dirty="0">
              <a:effectLst/>
              <a:latin typeface="Times New Roman" panose="02020603050405020304" pitchFamily="18" charset="0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384181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Huang, M. L., &amp; Li, Y. Z. (2021). Use of machine learning and deep learning to predict the outcomes of major league baseball matches. </a:t>
            </a:r>
            <a:r>
              <a:rPr lang="en-US" altLang="ko-KR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Applied Sciences</a:t>
            </a:r>
            <a:r>
              <a:rPr lang="en-US" altLang="ko-KR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 </a:t>
            </a:r>
            <a:r>
              <a:rPr lang="en-US" altLang="ko-KR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11</a:t>
            </a:r>
            <a:r>
              <a:rPr lang="en-US" altLang="ko-KR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(10), 4499.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891175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Huang, M. L., &amp; Li, Y. Z. (2021). Use of machine learning and deep learning to predict the outcomes of major league baseball matches. </a:t>
            </a:r>
            <a:r>
              <a:rPr lang="en-US" altLang="ko-KR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Applied Sciences</a:t>
            </a:r>
            <a:r>
              <a:rPr lang="en-US" altLang="ko-KR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 </a:t>
            </a:r>
            <a:r>
              <a:rPr lang="en-US" altLang="ko-KR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11</a:t>
            </a:r>
            <a:r>
              <a:rPr lang="en-US" altLang="ko-KR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(10), 4499.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한정섭</a:t>
            </a:r>
            <a:r>
              <a:rPr lang="en-US" altLang="ko-KR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</a:t>
            </a:r>
            <a:r>
              <a:rPr lang="ko-KR" alt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정다현</a:t>
            </a:r>
            <a:r>
              <a:rPr lang="en-US" altLang="ko-KR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&amp; </a:t>
            </a:r>
            <a:r>
              <a:rPr lang="ko-KR" alt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김성준</a:t>
            </a:r>
            <a:r>
              <a:rPr lang="en-US" altLang="ko-KR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. (2022). </a:t>
            </a:r>
            <a:r>
              <a:rPr lang="ko-KR" alt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머신러닝을</a:t>
            </a:r>
            <a:r>
              <a:rPr lang="ko-KR" alt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활용한 빅데이터 분석을 통해 </a:t>
            </a:r>
            <a:r>
              <a:rPr lang="en-US" altLang="ko-KR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KBO </a:t>
            </a:r>
            <a:r>
              <a:rPr lang="ko-KR" alt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타자의 </a:t>
            </a:r>
            <a:r>
              <a:rPr lang="en-US" altLang="ko-KR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OPS </a:t>
            </a:r>
            <a:r>
              <a:rPr lang="ko-KR" alt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예측</a:t>
            </a:r>
            <a:r>
              <a:rPr lang="en-US" altLang="ko-KR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. </a:t>
            </a:r>
            <a:r>
              <a:rPr lang="ko-KR" altLang="en-US" b="0" i="1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차세대융합기술학회논문지</a:t>
            </a:r>
            <a:r>
              <a:rPr lang="en-US" altLang="ko-KR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 </a:t>
            </a:r>
            <a:r>
              <a:rPr lang="en-US" altLang="ko-KR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6</a:t>
            </a:r>
            <a:r>
              <a:rPr lang="en-US" altLang="ko-KR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(1), 12-18.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Sun, H. C., Lin, T. Y., &amp; Tsai, Y. L. (2023). Performance prediction in major league baseball by long short-term memory networks. </a:t>
            </a:r>
            <a:r>
              <a:rPr lang="en-US" altLang="ko-KR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International Journal of Data Science and Analytics</a:t>
            </a:r>
            <a:r>
              <a:rPr lang="en-US" altLang="ko-KR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 </a:t>
            </a:r>
            <a:r>
              <a:rPr lang="en-US" altLang="ko-KR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15</a:t>
            </a:r>
            <a:r>
              <a:rPr lang="en-US" altLang="ko-KR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(1), 93-104.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김주학</a:t>
            </a:r>
            <a:r>
              <a:rPr lang="en-US" altLang="ko-KR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</a:t>
            </a:r>
            <a:r>
              <a:rPr lang="ko-KR" alt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조선미</a:t>
            </a:r>
            <a:r>
              <a:rPr lang="en-US" altLang="ko-KR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&amp; </a:t>
            </a:r>
            <a:r>
              <a:rPr lang="ko-KR" alt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강지연</a:t>
            </a:r>
            <a:r>
              <a:rPr lang="en-US" altLang="ko-KR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. (2022). </a:t>
            </a:r>
            <a:r>
              <a:rPr lang="ko-KR" alt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야구 경기 승패 예측을 위한 </a:t>
            </a:r>
            <a:r>
              <a:rPr lang="ko-KR" alt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합성곱</a:t>
            </a:r>
            <a:r>
              <a:rPr lang="ko-KR" alt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신경망 </a:t>
            </a:r>
            <a:r>
              <a:rPr lang="en-US" altLang="ko-KR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(CNN) </a:t>
            </a:r>
            <a:r>
              <a:rPr lang="ko-KR" alt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최적화 연구</a:t>
            </a:r>
            <a:r>
              <a:rPr lang="en-US" altLang="ko-KR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. </a:t>
            </a:r>
            <a:r>
              <a:rPr lang="ko-KR" altLang="en-US" b="0" i="1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한국체육측정평가학회지</a:t>
            </a:r>
            <a:r>
              <a:rPr lang="en-US" altLang="ko-KR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 </a:t>
            </a:r>
            <a:r>
              <a:rPr lang="en-US" altLang="ko-KR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24</a:t>
            </a:r>
            <a:r>
              <a:rPr lang="en-US" altLang="ko-KR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(4), 153-165.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오승욱</a:t>
            </a:r>
            <a:r>
              <a:rPr lang="en-US" altLang="ko-KR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&amp; </a:t>
            </a:r>
            <a:r>
              <a:rPr lang="ko-KR" alt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한진욱</a:t>
            </a:r>
            <a:r>
              <a:rPr lang="en-US" altLang="ko-KR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. (2023). </a:t>
            </a:r>
            <a:r>
              <a:rPr lang="ko-KR" alt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시계열 분석을 통한 프로야구리그 경기력 예측</a:t>
            </a:r>
            <a:r>
              <a:rPr lang="en-US" altLang="ko-KR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. </a:t>
            </a:r>
            <a:r>
              <a:rPr lang="ko-KR" altLang="en-US" b="0" i="1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한국스포츠산업경영학회지</a:t>
            </a:r>
            <a:r>
              <a:rPr lang="en-US" altLang="ko-KR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 </a:t>
            </a:r>
            <a:r>
              <a:rPr lang="en-US" altLang="ko-KR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28</a:t>
            </a:r>
            <a:r>
              <a:rPr lang="en-US" altLang="ko-KR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(5), 65-75.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Hodge, V. J., Devlin, S., </a:t>
            </a:r>
            <a:r>
              <a:rPr lang="en-US" altLang="ko-KR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Sephton</a:t>
            </a:r>
            <a:r>
              <a:rPr lang="en-US" altLang="ko-KR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N., Block, F., Cowling, P. I., &amp; </a:t>
            </a:r>
            <a:r>
              <a:rPr lang="en-US" altLang="ko-KR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Drachen</a:t>
            </a:r>
            <a:r>
              <a:rPr lang="en-US" altLang="ko-KR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A. (2019). Win prediction in multiplayer esports: Live professional match prediction. </a:t>
            </a:r>
            <a:r>
              <a:rPr lang="en-US" altLang="ko-KR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IEEE Transactions on Games</a:t>
            </a:r>
            <a:r>
              <a:rPr lang="en-US" altLang="ko-KR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 </a:t>
            </a:r>
            <a:r>
              <a:rPr lang="en-US" altLang="ko-KR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13</a:t>
            </a:r>
            <a:r>
              <a:rPr lang="en-US" altLang="ko-KR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(4), 368-379.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Beal, R., Norman, T. J., &amp; </a:t>
            </a:r>
            <a:r>
              <a:rPr lang="en-US" altLang="ko-KR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Ramchurn</a:t>
            </a:r>
            <a:r>
              <a:rPr lang="en-US" altLang="ko-KR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S. D. (2020). A critical comparison of machine learning classifiers to predict match outcomes in the </a:t>
            </a:r>
            <a:r>
              <a:rPr lang="en-US" altLang="ko-KR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nfl</a:t>
            </a:r>
            <a:r>
              <a:rPr lang="en-US" altLang="ko-KR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. </a:t>
            </a:r>
            <a:r>
              <a:rPr lang="en-US" altLang="ko-KR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International Journal of Computer Science in Sport</a:t>
            </a:r>
            <a:r>
              <a:rPr lang="en-US" altLang="ko-KR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 </a:t>
            </a:r>
            <a:r>
              <a:rPr lang="en-US" altLang="ko-KR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19</a:t>
            </a:r>
            <a:r>
              <a:rPr lang="en-US" altLang="ko-KR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(2), 36-50.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Baboota</a:t>
            </a:r>
            <a:r>
              <a:rPr lang="en-US" altLang="ko-KR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R., &amp; Kaur, H. (2019). Predictive analysis and modelling football results using machine learning approach for English Premier League. </a:t>
            </a:r>
            <a:r>
              <a:rPr lang="en-US" altLang="ko-KR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International Journal of Forecasting</a:t>
            </a:r>
            <a:r>
              <a:rPr lang="en-US" altLang="ko-KR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 </a:t>
            </a:r>
            <a:r>
              <a:rPr lang="en-US" altLang="ko-KR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35</a:t>
            </a:r>
            <a:r>
              <a:rPr lang="en-US" altLang="ko-KR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(2), 741-755.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Thabtah</a:t>
            </a:r>
            <a:r>
              <a:rPr lang="en-US" altLang="ko-KR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F., Zhang, L., &amp; Abdelhamid, N. (2019). NBA game result prediction using feature analysis and machine learning. </a:t>
            </a:r>
            <a:r>
              <a:rPr lang="en-US" altLang="ko-KR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Annals of Data Science</a:t>
            </a:r>
            <a:r>
              <a:rPr lang="en-US" altLang="ko-KR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 </a:t>
            </a:r>
            <a:r>
              <a:rPr lang="en-US" altLang="ko-KR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6</a:t>
            </a:r>
            <a:r>
              <a:rPr lang="en-US" altLang="ko-KR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(1), 103-116.</a:t>
            </a:r>
            <a:endParaRPr lang="en-US" altLang="ko-KR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09634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387131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774463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391119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523179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332961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354320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429634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44217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464518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042391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368498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3350" y="1346200"/>
            <a:ext cx="6459538" cy="3633788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96738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86464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Skovsgaard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M., &amp; Andersen, K. (2020). Conceptualizing news avoidance: Towards a shared understanding of different causes and potential solutions. </a:t>
            </a:r>
            <a:r>
              <a:rPr lang="en-US" altLang="ko-KR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Journalism studies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altLang="ko-KR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21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(4), 459-476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https://www.ytn.co.kr/_ln/0103_202311270219312357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최휘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김언경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2023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정단호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김운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&amp; </a:t>
            </a:r>
            <a:r>
              <a:rPr lang="ko-KR" alt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정유철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(2023).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초거대 인공지능 생성 모델 동향 연구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 </a:t>
            </a:r>
            <a:r>
              <a:rPr lang="ko-KR" alt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한국통신학회지 </a:t>
            </a:r>
            <a:r>
              <a:rPr lang="en-US" altLang="ko-KR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ko-KR" altLang="en-US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정보와통신</a:t>
            </a:r>
            <a:r>
              <a:rPr lang="en-US" altLang="ko-KR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)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altLang="ko-KR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40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(6), 22-28.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lvl="0">
              <a:defRPr/>
            </a:pPr>
            <a:r>
              <a:rPr lang="en-US" altLang="ko-KR" b="0" i="0" dirty="0">
                <a:solidFill>
                  <a:srgbClr val="222222"/>
                </a:solidFill>
                <a:effectLst/>
                <a:latin typeface="Arial"/>
              </a:rPr>
              <a:t>Hendy, A., </a:t>
            </a:r>
            <a:r>
              <a:rPr lang="en-US" altLang="ko-KR" b="0" i="0" dirty="0" err="1">
                <a:solidFill>
                  <a:srgbClr val="222222"/>
                </a:solidFill>
                <a:effectLst/>
                <a:latin typeface="Arial"/>
              </a:rPr>
              <a:t>Abdelrehim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Arial"/>
              </a:rPr>
              <a:t>, M., Sharaf, A., </a:t>
            </a:r>
            <a:r>
              <a:rPr lang="en-US" altLang="ko-KR" b="0" i="0" dirty="0" err="1">
                <a:solidFill>
                  <a:srgbClr val="222222"/>
                </a:solidFill>
                <a:effectLst/>
                <a:latin typeface="Arial"/>
              </a:rPr>
              <a:t>Raunak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Arial"/>
              </a:rPr>
              <a:t>, V., </a:t>
            </a:r>
            <a:r>
              <a:rPr lang="en-US" altLang="ko-KR" b="0" i="0" dirty="0" err="1">
                <a:solidFill>
                  <a:srgbClr val="222222"/>
                </a:solidFill>
                <a:effectLst/>
                <a:latin typeface="Arial"/>
              </a:rPr>
              <a:t>Gabr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Arial"/>
              </a:rPr>
              <a:t>, M., Matsushita, H., ... &amp; </a:t>
            </a:r>
            <a:r>
              <a:rPr lang="en-US" altLang="ko-KR" b="0" i="0" dirty="0" err="1">
                <a:solidFill>
                  <a:srgbClr val="222222"/>
                </a:solidFill>
                <a:effectLst/>
                <a:latin typeface="Arial"/>
              </a:rPr>
              <a:t>Awadalla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Arial"/>
              </a:rPr>
              <a:t>, H. H. (2023). How good are </a:t>
            </a:r>
            <a:r>
              <a:rPr lang="en-US" altLang="ko-KR" b="0" i="0" dirty="0" err="1">
                <a:solidFill>
                  <a:srgbClr val="222222"/>
                </a:solidFill>
                <a:effectLst/>
                <a:latin typeface="Arial"/>
              </a:rPr>
              <a:t>gpt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Arial"/>
              </a:rPr>
              <a:t> models at machine translation? a comprehensive evaluation. </a:t>
            </a:r>
            <a:r>
              <a:rPr lang="en-US" altLang="ko-KR" b="0" i="1" dirty="0" err="1">
                <a:solidFill>
                  <a:srgbClr val="222222"/>
                </a:solidFill>
                <a:effectLst/>
                <a:latin typeface="Arial"/>
              </a:rPr>
              <a:t>arXiv</a:t>
            </a:r>
            <a:r>
              <a:rPr lang="en-US" altLang="ko-KR" b="0" i="1" dirty="0">
                <a:solidFill>
                  <a:srgbClr val="222222"/>
                </a:solidFill>
                <a:effectLst/>
                <a:latin typeface="Arial"/>
              </a:rPr>
              <a:t> preprint arXiv:2302.09210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Arial"/>
              </a:rPr>
              <a:t>.</a:t>
            </a:r>
          </a:p>
          <a:p>
            <a:pPr lvl="0">
              <a:defRPr/>
            </a:pPr>
            <a:endParaRPr lang="en-US" altLang="ko-KR" b="0" i="0" dirty="0">
              <a:solidFill>
                <a:srgbClr val="222222"/>
              </a:solidFill>
              <a:effectLst/>
              <a:latin typeface="Arial"/>
            </a:endParaRPr>
          </a:p>
          <a:p>
            <a:pPr lvl="0">
              <a:defRPr/>
            </a:pPr>
            <a:r>
              <a:rPr lang="en-US" altLang="ko-KR" b="0" i="0" dirty="0" err="1">
                <a:solidFill>
                  <a:srgbClr val="222222"/>
                </a:solidFill>
                <a:effectLst/>
                <a:latin typeface="Arial"/>
              </a:rPr>
              <a:t>Samadi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Arial"/>
              </a:rPr>
              <a:t>, M., </a:t>
            </a:r>
            <a:r>
              <a:rPr lang="en-US" altLang="ko-KR" b="0" i="0" dirty="0" err="1">
                <a:solidFill>
                  <a:srgbClr val="222222"/>
                </a:solidFill>
                <a:effectLst/>
                <a:latin typeface="Arial"/>
              </a:rPr>
              <a:t>Mousavian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Arial"/>
              </a:rPr>
              <a:t>, M., &amp; </a:t>
            </a:r>
            <a:r>
              <a:rPr lang="en-US" altLang="ko-KR" b="0" i="0" dirty="0" err="1">
                <a:solidFill>
                  <a:srgbClr val="222222"/>
                </a:solidFill>
                <a:effectLst/>
                <a:latin typeface="Arial"/>
              </a:rPr>
              <a:t>Momtazi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Arial"/>
              </a:rPr>
              <a:t>, S. (2021). Deep contextualized text representation and learning for fake news detection. </a:t>
            </a:r>
            <a:r>
              <a:rPr lang="en-US" altLang="ko-KR" b="0" i="1" dirty="0">
                <a:solidFill>
                  <a:srgbClr val="222222"/>
                </a:solidFill>
                <a:effectLst/>
                <a:latin typeface="Arial"/>
              </a:rPr>
              <a:t>Information processing &amp; management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Arial"/>
              </a:rPr>
              <a:t>, </a:t>
            </a:r>
            <a:r>
              <a:rPr lang="en-US" altLang="ko-KR" b="0" i="1" dirty="0">
                <a:solidFill>
                  <a:srgbClr val="222222"/>
                </a:solidFill>
                <a:effectLst/>
                <a:latin typeface="Arial"/>
              </a:rPr>
              <a:t>58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Arial"/>
              </a:rPr>
              <a:t>(6), 102723.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i="0" dirty="0">
                <a:solidFill>
                  <a:srgbClr val="222222"/>
                </a:solidFill>
                <a:effectLst/>
                <a:latin typeface="Arial"/>
              </a:rPr>
              <a:t>Goyal, T., Li, J. J., &amp; Durrett, G. (2022). News summarization and evaluation in the era of gpt-3. </a:t>
            </a:r>
            <a:r>
              <a:rPr lang="en-US" altLang="ko-KR" b="0" i="1" dirty="0" err="1">
                <a:solidFill>
                  <a:srgbClr val="222222"/>
                </a:solidFill>
                <a:effectLst/>
                <a:latin typeface="Arial"/>
              </a:rPr>
              <a:t>arXiv</a:t>
            </a:r>
            <a:r>
              <a:rPr lang="en-US" altLang="ko-KR" b="0" i="1" dirty="0">
                <a:solidFill>
                  <a:srgbClr val="222222"/>
                </a:solidFill>
                <a:effectLst/>
                <a:latin typeface="Arial"/>
              </a:rPr>
              <a:t> preprint arXiv:2209.12356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Arial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559592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Villi, M., </a:t>
            </a:r>
            <a:r>
              <a:rPr lang="en-US" altLang="ko-KR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Aharoni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T., </a:t>
            </a:r>
            <a:r>
              <a:rPr lang="en-US" altLang="ko-KR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Tenenboim-Weinblatt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K., </a:t>
            </a:r>
            <a:r>
              <a:rPr lang="en-US" altLang="ko-KR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Boczkowski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P. J., Hayashi, K., </a:t>
            </a:r>
            <a:r>
              <a:rPr lang="en-US" altLang="ko-KR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Mitchelstein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E., ... &amp; </a:t>
            </a:r>
            <a:r>
              <a:rPr lang="en-US" altLang="ko-KR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Kligler-Vilenchik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N. (2022). Taking a break from news: A five-nation study of news avoidance in the digital era. </a:t>
            </a:r>
            <a:r>
              <a:rPr lang="en-US" altLang="ko-KR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Digital Journalism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altLang="ko-KR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10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(1), 148-164.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de Bruin, K., de </a:t>
            </a:r>
            <a:r>
              <a:rPr lang="en-US" altLang="ko-KR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Haan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Y., </a:t>
            </a:r>
            <a:r>
              <a:rPr lang="en-US" altLang="ko-KR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Vliegenthart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R., </a:t>
            </a:r>
            <a:r>
              <a:rPr lang="en-US" altLang="ko-KR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Kruikemeier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S., &amp; </a:t>
            </a:r>
            <a:r>
              <a:rPr lang="en-US" altLang="ko-KR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Boukes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M. (2021). News avoidance during the COVID-19 crisis: Understanding information overload. </a:t>
            </a:r>
            <a:r>
              <a:rPr lang="en-US" altLang="ko-KR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Digital Journalism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altLang="ko-KR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9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(9), 1286-1302.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987353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경동대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2021,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스포츠경향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https://v.daum.net/v/20210429070003180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이준성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2022,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동아일보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https://news.seoulsports.or.kr/web/pds/pdsView.do?catid=15&amp;pdsid=1052&amp;scattit=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/>
            <a:r>
              <a:rPr lang="en-US" altLang="ko-KR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Merriweather Sans" panose="020F0502020204030204" pitchFamily="2" charset="0"/>
              </a:rPr>
              <a:t>Bradbury, J.C. Does hosting a professional sports team benefit the local community? Evidence from property assessments. </a:t>
            </a:r>
            <a:r>
              <a:rPr lang="en-US" altLang="ko-KR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Merriweather Sans" panose="020F0502020204030204" pitchFamily="2" charset="0"/>
              </a:rPr>
              <a:t>Econ Gov</a:t>
            </a:r>
            <a:r>
              <a:rPr lang="en-US" altLang="ko-KR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Merriweather Sans" panose="020F0502020204030204" pitchFamily="2" charset="0"/>
              </a:rPr>
              <a:t> </a:t>
            </a:r>
            <a:r>
              <a:rPr lang="en-US" altLang="ko-KR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Merriweather Sans" panose="020F0502020204030204" pitchFamily="2" charset="0"/>
              </a:rPr>
              <a:t>23</a:t>
            </a:r>
            <a:r>
              <a:rPr lang="en-US" altLang="ko-KR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Merriweather Sans" panose="020F0502020204030204" pitchFamily="2" charset="0"/>
              </a:rPr>
              <a:t>, 219–252 (2022). https://doi.org/10.1007/s10101-022-00268-z</a:t>
            </a:r>
          </a:p>
          <a:p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Oeckl</a:t>
            </a:r>
            <a:r>
              <a:rPr lang="en-US" altLang="ko-KR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S. J., &amp; Morrow, S. (2022). CSR in professional football in times of crisis: new ways in a challenging new normal. </a:t>
            </a:r>
            <a:r>
              <a:rPr lang="en-US" altLang="ko-KR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International Journal of Financial Studies</a:t>
            </a:r>
            <a:r>
              <a:rPr lang="en-US" altLang="ko-KR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 </a:t>
            </a:r>
            <a:r>
              <a:rPr lang="en-US" altLang="ko-KR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10</a:t>
            </a:r>
            <a:r>
              <a:rPr lang="en-US" altLang="ko-KR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(4), 86.</a:t>
            </a:r>
          </a:p>
          <a:p>
            <a:endParaRPr lang="en-US" altLang="ko-KR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Yuhei, 2019, https://twin-cities.umn.edu/news-events/building-community-through-sport</a:t>
            </a:r>
          </a:p>
        </p:txBody>
      </p:sp>
    </p:spTree>
    <p:extLst>
      <p:ext uri="{BB962C8B-B14F-4D97-AF65-F5344CB8AC3E}">
        <p14:creationId xmlns:p14="http://schemas.microsoft.com/office/powerpoint/2010/main" val="30687564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ko-KR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Ennis, S., &amp; Ennis, S. (2020). Understanding Fans and Their Consumption of Sport. </a:t>
            </a:r>
            <a:r>
              <a:rPr lang="en-US" altLang="ko-KR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Sports Marketing: A Global Approach to Theory and Practice</a:t>
            </a:r>
            <a:r>
              <a:rPr lang="en-US" altLang="ko-KR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75-100.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altLang="ko-KR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ko-KR" b="0" i="0" dirty="0">
                <a:solidFill>
                  <a:srgbClr val="2A2A2A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Sanderson, Jimmy, 'Sport, Digital Media, and Social Media', in Lawrence A. </a:t>
            </a:r>
            <a:r>
              <a:rPr lang="en-US" altLang="ko-KR" b="0" i="0" dirty="0" err="1">
                <a:solidFill>
                  <a:srgbClr val="2A2A2A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Wenner</a:t>
            </a:r>
            <a:r>
              <a:rPr lang="en-US" altLang="ko-KR" b="0" i="0" dirty="0">
                <a:solidFill>
                  <a:srgbClr val="2A2A2A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 (ed.), </a:t>
            </a:r>
            <a:r>
              <a:rPr lang="en-US" altLang="ko-KR" b="0" i="1" dirty="0">
                <a:solidFill>
                  <a:srgbClr val="2A2A2A"/>
                </a:solidFill>
                <a:effectLst/>
                <a:highlight>
                  <a:srgbClr val="FFFFFF"/>
                </a:highlight>
                <a:latin typeface="inherit"/>
              </a:rPr>
              <a:t>The Oxford Handbook of Sport and Society</a:t>
            </a:r>
            <a:r>
              <a:rPr lang="en-US" altLang="ko-KR" b="0" i="0" dirty="0">
                <a:solidFill>
                  <a:srgbClr val="2A2A2A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 (2022; online </a:t>
            </a:r>
            <a:r>
              <a:rPr lang="en-US" altLang="ko-KR" b="0" i="0" dirty="0" err="1">
                <a:solidFill>
                  <a:srgbClr val="2A2A2A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edn</a:t>
            </a:r>
            <a:r>
              <a:rPr lang="en-US" altLang="ko-KR" b="0" i="0" dirty="0">
                <a:solidFill>
                  <a:srgbClr val="2A2A2A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, Oxford Academic, 21 Sept. 2022),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altLang="ko-KR" b="0" i="0" dirty="0">
              <a:solidFill>
                <a:srgbClr val="2A2A2A"/>
              </a:solidFill>
              <a:effectLst/>
              <a:highlight>
                <a:srgbClr val="FFFFFF"/>
              </a:highlight>
              <a:latin typeface="Source Sans Pro" panose="020B0503030403020204" pitchFamily="34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ko-KR" dirty="0"/>
              <a:t>Pete Giorgio et al., 2023, https://www2.deloitte.com/us/en/insights/industry/media-and-entertainment/immersive-sports-fandom.html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altLang="ko-KR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ko-KR" dirty="0"/>
              <a:t>Roberta De Martino, 2022, Nielson, https://www.nielsen.com/news-center/2022/sports-fandom-is-increasing-powered-by-new-digital-platforms-global-report-finds/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altLang="ko-KR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ko-KR" dirty="0"/>
              <a:t>Jessica Coen, 2023, greenfly, https://www.greenfly.com/blog/social-media-in-sports/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altLang="ko-KR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ko-KR" dirty="0"/>
              <a:t>Nielson, 2022, https://sponsorship.org/nielsen-releases-2022-global-sports-marketing-report/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altLang="ko-KR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ko-KR" altLang="en-US" dirty="0" err="1"/>
              <a:t>조형래</a:t>
            </a:r>
            <a:r>
              <a:rPr lang="en-US" altLang="ko-KR" dirty="0"/>
              <a:t>, 2024, </a:t>
            </a:r>
            <a:r>
              <a:rPr lang="ko-KR" altLang="en-US" dirty="0"/>
              <a:t>중앙일보</a:t>
            </a:r>
            <a:r>
              <a:rPr lang="en-US" altLang="ko-KR" dirty="0"/>
              <a:t>, https://news.koreadaily.com/2024/06/15/sports/korbaseball/20240615080035201.html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altLang="ko-KR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ko-KR" alt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배동익</a:t>
            </a:r>
            <a:r>
              <a:rPr lang="en-US" altLang="ko-KR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&amp; </a:t>
            </a:r>
            <a:r>
              <a:rPr lang="ko-KR" alt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김대환</a:t>
            </a:r>
            <a:r>
              <a:rPr lang="en-US" altLang="ko-KR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. (2024). </a:t>
            </a:r>
            <a:r>
              <a:rPr lang="ko-KR" alt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프로야구 팬들의 팬 커뮤니티 마커가 커뮤니티 사이트 만족과 공동가치창출에 미치는 영향</a:t>
            </a:r>
            <a:r>
              <a:rPr lang="en-US" altLang="ko-KR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: </a:t>
            </a:r>
            <a:r>
              <a:rPr lang="ko-KR" alt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팀 동일시의 조절효과를 중심으로</a:t>
            </a:r>
            <a:r>
              <a:rPr lang="en-US" altLang="ko-KR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. </a:t>
            </a:r>
            <a:r>
              <a:rPr lang="ko-KR" altLang="en-US" b="0" i="1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한국스포츠산업경영학회지</a:t>
            </a:r>
            <a:r>
              <a:rPr lang="en-US" altLang="ko-KR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 </a:t>
            </a:r>
            <a:r>
              <a:rPr lang="en-US" altLang="ko-KR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29</a:t>
            </a:r>
            <a:r>
              <a:rPr lang="en-US" altLang="ko-KR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(1), 46-62.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990865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ko-KR" b="0" i="0" dirty="0" err="1">
                <a:solidFill>
                  <a:srgbClr val="202020"/>
                </a:solidFill>
                <a:effectLst/>
                <a:highlight>
                  <a:srgbClr val="FFFFFF"/>
                </a:highlight>
                <a:latin typeface="Helvetica" panose="020B0604020202020204" pitchFamily="34" charset="0"/>
              </a:rPr>
              <a:t>Lochbaum</a:t>
            </a:r>
            <a:r>
              <a:rPr lang="en-US" altLang="ko-KR" b="0" i="0" dirty="0">
                <a:solidFill>
                  <a:srgbClr val="202020"/>
                </a:solidFill>
                <a:effectLst/>
                <a:highlight>
                  <a:srgbClr val="FFFFFF"/>
                </a:highlight>
                <a:latin typeface="Helvetica" panose="020B0604020202020204" pitchFamily="34" charset="0"/>
              </a:rPr>
              <a:t> M, Stoner E, Hefner T, Cooper S, Lane AM, Terry PC (2022) Sport psychology and performance meta-analyses: A systematic review of the literature. </a:t>
            </a:r>
            <a:r>
              <a:rPr lang="en-US" altLang="ko-KR" b="0" i="0" dirty="0" err="1">
                <a:solidFill>
                  <a:srgbClr val="202020"/>
                </a:solidFill>
                <a:effectLst/>
                <a:highlight>
                  <a:srgbClr val="FFFFFF"/>
                </a:highlight>
                <a:latin typeface="Helvetica" panose="020B0604020202020204" pitchFamily="34" charset="0"/>
              </a:rPr>
              <a:t>PLoS</a:t>
            </a:r>
            <a:r>
              <a:rPr lang="en-US" altLang="ko-KR" b="0" i="0" dirty="0">
                <a:solidFill>
                  <a:srgbClr val="202020"/>
                </a:solidFill>
                <a:effectLst/>
                <a:highlight>
                  <a:srgbClr val="FFFFFF"/>
                </a:highlight>
                <a:latin typeface="Helvetica" panose="020B0604020202020204" pitchFamily="34" charset="0"/>
              </a:rPr>
              <a:t> ONE 17(2): e0263408. https://doi.org/10.1371/journal.pone.0263408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ko-KR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Trpkovici</a:t>
            </a:r>
            <a:r>
              <a:rPr lang="en-US" altLang="ko-KR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M., </a:t>
            </a:r>
            <a:r>
              <a:rPr lang="en-US" altLang="ko-KR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Pálvölgyi</a:t>
            </a:r>
            <a:r>
              <a:rPr lang="en-US" altLang="ko-KR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Á., Makai, A., </a:t>
            </a:r>
            <a:r>
              <a:rPr lang="en-US" altLang="ko-KR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Prémusz</a:t>
            </a:r>
            <a:r>
              <a:rPr lang="en-US" altLang="ko-KR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V., &amp; </a:t>
            </a:r>
            <a:r>
              <a:rPr lang="en-US" altLang="ko-KR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Ács</a:t>
            </a:r>
            <a:r>
              <a:rPr lang="en-US" altLang="ko-KR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P. (2023). Athlete anxiety questionnaire: the development and validation of a new questionnaire for assessing the anxiety, concentration and self-confidence of athletes. </a:t>
            </a:r>
            <a:r>
              <a:rPr lang="en-US" altLang="ko-KR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Frontiers in Psychology</a:t>
            </a:r>
            <a:r>
              <a:rPr lang="en-US" altLang="ko-KR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 </a:t>
            </a:r>
            <a:r>
              <a:rPr lang="en-US" altLang="ko-KR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14</a:t>
            </a:r>
            <a:r>
              <a:rPr lang="en-US" altLang="ko-KR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1306188.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altLang="ko-KR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ko-KR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Yetton, B. D., </a:t>
            </a:r>
            <a:r>
              <a:rPr lang="en-US" altLang="ko-KR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Revord</a:t>
            </a:r>
            <a:r>
              <a:rPr lang="en-US" altLang="ko-KR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J., Margolis, S., Lyubomirsky, S., &amp; Seitz, A. R. (2019). Cognitive and physiological measures in well-being science: Limitations and lessons. </a:t>
            </a:r>
            <a:r>
              <a:rPr lang="en-US" altLang="ko-KR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Frontiers in Psychology</a:t>
            </a:r>
            <a:r>
              <a:rPr lang="en-US" altLang="ko-KR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 </a:t>
            </a:r>
            <a:r>
              <a:rPr lang="en-US" altLang="ko-KR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10</a:t>
            </a:r>
            <a:r>
              <a:rPr lang="en-US" altLang="ko-KR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1630.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altLang="ko-KR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Weiner, 2021,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well+good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https://www.wellandgood.com/athletes-mental-health/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/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-apple-system"/>
              </a:rPr>
              <a:t>Klier, K., </a:t>
            </a:r>
            <a:r>
              <a:rPr lang="en-US" altLang="ko-KR" b="0" i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-apple-system"/>
              </a:rPr>
              <a:t>Rommerskirchen</a:t>
            </a:r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-apple-system"/>
              </a:rPr>
              <a:t>, T. &amp; </a:t>
            </a:r>
            <a:r>
              <a:rPr lang="en-US" altLang="ko-KR" b="0" i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-apple-system"/>
              </a:rPr>
              <a:t>Brixius</a:t>
            </a:r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-apple-system"/>
              </a:rPr>
              <a:t>, K. #fitspiration: a comparison of the sport-related social media usage and its impact on body image in young adults. </a:t>
            </a:r>
            <a:r>
              <a:rPr lang="en-US" altLang="ko-KR" b="0" i="1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-apple-system"/>
              </a:rPr>
              <a:t>BMC Psychol</a:t>
            </a:r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-apple-system"/>
              </a:rPr>
              <a:t> </a:t>
            </a:r>
            <a:r>
              <a:rPr lang="en-US" altLang="ko-KR" b="1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-apple-system"/>
              </a:rPr>
              <a:t>10</a:t>
            </a:r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-apple-system"/>
              </a:rPr>
              <a:t>, 320 (2022). https://doi.org/10.1186/s40359-022-01027-9</a:t>
            </a:r>
          </a:p>
          <a:p>
            <a:br>
              <a:rPr lang="en-US" altLang="ko-KR" dirty="0"/>
            </a:br>
            <a:r>
              <a:rPr lang="en-US" altLang="ko-KR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aleway" panose="020F0502020204030204" pitchFamily="2" charset="0"/>
              </a:rPr>
              <a:t>Chris Sloan, 2023,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aleway" panose="020F0502020204030204" pitchFamily="2" charset="0"/>
              </a:rPr>
              <a:t>selectbaseballteams</a:t>
            </a:r>
            <a:r>
              <a:rPr lang="en-US" altLang="ko-KR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aleway" panose="020F0502020204030204" pitchFamily="2" charset="0"/>
              </a:rPr>
              <a:t>,</a:t>
            </a:r>
            <a:r>
              <a:rPr lang="ko-KR" alt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aleway" panose="020F0502020204030204" pitchFamily="2" charset="0"/>
              </a:rPr>
              <a:t> </a:t>
            </a:r>
            <a:r>
              <a:rPr lang="en-US" altLang="ko-KR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aleway" panose="020F0502020204030204" pitchFamily="2" charset="0"/>
              </a:rPr>
              <a:t>https://selectbaseballteams.com/blog/how-mentality-game-influencing-baseball-performance/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84345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ko-KR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Burroughs, B. (2020). Statistics and baseball fandom: Sabermetric infrastructure of expertise. </a:t>
            </a:r>
            <a:r>
              <a:rPr lang="en-US" altLang="ko-KR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Games and Culture</a:t>
            </a:r>
            <a:r>
              <a:rPr lang="en-US" altLang="ko-KR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 </a:t>
            </a:r>
            <a:r>
              <a:rPr lang="en-US" altLang="ko-KR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15</a:t>
            </a:r>
            <a:r>
              <a:rPr lang="en-US" altLang="ko-KR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(3), 248-265.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Roebber</a:t>
            </a:r>
            <a:r>
              <a:rPr lang="en-US" altLang="ko-KR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P. J. (2021). Does the principle of investment diversification apply to the starting pitching staffs of major league baseball teams?. </a:t>
            </a:r>
            <a:r>
              <a:rPr lang="en-US" altLang="ko-KR" b="0" i="1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Plos</a:t>
            </a:r>
            <a:r>
              <a:rPr lang="en-US" altLang="ko-KR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one</a:t>
            </a:r>
            <a:r>
              <a:rPr lang="en-US" altLang="ko-KR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 </a:t>
            </a:r>
            <a:r>
              <a:rPr lang="en-US" altLang="ko-KR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16</a:t>
            </a:r>
            <a:r>
              <a:rPr lang="en-US" altLang="ko-KR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(1), e0244941.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김태훈</a:t>
            </a:r>
            <a:r>
              <a:rPr lang="en-US" altLang="ko-KR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</a:t>
            </a:r>
            <a:r>
              <a:rPr lang="ko-KR" alt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임성원</a:t>
            </a:r>
            <a:r>
              <a:rPr lang="en-US" altLang="ko-KR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</a:t>
            </a:r>
            <a:r>
              <a:rPr lang="ko-KR" alt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고진광</a:t>
            </a:r>
            <a:r>
              <a:rPr lang="en-US" altLang="ko-KR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&amp; </a:t>
            </a:r>
            <a:r>
              <a:rPr lang="ko-KR" alt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이재학</a:t>
            </a:r>
            <a:r>
              <a:rPr lang="en-US" altLang="ko-KR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. (2020). </a:t>
            </a:r>
            <a:r>
              <a:rPr lang="ko-KR" alt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인공지능 모델에 따른 한국 </a:t>
            </a:r>
            <a:r>
              <a:rPr lang="ko-KR" alt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프로야구의승패</a:t>
            </a:r>
            <a:r>
              <a:rPr lang="ko-KR" alt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예측 분석에 관한 연구</a:t>
            </a:r>
            <a:r>
              <a:rPr lang="en-US" altLang="ko-KR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. </a:t>
            </a:r>
            <a:r>
              <a:rPr lang="ko-KR" altLang="en-US" b="0" i="1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한국빅데이터논문지</a:t>
            </a:r>
            <a:r>
              <a:rPr lang="ko-KR" altLang="en-US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제</a:t>
            </a:r>
            <a:r>
              <a:rPr lang="en-US" altLang="ko-KR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 </a:t>
            </a:r>
            <a:r>
              <a:rPr lang="en-US" altLang="ko-KR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5</a:t>
            </a:r>
            <a:r>
              <a:rPr lang="en-US" altLang="ko-KR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(2).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Huang, M. L., &amp; Li, Y. Z. (2021). Use of machine learning and deep learning to predict the outcomes of major league baseball matches. </a:t>
            </a:r>
            <a:r>
              <a:rPr lang="en-US" altLang="ko-KR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Applied Sciences</a:t>
            </a:r>
            <a:r>
              <a:rPr lang="en-US" altLang="ko-KR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 </a:t>
            </a:r>
            <a:r>
              <a:rPr lang="en-US" altLang="ko-KR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11</a:t>
            </a:r>
            <a:r>
              <a:rPr lang="en-US" altLang="ko-KR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(10), 4499.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86279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010C6459-A429-4002-B07E-D99523D04DC7}" type="datetime1">
              <a:rPr lang="ko-KR" altLang="en-US" smtClean="0"/>
              <a:t>2024-06-23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1404094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2077BDD3-1533-41E8-A628-4EE9590F9A1E}" type="datetime1">
              <a:rPr lang="ko-KR" altLang="en-US" smtClean="0"/>
              <a:t>2024-06-23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594953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/>
              <a:t>첫째 목차</a:t>
            </a:r>
          </a:p>
          <a:p>
            <a:pPr lvl="0"/>
            <a:r>
              <a:rPr lang="ko-KR" altLang="en-US"/>
              <a:t>둘째 목차</a:t>
            </a:r>
          </a:p>
          <a:p>
            <a:pPr lvl="0"/>
            <a:r>
              <a:rPr lang="ko-KR" altLang="en-US"/>
              <a:t>셋째 목차</a:t>
            </a:r>
          </a:p>
          <a:p>
            <a:pPr lvl="0"/>
            <a:r>
              <a:rPr lang="ko-KR" altLang="en-US"/>
              <a:t>넷째 목차</a:t>
            </a:r>
          </a:p>
          <a:p>
            <a:pPr lvl="0"/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68A9D982-94CE-47CD-B8DF-CB5A7B9434FB}" type="datetime1">
              <a:rPr lang="ko-KR" altLang="en-US" smtClean="0"/>
              <a:t>2024-06-23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098244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E6F551F1-8883-4A99-BE6D-8CE95EBDBA16}" type="datetime1">
              <a:rPr lang="ko-KR" altLang="en-US" smtClean="0"/>
              <a:t>2024-06-23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6390506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61F0F65F-478D-48CA-A2A1-0971616538B5}" type="datetime1">
              <a:rPr lang="ko-KR" altLang="en-US" smtClean="0"/>
              <a:t>2024-06-23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1745881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DB045E0E-04A8-4711-8A65-2F1097F2A179}" type="datetime1">
              <a:rPr lang="ko-KR" altLang="en-US" smtClean="0"/>
              <a:t>2024-06-23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5061368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1394FFED-B738-4D85-A3EB-7926A1A8F8EB}" type="datetime1">
              <a:rPr lang="ko-KR" altLang="en-US" smtClean="0"/>
              <a:t>2024-06-23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972239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9537A16D-F1EA-486A-8087-05F9D6698C0A}" type="datetime1">
              <a:rPr lang="ko-KR" altLang="en-US" smtClean="0"/>
              <a:t>2024-06-23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4541207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4FA8B505-DB20-47FF-BA9B-542AA6DA611C}" type="datetime1">
              <a:rPr lang="ko-KR" altLang="en-US" smtClean="0"/>
              <a:t>2024-06-23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515639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표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pPr lvl="0"/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0B554EBA-706B-4724-B4EF-EBC19A74AF27}" type="datetime1">
              <a:rPr lang="ko-KR" altLang="en-US" smtClean="0"/>
              <a:t>2024-06-23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4120267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D26B950-E930-43BD-8094-2AE0563D2188}" type="datetime1">
              <a:rPr lang="ko-KR" altLang="en-US" smtClean="0"/>
              <a:t>2024-06-23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6158487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9991BD42-42A5-4A6C-B8EB-F32A885AEE73}" type="datetime1">
              <a:rPr lang="ko-KR" altLang="en-US" smtClean="0"/>
              <a:t>2024-06-23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2500834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한컴오피스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DC764A5A-47B7-464A-B298-967D9226A952}" type="datetime1">
              <a:rPr lang="ko-KR" altLang="en-US" smtClean="0"/>
              <a:t>2024-06-23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3997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  <p:sldLayoutId id="2147483806" r:id="rId12"/>
  </p:sldLayoutIdLst>
  <p:transition/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F464C94-FE8F-FDA6-DDFE-166D0FD53A41}"/>
              </a:ext>
            </a:extLst>
          </p:cNvPr>
          <p:cNvSpPr txBox="1"/>
          <p:nvPr/>
        </p:nvSpPr>
        <p:spPr>
          <a:xfrm>
            <a:off x="424752" y="1799050"/>
            <a:ext cx="11499327" cy="1443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endParaRPr lang="ko-KR" altLang="en-US" sz="2800" b="1" dirty="0"/>
          </a:p>
          <a:p>
            <a:pPr marL="660400" lvl="0" indent="-660400" algn="ctr">
              <a:lnSpc>
                <a:spcPct val="110000"/>
              </a:lnSpc>
              <a:spcAft>
                <a:spcPts val="0"/>
              </a:spcAft>
              <a:defRPr/>
            </a:pPr>
            <a:r>
              <a:rPr lang="ko-KR" altLang="en-US" sz="2800" b="1" dirty="0"/>
              <a:t>스포츠 팬들의 디지털 여론을 통한</a:t>
            </a:r>
            <a:r>
              <a:rPr lang="en-US" altLang="ko-KR" sz="2800" b="1" dirty="0"/>
              <a:t> </a:t>
            </a:r>
            <a:r>
              <a:rPr lang="ko-KR" altLang="en-US" sz="2800" b="1" dirty="0"/>
              <a:t>경기력 예측</a:t>
            </a:r>
            <a:endParaRPr lang="en-US" altLang="ko-KR" sz="2800" b="1" dirty="0"/>
          </a:p>
          <a:p>
            <a:pPr marL="660400" lvl="0" indent="-660400" algn="ctr">
              <a:lnSpc>
                <a:spcPct val="110000"/>
              </a:lnSpc>
              <a:spcAft>
                <a:spcPts val="0"/>
              </a:spcAft>
              <a:defRPr/>
            </a:pPr>
            <a:r>
              <a:rPr lang="en-US" altLang="ko-KR" sz="2800" b="1" dirty="0"/>
              <a:t>: KBO </a:t>
            </a:r>
            <a:r>
              <a:rPr lang="ko-KR" altLang="en-US" sz="2800" b="1" dirty="0"/>
              <a:t>리그 내 팀과 선수를 중심으로</a:t>
            </a:r>
            <a:endParaRPr lang="en-US" altLang="ko-KR" sz="2800" b="1" dirty="0"/>
          </a:p>
        </p:txBody>
      </p:sp>
      <p:sp>
        <p:nvSpPr>
          <p:cNvPr id="6" name="가로 글상자 19">
            <a:extLst>
              <a:ext uri="{FF2B5EF4-FFF2-40B4-BE49-F238E27FC236}">
                <a16:creationId xmlns:a16="http://schemas.microsoft.com/office/drawing/2014/main" id="{91A23545-8236-C055-9F31-DF0788268D3B}"/>
              </a:ext>
            </a:extLst>
          </p:cNvPr>
          <p:cNvSpPr txBox="1"/>
          <p:nvPr/>
        </p:nvSpPr>
        <p:spPr>
          <a:xfrm>
            <a:off x="675969" y="5087229"/>
            <a:ext cx="10840061" cy="10194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114000"/>
              </a:lnSpc>
              <a:defRPr/>
            </a:pPr>
            <a:r>
              <a:rPr lang="ko-KR" altLang="en-US" dirty="0"/>
              <a:t>경희대학교 일반대학원 </a:t>
            </a:r>
            <a:r>
              <a:rPr lang="ko-KR" altLang="en-US" dirty="0" err="1"/>
              <a:t>빅데이터응용학과</a:t>
            </a:r>
            <a:r>
              <a:rPr lang="ko-KR" altLang="en-US" dirty="0"/>
              <a:t> 석사과정 강민석</a:t>
            </a:r>
            <a:endParaRPr lang="en-US" altLang="ko-KR" dirty="0"/>
          </a:p>
          <a:p>
            <a:pPr algn="r">
              <a:lnSpc>
                <a:spcPct val="114000"/>
              </a:lnSpc>
              <a:defRPr/>
            </a:pPr>
            <a:r>
              <a:rPr lang="ko-KR" altLang="en-US" dirty="0"/>
              <a:t>경희대학교 일반대학원 </a:t>
            </a:r>
            <a:r>
              <a:rPr lang="ko-KR" altLang="en-US" dirty="0" err="1"/>
              <a:t>빅데이터응용학과</a:t>
            </a:r>
            <a:r>
              <a:rPr lang="ko-KR" altLang="en-US" dirty="0"/>
              <a:t> 석사과정 심건우</a:t>
            </a:r>
            <a:endParaRPr lang="en-US" altLang="ko-KR" dirty="0"/>
          </a:p>
          <a:p>
            <a:pPr algn="r">
              <a:lnSpc>
                <a:spcPct val="114000"/>
              </a:lnSpc>
              <a:defRPr/>
            </a:pPr>
            <a:r>
              <a:rPr lang="ko-KR" altLang="en-US" dirty="0"/>
              <a:t>경희대학교 경영대학 경영학과 </a:t>
            </a:r>
            <a:r>
              <a:rPr lang="en-US" altLang="ko-KR" dirty="0"/>
              <a:t>&amp; </a:t>
            </a:r>
            <a:r>
              <a:rPr lang="ko-KR" altLang="en-US" dirty="0" err="1"/>
              <a:t>빅데이터응용학과</a:t>
            </a:r>
            <a:r>
              <a:rPr lang="ko-KR" altLang="en-US" dirty="0"/>
              <a:t> </a:t>
            </a:r>
            <a:r>
              <a:rPr lang="ko-KR" altLang="en-US" dirty="0" err="1"/>
              <a:t>양성병</a:t>
            </a:r>
            <a:r>
              <a:rPr lang="ko-KR" altLang="en-US" dirty="0"/>
              <a:t> 교수</a:t>
            </a:r>
            <a:endParaRPr lang="en-US" altLang="ko-KR" dirty="0"/>
          </a:p>
        </p:txBody>
      </p:sp>
      <p:sp>
        <p:nvSpPr>
          <p:cNvPr id="7" name="가로 글상자 20">
            <a:extLst>
              <a:ext uri="{FF2B5EF4-FFF2-40B4-BE49-F238E27FC236}">
                <a16:creationId xmlns:a16="http://schemas.microsoft.com/office/drawing/2014/main" id="{109A941C-4083-5A0D-27DB-DD04314991BF}"/>
              </a:ext>
            </a:extLst>
          </p:cNvPr>
          <p:cNvSpPr txBox="1"/>
          <p:nvPr/>
        </p:nvSpPr>
        <p:spPr>
          <a:xfrm>
            <a:off x="424753" y="3437451"/>
            <a:ext cx="114993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dirty="0">
                <a:latin typeface="맑은 고딕"/>
              </a:rPr>
              <a:t>2024.</a:t>
            </a:r>
            <a:r>
              <a:rPr lang="ko-KR" altLang="en-US" dirty="0">
                <a:latin typeface="맑은 고딕"/>
              </a:rPr>
              <a:t> </a:t>
            </a:r>
            <a:r>
              <a:rPr lang="en-US" altLang="ko-KR" dirty="0">
                <a:latin typeface="맑은 고딕"/>
              </a:rPr>
              <a:t>06. 24</a:t>
            </a:r>
          </a:p>
        </p:txBody>
      </p:sp>
      <p:pic>
        <p:nvPicPr>
          <p:cNvPr id="9" name="그림 8" descr="텍스트, 로고, 상징, 폰트이(가) 표시된 사진&#10;&#10;자동 생성된 설명">
            <a:extLst>
              <a:ext uri="{FF2B5EF4-FFF2-40B4-BE49-F238E27FC236}">
                <a16:creationId xmlns:a16="http://schemas.microsoft.com/office/drawing/2014/main" id="{7CF6805A-4AD0-008D-F7F1-5A4034B2BBB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8448" y="234801"/>
            <a:ext cx="1325632" cy="32168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60A208C0-E5F1-00DF-A54A-C64FE9EAE97F}"/>
              </a:ext>
            </a:extLst>
          </p:cNvPr>
          <p:cNvSpPr/>
          <p:nvPr/>
        </p:nvSpPr>
        <p:spPr>
          <a:xfrm rot="10800000">
            <a:off x="2666999" y="4019678"/>
            <a:ext cx="6858000" cy="120234"/>
          </a:xfrm>
          <a:prstGeom prst="rect">
            <a:avLst/>
          </a:prstGeom>
          <a:gradFill>
            <a:gsLst>
              <a:gs pos="100000">
                <a:srgbClr val="A40F16"/>
              </a:gs>
              <a:gs pos="0">
                <a:srgbClr val="0D326F"/>
              </a:gs>
            </a:gsLst>
            <a:lin ang="0" scaled="1"/>
          </a:gra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33AA8D4-C085-498B-ED4F-5B106552CDE2}"/>
              </a:ext>
            </a:extLst>
          </p:cNvPr>
          <p:cNvSpPr/>
          <p:nvPr/>
        </p:nvSpPr>
        <p:spPr>
          <a:xfrm>
            <a:off x="2666999" y="1600777"/>
            <a:ext cx="6858000" cy="120234"/>
          </a:xfrm>
          <a:prstGeom prst="rect">
            <a:avLst/>
          </a:prstGeom>
          <a:gradFill>
            <a:gsLst>
              <a:gs pos="100000">
                <a:srgbClr val="A40F16"/>
              </a:gs>
              <a:gs pos="0">
                <a:srgbClr val="0D326F"/>
              </a:gs>
            </a:gsLst>
            <a:lin ang="0" scaled="1"/>
          </a:gra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D8EFD01D-D1EE-243D-9DC5-FBBEA44D45F5}"/>
              </a:ext>
            </a:extLst>
          </p:cNvPr>
          <p:cNvSpPr/>
          <p:nvPr/>
        </p:nvSpPr>
        <p:spPr>
          <a:xfrm>
            <a:off x="267920" y="140987"/>
            <a:ext cx="798622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3600" b="1" dirty="0" err="1">
                <a:gradFill>
                  <a:gsLst>
                    <a:gs pos="0">
                      <a:srgbClr val="A40F16"/>
                    </a:gs>
                    <a:gs pos="100000">
                      <a:srgbClr val="0D326F"/>
                    </a:gs>
                  </a:gsLst>
                  <a:lin ang="0" scaled="1"/>
                </a:gradFill>
                <a:latin typeface="+mn-ea"/>
              </a:rPr>
              <a:t>Ⅱ</a:t>
            </a:r>
            <a:r>
              <a:rPr lang="en-US" altLang="ko-KR" sz="3600" b="1" dirty="0">
                <a:gradFill>
                  <a:gsLst>
                    <a:gs pos="0">
                      <a:srgbClr val="A40F16"/>
                    </a:gs>
                    <a:gs pos="100000">
                      <a:srgbClr val="0D326F"/>
                    </a:gs>
                  </a:gsLst>
                  <a:lin ang="0" scaled="1"/>
                </a:gradFill>
                <a:latin typeface="+mn-ea"/>
              </a:rPr>
              <a:t>. </a:t>
            </a:r>
            <a:r>
              <a:rPr lang="ko-KR" altLang="en-US" sz="3600" b="1" dirty="0">
                <a:gradFill>
                  <a:gsLst>
                    <a:gs pos="0">
                      <a:srgbClr val="A40F16"/>
                    </a:gs>
                    <a:gs pos="100000">
                      <a:srgbClr val="0D326F"/>
                    </a:gs>
                  </a:gsLst>
                  <a:lin ang="0" scaled="1"/>
                </a:gradFill>
                <a:latin typeface="+mn-ea"/>
              </a:rPr>
              <a:t>이론적 배경</a:t>
            </a:r>
            <a:r>
              <a:rPr lang="ko-KR" altLang="en-US" sz="2400" b="1" dirty="0">
                <a:gradFill>
                  <a:gsLst>
                    <a:gs pos="0">
                      <a:srgbClr val="A40F16"/>
                    </a:gs>
                    <a:gs pos="100000">
                      <a:srgbClr val="0D326F"/>
                    </a:gs>
                  </a:gsLst>
                  <a:lin ang="0" scaled="1"/>
                </a:gradFill>
                <a:latin typeface="+mn-ea"/>
              </a:rPr>
              <a:t> </a:t>
            </a:r>
            <a:r>
              <a:rPr lang="en-US" altLang="ko-KR" sz="2400" b="1" dirty="0">
                <a:gradFill>
                  <a:gsLst>
                    <a:gs pos="0">
                      <a:srgbClr val="A40F16"/>
                    </a:gs>
                    <a:gs pos="100000">
                      <a:srgbClr val="0D326F"/>
                    </a:gs>
                  </a:gsLst>
                  <a:lin ang="0" scaled="1"/>
                </a:gradFill>
                <a:latin typeface="+mn-ea"/>
              </a:rPr>
              <a:t>- 5) </a:t>
            </a:r>
            <a:r>
              <a:rPr lang="ko-KR" altLang="en-US" sz="2400" b="1" dirty="0">
                <a:gradFill>
                  <a:gsLst>
                    <a:gs pos="0">
                      <a:srgbClr val="A40F16"/>
                    </a:gs>
                    <a:gs pos="100000">
                      <a:srgbClr val="0D326F"/>
                    </a:gs>
                  </a:gsLst>
                  <a:lin ang="0" scaled="1"/>
                </a:gradFill>
                <a:latin typeface="+mn-ea"/>
              </a:rPr>
              <a:t>감성 분석</a:t>
            </a:r>
            <a:endParaRPr lang="ko-KR" altLang="en-US" sz="2800" b="1" dirty="0">
              <a:gradFill>
                <a:gsLst>
                  <a:gs pos="0">
                    <a:srgbClr val="A40F16"/>
                  </a:gs>
                  <a:gs pos="100000">
                    <a:srgbClr val="0D326F"/>
                  </a:gs>
                </a:gsLst>
                <a:lin ang="0" scaled="1"/>
              </a:gradFill>
              <a:latin typeface="+mn-ea"/>
            </a:endParaRPr>
          </a:p>
        </p:txBody>
      </p:sp>
      <p:pic>
        <p:nvPicPr>
          <p:cNvPr id="26" name="그림 25" descr="텍스트, 로고, 상징, 폰트이(가) 표시된 사진&#10;&#10;자동 생성된 설명">
            <a:extLst>
              <a:ext uri="{FF2B5EF4-FFF2-40B4-BE49-F238E27FC236}">
                <a16:creationId xmlns:a16="http://schemas.microsoft.com/office/drawing/2014/main" id="{42453882-C24E-C360-652C-02EEB9467FB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8448" y="234801"/>
            <a:ext cx="1325632" cy="321685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74A2BF96-2204-4269-972C-20A4982A028A}"/>
              </a:ext>
            </a:extLst>
          </p:cNvPr>
          <p:cNvSpPr/>
          <p:nvPr/>
        </p:nvSpPr>
        <p:spPr>
          <a:xfrm rot="16200000">
            <a:off x="-3364565" y="3364563"/>
            <a:ext cx="6858002" cy="128875"/>
          </a:xfrm>
          <a:prstGeom prst="rect">
            <a:avLst/>
          </a:prstGeom>
          <a:gradFill>
            <a:gsLst>
              <a:gs pos="100000">
                <a:srgbClr val="A40F16"/>
              </a:gs>
              <a:gs pos="0">
                <a:srgbClr val="0D326F"/>
              </a:gs>
            </a:gsLst>
            <a:lin ang="0" scaled="1"/>
          </a:gra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4E041A-C36F-CBF9-5859-FBFF3A5ECE6C}"/>
              </a:ext>
            </a:extLst>
          </p:cNvPr>
          <p:cNvSpPr txBox="1"/>
          <p:nvPr/>
        </p:nvSpPr>
        <p:spPr>
          <a:xfrm>
            <a:off x="391909" y="1002094"/>
            <a:ext cx="11532171" cy="5297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4000"/>
              </a:lnSpc>
              <a:buClr>
                <a:srgbClr val="A40F16"/>
              </a:buClr>
              <a:buFont typeface="Wingdings" panose="05000000000000000000" pitchFamily="2" charset="2"/>
              <a:buChar char="ü"/>
            </a:pPr>
            <a:r>
              <a:rPr lang="ko-KR" altLang="en-US" sz="1400" b="1" dirty="0">
                <a:solidFill>
                  <a:srgbClr val="A40F16"/>
                </a:solidFill>
                <a:latin typeface="+mn-ea"/>
              </a:rPr>
              <a:t>감성 분석</a:t>
            </a:r>
            <a:r>
              <a:rPr lang="en-US" altLang="ko-KR" sz="1400" b="1" dirty="0">
                <a:solidFill>
                  <a:srgbClr val="A40F16"/>
                </a:solidFill>
                <a:latin typeface="+mn-ea"/>
              </a:rPr>
              <a:t>(Sentiment Analysis)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은 </a:t>
            </a:r>
            <a:r>
              <a:rPr lang="ko-KR" altLang="en-US" sz="1400" b="1" dirty="0">
                <a:solidFill>
                  <a:srgbClr val="A40F16"/>
                </a:solidFill>
                <a:latin typeface="+mn-ea"/>
              </a:rPr>
              <a:t>텍스트 데이터에서 감정이나 의견을 자동으로 추출하는 자연어처리</a:t>
            </a:r>
            <a:r>
              <a:rPr lang="en-US" altLang="ko-KR" sz="1400" b="1" dirty="0">
                <a:solidFill>
                  <a:srgbClr val="A40F16"/>
                </a:solidFill>
                <a:latin typeface="+mn-ea"/>
              </a:rPr>
              <a:t>(NLP)</a:t>
            </a:r>
            <a:r>
              <a:rPr lang="ko-KR" altLang="en-US" sz="1400" b="1" dirty="0">
                <a:solidFill>
                  <a:srgbClr val="A40F16"/>
                </a:solidFill>
                <a:latin typeface="+mn-ea"/>
              </a:rPr>
              <a:t> 기술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로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</a:t>
            </a:r>
            <a:b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주로 소셜 미디어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설문조사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리뷰 등의 텍스트 데이터를 분석하여 긍정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부정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중립 감정을 파악함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(Tan et al., 2023)</a:t>
            </a:r>
          </a:p>
          <a:p>
            <a:pPr>
              <a:lnSpc>
                <a:spcPct val="114000"/>
              </a:lnSpc>
              <a:buClr>
                <a:srgbClr val="A40F16"/>
              </a:buClr>
            </a:pPr>
            <a:endParaRPr lang="en-US" altLang="ko-KR" sz="1400" b="1" dirty="0">
              <a:solidFill>
                <a:srgbClr val="A40F16"/>
              </a:solidFill>
              <a:latin typeface="+mn-ea"/>
            </a:endParaRPr>
          </a:p>
          <a:p>
            <a:pPr marL="285750" indent="-285750">
              <a:lnSpc>
                <a:spcPct val="114000"/>
              </a:lnSpc>
              <a:buClr>
                <a:srgbClr val="A40F16"/>
              </a:buClr>
              <a:buFont typeface="Wingdings" panose="05000000000000000000" pitchFamily="2" charset="2"/>
              <a:buChar char="ü"/>
            </a:pP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감성 분석을 통해 </a:t>
            </a:r>
            <a:r>
              <a:rPr lang="ko-KR" altLang="en-US" sz="1400" b="1" dirty="0">
                <a:solidFill>
                  <a:srgbClr val="A40F16"/>
                </a:solidFill>
                <a:latin typeface="+mn-ea"/>
              </a:rPr>
              <a:t>기업이나 조직의 의사결정을 지원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할 수 있고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여론을 실시간으로 파악할 수 있으며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고객 만족도를 평가하는 등의 중요한 역할을 수행함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(Tan et al., 2023)</a:t>
            </a:r>
          </a:p>
          <a:p>
            <a:pPr>
              <a:lnSpc>
                <a:spcPct val="114000"/>
              </a:lnSpc>
              <a:buClr>
                <a:srgbClr val="A40F16"/>
              </a:buClr>
            </a:pPr>
            <a:endParaRPr lang="en-US" altLang="ko-KR" sz="1400" b="1" dirty="0">
              <a:solidFill>
                <a:srgbClr val="A40F16"/>
              </a:solidFill>
              <a:latin typeface="+mn-ea"/>
            </a:endParaRPr>
          </a:p>
          <a:p>
            <a:pPr marL="285750" indent="-285750">
              <a:lnSpc>
                <a:spcPct val="114000"/>
              </a:lnSpc>
              <a:buClr>
                <a:srgbClr val="A40F16"/>
              </a:buClr>
              <a:buFont typeface="Wingdings" panose="05000000000000000000" pitchFamily="2" charset="2"/>
              <a:buChar char="ü"/>
            </a:pP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감성 분석은 </a:t>
            </a:r>
            <a:r>
              <a:rPr lang="ko-KR" altLang="en-US" sz="1400" b="1" dirty="0">
                <a:solidFill>
                  <a:srgbClr val="A40F16"/>
                </a:solidFill>
                <a:latin typeface="+mn-ea"/>
              </a:rPr>
              <a:t>다양한 분야에서 응용되고 있으며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주요 응용 분야는 다음과 같음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(</a:t>
            </a:r>
            <a:r>
              <a:rPr lang="en-US" altLang="ko-KR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Wankhade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&amp; Kulkarni, 2022)</a:t>
            </a:r>
          </a:p>
          <a:p>
            <a:pPr marL="285750" indent="-285750">
              <a:lnSpc>
                <a:spcPct val="114000"/>
              </a:lnSpc>
              <a:buClr>
                <a:srgbClr val="A40F16"/>
              </a:buClr>
              <a:buFont typeface="Wingdings" panose="05000000000000000000" pitchFamily="2" charset="2"/>
              <a:buChar char="ü"/>
            </a:pPr>
            <a:endParaRPr lang="en-US" altLang="ko-KR" sz="8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742950" lvl="1" indent="-285750">
              <a:lnSpc>
                <a:spcPct val="114000"/>
              </a:lnSpc>
              <a:buClr>
                <a:srgbClr val="A40F16"/>
              </a:buClr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A40F16"/>
                </a:solidFill>
                <a:latin typeface="+mn-ea"/>
              </a:rPr>
              <a:t>소셜 미디어 분석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: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트위터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인스타그램 등의 소셜 미디어 데이터를 분석해 사용자들의 감정을 파악하고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최신 트렌드를 예측함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742950" lvl="1" indent="-285750">
              <a:lnSpc>
                <a:spcPct val="114000"/>
              </a:lnSpc>
              <a:buClr>
                <a:srgbClr val="A40F16"/>
              </a:buClr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A40F16"/>
                </a:solidFill>
                <a:latin typeface="+mn-ea"/>
              </a:rPr>
              <a:t>제품 및 서비스 리뷰 분석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: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제품 및 서비스에 대한 리뷰를 분석해 소비자의 만족도와 의견을 평가하며 서비스 개선에 활용됨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742950" lvl="1" indent="-285750">
              <a:lnSpc>
                <a:spcPct val="114000"/>
              </a:lnSpc>
              <a:buClr>
                <a:srgbClr val="A40F16"/>
              </a:buClr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A40F16"/>
                </a:solidFill>
                <a:latin typeface="+mn-ea"/>
              </a:rPr>
              <a:t>정치 및 사회적 여론 분석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: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정치적 발언이나 사회적 이슈에 대한 대중의 반응을 분석하여 여론의 흐름을 파악함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>
              <a:lnSpc>
                <a:spcPct val="114000"/>
              </a:lnSpc>
              <a:buClr>
                <a:srgbClr val="A40F16"/>
              </a:buClr>
            </a:pPr>
            <a:endParaRPr lang="en-US" altLang="ko-KR" sz="1400" b="1" dirty="0">
              <a:solidFill>
                <a:srgbClr val="A40F16"/>
              </a:solidFill>
              <a:latin typeface="+mn-ea"/>
            </a:endParaRPr>
          </a:p>
          <a:p>
            <a:pPr marL="285750" indent="-285750">
              <a:lnSpc>
                <a:spcPct val="114000"/>
              </a:lnSpc>
              <a:buClr>
                <a:srgbClr val="A40F16"/>
              </a:buClr>
              <a:buFont typeface="Wingdings" panose="05000000000000000000" pitchFamily="2" charset="2"/>
              <a:buChar char="ü"/>
            </a:pP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감성 분석은 </a:t>
            </a:r>
            <a:r>
              <a:rPr lang="ko-KR" altLang="en-US" sz="1400" b="1" dirty="0">
                <a:solidFill>
                  <a:srgbClr val="A40F16"/>
                </a:solidFill>
                <a:latin typeface="+mn-ea"/>
              </a:rPr>
              <a:t>다음 </a:t>
            </a:r>
            <a:r>
              <a:rPr lang="en-US" altLang="ko-KR" sz="1400" b="1" dirty="0">
                <a:solidFill>
                  <a:srgbClr val="A40F16"/>
                </a:solidFill>
                <a:latin typeface="+mn-ea"/>
              </a:rPr>
              <a:t>3</a:t>
            </a:r>
            <a:r>
              <a:rPr lang="ko-KR" altLang="en-US" sz="1400" b="1" dirty="0">
                <a:solidFill>
                  <a:srgbClr val="A40F16"/>
                </a:solidFill>
                <a:latin typeface="+mn-ea"/>
              </a:rPr>
              <a:t>가지의 기술적 접근 방법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을 활용해 텍스트 데이터를 분석함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(</a:t>
            </a:r>
            <a:r>
              <a:rPr lang="en-US" altLang="ko-KR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Wankhade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&amp; Kulkarni, 2022)</a:t>
            </a:r>
          </a:p>
          <a:p>
            <a:pPr marL="285750" indent="-285750">
              <a:lnSpc>
                <a:spcPct val="114000"/>
              </a:lnSpc>
              <a:buClr>
                <a:srgbClr val="A40F16"/>
              </a:buClr>
              <a:buFont typeface="Wingdings" panose="05000000000000000000" pitchFamily="2" charset="2"/>
              <a:buChar char="ü"/>
            </a:pPr>
            <a:endParaRPr lang="en-US" altLang="ko-KR" sz="8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742950" lvl="1" indent="-285750">
              <a:lnSpc>
                <a:spcPct val="114000"/>
              </a:lnSpc>
              <a:buClr>
                <a:srgbClr val="A40F16"/>
              </a:buClr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A40F16"/>
                </a:solidFill>
                <a:latin typeface="+mn-ea"/>
              </a:rPr>
              <a:t>사전 기반 접근 </a:t>
            </a:r>
            <a:r>
              <a:rPr lang="en-US" altLang="ko-KR" sz="1200" b="1" dirty="0">
                <a:solidFill>
                  <a:srgbClr val="A40F16"/>
                </a:solidFill>
                <a:latin typeface="+mn-ea"/>
              </a:rPr>
              <a:t>(Lexicon-based Approach)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: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감성 사전을 이용해 텍스트에서 감정 단어를 매칭하고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각 단어의 감정 점수를 합산함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742950" lvl="1" indent="-285750">
              <a:lnSpc>
                <a:spcPct val="114000"/>
              </a:lnSpc>
              <a:buClr>
                <a:srgbClr val="A40F16"/>
              </a:buClr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A40F16"/>
                </a:solidFill>
                <a:latin typeface="+mn-ea"/>
              </a:rPr>
              <a:t>기계학습 기반 접근 </a:t>
            </a:r>
            <a:r>
              <a:rPr lang="en-US" altLang="ko-KR" sz="1200" b="1" dirty="0">
                <a:solidFill>
                  <a:srgbClr val="A40F16"/>
                </a:solidFill>
                <a:latin typeface="+mn-ea"/>
              </a:rPr>
              <a:t>(Machine Learning-based Approach)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: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텍스트 데이터를 학습 데이터로 사용해 감성 분석 모델을 훈련하여 새 텍스트의 감성을 예측함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742950" lvl="1" indent="-285750">
              <a:lnSpc>
                <a:spcPct val="114000"/>
              </a:lnSpc>
              <a:buClr>
                <a:srgbClr val="A40F16"/>
              </a:buClr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A40F16"/>
                </a:solidFill>
                <a:latin typeface="+mn-ea"/>
              </a:rPr>
              <a:t>딥러닝 기반 접근 </a:t>
            </a:r>
            <a:r>
              <a:rPr lang="en-US" altLang="ko-KR" sz="1200" b="1" dirty="0">
                <a:solidFill>
                  <a:srgbClr val="A40F16"/>
                </a:solidFill>
                <a:latin typeface="+mn-ea"/>
              </a:rPr>
              <a:t>(Deep Learning-based Approach)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: LSTM, BERT, GPT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등의 모델을 통해 대량의 데이터를 학습해 높은 정확도의 감성 예측을 수행함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lvl="1">
              <a:lnSpc>
                <a:spcPct val="114000"/>
              </a:lnSpc>
              <a:buClr>
                <a:srgbClr val="A40F16"/>
              </a:buClr>
            </a:pP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285750" indent="-285750">
              <a:lnSpc>
                <a:spcPct val="114000"/>
              </a:lnSpc>
              <a:buClr>
                <a:srgbClr val="0D326F"/>
              </a:buClr>
              <a:buFont typeface="Wingdings" panose="05000000000000000000" pitchFamily="2" charset="2"/>
              <a:buChar char="ü"/>
            </a:pPr>
            <a:r>
              <a:rPr lang="en-US" altLang="ko-KR" sz="1400" b="1" dirty="0">
                <a:solidFill>
                  <a:srgbClr val="0D326F"/>
                </a:solidFill>
                <a:latin typeface="+mn-ea"/>
              </a:rPr>
              <a:t>GPT</a:t>
            </a:r>
            <a:r>
              <a:rPr lang="ko-KR" altLang="en-US" sz="1400" b="1" dirty="0">
                <a:solidFill>
                  <a:srgbClr val="0D326F"/>
                </a:solidFill>
                <a:latin typeface="+mn-ea"/>
              </a:rPr>
              <a:t>는 </a:t>
            </a:r>
            <a:r>
              <a:rPr lang="en-US" altLang="ko-KR" sz="1400" b="1" dirty="0">
                <a:solidFill>
                  <a:srgbClr val="0D326F"/>
                </a:solidFill>
                <a:latin typeface="+mn-ea"/>
              </a:rPr>
              <a:t>OpenAI</a:t>
            </a:r>
            <a:r>
              <a:rPr lang="ko-KR" altLang="en-US" sz="1400" b="1" dirty="0">
                <a:solidFill>
                  <a:srgbClr val="0D326F"/>
                </a:solidFill>
                <a:latin typeface="+mn-ea"/>
              </a:rPr>
              <a:t>에서 개발한 최신 자연어처리 모델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로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대규모 데이터셋을 학습하여 텍스트의 맥락을 이해하고 </a:t>
            </a:r>
            <a:r>
              <a:rPr lang="ko-KR" altLang="en-US" sz="1400" b="1" dirty="0">
                <a:solidFill>
                  <a:srgbClr val="0D326F"/>
                </a:solidFill>
                <a:latin typeface="+mn-ea"/>
              </a:rPr>
              <a:t>감성을 보다 정확하게 분류할 수 있음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(Kim et al., 2023)</a:t>
            </a:r>
          </a:p>
          <a:p>
            <a:pPr marL="285750" indent="-285750">
              <a:lnSpc>
                <a:spcPct val="114000"/>
              </a:lnSpc>
              <a:buClr>
                <a:srgbClr val="0D326F"/>
              </a:buClr>
              <a:buFont typeface="Wingdings" panose="05000000000000000000" pitchFamily="2" charset="2"/>
              <a:buChar char="Ø"/>
            </a:pPr>
            <a:endParaRPr lang="en-US" altLang="ko-KR" sz="1400" b="1" i="1" dirty="0">
              <a:solidFill>
                <a:srgbClr val="0D326F"/>
              </a:solidFill>
              <a:latin typeface="+mn-ea"/>
            </a:endParaRPr>
          </a:p>
          <a:p>
            <a:pPr marL="285750" indent="-285750">
              <a:lnSpc>
                <a:spcPct val="114000"/>
              </a:lnSpc>
              <a:buClr>
                <a:srgbClr val="0D326F"/>
              </a:buClr>
              <a:buFont typeface="Wingdings" panose="05000000000000000000" pitchFamily="2" charset="2"/>
              <a:buChar char="Ø"/>
            </a:pPr>
            <a:r>
              <a:rPr lang="ko-KR" altLang="en-US" sz="1400" b="1" i="1" dirty="0">
                <a:solidFill>
                  <a:srgbClr val="0D326F"/>
                </a:solidFill>
                <a:latin typeface="+mn-ea"/>
              </a:rPr>
              <a:t>본 연구에서는 </a:t>
            </a:r>
            <a:r>
              <a:rPr lang="en-US" altLang="ko-KR" sz="1400" b="1" i="1" dirty="0">
                <a:solidFill>
                  <a:srgbClr val="0D326F"/>
                </a:solidFill>
                <a:latin typeface="+mn-ea"/>
              </a:rPr>
              <a:t>gpt-3.5-turbo </a:t>
            </a:r>
            <a:r>
              <a:rPr lang="ko-KR" altLang="en-US" sz="1400" b="1" i="1" dirty="0">
                <a:solidFill>
                  <a:srgbClr val="0D326F"/>
                </a:solidFill>
                <a:latin typeface="+mn-ea"/>
              </a:rPr>
              <a:t>모델을 활용하여 소셜 미디어와 온라인 커뮤니티에서의 </a:t>
            </a:r>
            <a:r>
              <a:rPr lang="en-US" altLang="ko-KR" sz="1400" b="1" i="1" dirty="0">
                <a:solidFill>
                  <a:srgbClr val="0D326F"/>
                </a:solidFill>
                <a:latin typeface="+mn-ea"/>
              </a:rPr>
              <a:t>KBO </a:t>
            </a:r>
            <a:r>
              <a:rPr lang="ko-KR" altLang="en-US" sz="1400" b="1" i="1" dirty="0">
                <a:solidFill>
                  <a:srgbClr val="0D326F"/>
                </a:solidFill>
                <a:latin typeface="+mn-ea"/>
              </a:rPr>
              <a:t>팬들의 여론의 감성을 보다 정확하게 분석하고자 함</a:t>
            </a:r>
            <a:endParaRPr lang="en-US" altLang="ko-KR" sz="1400" b="1" i="1" dirty="0">
              <a:solidFill>
                <a:srgbClr val="0D326F"/>
              </a:solidFill>
              <a:latin typeface="+mn-ea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F39554B-8753-E391-3682-FE4A9330D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6239" y="6356350"/>
            <a:ext cx="2844799" cy="365125"/>
          </a:xfrm>
        </p:spPr>
        <p:txBody>
          <a:bodyPr/>
          <a:lstStyle/>
          <a:p>
            <a:pPr lvl="0"/>
            <a:fld id="{AD22CD3B-FDDF-4998-970C-76E6E0BEC65F}" type="slidenum">
              <a:rPr lang="ko-KR" altLang="en-US" smtClean="0"/>
              <a:pPr lvl="0"/>
              <a:t>10</a:t>
            </a:fld>
            <a:r>
              <a:rPr lang="en-US" altLang="ko-KR" dirty="0"/>
              <a:t>/29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2969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D8EFD01D-D1EE-243D-9DC5-FBBEA44D45F5}"/>
              </a:ext>
            </a:extLst>
          </p:cNvPr>
          <p:cNvSpPr/>
          <p:nvPr/>
        </p:nvSpPr>
        <p:spPr>
          <a:xfrm>
            <a:off x="267920" y="140987"/>
            <a:ext cx="798622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3600" b="1" dirty="0" err="1">
                <a:gradFill>
                  <a:gsLst>
                    <a:gs pos="0">
                      <a:srgbClr val="A40F16"/>
                    </a:gs>
                    <a:gs pos="100000">
                      <a:srgbClr val="0D326F"/>
                    </a:gs>
                  </a:gsLst>
                  <a:lin ang="0" scaled="1"/>
                </a:gradFill>
                <a:latin typeface="+mn-ea"/>
              </a:rPr>
              <a:t>Ⅱ</a:t>
            </a:r>
            <a:r>
              <a:rPr lang="en-US" altLang="ko-KR" sz="3600" b="1" dirty="0">
                <a:gradFill>
                  <a:gsLst>
                    <a:gs pos="0">
                      <a:srgbClr val="A40F16"/>
                    </a:gs>
                    <a:gs pos="100000">
                      <a:srgbClr val="0D326F"/>
                    </a:gs>
                  </a:gsLst>
                  <a:lin ang="0" scaled="1"/>
                </a:gradFill>
                <a:latin typeface="+mn-ea"/>
              </a:rPr>
              <a:t>. </a:t>
            </a:r>
            <a:r>
              <a:rPr lang="ko-KR" altLang="en-US" sz="3600" b="1" dirty="0">
                <a:gradFill>
                  <a:gsLst>
                    <a:gs pos="0">
                      <a:srgbClr val="A40F16"/>
                    </a:gs>
                    <a:gs pos="100000">
                      <a:srgbClr val="0D326F"/>
                    </a:gs>
                  </a:gsLst>
                  <a:lin ang="0" scaled="1"/>
                </a:gradFill>
                <a:latin typeface="+mn-ea"/>
              </a:rPr>
              <a:t>이론적 배경</a:t>
            </a:r>
            <a:r>
              <a:rPr lang="ko-KR" altLang="en-US" sz="2400" b="1" dirty="0">
                <a:gradFill>
                  <a:gsLst>
                    <a:gs pos="0">
                      <a:srgbClr val="A40F16"/>
                    </a:gs>
                    <a:gs pos="100000">
                      <a:srgbClr val="0D326F"/>
                    </a:gs>
                  </a:gsLst>
                  <a:lin ang="0" scaled="1"/>
                </a:gradFill>
                <a:latin typeface="+mn-ea"/>
              </a:rPr>
              <a:t> </a:t>
            </a:r>
            <a:r>
              <a:rPr lang="en-US" altLang="ko-KR" sz="2400" b="1" dirty="0">
                <a:gradFill>
                  <a:gsLst>
                    <a:gs pos="0">
                      <a:srgbClr val="A40F16"/>
                    </a:gs>
                    <a:gs pos="100000">
                      <a:srgbClr val="0D326F"/>
                    </a:gs>
                  </a:gsLst>
                  <a:lin ang="0" scaled="1"/>
                </a:gradFill>
                <a:latin typeface="+mn-ea"/>
              </a:rPr>
              <a:t>- 6) </a:t>
            </a:r>
            <a:r>
              <a:rPr lang="ko-KR" altLang="en-US" sz="2400" b="1" dirty="0">
                <a:gradFill>
                  <a:gsLst>
                    <a:gs pos="0">
                      <a:srgbClr val="A40F16"/>
                    </a:gs>
                    <a:gs pos="100000">
                      <a:srgbClr val="0D326F"/>
                    </a:gs>
                  </a:gsLst>
                  <a:lin ang="0" scaled="1"/>
                </a:gradFill>
                <a:latin typeface="+mn-ea"/>
              </a:rPr>
              <a:t>스포츠 경기력 예측</a:t>
            </a:r>
            <a:endParaRPr lang="ko-KR" altLang="en-US" sz="2800" b="1" dirty="0">
              <a:gradFill>
                <a:gsLst>
                  <a:gs pos="0">
                    <a:srgbClr val="A40F16"/>
                  </a:gs>
                  <a:gs pos="100000">
                    <a:srgbClr val="0D326F"/>
                  </a:gs>
                </a:gsLst>
                <a:lin ang="0" scaled="1"/>
              </a:gradFill>
              <a:latin typeface="+mn-ea"/>
            </a:endParaRPr>
          </a:p>
        </p:txBody>
      </p:sp>
      <p:pic>
        <p:nvPicPr>
          <p:cNvPr id="26" name="그림 25" descr="텍스트, 로고, 상징, 폰트이(가) 표시된 사진&#10;&#10;자동 생성된 설명">
            <a:extLst>
              <a:ext uri="{FF2B5EF4-FFF2-40B4-BE49-F238E27FC236}">
                <a16:creationId xmlns:a16="http://schemas.microsoft.com/office/drawing/2014/main" id="{42453882-C24E-C360-652C-02EEB9467FB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8448" y="234801"/>
            <a:ext cx="1325632" cy="321685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74A2BF96-2204-4269-972C-20A4982A028A}"/>
              </a:ext>
            </a:extLst>
          </p:cNvPr>
          <p:cNvSpPr/>
          <p:nvPr/>
        </p:nvSpPr>
        <p:spPr>
          <a:xfrm rot="16200000">
            <a:off x="-3364565" y="3364563"/>
            <a:ext cx="6858002" cy="128875"/>
          </a:xfrm>
          <a:prstGeom prst="rect">
            <a:avLst/>
          </a:prstGeom>
          <a:gradFill>
            <a:gsLst>
              <a:gs pos="100000">
                <a:srgbClr val="A40F16"/>
              </a:gs>
              <a:gs pos="0">
                <a:srgbClr val="0D326F"/>
              </a:gs>
            </a:gsLst>
            <a:lin ang="0" scaled="1"/>
          </a:gra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E0BBFC-C0E5-6F72-C0FF-28BA763EC9C8}"/>
              </a:ext>
            </a:extLst>
          </p:cNvPr>
          <p:cNvSpPr txBox="1"/>
          <p:nvPr/>
        </p:nvSpPr>
        <p:spPr>
          <a:xfrm>
            <a:off x="391909" y="1001968"/>
            <a:ext cx="11532171" cy="4560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4000"/>
              </a:lnSpc>
              <a:buClr>
                <a:srgbClr val="A40F16"/>
              </a:buClr>
              <a:buFont typeface="Wingdings" panose="05000000000000000000" pitchFamily="2" charset="2"/>
              <a:buChar char="ü"/>
            </a:pPr>
            <a:r>
              <a:rPr lang="ko-KR" altLang="en-US" sz="1400" b="1" dirty="0">
                <a:solidFill>
                  <a:srgbClr val="A40F16"/>
                </a:solidFill>
                <a:latin typeface="+mn-ea"/>
              </a:rPr>
              <a:t>스포츠 경기력 예측</a:t>
            </a:r>
            <a:r>
              <a:rPr lang="en-US" altLang="ko-KR" sz="1400" b="1" dirty="0">
                <a:solidFill>
                  <a:srgbClr val="A40F16"/>
                </a:solidFill>
                <a:latin typeface="+mn-ea"/>
              </a:rPr>
              <a:t>(Sports Performance Prediction)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은 </a:t>
            </a:r>
            <a:r>
              <a:rPr lang="ko-KR" altLang="en-US" sz="1400" b="1" dirty="0">
                <a:solidFill>
                  <a:srgbClr val="A40F16"/>
                </a:solidFill>
                <a:latin typeface="+mn-ea"/>
              </a:rPr>
              <a:t>경기 결과를 예측하거나</a:t>
            </a:r>
            <a:r>
              <a:rPr lang="en-US" altLang="ko-KR" sz="1400" b="1" dirty="0">
                <a:solidFill>
                  <a:srgbClr val="A40F16"/>
                </a:solidFill>
                <a:latin typeface="+mn-ea"/>
              </a:rPr>
              <a:t>, </a:t>
            </a:r>
            <a:r>
              <a:rPr lang="ko-KR" altLang="en-US" sz="1400" b="1" dirty="0">
                <a:solidFill>
                  <a:srgbClr val="A40F16"/>
                </a:solidFill>
                <a:latin typeface="+mn-ea"/>
              </a:rPr>
              <a:t>선수와 팀의 성과를 예측하는 과정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으로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</a:t>
            </a:r>
            <a:b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통계 분석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</a:t>
            </a:r>
            <a:r>
              <a:rPr lang="ko-KR" alt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머신러닝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등의 기법을 통해 수행되며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다양한 변수들을 고려하여 정확한 예측을 도출함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(Huang &amp; Li, 2021)</a:t>
            </a:r>
          </a:p>
          <a:p>
            <a:pPr>
              <a:lnSpc>
                <a:spcPct val="114000"/>
              </a:lnSpc>
              <a:buClr>
                <a:srgbClr val="A40F16"/>
              </a:buClr>
            </a:pP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285750" indent="-285750">
              <a:lnSpc>
                <a:spcPct val="114000"/>
              </a:lnSpc>
              <a:buClr>
                <a:srgbClr val="A40F16"/>
              </a:buClr>
              <a:buFont typeface="Wingdings" panose="05000000000000000000" pitchFamily="2" charset="2"/>
              <a:buChar char="ü"/>
            </a:pP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스포츠 경기력 예측은 다양한 종목에서 여러 이유로 스포츠 분야에서 연구가 활발하게 수행되고 있음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(Huang &amp; Li, 2021)</a:t>
            </a:r>
          </a:p>
          <a:p>
            <a:pPr marL="285750" indent="-285750">
              <a:lnSpc>
                <a:spcPct val="114000"/>
              </a:lnSpc>
              <a:buClr>
                <a:srgbClr val="A40F16"/>
              </a:buClr>
              <a:buFont typeface="Wingdings" panose="05000000000000000000" pitchFamily="2" charset="2"/>
              <a:buChar char="ü"/>
            </a:pPr>
            <a:endParaRPr lang="en-US" altLang="ko-KR" sz="8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742950" lvl="1" indent="-285750">
              <a:lnSpc>
                <a:spcPct val="114000"/>
              </a:lnSpc>
              <a:buClr>
                <a:srgbClr val="A40F16"/>
              </a:buClr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A40F16"/>
                </a:solidFill>
                <a:latin typeface="+mn-ea"/>
              </a:rPr>
              <a:t>전략적 의사결정 지원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: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팀과 코치는 경기력 예측을 통해 전략적인 결정을 내릴 수 있음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742950" lvl="1" indent="-285750">
              <a:lnSpc>
                <a:spcPct val="114000"/>
              </a:lnSpc>
              <a:buClr>
                <a:srgbClr val="A40F16"/>
              </a:buClr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A40F16"/>
                </a:solidFill>
                <a:latin typeface="+mn-ea"/>
              </a:rPr>
              <a:t>스포츠 베팅 산업 활성화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: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경기 결과 예측은 스포츠 베팅 산업에서 중요한 역할을 수행하며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산업의 신뢰성을 강화함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742950" lvl="1" indent="-285750">
              <a:lnSpc>
                <a:spcPct val="114000"/>
              </a:lnSpc>
              <a:buClr>
                <a:srgbClr val="A40F16"/>
              </a:buClr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A40F16"/>
                </a:solidFill>
                <a:latin typeface="+mn-ea"/>
              </a:rPr>
              <a:t>팬 참여 증가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: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팬들은 경기력 예측을 통해 더 흥미롭게 경기를 관람할 수 있음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285750" indent="-285750">
              <a:lnSpc>
                <a:spcPct val="114000"/>
              </a:lnSpc>
              <a:buClr>
                <a:srgbClr val="A40F16"/>
              </a:buClr>
              <a:buFont typeface="Wingdings" panose="05000000000000000000" pitchFamily="2" charset="2"/>
              <a:buChar char="ü"/>
            </a:pP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285750" indent="-285750">
              <a:lnSpc>
                <a:spcPct val="114000"/>
              </a:lnSpc>
              <a:buClr>
                <a:srgbClr val="A40F16"/>
              </a:buClr>
              <a:buFont typeface="Wingdings" panose="05000000000000000000" pitchFamily="2" charset="2"/>
              <a:buChar char="ü"/>
            </a:pP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스포츠 경기력 예측에는 여러 접근 방법이 존재하며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크게 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3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가지로 분류될 수 있음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(Huang &amp; Li, 2021)</a:t>
            </a:r>
          </a:p>
          <a:p>
            <a:pPr marL="285750" indent="-285750">
              <a:lnSpc>
                <a:spcPct val="114000"/>
              </a:lnSpc>
              <a:buClr>
                <a:srgbClr val="0D326F"/>
              </a:buClr>
              <a:buFont typeface="Wingdings" panose="05000000000000000000" pitchFamily="2" charset="2"/>
              <a:buChar char="ü"/>
            </a:pPr>
            <a:endParaRPr lang="en-US" altLang="ko-KR" sz="8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742950" lvl="1" indent="-285750">
              <a:lnSpc>
                <a:spcPct val="114000"/>
              </a:lnSpc>
              <a:buClr>
                <a:srgbClr val="A40F16"/>
              </a:buClr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A40F16"/>
                </a:solidFill>
                <a:latin typeface="+mn-ea"/>
              </a:rPr>
              <a:t>통계적 접근 방법</a:t>
            </a:r>
            <a:r>
              <a:rPr lang="en-US" altLang="ko-KR" sz="1200" b="1" dirty="0">
                <a:solidFill>
                  <a:srgbClr val="A40F16"/>
                </a:solidFill>
                <a:latin typeface="+mn-ea"/>
              </a:rPr>
              <a:t> (Statistical Methods)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: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과거 데이터를 기반으로 회귀 모델을 구축하거나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경기 결과의 불확실성을 베이지안 모델을 통해 모델링함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742950" lvl="1" indent="-285750">
              <a:lnSpc>
                <a:spcPct val="114000"/>
              </a:lnSpc>
              <a:buClr>
                <a:srgbClr val="A40F16"/>
              </a:buClr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A40F16"/>
                </a:solidFill>
                <a:latin typeface="+mn-ea"/>
              </a:rPr>
              <a:t>기계학습 접근 방법 </a:t>
            </a:r>
            <a:r>
              <a:rPr lang="en-US" altLang="ko-KR" sz="1200" b="1" dirty="0">
                <a:solidFill>
                  <a:srgbClr val="A40F16"/>
                </a:solidFill>
                <a:latin typeface="+mn-ea"/>
              </a:rPr>
              <a:t>(Machine Learning Methods)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: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트리 기반 앙상블 모델 또는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SVM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과 같은 모델을 통해 경기력 예측의 정확성을 높임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742950" lvl="1" indent="-285750">
              <a:lnSpc>
                <a:spcPct val="114000"/>
              </a:lnSpc>
              <a:buClr>
                <a:srgbClr val="A40F16"/>
              </a:buClr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A40F16"/>
                </a:solidFill>
                <a:latin typeface="+mn-ea"/>
              </a:rPr>
              <a:t>딥러닝 접근 방법 </a:t>
            </a:r>
            <a:r>
              <a:rPr lang="en-US" altLang="ko-KR" sz="1200" b="1" dirty="0">
                <a:solidFill>
                  <a:srgbClr val="A40F16"/>
                </a:solidFill>
                <a:latin typeface="+mn-ea"/>
              </a:rPr>
              <a:t>(Deep Learning Methods)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: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장기 의존성을 처리할 수 있는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LSTM,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또는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BERT, GPT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등의 모델을 활용한 텍스트 기반 경기력 예측을 수행함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lvl="1">
              <a:lnSpc>
                <a:spcPct val="114000"/>
              </a:lnSpc>
              <a:buClr>
                <a:srgbClr val="0D326F"/>
              </a:buClr>
            </a:pP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285750" indent="-285750">
              <a:lnSpc>
                <a:spcPct val="114000"/>
              </a:lnSpc>
              <a:buClr>
                <a:srgbClr val="0D326F"/>
              </a:buClr>
              <a:buFont typeface="Wingdings" panose="05000000000000000000" pitchFamily="2" charset="2"/>
              <a:buChar char="Ø"/>
            </a:pPr>
            <a:r>
              <a:rPr lang="ko-KR" altLang="en-US" sz="1400" b="1" dirty="0">
                <a:solidFill>
                  <a:srgbClr val="0D326F"/>
                </a:solidFill>
                <a:latin typeface="+mn-ea"/>
              </a:rPr>
              <a:t>그러나</a:t>
            </a:r>
            <a:r>
              <a:rPr lang="en-US" altLang="ko-KR" sz="1400" b="1" dirty="0">
                <a:solidFill>
                  <a:srgbClr val="0D326F"/>
                </a:solidFill>
                <a:latin typeface="+mn-ea"/>
              </a:rPr>
              <a:t>, </a:t>
            </a:r>
            <a:r>
              <a:rPr lang="ko-KR" altLang="en-US" sz="1400" b="1" dirty="0">
                <a:solidFill>
                  <a:srgbClr val="0D326F"/>
                </a:solidFill>
                <a:latin typeface="+mn-ea"/>
              </a:rPr>
              <a:t>기존에 수행된 스포츠 경기력 예측 연구는 대부분 경기 내의 데이터만을 활용하였으며</a:t>
            </a:r>
            <a:r>
              <a:rPr lang="en-US" altLang="ko-KR" sz="1400" b="1" dirty="0">
                <a:solidFill>
                  <a:srgbClr val="0D326F"/>
                </a:solidFill>
                <a:latin typeface="+mn-ea"/>
              </a:rPr>
              <a:t>,</a:t>
            </a:r>
            <a:br>
              <a:rPr lang="en-US" altLang="ko-KR" sz="1400" b="1" dirty="0">
                <a:solidFill>
                  <a:srgbClr val="0D326F"/>
                </a:solidFill>
                <a:latin typeface="+mn-ea"/>
              </a:rPr>
            </a:br>
            <a:r>
              <a:rPr lang="ko-KR" altLang="en-US" sz="1400" b="1" dirty="0">
                <a:solidFill>
                  <a:srgbClr val="0D326F"/>
                </a:solidFill>
                <a:latin typeface="+mn-ea"/>
              </a:rPr>
              <a:t>선수의 심리 상태가 경기력에 많은 영향을 미친다는 연구 결과에도 불구하고</a:t>
            </a:r>
            <a:r>
              <a:rPr lang="en-US" altLang="ko-KR" sz="1400" b="1" dirty="0">
                <a:solidFill>
                  <a:srgbClr val="0D326F"/>
                </a:solidFill>
                <a:latin typeface="+mn-ea"/>
              </a:rPr>
              <a:t>, </a:t>
            </a:r>
            <a:r>
              <a:rPr lang="ko-KR" altLang="en-US" sz="1400" b="1" dirty="0">
                <a:solidFill>
                  <a:srgbClr val="0D326F"/>
                </a:solidFill>
                <a:latin typeface="+mn-ea"/>
              </a:rPr>
              <a:t>이를 고려하여 경기력을 예측한 연구는 미흡하였음</a:t>
            </a:r>
            <a:endParaRPr lang="en-US" altLang="ko-KR" sz="1400" b="1" dirty="0">
              <a:solidFill>
                <a:srgbClr val="0D326F"/>
              </a:solidFill>
              <a:latin typeface="+mn-ea"/>
            </a:endParaRPr>
          </a:p>
          <a:p>
            <a:pPr>
              <a:lnSpc>
                <a:spcPct val="114000"/>
              </a:lnSpc>
              <a:buClr>
                <a:srgbClr val="0D326F"/>
              </a:buClr>
            </a:pP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285750" indent="-285750">
              <a:lnSpc>
                <a:spcPct val="114000"/>
              </a:lnSpc>
              <a:buClr>
                <a:srgbClr val="0D326F"/>
              </a:buClr>
              <a:buFont typeface="Wingdings" panose="05000000000000000000" pitchFamily="2" charset="2"/>
              <a:buChar char="Ø"/>
            </a:pPr>
            <a:r>
              <a:rPr lang="ko-KR" altLang="en-US" sz="1400" b="1" i="1" dirty="0">
                <a:solidFill>
                  <a:srgbClr val="0D326F"/>
                </a:solidFill>
                <a:latin typeface="+mn-ea"/>
              </a:rPr>
              <a:t>본 연구에서는 선수의 심리 상태를 확인할 수 있는 팬들의 여론 반응을 추가한 </a:t>
            </a:r>
            <a:r>
              <a:rPr lang="ko-KR" altLang="en-US" sz="1400" b="1" i="1" dirty="0" err="1">
                <a:solidFill>
                  <a:srgbClr val="0D326F"/>
                </a:solidFill>
                <a:latin typeface="+mn-ea"/>
              </a:rPr>
              <a:t>머신러닝</a:t>
            </a:r>
            <a:r>
              <a:rPr lang="ko-KR" altLang="en-US" sz="1400" b="1" i="1" dirty="0">
                <a:solidFill>
                  <a:srgbClr val="0D326F"/>
                </a:solidFill>
                <a:latin typeface="+mn-ea"/>
              </a:rPr>
              <a:t> 및 딥러닝 기반의 경기력 예측 모델을 개발하며</a:t>
            </a:r>
            <a:r>
              <a:rPr lang="en-US" altLang="ko-KR" sz="1400" b="1" i="1" dirty="0">
                <a:solidFill>
                  <a:srgbClr val="0D326F"/>
                </a:solidFill>
                <a:latin typeface="+mn-ea"/>
              </a:rPr>
              <a:t>,</a:t>
            </a:r>
            <a:br>
              <a:rPr lang="en-US" altLang="ko-KR" sz="1400" b="1" i="1" dirty="0">
                <a:solidFill>
                  <a:srgbClr val="0D326F"/>
                </a:solidFill>
                <a:latin typeface="+mn-ea"/>
              </a:rPr>
            </a:br>
            <a:r>
              <a:rPr lang="ko-KR" altLang="en-US" sz="1400" b="1" i="1" dirty="0">
                <a:solidFill>
                  <a:srgbClr val="0D326F"/>
                </a:solidFill>
                <a:latin typeface="+mn-ea"/>
              </a:rPr>
              <a:t>이를 통해 팬 반응이 경기력에 미치는 영향을 정량적으로 분석하고자 함</a:t>
            </a:r>
            <a:endParaRPr lang="en-US" altLang="ko-KR" sz="1400" b="1" i="1" dirty="0">
              <a:solidFill>
                <a:srgbClr val="0D326F"/>
              </a:solidFill>
              <a:latin typeface="+mn-ea"/>
            </a:endParaRPr>
          </a:p>
        </p:txBody>
      </p:sp>
      <p:sp>
        <p:nvSpPr>
          <p:cNvPr id="4" name="슬라이드 번호 개체 틀 1">
            <a:extLst>
              <a:ext uri="{FF2B5EF4-FFF2-40B4-BE49-F238E27FC236}">
                <a16:creationId xmlns:a16="http://schemas.microsoft.com/office/drawing/2014/main" id="{DFB327B2-695B-A720-B81E-1172F7AA0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6239" y="6356350"/>
            <a:ext cx="2844799" cy="365125"/>
          </a:xfrm>
        </p:spPr>
        <p:txBody>
          <a:bodyPr/>
          <a:lstStyle/>
          <a:p>
            <a:pPr lvl="0"/>
            <a:fld id="{AD22CD3B-FDDF-4998-970C-76E6E0BEC65F}" type="slidenum">
              <a:rPr lang="ko-KR" altLang="en-US" smtClean="0"/>
              <a:pPr lvl="0"/>
              <a:t>11</a:t>
            </a:fld>
            <a:r>
              <a:rPr lang="en-US" altLang="ko-KR" dirty="0"/>
              <a:t>/29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82070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림 25" descr="텍스트, 로고, 상징, 폰트이(가) 표시된 사진&#10;&#10;자동 생성된 설명">
            <a:extLst>
              <a:ext uri="{FF2B5EF4-FFF2-40B4-BE49-F238E27FC236}">
                <a16:creationId xmlns:a16="http://schemas.microsoft.com/office/drawing/2014/main" id="{42453882-C24E-C360-652C-02EEB9467FB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8448" y="234801"/>
            <a:ext cx="1325632" cy="321685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74A2BF96-2204-4269-972C-20A4982A028A}"/>
              </a:ext>
            </a:extLst>
          </p:cNvPr>
          <p:cNvSpPr/>
          <p:nvPr/>
        </p:nvSpPr>
        <p:spPr>
          <a:xfrm rot="16200000">
            <a:off x="-3364565" y="3364563"/>
            <a:ext cx="6858002" cy="128875"/>
          </a:xfrm>
          <a:prstGeom prst="rect">
            <a:avLst/>
          </a:prstGeom>
          <a:gradFill>
            <a:gsLst>
              <a:gs pos="100000">
                <a:srgbClr val="A40F16"/>
              </a:gs>
              <a:gs pos="0">
                <a:srgbClr val="0D326F"/>
              </a:gs>
            </a:gsLst>
            <a:lin ang="0" scaled="1"/>
          </a:gra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3853C1-59EB-5672-48C6-38D111AA81B6}"/>
              </a:ext>
            </a:extLst>
          </p:cNvPr>
          <p:cNvSpPr txBox="1"/>
          <p:nvPr/>
        </p:nvSpPr>
        <p:spPr>
          <a:xfrm>
            <a:off x="3174254" y="1042585"/>
            <a:ext cx="59560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표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1&gt;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스포츠 경기력 예측 선행연구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7A5BE257-9649-1427-DD03-F95BC1EC86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5042372"/>
              </p:ext>
            </p:extLst>
          </p:nvPr>
        </p:nvGraphicFramePr>
        <p:xfrm>
          <a:off x="380488" y="1437463"/>
          <a:ext cx="11662805" cy="44378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1718">
                  <a:extLst>
                    <a:ext uri="{9D8B030D-6E8A-4147-A177-3AD203B41FA5}">
                      <a16:colId xmlns:a16="http://schemas.microsoft.com/office/drawing/2014/main" val="2632935851"/>
                    </a:ext>
                  </a:extLst>
                </a:gridCol>
                <a:gridCol w="1662080">
                  <a:extLst>
                    <a:ext uri="{9D8B030D-6E8A-4147-A177-3AD203B41FA5}">
                      <a16:colId xmlns:a16="http://schemas.microsoft.com/office/drawing/2014/main" val="1901032666"/>
                    </a:ext>
                  </a:extLst>
                </a:gridCol>
                <a:gridCol w="2231043">
                  <a:extLst>
                    <a:ext uri="{9D8B030D-6E8A-4147-A177-3AD203B41FA5}">
                      <a16:colId xmlns:a16="http://schemas.microsoft.com/office/drawing/2014/main" val="2474281760"/>
                    </a:ext>
                  </a:extLst>
                </a:gridCol>
                <a:gridCol w="1230614">
                  <a:extLst>
                    <a:ext uri="{9D8B030D-6E8A-4147-A177-3AD203B41FA5}">
                      <a16:colId xmlns:a16="http://schemas.microsoft.com/office/drawing/2014/main" val="1002374868"/>
                    </a:ext>
                  </a:extLst>
                </a:gridCol>
                <a:gridCol w="1592415">
                  <a:extLst>
                    <a:ext uri="{9D8B030D-6E8A-4147-A177-3AD203B41FA5}">
                      <a16:colId xmlns:a16="http://schemas.microsoft.com/office/drawing/2014/main" val="23787440"/>
                    </a:ext>
                  </a:extLst>
                </a:gridCol>
                <a:gridCol w="2685143">
                  <a:extLst>
                    <a:ext uri="{9D8B030D-6E8A-4147-A177-3AD203B41FA5}">
                      <a16:colId xmlns:a16="http://schemas.microsoft.com/office/drawing/2014/main" val="3697836153"/>
                    </a:ext>
                  </a:extLst>
                </a:gridCol>
                <a:gridCol w="1219792">
                  <a:extLst>
                    <a:ext uri="{9D8B030D-6E8A-4147-A177-3AD203B41FA5}">
                      <a16:colId xmlns:a16="http://schemas.microsoft.com/office/drawing/2014/main" val="2894315752"/>
                    </a:ext>
                  </a:extLst>
                </a:gridCol>
              </a:tblGrid>
              <a:tr h="3230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종목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리그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데이터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입력 변수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예측 변수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방법론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연구결과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저자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연도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8902123"/>
                  </a:ext>
                </a:extLst>
              </a:tr>
              <a:tr h="0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rgbClr val="A40F16"/>
                          </a:solidFill>
                        </a:rPr>
                        <a:t>야구</a:t>
                      </a:r>
                      <a:endParaRPr lang="en-US" altLang="ko-KR" sz="1200" b="1" dirty="0">
                        <a:solidFill>
                          <a:srgbClr val="A40F16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b="1" dirty="0">
                          <a:solidFill>
                            <a:srgbClr val="A40F16"/>
                          </a:solidFill>
                        </a:rPr>
                        <a:t>(MLB, KBO)</a:t>
                      </a:r>
                      <a:endParaRPr lang="ko-KR" altLang="en-US" sz="1200" b="1" dirty="0">
                        <a:solidFill>
                          <a:srgbClr val="A40F1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2019</a:t>
                      </a:r>
                      <a:r>
                        <a:rPr lang="ko-KR" altLang="en-US" sz="1200" dirty="0"/>
                        <a:t>년</a:t>
                      </a:r>
                      <a:r>
                        <a:rPr lang="en-US" altLang="ko-KR" sz="1200" dirty="0"/>
                        <a:t> MLB</a:t>
                      </a:r>
                      <a:r>
                        <a:rPr lang="ko-KR" altLang="en-US" sz="1200" dirty="0"/>
                        <a:t>의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en-US" altLang="ko-KR" sz="1200" dirty="0"/>
                        <a:t>30</a:t>
                      </a:r>
                      <a:r>
                        <a:rPr lang="ko-KR" altLang="en-US" sz="1200" dirty="0"/>
                        <a:t>팀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데이터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모든 투수를 포함한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en-US" altLang="ko-KR" sz="1200" dirty="0"/>
                        <a:t>2019</a:t>
                      </a:r>
                      <a:r>
                        <a:rPr lang="ko-KR" altLang="en-US" sz="1200" dirty="0"/>
                        <a:t>년 시즌의 주요 경기 변수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승 </a:t>
                      </a:r>
                      <a:r>
                        <a:rPr lang="en-US" altLang="ko-KR" sz="1200" dirty="0"/>
                        <a:t>or </a:t>
                      </a:r>
                      <a:r>
                        <a:rPr lang="ko-KR" altLang="en-US" sz="1200" dirty="0"/>
                        <a:t>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1DCNN, ANN, SVM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특징 선택이 모델 성능 향상에 기여</a:t>
                      </a:r>
                      <a:r>
                        <a:rPr lang="en-US" altLang="ko-KR" sz="1200" dirty="0"/>
                        <a:t>,</a:t>
                      </a:r>
                    </a:p>
                    <a:p>
                      <a:pPr algn="ctr" latinLnBrk="1"/>
                      <a:r>
                        <a:rPr lang="ko-KR" altLang="en-US" sz="1200" dirty="0"/>
                        <a:t>약 </a:t>
                      </a:r>
                      <a:r>
                        <a:rPr lang="en-US" altLang="ko-KR" sz="1200" dirty="0"/>
                        <a:t>94%</a:t>
                      </a:r>
                      <a:r>
                        <a:rPr lang="ko-KR" altLang="en-US" sz="1200" dirty="0"/>
                        <a:t>의 정확도 기록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Huang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&amp;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Li</a:t>
                      </a:r>
                      <a:br>
                        <a:rPr lang="en-US" altLang="ko-KR" sz="1200" dirty="0"/>
                      </a:br>
                      <a:r>
                        <a:rPr lang="en-US" altLang="ko-KR" sz="1200" dirty="0"/>
                        <a:t>(2021)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461996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1982 ~ 2020</a:t>
                      </a:r>
                      <a:r>
                        <a:rPr lang="ko-KR" altLang="en-US" sz="1200" dirty="0"/>
                        <a:t>년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en-US" altLang="ko-KR" sz="1200" dirty="0"/>
                        <a:t>KBO </a:t>
                      </a:r>
                      <a:r>
                        <a:rPr lang="ko-KR" altLang="en-US" sz="1200" dirty="0"/>
                        <a:t>데이터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타율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홈런 등의 </a:t>
                      </a:r>
                      <a:r>
                        <a:rPr lang="en-US" altLang="ko-KR" sz="1200" dirty="0"/>
                        <a:t>6</a:t>
                      </a:r>
                      <a:r>
                        <a:rPr lang="ko-KR" altLang="en-US" sz="1200" dirty="0"/>
                        <a:t>가지 변수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OPS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XGBoost</a:t>
                      </a:r>
                      <a:r>
                        <a:rPr lang="en-US" altLang="ko-KR" sz="1200" dirty="0"/>
                        <a:t>, </a:t>
                      </a:r>
                      <a:r>
                        <a:rPr lang="en-US" altLang="ko-KR" sz="1200" dirty="0" err="1"/>
                        <a:t>LightGBM</a:t>
                      </a:r>
                      <a:r>
                        <a:rPr lang="en-US" altLang="ko-KR" sz="1200" dirty="0"/>
                        <a:t>, Random Forest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XGBoost</a:t>
                      </a:r>
                      <a:r>
                        <a:rPr lang="ko-KR" altLang="en-US" sz="1200" dirty="0"/>
                        <a:t>에서 가장 높은 성능 기록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한정섭 외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algn="ctr" latinLnBrk="1"/>
                      <a:r>
                        <a:rPr lang="en-US" altLang="ko-KR" sz="1200" dirty="0"/>
                        <a:t>(2022)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3776801"/>
                  </a:ext>
                </a:extLst>
              </a:tr>
              <a:tr h="3054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2021</a:t>
                      </a:r>
                      <a:r>
                        <a:rPr lang="ko-KR" altLang="en-US" sz="1200" dirty="0"/>
                        <a:t>년 </a:t>
                      </a:r>
                      <a:r>
                        <a:rPr lang="en-US" altLang="ko-KR" sz="1200" dirty="0"/>
                        <a:t>MLB</a:t>
                      </a:r>
                      <a:r>
                        <a:rPr lang="ko-KR" altLang="en-US" sz="1200" dirty="0"/>
                        <a:t>의 전체 투구 자료</a:t>
                      </a:r>
                      <a:endParaRPr lang="en-US" altLang="ko-K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타석 순서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 err="1"/>
                        <a:t>투구존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투구 속도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ko-KR" altLang="en-US" sz="1200" dirty="0"/>
                        <a:t>등 </a:t>
                      </a:r>
                      <a:r>
                        <a:rPr lang="en-US" altLang="ko-KR" sz="1200" dirty="0"/>
                        <a:t>25</a:t>
                      </a:r>
                      <a:r>
                        <a:rPr lang="ko-KR" altLang="en-US" sz="1200" dirty="0"/>
                        <a:t>개 변수</a:t>
                      </a:r>
                      <a:r>
                        <a:rPr lang="en-US" altLang="ko-KR" sz="1200" dirty="0"/>
                        <a:t> 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투구 결과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투구 후 점수 변화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CNN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r>
                        <a:rPr lang="ko-KR" altLang="en-US" sz="1200" dirty="0"/>
                        <a:t>차 모델</a:t>
                      </a:r>
                      <a:r>
                        <a:rPr lang="en-US" altLang="ko-KR" sz="1200" dirty="0"/>
                        <a:t>: 53%</a:t>
                      </a:r>
                      <a:r>
                        <a:rPr lang="ko-KR" altLang="en-US" sz="1200" dirty="0"/>
                        <a:t>의 정확도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ko-KR" altLang="en-US" sz="1200" dirty="0"/>
                        <a:t>최적화 모델 성능</a:t>
                      </a:r>
                      <a:r>
                        <a:rPr lang="en-US" altLang="ko-KR" sz="1200" dirty="0"/>
                        <a:t>: 84%</a:t>
                      </a:r>
                      <a:r>
                        <a:rPr lang="ko-KR" altLang="en-US" sz="1200" dirty="0"/>
                        <a:t>의 정확도 기록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김주학</a:t>
                      </a:r>
                      <a:r>
                        <a:rPr lang="ko-KR" altLang="en-US" sz="1200" dirty="0"/>
                        <a:t> 외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algn="ctr" latinLnBrk="1"/>
                      <a:r>
                        <a:rPr lang="en-US" altLang="ko-KR" sz="1200" dirty="0"/>
                        <a:t>(2022)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897133"/>
                  </a:ext>
                </a:extLst>
              </a:tr>
              <a:tr h="30542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A40F1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1982 ~ 2022</a:t>
                      </a:r>
                      <a:r>
                        <a:rPr lang="ko-KR" altLang="en-US" sz="1200" dirty="0"/>
                        <a:t>년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en-US" altLang="ko-KR" sz="1200" dirty="0"/>
                        <a:t>KBO </a:t>
                      </a:r>
                      <a:r>
                        <a:rPr lang="ko-KR" altLang="en-US" sz="1200" dirty="0"/>
                        <a:t>데이터</a:t>
                      </a:r>
                      <a:endParaRPr lang="en-US" altLang="ko-K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타율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홈런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타점 등 </a:t>
                      </a:r>
                      <a:r>
                        <a:rPr lang="en-US" altLang="ko-KR" sz="1200" dirty="0"/>
                        <a:t>10</a:t>
                      </a:r>
                      <a:r>
                        <a:rPr lang="ko-KR" altLang="en-US" sz="1200" dirty="0"/>
                        <a:t>개 경기력 지표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미래의 타율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홈런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타점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ARIMA </a:t>
                      </a:r>
                      <a:r>
                        <a:rPr lang="ko-KR" altLang="en-US" sz="1200" dirty="0"/>
                        <a:t>시계열 분석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홈런과 타점은 과거 평균보다 높은</a:t>
                      </a:r>
                      <a:r>
                        <a:rPr lang="en-US" altLang="ko-KR" sz="1200" dirty="0"/>
                        <a:t>,</a:t>
                      </a:r>
                    </a:p>
                    <a:p>
                      <a:pPr algn="ctr" latinLnBrk="1"/>
                      <a:r>
                        <a:rPr lang="ko-KR" altLang="en-US" sz="1200" dirty="0"/>
                        <a:t>타율은 과거 평균보다 낮은 수치 예측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오승욱 외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algn="ctr" latinLnBrk="1"/>
                      <a:r>
                        <a:rPr lang="en-US" altLang="ko-KR" sz="1200" dirty="0"/>
                        <a:t>(2023)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4578121"/>
                  </a:ext>
                </a:extLst>
              </a:tr>
              <a:tr h="30542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A40F1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1961 ~ 2019</a:t>
                      </a:r>
                      <a:r>
                        <a:rPr lang="ko-KR" altLang="en-US" sz="1200" dirty="0"/>
                        <a:t>년의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en-US" altLang="ko-KR" sz="1200" dirty="0"/>
                        <a:t>MLB </a:t>
                      </a:r>
                      <a:r>
                        <a:rPr lang="ko-KR" altLang="en-US" sz="1200" dirty="0"/>
                        <a:t>시즌 데이터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선수 연령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키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몸무게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시즌 성적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 등 </a:t>
                      </a:r>
                      <a:r>
                        <a:rPr lang="en-US" altLang="ko-KR" sz="1200" dirty="0"/>
                        <a:t>21</a:t>
                      </a:r>
                      <a:r>
                        <a:rPr lang="ko-KR" altLang="en-US" sz="1200" dirty="0"/>
                        <a:t>개 변수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시즌 홈런 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LSTM, GRU,</a:t>
                      </a:r>
                    </a:p>
                    <a:p>
                      <a:pPr algn="ctr" latinLnBrk="1"/>
                      <a:r>
                        <a:rPr lang="en-US" altLang="ko-KR" sz="1200" dirty="0" err="1"/>
                        <a:t>BiLSTM</a:t>
                      </a:r>
                      <a:r>
                        <a:rPr lang="en-US" altLang="ko-KR" sz="1200" dirty="0"/>
                        <a:t>, AT-LSTM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LSTM</a:t>
                      </a:r>
                      <a:r>
                        <a:rPr lang="ko-KR" altLang="en-US" sz="1200" dirty="0"/>
                        <a:t>에서 가장 높은 성능 기록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Sun et al.</a:t>
                      </a:r>
                      <a:br>
                        <a:rPr lang="en-US" altLang="ko-KR" sz="1200" dirty="0"/>
                      </a:br>
                      <a:r>
                        <a:rPr lang="en-US" altLang="ko-KR" sz="1200" dirty="0"/>
                        <a:t>(2023)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1174504"/>
                  </a:ext>
                </a:extLst>
              </a:tr>
              <a:tr h="0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기타</a:t>
                      </a:r>
                      <a:endParaRPr lang="en-US" altLang="ko-KR" sz="12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(EPL, NBA, NFL, e-sports)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1980 ~ 2017</a:t>
                      </a:r>
                      <a:r>
                        <a:rPr lang="ko-KR" altLang="en-US" sz="1200" dirty="0"/>
                        <a:t>년의 </a:t>
                      </a:r>
                      <a:r>
                        <a:rPr lang="en-US" altLang="ko-KR" sz="1200" dirty="0"/>
                        <a:t>NBA </a:t>
                      </a:r>
                      <a:r>
                        <a:rPr lang="ko-KR" altLang="en-US" sz="1200" dirty="0"/>
                        <a:t>결승 데이터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수비 리바운드</a:t>
                      </a:r>
                      <a:r>
                        <a:rPr lang="en-US" altLang="ko-KR" sz="1200" dirty="0"/>
                        <a:t>, 3</a:t>
                      </a:r>
                      <a:r>
                        <a:rPr lang="ko-KR" altLang="en-US" sz="1200" dirty="0" err="1"/>
                        <a:t>점슛</a:t>
                      </a:r>
                      <a:r>
                        <a:rPr lang="ko-KR" altLang="en-US" sz="1200" dirty="0"/>
                        <a:t> 성공률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자유투 성공 횟수 등 </a:t>
                      </a:r>
                      <a:r>
                        <a:rPr lang="en-US" altLang="ko-KR" sz="1200" dirty="0"/>
                        <a:t>22</a:t>
                      </a:r>
                      <a:r>
                        <a:rPr lang="ko-KR" altLang="en-US" sz="1200" dirty="0"/>
                        <a:t>개 변수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승 </a:t>
                      </a:r>
                      <a:r>
                        <a:rPr lang="en-US" altLang="ko-KR" sz="1200" dirty="0"/>
                        <a:t>or </a:t>
                      </a:r>
                      <a:r>
                        <a:rPr lang="ko-KR" altLang="en-US" sz="1200" dirty="0"/>
                        <a:t>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ANN, Naïve Bayes, Logistic Model Tree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수비 리바운드가 경기 결과에 가장 큰 영향을 준 변수</a:t>
                      </a:r>
                      <a:r>
                        <a:rPr lang="en-US" altLang="ko-KR" sz="1200" dirty="0"/>
                        <a:t>, 83%</a:t>
                      </a:r>
                      <a:r>
                        <a:rPr lang="ko-KR" altLang="en-US" sz="1200" dirty="0"/>
                        <a:t>의 정확도 기록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Thabtah</a:t>
                      </a:r>
                      <a:r>
                        <a:rPr lang="en-US" altLang="ko-KR" sz="1200" dirty="0"/>
                        <a:t> et al.</a:t>
                      </a:r>
                      <a:br>
                        <a:rPr lang="en-US" altLang="ko-KR" sz="1200" dirty="0"/>
                      </a:br>
                      <a:r>
                        <a:rPr lang="en-US" altLang="ko-KR" sz="1200" dirty="0"/>
                        <a:t>(2019)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24249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DotA 2</a:t>
                      </a:r>
                      <a:r>
                        <a:rPr lang="ko-KR" altLang="en-US" sz="1200" dirty="0"/>
                        <a:t>의 </a:t>
                      </a:r>
                      <a:r>
                        <a:rPr lang="en-US" altLang="ko-KR" sz="1200" dirty="0"/>
                        <a:t>5,744</a:t>
                      </a:r>
                      <a:r>
                        <a:rPr lang="ko-KR" altLang="en-US" sz="1200" dirty="0"/>
                        <a:t>개 일반 경기</a:t>
                      </a:r>
                      <a:r>
                        <a:rPr lang="en-US" altLang="ko-KR" sz="1200" dirty="0"/>
                        <a:t>, 186</a:t>
                      </a:r>
                      <a:r>
                        <a:rPr lang="ko-KR" altLang="en-US" sz="1200" dirty="0"/>
                        <a:t>개 프로 경기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선택한 영웅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플레이어 위치 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승 </a:t>
                      </a:r>
                      <a:r>
                        <a:rPr lang="en-US" altLang="ko-KR" sz="1200" dirty="0"/>
                        <a:t>or </a:t>
                      </a:r>
                      <a:r>
                        <a:rPr lang="ko-KR" altLang="en-US" sz="1200" dirty="0"/>
                        <a:t>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LR, RF, </a:t>
                      </a:r>
                      <a:r>
                        <a:rPr lang="en-US" altLang="ko-KR" sz="1200" dirty="0" err="1"/>
                        <a:t>LightGBM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RF </a:t>
                      </a:r>
                      <a:r>
                        <a:rPr lang="ko-KR" altLang="en-US" sz="1200" dirty="0"/>
                        <a:t>모델에서 </a:t>
                      </a:r>
                      <a:r>
                        <a:rPr lang="en-US" altLang="ko-KR" sz="1200" dirty="0"/>
                        <a:t>77.5%</a:t>
                      </a:r>
                      <a:r>
                        <a:rPr lang="ko-KR" altLang="en-US" sz="1200" dirty="0"/>
                        <a:t>의 정확도 기록</a:t>
                      </a:r>
                      <a:r>
                        <a:rPr lang="en-US" altLang="ko-KR" sz="1200" dirty="0"/>
                        <a:t>,</a:t>
                      </a:r>
                    </a:p>
                    <a:p>
                      <a:pPr algn="ctr" latinLnBrk="1"/>
                      <a:r>
                        <a:rPr lang="ko-KR" altLang="en-US" sz="1200" dirty="0"/>
                        <a:t>경기 시작 </a:t>
                      </a:r>
                      <a:r>
                        <a:rPr lang="en-US" altLang="ko-KR" sz="1200" dirty="0"/>
                        <a:t>5</a:t>
                      </a:r>
                      <a:r>
                        <a:rPr lang="ko-KR" altLang="en-US" sz="1200" dirty="0"/>
                        <a:t>분 후에 </a:t>
                      </a:r>
                      <a:r>
                        <a:rPr lang="en-US" altLang="ko-KR" sz="1200" dirty="0"/>
                        <a:t>85% </a:t>
                      </a:r>
                      <a:r>
                        <a:rPr lang="ko-KR" altLang="en-US" sz="1200" dirty="0"/>
                        <a:t>정확도 기록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Hodge et al.</a:t>
                      </a:r>
                      <a:br>
                        <a:rPr lang="en-US" altLang="ko-KR" sz="1200" dirty="0"/>
                      </a:br>
                      <a:r>
                        <a:rPr lang="en-US" altLang="ko-KR" sz="1200" dirty="0"/>
                        <a:t>(2019)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129489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2005 ~ 2016</a:t>
                      </a:r>
                      <a:r>
                        <a:rPr lang="ko-KR" altLang="en-US" sz="1200" dirty="0"/>
                        <a:t>년의 </a:t>
                      </a:r>
                      <a:r>
                        <a:rPr lang="en-US" altLang="ko-KR" sz="1200" dirty="0"/>
                        <a:t>EPL </a:t>
                      </a:r>
                      <a:r>
                        <a:rPr lang="ko-KR" altLang="en-US" sz="1200" dirty="0"/>
                        <a:t>경기 데이터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골 차이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유효 슈팅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 err="1"/>
                        <a:t>코너킥</a:t>
                      </a:r>
                      <a:r>
                        <a:rPr lang="ko-KR" altLang="en-US" sz="1200" dirty="0"/>
                        <a:t> 등의 </a:t>
                      </a:r>
                      <a:r>
                        <a:rPr lang="en-US" altLang="ko-KR" sz="1200" dirty="0"/>
                        <a:t>33</a:t>
                      </a:r>
                      <a:r>
                        <a:rPr lang="ko-KR" altLang="en-US" sz="1200" dirty="0"/>
                        <a:t>개 변수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승 </a:t>
                      </a:r>
                      <a:r>
                        <a:rPr lang="en-US" altLang="ko-KR" sz="1200" dirty="0"/>
                        <a:t>or </a:t>
                      </a:r>
                      <a:r>
                        <a:rPr lang="ko-KR" altLang="en-US" sz="1200" dirty="0"/>
                        <a:t>무 </a:t>
                      </a:r>
                      <a:r>
                        <a:rPr lang="en-US" altLang="ko-KR" sz="1200" dirty="0"/>
                        <a:t>or </a:t>
                      </a:r>
                      <a:r>
                        <a:rPr lang="ko-KR" altLang="en-US" sz="1200" dirty="0"/>
                        <a:t>패</a:t>
                      </a:r>
                      <a:endParaRPr lang="en-US" altLang="ko-K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Naïve Bayes, SVM, Random Forest, GBM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모델별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52% ~ 58%</a:t>
                      </a:r>
                      <a:r>
                        <a:rPr lang="ko-KR" altLang="en-US" sz="1200" dirty="0"/>
                        <a:t>의 정확도 기록</a:t>
                      </a:r>
                      <a:r>
                        <a:rPr lang="en-US" altLang="ko-KR" sz="1200" dirty="0"/>
                        <a:t>, GBM</a:t>
                      </a:r>
                      <a:r>
                        <a:rPr lang="ko-KR" altLang="en-US" sz="1200" dirty="0"/>
                        <a:t>에서 가장 높은 성능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Raboota</a:t>
                      </a:r>
                      <a:r>
                        <a:rPr lang="en-US" altLang="ko-KR" sz="1200" dirty="0"/>
                        <a:t> &amp; Kaur</a:t>
                      </a:r>
                    </a:p>
                    <a:p>
                      <a:pPr algn="ctr" latinLnBrk="1"/>
                      <a:r>
                        <a:rPr lang="en-US" altLang="ko-KR" sz="1200" dirty="0"/>
                        <a:t>(2019)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674447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2015 ~ 2019</a:t>
                      </a:r>
                      <a:r>
                        <a:rPr lang="ko-KR" altLang="en-US" sz="1200" dirty="0"/>
                        <a:t>년의 </a:t>
                      </a:r>
                      <a:r>
                        <a:rPr lang="en-US" altLang="ko-KR" sz="1200" dirty="0"/>
                        <a:t>NFL </a:t>
                      </a:r>
                      <a:r>
                        <a:rPr lang="ko-KR" altLang="en-US" sz="1200" dirty="0"/>
                        <a:t>경기 데이터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득점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야드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공격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수비 플레이 수 등 </a:t>
                      </a:r>
                      <a:r>
                        <a:rPr lang="en-US" altLang="ko-KR" sz="1200" dirty="0"/>
                        <a:t>42</a:t>
                      </a:r>
                      <a:r>
                        <a:rPr lang="ko-KR" altLang="en-US" sz="1200" dirty="0"/>
                        <a:t>개 변수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승 </a:t>
                      </a:r>
                      <a:r>
                        <a:rPr lang="en-US" altLang="ko-KR" sz="1200" dirty="0"/>
                        <a:t>or </a:t>
                      </a:r>
                      <a:r>
                        <a:rPr lang="ko-KR" altLang="en-US" sz="1200" dirty="0"/>
                        <a:t>패</a:t>
                      </a:r>
                      <a:endParaRPr lang="en-US" altLang="ko-K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SVM, Naïve Bayes, RF, AdaBoost, QDA, ANN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Naïve Bayes </a:t>
                      </a:r>
                      <a:r>
                        <a:rPr lang="ko-KR" altLang="en-US" sz="1200" dirty="0"/>
                        <a:t>모델에서 가장 높은 </a:t>
                      </a:r>
                      <a:r>
                        <a:rPr lang="en-US" altLang="ko-KR" sz="1200" dirty="0"/>
                        <a:t>67%</a:t>
                      </a:r>
                      <a:r>
                        <a:rPr lang="ko-KR" altLang="en-US" sz="1200" dirty="0"/>
                        <a:t>의 정확도 기록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Beal et al.</a:t>
                      </a:r>
                    </a:p>
                    <a:p>
                      <a:pPr algn="ctr" latinLnBrk="1"/>
                      <a:r>
                        <a:rPr lang="en-US" altLang="ko-KR" sz="1200" dirty="0"/>
                        <a:t>(2020)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7730855"/>
                  </a:ext>
                </a:extLst>
              </a:tr>
            </a:tbl>
          </a:graphicData>
        </a:graphic>
      </p:graphicFrame>
      <p:sp>
        <p:nvSpPr>
          <p:cNvPr id="4" name="슬라이드 번호 개체 틀 1">
            <a:extLst>
              <a:ext uri="{FF2B5EF4-FFF2-40B4-BE49-F238E27FC236}">
                <a16:creationId xmlns:a16="http://schemas.microsoft.com/office/drawing/2014/main" id="{17F03A15-9144-E69C-F13C-D2734EE96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6239" y="6356350"/>
            <a:ext cx="2844799" cy="365125"/>
          </a:xfrm>
        </p:spPr>
        <p:txBody>
          <a:bodyPr/>
          <a:lstStyle/>
          <a:p>
            <a:pPr lvl="0"/>
            <a:fld id="{AD22CD3B-FDDF-4998-970C-76E6E0BEC65F}" type="slidenum">
              <a:rPr lang="ko-KR" altLang="en-US" smtClean="0"/>
              <a:pPr lvl="0"/>
              <a:t>12</a:t>
            </a:fld>
            <a:r>
              <a:rPr lang="en-US" altLang="ko-KR" dirty="0"/>
              <a:t>/29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01045B-E0B3-E7A4-2B8D-D04B812AA448}"/>
              </a:ext>
            </a:extLst>
          </p:cNvPr>
          <p:cNvSpPr txBox="1"/>
          <p:nvPr/>
        </p:nvSpPr>
        <p:spPr>
          <a:xfrm>
            <a:off x="380487" y="5993207"/>
            <a:ext cx="11662805" cy="561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14000"/>
              </a:lnSpc>
              <a:buClr>
                <a:srgbClr val="A40F16"/>
              </a:buClr>
              <a:buFont typeface="Wingdings" panose="05000000000000000000" pitchFamily="2" charset="2"/>
              <a:buChar char="Ø"/>
            </a:pPr>
            <a:r>
              <a:rPr lang="ko-KR" altLang="en-US" sz="1400" b="1" i="1" dirty="0">
                <a:solidFill>
                  <a:srgbClr val="A40F16"/>
                </a:solidFill>
                <a:latin typeface="+mn-ea"/>
              </a:rPr>
              <a:t>스포츠 경기력 예측</a:t>
            </a:r>
            <a:r>
              <a:rPr lang="en-US" altLang="ko-KR" sz="1400" b="1" i="1" dirty="0">
                <a:solidFill>
                  <a:srgbClr val="A40F16"/>
                </a:solidFill>
                <a:latin typeface="+mn-ea"/>
              </a:rPr>
              <a:t> </a:t>
            </a:r>
            <a:r>
              <a:rPr lang="ko-KR" altLang="en-US" sz="1400" b="1" i="1" dirty="0">
                <a:solidFill>
                  <a:srgbClr val="A40F16"/>
                </a:solidFill>
                <a:latin typeface="+mn-ea"/>
              </a:rPr>
              <a:t>연구는 대부분 경기 내의 데이터만을 활용하였으며</a:t>
            </a:r>
            <a:r>
              <a:rPr lang="en-US" altLang="ko-KR" sz="1400" b="1" i="1" dirty="0">
                <a:solidFill>
                  <a:srgbClr val="A40F16"/>
                </a:solidFill>
                <a:latin typeface="+mn-ea"/>
              </a:rPr>
              <a:t>, </a:t>
            </a:r>
            <a:r>
              <a:rPr lang="ko-KR" altLang="en-US" sz="1400" b="1" i="1" dirty="0">
                <a:solidFill>
                  <a:srgbClr val="A40F16"/>
                </a:solidFill>
                <a:latin typeface="+mn-ea"/>
              </a:rPr>
              <a:t>선수의 심리 상태를 고려하여 이를 활용해 경기력을 예측한 연구는 미흡함</a:t>
            </a:r>
            <a:endParaRPr lang="en-US" altLang="ko-KR" sz="1400" b="1" i="1" dirty="0">
              <a:solidFill>
                <a:srgbClr val="A40F16"/>
              </a:solidFill>
              <a:latin typeface="+mn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A24C1F6-C63D-E107-F24F-0FC735C00091}"/>
              </a:ext>
            </a:extLst>
          </p:cNvPr>
          <p:cNvSpPr/>
          <p:nvPr/>
        </p:nvSpPr>
        <p:spPr>
          <a:xfrm>
            <a:off x="267920" y="140987"/>
            <a:ext cx="798622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3600" b="1" dirty="0" err="1">
                <a:gradFill>
                  <a:gsLst>
                    <a:gs pos="0">
                      <a:srgbClr val="A40F16"/>
                    </a:gs>
                    <a:gs pos="100000">
                      <a:srgbClr val="0D326F"/>
                    </a:gs>
                  </a:gsLst>
                  <a:lin ang="0" scaled="1"/>
                </a:gradFill>
                <a:latin typeface="+mn-ea"/>
              </a:rPr>
              <a:t>Ⅱ</a:t>
            </a:r>
            <a:r>
              <a:rPr lang="en-US" altLang="ko-KR" sz="3600" b="1" dirty="0">
                <a:gradFill>
                  <a:gsLst>
                    <a:gs pos="0">
                      <a:srgbClr val="A40F16"/>
                    </a:gs>
                    <a:gs pos="100000">
                      <a:srgbClr val="0D326F"/>
                    </a:gs>
                  </a:gsLst>
                  <a:lin ang="0" scaled="1"/>
                </a:gradFill>
                <a:latin typeface="+mn-ea"/>
              </a:rPr>
              <a:t>. </a:t>
            </a:r>
            <a:r>
              <a:rPr lang="ko-KR" altLang="en-US" sz="3600" b="1" dirty="0">
                <a:gradFill>
                  <a:gsLst>
                    <a:gs pos="0">
                      <a:srgbClr val="A40F16"/>
                    </a:gs>
                    <a:gs pos="100000">
                      <a:srgbClr val="0D326F"/>
                    </a:gs>
                  </a:gsLst>
                  <a:lin ang="0" scaled="1"/>
                </a:gradFill>
                <a:latin typeface="+mn-ea"/>
              </a:rPr>
              <a:t>이론적 배경</a:t>
            </a:r>
            <a:r>
              <a:rPr lang="ko-KR" altLang="en-US" sz="2400" b="1" dirty="0">
                <a:gradFill>
                  <a:gsLst>
                    <a:gs pos="0">
                      <a:srgbClr val="A40F16"/>
                    </a:gs>
                    <a:gs pos="100000">
                      <a:srgbClr val="0D326F"/>
                    </a:gs>
                  </a:gsLst>
                  <a:lin ang="0" scaled="1"/>
                </a:gradFill>
                <a:latin typeface="+mn-ea"/>
              </a:rPr>
              <a:t> </a:t>
            </a:r>
            <a:r>
              <a:rPr lang="en-US" altLang="ko-KR" sz="2400" b="1" dirty="0">
                <a:gradFill>
                  <a:gsLst>
                    <a:gs pos="0">
                      <a:srgbClr val="A40F16"/>
                    </a:gs>
                    <a:gs pos="100000">
                      <a:srgbClr val="0D326F"/>
                    </a:gs>
                  </a:gsLst>
                  <a:lin ang="0" scaled="1"/>
                </a:gradFill>
                <a:latin typeface="+mn-ea"/>
              </a:rPr>
              <a:t>- 6) </a:t>
            </a:r>
            <a:r>
              <a:rPr lang="ko-KR" altLang="en-US" sz="2400" b="1" dirty="0">
                <a:gradFill>
                  <a:gsLst>
                    <a:gs pos="0">
                      <a:srgbClr val="A40F16"/>
                    </a:gs>
                    <a:gs pos="100000">
                      <a:srgbClr val="0D326F"/>
                    </a:gs>
                  </a:gsLst>
                  <a:lin ang="0" scaled="1"/>
                </a:gradFill>
                <a:latin typeface="+mn-ea"/>
              </a:rPr>
              <a:t>스포츠 경기력 예측</a:t>
            </a:r>
            <a:endParaRPr lang="ko-KR" altLang="en-US" sz="2800" b="1" dirty="0">
              <a:gradFill>
                <a:gsLst>
                  <a:gs pos="0">
                    <a:srgbClr val="A40F16"/>
                  </a:gs>
                  <a:gs pos="100000">
                    <a:srgbClr val="0D326F"/>
                  </a:gs>
                </a:gsLst>
                <a:lin ang="0" scaled="1"/>
              </a:gra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188246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D8EFD01D-D1EE-243D-9DC5-FBBEA44D45F5}"/>
              </a:ext>
            </a:extLst>
          </p:cNvPr>
          <p:cNvSpPr/>
          <p:nvPr/>
        </p:nvSpPr>
        <p:spPr>
          <a:xfrm>
            <a:off x="267920" y="140987"/>
            <a:ext cx="798622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3600" b="1" dirty="0">
                <a:gradFill>
                  <a:gsLst>
                    <a:gs pos="0">
                      <a:srgbClr val="A40F16"/>
                    </a:gs>
                    <a:gs pos="100000">
                      <a:srgbClr val="0D326F"/>
                    </a:gs>
                  </a:gsLst>
                  <a:lin ang="0" scaled="1"/>
                </a:gradFill>
                <a:latin typeface="+mn-ea"/>
              </a:rPr>
              <a:t>Ⅲ</a:t>
            </a:r>
            <a:r>
              <a:rPr lang="en-US" altLang="ko-KR" sz="3600" b="1" dirty="0">
                <a:gradFill>
                  <a:gsLst>
                    <a:gs pos="0">
                      <a:srgbClr val="A40F16"/>
                    </a:gs>
                    <a:gs pos="100000">
                      <a:srgbClr val="0D326F"/>
                    </a:gs>
                  </a:gsLst>
                  <a:lin ang="0" scaled="1"/>
                </a:gradFill>
                <a:latin typeface="+mn-ea"/>
              </a:rPr>
              <a:t>. </a:t>
            </a:r>
            <a:r>
              <a:rPr lang="ko-KR" altLang="en-US" sz="3600" b="1" dirty="0">
                <a:gradFill>
                  <a:gsLst>
                    <a:gs pos="0">
                      <a:srgbClr val="A40F16"/>
                    </a:gs>
                    <a:gs pos="100000">
                      <a:srgbClr val="0D326F"/>
                    </a:gs>
                  </a:gsLst>
                  <a:lin ang="0" scaled="1"/>
                </a:gradFill>
                <a:latin typeface="+mn-ea"/>
              </a:rPr>
              <a:t>연구방법</a:t>
            </a:r>
            <a:r>
              <a:rPr lang="ko-KR" altLang="en-US" sz="2400" b="1" dirty="0">
                <a:gradFill>
                  <a:gsLst>
                    <a:gs pos="0">
                      <a:srgbClr val="A40F16"/>
                    </a:gs>
                    <a:gs pos="100000">
                      <a:srgbClr val="0D326F"/>
                    </a:gs>
                  </a:gsLst>
                  <a:lin ang="0" scaled="1"/>
                </a:gradFill>
                <a:latin typeface="+mn-ea"/>
              </a:rPr>
              <a:t> </a:t>
            </a:r>
            <a:r>
              <a:rPr lang="en-US" altLang="ko-KR" sz="2400" b="1" dirty="0">
                <a:gradFill>
                  <a:gsLst>
                    <a:gs pos="0">
                      <a:srgbClr val="A40F16"/>
                    </a:gs>
                    <a:gs pos="100000">
                      <a:srgbClr val="0D326F"/>
                    </a:gs>
                  </a:gsLst>
                  <a:lin ang="0" scaled="1"/>
                </a:gradFill>
                <a:latin typeface="+mn-ea"/>
              </a:rPr>
              <a:t>- 1) </a:t>
            </a:r>
            <a:r>
              <a:rPr lang="ko-KR" altLang="en-US" sz="2400" b="1" dirty="0">
                <a:gradFill>
                  <a:gsLst>
                    <a:gs pos="0">
                      <a:srgbClr val="A40F16"/>
                    </a:gs>
                    <a:gs pos="100000">
                      <a:srgbClr val="0D326F"/>
                    </a:gs>
                  </a:gsLst>
                  <a:lin ang="0" scaled="1"/>
                </a:gradFill>
                <a:latin typeface="+mn-ea"/>
              </a:rPr>
              <a:t>연구 프로세스</a:t>
            </a:r>
            <a:endParaRPr lang="ko-KR" altLang="en-US" sz="2800" b="1" dirty="0">
              <a:gradFill>
                <a:gsLst>
                  <a:gs pos="0">
                    <a:srgbClr val="A40F16"/>
                  </a:gs>
                  <a:gs pos="100000">
                    <a:srgbClr val="0D326F"/>
                  </a:gs>
                </a:gsLst>
                <a:lin ang="0" scaled="1"/>
              </a:gradFill>
              <a:latin typeface="+mn-ea"/>
            </a:endParaRPr>
          </a:p>
        </p:txBody>
      </p:sp>
      <p:pic>
        <p:nvPicPr>
          <p:cNvPr id="26" name="그림 25" descr="텍스트, 로고, 상징, 폰트이(가) 표시된 사진&#10;&#10;자동 생성된 설명">
            <a:extLst>
              <a:ext uri="{FF2B5EF4-FFF2-40B4-BE49-F238E27FC236}">
                <a16:creationId xmlns:a16="http://schemas.microsoft.com/office/drawing/2014/main" id="{42453882-C24E-C360-652C-02EEB9467FB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8448" y="234801"/>
            <a:ext cx="1325632" cy="321685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74A2BF96-2204-4269-972C-20A4982A028A}"/>
              </a:ext>
            </a:extLst>
          </p:cNvPr>
          <p:cNvSpPr/>
          <p:nvPr/>
        </p:nvSpPr>
        <p:spPr>
          <a:xfrm rot="16200000">
            <a:off x="-3364565" y="3364563"/>
            <a:ext cx="6858002" cy="128875"/>
          </a:xfrm>
          <a:prstGeom prst="rect">
            <a:avLst/>
          </a:prstGeom>
          <a:gradFill>
            <a:gsLst>
              <a:gs pos="100000">
                <a:srgbClr val="A40F16"/>
              </a:gs>
              <a:gs pos="0">
                <a:srgbClr val="0D326F"/>
              </a:gs>
            </a:gsLst>
            <a:lin ang="0" scaled="1"/>
          </a:gra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B1E95D-6D05-4A0B-7561-420FE303AAD3}"/>
              </a:ext>
            </a:extLst>
          </p:cNvPr>
          <p:cNvSpPr txBox="1"/>
          <p:nvPr/>
        </p:nvSpPr>
        <p:spPr>
          <a:xfrm>
            <a:off x="391909" y="952837"/>
            <a:ext cx="11626492" cy="5964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14000"/>
              </a:lnSpc>
              <a:buClr>
                <a:srgbClr val="A40F16"/>
              </a:buClr>
              <a:buFont typeface="+mj-lt"/>
              <a:buAutoNum type="arabicPeriod"/>
            </a:pP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데이터 수집</a:t>
            </a:r>
            <a:endParaRPr lang="en-US" altLang="ko-KR" sz="8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800100" lvl="1" indent="-342900">
              <a:lnSpc>
                <a:spcPct val="114000"/>
              </a:lnSpc>
              <a:buClr>
                <a:srgbClr val="A40F16"/>
              </a:buClr>
              <a:buFont typeface="+mj-lt"/>
              <a:buAutoNum type="arabicPeriod"/>
            </a:pP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팬들의 여론 데이터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: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소셜 미디어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(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인스타그램 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–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팀 공식 계정의 댓글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)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+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온라인 커뮤니티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(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네이버 카페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DC Inside, FM Korea, MLB Park)</a:t>
            </a:r>
          </a:p>
          <a:p>
            <a:pPr marL="800100" lvl="1" indent="-342900">
              <a:lnSpc>
                <a:spcPct val="114000"/>
              </a:lnSpc>
              <a:buClr>
                <a:srgbClr val="A40F16"/>
              </a:buClr>
              <a:buFont typeface="+mj-lt"/>
              <a:buAutoNum type="arabicPeriod"/>
            </a:pP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야구 경기 데이터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: </a:t>
            </a:r>
            <a:r>
              <a:rPr lang="ko-KR" alt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스탯티즈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KBO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사이트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742950" lvl="1" indent="-285750">
              <a:lnSpc>
                <a:spcPct val="114000"/>
              </a:lnSpc>
              <a:buClr>
                <a:srgbClr val="A40F16"/>
              </a:buClr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742950" lvl="1" indent="-285750">
              <a:lnSpc>
                <a:spcPct val="114000"/>
              </a:lnSpc>
              <a:buClr>
                <a:srgbClr val="A40F16"/>
              </a:buClr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분석 팀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: KBO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의 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10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개 팀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742950" lvl="1" indent="-285750">
              <a:lnSpc>
                <a:spcPct val="114000"/>
              </a:lnSpc>
              <a:buClr>
                <a:srgbClr val="A40F16"/>
              </a:buClr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분석 선수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: </a:t>
            </a:r>
            <a:r>
              <a:rPr lang="ko-KR" alt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시즌별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규정 이닝을 채운 선발투수 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+ </a:t>
            </a:r>
            <a:r>
              <a:rPr lang="ko-KR" alt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시즌별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규정 타석을 채운 타자 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(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많은 팬 반응 확보를 위함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)</a:t>
            </a:r>
          </a:p>
          <a:p>
            <a:pPr marL="742950" lvl="1" indent="-285750">
              <a:lnSpc>
                <a:spcPct val="114000"/>
              </a:lnSpc>
              <a:buClr>
                <a:srgbClr val="A40F16"/>
              </a:buClr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데이터 기간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: 2018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시즌 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~ 2023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시즌 데이터 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(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이전 시즌의 여론 데이터 수집 어려움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)</a:t>
            </a:r>
          </a:p>
          <a:p>
            <a:pPr marL="742950" lvl="1" indent="-285750">
              <a:lnSpc>
                <a:spcPct val="114000"/>
              </a:lnSpc>
              <a:buClr>
                <a:srgbClr val="A40F16"/>
              </a:buClr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예측 단위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: </a:t>
            </a:r>
            <a:r>
              <a:rPr lang="ko-KR" alt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경기별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예측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342900" indent="-342900">
              <a:lnSpc>
                <a:spcPct val="114000"/>
              </a:lnSpc>
              <a:buClr>
                <a:srgbClr val="A40F16"/>
              </a:buClr>
              <a:buFont typeface="+mj-lt"/>
              <a:buAutoNum type="arabicPeriod"/>
            </a:pP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342900" indent="-342900">
              <a:lnSpc>
                <a:spcPct val="114000"/>
              </a:lnSpc>
              <a:buClr>
                <a:srgbClr val="A40F16"/>
              </a:buClr>
              <a:buFont typeface="+mj-lt"/>
              <a:buAutoNum type="arabicPeriod"/>
            </a:pP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데이터 </a:t>
            </a:r>
            <a:r>
              <a:rPr lang="ko-KR" alt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전처리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800100" lvl="1" indent="-342900">
              <a:lnSpc>
                <a:spcPct val="114000"/>
              </a:lnSpc>
              <a:buClr>
                <a:srgbClr val="A40F16"/>
              </a:buClr>
              <a:buFont typeface="+mj-lt"/>
              <a:buAutoNum type="arabicPeriod"/>
            </a:pP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텍스트 </a:t>
            </a:r>
            <a:r>
              <a:rPr lang="ko-KR" alt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전처리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800100" lvl="1" indent="-342900">
              <a:lnSpc>
                <a:spcPct val="114000"/>
              </a:lnSpc>
              <a:buClr>
                <a:srgbClr val="A40F16"/>
              </a:buClr>
              <a:buFont typeface="+mj-lt"/>
              <a:buAutoNum type="arabicPeriod"/>
            </a:pP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감성 분석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342900" indent="-342900">
              <a:lnSpc>
                <a:spcPct val="114000"/>
              </a:lnSpc>
              <a:buClr>
                <a:srgbClr val="A40F16"/>
              </a:buClr>
              <a:buFont typeface="+mj-lt"/>
              <a:buAutoNum type="arabicPeriod"/>
            </a:pP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342900" indent="-342900">
              <a:lnSpc>
                <a:spcPct val="114000"/>
              </a:lnSpc>
              <a:buClr>
                <a:srgbClr val="A40F16"/>
              </a:buClr>
              <a:buFont typeface="+mj-lt"/>
              <a:buAutoNum type="arabicPeriod"/>
            </a:pP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탐색적 데이터 분석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342900" indent="-342900">
              <a:lnSpc>
                <a:spcPct val="114000"/>
              </a:lnSpc>
              <a:buClr>
                <a:srgbClr val="A40F16"/>
              </a:buClr>
              <a:buFont typeface="+mj-lt"/>
              <a:buAutoNum type="arabicPeriod"/>
            </a:pP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모델 설계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800100" lvl="1" indent="-342900">
              <a:lnSpc>
                <a:spcPct val="114000"/>
              </a:lnSpc>
              <a:buClr>
                <a:srgbClr val="A40F16"/>
              </a:buClr>
              <a:buFont typeface="+mj-lt"/>
              <a:buAutoNum type="arabicPeriod"/>
            </a:pP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팀 단위 경기력 예측 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(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팀의 승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패 예측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)</a:t>
            </a:r>
          </a:p>
          <a:p>
            <a:pPr marL="1257300" lvl="2" indent="-342900">
              <a:lnSpc>
                <a:spcPct val="114000"/>
              </a:lnSpc>
              <a:buClr>
                <a:srgbClr val="A40F16"/>
              </a:buClr>
              <a:buFont typeface="+mj-lt"/>
              <a:buAutoNum type="arabicPeriod"/>
            </a:pP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팬들의 여론 데이터 미포함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: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팀의 이전 경기 데이터 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-&gt;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팀의 승패 예측 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1257300" lvl="2" indent="-342900">
              <a:lnSpc>
                <a:spcPct val="114000"/>
              </a:lnSpc>
              <a:buClr>
                <a:srgbClr val="A40F16"/>
              </a:buClr>
              <a:buFont typeface="+mj-lt"/>
              <a:buAutoNum type="arabicPeriod"/>
            </a:pP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팬들의 여론 데이터 포함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: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팀의 이전 경기 데이터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+ 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이전 경기 종료 후 경기 시작 전까지 플랫폼별 팀의 평균 감정</a:t>
            </a:r>
            <a:b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-&gt;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팀의 승패 예측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1257300" lvl="2" indent="-342900">
              <a:lnSpc>
                <a:spcPct val="114000"/>
              </a:lnSpc>
              <a:buClr>
                <a:srgbClr val="A40F16"/>
              </a:buClr>
              <a:buFont typeface="+mj-lt"/>
              <a:buAutoNum type="arabicPeriod"/>
            </a:pP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800100" lvl="1" indent="-342900">
              <a:lnSpc>
                <a:spcPct val="114000"/>
              </a:lnSpc>
              <a:buClr>
                <a:srgbClr val="A40F16"/>
              </a:buClr>
              <a:buFont typeface="+mj-lt"/>
              <a:buAutoNum type="arabicPeriod"/>
            </a:pP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선수 단위 경기력 예측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: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타자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(OPS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예측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)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+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투수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(GSC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예측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)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1257300" lvl="2" indent="-342900">
              <a:lnSpc>
                <a:spcPct val="114000"/>
              </a:lnSpc>
              <a:buClr>
                <a:srgbClr val="A40F16"/>
              </a:buClr>
              <a:buFont typeface="+mj-lt"/>
              <a:buAutoNum type="arabicPeriod"/>
            </a:pP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팬들의 여론 데이터 미포함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: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선수의 이전 경기 데이터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신체 데이터 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-&gt;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선수의 경기력 예측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1257300" lvl="2" indent="-342900">
              <a:lnSpc>
                <a:spcPct val="114000"/>
              </a:lnSpc>
              <a:buClr>
                <a:srgbClr val="A40F16"/>
              </a:buClr>
              <a:buFont typeface="+mj-lt"/>
              <a:buAutoNum type="arabicPeriod"/>
            </a:pP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팬들의 여론 데이터 포함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: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선수의 이전 경기 데이터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신체 데이터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+ 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이전 경기 종료 후 경시 시작 전까지</a:t>
            </a:r>
            <a:b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플랫폼별 선수의 평균 감정 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-&gt;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선수의 경기력 예측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12" name="슬라이드 번호 개체 틀 1">
            <a:extLst>
              <a:ext uri="{FF2B5EF4-FFF2-40B4-BE49-F238E27FC236}">
                <a16:creationId xmlns:a16="http://schemas.microsoft.com/office/drawing/2014/main" id="{081261CA-87D4-8B87-C5C7-A5D52C844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6239" y="6356350"/>
            <a:ext cx="2844799" cy="365125"/>
          </a:xfrm>
        </p:spPr>
        <p:txBody>
          <a:bodyPr/>
          <a:lstStyle/>
          <a:p>
            <a:pPr lvl="0"/>
            <a:fld id="{AD22CD3B-FDDF-4998-970C-76E6E0BEC65F}" type="slidenum">
              <a:rPr lang="ko-KR" altLang="en-US" smtClean="0"/>
              <a:pPr lvl="0"/>
              <a:t>13</a:t>
            </a:fld>
            <a:r>
              <a:rPr lang="en-US" altLang="ko-KR" dirty="0"/>
              <a:t>/29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10700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D8EFD01D-D1EE-243D-9DC5-FBBEA44D45F5}"/>
              </a:ext>
            </a:extLst>
          </p:cNvPr>
          <p:cNvSpPr/>
          <p:nvPr/>
        </p:nvSpPr>
        <p:spPr>
          <a:xfrm>
            <a:off x="267920" y="140987"/>
            <a:ext cx="798622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3600" b="1" dirty="0">
                <a:gradFill>
                  <a:gsLst>
                    <a:gs pos="0">
                      <a:srgbClr val="A40F16"/>
                    </a:gs>
                    <a:gs pos="100000">
                      <a:srgbClr val="0D326F"/>
                    </a:gs>
                  </a:gsLst>
                  <a:lin ang="0" scaled="1"/>
                </a:gradFill>
                <a:latin typeface="+mn-ea"/>
              </a:rPr>
              <a:t>Ⅲ</a:t>
            </a:r>
            <a:r>
              <a:rPr lang="en-US" altLang="ko-KR" sz="3600" b="1" dirty="0">
                <a:gradFill>
                  <a:gsLst>
                    <a:gs pos="0">
                      <a:srgbClr val="A40F16"/>
                    </a:gs>
                    <a:gs pos="100000">
                      <a:srgbClr val="0D326F"/>
                    </a:gs>
                  </a:gsLst>
                  <a:lin ang="0" scaled="1"/>
                </a:gradFill>
                <a:latin typeface="+mn-ea"/>
              </a:rPr>
              <a:t>. </a:t>
            </a:r>
            <a:r>
              <a:rPr lang="ko-KR" altLang="en-US" sz="3600" b="1" dirty="0">
                <a:gradFill>
                  <a:gsLst>
                    <a:gs pos="0">
                      <a:srgbClr val="A40F16"/>
                    </a:gs>
                    <a:gs pos="100000">
                      <a:srgbClr val="0D326F"/>
                    </a:gs>
                  </a:gsLst>
                  <a:lin ang="0" scaled="1"/>
                </a:gradFill>
                <a:latin typeface="+mn-ea"/>
              </a:rPr>
              <a:t>연구방법</a:t>
            </a:r>
            <a:r>
              <a:rPr lang="ko-KR" altLang="en-US" sz="2400" b="1" dirty="0">
                <a:gradFill>
                  <a:gsLst>
                    <a:gs pos="0">
                      <a:srgbClr val="A40F16"/>
                    </a:gs>
                    <a:gs pos="100000">
                      <a:srgbClr val="0D326F"/>
                    </a:gs>
                  </a:gsLst>
                  <a:lin ang="0" scaled="1"/>
                </a:gradFill>
                <a:latin typeface="+mn-ea"/>
              </a:rPr>
              <a:t> </a:t>
            </a:r>
            <a:r>
              <a:rPr lang="en-US" altLang="ko-KR" sz="2400" b="1" dirty="0">
                <a:gradFill>
                  <a:gsLst>
                    <a:gs pos="0">
                      <a:srgbClr val="A40F16"/>
                    </a:gs>
                    <a:gs pos="100000">
                      <a:srgbClr val="0D326F"/>
                    </a:gs>
                  </a:gsLst>
                  <a:lin ang="0" scaled="1"/>
                </a:gradFill>
                <a:latin typeface="+mn-ea"/>
              </a:rPr>
              <a:t>- 2) </a:t>
            </a:r>
            <a:r>
              <a:rPr lang="ko-KR" altLang="en-US" sz="2400" b="1" dirty="0">
                <a:gradFill>
                  <a:gsLst>
                    <a:gs pos="0">
                      <a:srgbClr val="A40F16"/>
                    </a:gs>
                    <a:gs pos="100000">
                      <a:srgbClr val="0D326F"/>
                    </a:gs>
                  </a:gsLst>
                  <a:lin ang="0" scaled="1"/>
                </a:gradFill>
                <a:latin typeface="+mn-ea"/>
              </a:rPr>
              <a:t>데이터 수집</a:t>
            </a:r>
            <a:endParaRPr lang="ko-KR" altLang="en-US" sz="2800" b="1" dirty="0">
              <a:gradFill>
                <a:gsLst>
                  <a:gs pos="0">
                    <a:srgbClr val="A40F16"/>
                  </a:gs>
                  <a:gs pos="100000">
                    <a:srgbClr val="0D326F"/>
                  </a:gs>
                </a:gsLst>
                <a:lin ang="0" scaled="1"/>
              </a:gradFill>
              <a:latin typeface="+mn-ea"/>
            </a:endParaRPr>
          </a:p>
        </p:txBody>
      </p:sp>
      <p:pic>
        <p:nvPicPr>
          <p:cNvPr id="26" name="그림 25" descr="텍스트, 로고, 상징, 폰트이(가) 표시된 사진&#10;&#10;자동 생성된 설명">
            <a:extLst>
              <a:ext uri="{FF2B5EF4-FFF2-40B4-BE49-F238E27FC236}">
                <a16:creationId xmlns:a16="http://schemas.microsoft.com/office/drawing/2014/main" id="{42453882-C24E-C360-652C-02EEB9467FB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8448" y="234801"/>
            <a:ext cx="1325632" cy="321685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74A2BF96-2204-4269-972C-20A4982A028A}"/>
              </a:ext>
            </a:extLst>
          </p:cNvPr>
          <p:cNvSpPr/>
          <p:nvPr/>
        </p:nvSpPr>
        <p:spPr>
          <a:xfrm rot="16200000">
            <a:off x="-3364565" y="3364563"/>
            <a:ext cx="6858002" cy="128875"/>
          </a:xfrm>
          <a:prstGeom prst="rect">
            <a:avLst/>
          </a:prstGeom>
          <a:gradFill>
            <a:gsLst>
              <a:gs pos="100000">
                <a:srgbClr val="A40F16"/>
              </a:gs>
              <a:gs pos="0">
                <a:srgbClr val="0D326F"/>
              </a:gs>
            </a:gsLst>
            <a:lin ang="0" scaled="1"/>
          </a:gra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슬라이드 번호 개체 틀 1">
            <a:extLst>
              <a:ext uri="{FF2B5EF4-FFF2-40B4-BE49-F238E27FC236}">
                <a16:creationId xmlns:a16="http://schemas.microsoft.com/office/drawing/2014/main" id="{05299736-1D42-D751-1A18-804B73351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6239" y="6356350"/>
            <a:ext cx="2844799" cy="365125"/>
          </a:xfrm>
        </p:spPr>
        <p:txBody>
          <a:bodyPr/>
          <a:lstStyle/>
          <a:p>
            <a:pPr lvl="0"/>
            <a:fld id="{AD22CD3B-FDDF-4998-970C-76E6E0BEC65F}" type="slidenum">
              <a:rPr lang="ko-KR" altLang="en-US" smtClean="0"/>
              <a:pPr lvl="0"/>
              <a:t>14</a:t>
            </a:fld>
            <a:r>
              <a:rPr lang="en-US" altLang="ko-KR" dirty="0"/>
              <a:t>/29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59970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D8EFD01D-D1EE-243D-9DC5-FBBEA44D45F5}"/>
              </a:ext>
            </a:extLst>
          </p:cNvPr>
          <p:cNvSpPr/>
          <p:nvPr/>
        </p:nvSpPr>
        <p:spPr>
          <a:xfrm>
            <a:off x="267920" y="140987"/>
            <a:ext cx="798622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3600" b="1" dirty="0">
                <a:gradFill>
                  <a:gsLst>
                    <a:gs pos="0">
                      <a:srgbClr val="A40F16"/>
                    </a:gs>
                    <a:gs pos="100000">
                      <a:srgbClr val="0D326F"/>
                    </a:gs>
                  </a:gsLst>
                  <a:lin ang="0" scaled="1"/>
                </a:gradFill>
                <a:latin typeface="+mn-ea"/>
              </a:rPr>
              <a:t>Ⅲ</a:t>
            </a:r>
            <a:r>
              <a:rPr lang="en-US" altLang="ko-KR" sz="3600" b="1" dirty="0">
                <a:gradFill>
                  <a:gsLst>
                    <a:gs pos="0">
                      <a:srgbClr val="A40F16"/>
                    </a:gs>
                    <a:gs pos="100000">
                      <a:srgbClr val="0D326F"/>
                    </a:gs>
                  </a:gsLst>
                  <a:lin ang="0" scaled="1"/>
                </a:gradFill>
                <a:latin typeface="+mn-ea"/>
              </a:rPr>
              <a:t>. </a:t>
            </a:r>
            <a:r>
              <a:rPr lang="ko-KR" altLang="en-US" sz="3600" b="1" dirty="0">
                <a:gradFill>
                  <a:gsLst>
                    <a:gs pos="0">
                      <a:srgbClr val="A40F16"/>
                    </a:gs>
                    <a:gs pos="100000">
                      <a:srgbClr val="0D326F"/>
                    </a:gs>
                  </a:gsLst>
                  <a:lin ang="0" scaled="1"/>
                </a:gradFill>
                <a:latin typeface="+mn-ea"/>
              </a:rPr>
              <a:t>연구방법</a:t>
            </a:r>
            <a:r>
              <a:rPr lang="ko-KR" altLang="en-US" sz="2400" b="1" dirty="0">
                <a:gradFill>
                  <a:gsLst>
                    <a:gs pos="0">
                      <a:srgbClr val="A40F16"/>
                    </a:gs>
                    <a:gs pos="100000">
                      <a:srgbClr val="0D326F"/>
                    </a:gs>
                  </a:gsLst>
                  <a:lin ang="0" scaled="1"/>
                </a:gradFill>
                <a:latin typeface="+mn-ea"/>
              </a:rPr>
              <a:t> </a:t>
            </a:r>
            <a:r>
              <a:rPr lang="en-US" altLang="ko-KR" sz="2400" b="1" dirty="0">
                <a:gradFill>
                  <a:gsLst>
                    <a:gs pos="0">
                      <a:srgbClr val="A40F16"/>
                    </a:gs>
                    <a:gs pos="100000">
                      <a:srgbClr val="0D326F"/>
                    </a:gs>
                  </a:gsLst>
                  <a:lin ang="0" scaled="1"/>
                </a:gradFill>
                <a:latin typeface="+mn-ea"/>
              </a:rPr>
              <a:t>- 3) </a:t>
            </a:r>
            <a:r>
              <a:rPr lang="ko-KR" altLang="en-US" sz="2400" b="1" dirty="0">
                <a:gradFill>
                  <a:gsLst>
                    <a:gs pos="0">
                      <a:srgbClr val="A40F16"/>
                    </a:gs>
                    <a:gs pos="100000">
                      <a:srgbClr val="0D326F"/>
                    </a:gs>
                  </a:gsLst>
                  <a:lin ang="0" scaled="1"/>
                </a:gradFill>
                <a:latin typeface="+mn-ea"/>
              </a:rPr>
              <a:t>데이터 </a:t>
            </a:r>
            <a:r>
              <a:rPr lang="ko-KR" altLang="en-US" sz="2400" b="1" dirty="0" err="1">
                <a:gradFill>
                  <a:gsLst>
                    <a:gs pos="0">
                      <a:srgbClr val="A40F16"/>
                    </a:gs>
                    <a:gs pos="100000">
                      <a:srgbClr val="0D326F"/>
                    </a:gs>
                  </a:gsLst>
                  <a:lin ang="0" scaled="1"/>
                </a:gradFill>
                <a:latin typeface="+mn-ea"/>
              </a:rPr>
              <a:t>전처리</a:t>
            </a:r>
            <a:endParaRPr lang="ko-KR" altLang="en-US" sz="2800" b="1" dirty="0">
              <a:gradFill>
                <a:gsLst>
                  <a:gs pos="0">
                    <a:srgbClr val="A40F16"/>
                  </a:gs>
                  <a:gs pos="100000">
                    <a:srgbClr val="0D326F"/>
                  </a:gs>
                </a:gsLst>
                <a:lin ang="0" scaled="1"/>
              </a:gradFill>
              <a:latin typeface="+mn-ea"/>
            </a:endParaRPr>
          </a:p>
        </p:txBody>
      </p:sp>
      <p:pic>
        <p:nvPicPr>
          <p:cNvPr id="26" name="그림 25" descr="텍스트, 로고, 상징, 폰트이(가) 표시된 사진&#10;&#10;자동 생성된 설명">
            <a:extLst>
              <a:ext uri="{FF2B5EF4-FFF2-40B4-BE49-F238E27FC236}">
                <a16:creationId xmlns:a16="http://schemas.microsoft.com/office/drawing/2014/main" id="{42453882-C24E-C360-652C-02EEB9467FB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8448" y="234801"/>
            <a:ext cx="1325632" cy="321685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74A2BF96-2204-4269-972C-20A4982A028A}"/>
              </a:ext>
            </a:extLst>
          </p:cNvPr>
          <p:cNvSpPr/>
          <p:nvPr/>
        </p:nvSpPr>
        <p:spPr>
          <a:xfrm rot="16200000">
            <a:off x="-3364565" y="3364563"/>
            <a:ext cx="6858002" cy="128875"/>
          </a:xfrm>
          <a:prstGeom prst="rect">
            <a:avLst/>
          </a:prstGeom>
          <a:gradFill>
            <a:gsLst>
              <a:gs pos="100000">
                <a:srgbClr val="A40F16"/>
              </a:gs>
              <a:gs pos="0">
                <a:srgbClr val="0D326F"/>
              </a:gs>
            </a:gsLst>
            <a:lin ang="0" scaled="1"/>
          </a:gra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슬라이드 번호 개체 틀 1">
            <a:extLst>
              <a:ext uri="{FF2B5EF4-FFF2-40B4-BE49-F238E27FC236}">
                <a16:creationId xmlns:a16="http://schemas.microsoft.com/office/drawing/2014/main" id="{D536AD16-642C-F1E3-14BF-D6F39886B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6239" y="6440014"/>
            <a:ext cx="2844799" cy="365125"/>
          </a:xfrm>
        </p:spPr>
        <p:txBody>
          <a:bodyPr/>
          <a:lstStyle/>
          <a:p>
            <a:pPr lvl="0"/>
            <a:fld id="{AD22CD3B-FDDF-4998-970C-76E6E0BEC65F}" type="slidenum">
              <a:rPr lang="ko-KR" altLang="en-US" smtClean="0"/>
              <a:pPr lvl="0"/>
              <a:t>15</a:t>
            </a:fld>
            <a:r>
              <a:rPr lang="en-US" altLang="ko-KR" dirty="0"/>
              <a:t>/29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32928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D8EFD01D-D1EE-243D-9DC5-FBBEA44D45F5}"/>
              </a:ext>
            </a:extLst>
          </p:cNvPr>
          <p:cNvSpPr/>
          <p:nvPr/>
        </p:nvSpPr>
        <p:spPr>
          <a:xfrm>
            <a:off x="267920" y="140987"/>
            <a:ext cx="798622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3600" b="1" dirty="0">
                <a:gradFill>
                  <a:gsLst>
                    <a:gs pos="0">
                      <a:srgbClr val="A40F16"/>
                    </a:gs>
                    <a:gs pos="100000">
                      <a:srgbClr val="0D326F"/>
                    </a:gs>
                  </a:gsLst>
                  <a:lin ang="0" scaled="1"/>
                </a:gradFill>
                <a:latin typeface="+mn-ea"/>
              </a:rPr>
              <a:t>Ⅲ</a:t>
            </a:r>
            <a:r>
              <a:rPr lang="en-US" altLang="ko-KR" sz="3600" b="1" dirty="0">
                <a:gradFill>
                  <a:gsLst>
                    <a:gs pos="0">
                      <a:srgbClr val="A40F16"/>
                    </a:gs>
                    <a:gs pos="100000">
                      <a:srgbClr val="0D326F"/>
                    </a:gs>
                  </a:gsLst>
                  <a:lin ang="0" scaled="1"/>
                </a:gradFill>
                <a:latin typeface="+mn-ea"/>
              </a:rPr>
              <a:t>. </a:t>
            </a:r>
            <a:r>
              <a:rPr lang="ko-KR" altLang="en-US" sz="3600" b="1" dirty="0">
                <a:gradFill>
                  <a:gsLst>
                    <a:gs pos="0">
                      <a:srgbClr val="A40F16"/>
                    </a:gs>
                    <a:gs pos="100000">
                      <a:srgbClr val="0D326F"/>
                    </a:gs>
                  </a:gsLst>
                  <a:lin ang="0" scaled="1"/>
                </a:gradFill>
                <a:latin typeface="+mn-ea"/>
              </a:rPr>
              <a:t>연구방법</a:t>
            </a:r>
            <a:r>
              <a:rPr lang="ko-KR" altLang="en-US" sz="2400" b="1" dirty="0">
                <a:gradFill>
                  <a:gsLst>
                    <a:gs pos="0">
                      <a:srgbClr val="A40F16"/>
                    </a:gs>
                    <a:gs pos="100000">
                      <a:srgbClr val="0D326F"/>
                    </a:gs>
                  </a:gsLst>
                  <a:lin ang="0" scaled="1"/>
                </a:gradFill>
                <a:latin typeface="+mn-ea"/>
              </a:rPr>
              <a:t> </a:t>
            </a:r>
            <a:r>
              <a:rPr lang="en-US" altLang="ko-KR" sz="2400" b="1" dirty="0">
                <a:gradFill>
                  <a:gsLst>
                    <a:gs pos="0">
                      <a:srgbClr val="A40F16"/>
                    </a:gs>
                    <a:gs pos="100000">
                      <a:srgbClr val="0D326F"/>
                    </a:gs>
                  </a:gsLst>
                  <a:lin ang="0" scaled="1"/>
                </a:gradFill>
                <a:latin typeface="+mn-ea"/>
              </a:rPr>
              <a:t>- 4) </a:t>
            </a:r>
            <a:r>
              <a:rPr lang="ko-KR" altLang="en-US" sz="2400" b="1" dirty="0">
                <a:gradFill>
                  <a:gsLst>
                    <a:gs pos="0">
                      <a:srgbClr val="A40F16"/>
                    </a:gs>
                    <a:gs pos="100000">
                      <a:srgbClr val="0D326F"/>
                    </a:gs>
                  </a:gsLst>
                  <a:lin ang="0" scaled="1"/>
                </a:gradFill>
                <a:latin typeface="+mn-ea"/>
              </a:rPr>
              <a:t>탐색적 데이터 분석</a:t>
            </a:r>
            <a:endParaRPr lang="ko-KR" altLang="en-US" sz="2800" b="1" dirty="0">
              <a:gradFill>
                <a:gsLst>
                  <a:gs pos="0">
                    <a:srgbClr val="A40F16"/>
                  </a:gs>
                  <a:gs pos="100000">
                    <a:srgbClr val="0D326F"/>
                  </a:gs>
                </a:gsLst>
                <a:lin ang="0" scaled="1"/>
              </a:gradFill>
              <a:latin typeface="+mn-ea"/>
            </a:endParaRPr>
          </a:p>
        </p:txBody>
      </p:sp>
      <p:pic>
        <p:nvPicPr>
          <p:cNvPr id="26" name="그림 25" descr="텍스트, 로고, 상징, 폰트이(가) 표시된 사진&#10;&#10;자동 생성된 설명">
            <a:extLst>
              <a:ext uri="{FF2B5EF4-FFF2-40B4-BE49-F238E27FC236}">
                <a16:creationId xmlns:a16="http://schemas.microsoft.com/office/drawing/2014/main" id="{42453882-C24E-C360-652C-02EEB9467FB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8448" y="234801"/>
            <a:ext cx="1325632" cy="321685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74A2BF96-2204-4269-972C-20A4982A028A}"/>
              </a:ext>
            </a:extLst>
          </p:cNvPr>
          <p:cNvSpPr/>
          <p:nvPr/>
        </p:nvSpPr>
        <p:spPr>
          <a:xfrm rot="16200000">
            <a:off x="-3364565" y="3364563"/>
            <a:ext cx="6858002" cy="128875"/>
          </a:xfrm>
          <a:prstGeom prst="rect">
            <a:avLst/>
          </a:prstGeom>
          <a:gradFill>
            <a:gsLst>
              <a:gs pos="100000">
                <a:srgbClr val="A40F16"/>
              </a:gs>
              <a:gs pos="0">
                <a:srgbClr val="0D326F"/>
              </a:gs>
            </a:gsLst>
            <a:lin ang="0" scaled="1"/>
          </a:gra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3E8C9AE-65AB-B8E1-F8AB-E5CF7EF77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6239" y="6356350"/>
            <a:ext cx="2844799" cy="365125"/>
          </a:xfrm>
        </p:spPr>
        <p:txBody>
          <a:bodyPr/>
          <a:lstStyle/>
          <a:p>
            <a:pPr lvl="0"/>
            <a:fld id="{AD22CD3B-FDDF-4998-970C-76E6E0BEC65F}" type="slidenum">
              <a:rPr lang="ko-KR" altLang="en-US" smtClean="0"/>
              <a:pPr lvl="0"/>
              <a:t>16</a:t>
            </a:fld>
            <a:r>
              <a:rPr lang="en-US" altLang="ko-KR" dirty="0"/>
              <a:t>/29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99246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D8EFD01D-D1EE-243D-9DC5-FBBEA44D45F5}"/>
              </a:ext>
            </a:extLst>
          </p:cNvPr>
          <p:cNvSpPr/>
          <p:nvPr/>
        </p:nvSpPr>
        <p:spPr>
          <a:xfrm>
            <a:off x="267920" y="140987"/>
            <a:ext cx="798622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3600" b="1" dirty="0">
                <a:gradFill>
                  <a:gsLst>
                    <a:gs pos="0">
                      <a:srgbClr val="A40F16"/>
                    </a:gs>
                    <a:gs pos="100000">
                      <a:srgbClr val="0D326F"/>
                    </a:gs>
                  </a:gsLst>
                  <a:lin ang="0" scaled="1"/>
                </a:gradFill>
                <a:latin typeface="+mn-ea"/>
              </a:rPr>
              <a:t>Ⅲ</a:t>
            </a:r>
            <a:r>
              <a:rPr lang="en-US" altLang="ko-KR" sz="3600" b="1" dirty="0">
                <a:gradFill>
                  <a:gsLst>
                    <a:gs pos="0">
                      <a:srgbClr val="A40F16"/>
                    </a:gs>
                    <a:gs pos="100000">
                      <a:srgbClr val="0D326F"/>
                    </a:gs>
                  </a:gsLst>
                  <a:lin ang="0" scaled="1"/>
                </a:gradFill>
                <a:latin typeface="+mn-ea"/>
              </a:rPr>
              <a:t>. </a:t>
            </a:r>
            <a:r>
              <a:rPr lang="ko-KR" altLang="en-US" sz="3600" b="1" dirty="0">
                <a:gradFill>
                  <a:gsLst>
                    <a:gs pos="0">
                      <a:srgbClr val="A40F16"/>
                    </a:gs>
                    <a:gs pos="100000">
                      <a:srgbClr val="0D326F"/>
                    </a:gs>
                  </a:gsLst>
                  <a:lin ang="0" scaled="1"/>
                </a:gradFill>
                <a:latin typeface="+mn-ea"/>
              </a:rPr>
              <a:t>연구방법</a:t>
            </a:r>
            <a:r>
              <a:rPr lang="ko-KR" altLang="en-US" sz="2400" b="1" dirty="0">
                <a:gradFill>
                  <a:gsLst>
                    <a:gs pos="0">
                      <a:srgbClr val="A40F16"/>
                    </a:gs>
                    <a:gs pos="100000">
                      <a:srgbClr val="0D326F"/>
                    </a:gs>
                  </a:gsLst>
                  <a:lin ang="0" scaled="1"/>
                </a:gradFill>
                <a:latin typeface="+mn-ea"/>
              </a:rPr>
              <a:t> </a:t>
            </a:r>
            <a:r>
              <a:rPr lang="en-US" altLang="ko-KR" sz="2400" b="1" dirty="0">
                <a:gradFill>
                  <a:gsLst>
                    <a:gs pos="0">
                      <a:srgbClr val="A40F16"/>
                    </a:gs>
                    <a:gs pos="100000">
                      <a:srgbClr val="0D326F"/>
                    </a:gs>
                  </a:gsLst>
                  <a:lin ang="0" scaled="1"/>
                </a:gradFill>
                <a:latin typeface="+mn-ea"/>
              </a:rPr>
              <a:t>- 5) </a:t>
            </a:r>
            <a:r>
              <a:rPr lang="ko-KR" altLang="en-US" sz="2400" b="1" dirty="0">
                <a:gradFill>
                  <a:gsLst>
                    <a:gs pos="0">
                      <a:srgbClr val="A40F16"/>
                    </a:gs>
                    <a:gs pos="100000">
                      <a:srgbClr val="0D326F"/>
                    </a:gs>
                  </a:gsLst>
                  <a:lin ang="0" scaled="1"/>
                </a:gradFill>
                <a:latin typeface="+mn-ea"/>
              </a:rPr>
              <a:t>모델 설계</a:t>
            </a:r>
            <a:endParaRPr lang="ko-KR" altLang="en-US" sz="2800" b="1" dirty="0">
              <a:gradFill>
                <a:gsLst>
                  <a:gs pos="0">
                    <a:srgbClr val="A40F16"/>
                  </a:gs>
                  <a:gs pos="100000">
                    <a:srgbClr val="0D326F"/>
                  </a:gs>
                </a:gsLst>
                <a:lin ang="0" scaled="1"/>
              </a:gradFill>
              <a:latin typeface="+mn-ea"/>
            </a:endParaRPr>
          </a:p>
        </p:txBody>
      </p:sp>
      <p:pic>
        <p:nvPicPr>
          <p:cNvPr id="26" name="그림 25" descr="텍스트, 로고, 상징, 폰트이(가) 표시된 사진&#10;&#10;자동 생성된 설명">
            <a:extLst>
              <a:ext uri="{FF2B5EF4-FFF2-40B4-BE49-F238E27FC236}">
                <a16:creationId xmlns:a16="http://schemas.microsoft.com/office/drawing/2014/main" id="{42453882-C24E-C360-652C-02EEB9467FB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8448" y="234801"/>
            <a:ext cx="1325632" cy="321685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74A2BF96-2204-4269-972C-20A4982A028A}"/>
              </a:ext>
            </a:extLst>
          </p:cNvPr>
          <p:cNvSpPr/>
          <p:nvPr/>
        </p:nvSpPr>
        <p:spPr>
          <a:xfrm rot="16200000">
            <a:off x="-3364565" y="3364563"/>
            <a:ext cx="6858002" cy="128875"/>
          </a:xfrm>
          <a:prstGeom prst="rect">
            <a:avLst/>
          </a:prstGeom>
          <a:gradFill>
            <a:gsLst>
              <a:gs pos="100000">
                <a:srgbClr val="A40F16"/>
              </a:gs>
              <a:gs pos="0">
                <a:srgbClr val="0D326F"/>
              </a:gs>
            </a:gsLst>
            <a:lin ang="0" scaled="1"/>
          </a:gra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863EE01-664F-EF99-6871-2297E0122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6239" y="6356350"/>
            <a:ext cx="2844799" cy="365125"/>
          </a:xfrm>
        </p:spPr>
        <p:txBody>
          <a:bodyPr/>
          <a:lstStyle/>
          <a:p>
            <a:pPr lvl="0"/>
            <a:fld id="{AD22CD3B-FDDF-4998-970C-76E6E0BEC65F}" type="slidenum">
              <a:rPr lang="ko-KR" altLang="en-US" smtClean="0"/>
              <a:pPr lvl="0"/>
              <a:t>17</a:t>
            </a:fld>
            <a:r>
              <a:rPr lang="en-US" altLang="ko-KR" dirty="0"/>
              <a:t>/29</a:t>
            </a:r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7AE1553-5839-DC9E-1D84-2C5C908223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4281066"/>
              </p:ext>
            </p:extLst>
          </p:nvPr>
        </p:nvGraphicFramePr>
        <p:xfrm>
          <a:off x="431800" y="1574800"/>
          <a:ext cx="1149227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0400">
                  <a:extLst>
                    <a:ext uri="{9D8B030D-6E8A-4147-A177-3AD203B41FA5}">
                      <a16:colId xmlns:a16="http://schemas.microsoft.com/office/drawing/2014/main" val="3730601064"/>
                    </a:ext>
                  </a:extLst>
                </a:gridCol>
                <a:gridCol w="1643380">
                  <a:extLst>
                    <a:ext uri="{9D8B030D-6E8A-4147-A177-3AD203B41FA5}">
                      <a16:colId xmlns:a16="http://schemas.microsoft.com/office/drawing/2014/main" val="1221363677"/>
                    </a:ext>
                  </a:extLst>
                </a:gridCol>
                <a:gridCol w="1643380">
                  <a:extLst>
                    <a:ext uri="{9D8B030D-6E8A-4147-A177-3AD203B41FA5}">
                      <a16:colId xmlns:a16="http://schemas.microsoft.com/office/drawing/2014/main" val="1988947452"/>
                    </a:ext>
                  </a:extLst>
                </a:gridCol>
                <a:gridCol w="1643380">
                  <a:extLst>
                    <a:ext uri="{9D8B030D-6E8A-4147-A177-3AD203B41FA5}">
                      <a16:colId xmlns:a16="http://schemas.microsoft.com/office/drawing/2014/main" val="1928638240"/>
                    </a:ext>
                  </a:extLst>
                </a:gridCol>
                <a:gridCol w="1643380">
                  <a:extLst>
                    <a:ext uri="{9D8B030D-6E8A-4147-A177-3AD203B41FA5}">
                      <a16:colId xmlns:a16="http://schemas.microsoft.com/office/drawing/2014/main" val="1529855833"/>
                    </a:ext>
                  </a:extLst>
                </a:gridCol>
                <a:gridCol w="1643380">
                  <a:extLst>
                    <a:ext uri="{9D8B030D-6E8A-4147-A177-3AD203B41FA5}">
                      <a16:colId xmlns:a16="http://schemas.microsoft.com/office/drawing/2014/main" val="1896280669"/>
                    </a:ext>
                  </a:extLst>
                </a:gridCol>
                <a:gridCol w="1344978">
                  <a:extLst>
                    <a:ext uri="{9D8B030D-6E8A-4147-A177-3AD203B41FA5}">
                      <a16:colId xmlns:a16="http://schemas.microsoft.com/office/drawing/2014/main" val="30265435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x_sentiment1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x_sentiment2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x_sentiment3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x_sentiment4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x_sentiment5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y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211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팀 통계 데이터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Instagram_avg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FM </a:t>
                      </a:r>
                      <a:r>
                        <a:rPr lang="en-US" altLang="ko-KR" sz="1400" dirty="0" err="1"/>
                        <a:t>Korea_avg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DC </a:t>
                      </a:r>
                      <a:r>
                        <a:rPr lang="en-US" altLang="ko-KR" sz="1400" dirty="0" err="1"/>
                        <a:t>Inside_avg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/>
                        <a:t>NaverCafe_avg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MLB </a:t>
                      </a:r>
                      <a:r>
                        <a:rPr lang="en-US" altLang="ko-KR" sz="1400" dirty="0" err="1"/>
                        <a:t>Park_avg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승 </a:t>
                      </a:r>
                      <a:r>
                        <a:rPr lang="en-US" altLang="ko-KR" sz="1600" dirty="0"/>
                        <a:t>or </a:t>
                      </a:r>
                      <a:r>
                        <a:rPr lang="ko-KR" altLang="en-US" sz="1600" dirty="0"/>
                        <a:t>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348030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9FA167D-ADF4-92A9-F6B2-8D0DF8773164}"/>
              </a:ext>
            </a:extLst>
          </p:cNvPr>
          <p:cNvSpPr txBox="1"/>
          <p:nvPr/>
        </p:nvSpPr>
        <p:spPr>
          <a:xfrm>
            <a:off x="431801" y="987238"/>
            <a:ext cx="59511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gradFill>
                  <a:gsLst>
                    <a:gs pos="100000">
                      <a:srgbClr val="A40F16"/>
                    </a:gs>
                    <a:gs pos="0">
                      <a:srgbClr val="0D326F"/>
                    </a:gs>
                  </a:gsLst>
                  <a:lin ang="0" scaled="1"/>
                </a:gradFill>
                <a:latin typeface="+mn-ea"/>
              </a:rPr>
              <a:t>1) </a:t>
            </a:r>
            <a:r>
              <a:rPr lang="ko-KR" altLang="en-US" b="1" dirty="0">
                <a:gradFill>
                  <a:gsLst>
                    <a:gs pos="100000">
                      <a:srgbClr val="A40F16"/>
                    </a:gs>
                    <a:gs pos="0">
                      <a:srgbClr val="0D326F"/>
                    </a:gs>
                  </a:gsLst>
                  <a:lin ang="0" scaled="1"/>
                </a:gradFill>
                <a:latin typeface="+mn-ea"/>
              </a:rPr>
              <a:t>팀 단위 예측</a:t>
            </a:r>
            <a:endParaRPr lang="ko-KR" altLang="en-US" dirty="0">
              <a:gradFill>
                <a:gsLst>
                  <a:gs pos="100000">
                    <a:srgbClr val="A40F16"/>
                  </a:gs>
                  <a:gs pos="0">
                    <a:srgbClr val="0D326F"/>
                  </a:gs>
                </a:gsLst>
                <a:lin ang="0" scaled="1"/>
              </a:gra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EB311C-C7C3-20BF-0372-D786D4BBA8B3}"/>
              </a:ext>
            </a:extLst>
          </p:cNvPr>
          <p:cNvSpPr txBox="1"/>
          <p:nvPr/>
        </p:nvSpPr>
        <p:spPr>
          <a:xfrm>
            <a:off x="431801" y="2673387"/>
            <a:ext cx="59511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gradFill>
                  <a:gsLst>
                    <a:gs pos="100000">
                      <a:srgbClr val="A40F16"/>
                    </a:gs>
                    <a:gs pos="0">
                      <a:srgbClr val="0D326F"/>
                    </a:gs>
                  </a:gsLst>
                  <a:lin ang="0" scaled="1"/>
                </a:gradFill>
                <a:latin typeface="+mn-ea"/>
              </a:rPr>
              <a:t>2) </a:t>
            </a:r>
            <a:r>
              <a:rPr lang="ko-KR" altLang="en-US" b="1" dirty="0">
                <a:gradFill>
                  <a:gsLst>
                    <a:gs pos="100000">
                      <a:srgbClr val="A40F16"/>
                    </a:gs>
                    <a:gs pos="0">
                      <a:srgbClr val="0D326F"/>
                    </a:gs>
                  </a:gsLst>
                  <a:lin ang="0" scaled="1"/>
                </a:gradFill>
                <a:latin typeface="+mn-ea"/>
              </a:rPr>
              <a:t>선수 단위 예측 </a:t>
            </a:r>
            <a:r>
              <a:rPr lang="en-US" altLang="ko-KR" b="1" dirty="0">
                <a:gradFill>
                  <a:gsLst>
                    <a:gs pos="100000">
                      <a:srgbClr val="A40F16"/>
                    </a:gs>
                    <a:gs pos="0">
                      <a:srgbClr val="0D326F"/>
                    </a:gs>
                  </a:gsLst>
                  <a:lin ang="0" scaled="1"/>
                </a:gradFill>
                <a:latin typeface="+mn-ea"/>
              </a:rPr>
              <a:t>- </a:t>
            </a:r>
            <a:r>
              <a:rPr lang="ko-KR" altLang="en-US" b="1" dirty="0">
                <a:gradFill>
                  <a:gsLst>
                    <a:gs pos="100000">
                      <a:srgbClr val="A40F16"/>
                    </a:gs>
                    <a:gs pos="0">
                      <a:srgbClr val="0D326F"/>
                    </a:gs>
                  </a:gsLst>
                  <a:lin ang="0" scaled="1"/>
                </a:gradFill>
                <a:latin typeface="+mn-ea"/>
              </a:rPr>
              <a:t>투수</a:t>
            </a:r>
            <a:endParaRPr lang="ko-KR" altLang="en-US" dirty="0">
              <a:gradFill>
                <a:gsLst>
                  <a:gs pos="100000">
                    <a:srgbClr val="A40F16"/>
                  </a:gs>
                  <a:gs pos="0">
                    <a:srgbClr val="0D326F"/>
                  </a:gs>
                </a:gsLst>
                <a:lin ang="0" scaled="1"/>
              </a:gradFill>
            </a:endParaRP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E7407E7-7C01-7507-1EAB-2C3119A924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8365913"/>
              </p:ext>
            </p:extLst>
          </p:nvPr>
        </p:nvGraphicFramePr>
        <p:xfrm>
          <a:off x="431800" y="3223895"/>
          <a:ext cx="11492278" cy="889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44700">
                  <a:extLst>
                    <a:ext uri="{9D8B030D-6E8A-4147-A177-3AD203B41FA5}">
                      <a16:colId xmlns:a16="http://schemas.microsoft.com/office/drawing/2014/main" val="3730601064"/>
                    </a:ext>
                  </a:extLst>
                </a:gridCol>
                <a:gridCol w="1620520">
                  <a:extLst>
                    <a:ext uri="{9D8B030D-6E8A-4147-A177-3AD203B41FA5}">
                      <a16:colId xmlns:a16="http://schemas.microsoft.com/office/drawing/2014/main" val="1221363677"/>
                    </a:ext>
                  </a:extLst>
                </a:gridCol>
                <a:gridCol w="1620520">
                  <a:extLst>
                    <a:ext uri="{9D8B030D-6E8A-4147-A177-3AD203B41FA5}">
                      <a16:colId xmlns:a16="http://schemas.microsoft.com/office/drawing/2014/main" val="1988947452"/>
                    </a:ext>
                  </a:extLst>
                </a:gridCol>
                <a:gridCol w="1620520">
                  <a:extLst>
                    <a:ext uri="{9D8B030D-6E8A-4147-A177-3AD203B41FA5}">
                      <a16:colId xmlns:a16="http://schemas.microsoft.com/office/drawing/2014/main" val="1928638240"/>
                    </a:ext>
                  </a:extLst>
                </a:gridCol>
                <a:gridCol w="1620520">
                  <a:extLst>
                    <a:ext uri="{9D8B030D-6E8A-4147-A177-3AD203B41FA5}">
                      <a16:colId xmlns:a16="http://schemas.microsoft.com/office/drawing/2014/main" val="1529855833"/>
                    </a:ext>
                  </a:extLst>
                </a:gridCol>
                <a:gridCol w="1620520">
                  <a:extLst>
                    <a:ext uri="{9D8B030D-6E8A-4147-A177-3AD203B41FA5}">
                      <a16:colId xmlns:a16="http://schemas.microsoft.com/office/drawing/2014/main" val="1896280669"/>
                    </a:ext>
                  </a:extLst>
                </a:gridCol>
                <a:gridCol w="1344978">
                  <a:extLst>
                    <a:ext uri="{9D8B030D-6E8A-4147-A177-3AD203B41FA5}">
                      <a16:colId xmlns:a16="http://schemas.microsoft.com/office/drawing/2014/main" val="30265435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x_sentiment1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x_sentiment2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x_sentiment3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x_sentiment4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x_sentiment5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y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211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투수 데이터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통계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팀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이름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신체 등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Instagram_avg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FM </a:t>
                      </a:r>
                      <a:r>
                        <a:rPr lang="en-US" altLang="ko-KR" sz="1400" dirty="0" err="1"/>
                        <a:t>Korea_avg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DC </a:t>
                      </a:r>
                      <a:r>
                        <a:rPr lang="en-US" altLang="ko-KR" sz="1400" dirty="0" err="1"/>
                        <a:t>Inside_avg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/>
                        <a:t>NaverCafe_avg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MLB </a:t>
                      </a:r>
                      <a:r>
                        <a:rPr lang="en-US" altLang="ko-KR" sz="1400" dirty="0" err="1"/>
                        <a:t>Park_avg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GSC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3480306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FEE32658-63BD-C84C-4A83-4DDD82E9E34E}"/>
              </a:ext>
            </a:extLst>
          </p:cNvPr>
          <p:cNvSpPr txBox="1"/>
          <p:nvPr/>
        </p:nvSpPr>
        <p:spPr>
          <a:xfrm>
            <a:off x="431801" y="4473022"/>
            <a:ext cx="59511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gradFill>
                  <a:gsLst>
                    <a:gs pos="100000">
                      <a:srgbClr val="A40F16"/>
                    </a:gs>
                    <a:gs pos="0">
                      <a:srgbClr val="0D326F"/>
                    </a:gs>
                  </a:gsLst>
                  <a:lin ang="0" scaled="1"/>
                </a:gradFill>
                <a:latin typeface="+mn-ea"/>
              </a:rPr>
              <a:t>3) </a:t>
            </a:r>
            <a:r>
              <a:rPr lang="ko-KR" altLang="en-US" b="1" dirty="0">
                <a:gradFill>
                  <a:gsLst>
                    <a:gs pos="100000">
                      <a:srgbClr val="A40F16"/>
                    </a:gs>
                    <a:gs pos="0">
                      <a:srgbClr val="0D326F"/>
                    </a:gs>
                  </a:gsLst>
                  <a:lin ang="0" scaled="1"/>
                </a:gradFill>
                <a:latin typeface="+mn-ea"/>
              </a:rPr>
              <a:t>선수 단위 예측 </a:t>
            </a:r>
            <a:r>
              <a:rPr lang="en-US" altLang="ko-KR" b="1" dirty="0">
                <a:gradFill>
                  <a:gsLst>
                    <a:gs pos="100000">
                      <a:srgbClr val="A40F16"/>
                    </a:gs>
                    <a:gs pos="0">
                      <a:srgbClr val="0D326F"/>
                    </a:gs>
                  </a:gsLst>
                  <a:lin ang="0" scaled="1"/>
                </a:gradFill>
                <a:latin typeface="+mn-ea"/>
              </a:rPr>
              <a:t>- </a:t>
            </a:r>
            <a:r>
              <a:rPr lang="ko-KR" altLang="en-US" b="1" dirty="0">
                <a:gradFill>
                  <a:gsLst>
                    <a:gs pos="100000">
                      <a:srgbClr val="A40F16"/>
                    </a:gs>
                    <a:gs pos="0">
                      <a:srgbClr val="0D326F"/>
                    </a:gs>
                  </a:gsLst>
                  <a:lin ang="0" scaled="1"/>
                </a:gradFill>
                <a:latin typeface="+mn-ea"/>
              </a:rPr>
              <a:t>타자</a:t>
            </a:r>
            <a:endParaRPr lang="ko-KR" altLang="en-US" dirty="0">
              <a:gradFill>
                <a:gsLst>
                  <a:gs pos="100000">
                    <a:srgbClr val="A40F16"/>
                  </a:gs>
                  <a:gs pos="0">
                    <a:srgbClr val="0D326F"/>
                  </a:gs>
                </a:gsLst>
                <a:lin ang="0" scaled="1"/>
              </a:gradFill>
            </a:endParaRP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5B6601A6-7055-567F-1C89-E98EB6B2B6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0380294"/>
              </p:ext>
            </p:extLst>
          </p:nvPr>
        </p:nvGraphicFramePr>
        <p:xfrm>
          <a:off x="431800" y="5020310"/>
          <a:ext cx="11492278" cy="889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44700">
                  <a:extLst>
                    <a:ext uri="{9D8B030D-6E8A-4147-A177-3AD203B41FA5}">
                      <a16:colId xmlns:a16="http://schemas.microsoft.com/office/drawing/2014/main" val="3730601064"/>
                    </a:ext>
                  </a:extLst>
                </a:gridCol>
                <a:gridCol w="1620520">
                  <a:extLst>
                    <a:ext uri="{9D8B030D-6E8A-4147-A177-3AD203B41FA5}">
                      <a16:colId xmlns:a16="http://schemas.microsoft.com/office/drawing/2014/main" val="1221363677"/>
                    </a:ext>
                  </a:extLst>
                </a:gridCol>
                <a:gridCol w="1620520">
                  <a:extLst>
                    <a:ext uri="{9D8B030D-6E8A-4147-A177-3AD203B41FA5}">
                      <a16:colId xmlns:a16="http://schemas.microsoft.com/office/drawing/2014/main" val="1988947452"/>
                    </a:ext>
                  </a:extLst>
                </a:gridCol>
                <a:gridCol w="1620520">
                  <a:extLst>
                    <a:ext uri="{9D8B030D-6E8A-4147-A177-3AD203B41FA5}">
                      <a16:colId xmlns:a16="http://schemas.microsoft.com/office/drawing/2014/main" val="1928638240"/>
                    </a:ext>
                  </a:extLst>
                </a:gridCol>
                <a:gridCol w="1620520">
                  <a:extLst>
                    <a:ext uri="{9D8B030D-6E8A-4147-A177-3AD203B41FA5}">
                      <a16:colId xmlns:a16="http://schemas.microsoft.com/office/drawing/2014/main" val="1529855833"/>
                    </a:ext>
                  </a:extLst>
                </a:gridCol>
                <a:gridCol w="1620520">
                  <a:extLst>
                    <a:ext uri="{9D8B030D-6E8A-4147-A177-3AD203B41FA5}">
                      <a16:colId xmlns:a16="http://schemas.microsoft.com/office/drawing/2014/main" val="1896280669"/>
                    </a:ext>
                  </a:extLst>
                </a:gridCol>
                <a:gridCol w="1344978">
                  <a:extLst>
                    <a:ext uri="{9D8B030D-6E8A-4147-A177-3AD203B41FA5}">
                      <a16:colId xmlns:a16="http://schemas.microsoft.com/office/drawing/2014/main" val="30265435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x_sentiment1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x_sentiment2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x_sentiment3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x_sentiment4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x_sentiment5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y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211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타자 데이터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통계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팀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이름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신체 등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Instagram_avg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FM </a:t>
                      </a:r>
                      <a:r>
                        <a:rPr lang="en-US" altLang="ko-KR" sz="1400" dirty="0" err="1"/>
                        <a:t>Korea_avg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DC </a:t>
                      </a:r>
                      <a:r>
                        <a:rPr lang="en-US" altLang="ko-KR" sz="1400" dirty="0" err="1"/>
                        <a:t>Inside_avg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/>
                        <a:t>NaverCafe_avg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MLB </a:t>
                      </a:r>
                      <a:r>
                        <a:rPr lang="en-US" altLang="ko-KR" sz="1400" dirty="0" err="1"/>
                        <a:t>Park_avg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OPS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34803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61847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림 25" descr="텍스트, 로고, 상징, 폰트이(가) 표시된 사진&#10;&#10;자동 생성된 설명">
            <a:extLst>
              <a:ext uri="{FF2B5EF4-FFF2-40B4-BE49-F238E27FC236}">
                <a16:creationId xmlns:a16="http://schemas.microsoft.com/office/drawing/2014/main" id="{42453882-C24E-C360-652C-02EEB9467FB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8448" y="234801"/>
            <a:ext cx="1325632" cy="321685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74A2BF96-2204-4269-972C-20A4982A028A}"/>
              </a:ext>
            </a:extLst>
          </p:cNvPr>
          <p:cNvSpPr/>
          <p:nvPr/>
        </p:nvSpPr>
        <p:spPr>
          <a:xfrm rot="16200000">
            <a:off x="-3364565" y="3364563"/>
            <a:ext cx="6858002" cy="128875"/>
          </a:xfrm>
          <a:prstGeom prst="rect">
            <a:avLst/>
          </a:prstGeom>
          <a:gradFill>
            <a:gsLst>
              <a:gs pos="100000">
                <a:srgbClr val="A40F16"/>
              </a:gs>
              <a:gs pos="0">
                <a:srgbClr val="0D326F"/>
              </a:gs>
            </a:gsLst>
            <a:lin ang="0" scaled="1"/>
          </a:gra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슬라이드 번호 개체 틀 1">
            <a:extLst>
              <a:ext uri="{FF2B5EF4-FFF2-40B4-BE49-F238E27FC236}">
                <a16:creationId xmlns:a16="http://schemas.microsoft.com/office/drawing/2014/main" id="{90D100E8-7C2D-C4BF-71EB-6BF51460E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6239" y="6356350"/>
            <a:ext cx="2844799" cy="365125"/>
          </a:xfrm>
        </p:spPr>
        <p:txBody>
          <a:bodyPr/>
          <a:lstStyle/>
          <a:p>
            <a:pPr lvl="0"/>
            <a:fld id="{AD22CD3B-FDDF-4998-970C-76E6E0BEC65F}" type="slidenum">
              <a:rPr lang="ko-KR" altLang="en-US" smtClean="0"/>
              <a:pPr lvl="0"/>
              <a:t>18</a:t>
            </a:fld>
            <a:r>
              <a:rPr lang="en-US" altLang="ko-KR" dirty="0"/>
              <a:t>/29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7D5E894-CD4C-C699-6EB0-F4F03C2D02AE}"/>
              </a:ext>
            </a:extLst>
          </p:cNvPr>
          <p:cNvSpPr/>
          <p:nvPr/>
        </p:nvSpPr>
        <p:spPr>
          <a:xfrm>
            <a:off x="267920" y="140987"/>
            <a:ext cx="798622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3600" b="1" dirty="0" err="1">
                <a:gradFill>
                  <a:gsLst>
                    <a:gs pos="0">
                      <a:srgbClr val="A40F16"/>
                    </a:gs>
                    <a:gs pos="100000">
                      <a:srgbClr val="0D326F"/>
                    </a:gs>
                  </a:gsLst>
                  <a:lin ang="0" scaled="1"/>
                </a:gradFill>
                <a:latin typeface="+mn-ea"/>
              </a:rPr>
              <a:t>Ⅳ</a:t>
            </a:r>
            <a:r>
              <a:rPr lang="en-US" altLang="ko-KR" sz="3600" b="1" dirty="0">
                <a:gradFill>
                  <a:gsLst>
                    <a:gs pos="0">
                      <a:srgbClr val="A40F16"/>
                    </a:gs>
                    <a:gs pos="100000">
                      <a:srgbClr val="0D326F"/>
                    </a:gs>
                  </a:gsLst>
                  <a:lin ang="0" scaled="1"/>
                </a:gradFill>
                <a:latin typeface="+mn-ea"/>
              </a:rPr>
              <a:t>. </a:t>
            </a:r>
            <a:r>
              <a:rPr lang="ko-KR" altLang="en-US" sz="3600" b="1" dirty="0">
                <a:gradFill>
                  <a:gsLst>
                    <a:gs pos="0">
                      <a:srgbClr val="A40F16"/>
                    </a:gs>
                    <a:gs pos="100000">
                      <a:srgbClr val="0D326F"/>
                    </a:gs>
                  </a:gsLst>
                  <a:lin ang="0" scaled="1"/>
                </a:gradFill>
                <a:latin typeface="+mn-ea"/>
              </a:rPr>
              <a:t>연구결과</a:t>
            </a:r>
            <a:r>
              <a:rPr lang="ko-KR" altLang="en-US" sz="2400" b="1" dirty="0">
                <a:gradFill>
                  <a:gsLst>
                    <a:gs pos="0">
                      <a:srgbClr val="A40F16"/>
                    </a:gs>
                    <a:gs pos="100000">
                      <a:srgbClr val="0D326F"/>
                    </a:gs>
                  </a:gsLst>
                  <a:lin ang="0" scaled="1"/>
                </a:gradFill>
                <a:latin typeface="+mn-ea"/>
              </a:rPr>
              <a:t> </a:t>
            </a:r>
            <a:r>
              <a:rPr lang="en-US" altLang="ko-KR" sz="2400" b="1" dirty="0">
                <a:gradFill>
                  <a:gsLst>
                    <a:gs pos="0">
                      <a:srgbClr val="A40F16"/>
                    </a:gs>
                    <a:gs pos="100000">
                      <a:srgbClr val="0D326F"/>
                    </a:gs>
                  </a:gsLst>
                  <a:lin ang="0" scaled="1"/>
                </a:gradFill>
                <a:latin typeface="+mn-ea"/>
              </a:rPr>
              <a:t>- 1) </a:t>
            </a:r>
            <a:r>
              <a:rPr lang="ko-KR" altLang="en-US" sz="2400" b="1" dirty="0">
                <a:gradFill>
                  <a:gsLst>
                    <a:gs pos="0">
                      <a:srgbClr val="A40F16"/>
                    </a:gs>
                    <a:gs pos="100000">
                      <a:srgbClr val="0D326F"/>
                    </a:gs>
                  </a:gsLst>
                  <a:lin ang="0" scaled="1"/>
                </a:gradFill>
                <a:latin typeface="+mn-ea"/>
              </a:rPr>
              <a:t>감성 분석 결과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2D670906-55D4-B3A2-5BB0-E8BAFBB390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3441379"/>
              </p:ext>
            </p:extLst>
          </p:nvPr>
        </p:nvGraphicFramePr>
        <p:xfrm>
          <a:off x="3048000" y="2316480"/>
          <a:ext cx="609600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90376103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51477906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0911895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Digital Platform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Aver.sentiment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Number of data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2354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Instagram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963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FM Korea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635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Naver Café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840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MLB Park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741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DC Inside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99265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79948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림 25" descr="텍스트, 로고, 상징, 폰트이(가) 표시된 사진&#10;&#10;자동 생성된 설명">
            <a:extLst>
              <a:ext uri="{FF2B5EF4-FFF2-40B4-BE49-F238E27FC236}">
                <a16:creationId xmlns:a16="http://schemas.microsoft.com/office/drawing/2014/main" id="{42453882-C24E-C360-652C-02EEB9467FB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8448" y="234801"/>
            <a:ext cx="1325632" cy="321685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74A2BF96-2204-4269-972C-20A4982A028A}"/>
              </a:ext>
            </a:extLst>
          </p:cNvPr>
          <p:cNvSpPr/>
          <p:nvPr/>
        </p:nvSpPr>
        <p:spPr>
          <a:xfrm rot="16200000">
            <a:off x="-3364565" y="3364563"/>
            <a:ext cx="6858002" cy="128875"/>
          </a:xfrm>
          <a:prstGeom prst="rect">
            <a:avLst/>
          </a:prstGeom>
          <a:gradFill>
            <a:gsLst>
              <a:gs pos="100000">
                <a:srgbClr val="A40F16"/>
              </a:gs>
              <a:gs pos="0">
                <a:srgbClr val="0D326F"/>
              </a:gs>
            </a:gsLst>
            <a:lin ang="0" scaled="1"/>
          </a:gra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슬라이드 번호 개체 틀 1">
            <a:extLst>
              <a:ext uri="{FF2B5EF4-FFF2-40B4-BE49-F238E27FC236}">
                <a16:creationId xmlns:a16="http://schemas.microsoft.com/office/drawing/2014/main" id="{90D100E8-7C2D-C4BF-71EB-6BF51460E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6239" y="6356350"/>
            <a:ext cx="2844799" cy="365125"/>
          </a:xfrm>
        </p:spPr>
        <p:txBody>
          <a:bodyPr/>
          <a:lstStyle/>
          <a:p>
            <a:pPr lvl="0"/>
            <a:fld id="{AD22CD3B-FDDF-4998-970C-76E6E0BEC65F}" type="slidenum">
              <a:rPr lang="ko-KR" altLang="en-US" smtClean="0"/>
              <a:pPr lvl="0"/>
              <a:t>19</a:t>
            </a:fld>
            <a:r>
              <a:rPr lang="en-US" altLang="ko-KR" dirty="0"/>
              <a:t>/29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7D5E894-CD4C-C699-6EB0-F4F03C2D02AE}"/>
              </a:ext>
            </a:extLst>
          </p:cNvPr>
          <p:cNvSpPr/>
          <p:nvPr/>
        </p:nvSpPr>
        <p:spPr>
          <a:xfrm>
            <a:off x="267920" y="140987"/>
            <a:ext cx="798622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3600" b="1" dirty="0" err="1">
                <a:gradFill>
                  <a:gsLst>
                    <a:gs pos="0">
                      <a:srgbClr val="A40F16"/>
                    </a:gs>
                    <a:gs pos="100000">
                      <a:srgbClr val="0D326F"/>
                    </a:gs>
                  </a:gsLst>
                  <a:lin ang="0" scaled="1"/>
                </a:gradFill>
                <a:latin typeface="+mn-ea"/>
              </a:rPr>
              <a:t>Ⅳ</a:t>
            </a:r>
            <a:r>
              <a:rPr lang="en-US" altLang="ko-KR" sz="3600" b="1" dirty="0">
                <a:gradFill>
                  <a:gsLst>
                    <a:gs pos="0">
                      <a:srgbClr val="A40F16"/>
                    </a:gs>
                    <a:gs pos="100000">
                      <a:srgbClr val="0D326F"/>
                    </a:gs>
                  </a:gsLst>
                  <a:lin ang="0" scaled="1"/>
                </a:gradFill>
                <a:latin typeface="+mn-ea"/>
              </a:rPr>
              <a:t>. </a:t>
            </a:r>
            <a:r>
              <a:rPr lang="ko-KR" altLang="en-US" sz="3600" b="1" dirty="0">
                <a:gradFill>
                  <a:gsLst>
                    <a:gs pos="0">
                      <a:srgbClr val="A40F16"/>
                    </a:gs>
                    <a:gs pos="100000">
                      <a:srgbClr val="0D326F"/>
                    </a:gs>
                  </a:gsLst>
                  <a:lin ang="0" scaled="1"/>
                </a:gradFill>
                <a:latin typeface="+mn-ea"/>
              </a:rPr>
              <a:t>연구결과</a:t>
            </a:r>
            <a:r>
              <a:rPr lang="ko-KR" altLang="en-US" sz="2400" b="1" dirty="0">
                <a:gradFill>
                  <a:gsLst>
                    <a:gs pos="0">
                      <a:srgbClr val="A40F16"/>
                    </a:gs>
                    <a:gs pos="100000">
                      <a:srgbClr val="0D326F"/>
                    </a:gs>
                  </a:gsLst>
                  <a:lin ang="0" scaled="1"/>
                </a:gradFill>
                <a:latin typeface="+mn-ea"/>
              </a:rPr>
              <a:t> </a:t>
            </a:r>
            <a:r>
              <a:rPr lang="en-US" altLang="ko-KR" sz="2400" b="1" dirty="0">
                <a:gradFill>
                  <a:gsLst>
                    <a:gs pos="0">
                      <a:srgbClr val="A40F16"/>
                    </a:gs>
                    <a:gs pos="100000">
                      <a:srgbClr val="0D326F"/>
                    </a:gs>
                  </a:gsLst>
                  <a:lin ang="0" scaled="1"/>
                </a:gradFill>
                <a:latin typeface="+mn-ea"/>
              </a:rPr>
              <a:t>- 2) </a:t>
            </a:r>
            <a:r>
              <a:rPr lang="ko-KR" altLang="en-US" sz="2400" b="1" dirty="0">
                <a:gradFill>
                  <a:gsLst>
                    <a:gs pos="0">
                      <a:srgbClr val="A40F16"/>
                    </a:gs>
                    <a:gs pos="100000">
                      <a:srgbClr val="0D326F"/>
                    </a:gs>
                  </a:gsLst>
                  <a:lin ang="0" scaled="1"/>
                </a:gradFill>
                <a:latin typeface="+mn-ea"/>
              </a:rPr>
              <a:t>성능 비교분석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F738E5-A379-0CD5-FC0F-6AAAC2A07C69}"/>
              </a:ext>
            </a:extLst>
          </p:cNvPr>
          <p:cNvSpPr txBox="1"/>
          <p:nvPr/>
        </p:nvSpPr>
        <p:spPr>
          <a:xfrm>
            <a:off x="431801" y="987238"/>
            <a:ext cx="59511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gradFill>
                  <a:gsLst>
                    <a:gs pos="100000">
                      <a:srgbClr val="A40F16"/>
                    </a:gs>
                    <a:gs pos="0">
                      <a:srgbClr val="0D326F"/>
                    </a:gs>
                  </a:gsLst>
                  <a:lin ang="0" scaled="1"/>
                </a:gradFill>
                <a:latin typeface="+mn-ea"/>
              </a:rPr>
              <a:t>1) </a:t>
            </a:r>
            <a:r>
              <a:rPr lang="ko-KR" altLang="en-US" b="1" dirty="0">
                <a:gradFill>
                  <a:gsLst>
                    <a:gs pos="100000">
                      <a:srgbClr val="A40F16"/>
                    </a:gs>
                    <a:gs pos="0">
                      <a:srgbClr val="0D326F"/>
                    </a:gs>
                  </a:gsLst>
                  <a:lin ang="0" scaled="1"/>
                </a:gradFill>
                <a:latin typeface="+mn-ea"/>
              </a:rPr>
              <a:t>팀 단위 예측</a:t>
            </a:r>
            <a:endParaRPr lang="ko-KR" altLang="en-US" dirty="0">
              <a:gradFill>
                <a:gsLst>
                  <a:gs pos="100000">
                    <a:srgbClr val="A40F16"/>
                  </a:gs>
                  <a:gs pos="0">
                    <a:srgbClr val="0D326F"/>
                  </a:gs>
                </a:gsLst>
                <a:lin ang="0" scaled="1"/>
              </a:gradFill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4785D1A-8FB4-DE50-0426-8099B9736B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9450656"/>
              </p:ext>
            </p:extLst>
          </p:nvPr>
        </p:nvGraphicFramePr>
        <p:xfrm>
          <a:off x="5294680" y="1653766"/>
          <a:ext cx="6629400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57350">
                  <a:extLst>
                    <a:ext uri="{9D8B030D-6E8A-4147-A177-3AD203B41FA5}">
                      <a16:colId xmlns:a16="http://schemas.microsoft.com/office/drawing/2014/main" val="3903761032"/>
                    </a:ext>
                  </a:extLst>
                </a:gridCol>
                <a:gridCol w="1657350">
                  <a:extLst>
                    <a:ext uri="{9D8B030D-6E8A-4147-A177-3AD203B41FA5}">
                      <a16:colId xmlns:a16="http://schemas.microsoft.com/office/drawing/2014/main" val="1514779065"/>
                    </a:ext>
                  </a:extLst>
                </a:gridCol>
                <a:gridCol w="1657350">
                  <a:extLst>
                    <a:ext uri="{9D8B030D-6E8A-4147-A177-3AD203B41FA5}">
                      <a16:colId xmlns:a16="http://schemas.microsoft.com/office/drawing/2014/main" val="3091189568"/>
                    </a:ext>
                  </a:extLst>
                </a:gridCol>
                <a:gridCol w="1657350">
                  <a:extLst>
                    <a:ext uri="{9D8B030D-6E8A-4147-A177-3AD203B41FA5}">
                      <a16:colId xmlns:a16="http://schemas.microsoft.com/office/drawing/2014/main" val="3547538672"/>
                    </a:ext>
                  </a:extLst>
                </a:gridCol>
              </a:tblGrid>
              <a:tr h="2718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Model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Accuracy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F1 Score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ROC AUC Score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2354004"/>
                  </a:ext>
                </a:extLst>
              </a:tr>
              <a:tr h="2718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Random Forest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963846"/>
                  </a:ext>
                </a:extLst>
              </a:tr>
              <a:tr h="2718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XGBoost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635747"/>
                  </a:ext>
                </a:extLst>
              </a:tr>
              <a:tr h="2718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LightGBM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840841"/>
                  </a:ext>
                </a:extLst>
              </a:tr>
              <a:tr h="2718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LSTM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741855"/>
                  </a:ext>
                </a:extLst>
              </a:tr>
              <a:tr h="2718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1D CNN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992657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35591F8-D1FC-F213-462C-4DE0B1485B67}"/>
              </a:ext>
            </a:extLst>
          </p:cNvPr>
          <p:cNvSpPr txBox="1"/>
          <p:nvPr/>
        </p:nvSpPr>
        <p:spPr>
          <a:xfrm>
            <a:off x="431801" y="1653766"/>
            <a:ext cx="4655921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1-1)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팬의 여론 감성 점수 미포함</a:t>
            </a: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1-2)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팬의 여론 감성 점수 포함</a:t>
            </a: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BA7A5649-25CE-DCC3-9591-F5975C66E2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0337766"/>
              </p:ext>
            </p:extLst>
          </p:nvPr>
        </p:nvGraphicFramePr>
        <p:xfrm>
          <a:off x="5294680" y="4161790"/>
          <a:ext cx="6629400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57350">
                  <a:extLst>
                    <a:ext uri="{9D8B030D-6E8A-4147-A177-3AD203B41FA5}">
                      <a16:colId xmlns:a16="http://schemas.microsoft.com/office/drawing/2014/main" val="3903761032"/>
                    </a:ext>
                  </a:extLst>
                </a:gridCol>
                <a:gridCol w="1657350">
                  <a:extLst>
                    <a:ext uri="{9D8B030D-6E8A-4147-A177-3AD203B41FA5}">
                      <a16:colId xmlns:a16="http://schemas.microsoft.com/office/drawing/2014/main" val="1514779065"/>
                    </a:ext>
                  </a:extLst>
                </a:gridCol>
                <a:gridCol w="1657350">
                  <a:extLst>
                    <a:ext uri="{9D8B030D-6E8A-4147-A177-3AD203B41FA5}">
                      <a16:colId xmlns:a16="http://schemas.microsoft.com/office/drawing/2014/main" val="3091189568"/>
                    </a:ext>
                  </a:extLst>
                </a:gridCol>
                <a:gridCol w="1657350">
                  <a:extLst>
                    <a:ext uri="{9D8B030D-6E8A-4147-A177-3AD203B41FA5}">
                      <a16:colId xmlns:a16="http://schemas.microsoft.com/office/drawing/2014/main" val="354753867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Model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Accuracy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F1 Score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ROC AUC Score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2354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Random Forest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9638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XGBoost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6357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LightGBM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8408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LSTM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7418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1D CNN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99265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1662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2577503" y="1476894"/>
            <a:ext cx="4304025" cy="36087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20000"/>
              </a:lnSpc>
              <a:defRPr/>
            </a:pPr>
            <a:r>
              <a:rPr lang="ko-KR" altLang="en-US" sz="2400" b="1" dirty="0" err="1">
                <a:latin typeface="+mn-ea"/>
              </a:rPr>
              <a:t>Ⅰ</a:t>
            </a:r>
            <a:r>
              <a:rPr lang="en-US" altLang="ko-KR" sz="2400" b="1" dirty="0">
                <a:latin typeface="+mn-ea"/>
              </a:rPr>
              <a:t>.</a:t>
            </a:r>
            <a:r>
              <a:rPr lang="ko-KR" altLang="en-US" sz="2400" b="1" dirty="0">
                <a:latin typeface="+mn-ea"/>
              </a:rPr>
              <a:t> 서론</a:t>
            </a:r>
            <a:endParaRPr lang="en-US" altLang="ko-KR" sz="2400" b="1" dirty="0">
              <a:latin typeface="+mn-ea"/>
            </a:endParaRP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연구배경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6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연구필요성</a:t>
            </a: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및 목적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endParaRPr lang="ko-KR" altLang="en-US" sz="1600" b="1" dirty="0">
              <a:latin typeface="+mn-ea"/>
            </a:endParaRPr>
          </a:p>
          <a:p>
            <a:pPr lvl="0">
              <a:lnSpc>
                <a:spcPct val="120000"/>
              </a:lnSpc>
              <a:defRPr/>
            </a:pPr>
            <a:r>
              <a:rPr lang="ko-KR" altLang="en-US" sz="2400" b="1" dirty="0" err="1">
                <a:latin typeface="+mn-ea"/>
              </a:rPr>
              <a:t>Ⅱ</a:t>
            </a:r>
            <a:r>
              <a:rPr lang="en-US" altLang="ko-KR" sz="2400" b="1" dirty="0">
                <a:latin typeface="+mn-ea"/>
              </a:rPr>
              <a:t>.</a:t>
            </a:r>
            <a:r>
              <a:rPr lang="ko-KR" altLang="en-US" sz="2400" b="1" dirty="0">
                <a:latin typeface="+mn-ea"/>
              </a:rPr>
              <a:t> 이론적 배경</a:t>
            </a:r>
            <a:endParaRPr lang="en-US" altLang="ko-KR" sz="2400" b="1" dirty="0">
              <a:latin typeface="+mn-ea"/>
            </a:endParaRP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스포츠의 가치와 프로스포츠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스포츠 </a:t>
            </a:r>
            <a:r>
              <a:rPr lang="ko-KR" altLang="en-US" sz="16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팬덤과</a:t>
            </a: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디지털 참여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스포츠 심리학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6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세이버매트릭스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감성 분석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스포츠 경기력 예측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2A6B2FF-1A8B-4C2B-5AAB-395C8AF2A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6239" y="6356350"/>
            <a:ext cx="2844799" cy="365125"/>
          </a:xfrm>
        </p:spPr>
        <p:txBody>
          <a:bodyPr/>
          <a:lstStyle/>
          <a:p>
            <a:pPr lvl="0"/>
            <a:fld id="{AD22CD3B-FDDF-4998-970C-76E6E0BEC65F}" type="slidenum">
              <a:rPr lang="ko-KR" altLang="en-US" smtClean="0"/>
              <a:pPr lvl="0"/>
              <a:t>2</a:t>
            </a:fld>
            <a:r>
              <a:rPr lang="en-US" altLang="ko-KR" dirty="0"/>
              <a:t>/29</a:t>
            </a:r>
            <a:endParaRPr lang="ko-KR" altLang="en-US" dirty="0"/>
          </a:p>
        </p:txBody>
      </p:sp>
      <p:pic>
        <p:nvPicPr>
          <p:cNvPr id="20" name="그림 19" descr="텍스트, 로고, 상징, 폰트이(가) 표시된 사진&#10;&#10;자동 생성된 설명">
            <a:extLst>
              <a:ext uri="{FF2B5EF4-FFF2-40B4-BE49-F238E27FC236}">
                <a16:creationId xmlns:a16="http://schemas.microsoft.com/office/drawing/2014/main" id="{4A41D351-15BC-D04A-49C2-8D6AF36CE15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8448" y="234801"/>
            <a:ext cx="1325632" cy="321685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8BE3B033-5DB6-68B1-33E0-59C956FD21B4}"/>
              </a:ext>
            </a:extLst>
          </p:cNvPr>
          <p:cNvSpPr/>
          <p:nvPr/>
        </p:nvSpPr>
        <p:spPr>
          <a:xfrm rot="16200000">
            <a:off x="-2416408" y="2416409"/>
            <a:ext cx="6858002" cy="2025183"/>
          </a:xfrm>
          <a:prstGeom prst="rect">
            <a:avLst/>
          </a:prstGeom>
          <a:gradFill>
            <a:gsLst>
              <a:gs pos="100000">
                <a:srgbClr val="A40F16"/>
              </a:gs>
              <a:gs pos="0">
                <a:srgbClr val="0D326F"/>
              </a:gs>
            </a:gsLst>
            <a:lin ang="0" scaled="1"/>
          </a:gra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9A29795-5A2A-A8EC-6067-DA338007A0A9}"/>
              </a:ext>
            </a:extLst>
          </p:cNvPr>
          <p:cNvSpPr txBox="1"/>
          <p:nvPr/>
        </p:nvSpPr>
        <p:spPr>
          <a:xfrm>
            <a:off x="0" y="395640"/>
            <a:ext cx="2025184" cy="5390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lnSpc>
                <a:spcPct val="114000"/>
              </a:lnSpc>
              <a:defRPr/>
            </a:pPr>
            <a:r>
              <a:rPr lang="ko-KR" altLang="en-US" sz="2800" b="1" dirty="0">
                <a:solidFill>
                  <a:schemeClr val="bg1"/>
                </a:solidFill>
                <a:latin typeface="+mn-ea"/>
              </a:rPr>
              <a:t>목차</a:t>
            </a:r>
            <a:endParaRPr lang="en-US" altLang="ko-KR" sz="2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5DA3451-6A02-F8F4-5AF6-1FC8224019FF}"/>
              </a:ext>
            </a:extLst>
          </p:cNvPr>
          <p:cNvSpPr txBox="1"/>
          <p:nvPr/>
        </p:nvSpPr>
        <p:spPr>
          <a:xfrm>
            <a:off x="7433846" y="1140725"/>
            <a:ext cx="4490234" cy="49383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20000"/>
              </a:lnSpc>
              <a:defRPr/>
            </a:pPr>
            <a:r>
              <a:rPr lang="ko-KR" altLang="en-US" sz="2400" b="1" dirty="0" err="1">
                <a:latin typeface="+mn-ea"/>
              </a:rPr>
              <a:t>Ⅲ</a:t>
            </a:r>
            <a:r>
              <a:rPr lang="en-US" altLang="ko-KR" sz="2400" b="1" dirty="0">
                <a:latin typeface="+mn-ea"/>
              </a:rPr>
              <a:t>.</a:t>
            </a:r>
            <a:r>
              <a:rPr lang="ko-KR" altLang="en-US" sz="2400" b="1" dirty="0">
                <a:latin typeface="+mn-ea"/>
              </a:rPr>
              <a:t> 연구방법</a:t>
            </a:r>
            <a:endParaRPr lang="en-US" altLang="ko-KR" sz="2400" b="1" dirty="0">
              <a:latin typeface="+mn-ea"/>
            </a:endParaRP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연구 프로세스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데이터 수집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데이터 </a:t>
            </a:r>
            <a:r>
              <a:rPr lang="ko-KR" altLang="en-US" sz="16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전처리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탐색적 데이터 분석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모델 설계</a:t>
            </a:r>
            <a:endParaRPr lang="en-US" altLang="ko-KR" sz="24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endParaRPr lang="en-US" altLang="ko-KR" sz="1600" b="1" dirty="0">
              <a:latin typeface="+mn-ea"/>
            </a:endParaRPr>
          </a:p>
          <a:p>
            <a:pPr lvl="0">
              <a:lnSpc>
                <a:spcPct val="120000"/>
              </a:lnSpc>
              <a:defRPr/>
            </a:pPr>
            <a:r>
              <a:rPr lang="ko-KR" altLang="en-US" sz="2400" b="1" dirty="0" err="1">
                <a:latin typeface="+mn-ea"/>
              </a:rPr>
              <a:t>Ⅳ</a:t>
            </a:r>
            <a:r>
              <a:rPr lang="en-US" altLang="ko-KR" sz="2400" b="1" dirty="0">
                <a:latin typeface="+mn-ea"/>
              </a:rPr>
              <a:t>. </a:t>
            </a:r>
            <a:r>
              <a:rPr lang="ko-KR" altLang="en-US" sz="2400" b="1" dirty="0">
                <a:latin typeface="+mn-ea"/>
              </a:rPr>
              <a:t>연구결과</a:t>
            </a:r>
            <a:endParaRPr lang="en-US" altLang="ko-KR" sz="2400" b="1" dirty="0">
              <a:latin typeface="+mn-ea"/>
            </a:endParaRP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감성분석 결과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성능 비교분석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endParaRPr lang="en-US" altLang="ko-KR" sz="1600" b="1" dirty="0">
              <a:latin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ko-KR" sz="2400" b="1" dirty="0">
                <a:latin typeface="+mn-ea"/>
              </a:rPr>
              <a:t>Ⅴ. </a:t>
            </a:r>
            <a:r>
              <a:rPr lang="ko-KR" altLang="en-US" sz="2400" b="1" dirty="0">
                <a:latin typeface="+mn-ea"/>
              </a:rPr>
              <a:t>결론</a:t>
            </a:r>
            <a:endParaRPr lang="en-US" altLang="ko-KR" sz="2400" b="1" dirty="0">
              <a:latin typeface="+mn-ea"/>
            </a:endParaRP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학술적 시사점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실무적 시사점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한계점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987391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림 25" descr="텍스트, 로고, 상징, 폰트이(가) 표시된 사진&#10;&#10;자동 생성된 설명">
            <a:extLst>
              <a:ext uri="{FF2B5EF4-FFF2-40B4-BE49-F238E27FC236}">
                <a16:creationId xmlns:a16="http://schemas.microsoft.com/office/drawing/2014/main" id="{42453882-C24E-C360-652C-02EEB9467FB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8448" y="234801"/>
            <a:ext cx="1325632" cy="321685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74A2BF96-2204-4269-972C-20A4982A028A}"/>
              </a:ext>
            </a:extLst>
          </p:cNvPr>
          <p:cNvSpPr/>
          <p:nvPr/>
        </p:nvSpPr>
        <p:spPr>
          <a:xfrm rot="16200000">
            <a:off x="-3364565" y="3364563"/>
            <a:ext cx="6858002" cy="128875"/>
          </a:xfrm>
          <a:prstGeom prst="rect">
            <a:avLst/>
          </a:prstGeom>
          <a:gradFill>
            <a:gsLst>
              <a:gs pos="100000">
                <a:srgbClr val="A40F16"/>
              </a:gs>
              <a:gs pos="0">
                <a:srgbClr val="0D326F"/>
              </a:gs>
            </a:gsLst>
            <a:lin ang="0" scaled="1"/>
          </a:gra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슬라이드 번호 개체 틀 1">
            <a:extLst>
              <a:ext uri="{FF2B5EF4-FFF2-40B4-BE49-F238E27FC236}">
                <a16:creationId xmlns:a16="http://schemas.microsoft.com/office/drawing/2014/main" id="{90D100E8-7C2D-C4BF-71EB-6BF51460E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6239" y="6356350"/>
            <a:ext cx="2844799" cy="365125"/>
          </a:xfrm>
        </p:spPr>
        <p:txBody>
          <a:bodyPr/>
          <a:lstStyle/>
          <a:p>
            <a:pPr lvl="0"/>
            <a:fld id="{AD22CD3B-FDDF-4998-970C-76E6E0BEC65F}" type="slidenum">
              <a:rPr lang="ko-KR" altLang="en-US" smtClean="0"/>
              <a:pPr lvl="0"/>
              <a:t>20</a:t>
            </a:fld>
            <a:r>
              <a:rPr lang="en-US" altLang="ko-KR" dirty="0"/>
              <a:t>/29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7D5E894-CD4C-C699-6EB0-F4F03C2D02AE}"/>
              </a:ext>
            </a:extLst>
          </p:cNvPr>
          <p:cNvSpPr/>
          <p:nvPr/>
        </p:nvSpPr>
        <p:spPr>
          <a:xfrm>
            <a:off x="267920" y="140987"/>
            <a:ext cx="798622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3600" b="1" dirty="0" err="1">
                <a:gradFill>
                  <a:gsLst>
                    <a:gs pos="0">
                      <a:srgbClr val="A40F16"/>
                    </a:gs>
                    <a:gs pos="100000">
                      <a:srgbClr val="0D326F"/>
                    </a:gs>
                  </a:gsLst>
                  <a:lin ang="0" scaled="1"/>
                </a:gradFill>
                <a:latin typeface="+mn-ea"/>
              </a:rPr>
              <a:t>Ⅳ</a:t>
            </a:r>
            <a:r>
              <a:rPr lang="en-US" altLang="ko-KR" sz="3600" b="1" dirty="0">
                <a:gradFill>
                  <a:gsLst>
                    <a:gs pos="0">
                      <a:srgbClr val="A40F16"/>
                    </a:gs>
                    <a:gs pos="100000">
                      <a:srgbClr val="0D326F"/>
                    </a:gs>
                  </a:gsLst>
                  <a:lin ang="0" scaled="1"/>
                </a:gradFill>
                <a:latin typeface="+mn-ea"/>
              </a:rPr>
              <a:t>. </a:t>
            </a:r>
            <a:r>
              <a:rPr lang="ko-KR" altLang="en-US" sz="3600" b="1" dirty="0">
                <a:gradFill>
                  <a:gsLst>
                    <a:gs pos="0">
                      <a:srgbClr val="A40F16"/>
                    </a:gs>
                    <a:gs pos="100000">
                      <a:srgbClr val="0D326F"/>
                    </a:gs>
                  </a:gsLst>
                  <a:lin ang="0" scaled="1"/>
                </a:gradFill>
                <a:latin typeface="+mn-ea"/>
              </a:rPr>
              <a:t>연구결과</a:t>
            </a:r>
            <a:r>
              <a:rPr lang="ko-KR" altLang="en-US" sz="2400" b="1" dirty="0">
                <a:gradFill>
                  <a:gsLst>
                    <a:gs pos="0">
                      <a:srgbClr val="A40F16"/>
                    </a:gs>
                    <a:gs pos="100000">
                      <a:srgbClr val="0D326F"/>
                    </a:gs>
                  </a:gsLst>
                  <a:lin ang="0" scaled="1"/>
                </a:gradFill>
                <a:latin typeface="+mn-ea"/>
              </a:rPr>
              <a:t> </a:t>
            </a:r>
            <a:r>
              <a:rPr lang="en-US" altLang="ko-KR" sz="2400" b="1" dirty="0">
                <a:gradFill>
                  <a:gsLst>
                    <a:gs pos="0">
                      <a:srgbClr val="A40F16"/>
                    </a:gs>
                    <a:gs pos="100000">
                      <a:srgbClr val="0D326F"/>
                    </a:gs>
                  </a:gsLst>
                  <a:lin ang="0" scaled="1"/>
                </a:gradFill>
                <a:latin typeface="+mn-ea"/>
              </a:rPr>
              <a:t>- 2) </a:t>
            </a:r>
            <a:r>
              <a:rPr lang="ko-KR" altLang="en-US" sz="2400" b="1" dirty="0">
                <a:gradFill>
                  <a:gsLst>
                    <a:gs pos="0">
                      <a:srgbClr val="A40F16"/>
                    </a:gs>
                    <a:gs pos="100000">
                      <a:srgbClr val="0D326F"/>
                    </a:gs>
                  </a:gsLst>
                  <a:lin ang="0" scaled="1"/>
                </a:gradFill>
                <a:latin typeface="+mn-ea"/>
              </a:rPr>
              <a:t>성능 비교분석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F738E5-A379-0CD5-FC0F-6AAAC2A07C69}"/>
              </a:ext>
            </a:extLst>
          </p:cNvPr>
          <p:cNvSpPr txBox="1"/>
          <p:nvPr/>
        </p:nvSpPr>
        <p:spPr>
          <a:xfrm>
            <a:off x="431801" y="987238"/>
            <a:ext cx="59511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gradFill>
                  <a:gsLst>
                    <a:gs pos="100000">
                      <a:srgbClr val="A40F16"/>
                    </a:gs>
                    <a:gs pos="0">
                      <a:srgbClr val="0D326F"/>
                    </a:gs>
                  </a:gsLst>
                  <a:lin ang="0" scaled="1"/>
                </a:gradFill>
                <a:latin typeface="+mn-ea"/>
              </a:rPr>
              <a:t>2) </a:t>
            </a:r>
            <a:r>
              <a:rPr lang="ko-KR" altLang="en-US" b="1" dirty="0">
                <a:gradFill>
                  <a:gsLst>
                    <a:gs pos="100000">
                      <a:srgbClr val="A40F16"/>
                    </a:gs>
                    <a:gs pos="0">
                      <a:srgbClr val="0D326F"/>
                    </a:gs>
                  </a:gsLst>
                  <a:lin ang="0" scaled="1"/>
                </a:gradFill>
                <a:latin typeface="+mn-ea"/>
              </a:rPr>
              <a:t>선수 단위 예측 </a:t>
            </a:r>
            <a:r>
              <a:rPr lang="en-US" altLang="ko-KR" b="1" dirty="0">
                <a:gradFill>
                  <a:gsLst>
                    <a:gs pos="100000">
                      <a:srgbClr val="A40F16"/>
                    </a:gs>
                    <a:gs pos="0">
                      <a:srgbClr val="0D326F"/>
                    </a:gs>
                  </a:gsLst>
                  <a:lin ang="0" scaled="1"/>
                </a:gradFill>
                <a:latin typeface="+mn-ea"/>
              </a:rPr>
              <a:t>– </a:t>
            </a:r>
            <a:r>
              <a:rPr lang="ko-KR" altLang="en-US" b="1" dirty="0">
                <a:gradFill>
                  <a:gsLst>
                    <a:gs pos="100000">
                      <a:srgbClr val="A40F16"/>
                    </a:gs>
                    <a:gs pos="0">
                      <a:srgbClr val="0D326F"/>
                    </a:gs>
                  </a:gsLst>
                  <a:lin ang="0" scaled="1"/>
                </a:gradFill>
                <a:latin typeface="+mn-ea"/>
              </a:rPr>
              <a:t>투수</a:t>
            </a:r>
            <a:endParaRPr lang="ko-KR" altLang="en-US" dirty="0">
              <a:gradFill>
                <a:gsLst>
                  <a:gs pos="100000">
                    <a:srgbClr val="A40F16"/>
                  </a:gs>
                  <a:gs pos="0">
                    <a:srgbClr val="0D326F"/>
                  </a:gs>
                </a:gsLst>
                <a:lin ang="0" scaled="1"/>
              </a:gradFill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4785D1A-8FB4-DE50-0426-8099B9736B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3673875"/>
              </p:ext>
            </p:extLst>
          </p:nvPr>
        </p:nvGraphicFramePr>
        <p:xfrm>
          <a:off x="5294680" y="1653766"/>
          <a:ext cx="6629400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57350">
                  <a:extLst>
                    <a:ext uri="{9D8B030D-6E8A-4147-A177-3AD203B41FA5}">
                      <a16:colId xmlns:a16="http://schemas.microsoft.com/office/drawing/2014/main" val="3903761032"/>
                    </a:ext>
                  </a:extLst>
                </a:gridCol>
                <a:gridCol w="1657350">
                  <a:extLst>
                    <a:ext uri="{9D8B030D-6E8A-4147-A177-3AD203B41FA5}">
                      <a16:colId xmlns:a16="http://schemas.microsoft.com/office/drawing/2014/main" val="1514779065"/>
                    </a:ext>
                  </a:extLst>
                </a:gridCol>
                <a:gridCol w="1657350">
                  <a:extLst>
                    <a:ext uri="{9D8B030D-6E8A-4147-A177-3AD203B41FA5}">
                      <a16:colId xmlns:a16="http://schemas.microsoft.com/office/drawing/2014/main" val="3091189568"/>
                    </a:ext>
                  </a:extLst>
                </a:gridCol>
                <a:gridCol w="1657350">
                  <a:extLst>
                    <a:ext uri="{9D8B030D-6E8A-4147-A177-3AD203B41FA5}">
                      <a16:colId xmlns:a16="http://schemas.microsoft.com/office/drawing/2014/main" val="3547538672"/>
                    </a:ext>
                  </a:extLst>
                </a:gridCol>
              </a:tblGrid>
              <a:tr h="2718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Model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MAE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MAPE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RMSE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2354004"/>
                  </a:ext>
                </a:extLst>
              </a:tr>
              <a:tr h="2718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Random Forest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963846"/>
                  </a:ext>
                </a:extLst>
              </a:tr>
              <a:tr h="2718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XGBoost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635747"/>
                  </a:ext>
                </a:extLst>
              </a:tr>
              <a:tr h="2718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LightGBM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840841"/>
                  </a:ext>
                </a:extLst>
              </a:tr>
              <a:tr h="2718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LSTM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741855"/>
                  </a:ext>
                </a:extLst>
              </a:tr>
              <a:tr h="2718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1D CNN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992657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35591F8-D1FC-F213-462C-4DE0B1485B67}"/>
              </a:ext>
            </a:extLst>
          </p:cNvPr>
          <p:cNvSpPr txBox="1"/>
          <p:nvPr/>
        </p:nvSpPr>
        <p:spPr>
          <a:xfrm>
            <a:off x="431801" y="1653766"/>
            <a:ext cx="3797299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2-1)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팬의 여론 감성 점수 미포함</a:t>
            </a: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2-2)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팬의 여론 감성 점수 포함</a:t>
            </a: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BA7A5649-25CE-DCC3-9591-F5975C66E2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7616715"/>
              </p:ext>
            </p:extLst>
          </p:nvPr>
        </p:nvGraphicFramePr>
        <p:xfrm>
          <a:off x="5294680" y="4161790"/>
          <a:ext cx="6629400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57350">
                  <a:extLst>
                    <a:ext uri="{9D8B030D-6E8A-4147-A177-3AD203B41FA5}">
                      <a16:colId xmlns:a16="http://schemas.microsoft.com/office/drawing/2014/main" val="3903761032"/>
                    </a:ext>
                  </a:extLst>
                </a:gridCol>
                <a:gridCol w="1657350">
                  <a:extLst>
                    <a:ext uri="{9D8B030D-6E8A-4147-A177-3AD203B41FA5}">
                      <a16:colId xmlns:a16="http://schemas.microsoft.com/office/drawing/2014/main" val="1514779065"/>
                    </a:ext>
                  </a:extLst>
                </a:gridCol>
                <a:gridCol w="1657350">
                  <a:extLst>
                    <a:ext uri="{9D8B030D-6E8A-4147-A177-3AD203B41FA5}">
                      <a16:colId xmlns:a16="http://schemas.microsoft.com/office/drawing/2014/main" val="3091189568"/>
                    </a:ext>
                  </a:extLst>
                </a:gridCol>
                <a:gridCol w="1657350">
                  <a:extLst>
                    <a:ext uri="{9D8B030D-6E8A-4147-A177-3AD203B41FA5}">
                      <a16:colId xmlns:a16="http://schemas.microsoft.com/office/drawing/2014/main" val="354753867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Model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MAE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MAPE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RMSE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2354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Random Forest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9638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XGBoost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6357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LightGBM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8408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LSTM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7418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1D CNN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99265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80860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림 25" descr="텍스트, 로고, 상징, 폰트이(가) 표시된 사진&#10;&#10;자동 생성된 설명">
            <a:extLst>
              <a:ext uri="{FF2B5EF4-FFF2-40B4-BE49-F238E27FC236}">
                <a16:creationId xmlns:a16="http://schemas.microsoft.com/office/drawing/2014/main" id="{42453882-C24E-C360-652C-02EEB9467FB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8448" y="234801"/>
            <a:ext cx="1325632" cy="321685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74A2BF96-2204-4269-972C-20A4982A028A}"/>
              </a:ext>
            </a:extLst>
          </p:cNvPr>
          <p:cNvSpPr/>
          <p:nvPr/>
        </p:nvSpPr>
        <p:spPr>
          <a:xfrm rot="16200000">
            <a:off x="-3364565" y="3364563"/>
            <a:ext cx="6858002" cy="128875"/>
          </a:xfrm>
          <a:prstGeom prst="rect">
            <a:avLst/>
          </a:prstGeom>
          <a:gradFill>
            <a:gsLst>
              <a:gs pos="100000">
                <a:srgbClr val="A40F16"/>
              </a:gs>
              <a:gs pos="0">
                <a:srgbClr val="0D326F"/>
              </a:gs>
            </a:gsLst>
            <a:lin ang="0" scaled="1"/>
          </a:gra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슬라이드 번호 개체 틀 1">
            <a:extLst>
              <a:ext uri="{FF2B5EF4-FFF2-40B4-BE49-F238E27FC236}">
                <a16:creationId xmlns:a16="http://schemas.microsoft.com/office/drawing/2014/main" id="{90D100E8-7C2D-C4BF-71EB-6BF51460E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6239" y="6356350"/>
            <a:ext cx="2844799" cy="365125"/>
          </a:xfrm>
        </p:spPr>
        <p:txBody>
          <a:bodyPr/>
          <a:lstStyle/>
          <a:p>
            <a:pPr lvl="0"/>
            <a:fld id="{AD22CD3B-FDDF-4998-970C-76E6E0BEC65F}" type="slidenum">
              <a:rPr lang="ko-KR" altLang="en-US" smtClean="0"/>
              <a:pPr lvl="0"/>
              <a:t>21</a:t>
            </a:fld>
            <a:r>
              <a:rPr lang="en-US" altLang="ko-KR" dirty="0"/>
              <a:t>/29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7D5E894-CD4C-C699-6EB0-F4F03C2D02AE}"/>
              </a:ext>
            </a:extLst>
          </p:cNvPr>
          <p:cNvSpPr/>
          <p:nvPr/>
        </p:nvSpPr>
        <p:spPr>
          <a:xfrm>
            <a:off x="267920" y="140987"/>
            <a:ext cx="798622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3600" b="1" dirty="0" err="1">
                <a:gradFill>
                  <a:gsLst>
                    <a:gs pos="0">
                      <a:srgbClr val="A40F16"/>
                    </a:gs>
                    <a:gs pos="100000">
                      <a:srgbClr val="0D326F"/>
                    </a:gs>
                  </a:gsLst>
                  <a:lin ang="0" scaled="1"/>
                </a:gradFill>
                <a:latin typeface="+mn-ea"/>
              </a:rPr>
              <a:t>Ⅳ</a:t>
            </a:r>
            <a:r>
              <a:rPr lang="en-US" altLang="ko-KR" sz="3600" b="1" dirty="0">
                <a:gradFill>
                  <a:gsLst>
                    <a:gs pos="0">
                      <a:srgbClr val="A40F16"/>
                    </a:gs>
                    <a:gs pos="100000">
                      <a:srgbClr val="0D326F"/>
                    </a:gs>
                  </a:gsLst>
                  <a:lin ang="0" scaled="1"/>
                </a:gradFill>
                <a:latin typeface="+mn-ea"/>
              </a:rPr>
              <a:t>. </a:t>
            </a:r>
            <a:r>
              <a:rPr lang="ko-KR" altLang="en-US" sz="3600" b="1" dirty="0">
                <a:gradFill>
                  <a:gsLst>
                    <a:gs pos="0">
                      <a:srgbClr val="A40F16"/>
                    </a:gs>
                    <a:gs pos="100000">
                      <a:srgbClr val="0D326F"/>
                    </a:gs>
                  </a:gsLst>
                  <a:lin ang="0" scaled="1"/>
                </a:gradFill>
                <a:latin typeface="+mn-ea"/>
              </a:rPr>
              <a:t>연구결과</a:t>
            </a:r>
            <a:r>
              <a:rPr lang="ko-KR" altLang="en-US" sz="2400" b="1" dirty="0">
                <a:gradFill>
                  <a:gsLst>
                    <a:gs pos="0">
                      <a:srgbClr val="A40F16"/>
                    </a:gs>
                    <a:gs pos="100000">
                      <a:srgbClr val="0D326F"/>
                    </a:gs>
                  </a:gsLst>
                  <a:lin ang="0" scaled="1"/>
                </a:gradFill>
                <a:latin typeface="+mn-ea"/>
              </a:rPr>
              <a:t> </a:t>
            </a:r>
            <a:r>
              <a:rPr lang="en-US" altLang="ko-KR" sz="2400" b="1" dirty="0">
                <a:gradFill>
                  <a:gsLst>
                    <a:gs pos="0">
                      <a:srgbClr val="A40F16"/>
                    </a:gs>
                    <a:gs pos="100000">
                      <a:srgbClr val="0D326F"/>
                    </a:gs>
                  </a:gsLst>
                  <a:lin ang="0" scaled="1"/>
                </a:gradFill>
                <a:latin typeface="+mn-ea"/>
              </a:rPr>
              <a:t>- 2) </a:t>
            </a:r>
            <a:r>
              <a:rPr lang="ko-KR" altLang="en-US" sz="2400" b="1" dirty="0">
                <a:gradFill>
                  <a:gsLst>
                    <a:gs pos="0">
                      <a:srgbClr val="A40F16"/>
                    </a:gs>
                    <a:gs pos="100000">
                      <a:srgbClr val="0D326F"/>
                    </a:gs>
                  </a:gsLst>
                  <a:lin ang="0" scaled="1"/>
                </a:gradFill>
                <a:latin typeface="+mn-ea"/>
              </a:rPr>
              <a:t>성능 비교분석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F738E5-A379-0CD5-FC0F-6AAAC2A07C69}"/>
              </a:ext>
            </a:extLst>
          </p:cNvPr>
          <p:cNvSpPr txBox="1"/>
          <p:nvPr/>
        </p:nvSpPr>
        <p:spPr>
          <a:xfrm>
            <a:off x="431801" y="987238"/>
            <a:ext cx="59511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gradFill>
                  <a:gsLst>
                    <a:gs pos="100000">
                      <a:srgbClr val="A40F16"/>
                    </a:gs>
                    <a:gs pos="0">
                      <a:srgbClr val="0D326F"/>
                    </a:gs>
                  </a:gsLst>
                  <a:lin ang="0" scaled="1"/>
                </a:gradFill>
                <a:latin typeface="+mn-ea"/>
              </a:rPr>
              <a:t>3) </a:t>
            </a:r>
            <a:r>
              <a:rPr lang="ko-KR" altLang="en-US" b="1" dirty="0">
                <a:gradFill>
                  <a:gsLst>
                    <a:gs pos="100000">
                      <a:srgbClr val="A40F16"/>
                    </a:gs>
                    <a:gs pos="0">
                      <a:srgbClr val="0D326F"/>
                    </a:gs>
                  </a:gsLst>
                  <a:lin ang="0" scaled="1"/>
                </a:gradFill>
                <a:latin typeface="+mn-ea"/>
              </a:rPr>
              <a:t>선수 단위 예측 </a:t>
            </a:r>
            <a:r>
              <a:rPr lang="en-US" altLang="ko-KR" b="1" dirty="0">
                <a:gradFill>
                  <a:gsLst>
                    <a:gs pos="100000">
                      <a:srgbClr val="A40F16"/>
                    </a:gs>
                    <a:gs pos="0">
                      <a:srgbClr val="0D326F"/>
                    </a:gs>
                  </a:gsLst>
                  <a:lin ang="0" scaled="1"/>
                </a:gradFill>
                <a:latin typeface="+mn-ea"/>
              </a:rPr>
              <a:t>– </a:t>
            </a:r>
            <a:r>
              <a:rPr lang="ko-KR" altLang="en-US" b="1" dirty="0">
                <a:gradFill>
                  <a:gsLst>
                    <a:gs pos="100000">
                      <a:srgbClr val="A40F16"/>
                    </a:gs>
                    <a:gs pos="0">
                      <a:srgbClr val="0D326F"/>
                    </a:gs>
                  </a:gsLst>
                  <a:lin ang="0" scaled="1"/>
                </a:gradFill>
                <a:latin typeface="+mn-ea"/>
              </a:rPr>
              <a:t>타자</a:t>
            </a:r>
            <a:endParaRPr lang="ko-KR" altLang="en-US" dirty="0">
              <a:gradFill>
                <a:gsLst>
                  <a:gs pos="100000">
                    <a:srgbClr val="A40F16"/>
                  </a:gs>
                  <a:gs pos="0">
                    <a:srgbClr val="0D326F"/>
                  </a:gs>
                </a:gsLst>
                <a:lin ang="0" scaled="1"/>
              </a:gradFill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4785D1A-8FB4-DE50-0426-8099B9736B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6399949"/>
              </p:ext>
            </p:extLst>
          </p:nvPr>
        </p:nvGraphicFramePr>
        <p:xfrm>
          <a:off x="5294680" y="1653766"/>
          <a:ext cx="6629400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57350">
                  <a:extLst>
                    <a:ext uri="{9D8B030D-6E8A-4147-A177-3AD203B41FA5}">
                      <a16:colId xmlns:a16="http://schemas.microsoft.com/office/drawing/2014/main" val="3903761032"/>
                    </a:ext>
                  </a:extLst>
                </a:gridCol>
                <a:gridCol w="1657350">
                  <a:extLst>
                    <a:ext uri="{9D8B030D-6E8A-4147-A177-3AD203B41FA5}">
                      <a16:colId xmlns:a16="http://schemas.microsoft.com/office/drawing/2014/main" val="1514779065"/>
                    </a:ext>
                  </a:extLst>
                </a:gridCol>
                <a:gridCol w="1657350">
                  <a:extLst>
                    <a:ext uri="{9D8B030D-6E8A-4147-A177-3AD203B41FA5}">
                      <a16:colId xmlns:a16="http://schemas.microsoft.com/office/drawing/2014/main" val="3091189568"/>
                    </a:ext>
                  </a:extLst>
                </a:gridCol>
                <a:gridCol w="1657350">
                  <a:extLst>
                    <a:ext uri="{9D8B030D-6E8A-4147-A177-3AD203B41FA5}">
                      <a16:colId xmlns:a16="http://schemas.microsoft.com/office/drawing/2014/main" val="3547538672"/>
                    </a:ext>
                  </a:extLst>
                </a:gridCol>
              </a:tblGrid>
              <a:tr h="2718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Model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MAE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MAPE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RMSE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2354004"/>
                  </a:ext>
                </a:extLst>
              </a:tr>
              <a:tr h="2718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Random Forest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963846"/>
                  </a:ext>
                </a:extLst>
              </a:tr>
              <a:tr h="2718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XGBoost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635747"/>
                  </a:ext>
                </a:extLst>
              </a:tr>
              <a:tr h="2718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LightGBM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840841"/>
                  </a:ext>
                </a:extLst>
              </a:tr>
              <a:tr h="2718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LSTM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741855"/>
                  </a:ext>
                </a:extLst>
              </a:tr>
              <a:tr h="2718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1D CNN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992657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35591F8-D1FC-F213-462C-4DE0B1485B67}"/>
              </a:ext>
            </a:extLst>
          </p:cNvPr>
          <p:cNvSpPr txBox="1"/>
          <p:nvPr/>
        </p:nvSpPr>
        <p:spPr>
          <a:xfrm>
            <a:off x="431801" y="1653766"/>
            <a:ext cx="4305299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3-1)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팬의 여론 감성 점수 미포함</a:t>
            </a: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3-2)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팬의 여론 감성 점수 포함</a:t>
            </a: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BA7A5649-25CE-DCC3-9591-F5975C66E2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9993478"/>
              </p:ext>
            </p:extLst>
          </p:nvPr>
        </p:nvGraphicFramePr>
        <p:xfrm>
          <a:off x="5294680" y="4161790"/>
          <a:ext cx="6629400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57350">
                  <a:extLst>
                    <a:ext uri="{9D8B030D-6E8A-4147-A177-3AD203B41FA5}">
                      <a16:colId xmlns:a16="http://schemas.microsoft.com/office/drawing/2014/main" val="3903761032"/>
                    </a:ext>
                  </a:extLst>
                </a:gridCol>
                <a:gridCol w="1657350">
                  <a:extLst>
                    <a:ext uri="{9D8B030D-6E8A-4147-A177-3AD203B41FA5}">
                      <a16:colId xmlns:a16="http://schemas.microsoft.com/office/drawing/2014/main" val="1514779065"/>
                    </a:ext>
                  </a:extLst>
                </a:gridCol>
                <a:gridCol w="1657350">
                  <a:extLst>
                    <a:ext uri="{9D8B030D-6E8A-4147-A177-3AD203B41FA5}">
                      <a16:colId xmlns:a16="http://schemas.microsoft.com/office/drawing/2014/main" val="3091189568"/>
                    </a:ext>
                  </a:extLst>
                </a:gridCol>
                <a:gridCol w="1657350">
                  <a:extLst>
                    <a:ext uri="{9D8B030D-6E8A-4147-A177-3AD203B41FA5}">
                      <a16:colId xmlns:a16="http://schemas.microsoft.com/office/drawing/2014/main" val="354753867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Model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MAE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MAPE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RMSE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2354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Random Forest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9638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XGBoost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6357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LightGBM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8408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LSTM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7418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1D CNN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99265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3269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D8EFD01D-D1EE-243D-9DC5-FBBEA44D45F5}"/>
              </a:ext>
            </a:extLst>
          </p:cNvPr>
          <p:cNvSpPr/>
          <p:nvPr/>
        </p:nvSpPr>
        <p:spPr>
          <a:xfrm>
            <a:off x="267920" y="140987"/>
            <a:ext cx="798622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3600" b="1" dirty="0">
                <a:gradFill>
                  <a:gsLst>
                    <a:gs pos="0">
                      <a:srgbClr val="A40F16"/>
                    </a:gs>
                    <a:gs pos="100000">
                      <a:srgbClr val="0D326F"/>
                    </a:gs>
                  </a:gsLst>
                  <a:lin ang="0" scaled="1"/>
                </a:gradFill>
                <a:latin typeface="+mn-ea"/>
              </a:rPr>
              <a:t>Ⅴ</a:t>
            </a:r>
            <a:r>
              <a:rPr lang="en-US" altLang="ko-KR" sz="3600" b="1" dirty="0">
                <a:gradFill>
                  <a:gsLst>
                    <a:gs pos="0">
                      <a:srgbClr val="A40F16"/>
                    </a:gs>
                    <a:gs pos="100000">
                      <a:srgbClr val="0D326F"/>
                    </a:gs>
                  </a:gsLst>
                  <a:lin ang="0" scaled="1"/>
                </a:gradFill>
                <a:latin typeface="+mn-ea"/>
              </a:rPr>
              <a:t>. </a:t>
            </a:r>
            <a:r>
              <a:rPr lang="ko-KR" altLang="en-US" sz="3600" b="1" dirty="0">
                <a:gradFill>
                  <a:gsLst>
                    <a:gs pos="0">
                      <a:srgbClr val="A40F16"/>
                    </a:gs>
                    <a:gs pos="100000">
                      <a:srgbClr val="0D326F"/>
                    </a:gs>
                  </a:gsLst>
                  <a:lin ang="0" scaled="1"/>
                </a:gradFill>
                <a:latin typeface="+mn-ea"/>
              </a:rPr>
              <a:t>결론</a:t>
            </a:r>
            <a:endParaRPr lang="ko-KR" altLang="en-US" sz="2800" b="1" dirty="0">
              <a:gradFill>
                <a:gsLst>
                  <a:gs pos="0">
                    <a:srgbClr val="A40F16"/>
                  </a:gs>
                  <a:gs pos="100000">
                    <a:srgbClr val="0D326F"/>
                  </a:gs>
                </a:gsLst>
                <a:lin ang="0" scaled="1"/>
              </a:gradFill>
              <a:latin typeface="+mn-ea"/>
            </a:endParaRPr>
          </a:p>
        </p:txBody>
      </p:sp>
      <p:pic>
        <p:nvPicPr>
          <p:cNvPr id="26" name="그림 25" descr="텍스트, 로고, 상징, 폰트이(가) 표시된 사진&#10;&#10;자동 생성된 설명">
            <a:extLst>
              <a:ext uri="{FF2B5EF4-FFF2-40B4-BE49-F238E27FC236}">
                <a16:creationId xmlns:a16="http://schemas.microsoft.com/office/drawing/2014/main" id="{42453882-C24E-C360-652C-02EEB9467FB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8448" y="234801"/>
            <a:ext cx="1325632" cy="321685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74A2BF96-2204-4269-972C-20A4982A028A}"/>
              </a:ext>
            </a:extLst>
          </p:cNvPr>
          <p:cNvSpPr/>
          <p:nvPr/>
        </p:nvSpPr>
        <p:spPr>
          <a:xfrm rot="16200000">
            <a:off x="-3364565" y="3364563"/>
            <a:ext cx="6858002" cy="128875"/>
          </a:xfrm>
          <a:prstGeom prst="rect">
            <a:avLst/>
          </a:prstGeom>
          <a:gradFill>
            <a:gsLst>
              <a:gs pos="100000">
                <a:srgbClr val="A40F16"/>
              </a:gs>
              <a:gs pos="0">
                <a:srgbClr val="0D326F"/>
              </a:gs>
            </a:gsLst>
            <a:lin ang="0" scaled="1"/>
          </a:gra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194173-4E16-6A74-5040-21B9FC31A289}"/>
              </a:ext>
            </a:extLst>
          </p:cNvPr>
          <p:cNvSpPr txBox="1"/>
          <p:nvPr/>
        </p:nvSpPr>
        <p:spPr>
          <a:xfrm>
            <a:off x="431801" y="987238"/>
            <a:ext cx="59511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gradFill>
                  <a:gsLst>
                    <a:gs pos="100000">
                      <a:srgbClr val="A40F16"/>
                    </a:gs>
                    <a:gs pos="0">
                      <a:srgbClr val="0D326F"/>
                    </a:gs>
                  </a:gsLst>
                  <a:lin ang="0" scaled="1"/>
                </a:gradFill>
                <a:latin typeface="+mn-ea"/>
              </a:rPr>
              <a:t>1) </a:t>
            </a:r>
            <a:r>
              <a:rPr lang="ko-KR" altLang="en-US" b="1" dirty="0">
                <a:gradFill>
                  <a:gsLst>
                    <a:gs pos="100000">
                      <a:srgbClr val="A40F16"/>
                    </a:gs>
                    <a:gs pos="0">
                      <a:srgbClr val="0D326F"/>
                    </a:gs>
                  </a:gsLst>
                  <a:lin ang="0" scaled="1"/>
                </a:gradFill>
                <a:latin typeface="+mn-ea"/>
              </a:rPr>
              <a:t>학술적 </a:t>
            </a:r>
            <a:r>
              <a:rPr lang="ko-KR" altLang="en-US" b="1" dirty="0" err="1">
                <a:gradFill>
                  <a:gsLst>
                    <a:gs pos="100000">
                      <a:srgbClr val="A40F16"/>
                    </a:gs>
                    <a:gs pos="0">
                      <a:srgbClr val="0D326F"/>
                    </a:gs>
                  </a:gsLst>
                  <a:lin ang="0" scaled="1"/>
                </a:gradFill>
                <a:latin typeface="+mn-ea"/>
              </a:rPr>
              <a:t>기여점</a:t>
            </a:r>
            <a:endParaRPr lang="ko-KR" altLang="en-US" dirty="0">
              <a:gradFill>
                <a:gsLst>
                  <a:gs pos="100000">
                    <a:srgbClr val="A40F16"/>
                  </a:gs>
                  <a:gs pos="0">
                    <a:srgbClr val="0D326F"/>
                  </a:gs>
                </a:gsLst>
                <a:lin ang="0" scaled="1"/>
              </a:gra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4C2F22-2BA1-0773-D547-2DD7BDE7DB66}"/>
              </a:ext>
            </a:extLst>
          </p:cNvPr>
          <p:cNvSpPr txBox="1"/>
          <p:nvPr/>
        </p:nvSpPr>
        <p:spPr>
          <a:xfrm>
            <a:off x="431801" y="3469338"/>
            <a:ext cx="11532171" cy="1192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4000"/>
              </a:lnSpc>
              <a:buClr>
                <a:srgbClr val="0D326F"/>
              </a:buClr>
              <a:buFont typeface="Wingdings" panose="05000000000000000000" pitchFamily="2" charset="2"/>
              <a:buChar char="ü"/>
            </a:pPr>
            <a:r>
              <a:rPr lang="ko-KR" altLang="en-US" sz="1400" b="1" dirty="0">
                <a:solidFill>
                  <a:srgbClr val="0D326F"/>
                </a:solidFill>
                <a:latin typeface="맑은 고딕"/>
                <a:ea typeface="맑은 고딕"/>
                <a:cs typeface="맑은 고딕"/>
              </a:rPr>
              <a:t>팀 관리와 멘탈 코칭</a:t>
            </a:r>
            <a:r>
              <a:rPr lang="en-US" altLang="ko-KR" sz="1400" b="1" dirty="0">
                <a:solidFill>
                  <a:srgbClr val="0D326F"/>
                </a:solidFill>
                <a:latin typeface="맑은 고딕"/>
                <a:ea typeface="맑은 고딕"/>
                <a:cs typeface="맑은 고딕"/>
              </a:rPr>
              <a:t>, </a:t>
            </a:r>
            <a:r>
              <a:rPr lang="ko-KR" altLang="en-US" sz="1400" b="1" dirty="0">
                <a:solidFill>
                  <a:srgbClr val="0D326F"/>
                </a:solidFill>
                <a:latin typeface="맑은 고딕"/>
                <a:ea typeface="맑은 고딕"/>
                <a:cs typeface="맑은 고딕"/>
              </a:rPr>
              <a:t>마케팅 전략 등에 기여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ea typeface="맑은 고딕"/>
                <a:cs typeface="맑은 고딕"/>
              </a:rPr>
              <a:t>: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ea typeface="맑은 고딕"/>
                <a:cs typeface="맑은 고딕"/>
              </a:rPr>
              <a:t>소셜 미디어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ea typeface="맑은 고딕"/>
                <a:cs typeface="맑은 고딕"/>
              </a:rPr>
              <a:t>,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ea typeface="맑은 고딕"/>
                <a:cs typeface="맑은 고딕"/>
              </a:rPr>
              <a:t>온라인 커뮤니티에서 팬들의 여론을 분석하여 선수와 팀의 심리 상태를 기반으로 경기력을 예측함으로써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ea typeface="맑은 고딕"/>
                <a:cs typeface="맑은 고딕"/>
              </a:rPr>
              <a:t>,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ea typeface="맑은 고딕"/>
                <a:cs typeface="맑은 고딕"/>
              </a:rPr>
              <a:t>팀 관리와 멘탈 코칭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ea typeface="맑은 고딕"/>
                <a:cs typeface="맑은 고딕"/>
              </a:rPr>
              <a:t>,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ea typeface="맑은 고딕"/>
                <a:cs typeface="맑은 고딕"/>
              </a:rPr>
              <a:t>마케팅 전략 등에 실질적인 도움을 줄 수 있음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맑은 고딕"/>
              <a:ea typeface="맑은 고딕"/>
              <a:cs typeface="맑은 고딕"/>
            </a:endParaRPr>
          </a:p>
          <a:p>
            <a:pPr marL="285750" indent="-285750">
              <a:lnSpc>
                <a:spcPct val="114000"/>
              </a:lnSpc>
              <a:buClr>
                <a:srgbClr val="0D326F"/>
              </a:buClr>
              <a:buFont typeface="Wingdings" panose="05000000000000000000" pitchFamily="2" charset="2"/>
              <a:buChar char="ü"/>
            </a:pPr>
            <a:endParaRPr lang="en-US" altLang="ko-KR" sz="800" b="1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285750" indent="-285750">
              <a:lnSpc>
                <a:spcPct val="114000"/>
              </a:lnSpc>
              <a:buClr>
                <a:srgbClr val="0D326F"/>
              </a:buClr>
              <a:buFont typeface="Wingdings" panose="05000000000000000000" pitchFamily="2" charset="2"/>
              <a:buChar char="ü"/>
            </a:pPr>
            <a:r>
              <a:rPr lang="ko-KR" altLang="en-US" sz="1400" b="1" dirty="0">
                <a:solidFill>
                  <a:srgbClr val="0D326F"/>
                </a:solidFill>
                <a:latin typeface="맑은 고딕"/>
                <a:ea typeface="맑은 고딕"/>
              </a:rPr>
              <a:t>전략적 의사결정 지원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ea typeface="맑은 고딕"/>
              </a:rPr>
              <a:t>: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ea typeface="맑은 고딕"/>
              </a:rPr>
              <a:t>팀과 코치는 경기력 예측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ea typeface="맑은 고딕"/>
              </a:rPr>
              <a:t>,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ea typeface="맑은 고딕"/>
              </a:rPr>
              <a:t>심리 상태 등을 통해 전략적 결정을 내릴 수 있으며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ea typeface="맑은 고딕"/>
              </a:rPr>
              <a:t>,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ea typeface="맑은 고딕"/>
              </a:rPr>
              <a:t>이는 경기 성과를 향상시키는 데 도움을 줄 수 있음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BD5C9B-6AC3-1FB1-574A-AF47EBCE366A}"/>
              </a:ext>
            </a:extLst>
          </p:cNvPr>
          <p:cNvSpPr txBox="1"/>
          <p:nvPr/>
        </p:nvSpPr>
        <p:spPr>
          <a:xfrm>
            <a:off x="431801" y="3017344"/>
            <a:ext cx="59511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gradFill>
                  <a:gsLst>
                    <a:gs pos="100000">
                      <a:srgbClr val="A40F16"/>
                    </a:gs>
                    <a:gs pos="0">
                      <a:srgbClr val="0D326F"/>
                    </a:gs>
                  </a:gsLst>
                  <a:lin ang="0" scaled="1"/>
                </a:gradFill>
                <a:latin typeface="+mn-ea"/>
              </a:rPr>
              <a:t>2) </a:t>
            </a:r>
            <a:r>
              <a:rPr lang="ko-KR" altLang="en-US" b="1" dirty="0">
                <a:gradFill>
                  <a:gsLst>
                    <a:gs pos="100000">
                      <a:srgbClr val="A40F16"/>
                    </a:gs>
                    <a:gs pos="0">
                      <a:srgbClr val="0D326F"/>
                    </a:gs>
                  </a:gsLst>
                  <a:lin ang="0" scaled="1"/>
                </a:gradFill>
                <a:latin typeface="+mn-ea"/>
              </a:rPr>
              <a:t>실무적 </a:t>
            </a:r>
            <a:r>
              <a:rPr lang="ko-KR" altLang="en-US" b="1" dirty="0" err="1">
                <a:gradFill>
                  <a:gsLst>
                    <a:gs pos="100000">
                      <a:srgbClr val="A40F16"/>
                    </a:gs>
                    <a:gs pos="0">
                      <a:srgbClr val="0D326F"/>
                    </a:gs>
                  </a:gsLst>
                  <a:lin ang="0" scaled="1"/>
                </a:gradFill>
                <a:latin typeface="+mn-ea"/>
              </a:rPr>
              <a:t>기여점</a:t>
            </a:r>
            <a:endParaRPr lang="ko-KR" altLang="en-US" dirty="0">
              <a:gradFill>
                <a:gsLst>
                  <a:gs pos="100000">
                    <a:srgbClr val="A40F16"/>
                  </a:gs>
                  <a:gs pos="0">
                    <a:srgbClr val="0D326F"/>
                  </a:gs>
                </a:gsLst>
                <a:lin ang="0" scaled="1"/>
              </a:gra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93156C-17A6-991B-23E3-2B547AA8247E}"/>
              </a:ext>
            </a:extLst>
          </p:cNvPr>
          <p:cNvSpPr txBox="1"/>
          <p:nvPr/>
        </p:nvSpPr>
        <p:spPr>
          <a:xfrm>
            <a:off x="431801" y="1494201"/>
            <a:ext cx="11532171" cy="1298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4000"/>
              </a:lnSpc>
              <a:buClr>
                <a:srgbClr val="A40F16"/>
              </a:buClr>
              <a:buFont typeface="Wingdings" panose="05000000000000000000" pitchFamily="2" charset="2"/>
              <a:buChar char="ü"/>
            </a:pPr>
            <a:r>
              <a:rPr lang="ko-KR" altLang="en-US" sz="1400" b="1" dirty="0">
                <a:solidFill>
                  <a:srgbClr val="A40F16"/>
                </a:solidFill>
                <a:latin typeface="+mn-ea"/>
              </a:rPr>
              <a:t>팬들의 여론의 감성을 기반으로 선수와 팀의 경기력 예측</a:t>
            </a:r>
            <a:r>
              <a:rPr lang="en-US" altLang="ko-KR" sz="1400" b="1" dirty="0">
                <a:solidFill>
                  <a:srgbClr val="A40F16"/>
                </a:solidFill>
                <a:latin typeface="+mn-ea"/>
              </a:rPr>
              <a:t>: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기존 연구들이 주로 선수의 신체적 데이터와 경기 기록에 의존했던 것에 비해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</a:t>
            </a:r>
            <a:b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본 연구는 팬 반응과 같은 심리적 요인을 고려하여 경기력을 예측하는 시도였다는 점에서 의미가 있음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285750" indent="-285750">
              <a:lnSpc>
                <a:spcPct val="114000"/>
              </a:lnSpc>
              <a:buClr>
                <a:srgbClr val="A40F16"/>
              </a:buClr>
              <a:buFont typeface="Wingdings" panose="05000000000000000000" pitchFamily="2" charset="2"/>
              <a:buChar char="ü"/>
            </a:pP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285750" indent="-285750">
              <a:lnSpc>
                <a:spcPct val="114000"/>
              </a:lnSpc>
              <a:buClr>
                <a:srgbClr val="A40F16"/>
              </a:buClr>
              <a:buFont typeface="Wingdings" panose="05000000000000000000" pitchFamily="2" charset="2"/>
              <a:buChar char="ü"/>
            </a:pPr>
            <a:r>
              <a:rPr lang="ko-KR" altLang="en-US" sz="1400" b="1" dirty="0" err="1">
                <a:solidFill>
                  <a:srgbClr val="A40F16"/>
                </a:solidFill>
                <a:latin typeface="+mn-ea"/>
              </a:rPr>
              <a:t>세이버매트릭스와</a:t>
            </a:r>
            <a:r>
              <a:rPr lang="ko-KR" altLang="en-US" sz="1400" b="1" dirty="0">
                <a:solidFill>
                  <a:srgbClr val="A40F16"/>
                </a:solidFill>
                <a:latin typeface="+mn-ea"/>
              </a:rPr>
              <a:t> 감성 분석의 결합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: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본 연구는 </a:t>
            </a:r>
            <a:r>
              <a:rPr lang="ko-KR" alt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세이버매트릭스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지표와 감성 분석을 결합하여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선수와 팀의 경기력을 예측하는 새로운 방법론을 제시하였음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9" name="슬라이드 번호 개체 틀 1">
            <a:extLst>
              <a:ext uri="{FF2B5EF4-FFF2-40B4-BE49-F238E27FC236}">
                <a16:creationId xmlns:a16="http://schemas.microsoft.com/office/drawing/2014/main" id="{252D1A92-9D06-4F2C-152A-85CEADA17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6239" y="6356350"/>
            <a:ext cx="2844799" cy="365125"/>
          </a:xfrm>
        </p:spPr>
        <p:txBody>
          <a:bodyPr/>
          <a:lstStyle/>
          <a:p>
            <a:pPr lvl="0"/>
            <a:fld id="{AD22CD3B-FDDF-4998-970C-76E6E0BEC65F}" type="slidenum">
              <a:rPr lang="ko-KR" altLang="en-US" smtClean="0"/>
              <a:pPr lvl="0"/>
              <a:t>22</a:t>
            </a:fld>
            <a:r>
              <a:rPr lang="en-US" altLang="ko-KR" dirty="0"/>
              <a:t>/29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99F0C6-885E-692F-6A41-8E974987E588}"/>
              </a:ext>
            </a:extLst>
          </p:cNvPr>
          <p:cNvSpPr txBox="1"/>
          <p:nvPr/>
        </p:nvSpPr>
        <p:spPr>
          <a:xfrm>
            <a:off x="431801" y="4797238"/>
            <a:ext cx="59511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gradFill>
                  <a:gsLst>
                    <a:gs pos="100000">
                      <a:srgbClr val="A40F16"/>
                    </a:gs>
                    <a:gs pos="0">
                      <a:srgbClr val="0D326F"/>
                    </a:gs>
                  </a:gsLst>
                  <a:lin ang="0" scaled="1"/>
                </a:gradFill>
                <a:latin typeface="+mn-ea"/>
              </a:rPr>
              <a:t>3) </a:t>
            </a:r>
            <a:r>
              <a:rPr lang="ko-KR" altLang="en-US" b="1" dirty="0">
                <a:gradFill>
                  <a:gsLst>
                    <a:gs pos="100000">
                      <a:srgbClr val="A40F16"/>
                    </a:gs>
                    <a:gs pos="0">
                      <a:srgbClr val="0D326F"/>
                    </a:gs>
                  </a:gsLst>
                  <a:lin ang="0" scaled="1"/>
                </a:gradFill>
                <a:latin typeface="+mn-ea"/>
              </a:rPr>
              <a:t>한계점</a:t>
            </a:r>
            <a:endParaRPr lang="ko-KR" altLang="en-US" dirty="0">
              <a:gradFill>
                <a:gsLst>
                  <a:gs pos="100000">
                    <a:srgbClr val="A40F16"/>
                  </a:gs>
                  <a:gs pos="0">
                    <a:srgbClr val="0D326F"/>
                  </a:gs>
                </a:gsLst>
                <a:lin ang="0" scaled="1"/>
              </a:gra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EB2647-82F6-F2D7-042C-B12B3D3852F9}"/>
              </a:ext>
            </a:extLst>
          </p:cNvPr>
          <p:cNvSpPr txBox="1"/>
          <p:nvPr/>
        </p:nvSpPr>
        <p:spPr>
          <a:xfrm>
            <a:off x="431800" y="5301643"/>
            <a:ext cx="11532171" cy="1192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4000"/>
              </a:lnSpc>
              <a:buClr>
                <a:srgbClr val="A40F16"/>
              </a:buClr>
              <a:buFont typeface="Wingdings" panose="05000000000000000000" pitchFamily="2" charset="2"/>
              <a:buChar char="ü"/>
            </a:pPr>
            <a:r>
              <a:rPr lang="ko-KR" altLang="en-US" sz="1400" b="1" dirty="0">
                <a:solidFill>
                  <a:srgbClr val="A40F16"/>
                </a:solidFill>
                <a:latin typeface="맑은 고딕"/>
                <a:ea typeface="맑은 고딕"/>
                <a:cs typeface="맑은 고딕"/>
              </a:rPr>
              <a:t>팬 반응으로 심리 상태의 정확한 추정 어려움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ea typeface="맑은 고딕"/>
                <a:cs typeface="맑은 고딕"/>
              </a:rPr>
              <a:t>: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ea typeface="맑은 고딕"/>
                <a:cs typeface="맑은 고딕"/>
              </a:rPr>
              <a:t>팬 반응만으로 선수의 심리 상태를 완벽하게 추정하기 어려운 측면이 존재하며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ea typeface="맑은 고딕"/>
                <a:cs typeface="맑은 고딕"/>
              </a:rPr>
              <a:t>,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ea typeface="맑은 고딕"/>
                <a:cs typeface="맑은 고딕"/>
              </a:rPr>
              <a:t>선수 심리는 매우 다양한 요인에 의해 결정됨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맑은 고딕"/>
              <a:ea typeface="맑은 고딕"/>
              <a:cs typeface="맑은 고딕"/>
            </a:endParaRPr>
          </a:p>
          <a:p>
            <a:pPr marL="285750" indent="-285750">
              <a:lnSpc>
                <a:spcPct val="114000"/>
              </a:lnSpc>
              <a:buClr>
                <a:srgbClr val="A40F16"/>
              </a:buClr>
              <a:buFont typeface="Wingdings" panose="05000000000000000000" pitchFamily="2" charset="2"/>
              <a:buChar char="ü"/>
            </a:pPr>
            <a:endParaRPr lang="en-US" altLang="ko-KR" sz="800" b="1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285750" indent="-285750">
              <a:lnSpc>
                <a:spcPct val="114000"/>
              </a:lnSpc>
              <a:buClr>
                <a:srgbClr val="A40F16"/>
              </a:buClr>
              <a:buFont typeface="Wingdings" panose="05000000000000000000" pitchFamily="2" charset="2"/>
              <a:buChar char="ü"/>
            </a:pPr>
            <a:r>
              <a:rPr lang="ko-KR" altLang="en-US" sz="1400" b="1" dirty="0">
                <a:solidFill>
                  <a:srgbClr val="A40F16"/>
                </a:solidFill>
                <a:latin typeface="맑은 고딕"/>
                <a:ea typeface="맑은 고딕"/>
              </a:rPr>
              <a:t>이전 경기 결과와 팬 여론의 높은 상관성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ea typeface="맑은 고딕"/>
              </a:rPr>
              <a:t>: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ea typeface="맑은 고딕"/>
              </a:rPr>
              <a:t>팀과 선수의 이전 경기의 경기력이 좋지 않을 경우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ea typeface="맑은 고딕"/>
              </a:rPr>
              <a:t>,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ea typeface="맑은 고딕"/>
              </a:rPr>
              <a:t>자연스럽게 팬 반응이 부정적일 확률이 높고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ea typeface="맑은 고딕"/>
              </a:rPr>
              <a:t>,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ea typeface="맑은 고딕"/>
              </a:rPr>
              <a:t>이는 모델이 지속적으로 하락된 경기력을 예측할 우려가 존재함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0346075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-2" y="3077326"/>
            <a:ext cx="12192001" cy="70334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 algn="ctr">
              <a:defRPr/>
            </a:pPr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  <a:ea typeface="맑은 고딕"/>
                <a:cs typeface="Times New Roman"/>
              </a:rPr>
              <a:t> </a:t>
            </a:r>
            <a:r>
              <a: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  <a:ea typeface="맑은 고딕"/>
                <a:cs typeface="Times New Roman"/>
              </a:rPr>
              <a:t>감사합니다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4333DAF-8434-33D6-108F-49370530271B}"/>
              </a:ext>
            </a:extLst>
          </p:cNvPr>
          <p:cNvSpPr/>
          <p:nvPr/>
        </p:nvSpPr>
        <p:spPr>
          <a:xfrm rot="16200000">
            <a:off x="-3364565" y="3364563"/>
            <a:ext cx="6858002" cy="128875"/>
          </a:xfrm>
          <a:prstGeom prst="rect">
            <a:avLst/>
          </a:prstGeom>
          <a:gradFill>
            <a:gsLst>
              <a:gs pos="100000">
                <a:srgbClr val="A40F16"/>
              </a:gs>
              <a:gs pos="0">
                <a:srgbClr val="0D326F"/>
              </a:gs>
            </a:gsLst>
            <a:lin ang="0" scaled="1"/>
          </a:gra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CB9DAD4-E921-F562-1B71-C38327BD77B7}"/>
              </a:ext>
            </a:extLst>
          </p:cNvPr>
          <p:cNvSpPr/>
          <p:nvPr/>
        </p:nvSpPr>
        <p:spPr>
          <a:xfrm rot="5400000">
            <a:off x="8698562" y="3364561"/>
            <a:ext cx="6858002" cy="128875"/>
          </a:xfrm>
          <a:prstGeom prst="rect">
            <a:avLst/>
          </a:prstGeom>
          <a:gradFill>
            <a:gsLst>
              <a:gs pos="100000">
                <a:srgbClr val="A40F16"/>
              </a:gs>
              <a:gs pos="0">
                <a:srgbClr val="0D326F"/>
              </a:gs>
            </a:gsLst>
            <a:lin ang="0" scaled="1"/>
          </a:gra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52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D8EFD01D-D1EE-243D-9DC5-FBBEA44D45F5}"/>
              </a:ext>
            </a:extLst>
          </p:cNvPr>
          <p:cNvSpPr/>
          <p:nvPr/>
        </p:nvSpPr>
        <p:spPr>
          <a:xfrm>
            <a:off x="267920" y="140987"/>
            <a:ext cx="4463639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3600" b="1" dirty="0" err="1">
                <a:gradFill>
                  <a:gsLst>
                    <a:gs pos="0">
                      <a:srgbClr val="A40F16"/>
                    </a:gs>
                    <a:gs pos="100000">
                      <a:srgbClr val="0D326F"/>
                    </a:gs>
                  </a:gsLst>
                  <a:lin ang="0" scaled="1"/>
                </a:gradFill>
                <a:latin typeface="+mn-ea"/>
              </a:rPr>
              <a:t>Ⅰ</a:t>
            </a:r>
            <a:r>
              <a:rPr lang="en-US" altLang="ko-KR" sz="3600" b="1" dirty="0">
                <a:gradFill>
                  <a:gsLst>
                    <a:gs pos="0">
                      <a:srgbClr val="A40F16"/>
                    </a:gs>
                    <a:gs pos="100000">
                      <a:srgbClr val="0D326F"/>
                    </a:gs>
                  </a:gsLst>
                  <a:lin ang="0" scaled="1"/>
                </a:gradFill>
                <a:latin typeface="+mn-ea"/>
              </a:rPr>
              <a:t>. </a:t>
            </a:r>
            <a:r>
              <a:rPr lang="ko-KR" altLang="en-US" sz="3600" b="1" dirty="0">
                <a:gradFill>
                  <a:gsLst>
                    <a:gs pos="0">
                      <a:srgbClr val="A40F16"/>
                    </a:gs>
                    <a:gs pos="100000">
                      <a:srgbClr val="0D326F"/>
                    </a:gs>
                  </a:gsLst>
                  <a:lin ang="0" scaled="1"/>
                </a:gradFill>
                <a:latin typeface="+mn-ea"/>
              </a:rPr>
              <a:t>서론 </a:t>
            </a:r>
            <a:r>
              <a:rPr lang="en-US" altLang="ko-KR" sz="2400" b="1" dirty="0">
                <a:gradFill>
                  <a:gsLst>
                    <a:gs pos="0">
                      <a:srgbClr val="A40F16"/>
                    </a:gs>
                    <a:gs pos="100000">
                      <a:srgbClr val="0D326F"/>
                    </a:gs>
                  </a:gsLst>
                  <a:lin ang="0" scaled="1"/>
                </a:gradFill>
                <a:latin typeface="+mn-ea"/>
              </a:rPr>
              <a:t>- </a:t>
            </a:r>
            <a:r>
              <a:rPr lang="ko-KR" altLang="en-US" sz="2400" b="1" dirty="0">
                <a:gradFill>
                  <a:gsLst>
                    <a:gs pos="0">
                      <a:srgbClr val="A40F16"/>
                    </a:gs>
                    <a:gs pos="100000">
                      <a:srgbClr val="0D326F"/>
                    </a:gs>
                  </a:gsLst>
                  <a:lin ang="0" scaled="1"/>
                </a:gradFill>
                <a:latin typeface="+mn-ea"/>
              </a:rPr>
              <a:t>연구배경</a:t>
            </a:r>
            <a:r>
              <a:rPr lang="en-US" altLang="ko-KR" sz="2400" b="1" dirty="0">
                <a:gradFill>
                  <a:gsLst>
                    <a:gs pos="0">
                      <a:srgbClr val="A40F16"/>
                    </a:gs>
                    <a:gs pos="100000">
                      <a:srgbClr val="0D326F"/>
                    </a:gs>
                  </a:gsLst>
                  <a:lin ang="0" scaled="1"/>
                </a:gradFill>
                <a:latin typeface="+mn-ea"/>
              </a:rPr>
              <a:t>(1)</a:t>
            </a:r>
            <a:endParaRPr lang="ko-KR" altLang="en-US" sz="2400" b="1" dirty="0">
              <a:gradFill>
                <a:gsLst>
                  <a:gs pos="0">
                    <a:srgbClr val="A40F16"/>
                  </a:gs>
                  <a:gs pos="100000">
                    <a:srgbClr val="0D326F"/>
                  </a:gs>
                </a:gsLst>
                <a:lin ang="0" scaled="1"/>
              </a:gradFill>
              <a:latin typeface="+mn-ea"/>
            </a:endParaRPr>
          </a:p>
        </p:txBody>
      </p:sp>
      <p:pic>
        <p:nvPicPr>
          <p:cNvPr id="26" name="그림 25" descr="텍스트, 로고, 상징, 폰트이(가) 표시된 사진&#10;&#10;자동 생성된 설명">
            <a:extLst>
              <a:ext uri="{FF2B5EF4-FFF2-40B4-BE49-F238E27FC236}">
                <a16:creationId xmlns:a16="http://schemas.microsoft.com/office/drawing/2014/main" id="{42453882-C24E-C360-652C-02EEB9467FB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8448" y="234801"/>
            <a:ext cx="1325632" cy="321685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74A2BF96-2204-4269-972C-20A4982A028A}"/>
              </a:ext>
            </a:extLst>
          </p:cNvPr>
          <p:cNvSpPr/>
          <p:nvPr/>
        </p:nvSpPr>
        <p:spPr>
          <a:xfrm rot="16200000">
            <a:off x="-3364565" y="3364563"/>
            <a:ext cx="6858002" cy="128875"/>
          </a:xfrm>
          <a:prstGeom prst="rect">
            <a:avLst/>
          </a:prstGeom>
          <a:gradFill>
            <a:gsLst>
              <a:gs pos="100000">
                <a:srgbClr val="A40F16"/>
              </a:gs>
              <a:gs pos="0">
                <a:srgbClr val="0D326F"/>
              </a:gs>
            </a:gsLst>
            <a:lin ang="0" scaled="1"/>
          </a:gra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463E4B-DE62-8A35-634C-42B6565EBD37}"/>
              </a:ext>
            </a:extLst>
          </p:cNvPr>
          <p:cNvSpPr txBox="1"/>
          <p:nvPr/>
        </p:nvSpPr>
        <p:spPr>
          <a:xfrm>
            <a:off x="391909" y="990038"/>
            <a:ext cx="11532171" cy="57536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4000"/>
              </a:lnSpc>
              <a:buClr>
                <a:srgbClr val="A40F16"/>
              </a:buClr>
              <a:buFont typeface="Wingdings" panose="05000000000000000000" pitchFamily="2" charset="2"/>
              <a:buChar char="ü"/>
            </a:pP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스포츠는 현대인들에게 삶의 활력을 제공하며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신체적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정신적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사회적 가치를 지니고 있음</a:t>
            </a:r>
            <a:r>
              <a:rPr lang="en-US" altLang="ko-KR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FFFFFF"/>
                </a:highlight>
                <a:latin typeface="SF Pro Display"/>
              </a:rPr>
              <a:t>(</a:t>
            </a:r>
            <a:r>
              <a:rPr lang="ko-KR" altLang="en-US" sz="1400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FFFFFF"/>
                </a:highlight>
                <a:latin typeface="SF Pro Display"/>
              </a:rPr>
              <a:t>경동대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SF Pro Display"/>
              </a:rPr>
              <a:t>,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SF Pro Display"/>
              </a:rPr>
              <a:t> 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SF Pro Display"/>
              </a:rPr>
              <a:t>2021</a:t>
            </a:r>
            <a:r>
              <a:rPr lang="en-US" altLang="ko-KR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FFFFFF"/>
                </a:highlight>
                <a:latin typeface="SF Pro Display"/>
              </a:rPr>
              <a:t>)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285750" indent="-285750">
              <a:lnSpc>
                <a:spcPct val="114000"/>
              </a:lnSpc>
              <a:buClr>
                <a:srgbClr val="A40F16"/>
              </a:buClr>
              <a:buFont typeface="Wingdings" panose="05000000000000000000" pitchFamily="2" charset="2"/>
              <a:buChar char="ü"/>
            </a:pPr>
            <a:endParaRPr lang="en-US" altLang="ko-KR" sz="8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742950" lvl="1" indent="-285750">
              <a:lnSpc>
                <a:spcPct val="114000"/>
              </a:lnSpc>
              <a:buClr>
                <a:srgbClr val="A40F16"/>
              </a:buClr>
              <a:buFont typeface="Wingdings" panose="05000000000000000000" pitchFamily="2" charset="2"/>
              <a:buChar char="ü"/>
            </a:pP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스포츠 활동은 기초체력 향상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신체기관 기능 향상 등의 다양한 신체적 혜택을 제공하며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스트레스 해소와 판단력 증진 등의 정신적 가치와 공동체 의식 강화 등의 사회적 가치를 제공함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(</a:t>
            </a:r>
            <a:r>
              <a:rPr lang="ko-KR" alt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경동대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2021)</a:t>
            </a:r>
          </a:p>
          <a:p>
            <a:pPr marL="285750" indent="-285750">
              <a:lnSpc>
                <a:spcPct val="114000"/>
              </a:lnSpc>
              <a:buClr>
                <a:srgbClr val="A40F16"/>
              </a:buClr>
              <a:buFont typeface="Wingdings" panose="05000000000000000000" pitchFamily="2" charset="2"/>
              <a:buChar char="ü"/>
            </a:pP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285750" indent="-285750">
              <a:lnSpc>
                <a:spcPct val="114000"/>
              </a:lnSpc>
              <a:buClr>
                <a:srgbClr val="A40F16"/>
              </a:buClr>
              <a:buFont typeface="Wingdings" panose="05000000000000000000" pitchFamily="2" charset="2"/>
              <a:buChar char="ü"/>
            </a:pP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특히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프로스포츠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(Professional Sports)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는 경제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사회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문화적 측면에서 더욱 큰 가치를 가짐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이준성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2022)</a:t>
            </a:r>
          </a:p>
          <a:p>
            <a:pPr marL="285750" indent="-285750">
              <a:lnSpc>
                <a:spcPct val="114000"/>
              </a:lnSpc>
              <a:buClr>
                <a:srgbClr val="A40F16"/>
              </a:buClr>
              <a:buFont typeface="Wingdings" panose="05000000000000000000" pitchFamily="2" charset="2"/>
              <a:buChar char="ü"/>
            </a:pPr>
            <a:endParaRPr lang="en-US" altLang="ko-KR" sz="8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742950" lvl="1" indent="-285750">
              <a:lnSpc>
                <a:spcPct val="114000"/>
              </a:lnSpc>
              <a:buClr>
                <a:srgbClr val="A40F16"/>
              </a:buClr>
              <a:buFont typeface="Wingdings" panose="05000000000000000000" pitchFamily="2" charset="2"/>
              <a:buChar char="ü"/>
            </a:pP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경기 입장권 판매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방송 중계권 등으로 상당한 경제적 이익을 창출하고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CSR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활동을 통해 지역 사회에 기여하며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같은 팀의 팬들을 중심으로 강력한 공동체 의식을 형성함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(Bradbury, 2022; </a:t>
            </a:r>
            <a:r>
              <a:rPr lang="en-US" altLang="ko-KR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Oecki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&amp; Morrow, 2022; Yuhei, 2019)</a:t>
            </a:r>
          </a:p>
          <a:p>
            <a:pPr marL="285750" indent="-285750">
              <a:lnSpc>
                <a:spcPct val="114000"/>
              </a:lnSpc>
              <a:buClr>
                <a:srgbClr val="A40F16"/>
              </a:buClr>
              <a:buFont typeface="Wingdings" panose="05000000000000000000" pitchFamily="2" charset="2"/>
              <a:buChar char="ü"/>
            </a:pP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285750" indent="-285750">
              <a:lnSpc>
                <a:spcPct val="114000"/>
              </a:lnSpc>
              <a:buClr>
                <a:srgbClr val="A40F16"/>
              </a:buClr>
              <a:buFont typeface="Wingdings" panose="05000000000000000000" pitchFamily="2" charset="2"/>
              <a:buChar char="ü"/>
            </a:pP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프로스포츠에서 가장 중요한 부분인 스포츠 </a:t>
            </a:r>
            <a:r>
              <a:rPr lang="ko-KR" alt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팬덤은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특정 팀이나 선수에 대한 열정적이고 지속적인 지지를 보내는 집단을 의미하며</a:t>
            </a:r>
            <a:b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(Ennis, 2020),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이들은 디지털 플랫폼을 통해 실시간으로 다양한 의견을 활발히 교류하고 있음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(Sanderson &amp; Jimmy, 2022)</a:t>
            </a:r>
          </a:p>
          <a:p>
            <a:pPr marL="285750" indent="-285750">
              <a:lnSpc>
                <a:spcPct val="114000"/>
              </a:lnSpc>
              <a:buClr>
                <a:srgbClr val="A40F16"/>
              </a:buClr>
              <a:buFont typeface="Wingdings" panose="05000000000000000000" pitchFamily="2" charset="2"/>
              <a:buChar char="ü"/>
            </a:pP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285750" indent="-285750">
              <a:lnSpc>
                <a:spcPct val="114000"/>
              </a:lnSpc>
              <a:buClr>
                <a:srgbClr val="A40F16"/>
              </a:buClr>
              <a:buFont typeface="Wingdings" panose="05000000000000000000" pitchFamily="2" charset="2"/>
              <a:buChar char="ü"/>
            </a:pP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최근에는 소셜 미디어와 같은 디지털 플랫폼의 발전으로 </a:t>
            </a:r>
            <a:r>
              <a:rPr lang="ko-KR" alt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팬덤의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규모와 강도가 전세계적으로 증가하고 있으며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(Jessica, 2023),</a:t>
            </a:r>
            <a:b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이는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KBO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리그에서도 뚜렷하게 나타나고 있음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(</a:t>
            </a:r>
            <a:r>
              <a:rPr lang="ko-KR" alt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조형래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2024)</a:t>
            </a:r>
          </a:p>
          <a:p>
            <a:pPr marL="285750" indent="-285750">
              <a:lnSpc>
                <a:spcPct val="114000"/>
              </a:lnSpc>
              <a:buClr>
                <a:srgbClr val="A40F16"/>
              </a:buClr>
              <a:buFont typeface="Wingdings" panose="05000000000000000000" pitchFamily="2" charset="2"/>
              <a:buChar char="ü"/>
            </a:pP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742950" lvl="1" indent="-285750">
              <a:lnSpc>
                <a:spcPct val="114000"/>
              </a:lnSpc>
              <a:buClr>
                <a:srgbClr val="A40F16"/>
              </a:buClr>
              <a:buFont typeface="Wingdings" panose="05000000000000000000" pitchFamily="2" charset="2"/>
              <a:buChar char="ü"/>
            </a:pP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2024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년 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KBO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리그는 역대 최초 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1,000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만 관중을</a:t>
            </a:r>
            <a:b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달성할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추세를 보이고 있음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742950" lvl="1" indent="-285750">
              <a:lnSpc>
                <a:spcPct val="114000"/>
              </a:lnSpc>
              <a:buClr>
                <a:srgbClr val="A40F16"/>
              </a:buClr>
              <a:buFont typeface="Wingdings" panose="05000000000000000000" pitchFamily="2" charset="2"/>
              <a:buChar char="ü"/>
            </a:pP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285750" indent="-285750">
              <a:lnSpc>
                <a:spcPct val="114000"/>
              </a:lnSpc>
              <a:buClr>
                <a:srgbClr val="A40F16"/>
              </a:buClr>
              <a:buFont typeface="Wingdings" panose="05000000000000000000" pitchFamily="2" charset="2"/>
              <a:buChar char="ü"/>
            </a:pP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KBO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리그의 팬들은 소셜 미디어와 다양한 온라인 커뮤니티를</a:t>
            </a:r>
            <a:b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통해 의견을 교류하고 있으며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</a:t>
            </a:r>
            <a:r>
              <a:rPr lang="ko-KR" alt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팬덤을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강화하고 있음</a:t>
            </a:r>
            <a:b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(</a:t>
            </a:r>
            <a:r>
              <a:rPr lang="ko-KR" alt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배동익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&amp;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김대환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2024)</a:t>
            </a:r>
          </a:p>
          <a:p>
            <a:pPr marL="285750" indent="-285750">
              <a:lnSpc>
                <a:spcPct val="114000"/>
              </a:lnSpc>
              <a:buClr>
                <a:srgbClr val="A40F16"/>
              </a:buClr>
              <a:buFont typeface="Wingdings" panose="05000000000000000000" pitchFamily="2" charset="2"/>
              <a:buChar char="ü"/>
            </a:pP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285750" indent="-285750">
              <a:lnSpc>
                <a:spcPct val="114000"/>
              </a:lnSpc>
              <a:buClr>
                <a:srgbClr val="A40F16"/>
              </a:buClr>
              <a:buFont typeface="Wingdings" panose="05000000000000000000" pitchFamily="2" charset="2"/>
              <a:buChar char="ü"/>
            </a:pP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5" name="슬라이드 번호 개체 틀 1">
            <a:extLst>
              <a:ext uri="{FF2B5EF4-FFF2-40B4-BE49-F238E27FC236}">
                <a16:creationId xmlns:a16="http://schemas.microsoft.com/office/drawing/2014/main" id="{CA77ACCB-1533-5BA5-204D-D034CE2C9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33754" y="6492875"/>
            <a:ext cx="2844799" cy="365125"/>
          </a:xfrm>
        </p:spPr>
        <p:txBody>
          <a:bodyPr/>
          <a:lstStyle/>
          <a:p>
            <a:pPr lvl="0"/>
            <a:fld id="{AD22CD3B-FDDF-4998-970C-76E6E0BEC65F}" type="slidenum">
              <a:rPr lang="ko-KR" altLang="en-US" smtClean="0"/>
              <a:pPr lvl="0"/>
              <a:t>3</a:t>
            </a:fld>
            <a:r>
              <a:rPr lang="en-US" altLang="ko-KR" dirty="0"/>
              <a:t>/29</a:t>
            </a:r>
            <a:endParaRPr lang="ko-KR" altLang="en-US" dirty="0"/>
          </a:p>
        </p:txBody>
      </p:sp>
      <p:graphicFrame>
        <p:nvGraphicFramePr>
          <p:cNvPr id="7" name="차트 6">
            <a:extLst>
              <a:ext uri="{FF2B5EF4-FFF2-40B4-BE49-F238E27FC236}">
                <a16:creationId xmlns:a16="http://schemas.microsoft.com/office/drawing/2014/main" id="{DBBB7CC1-7A66-AE1A-C94F-D96A4B3279D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55625388"/>
              </p:ext>
            </p:extLst>
          </p:nvPr>
        </p:nvGraphicFramePr>
        <p:xfrm>
          <a:off x="5891664" y="4471753"/>
          <a:ext cx="6032416" cy="17476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5D413F3-8E86-1B96-5055-059BDB5D5471}"/>
              </a:ext>
            </a:extLst>
          </p:cNvPr>
          <p:cNvSpPr txBox="1"/>
          <p:nvPr/>
        </p:nvSpPr>
        <p:spPr>
          <a:xfrm>
            <a:off x="5942696" y="6398438"/>
            <a:ext cx="59813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그림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1&gt; KBO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리그의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년도별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총 관중 수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883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D8EFD01D-D1EE-243D-9DC5-FBBEA44D45F5}"/>
              </a:ext>
            </a:extLst>
          </p:cNvPr>
          <p:cNvSpPr/>
          <p:nvPr/>
        </p:nvSpPr>
        <p:spPr>
          <a:xfrm>
            <a:off x="267920" y="140987"/>
            <a:ext cx="5506915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3600" b="1" dirty="0" err="1">
                <a:gradFill>
                  <a:gsLst>
                    <a:gs pos="0">
                      <a:srgbClr val="A40F16"/>
                    </a:gs>
                    <a:gs pos="100000">
                      <a:srgbClr val="0D326F"/>
                    </a:gs>
                  </a:gsLst>
                  <a:lin ang="0" scaled="1"/>
                </a:gradFill>
                <a:latin typeface="+mn-ea"/>
              </a:rPr>
              <a:t>Ⅰ</a:t>
            </a:r>
            <a:r>
              <a:rPr lang="en-US" altLang="ko-KR" sz="3600" b="1" dirty="0">
                <a:gradFill>
                  <a:gsLst>
                    <a:gs pos="0">
                      <a:srgbClr val="A40F16"/>
                    </a:gs>
                    <a:gs pos="100000">
                      <a:srgbClr val="0D326F"/>
                    </a:gs>
                  </a:gsLst>
                  <a:lin ang="0" scaled="1"/>
                </a:gradFill>
                <a:latin typeface="+mn-ea"/>
              </a:rPr>
              <a:t>. </a:t>
            </a:r>
            <a:r>
              <a:rPr lang="ko-KR" altLang="en-US" sz="3600" b="1" dirty="0">
                <a:gradFill>
                  <a:gsLst>
                    <a:gs pos="0">
                      <a:srgbClr val="A40F16"/>
                    </a:gs>
                    <a:gs pos="100000">
                      <a:srgbClr val="0D326F"/>
                    </a:gs>
                  </a:gsLst>
                  <a:lin ang="0" scaled="1"/>
                </a:gradFill>
                <a:latin typeface="+mn-ea"/>
              </a:rPr>
              <a:t>서론 </a:t>
            </a:r>
            <a:r>
              <a:rPr lang="en-US" altLang="ko-KR" sz="2400" b="1" dirty="0">
                <a:gradFill>
                  <a:gsLst>
                    <a:gs pos="0">
                      <a:srgbClr val="A40F16"/>
                    </a:gs>
                    <a:gs pos="100000">
                      <a:srgbClr val="0D326F"/>
                    </a:gs>
                  </a:gsLst>
                  <a:lin ang="0" scaled="1"/>
                </a:gradFill>
                <a:latin typeface="+mn-ea"/>
              </a:rPr>
              <a:t>- </a:t>
            </a:r>
            <a:r>
              <a:rPr lang="ko-KR" altLang="en-US" sz="2400" b="1" dirty="0">
                <a:gradFill>
                  <a:gsLst>
                    <a:gs pos="0">
                      <a:srgbClr val="A40F16"/>
                    </a:gs>
                    <a:gs pos="100000">
                      <a:srgbClr val="0D326F"/>
                    </a:gs>
                  </a:gsLst>
                  <a:lin ang="0" scaled="1"/>
                </a:gradFill>
                <a:latin typeface="+mn-ea"/>
              </a:rPr>
              <a:t>연구배경</a:t>
            </a:r>
            <a:r>
              <a:rPr lang="en-US" altLang="ko-KR" sz="2400" b="1" dirty="0">
                <a:gradFill>
                  <a:gsLst>
                    <a:gs pos="0">
                      <a:srgbClr val="A40F16"/>
                    </a:gs>
                    <a:gs pos="100000">
                      <a:srgbClr val="0D326F"/>
                    </a:gs>
                  </a:gsLst>
                  <a:lin ang="0" scaled="1"/>
                </a:gradFill>
                <a:latin typeface="+mn-ea"/>
              </a:rPr>
              <a:t>(2)</a:t>
            </a:r>
            <a:endParaRPr lang="ko-KR" altLang="en-US" sz="2400" b="1" dirty="0">
              <a:gradFill>
                <a:gsLst>
                  <a:gs pos="0">
                    <a:srgbClr val="A40F16"/>
                  </a:gs>
                  <a:gs pos="100000">
                    <a:srgbClr val="0D326F"/>
                  </a:gs>
                </a:gsLst>
                <a:lin ang="0" scaled="1"/>
              </a:gradFill>
              <a:latin typeface="+mn-ea"/>
            </a:endParaRPr>
          </a:p>
        </p:txBody>
      </p:sp>
      <p:pic>
        <p:nvPicPr>
          <p:cNvPr id="26" name="그림 25" descr="텍스트, 로고, 상징, 폰트이(가) 표시된 사진&#10;&#10;자동 생성된 설명">
            <a:extLst>
              <a:ext uri="{FF2B5EF4-FFF2-40B4-BE49-F238E27FC236}">
                <a16:creationId xmlns:a16="http://schemas.microsoft.com/office/drawing/2014/main" id="{42453882-C24E-C360-652C-02EEB9467FB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8448" y="234801"/>
            <a:ext cx="1325632" cy="321685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74A2BF96-2204-4269-972C-20A4982A028A}"/>
              </a:ext>
            </a:extLst>
          </p:cNvPr>
          <p:cNvSpPr/>
          <p:nvPr/>
        </p:nvSpPr>
        <p:spPr>
          <a:xfrm rot="16200000">
            <a:off x="-3364565" y="3364563"/>
            <a:ext cx="6858002" cy="128875"/>
          </a:xfrm>
          <a:prstGeom prst="rect">
            <a:avLst/>
          </a:prstGeom>
          <a:gradFill>
            <a:gsLst>
              <a:gs pos="100000">
                <a:srgbClr val="A40F16"/>
              </a:gs>
              <a:gs pos="0">
                <a:srgbClr val="0D326F"/>
              </a:gs>
            </a:gsLst>
            <a:lin ang="0" scaled="1"/>
          </a:gra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4FF707-A07C-09E6-2842-727DAC20F120}"/>
              </a:ext>
            </a:extLst>
          </p:cNvPr>
          <p:cNvSpPr txBox="1"/>
          <p:nvPr/>
        </p:nvSpPr>
        <p:spPr>
          <a:xfrm>
            <a:off x="391909" y="1000028"/>
            <a:ext cx="11532171" cy="571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4000"/>
              </a:lnSpc>
              <a:buClr>
                <a:srgbClr val="A40F16"/>
              </a:buClr>
              <a:buFont typeface="Wingdings" panose="05000000000000000000" pitchFamily="2" charset="2"/>
              <a:buChar char="ü"/>
            </a:pP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스포츠 심리학은 운동 선수의 정신적 건강과 경기력 향상을 위한 심리적 과정을 연구하는 학문으로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</a:t>
            </a:r>
            <a:b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선수들의 심리 상태가 경기력에 미치는 영향을 강조함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(</a:t>
            </a:r>
            <a:r>
              <a:rPr lang="en-US" altLang="ko-KR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Lochbaum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et al., 2022)</a:t>
            </a:r>
            <a:b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285750" indent="-285750">
              <a:lnSpc>
                <a:spcPct val="114000"/>
              </a:lnSpc>
              <a:buClr>
                <a:srgbClr val="A40F16"/>
              </a:buClr>
              <a:buFont typeface="Wingdings" panose="05000000000000000000" pitchFamily="2" charset="2"/>
              <a:buChar char="ü"/>
            </a:pP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일반적으로 설문조사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생리적 측정으로 선수의 심리를 측정하지만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현실적으로 외부인이 시행하기 어렵고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많은 시간과 자원이 소모됨</a:t>
            </a:r>
            <a:b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(Yetton et al., 2019)</a:t>
            </a:r>
          </a:p>
          <a:p>
            <a:pPr marL="285750" indent="-285750">
              <a:lnSpc>
                <a:spcPct val="114000"/>
              </a:lnSpc>
              <a:buClr>
                <a:srgbClr val="A40F16"/>
              </a:buClr>
              <a:buFont typeface="Wingdings" panose="05000000000000000000" pitchFamily="2" charset="2"/>
              <a:buChar char="ü"/>
            </a:pP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285750" indent="-285750">
              <a:lnSpc>
                <a:spcPct val="114000"/>
              </a:lnSpc>
              <a:buClr>
                <a:srgbClr val="A40F16"/>
              </a:buClr>
              <a:buFont typeface="Wingdings" panose="05000000000000000000" pitchFamily="2" charset="2"/>
              <a:buChar char="ü"/>
            </a:pP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이러한 상황에서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디지털 플랫폼에서의 팬들의 반응은 선수들의 심리 상태에 중요한 영향을 미침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285750" indent="-285750">
              <a:lnSpc>
                <a:spcPct val="114000"/>
              </a:lnSpc>
              <a:buClr>
                <a:srgbClr val="A40F16"/>
              </a:buClr>
              <a:buFont typeface="Wingdings" panose="05000000000000000000" pitchFamily="2" charset="2"/>
              <a:buChar char="ü"/>
            </a:pP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742950" lvl="1" indent="-285750">
              <a:lnSpc>
                <a:spcPct val="114000"/>
              </a:lnSpc>
              <a:buClr>
                <a:srgbClr val="A40F16"/>
              </a:buClr>
              <a:buFont typeface="Wingdings" panose="05000000000000000000" pitchFamily="2" charset="2"/>
              <a:buChar char="ü"/>
            </a:pP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팬들의 긍정적인 반응은 자신감을 높이며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부정적인 반응은 스트레스와 불안을 유발함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(Weiner, 2021)</a:t>
            </a:r>
          </a:p>
          <a:p>
            <a:pPr marL="285750" indent="-285750">
              <a:lnSpc>
                <a:spcPct val="114000"/>
              </a:lnSpc>
              <a:buClr>
                <a:srgbClr val="A40F16"/>
              </a:buClr>
              <a:buFont typeface="Wingdings" panose="05000000000000000000" pitchFamily="2" charset="2"/>
              <a:buChar char="ü"/>
            </a:pP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285750" indent="-285750">
              <a:lnSpc>
                <a:spcPct val="114000"/>
              </a:lnSpc>
              <a:buClr>
                <a:srgbClr val="A40F16"/>
              </a:buClr>
              <a:buFont typeface="Wingdings" panose="05000000000000000000" pitchFamily="2" charset="2"/>
              <a:buChar char="ü"/>
            </a:pP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따라서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팬들의 디지털 여론을 통해 간접적으로 선수들의 심리 상태를 추정할 수 있음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(</a:t>
            </a:r>
            <a:r>
              <a:rPr lang="en-US" altLang="ko-KR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Kiler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&amp; </a:t>
            </a:r>
            <a:r>
              <a:rPr lang="en-US" altLang="ko-KR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Brixius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2022)</a:t>
            </a:r>
          </a:p>
          <a:p>
            <a:pPr>
              <a:lnSpc>
                <a:spcPct val="114000"/>
              </a:lnSpc>
              <a:buClr>
                <a:srgbClr val="A40F16"/>
              </a:buClr>
            </a:pP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285750" indent="-285750">
              <a:lnSpc>
                <a:spcPct val="114000"/>
              </a:lnSpc>
              <a:buClr>
                <a:srgbClr val="A40F16"/>
              </a:buClr>
              <a:buFont typeface="Wingdings" panose="05000000000000000000" pitchFamily="2" charset="2"/>
              <a:buChar char="ü"/>
            </a:pP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특히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야구는 선수들의 심리 상태가 좋지 않을 때 부정적인 영향이 많이 나오는 종목이며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스포츠 심리학의 중요성이 더 부각됨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(Sloan, 2023)</a:t>
            </a:r>
          </a:p>
          <a:p>
            <a:pPr marL="285750" indent="-285750">
              <a:lnSpc>
                <a:spcPct val="114000"/>
              </a:lnSpc>
              <a:buClr>
                <a:srgbClr val="A40F16"/>
              </a:buClr>
              <a:buFont typeface="Wingdings" panose="05000000000000000000" pitchFamily="2" charset="2"/>
              <a:buChar char="ü"/>
            </a:pP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285750" indent="-285750">
              <a:lnSpc>
                <a:spcPct val="114000"/>
              </a:lnSpc>
              <a:buClr>
                <a:srgbClr val="A40F16"/>
              </a:buClr>
              <a:buFont typeface="Wingdings" panose="05000000000000000000" pitchFamily="2" charset="2"/>
              <a:buChar char="ü"/>
            </a:pP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야구는 </a:t>
            </a:r>
            <a:r>
              <a:rPr lang="ko-KR" alt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세이버매트릭스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(Sabermetrics)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와 같은 고급 통계 기법을 사용하여 선수의 성과를 평가하고 예측하며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</a:t>
            </a:r>
            <a:b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OPS, WAR, GSC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등의 지표를 활용해 선수의 공헌도를 보다 정확하게 평가할 수 있고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이는 팀의 전략적 의사결정에 중요한 역할을 수행함</a:t>
            </a:r>
            <a:b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(Burroughs, 2020)</a:t>
            </a:r>
          </a:p>
          <a:p>
            <a:pPr marL="285750" indent="-285750">
              <a:lnSpc>
                <a:spcPct val="114000"/>
              </a:lnSpc>
              <a:buClr>
                <a:srgbClr val="A40F16"/>
              </a:buClr>
              <a:buFont typeface="Wingdings" panose="05000000000000000000" pitchFamily="2" charset="2"/>
              <a:buChar char="ü"/>
            </a:pP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285750" indent="-285750">
              <a:lnSpc>
                <a:spcPct val="114000"/>
              </a:lnSpc>
              <a:buClr>
                <a:srgbClr val="A40F16"/>
              </a:buClr>
              <a:buFont typeface="Wingdings" panose="05000000000000000000" pitchFamily="2" charset="2"/>
              <a:buChar char="ü"/>
            </a:pP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이러한 상황에서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최근 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OpenAI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에 의해 개발된 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GPT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모델은 팬들의 여론의 감성을 보다 정확하게 분석할 수 있는 주요 도구로 작용함</a:t>
            </a:r>
            <a:b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(Kim et al., 2023)</a:t>
            </a:r>
          </a:p>
          <a:p>
            <a:pPr marL="285750" indent="-285750">
              <a:lnSpc>
                <a:spcPct val="114000"/>
              </a:lnSpc>
              <a:buClr>
                <a:srgbClr val="A40F16"/>
              </a:buClr>
              <a:buFont typeface="Wingdings" panose="05000000000000000000" pitchFamily="2" charset="2"/>
              <a:buChar char="ü"/>
            </a:pP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285750" indent="-285750">
              <a:lnSpc>
                <a:spcPct val="114000"/>
              </a:lnSpc>
              <a:buClr>
                <a:srgbClr val="A40F16"/>
              </a:buClr>
              <a:buFont typeface="Wingdings" panose="05000000000000000000" pitchFamily="2" charset="2"/>
              <a:buChar char="ü"/>
            </a:pP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한편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스포츠 분야에서 경기력을 예측한 연구는 팀의 전략적 의사결정 등의 중요성으로 종목을 가리지 않고 활발히 수행되고 있으며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</a:t>
            </a:r>
            <a:b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경기력 뿐만 아니라 선수의 부상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관중 수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선수 몸값 등을 예측하는 연구도 많이 수행되었음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(Huang &amp; Li, 2021)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F053A06-0627-9988-D799-D3603AD02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6239" y="6356350"/>
            <a:ext cx="2844799" cy="365125"/>
          </a:xfrm>
        </p:spPr>
        <p:txBody>
          <a:bodyPr/>
          <a:lstStyle/>
          <a:p>
            <a:pPr lvl="0"/>
            <a:fld id="{AD22CD3B-FDDF-4998-970C-76E6E0BEC65F}" type="slidenum">
              <a:rPr lang="ko-KR" altLang="en-US" smtClean="0"/>
              <a:pPr lvl="0"/>
              <a:t>4</a:t>
            </a:fld>
            <a:r>
              <a:rPr lang="en-US" altLang="ko-KR" dirty="0"/>
              <a:t>/29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1026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D8EFD01D-D1EE-243D-9DC5-FBBEA44D45F5}"/>
              </a:ext>
            </a:extLst>
          </p:cNvPr>
          <p:cNvSpPr/>
          <p:nvPr/>
        </p:nvSpPr>
        <p:spPr>
          <a:xfrm>
            <a:off x="267920" y="140987"/>
            <a:ext cx="5506915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3600" b="1" dirty="0" err="1">
                <a:gradFill>
                  <a:gsLst>
                    <a:gs pos="0">
                      <a:srgbClr val="A40F16"/>
                    </a:gs>
                    <a:gs pos="100000">
                      <a:srgbClr val="0D326F"/>
                    </a:gs>
                  </a:gsLst>
                  <a:lin ang="0" scaled="1"/>
                </a:gradFill>
                <a:latin typeface="+mn-ea"/>
              </a:rPr>
              <a:t>Ⅰ</a:t>
            </a:r>
            <a:r>
              <a:rPr lang="en-US" altLang="ko-KR" sz="3600" b="1" dirty="0">
                <a:gradFill>
                  <a:gsLst>
                    <a:gs pos="0">
                      <a:srgbClr val="A40F16"/>
                    </a:gs>
                    <a:gs pos="100000">
                      <a:srgbClr val="0D326F"/>
                    </a:gs>
                  </a:gsLst>
                  <a:lin ang="0" scaled="1"/>
                </a:gradFill>
                <a:latin typeface="+mn-ea"/>
              </a:rPr>
              <a:t>. </a:t>
            </a:r>
            <a:r>
              <a:rPr lang="ko-KR" altLang="en-US" sz="3600" b="1" dirty="0">
                <a:gradFill>
                  <a:gsLst>
                    <a:gs pos="0">
                      <a:srgbClr val="A40F16"/>
                    </a:gs>
                    <a:gs pos="100000">
                      <a:srgbClr val="0D326F"/>
                    </a:gs>
                  </a:gsLst>
                  <a:lin ang="0" scaled="1"/>
                </a:gradFill>
                <a:latin typeface="+mn-ea"/>
              </a:rPr>
              <a:t>서론 </a:t>
            </a:r>
            <a:r>
              <a:rPr lang="en-US" altLang="ko-KR" sz="2400" b="1" dirty="0">
                <a:gradFill>
                  <a:gsLst>
                    <a:gs pos="0">
                      <a:srgbClr val="A40F16"/>
                    </a:gs>
                    <a:gs pos="100000">
                      <a:srgbClr val="0D326F"/>
                    </a:gs>
                  </a:gsLst>
                  <a:lin ang="0" scaled="1"/>
                </a:gradFill>
                <a:latin typeface="+mn-ea"/>
              </a:rPr>
              <a:t>- </a:t>
            </a:r>
            <a:r>
              <a:rPr lang="ko-KR" altLang="en-US" sz="2400" b="1" dirty="0" err="1">
                <a:gradFill>
                  <a:gsLst>
                    <a:gs pos="0">
                      <a:srgbClr val="A40F16"/>
                    </a:gs>
                    <a:gs pos="100000">
                      <a:srgbClr val="0D326F"/>
                    </a:gs>
                  </a:gsLst>
                  <a:lin ang="0" scaled="1"/>
                </a:gradFill>
                <a:latin typeface="+mn-ea"/>
              </a:rPr>
              <a:t>연구필요성</a:t>
            </a:r>
            <a:r>
              <a:rPr lang="ko-KR" altLang="en-US" sz="2400" b="1" dirty="0">
                <a:gradFill>
                  <a:gsLst>
                    <a:gs pos="0">
                      <a:srgbClr val="A40F16"/>
                    </a:gs>
                    <a:gs pos="100000">
                      <a:srgbClr val="0D326F"/>
                    </a:gs>
                  </a:gsLst>
                  <a:lin ang="0" scaled="1"/>
                </a:gradFill>
                <a:latin typeface="+mn-ea"/>
              </a:rPr>
              <a:t> 및 목적</a:t>
            </a:r>
          </a:p>
        </p:txBody>
      </p:sp>
      <p:pic>
        <p:nvPicPr>
          <p:cNvPr id="26" name="그림 25" descr="텍스트, 로고, 상징, 폰트이(가) 표시된 사진&#10;&#10;자동 생성된 설명">
            <a:extLst>
              <a:ext uri="{FF2B5EF4-FFF2-40B4-BE49-F238E27FC236}">
                <a16:creationId xmlns:a16="http://schemas.microsoft.com/office/drawing/2014/main" id="{42453882-C24E-C360-652C-02EEB9467FB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8448" y="234801"/>
            <a:ext cx="1325632" cy="321685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74A2BF96-2204-4269-972C-20A4982A028A}"/>
              </a:ext>
            </a:extLst>
          </p:cNvPr>
          <p:cNvSpPr/>
          <p:nvPr/>
        </p:nvSpPr>
        <p:spPr>
          <a:xfrm rot="16200000">
            <a:off x="-3364565" y="3364563"/>
            <a:ext cx="6858002" cy="128875"/>
          </a:xfrm>
          <a:prstGeom prst="rect">
            <a:avLst/>
          </a:prstGeom>
          <a:gradFill>
            <a:gsLst>
              <a:gs pos="100000">
                <a:srgbClr val="A40F16"/>
              </a:gs>
              <a:gs pos="0">
                <a:srgbClr val="0D326F"/>
              </a:gs>
            </a:gsLst>
            <a:lin ang="0" scaled="1"/>
          </a:gra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B177ED-3968-BA1D-89EE-120D0DE969F2}"/>
              </a:ext>
            </a:extLst>
          </p:cNvPr>
          <p:cNvSpPr txBox="1"/>
          <p:nvPr/>
        </p:nvSpPr>
        <p:spPr>
          <a:xfrm>
            <a:off x="431801" y="1021318"/>
            <a:ext cx="59511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 err="1">
                <a:solidFill>
                  <a:srgbClr val="A40F16"/>
                </a:solidFill>
                <a:latin typeface="+mn-ea"/>
              </a:rPr>
              <a:t>연구필요성</a:t>
            </a:r>
            <a:endParaRPr lang="ko-KR" altLang="en-US" sz="2000" dirty="0">
              <a:solidFill>
                <a:srgbClr val="A40F16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1B6034-AECE-EA5E-D426-2831CA78144B}"/>
              </a:ext>
            </a:extLst>
          </p:cNvPr>
          <p:cNvSpPr txBox="1"/>
          <p:nvPr/>
        </p:nvSpPr>
        <p:spPr>
          <a:xfrm>
            <a:off x="431801" y="3182554"/>
            <a:ext cx="59511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>
                <a:solidFill>
                  <a:srgbClr val="0D326F"/>
                </a:solidFill>
                <a:latin typeface="+mn-ea"/>
              </a:rPr>
              <a:t>연구목적</a:t>
            </a:r>
            <a:endParaRPr lang="ko-KR" altLang="en-US" sz="2000" dirty="0">
              <a:solidFill>
                <a:srgbClr val="0D326F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FD8B35-A6E5-AF34-658D-A32E39FD524B}"/>
              </a:ext>
            </a:extLst>
          </p:cNvPr>
          <p:cNvSpPr txBox="1"/>
          <p:nvPr/>
        </p:nvSpPr>
        <p:spPr>
          <a:xfrm>
            <a:off x="329914" y="1570287"/>
            <a:ext cx="11593167" cy="1298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4000"/>
              </a:lnSpc>
              <a:buClr>
                <a:srgbClr val="A40F16"/>
              </a:buClr>
              <a:buFont typeface="Wingdings" panose="05000000000000000000" pitchFamily="2" charset="2"/>
              <a:buChar char="ü"/>
            </a:pPr>
            <a:r>
              <a:rPr lang="ko-KR" altLang="en-US" sz="1400" b="1" dirty="0">
                <a:solidFill>
                  <a:srgbClr val="A40F16"/>
                </a:solidFill>
                <a:latin typeface="+mn-ea"/>
              </a:rPr>
              <a:t>기존 스포츠 </a:t>
            </a:r>
            <a:r>
              <a:rPr lang="ko-KR" altLang="en-US" sz="1400" b="1" dirty="0" err="1">
                <a:solidFill>
                  <a:srgbClr val="A40F16"/>
                </a:solidFill>
                <a:latin typeface="+mn-ea"/>
              </a:rPr>
              <a:t>팬덤에</a:t>
            </a:r>
            <a:r>
              <a:rPr lang="ko-KR" altLang="en-US" sz="1400" b="1" dirty="0">
                <a:solidFill>
                  <a:srgbClr val="A40F16"/>
                </a:solidFill>
                <a:latin typeface="+mn-ea"/>
              </a:rPr>
              <a:t> 관한 연구는 주로 </a:t>
            </a:r>
            <a:r>
              <a:rPr lang="ko-KR" altLang="en-US" sz="1400" b="1" dirty="0" err="1">
                <a:solidFill>
                  <a:srgbClr val="A40F16"/>
                </a:solidFill>
                <a:latin typeface="+mn-ea"/>
              </a:rPr>
              <a:t>팬덤의</a:t>
            </a:r>
            <a:r>
              <a:rPr lang="ko-KR" altLang="en-US" sz="1400" b="1" dirty="0">
                <a:solidFill>
                  <a:srgbClr val="A40F16"/>
                </a:solidFill>
                <a:latin typeface="+mn-ea"/>
              </a:rPr>
              <a:t> 문화와 소셜 미디어 등의 영향력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등에 초점을 맞추었으며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</a:t>
            </a:r>
            <a:b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팬들의 여론을 </a:t>
            </a:r>
            <a:r>
              <a:rPr lang="ko-KR" altLang="en-US" sz="1400" b="1" dirty="0">
                <a:solidFill>
                  <a:srgbClr val="A40F16"/>
                </a:solidFill>
                <a:latin typeface="+mn-ea"/>
              </a:rPr>
              <a:t>스포츠 심리학과 연계하여 여론이 선수 개인 및 팀 전체의 경기력에 미치는 영향을 분석한 연구는 미비하였음</a:t>
            </a:r>
            <a:endParaRPr lang="en-US" altLang="ko-KR" sz="1400" b="1" dirty="0">
              <a:solidFill>
                <a:srgbClr val="A40F16"/>
              </a:solidFill>
              <a:latin typeface="+mn-ea"/>
            </a:endParaRPr>
          </a:p>
          <a:p>
            <a:pPr marL="285750" indent="-285750">
              <a:lnSpc>
                <a:spcPct val="114000"/>
              </a:lnSpc>
              <a:buClr>
                <a:srgbClr val="A40F16"/>
              </a:buClr>
              <a:buFont typeface="Wingdings" panose="05000000000000000000" pitchFamily="2" charset="2"/>
              <a:buChar char="ü"/>
            </a:pP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285750" indent="-285750">
              <a:lnSpc>
                <a:spcPct val="114000"/>
              </a:lnSpc>
              <a:buClr>
                <a:srgbClr val="A40F16"/>
              </a:buClr>
              <a:buFont typeface="Wingdings" panose="05000000000000000000" pitchFamily="2" charset="2"/>
              <a:buChar char="ü"/>
            </a:pPr>
            <a:r>
              <a:rPr lang="ko-KR" altLang="en-US" sz="1400" b="1" dirty="0">
                <a:solidFill>
                  <a:srgbClr val="A40F16"/>
                </a:solidFill>
                <a:latin typeface="+mn-ea"/>
              </a:rPr>
              <a:t>기존의 스포츠 경기력 예측 연구는 주로 선수의 신체적 데이터나 경기 기록 등에 의존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하고 있으며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선수의 심리가 경기력에 큰 영향을 주는 기존 연구결과에도 불구하고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</a:t>
            </a:r>
            <a:r>
              <a:rPr lang="ko-KR" altLang="en-US" sz="1400" b="1" dirty="0">
                <a:solidFill>
                  <a:srgbClr val="A40F16"/>
                </a:solidFill>
                <a:latin typeface="+mn-ea"/>
              </a:rPr>
              <a:t>팬들의 디지털 여론이 경기력에 미치는 영향을 체계적으로 분석한 연구는 미비하였음</a:t>
            </a:r>
            <a:endParaRPr lang="en-US" altLang="ko-KR" sz="1400" b="1" dirty="0">
              <a:solidFill>
                <a:srgbClr val="A40F16"/>
              </a:solidFill>
              <a:latin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B98634-8ABB-E19F-CFD3-844902D8D6C3}"/>
              </a:ext>
            </a:extLst>
          </p:cNvPr>
          <p:cNvSpPr txBox="1"/>
          <p:nvPr/>
        </p:nvSpPr>
        <p:spPr>
          <a:xfrm>
            <a:off x="329913" y="3737227"/>
            <a:ext cx="11593168" cy="301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4000"/>
              </a:lnSpc>
              <a:buClr>
                <a:srgbClr val="0D326F"/>
              </a:buClr>
              <a:buFont typeface="Wingdings" panose="05000000000000000000" pitchFamily="2" charset="2"/>
              <a:buChar char="ü"/>
            </a:pPr>
            <a:r>
              <a:rPr lang="ko-KR" altLang="en-US" sz="1400" b="1" dirty="0">
                <a:solidFill>
                  <a:srgbClr val="0D326F"/>
                </a:solidFill>
                <a:latin typeface="+mn-ea"/>
              </a:rPr>
              <a:t>본 연구에서는 이러한 한계점을 극복하고자</a:t>
            </a:r>
            <a:r>
              <a:rPr lang="en-US" altLang="ko-KR" sz="1400" b="1" dirty="0">
                <a:solidFill>
                  <a:srgbClr val="0D326F"/>
                </a:solidFill>
                <a:latin typeface="+mn-ea"/>
              </a:rPr>
              <a:t>, </a:t>
            </a:r>
            <a:r>
              <a:rPr lang="ko-KR" altLang="en-US" sz="1400" b="1" dirty="0">
                <a:solidFill>
                  <a:srgbClr val="0D326F"/>
                </a:solidFill>
                <a:latin typeface="+mn-ea"/>
              </a:rPr>
              <a:t>소셜 미디어와 온라인 커뮤니티에서 팬들의 여론을 수집하여 감성 분석을 수행하고</a:t>
            </a:r>
            <a:r>
              <a:rPr lang="en-US" altLang="ko-KR" sz="1400" b="1" dirty="0">
                <a:solidFill>
                  <a:srgbClr val="0D326F"/>
                </a:solidFill>
                <a:latin typeface="+mn-ea"/>
              </a:rPr>
              <a:t>,</a:t>
            </a:r>
            <a:br>
              <a:rPr lang="en-US" altLang="ko-KR" sz="1400" b="1" dirty="0">
                <a:solidFill>
                  <a:srgbClr val="0D326F"/>
                </a:solidFill>
                <a:latin typeface="+mn-ea"/>
              </a:rPr>
            </a:br>
            <a:r>
              <a:rPr lang="ko-KR" altLang="en-US" sz="1400" b="1" dirty="0">
                <a:solidFill>
                  <a:srgbClr val="0D326F"/>
                </a:solidFill>
                <a:latin typeface="+mn-ea"/>
              </a:rPr>
              <a:t>이를 </a:t>
            </a:r>
            <a:r>
              <a:rPr lang="ko-KR" altLang="en-US" sz="1400" b="1" dirty="0" err="1">
                <a:solidFill>
                  <a:srgbClr val="0D326F"/>
                </a:solidFill>
                <a:latin typeface="+mn-ea"/>
              </a:rPr>
              <a:t>세이버매트릭스</a:t>
            </a:r>
            <a:r>
              <a:rPr lang="ko-KR" altLang="en-US" sz="1400" b="1" dirty="0">
                <a:solidFill>
                  <a:srgbClr val="0D326F"/>
                </a:solidFill>
                <a:latin typeface="+mn-ea"/>
              </a:rPr>
              <a:t> 지표와 결합하여 선수와 팀의 경기력을 예측하는 모델을 개발하고자 함</a:t>
            </a:r>
            <a:endParaRPr lang="en-US" altLang="ko-KR" sz="1400" b="1" dirty="0">
              <a:solidFill>
                <a:srgbClr val="0D326F"/>
              </a:solidFill>
              <a:latin typeface="+mn-ea"/>
            </a:endParaRPr>
          </a:p>
          <a:p>
            <a:pPr marL="285750" indent="-285750">
              <a:lnSpc>
                <a:spcPct val="114000"/>
              </a:lnSpc>
              <a:buClr>
                <a:srgbClr val="0D326F"/>
              </a:buClr>
              <a:buFont typeface="Wingdings" panose="05000000000000000000" pitchFamily="2" charset="2"/>
              <a:buChar char="ü"/>
            </a:pP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285750" indent="-285750">
              <a:lnSpc>
                <a:spcPct val="114000"/>
              </a:lnSpc>
              <a:buClr>
                <a:srgbClr val="0D326F"/>
              </a:buClr>
              <a:buFont typeface="Wingdings" panose="05000000000000000000" pitchFamily="2" charset="2"/>
              <a:buChar char="ü"/>
            </a:pP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본 연구에서 설정한 연구 질문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(RQ)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은 다음과 같음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800100" lvl="1" indent="-342900">
              <a:lnSpc>
                <a:spcPct val="114000"/>
              </a:lnSpc>
              <a:buClr>
                <a:srgbClr val="0D326F"/>
              </a:buClr>
              <a:buFont typeface="+mj-lt"/>
              <a:buAutoNum type="arabicPeriod"/>
            </a:pP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팬들의 여론이 선수의 경기력에 영향을 미치는지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?</a:t>
            </a:r>
          </a:p>
          <a:p>
            <a:pPr marL="800100" lvl="1" indent="-342900">
              <a:lnSpc>
                <a:spcPct val="114000"/>
              </a:lnSpc>
              <a:buClr>
                <a:srgbClr val="0D326F"/>
              </a:buClr>
              <a:buFont typeface="+mj-lt"/>
              <a:buAutoNum type="arabicPeriod"/>
            </a:pP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디지털 플랫폼의 종류에 따라 팬들의 여론이 상이한지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?</a:t>
            </a:r>
          </a:p>
          <a:p>
            <a:pPr marL="800100" lvl="1" indent="-342900">
              <a:lnSpc>
                <a:spcPct val="114000"/>
              </a:lnSpc>
              <a:buClr>
                <a:srgbClr val="0D326F"/>
              </a:buClr>
              <a:buFont typeface="+mj-lt"/>
              <a:buAutoNum type="arabicPeriod"/>
            </a:pP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팀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선수마다 팬들의 여론이 경기력에 미치는 정도가 </a:t>
            </a:r>
            <a:r>
              <a:rPr lang="ko-KR" alt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다른지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?</a:t>
            </a:r>
          </a:p>
          <a:p>
            <a:pPr marL="800100" lvl="1" indent="-342900">
              <a:lnSpc>
                <a:spcPct val="114000"/>
              </a:lnSpc>
              <a:buClr>
                <a:srgbClr val="0D326F"/>
              </a:buClr>
              <a:buFont typeface="+mj-lt"/>
              <a:buAutoNum type="arabicPeriod"/>
            </a:pP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선수의 신체적 데이터와 경기 기록을 통해 팀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선수의 경기력을 예측한 모델과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팬들의 여론을 추가하여 경기력을 예측한 모델의 예측력이 차이를 보이는지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?</a:t>
            </a:r>
          </a:p>
          <a:p>
            <a:pPr marL="285750" indent="-285750">
              <a:lnSpc>
                <a:spcPct val="114000"/>
              </a:lnSpc>
              <a:buClr>
                <a:srgbClr val="A40F16"/>
              </a:buClr>
              <a:buFont typeface="Wingdings" panose="05000000000000000000" pitchFamily="2" charset="2"/>
              <a:buChar char="ü"/>
            </a:pP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285750" indent="-285750">
              <a:lnSpc>
                <a:spcPct val="114000"/>
              </a:lnSpc>
              <a:buClr>
                <a:srgbClr val="0D326F"/>
              </a:buClr>
              <a:buFont typeface="Wingdings" panose="05000000000000000000" pitchFamily="2" charset="2"/>
              <a:buChar char="ü"/>
            </a:pP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이를 통해 팬 반응이 경기력에 미치는 구체적인 영향을 파악하고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팀 관리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멘탈 관리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마케팅 전략 등에 실질적인 도움을 제공하고자 함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>
              <a:lnSpc>
                <a:spcPct val="114000"/>
              </a:lnSpc>
              <a:buClr>
                <a:srgbClr val="0D326F"/>
              </a:buClr>
            </a:pP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5" name="슬라이드 번호 개체 틀 1">
            <a:extLst>
              <a:ext uri="{FF2B5EF4-FFF2-40B4-BE49-F238E27FC236}">
                <a16:creationId xmlns:a16="http://schemas.microsoft.com/office/drawing/2014/main" id="{2B8A0572-9F90-4B2F-023E-29AD819B0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6239" y="6356350"/>
            <a:ext cx="2844799" cy="365125"/>
          </a:xfrm>
        </p:spPr>
        <p:txBody>
          <a:bodyPr/>
          <a:lstStyle/>
          <a:p>
            <a:pPr lvl="0"/>
            <a:fld id="{AD22CD3B-FDDF-4998-970C-76E6E0BEC65F}" type="slidenum">
              <a:rPr lang="ko-KR" altLang="en-US" smtClean="0"/>
              <a:pPr lvl="0"/>
              <a:t>5</a:t>
            </a:fld>
            <a:r>
              <a:rPr lang="en-US" altLang="ko-KR" dirty="0"/>
              <a:t>/29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2459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D8EFD01D-D1EE-243D-9DC5-FBBEA44D45F5}"/>
              </a:ext>
            </a:extLst>
          </p:cNvPr>
          <p:cNvSpPr/>
          <p:nvPr/>
        </p:nvSpPr>
        <p:spPr>
          <a:xfrm>
            <a:off x="267920" y="140987"/>
            <a:ext cx="798622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3600" b="1" dirty="0" err="1">
                <a:gradFill>
                  <a:gsLst>
                    <a:gs pos="0">
                      <a:srgbClr val="A40F16"/>
                    </a:gs>
                    <a:gs pos="100000">
                      <a:srgbClr val="0D326F"/>
                    </a:gs>
                  </a:gsLst>
                  <a:lin ang="0" scaled="1"/>
                </a:gradFill>
                <a:latin typeface="+mn-ea"/>
              </a:rPr>
              <a:t>Ⅱ</a:t>
            </a:r>
            <a:r>
              <a:rPr lang="en-US" altLang="ko-KR" sz="3600" b="1" dirty="0">
                <a:gradFill>
                  <a:gsLst>
                    <a:gs pos="0">
                      <a:srgbClr val="A40F16"/>
                    </a:gs>
                    <a:gs pos="100000">
                      <a:srgbClr val="0D326F"/>
                    </a:gs>
                  </a:gsLst>
                  <a:lin ang="0" scaled="1"/>
                </a:gradFill>
                <a:latin typeface="+mn-ea"/>
              </a:rPr>
              <a:t>. </a:t>
            </a:r>
            <a:r>
              <a:rPr lang="ko-KR" altLang="en-US" sz="3600" b="1" dirty="0">
                <a:gradFill>
                  <a:gsLst>
                    <a:gs pos="0">
                      <a:srgbClr val="A40F16"/>
                    </a:gs>
                    <a:gs pos="100000">
                      <a:srgbClr val="0D326F"/>
                    </a:gs>
                  </a:gsLst>
                  <a:lin ang="0" scaled="1"/>
                </a:gradFill>
                <a:latin typeface="+mn-ea"/>
              </a:rPr>
              <a:t>이론적 배경</a:t>
            </a:r>
            <a:r>
              <a:rPr lang="ko-KR" altLang="en-US" sz="2400" b="1" dirty="0">
                <a:gradFill>
                  <a:gsLst>
                    <a:gs pos="0">
                      <a:srgbClr val="A40F16"/>
                    </a:gs>
                    <a:gs pos="100000">
                      <a:srgbClr val="0D326F"/>
                    </a:gs>
                  </a:gsLst>
                  <a:lin ang="0" scaled="1"/>
                </a:gradFill>
                <a:latin typeface="+mn-ea"/>
              </a:rPr>
              <a:t> </a:t>
            </a:r>
            <a:r>
              <a:rPr lang="en-US" altLang="ko-KR" sz="2400" b="1" dirty="0">
                <a:gradFill>
                  <a:gsLst>
                    <a:gs pos="0">
                      <a:srgbClr val="A40F16"/>
                    </a:gs>
                    <a:gs pos="100000">
                      <a:srgbClr val="0D326F"/>
                    </a:gs>
                  </a:gsLst>
                  <a:lin ang="0" scaled="1"/>
                </a:gradFill>
                <a:latin typeface="+mn-ea"/>
              </a:rPr>
              <a:t>- 1) </a:t>
            </a:r>
            <a:r>
              <a:rPr lang="ko-KR" altLang="en-US" sz="2400" b="1" dirty="0">
                <a:gradFill>
                  <a:gsLst>
                    <a:gs pos="0">
                      <a:srgbClr val="A40F16"/>
                    </a:gs>
                    <a:gs pos="100000">
                      <a:srgbClr val="0D326F"/>
                    </a:gs>
                  </a:gsLst>
                  <a:lin ang="0" scaled="1"/>
                </a:gradFill>
                <a:latin typeface="+mn-ea"/>
              </a:rPr>
              <a:t>스포츠의 가치와</a:t>
            </a:r>
            <a:r>
              <a:rPr lang="en-US" altLang="ko-KR" sz="2400" b="1" dirty="0">
                <a:gradFill>
                  <a:gsLst>
                    <a:gs pos="0">
                      <a:srgbClr val="A40F16"/>
                    </a:gs>
                    <a:gs pos="100000">
                      <a:srgbClr val="0D326F"/>
                    </a:gs>
                  </a:gsLst>
                  <a:lin ang="0" scaled="1"/>
                </a:gradFill>
                <a:latin typeface="+mn-ea"/>
              </a:rPr>
              <a:t> </a:t>
            </a:r>
            <a:r>
              <a:rPr lang="ko-KR" altLang="en-US" sz="2400" b="1" dirty="0">
                <a:gradFill>
                  <a:gsLst>
                    <a:gs pos="0">
                      <a:srgbClr val="A40F16"/>
                    </a:gs>
                    <a:gs pos="100000">
                      <a:srgbClr val="0D326F"/>
                    </a:gs>
                  </a:gsLst>
                  <a:lin ang="0" scaled="1"/>
                </a:gradFill>
                <a:latin typeface="+mn-ea"/>
              </a:rPr>
              <a:t>프로스포츠</a:t>
            </a:r>
            <a:endParaRPr lang="ko-KR" altLang="en-US" sz="2800" b="1" dirty="0">
              <a:gradFill>
                <a:gsLst>
                  <a:gs pos="0">
                    <a:srgbClr val="A40F16"/>
                  </a:gs>
                  <a:gs pos="100000">
                    <a:srgbClr val="0D326F"/>
                  </a:gs>
                </a:gsLst>
                <a:lin ang="0" scaled="1"/>
              </a:gradFill>
              <a:latin typeface="+mn-ea"/>
            </a:endParaRPr>
          </a:p>
        </p:txBody>
      </p:sp>
      <p:pic>
        <p:nvPicPr>
          <p:cNvPr id="26" name="그림 25" descr="텍스트, 로고, 상징, 폰트이(가) 표시된 사진&#10;&#10;자동 생성된 설명">
            <a:extLst>
              <a:ext uri="{FF2B5EF4-FFF2-40B4-BE49-F238E27FC236}">
                <a16:creationId xmlns:a16="http://schemas.microsoft.com/office/drawing/2014/main" id="{42453882-C24E-C360-652C-02EEB9467FB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8448" y="234801"/>
            <a:ext cx="1325632" cy="321685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74A2BF96-2204-4269-972C-20A4982A028A}"/>
              </a:ext>
            </a:extLst>
          </p:cNvPr>
          <p:cNvSpPr/>
          <p:nvPr/>
        </p:nvSpPr>
        <p:spPr>
          <a:xfrm rot="16200000">
            <a:off x="-3364565" y="3364563"/>
            <a:ext cx="6858002" cy="128875"/>
          </a:xfrm>
          <a:prstGeom prst="rect">
            <a:avLst/>
          </a:prstGeom>
          <a:gradFill>
            <a:gsLst>
              <a:gs pos="100000">
                <a:srgbClr val="A40F16"/>
              </a:gs>
              <a:gs pos="0">
                <a:srgbClr val="0D326F"/>
              </a:gs>
            </a:gsLst>
            <a:lin ang="0" scaled="1"/>
          </a:gra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75FB44-91CF-4F71-4B52-1EDD07F6A664}"/>
              </a:ext>
            </a:extLst>
          </p:cNvPr>
          <p:cNvSpPr txBox="1"/>
          <p:nvPr/>
        </p:nvSpPr>
        <p:spPr>
          <a:xfrm>
            <a:off x="391909" y="995937"/>
            <a:ext cx="11532171" cy="59291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4000"/>
              </a:lnSpc>
              <a:buClr>
                <a:srgbClr val="A40F16"/>
              </a:buClr>
              <a:buFont typeface="Wingdings" panose="05000000000000000000" pitchFamily="2" charset="2"/>
              <a:buChar char="ü"/>
            </a:pP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스포츠는 많은 현대인들에게 삶의 활력을 가져다 주며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여러 </a:t>
            </a:r>
            <a:r>
              <a:rPr lang="ko-KR" altLang="en-US" sz="1400" b="1" dirty="0">
                <a:solidFill>
                  <a:srgbClr val="A40F16"/>
                </a:solidFill>
                <a:latin typeface="+mn-ea"/>
              </a:rPr>
              <a:t>신체적</a:t>
            </a:r>
            <a:r>
              <a:rPr lang="en-US" altLang="ko-KR" sz="1400" b="1" i="0" dirty="0">
                <a:solidFill>
                  <a:srgbClr val="A40F16"/>
                </a:solidFill>
                <a:effectLst/>
                <a:highlight>
                  <a:srgbClr val="FFFFFF"/>
                </a:highlight>
                <a:latin typeface="SF Pro Display"/>
              </a:rPr>
              <a:t>·</a:t>
            </a:r>
            <a:r>
              <a:rPr lang="ko-KR" altLang="en-US" sz="1400" b="1" i="0" dirty="0">
                <a:solidFill>
                  <a:srgbClr val="A40F16"/>
                </a:solidFill>
                <a:effectLst/>
                <a:highlight>
                  <a:srgbClr val="FFFFFF"/>
                </a:highlight>
                <a:latin typeface="SF Pro Display"/>
              </a:rPr>
              <a:t>정신적 가치를 제공</a:t>
            </a:r>
            <a:r>
              <a:rPr lang="ko-KR" altLang="en-US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FFFFFF"/>
                </a:highlight>
                <a:latin typeface="SF Pro Display"/>
              </a:rPr>
              <a:t>함</a:t>
            </a:r>
            <a:r>
              <a:rPr lang="en-US" altLang="ko-KR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FFFFFF"/>
                </a:highlight>
                <a:latin typeface="SF Pro Display"/>
              </a:rPr>
              <a:t>(</a:t>
            </a:r>
            <a:r>
              <a:rPr lang="ko-KR" altLang="en-US" sz="1400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FFFFFF"/>
                </a:highlight>
                <a:latin typeface="SF Pro Display"/>
              </a:rPr>
              <a:t>경동대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SF Pro Display"/>
              </a:rPr>
              <a:t>,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SF Pro Display"/>
              </a:rPr>
              <a:t> 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SF Pro Display"/>
              </a:rPr>
              <a:t>2021</a:t>
            </a:r>
            <a:r>
              <a:rPr lang="en-US" altLang="ko-KR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FFFFFF"/>
                </a:highlight>
                <a:latin typeface="SF Pro Display"/>
              </a:rPr>
              <a:t>)</a:t>
            </a:r>
          </a:p>
          <a:p>
            <a:pPr marL="285750" indent="-285750">
              <a:lnSpc>
                <a:spcPct val="114000"/>
              </a:lnSpc>
              <a:buClr>
                <a:srgbClr val="A40F16"/>
              </a:buClr>
              <a:buFont typeface="Wingdings" panose="05000000000000000000" pitchFamily="2" charset="2"/>
              <a:buChar char="ü"/>
            </a:pPr>
            <a:endParaRPr lang="en-US" altLang="ko-KR" sz="800" dirty="0">
              <a:solidFill>
                <a:srgbClr val="000000"/>
              </a:solidFill>
              <a:highlight>
                <a:srgbClr val="FFFFFF"/>
              </a:highlight>
              <a:latin typeface="SF Pro Display"/>
            </a:endParaRPr>
          </a:p>
          <a:p>
            <a:pPr marL="742950" lvl="1" indent="-285750">
              <a:lnSpc>
                <a:spcPct val="114000"/>
              </a:lnSpc>
              <a:buClr>
                <a:srgbClr val="A40F16"/>
              </a:buClr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latin typeface="SF Pro Display"/>
              </a:rPr>
              <a:t>스포츠 활동은 기초체력 향상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latin typeface="SF Pro Display"/>
              </a:rPr>
              <a:t>,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latin typeface="SF Pro Display"/>
              </a:rPr>
              <a:t>신체기관 기능 향상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latin typeface="SF Pro Display"/>
              </a:rPr>
              <a:t>,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latin typeface="SF Pro Display"/>
              </a:rPr>
              <a:t>신체 교정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latin typeface="SF Pro Display"/>
              </a:rPr>
              <a:t>,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latin typeface="SF Pro Display"/>
              </a:rPr>
              <a:t>비만 예방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latin typeface="SF Pro Display"/>
              </a:rPr>
              <a:t>,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latin typeface="SF Pro Display"/>
              </a:rPr>
              <a:t>조화로운 신체 발달 등 다양한 신체적 가치를 제공함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highlight>
                <a:srgbClr val="FFFFFF"/>
              </a:highlight>
              <a:latin typeface="SF Pro Display"/>
            </a:endParaRPr>
          </a:p>
          <a:p>
            <a:pPr marL="742950" lvl="1" indent="-285750">
              <a:lnSpc>
                <a:spcPct val="114000"/>
              </a:lnSpc>
              <a:buClr>
                <a:srgbClr val="A40F16"/>
              </a:buClr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latin typeface="SF Pro Display"/>
              </a:rPr>
              <a:t>정신적으로는 각종 스트레스 해소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latin typeface="SF Pro Display"/>
              </a:rPr>
              <a:t>,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latin typeface="SF Pro Display"/>
              </a:rPr>
              <a:t>인간의 본능적 요구 충족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latin typeface="SF Pro Display"/>
              </a:rPr>
              <a:t>,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latin typeface="SF Pro Display"/>
              </a:rPr>
              <a:t>판단력 증진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latin typeface="SF Pro Display"/>
              </a:rPr>
              <a:t>,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latin typeface="SF Pro Display"/>
              </a:rPr>
              <a:t>지루함 해소 등 여러 정신적 가치를 제공함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highlight>
                <a:srgbClr val="FFFFFF"/>
              </a:highlight>
              <a:latin typeface="SF Pro Display"/>
            </a:endParaRPr>
          </a:p>
          <a:p>
            <a:pPr lvl="1">
              <a:lnSpc>
                <a:spcPct val="114000"/>
              </a:lnSpc>
              <a:buClr>
                <a:srgbClr val="A40F16"/>
              </a:buClr>
            </a:pP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14000"/>
              </a:lnSpc>
              <a:buClr>
                <a:srgbClr val="A40F16"/>
              </a:buClr>
              <a:buFont typeface="Wingdings" panose="05000000000000000000" pitchFamily="2" charset="2"/>
              <a:buChar char="ü"/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또한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스포츠는 정서적 안정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사회성 증진 등 여러 </a:t>
            </a:r>
            <a:r>
              <a:rPr lang="ko-KR" altLang="en-US" sz="1400" b="1" dirty="0">
                <a:solidFill>
                  <a:srgbClr val="A40F16"/>
                </a:solidFill>
                <a:latin typeface="+mn-ea"/>
              </a:rPr>
              <a:t>심리적</a:t>
            </a:r>
            <a:r>
              <a:rPr lang="en-US" altLang="ko-KR" sz="1400" b="1" i="0" dirty="0">
                <a:solidFill>
                  <a:srgbClr val="A40F16"/>
                </a:solidFill>
                <a:effectLst/>
                <a:highlight>
                  <a:srgbClr val="FFFFFF"/>
                </a:highlight>
                <a:latin typeface="SF Pro Display"/>
              </a:rPr>
              <a:t>·</a:t>
            </a:r>
            <a:r>
              <a:rPr lang="ko-KR" altLang="en-US" sz="1400" b="1" i="0" dirty="0">
                <a:solidFill>
                  <a:srgbClr val="A40F16"/>
                </a:solidFill>
                <a:effectLst/>
                <a:highlight>
                  <a:srgbClr val="FFFFFF"/>
                </a:highlight>
                <a:latin typeface="SF Pro Display"/>
              </a:rPr>
              <a:t>사회적 가치를 제공</a:t>
            </a:r>
            <a:r>
              <a:rPr lang="ko-KR" altLang="en-US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FFFFFF"/>
                </a:highlight>
                <a:latin typeface="SF Pro Display"/>
              </a:rPr>
              <a:t>함</a:t>
            </a:r>
            <a:r>
              <a:rPr lang="en-US" altLang="ko-KR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FFFFFF"/>
                </a:highlight>
                <a:latin typeface="SF Pro Display"/>
              </a:rPr>
              <a:t>(</a:t>
            </a:r>
            <a:r>
              <a:rPr lang="ko-KR" alt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SF Pro Display"/>
              </a:rPr>
              <a:t>경동대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SF Pro Display"/>
              </a:rPr>
              <a:t>, 2021)</a:t>
            </a:r>
          </a:p>
          <a:p>
            <a:pPr marL="742950" lvl="1" indent="-285750">
              <a:lnSpc>
                <a:spcPct val="114000"/>
              </a:lnSpc>
              <a:buClr>
                <a:srgbClr val="A40F16"/>
              </a:buClr>
              <a:buFont typeface="Wingdings" panose="05000000000000000000" pitchFamily="2" charset="2"/>
              <a:buChar char="ü"/>
            </a:pPr>
            <a:endParaRPr lang="en-US" altLang="ko-KR" sz="800" dirty="0">
              <a:solidFill>
                <a:schemeClr val="tx1">
                  <a:lumMod val="85000"/>
                  <a:lumOff val="15000"/>
                </a:schemeClr>
              </a:solidFill>
              <a:highlight>
                <a:srgbClr val="FFFFFF"/>
              </a:highlight>
              <a:latin typeface="SF Pro Display"/>
            </a:endParaRPr>
          </a:p>
          <a:p>
            <a:pPr marL="742950" lvl="1" indent="-285750">
              <a:lnSpc>
                <a:spcPct val="114000"/>
              </a:lnSpc>
              <a:buClr>
                <a:srgbClr val="A40F16"/>
              </a:buClr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latin typeface="SF Pro Display"/>
              </a:rPr>
              <a:t>스포츠 활동은 의지력 및 정신력 배양 등의 심리적 가치와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latin typeface="SF Pro Display"/>
              </a:rPr>
              <a:t>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latin typeface="SF Pro Display"/>
              </a:rPr>
              <a:t>조직 내에서 인간 행동에 대한 규칙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latin typeface="SF Pro Display"/>
              </a:rPr>
              <a:t>,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latin typeface="SF Pro Display"/>
              </a:rPr>
              <a:t>역할의 학습을 통한 공동체 의식 강화 등의 사회적 가치를 제공함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highlight>
                <a:srgbClr val="FFFFFF"/>
              </a:highlight>
              <a:latin typeface="SF Pro Display"/>
            </a:endParaRPr>
          </a:p>
          <a:p>
            <a:pPr>
              <a:lnSpc>
                <a:spcPct val="114000"/>
              </a:lnSpc>
              <a:buClr>
                <a:srgbClr val="A40F16"/>
              </a:buClr>
            </a:pP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14000"/>
              </a:lnSpc>
              <a:buClr>
                <a:srgbClr val="0D326F"/>
              </a:buClr>
              <a:buFont typeface="Wingdings" panose="05000000000000000000" pitchFamily="2" charset="2"/>
              <a:buChar char="ü"/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이러한 스포츠의 다양한 가치는 </a:t>
            </a:r>
            <a:r>
              <a:rPr lang="ko-KR" altLang="en-US" sz="1400" b="1" dirty="0">
                <a:solidFill>
                  <a:srgbClr val="0D326F"/>
                </a:solidFill>
                <a:latin typeface="+mn-ea"/>
              </a:rPr>
              <a:t>프로스포츠</a:t>
            </a:r>
            <a:r>
              <a:rPr lang="en-US" altLang="ko-KR" sz="1400" b="1" dirty="0">
                <a:solidFill>
                  <a:srgbClr val="0D326F"/>
                </a:solidFill>
                <a:latin typeface="+mn-ea"/>
              </a:rPr>
              <a:t>(Professional Sports)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에서 특히 두드러지며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400" b="1" dirty="0">
                <a:solidFill>
                  <a:srgbClr val="0D326F"/>
                </a:solidFill>
                <a:latin typeface="+mn-ea"/>
              </a:rPr>
              <a:t>경제</a:t>
            </a:r>
            <a:r>
              <a:rPr lang="en-US" altLang="ko-KR" sz="1400" b="1" i="0" dirty="0">
                <a:solidFill>
                  <a:srgbClr val="0D326F"/>
                </a:solidFill>
                <a:effectLst/>
                <a:highlight>
                  <a:srgbClr val="FFFFFF"/>
                </a:highlight>
                <a:latin typeface="SF Pro Display"/>
              </a:rPr>
              <a:t>·</a:t>
            </a:r>
            <a:r>
              <a:rPr lang="ko-KR" altLang="en-US" sz="1400" b="1" i="0" dirty="0">
                <a:solidFill>
                  <a:srgbClr val="0D326F"/>
                </a:solidFill>
                <a:effectLst/>
                <a:highlight>
                  <a:srgbClr val="FFFFFF"/>
                </a:highlight>
                <a:latin typeface="SF Pro Display"/>
              </a:rPr>
              <a:t>사회</a:t>
            </a:r>
            <a:r>
              <a:rPr lang="en-US" altLang="ko-KR" sz="1400" b="1" i="0" dirty="0">
                <a:solidFill>
                  <a:srgbClr val="0D326F"/>
                </a:solidFill>
                <a:effectLst/>
                <a:highlight>
                  <a:srgbClr val="FFFFFF"/>
                </a:highlight>
                <a:latin typeface="SF Pro Display"/>
              </a:rPr>
              <a:t>·</a:t>
            </a:r>
            <a:r>
              <a:rPr lang="ko-KR" altLang="en-US" sz="1400" b="1" i="0" dirty="0">
                <a:solidFill>
                  <a:srgbClr val="0D326F"/>
                </a:solidFill>
                <a:effectLst/>
                <a:highlight>
                  <a:srgbClr val="FFFFFF"/>
                </a:highlight>
                <a:latin typeface="SF Pro Display"/>
              </a:rPr>
              <a:t>문화</a:t>
            </a:r>
            <a:r>
              <a:rPr lang="ko-KR" altLang="en-US" sz="1400" b="1" dirty="0">
                <a:solidFill>
                  <a:srgbClr val="0D326F"/>
                </a:solidFill>
                <a:latin typeface="+mn-ea"/>
              </a:rPr>
              <a:t>적으로 다양한 가치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를 제공함</a:t>
            </a:r>
            <a:b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이준성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2022)</a:t>
            </a:r>
          </a:p>
          <a:p>
            <a:pPr>
              <a:lnSpc>
                <a:spcPct val="114000"/>
              </a:lnSpc>
              <a:buClr>
                <a:srgbClr val="A40F16"/>
              </a:buClr>
            </a:pP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14000"/>
              </a:lnSpc>
              <a:buClr>
                <a:srgbClr val="0D326F"/>
              </a:buClr>
              <a:buFont typeface="Wingdings" panose="05000000000000000000" pitchFamily="2" charset="2"/>
              <a:buChar char="ü"/>
            </a:pP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프로스포츠는 </a:t>
            </a:r>
            <a:r>
              <a:rPr lang="ko-KR" altLang="en-US" sz="1400" b="1" dirty="0">
                <a:solidFill>
                  <a:srgbClr val="0D326F"/>
                </a:solidFill>
                <a:latin typeface="+mn-ea"/>
              </a:rPr>
              <a:t>상당한 경제적인 가치를 창출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하며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</a:t>
            </a:r>
            <a:r>
              <a:rPr lang="ko-KR" altLang="en-US" sz="1400" b="1" dirty="0">
                <a:solidFill>
                  <a:srgbClr val="0D326F"/>
                </a:solidFill>
                <a:latin typeface="+mn-ea"/>
              </a:rPr>
              <a:t>중요한 경제적 역할을 수행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함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(Bradbury, 2022)</a:t>
            </a:r>
          </a:p>
          <a:p>
            <a:pPr marL="285750" indent="-285750">
              <a:lnSpc>
                <a:spcPct val="114000"/>
              </a:lnSpc>
              <a:buClr>
                <a:srgbClr val="0D326F"/>
              </a:buClr>
              <a:buFont typeface="Wingdings" panose="05000000000000000000" pitchFamily="2" charset="2"/>
              <a:buChar char="ü"/>
            </a:pP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742950" lvl="1" indent="-285750">
              <a:lnSpc>
                <a:spcPct val="114000"/>
              </a:lnSpc>
              <a:buClr>
                <a:srgbClr val="0D326F"/>
              </a:buClr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경기 입장권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방송 중계권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스폰서십 계약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관련 상품 판매 등을 통해 상당한 경제적 가치를 창출하며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이를 통해 지역 경제 활성화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일자리 창출에 기여함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lvl="1">
              <a:lnSpc>
                <a:spcPct val="114000"/>
              </a:lnSpc>
              <a:buClr>
                <a:srgbClr val="A40F16"/>
              </a:buClr>
            </a:pP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285750" indent="-285750">
              <a:lnSpc>
                <a:spcPct val="114000"/>
              </a:lnSpc>
              <a:buClr>
                <a:srgbClr val="0D326F"/>
              </a:buClr>
              <a:buFont typeface="Wingdings" panose="05000000000000000000" pitchFamily="2" charset="2"/>
              <a:buChar char="ü"/>
            </a:pP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프로스포츠 팀들은 </a:t>
            </a:r>
            <a:r>
              <a:rPr lang="ko-KR" altLang="en-US" sz="1400" b="1" dirty="0">
                <a:solidFill>
                  <a:srgbClr val="0D326F"/>
                </a:solidFill>
                <a:latin typeface="+mn-ea"/>
              </a:rPr>
              <a:t>여러 </a:t>
            </a:r>
            <a:r>
              <a:rPr lang="en-US" altLang="ko-KR" sz="1400" b="1" dirty="0">
                <a:solidFill>
                  <a:srgbClr val="0D326F"/>
                </a:solidFill>
                <a:latin typeface="+mn-ea"/>
              </a:rPr>
              <a:t>CSR(</a:t>
            </a:r>
            <a:r>
              <a:rPr lang="ko-KR" altLang="en-US" sz="1400" b="1" dirty="0">
                <a:solidFill>
                  <a:srgbClr val="0D326F"/>
                </a:solidFill>
                <a:latin typeface="+mn-ea"/>
              </a:rPr>
              <a:t>기업의 사회적 책임</a:t>
            </a:r>
            <a:r>
              <a:rPr lang="en-US" altLang="ko-KR" sz="1400" b="1" dirty="0">
                <a:solidFill>
                  <a:srgbClr val="0D326F"/>
                </a:solidFill>
                <a:latin typeface="+mn-ea"/>
              </a:rPr>
              <a:t>, Corporate Social Responsibility)</a:t>
            </a:r>
            <a:r>
              <a:rPr lang="ko-KR" altLang="en-US" sz="1400" b="1" dirty="0">
                <a:solidFill>
                  <a:srgbClr val="0D326F"/>
                </a:solidFill>
                <a:latin typeface="+mn-ea"/>
              </a:rPr>
              <a:t> 활동을 통해</a:t>
            </a:r>
            <a:r>
              <a:rPr lang="en-US" altLang="ko-KR" sz="1400" b="1" dirty="0">
                <a:solidFill>
                  <a:srgbClr val="0D326F"/>
                </a:solidFill>
                <a:latin typeface="+mn-ea"/>
              </a:rPr>
              <a:t> </a:t>
            </a:r>
            <a:r>
              <a:rPr lang="ko-KR" altLang="en-US" sz="1400" b="1" dirty="0">
                <a:solidFill>
                  <a:srgbClr val="0D326F"/>
                </a:solidFill>
                <a:latin typeface="+mn-ea"/>
              </a:rPr>
              <a:t>중요한 사회적 역할을 수행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함</a:t>
            </a:r>
            <a:b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(</a:t>
            </a:r>
            <a:r>
              <a:rPr lang="en-US" altLang="ko-KR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Oecki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&amp; Morrow, 2022)</a:t>
            </a:r>
          </a:p>
          <a:p>
            <a:pPr marL="285750" indent="-285750">
              <a:lnSpc>
                <a:spcPct val="114000"/>
              </a:lnSpc>
              <a:buClr>
                <a:srgbClr val="0D326F"/>
              </a:buClr>
              <a:buFont typeface="Wingdings" panose="05000000000000000000" pitchFamily="2" charset="2"/>
              <a:buChar char="ü"/>
            </a:pPr>
            <a:endParaRPr lang="en-US" altLang="ko-KR" sz="8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742950" lvl="1" indent="-285750">
              <a:lnSpc>
                <a:spcPct val="114000"/>
              </a:lnSpc>
              <a:buClr>
                <a:srgbClr val="0D326F"/>
              </a:buClr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스포츠 팀 내 선수들은 청소년 프로그램 운영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지역 행사 참여 등 지역 사회에 참여하며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자선 단체 기부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자원봉사 활동을 통한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CSR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활동을 수행함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742950" lvl="1" indent="-285750">
              <a:lnSpc>
                <a:spcPct val="114000"/>
              </a:lnSpc>
              <a:buClr>
                <a:srgbClr val="0D326F"/>
              </a:buClr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285750" indent="-285750">
              <a:lnSpc>
                <a:spcPct val="114000"/>
              </a:lnSpc>
              <a:buClr>
                <a:srgbClr val="0D326F"/>
              </a:buClr>
              <a:buFont typeface="Wingdings" panose="05000000000000000000" pitchFamily="2" charset="2"/>
              <a:buChar char="ü"/>
            </a:pP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프로스포츠는 </a:t>
            </a:r>
            <a:r>
              <a:rPr lang="ko-KR" altLang="en-US" sz="1400" b="1" dirty="0">
                <a:solidFill>
                  <a:srgbClr val="0D326F"/>
                </a:solidFill>
                <a:latin typeface="+mn-ea"/>
              </a:rPr>
              <a:t>팬들의 팀에 대한 강력한 공동체 의식과 소속감을 통해 중요한 문화적 역할을 수행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함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(Yuhei, 2019)</a:t>
            </a:r>
          </a:p>
          <a:p>
            <a:pPr>
              <a:lnSpc>
                <a:spcPct val="114000"/>
              </a:lnSpc>
              <a:buClr>
                <a:srgbClr val="0D326F"/>
              </a:buClr>
            </a:pPr>
            <a:endParaRPr lang="en-US" altLang="ko-KR" sz="8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742950" lvl="1" indent="-285750">
              <a:lnSpc>
                <a:spcPct val="114000"/>
              </a:lnSpc>
              <a:buClr>
                <a:srgbClr val="0D326F"/>
              </a:buClr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프로스포츠 경기를 통해 팬들은 팀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선수에게 강한 애정을 갖게 되며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이를 통해 만들어진 커뮤니티는 지속적인 사회적 상호작용의 장을 형성함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742950" lvl="1" indent="-285750">
              <a:lnSpc>
                <a:spcPct val="114000"/>
              </a:lnSpc>
              <a:buClr>
                <a:srgbClr val="0D326F"/>
              </a:buClr>
              <a:buFont typeface="Arial" panose="020B0604020202020204" pitchFamily="34" charset="0"/>
              <a:buChar char="•"/>
            </a:pPr>
            <a:endParaRPr lang="en-US" altLang="ko-KR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285750" indent="-285750">
              <a:lnSpc>
                <a:spcPct val="114000"/>
              </a:lnSpc>
              <a:buClr>
                <a:srgbClr val="0D326F"/>
              </a:buClr>
              <a:buFont typeface="Wingdings" panose="05000000000000000000" pitchFamily="2" charset="2"/>
              <a:buChar char="Ø"/>
            </a:pPr>
            <a:r>
              <a:rPr lang="ko-KR" altLang="en-US" sz="1400" b="1" i="1" dirty="0">
                <a:solidFill>
                  <a:srgbClr val="0D326F"/>
                </a:solidFill>
                <a:latin typeface="+mn-ea"/>
              </a:rPr>
              <a:t>본 연구에서는 일반적인 스포츠의 중요한 가치와 특히</a:t>
            </a:r>
            <a:r>
              <a:rPr lang="en-US" altLang="ko-KR" sz="1400" b="1" i="1" dirty="0">
                <a:solidFill>
                  <a:srgbClr val="0D326F"/>
                </a:solidFill>
                <a:latin typeface="+mn-ea"/>
              </a:rPr>
              <a:t> </a:t>
            </a:r>
            <a:r>
              <a:rPr lang="ko-KR" altLang="en-US" sz="1400" b="1" i="1" dirty="0">
                <a:solidFill>
                  <a:srgbClr val="0D326F"/>
                </a:solidFill>
                <a:latin typeface="+mn-ea"/>
              </a:rPr>
              <a:t>프로스포츠에서 더욱 두드러지는 가치를 부각시킬 수 있는 연구를 수행하고자 함</a:t>
            </a:r>
            <a:endParaRPr lang="en-US" altLang="ko-KR" sz="1400" b="1" i="1" dirty="0">
              <a:solidFill>
                <a:srgbClr val="0D326F"/>
              </a:solidFill>
              <a:latin typeface="+mn-ea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FAB9BF1-FE79-6A4F-A121-4424C6714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6239" y="6356350"/>
            <a:ext cx="2844799" cy="365125"/>
          </a:xfrm>
        </p:spPr>
        <p:txBody>
          <a:bodyPr/>
          <a:lstStyle/>
          <a:p>
            <a:pPr lvl="0"/>
            <a:fld id="{AD22CD3B-FDDF-4998-970C-76E6E0BEC65F}" type="slidenum">
              <a:rPr lang="ko-KR" altLang="en-US" smtClean="0"/>
              <a:pPr lvl="0"/>
              <a:t>6</a:t>
            </a:fld>
            <a:r>
              <a:rPr lang="en-US" altLang="ko-KR" dirty="0"/>
              <a:t>/29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3131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D8EFD01D-D1EE-243D-9DC5-FBBEA44D45F5}"/>
              </a:ext>
            </a:extLst>
          </p:cNvPr>
          <p:cNvSpPr/>
          <p:nvPr/>
        </p:nvSpPr>
        <p:spPr>
          <a:xfrm>
            <a:off x="267920" y="140987"/>
            <a:ext cx="798622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3600" b="1" dirty="0" err="1">
                <a:gradFill>
                  <a:gsLst>
                    <a:gs pos="0">
                      <a:srgbClr val="A40F16"/>
                    </a:gs>
                    <a:gs pos="100000">
                      <a:srgbClr val="0D326F"/>
                    </a:gs>
                  </a:gsLst>
                  <a:lin ang="0" scaled="1"/>
                </a:gradFill>
                <a:latin typeface="+mn-ea"/>
              </a:rPr>
              <a:t>Ⅱ</a:t>
            </a:r>
            <a:r>
              <a:rPr lang="en-US" altLang="ko-KR" sz="3600" b="1" dirty="0">
                <a:gradFill>
                  <a:gsLst>
                    <a:gs pos="0">
                      <a:srgbClr val="A40F16"/>
                    </a:gs>
                    <a:gs pos="100000">
                      <a:srgbClr val="0D326F"/>
                    </a:gs>
                  </a:gsLst>
                  <a:lin ang="0" scaled="1"/>
                </a:gradFill>
                <a:latin typeface="+mn-ea"/>
              </a:rPr>
              <a:t>. </a:t>
            </a:r>
            <a:r>
              <a:rPr lang="ko-KR" altLang="en-US" sz="3600" b="1" dirty="0">
                <a:gradFill>
                  <a:gsLst>
                    <a:gs pos="0">
                      <a:srgbClr val="A40F16"/>
                    </a:gs>
                    <a:gs pos="100000">
                      <a:srgbClr val="0D326F"/>
                    </a:gs>
                  </a:gsLst>
                  <a:lin ang="0" scaled="1"/>
                </a:gradFill>
                <a:latin typeface="+mn-ea"/>
              </a:rPr>
              <a:t>이론적 배경</a:t>
            </a:r>
            <a:r>
              <a:rPr lang="ko-KR" altLang="en-US" sz="2400" b="1" dirty="0">
                <a:gradFill>
                  <a:gsLst>
                    <a:gs pos="0">
                      <a:srgbClr val="A40F16"/>
                    </a:gs>
                    <a:gs pos="100000">
                      <a:srgbClr val="0D326F"/>
                    </a:gs>
                  </a:gsLst>
                  <a:lin ang="0" scaled="1"/>
                </a:gradFill>
                <a:latin typeface="+mn-ea"/>
              </a:rPr>
              <a:t> </a:t>
            </a:r>
            <a:r>
              <a:rPr lang="en-US" altLang="ko-KR" sz="2400" b="1" dirty="0">
                <a:gradFill>
                  <a:gsLst>
                    <a:gs pos="0">
                      <a:srgbClr val="A40F16"/>
                    </a:gs>
                    <a:gs pos="100000">
                      <a:srgbClr val="0D326F"/>
                    </a:gs>
                  </a:gsLst>
                  <a:lin ang="0" scaled="1"/>
                </a:gradFill>
                <a:latin typeface="+mn-ea"/>
              </a:rPr>
              <a:t>- 2) </a:t>
            </a:r>
            <a:r>
              <a:rPr lang="ko-KR" altLang="en-US" sz="2400" b="1" dirty="0">
                <a:gradFill>
                  <a:gsLst>
                    <a:gs pos="0">
                      <a:srgbClr val="A40F16"/>
                    </a:gs>
                    <a:gs pos="100000">
                      <a:srgbClr val="0D326F"/>
                    </a:gs>
                  </a:gsLst>
                  <a:lin ang="0" scaled="1"/>
                </a:gradFill>
                <a:latin typeface="+mn-ea"/>
              </a:rPr>
              <a:t>스포츠 </a:t>
            </a:r>
            <a:r>
              <a:rPr lang="ko-KR" altLang="en-US" sz="2400" b="1" dirty="0" err="1">
                <a:gradFill>
                  <a:gsLst>
                    <a:gs pos="0">
                      <a:srgbClr val="A40F16"/>
                    </a:gs>
                    <a:gs pos="100000">
                      <a:srgbClr val="0D326F"/>
                    </a:gs>
                  </a:gsLst>
                  <a:lin ang="0" scaled="1"/>
                </a:gradFill>
                <a:latin typeface="+mn-ea"/>
              </a:rPr>
              <a:t>팬덤과</a:t>
            </a:r>
            <a:r>
              <a:rPr lang="ko-KR" altLang="en-US" sz="2400" b="1" dirty="0">
                <a:gradFill>
                  <a:gsLst>
                    <a:gs pos="0">
                      <a:srgbClr val="A40F16"/>
                    </a:gs>
                    <a:gs pos="100000">
                      <a:srgbClr val="0D326F"/>
                    </a:gs>
                  </a:gsLst>
                  <a:lin ang="0" scaled="1"/>
                </a:gradFill>
                <a:latin typeface="+mn-ea"/>
              </a:rPr>
              <a:t> 디지털 참여</a:t>
            </a:r>
            <a:endParaRPr lang="ko-KR" altLang="en-US" sz="2800" b="1" dirty="0">
              <a:gradFill>
                <a:gsLst>
                  <a:gs pos="0">
                    <a:srgbClr val="A40F16"/>
                  </a:gs>
                  <a:gs pos="100000">
                    <a:srgbClr val="0D326F"/>
                  </a:gs>
                </a:gsLst>
                <a:lin ang="0" scaled="1"/>
              </a:gradFill>
              <a:latin typeface="+mn-ea"/>
            </a:endParaRPr>
          </a:p>
        </p:txBody>
      </p:sp>
      <p:pic>
        <p:nvPicPr>
          <p:cNvPr id="26" name="그림 25" descr="텍스트, 로고, 상징, 폰트이(가) 표시된 사진&#10;&#10;자동 생성된 설명">
            <a:extLst>
              <a:ext uri="{FF2B5EF4-FFF2-40B4-BE49-F238E27FC236}">
                <a16:creationId xmlns:a16="http://schemas.microsoft.com/office/drawing/2014/main" id="{42453882-C24E-C360-652C-02EEB9467FB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8448" y="234801"/>
            <a:ext cx="1325632" cy="321685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74A2BF96-2204-4269-972C-20A4982A028A}"/>
              </a:ext>
            </a:extLst>
          </p:cNvPr>
          <p:cNvSpPr/>
          <p:nvPr/>
        </p:nvSpPr>
        <p:spPr>
          <a:xfrm rot="16200000">
            <a:off x="-3364565" y="3364563"/>
            <a:ext cx="6858002" cy="128875"/>
          </a:xfrm>
          <a:prstGeom prst="rect">
            <a:avLst/>
          </a:prstGeom>
          <a:gradFill>
            <a:gsLst>
              <a:gs pos="100000">
                <a:srgbClr val="A40F16"/>
              </a:gs>
              <a:gs pos="0">
                <a:srgbClr val="0D326F"/>
              </a:gs>
            </a:gsLst>
            <a:lin ang="0" scaled="1"/>
          </a:gra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0B1C38-FA66-C427-AAEE-5DDA59D89624}"/>
              </a:ext>
            </a:extLst>
          </p:cNvPr>
          <p:cNvSpPr txBox="1"/>
          <p:nvPr/>
        </p:nvSpPr>
        <p:spPr>
          <a:xfrm>
            <a:off x="391909" y="995937"/>
            <a:ext cx="11532171" cy="5648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4000"/>
              </a:lnSpc>
              <a:buClr>
                <a:srgbClr val="A40F16"/>
              </a:buClr>
              <a:buFont typeface="Wingdings" panose="05000000000000000000" pitchFamily="2" charset="2"/>
              <a:buChar char="ü"/>
            </a:pPr>
            <a:r>
              <a:rPr lang="ko-KR" altLang="en-US" sz="1400" b="1" dirty="0">
                <a:solidFill>
                  <a:srgbClr val="A40F16"/>
                </a:solidFill>
                <a:latin typeface="+mn-ea"/>
              </a:rPr>
              <a:t>스포츠 </a:t>
            </a:r>
            <a:r>
              <a:rPr lang="ko-KR" altLang="en-US" sz="1400" b="1" dirty="0" err="1">
                <a:solidFill>
                  <a:srgbClr val="A40F16"/>
                </a:solidFill>
                <a:latin typeface="+mn-ea"/>
              </a:rPr>
              <a:t>팬덤</a:t>
            </a:r>
            <a:r>
              <a:rPr lang="en-US" altLang="ko-KR" sz="1400" b="1" dirty="0">
                <a:solidFill>
                  <a:srgbClr val="A40F16"/>
                </a:solidFill>
                <a:latin typeface="+mn-ea"/>
              </a:rPr>
              <a:t>(Sports Fandom)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은 </a:t>
            </a:r>
            <a:r>
              <a:rPr lang="ko-KR" altLang="en-US" sz="1400" b="1" dirty="0">
                <a:solidFill>
                  <a:srgbClr val="A40F16"/>
                </a:solidFill>
                <a:latin typeface="+mn-ea"/>
              </a:rPr>
              <a:t>특정 팀이나 선수에 대한 관심</a:t>
            </a:r>
            <a:r>
              <a:rPr lang="en-US" altLang="ko-KR" sz="1400" b="1" dirty="0">
                <a:solidFill>
                  <a:srgbClr val="A40F16"/>
                </a:solidFill>
                <a:latin typeface="+mn-ea"/>
              </a:rPr>
              <a:t>, </a:t>
            </a:r>
            <a:r>
              <a:rPr lang="ko-KR" altLang="en-US" sz="1400" b="1" dirty="0">
                <a:solidFill>
                  <a:srgbClr val="A40F16"/>
                </a:solidFill>
                <a:latin typeface="+mn-ea"/>
              </a:rPr>
              <a:t>열정</a:t>
            </a:r>
            <a:r>
              <a:rPr lang="en-US" altLang="ko-KR" sz="1400" b="1" dirty="0">
                <a:solidFill>
                  <a:srgbClr val="A40F16"/>
                </a:solidFill>
                <a:latin typeface="+mn-ea"/>
              </a:rPr>
              <a:t>, </a:t>
            </a:r>
            <a:r>
              <a:rPr lang="ko-KR" altLang="en-US" sz="1400" b="1" dirty="0">
                <a:solidFill>
                  <a:srgbClr val="A40F16"/>
                </a:solidFill>
                <a:latin typeface="+mn-ea"/>
              </a:rPr>
              <a:t>충성심 등의 행동을 보이는 집단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을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의미함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(Ennis, 2020)</a:t>
            </a:r>
          </a:p>
          <a:p>
            <a:pPr marL="285750" indent="-285750">
              <a:lnSpc>
                <a:spcPct val="114000"/>
              </a:lnSpc>
              <a:buClr>
                <a:srgbClr val="A40F16"/>
              </a:buClr>
              <a:buFont typeface="Wingdings" panose="05000000000000000000" pitchFamily="2" charset="2"/>
              <a:buChar char="ü"/>
            </a:pP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285750" indent="-285750">
              <a:lnSpc>
                <a:spcPct val="114000"/>
              </a:lnSpc>
              <a:buClr>
                <a:srgbClr val="A40F16"/>
              </a:buClr>
              <a:buFont typeface="Wingdings" panose="05000000000000000000" pitchFamily="2" charset="2"/>
              <a:buChar char="ü"/>
            </a:pP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스포츠 </a:t>
            </a:r>
            <a:r>
              <a:rPr lang="ko-KR" alt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팬덤은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단순히 경기를 관람하는 것을 넘어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</a:t>
            </a:r>
            <a:r>
              <a:rPr lang="ko-KR" altLang="en-US" sz="1400" b="1" dirty="0">
                <a:solidFill>
                  <a:srgbClr val="A40F16"/>
                </a:solidFill>
                <a:latin typeface="+mn-ea"/>
              </a:rPr>
              <a:t>다양한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lang="ko-KR" altLang="en-US" sz="1400" b="1" dirty="0">
                <a:solidFill>
                  <a:srgbClr val="A40F16"/>
                </a:solidFill>
                <a:latin typeface="+mn-ea"/>
              </a:rPr>
              <a:t>디지털 플랫폼을 통해 의견을 활발히 교류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하고 있음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(Sanderson &amp; Jimmy, 2022)</a:t>
            </a:r>
          </a:p>
          <a:p>
            <a:pPr marL="285750" indent="-285750">
              <a:lnSpc>
                <a:spcPct val="114000"/>
              </a:lnSpc>
              <a:buClr>
                <a:srgbClr val="A40F16"/>
              </a:buClr>
              <a:buFont typeface="Wingdings" panose="05000000000000000000" pitchFamily="2" charset="2"/>
              <a:buChar char="ü"/>
            </a:pPr>
            <a:endParaRPr lang="en-US" altLang="ko-KR" sz="8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742950" lvl="1" indent="-285750">
              <a:lnSpc>
                <a:spcPct val="114000"/>
              </a:lnSpc>
              <a:buClr>
                <a:srgbClr val="A40F16"/>
              </a:buClr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과거의 스포츠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팬덤은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주로 팬클럽 등의 오프라인 모임을 통해 형성되었으며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이는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팬덤의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형성과 유지에 중요한 역할을 수행하였음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742950" lvl="1" indent="-285750">
              <a:lnSpc>
                <a:spcPct val="114000"/>
              </a:lnSpc>
              <a:buClr>
                <a:srgbClr val="A40F16"/>
              </a:buClr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소셜 미디어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커뮤니티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포럼 등을 통해 팬들은 </a:t>
            </a:r>
            <a:r>
              <a:rPr lang="ko-KR" altLang="en-US" sz="1200" b="1" dirty="0">
                <a:solidFill>
                  <a:srgbClr val="A40F16"/>
                </a:solidFill>
                <a:latin typeface="+mn-ea"/>
              </a:rPr>
              <a:t>경기 중 실시간으로 반응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을 보이며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1200" b="1" dirty="0">
                <a:solidFill>
                  <a:srgbClr val="A40F16"/>
                </a:solidFill>
                <a:latin typeface="+mn-ea"/>
              </a:rPr>
              <a:t>경기 후에도 팀과 선수에 대한 다양한 평가와 토론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을 지속적으로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이어감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742950" lvl="1" indent="-285750">
              <a:lnSpc>
                <a:spcPct val="114000"/>
              </a:lnSpc>
              <a:buClr>
                <a:srgbClr val="A40F16"/>
              </a:buClr>
              <a:buFont typeface="Arial" panose="020B0604020202020204" pitchFamily="34" charset="0"/>
              <a:buChar char="•"/>
            </a:pP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딜로이트의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연구에 따르면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1200" b="1" dirty="0">
                <a:solidFill>
                  <a:srgbClr val="A40F16"/>
                </a:solidFill>
                <a:latin typeface="+mn-ea"/>
              </a:rPr>
              <a:t>스포츠 팬의 </a:t>
            </a:r>
            <a:r>
              <a:rPr lang="en-US" altLang="ko-KR" sz="1200" b="1" dirty="0">
                <a:solidFill>
                  <a:srgbClr val="A40F16"/>
                </a:solidFill>
                <a:latin typeface="+mn-ea"/>
              </a:rPr>
              <a:t>75%</a:t>
            </a:r>
            <a:r>
              <a:rPr lang="ko-KR" altLang="en-US" sz="1200" b="1" dirty="0">
                <a:solidFill>
                  <a:srgbClr val="A40F16"/>
                </a:solidFill>
                <a:latin typeface="+mn-ea"/>
              </a:rPr>
              <a:t>가 소셜 미디어 플랫폼을 통해 팀과 관계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를 맺고 있음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(Giorgio et al., 2023)</a:t>
            </a:r>
          </a:p>
          <a:p>
            <a:pPr marL="285750" indent="-285750">
              <a:lnSpc>
                <a:spcPct val="114000"/>
              </a:lnSpc>
              <a:buClr>
                <a:srgbClr val="A40F16"/>
              </a:buClr>
              <a:buFont typeface="Wingdings" panose="05000000000000000000" pitchFamily="2" charset="2"/>
              <a:buChar char="ü"/>
            </a:pP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285750" indent="-285750">
              <a:lnSpc>
                <a:spcPct val="114000"/>
              </a:lnSpc>
              <a:buClr>
                <a:srgbClr val="A40F16"/>
              </a:buClr>
              <a:buFont typeface="Wingdings" panose="05000000000000000000" pitchFamily="2" charset="2"/>
              <a:buChar char="ü"/>
            </a:pP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다양한 디지털 플랫폼이 등장하고 발전함에 따라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</a:t>
            </a:r>
            <a:r>
              <a:rPr lang="ko-KR" altLang="en-US" sz="1400" b="1" dirty="0">
                <a:solidFill>
                  <a:srgbClr val="A40F16"/>
                </a:solidFill>
                <a:latin typeface="+mn-ea"/>
              </a:rPr>
              <a:t>전 세계적으로 스포츠 </a:t>
            </a:r>
            <a:r>
              <a:rPr lang="ko-KR" altLang="en-US" sz="1400" b="1" dirty="0" err="1">
                <a:solidFill>
                  <a:srgbClr val="A40F16"/>
                </a:solidFill>
                <a:latin typeface="+mn-ea"/>
              </a:rPr>
              <a:t>팬덤의</a:t>
            </a:r>
            <a:r>
              <a:rPr lang="ko-KR" altLang="en-US" sz="1400" b="1" dirty="0">
                <a:solidFill>
                  <a:srgbClr val="A40F16"/>
                </a:solidFill>
                <a:latin typeface="+mn-ea"/>
              </a:rPr>
              <a:t> 규모와 강도가 증가하고 있음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(Jessica, 2023)</a:t>
            </a:r>
          </a:p>
          <a:p>
            <a:pPr marL="285750" indent="-285750">
              <a:lnSpc>
                <a:spcPct val="114000"/>
              </a:lnSpc>
              <a:buClr>
                <a:srgbClr val="A40F16"/>
              </a:buClr>
              <a:buFont typeface="Wingdings" panose="05000000000000000000" pitchFamily="2" charset="2"/>
              <a:buChar char="ü"/>
            </a:pPr>
            <a:endParaRPr lang="en-US" altLang="ko-KR" sz="8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742950" lvl="1" indent="-285750">
              <a:lnSpc>
                <a:spcPct val="114000"/>
              </a:lnSpc>
              <a:buClr>
                <a:srgbClr val="A40F16"/>
              </a:buClr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41%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의 스포츠 팬들은 디지털 플랫폼의 온라인 라이브 스트리밍을 통해 스포츠를 시청하며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18-24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세의 연령대는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55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세 이상의 팬들보다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2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배 이상 활용함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742950" lvl="1" indent="-285750">
              <a:lnSpc>
                <a:spcPct val="114000"/>
              </a:lnSpc>
              <a:buClr>
                <a:srgbClr val="A40F16"/>
              </a:buClr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미국 내 스포츠 팬들의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90%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가 소셜 미디어를 통해 스포츠 컨텐츠를 소비하며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이들 중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60%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는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3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년 전보다 충성심이 높아졌다고 응답함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(Giorgio et al., 2023)</a:t>
            </a:r>
          </a:p>
          <a:p>
            <a:pPr marL="742950" lvl="1" indent="-285750">
              <a:lnSpc>
                <a:spcPct val="114000"/>
              </a:lnSpc>
              <a:buClr>
                <a:srgbClr val="A40F16"/>
              </a:buClr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2021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년 스포츠 스폰서십 계약은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107%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증가하였음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(Nielson, 2022)</a:t>
            </a:r>
          </a:p>
          <a:p>
            <a:pPr marL="742950" lvl="1" indent="-285750">
              <a:lnSpc>
                <a:spcPct val="114000"/>
              </a:lnSpc>
              <a:buClr>
                <a:srgbClr val="A40F16"/>
              </a:buClr>
              <a:buFont typeface="Wingdings" panose="05000000000000000000" pitchFamily="2" charset="2"/>
              <a:buChar char="ü"/>
            </a:pP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285750" indent="-285750">
              <a:lnSpc>
                <a:spcPct val="114000"/>
              </a:lnSpc>
              <a:buClr>
                <a:srgbClr val="0D326F"/>
              </a:buClr>
              <a:buFont typeface="Wingdings" panose="05000000000000000000" pitchFamily="2" charset="2"/>
              <a:buChar char="ü"/>
            </a:pP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이러한 </a:t>
            </a:r>
            <a:r>
              <a:rPr lang="ko-KR" altLang="en-US" sz="1400" b="1" dirty="0">
                <a:solidFill>
                  <a:srgbClr val="0D326F"/>
                </a:solidFill>
                <a:latin typeface="+mn-ea"/>
              </a:rPr>
              <a:t>스포츠 </a:t>
            </a:r>
            <a:r>
              <a:rPr lang="ko-KR" altLang="en-US" sz="1400" b="1" dirty="0" err="1">
                <a:solidFill>
                  <a:srgbClr val="0D326F"/>
                </a:solidFill>
                <a:latin typeface="+mn-ea"/>
              </a:rPr>
              <a:t>팬덤의</a:t>
            </a:r>
            <a:r>
              <a:rPr lang="ko-KR" altLang="en-US" sz="1400" b="1" dirty="0">
                <a:solidFill>
                  <a:srgbClr val="0D326F"/>
                </a:solidFill>
                <a:latin typeface="+mn-ea"/>
              </a:rPr>
              <a:t> 규모 증가는 </a:t>
            </a:r>
            <a:r>
              <a:rPr lang="en-US" altLang="ko-KR" sz="1400" b="1" dirty="0">
                <a:solidFill>
                  <a:srgbClr val="0D326F"/>
                </a:solidFill>
                <a:latin typeface="+mn-ea"/>
              </a:rPr>
              <a:t>2024</a:t>
            </a:r>
            <a:r>
              <a:rPr lang="ko-KR" altLang="en-US" sz="1400" b="1" dirty="0">
                <a:solidFill>
                  <a:srgbClr val="0D326F"/>
                </a:solidFill>
                <a:latin typeface="+mn-ea"/>
              </a:rPr>
              <a:t>년</a:t>
            </a:r>
            <a:r>
              <a:rPr lang="en-US" altLang="ko-KR" sz="1400" b="1" dirty="0">
                <a:solidFill>
                  <a:srgbClr val="0D326F"/>
                </a:solidFill>
                <a:latin typeface="+mn-ea"/>
              </a:rPr>
              <a:t> </a:t>
            </a:r>
            <a:r>
              <a:rPr lang="ko-KR" altLang="en-US" sz="1400" b="1" dirty="0">
                <a:solidFill>
                  <a:srgbClr val="0D326F"/>
                </a:solidFill>
                <a:latin typeface="+mn-ea"/>
              </a:rPr>
              <a:t>한국의 </a:t>
            </a:r>
            <a:r>
              <a:rPr lang="en-US" altLang="ko-KR" sz="1400" b="1" dirty="0">
                <a:solidFill>
                  <a:srgbClr val="0D326F"/>
                </a:solidFill>
                <a:latin typeface="+mn-ea"/>
              </a:rPr>
              <a:t>KBO </a:t>
            </a:r>
            <a:r>
              <a:rPr lang="ko-KR" altLang="en-US" sz="1400" b="1" dirty="0">
                <a:solidFill>
                  <a:srgbClr val="0D326F"/>
                </a:solidFill>
                <a:latin typeface="+mn-ea"/>
              </a:rPr>
              <a:t>리그에서도 뚜렷하게 나타나고 있음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(</a:t>
            </a:r>
            <a:r>
              <a:rPr lang="ko-KR" alt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조형래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2024)</a:t>
            </a:r>
          </a:p>
          <a:p>
            <a:pPr marL="285750" indent="-285750">
              <a:lnSpc>
                <a:spcPct val="114000"/>
              </a:lnSpc>
              <a:buClr>
                <a:srgbClr val="A40F16"/>
              </a:buClr>
              <a:buFont typeface="Wingdings" panose="05000000000000000000" pitchFamily="2" charset="2"/>
              <a:buChar char="ü"/>
            </a:pPr>
            <a:endParaRPr lang="en-US" altLang="ko-KR" sz="8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742950" lvl="1" indent="-285750">
              <a:lnSpc>
                <a:spcPct val="114000"/>
              </a:lnSpc>
              <a:buClr>
                <a:srgbClr val="0D326F"/>
              </a:buClr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2024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년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KBO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리그는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345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경기 만에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500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만 관중을 돌파했으며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이는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10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개 구단 체재 이후 가장 빠른 추세를 기록함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742950" lvl="1" indent="-285750">
              <a:lnSpc>
                <a:spcPct val="114000"/>
              </a:lnSpc>
              <a:buClr>
                <a:srgbClr val="0D326F"/>
              </a:buClr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전 구단의 전체 평균 관중 수는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14,558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명을 기록하여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전년 대비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31%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증가하였으며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역대 최초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1,000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만 관중을 달성할 추세를 보이고 있음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285750" indent="-285750">
              <a:lnSpc>
                <a:spcPct val="114000"/>
              </a:lnSpc>
              <a:buClr>
                <a:srgbClr val="A40F16"/>
              </a:buClr>
              <a:buFont typeface="Wingdings" panose="05000000000000000000" pitchFamily="2" charset="2"/>
              <a:buChar char="ü"/>
            </a:pP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285750" indent="-285750">
              <a:lnSpc>
                <a:spcPct val="114000"/>
              </a:lnSpc>
              <a:buClr>
                <a:srgbClr val="0D326F"/>
              </a:buClr>
              <a:buFont typeface="Wingdings" panose="05000000000000000000" pitchFamily="2" charset="2"/>
              <a:buChar char="ü"/>
            </a:pPr>
            <a:r>
              <a:rPr lang="en-US" altLang="ko-KR" sz="1400" b="1" dirty="0">
                <a:solidFill>
                  <a:srgbClr val="0D326F"/>
                </a:solidFill>
                <a:latin typeface="+mn-ea"/>
              </a:rPr>
              <a:t>KBO</a:t>
            </a:r>
            <a:r>
              <a:rPr lang="ko-KR" altLang="en-US" sz="1400" b="1" dirty="0">
                <a:solidFill>
                  <a:srgbClr val="0D326F"/>
                </a:solidFill>
                <a:latin typeface="+mn-ea"/>
              </a:rPr>
              <a:t>의 팬들도 다양한 디지털 플랫폼을 통해 적극적으로 팀과</a:t>
            </a:r>
            <a:r>
              <a:rPr lang="en-US" altLang="ko-KR" sz="1400" b="1" dirty="0">
                <a:solidFill>
                  <a:srgbClr val="0D326F"/>
                </a:solidFill>
                <a:latin typeface="+mn-ea"/>
              </a:rPr>
              <a:t> </a:t>
            </a:r>
            <a:r>
              <a:rPr lang="ko-KR" altLang="en-US" sz="1400" b="1" dirty="0">
                <a:solidFill>
                  <a:srgbClr val="0D326F"/>
                </a:solidFill>
                <a:latin typeface="+mn-ea"/>
              </a:rPr>
              <a:t>선수에 대해 실시간으로 활발한 의견을 표현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하며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</a:t>
            </a:r>
            <a:r>
              <a:rPr lang="ko-KR" alt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팬덤을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강화하고 있음</a:t>
            </a:r>
            <a:b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(</a:t>
            </a:r>
            <a:r>
              <a:rPr lang="ko-KR" alt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배동익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&amp;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김대환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2024)</a:t>
            </a:r>
          </a:p>
          <a:p>
            <a:pPr marL="285750" indent="-285750">
              <a:lnSpc>
                <a:spcPct val="114000"/>
              </a:lnSpc>
              <a:buClr>
                <a:srgbClr val="A40F16"/>
              </a:buClr>
              <a:buFont typeface="Wingdings" panose="05000000000000000000" pitchFamily="2" charset="2"/>
              <a:buChar char="ü"/>
            </a:pPr>
            <a:endParaRPr lang="en-US" altLang="ko-KR" sz="8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742950" lvl="1" indent="-285750">
              <a:lnSpc>
                <a:spcPct val="114000"/>
              </a:lnSpc>
              <a:buClr>
                <a:srgbClr val="0D326F"/>
              </a:buClr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소셜 미디어에서는 실시간으로 해시태그를 사용해 다양한 컨텐츠를 공유하며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팀 계정의 게시물에서 댓글을 통해 여러 의견을 표현함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742950" lvl="1" indent="-285750">
              <a:lnSpc>
                <a:spcPct val="114000"/>
              </a:lnSpc>
              <a:buClr>
                <a:srgbClr val="0D326F"/>
              </a:buClr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네이버 카페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DC Inside, MLB Park, FM Korea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등의 온라인 커뮤니티를 통해 팀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선수에 대한 토론을 나누며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다양한 의견 및 정보를 교환하고 있음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742950" lvl="1" indent="-285750">
              <a:lnSpc>
                <a:spcPct val="114000"/>
              </a:lnSpc>
              <a:buClr>
                <a:srgbClr val="A40F16"/>
              </a:buClr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285750" indent="-285750">
              <a:lnSpc>
                <a:spcPct val="114000"/>
              </a:lnSpc>
              <a:buClr>
                <a:srgbClr val="0D326F"/>
              </a:buClr>
              <a:buFont typeface="Wingdings" panose="05000000000000000000" pitchFamily="2" charset="2"/>
              <a:buChar char="Ø"/>
            </a:pPr>
            <a:r>
              <a:rPr lang="ko-KR" altLang="en-US" sz="1400" b="1" i="1" dirty="0">
                <a:solidFill>
                  <a:srgbClr val="0D326F"/>
                </a:solidFill>
                <a:latin typeface="+mn-ea"/>
              </a:rPr>
              <a:t>본 연구에서는 </a:t>
            </a:r>
            <a:r>
              <a:rPr lang="en-US" altLang="ko-KR" sz="1400" b="1" i="1" dirty="0">
                <a:solidFill>
                  <a:srgbClr val="0D326F"/>
                </a:solidFill>
                <a:latin typeface="+mn-ea"/>
              </a:rPr>
              <a:t>KBO </a:t>
            </a:r>
            <a:r>
              <a:rPr lang="ko-KR" altLang="en-US" sz="1400" b="1" i="1" dirty="0">
                <a:solidFill>
                  <a:srgbClr val="0D326F"/>
                </a:solidFill>
                <a:latin typeface="+mn-ea"/>
              </a:rPr>
              <a:t>리그 팬들의 디지털 여론을 중심으로 스포츠 </a:t>
            </a:r>
            <a:r>
              <a:rPr lang="ko-KR" altLang="en-US" sz="1400" b="1" i="1" dirty="0" err="1">
                <a:solidFill>
                  <a:srgbClr val="0D326F"/>
                </a:solidFill>
                <a:latin typeface="+mn-ea"/>
              </a:rPr>
              <a:t>팬덤의</a:t>
            </a:r>
            <a:r>
              <a:rPr lang="ko-KR" altLang="en-US" sz="1400" b="1" i="1" dirty="0">
                <a:solidFill>
                  <a:srgbClr val="0D326F"/>
                </a:solidFill>
                <a:latin typeface="+mn-ea"/>
              </a:rPr>
              <a:t> 특징을 분석하는 연구를 수행하고자 함</a:t>
            </a:r>
            <a:endParaRPr lang="en-US" altLang="ko-KR" sz="1400" b="1" i="1" dirty="0">
              <a:solidFill>
                <a:srgbClr val="0D326F"/>
              </a:solidFill>
              <a:latin typeface="+mn-ea"/>
            </a:endParaRPr>
          </a:p>
        </p:txBody>
      </p:sp>
      <p:sp>
        <p:nvSpPr>
          <p:cNvPr id="5" name="슬라이드 번호 개체 틀 1">
            <a:extLst>
              <a:ext uri="{FF2B5EF4-FFF2-40B4-BE49-F238E27FC236}">
                <a16:creationId xmlns:a16="http://schemas.microsoft.com/office/drawing/2014/main" id="{0048F7AF-841E-FAC5-786C-915C69F58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6239" y="6356350"/>
            <a:ext cx="2844799" cy="365125"/>
          </a:xfrm>
        </p:spPr>
        <p:txBody>
          <a:bodyPr/>
          <a:lstStyle/>
          <a:p>
            <a:pPr lvl="0"/>
            <a:fld id="{AD22CD3B-FDDF-4998-970C-76E6E0BEC65F}" type="slidenum">
              <a:rPr lang="ko-KR" altLang="en-US" smtClean="0"/>
              <a:pPr lvl="0"/>
              <a:t>7</a:t>
            </a:fld>
            <a:r>
              <a:rPr lang="en-US" altLang="ko-KR" dirty="0"/>
              <a:t>/29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5110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D8EFD01D-D1EE-243D-9DC5-FBBEA44D45F5}"/>
              </a:ext>
            </a:extLst>
          </p:cNvPr>
          <p:cNvSpPr/>
          <p:nvPr/>
        </p:nvSpPr>
        <p:spPr>
          <a:xfrm>
            <a:off x="267919" y="140987"/>
            <a:ext cx="9108309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3600" b="1" dirty="0" err="1">
                <a:gradFill>
                  <a:gsLst>
                    <a:gs pos="0">
                      <a:srgbClr val="A40F16"/>
                    </a:gs>
                    <a:gs pos="100000">
                      <a:srgbClr val="0D326F"/>
                    </a:gs>
                  </a:gsLst>
                  <a:lin ang="0" scaled="1"/>
                </a:gradFill>
                <a:latin typeface="+mn-ea"/>
              </a:rPr>
              <a:t>Ⅱ</a:t>
            </a:r>
            <a:r>
              <a:rPr lang="en-US" altLang="ko-KR" sz="3600" b="1" dirty="0">
                <a:gradFill>
                  <a:gsLst>
                    <a:gs pos="0">
                      <a:srgbClr val="A40F16"/>
                    </a:gs>
                    <a:gs pos="100000">
                      <a:srgbClr val="0D326F"/>
                    </a:gs>
                  </a:gsLst>
                  <a:lin ang="0" scaled="1"/>
                </a:gradFill>
                <a:latin typeface="+mn-ea"/>
              </a:rPr>
              <a:t>. </a:t>
            </a:r>
            <a:r>
              <a:rPr lang="ko-KR" altLang="en-US" sz="3600" b="1" dirty="0">
                <a:gradFill>
                  <a:gsLst>
                    <a:gs pos="0">
                      <a:srgbClr val="A40F16"/>
                    </a:gs>
                    <a:gs pos="100000">
                      <a:srgbClr val="0D326F"/>
                    </a:gs>
                  </a:gsLst>
                  <a:lin ang="0" scaled="1"/>
                </a:gradFill>
                <a:latin typeface="+mn-ea"/>
              </a:rPr>
              <a:t>이론적 배경</a:t>
            </a:r>
            <a:r>
              <a:rPr lang="ko-KR" altLang="en-US" sz="2400" b="1" dirty="0">
                <a:gradFill>
                  <a:gsLst>
                    <a:gs pos="0">
                      <a:srgbClr val="A40F16"/>
                    </a:gs>
                    <a:gs pos="100000">
                      <a:srgbClr val="0D326F"/>
                    </a:gs>
                  </a:gsLst>
                  <a:lin ang="0" scaled="1"/>
                </a:gradFill>
                <a:latin typeface="+mn-ea"/>
              </a:rPr>
              <a:t> </a:t>
            </a:r>
            <a:r>
              <a:rPr lang="en-US" altLang="ko-KR" sz="2400" b="1" dirty="0">
                <a:gradFill>
                  <a:gsLst>
                    <a:gs pos="0">
                      <a:srgbClr val="A40F16"/>
                    </a:gs>
                    <a:gs pos="100000">
                      <a:srgbClr val="0D326F"/>
                    </a:gs>
                  </a:gsLst>
                  <a:lin ang="0" scaled="1"/>
                </a:gradFill>
                <a:latin typeface="+mn-ea"/>
              </a:rPr>
              <a:t>- 3) </a:t>
            </a:r>
            <a:r>
              <a:rPr lang="ko-KR" altLang="en-US" sz="2400" b="1" dirty="0">
                <a:gradFill>
                  <a:gsLst>
                    <a:gs pos="0">
                      <a:srgbClr val="A40F16"/>
                    </a:gs>
                    <a:gs pos="100000">
                      <a:srgbClr val="0D326F"/>
                    </a:gs>
                  </a:gsLst>
                  <a:lin ang="0" scaled="1"/>
                </a:gradFill>
                <a:latin typeface="+mn-ea"/>
              </a:rPr>
              <a:t>스포츠 심리학</a:t>
            </a:r>
            <a:endParaRPr lang="ko-KR" altLang="en-US" sz="2800" b="1" dirty="0">
              <a:gradFill>
                <a:gsLst>
                  <a:gs pos="0">
                    <a:srgbClr val="A40F16"/>
                  </a:gs>
                  <a:gs pos="100000">
                    <a:srgbClr val="0D326F"/>
                  </a:gs>
                </a:gsLst>
                <a:lin ang="0" scaled="1"/>
              </a:gradFill>
              <a:latin typeface="+mn-ea"/>
            </a:endParaRPr>
          </a:p>
        </p:txBody>
      </p:sp>
      <p:pic>
        <p:nvPicPr>
          <p:cNvPr id="26" name="그림 25" descr="텍스트, 로고, 상징, 폰트이(가) 표시된 사진&#10;&#10;자동 생성된 설명">
            <a:extLst>
              <a:ext uri="{FF2B5EF4-FFF2-40B4-BE49-F238E27FC236}">
                <a16:creationId xmlns:a16="http://schemas.microsoft.com/office/drawing/2014/main" id="{42453882-C24E-C360-652C-02EEB9467FB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8448" y="234801"/>
            <a:ext cx="1325632" cy="321685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74A2BF96-2204-4269-972C-20A4982A028A}"/>
              </a:ext>
            </a:extLst>
          </p:cNvPr>
          <p:cNvSpPr/>
          <p:nvPr/>
        </p:nvSpPr>
        <p:spPr>
          <a:xfrm rot="16200000">
            <a:off x="-3364565" y="3364563"/>
            <a:ext cx="6858002" cy="128875"/>
          </a:xfrm>
          <a:prstGeom prst="rect">
            <a:avLst/>
          </a:prstGeom>
          <a:gradFill>
            <a:gsLst>
              <a:gs pos="100000">
                <a:srgbClr val="A40F16"/>
              </a:gs>
              <a:gs pos="0">
                <a:srgbClr val="0D326F"/>
              </a:gs>
            </a:gsLst>
            <a:lin ang="0" scaled="1"/>
          </a:gra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DEB0E7-7C53-C869-4B80-DA1695946536}"/>
              </a:ext>
            </a:extLst>
          </p:cNvPr>
          <p:cNvSpPr txBox="1"/>
          <p:nvPr/>
        </p:nvSpPr>
        <p:spPr>
          <a:xfrm>
            <a:off x="391909" y="995937"/>
            <a:ext cx="11532171" cy="5894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4000"/>
              </a:lnSpc>
              <a:buClr>
                <a:srgbClr val="A40F16"/>
              </a:buClr>
              <a:buFont typeface="Wingdings" panose="05000000000000000000" pitchFamily="2" charset="2"/>
              <a:buChar char="ü"/>
            </a:pPr>
            <a:r>
              <a:rPr lang="ko-KR" altLang="en-US" sz="1400" b="1" dirty="0">
                <a:solidFill>
                  <a:srgbClr val="A40F16"/>
                </a:solidFill>
                <a:latin typeface="+mn-ea"/>
              </a:rPr>
              <a:t>스포츠 심리학</a:t>
            </a:r>
            <a:r>
              <a:rPr lang="en-US" altLang="ko-KR" sz="1400" b="1" dirty="0">
                <a:solidFill>
                  <a:srgbClr val="A40F16"/>
                </a:solidFill>
                <a:latin typeface="+mn-ea"/>
              </a:rPr>
              <a:t>(Sport Psychology)</a:t>
            </a:r>
            <a:r>
              <a:rPr lang="ko-KR" altLang="en-US" sz="1400" b="1" dirty="0">
                <a:solidFill>
                  <a:srgbClr val="A40F16"/>
                </a:solidFill>
                <a:latin typeface="+mn-ea"/>
              </a:rPr>
              <a:t>은 운동 선수의 정신적 건강과 경기력 향상을 위한 심리적 과정을 연구하는 학문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으로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</a:t>
            </a:r>
            <a:br>
              <a:rPr lang="en-US" altLang="ko-KR" sz="1400" b="1" dirty="0">
                <a:solidFill>
                  <a:srgbClr val="A40F16"/>
                </a:solidFill>
                <a:latin typeface="+mn-ea"/>
              </a:rPr>
            </a:b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선수들의 동기부여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스트레스 관리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집중력 등을 다루며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선수들이 최상의 경기력을 발휘할 수 있도록 기여하는 중요한 역할을 수행함</a:t>
            </a:r>
            <a:b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(</a:t>
            </a:r>
            <a:r>
              <a:rPr lang="en-US" altLang="ko-KR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Lochbaum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et al., 2022)</a:t>
            </a:r>
          </a:p>
          <a:p>
            <a:pPr marL="285750" indent="-285750">
              <a:lnSpc>
                <a:spcPct val="114000"/>
              </a:lnSpc>
              <a:buClr>
                <a:srgbClr val="A40F16"/>
              </a:buClr>
              <a:buFont typeface="Wingdings" panose="05000000000000000000" pitchFamily="2" charset="2"/>
              <a:buChar char="ü"/>
            </a:pP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14000"/>
              </a:lnSpc>
              <a:buClr>
                <a:srgbClr val="A40F16"/>
              </a:buClr>
              <a:buFont typeface="Wingdings" panose="05000000000000000000" pitchFamily="2" charset="2"/>
              <a:buChar char="ü"/>
            </a:pP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스포츠 심리학에서 </a:t>
            </a:r>
            <a:r>
              <a:rPr lang="ko-KR" altLang="en-US" sz="1400" b="1" dirty="0">
                <a:solidFill>
                  <a:srgbClr val="A40F16"/>
                </a:solidFill>
                <a:latin typeface="+mn-ea"/>
              </a:rPr>
              <a:t>선수들의 심리를 측정할 수 있는 일반적 방법으로</a:t>
            </a:r>
            <a:r>
              <a:rPr lang="en-US" altLang="ko-KR" sz="1400" b="1" dirty="0">
                <a:solidFill>
                  <a:srgbClr val="A40F16"/>
                </a:solidFill>
                <a:latin typeface="+mn-ea"/>
              </a:rPr>
              <a:t>, </a:t>
            </a:r>
            <a:r>
              <a:rPr lang="ko-KR" altLang="en-US" sz="1400" b="1" dirty="0">
                <a:solidFill>
                  <a:srgbClr val="A40F16"/>
                </a:solidFill>
                <a:latin typeface="+mn-ea"/>
              </a:rPr>
              <a:t>설문지와 생리적 측정</a:t>
            </a:r>
            <a:r>
              <a:rPr lang="ko-KR" altLang="en-US" sz="1400" dirty="0">
                <a:solidFill>
                  <a:srgbClr val="A40F16"/>
                </a:solidFill>
                <a:latin typeface="+mn-ea"/>
              </a:rPr>
              <a:t>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등이 있음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(</a:t>
            </a:r>
            <a:r>
              <a:rPr lang="en-US" altLang="ko-KR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Trpkovici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et al., 2023)</a:t>
            </a:r>
          </a:p>
          <a:p>
            <a:pPr marL="285750" indent="-285750">
              <a:lnSpc>
                <a:spcPct val="114000"/>
              </a:lnSpc>
              <a:buClr>
                <a:srgbClr val="A40F16"/>
              </a:buClr>
              <a:buFont typeface="Wingdings" panose="05000000000000000000" pitchFamily="2" charset="2"/>
              <a:buChar char="ü"/>
            </a:pPr>
            <a:endParaRPr lang="en-US" altLang="ko-KR" sz="8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742950" lvl="1" indent="-285750">
              <a:lnSpc>
                <a:spcPct val="114000"/>
              </a:lnSpc>
              <a:buClr>
                <a:srgbClr val="A40F16"/>
              </a:buClr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스포츠 심리 상태 검사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(ACSI-28),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경기 전 불안 질문지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(CSAI-2),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스포츠 수행 심리 설문지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(SAS-2)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등을 통해 심리 상태를 체계적으로 평가할 수 있음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742950" lvl="1" indent="-285750">
              <a:lnSpc>
                <a:spcPct val="114000"/>
              </a:lnSpc>
              <a:buClr>
                <a:srgbClr val="A40F16"/>
              </a:buClr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선수들의 심박수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호르몬 수치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뇌파 등을 통해 선수의 스트레스 수준과 심리적 반응을 평가해 객관적인 선수의 심리적 상태를 파악할 수 있음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285750" indent="-285750">
              <a:lnSpc>
                <a:spcPct val="114000"/>
              </a:lnSpc>
              <a:buClr>
                <a:srgbClr val="A40F16"/>
              </a:buClr>
              <a:buFont typeface="Wingdings" panose="05000000000000000000" pitchFamily="2" charset="2"/>
              <a:buChar char="ü"/>
            </a:pP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285750" indent="-285750">
              <a:lnSpc>
                <a:spcPct val="114000"/>
              </a:lnSpc>
              <a:buClr>
                <a:srgbClr val="A40F16"/>
              </a:buClr>
              <a:buFont typeface="Wingdings" panose="05000000000000000000" pitchFamily="2" charset="2"/>
              <a:buChar char="ü"/>
            </a:pP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그러나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두 방법 모두 </a:t>
            </a:r>
            <a:r>
              <a:rPr lang="ko-KR" altLang="en-US" sz="1400" b="1" dirty="0">
                <a:solidFill>
                  <a:srgbClr val="A40F16"/>
                </a:solidFill>
                <a:latin typeface="+mn-ea"/>
              </a:rPr>
              <a:t>현실적으로 외부인이 측정하기 어렵고</a:t>
            </a:r>
            <a:r>
              <a:rPr lang="en-US" altLang="ko-KR" sz="1400" b="1" dirty="0">
                <a:solidFill>
                  <a:srgbClr val="A40F16"/>
                </a:solidFill>
                <a:latin typeface="+mn-ea"/>
              </a:rPr>
              <a:t>, </a:t>
            </a:r>
            <a:r>
              <a:rPr lang="ko-KR" altLang="en-US" sz="1400" b="1" dirty="0">
                <a:solidFill>
                  <a:srgbClr val="A40F16"/>
                </a:solidFill>
                <a:latin typeface="+mn-ea"/>
              </a:rPr>
              <a:t>많은 시간 및 자원이 소모된다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는 한계점이 존재함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(Yetton et al., 2019)</a:t>
            </a:r>
          </a:p>
          <a:p>
            <a:pPr>
              <a:lnSpc>
                <a:spcPct val="114000"/>
              </a:lnSpc>
              <a:buClr>
                <a:srgbClr val="A40F16"/>
              </a:buClr>
            </a:pP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285750" indent="-285750">
              <a:lnSpc>
                <a:spcPct val="114000"/>
              </a:lnSpc>
              <a:buClr>
                <a:srgbClr val="0D326F"/>
              </a:buClr>
              <a:buFont typeface="Wingdings" panose="05000000000000000000" pitchFamily="2" charset="2"/>
              <a:buChar char="ü"/>
            </a:pP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이러한 상황에서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</a:t>
            </a:r>
            <a:r>
              <a:rPr lang="ko-KR" altLang="en-US" sz="1400" b="1" dirty="0">
                <a:solidFill>
                  <a:srgbClr val="0D326F"/>
                </a:solidFill>
                <a:latin typeface="+mn-ea"/>
              </a:rPr>
              <a:t>디지털 플랫폼에서의 팬들의 여론은 선수들의 심리에 중요한 영향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을 미침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(Weiner, 2021)</a:t>
            </a:r>
          </a:p>
          <a:p>
            <a:pPr marL="285750" indent="-285750">
              <a:lnSpc>
                <a:spcPct val="114000"/>
              </a:lnSpc>
              <a:buClr>
                <a:srgbClr val="A40F16"/>
              </a:buClr>
              <a:buFont typeface="Wingdings" panose="05000000000000000000" pitchFamily="2" charset="2"/>
              <a:buChar char="ü"/>
            </a:pPr>
            <a:endParaRPr lang="en-US" altLang="ko-KR" sz="8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742950" lvl="1" indent="-285750">
              <a:lnSpc>
                <a:spcPct val="114000"/>
              </a:lnSpc>
              <a:buClr>
                <a:srgbClr val="0D326F"/>
              </a:buClr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소셜 미디어 및 온라인 커뮤니티에서 격려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응원 등 팬들이 보내는 긍정적인 메시지는 선수들의 자신감을 높이고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경기력을 향상시키는 데 기여함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742950" lvl="1" indent="-285750">
              <a:lnSpc>
                <a:spcPct val="114000"/>
              </a:lnSpc>
              <a:buClr>
                <a:srgbClr val="0D326F"/>
              </a:buClr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반면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부정적인 댓글이나 무분별한 비난은 선수들에게 심리적인 부담을 주고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불안감과 스트레스를 유발할 수 있음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742950" lvl="1" indent="-285750">
              <a:lnSpc>
                <a:spcPct val="114000"/>
              </a:lnSpc>
              <a:buClr>
                <a:srgbClr val="0D326F"/>
              </a:buClr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이는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곧 선수들의 경기 집중력을 떨어뜨리고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결과적으로 경기력 저하로 이어질 수 있음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>
              <a:lnSpc>
                <a:spcPct val="114000"/>
              </a:lnSpc>
              <a:buClr>
                <a:srgbClr val="0D326F"/>
              </a:buClr>
            </a:pP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285750" indent="-285750">
              <a:lnSpc>
                <a:spcPct val="114000"/>
              </a:lnSpc>
              <a:buClr>
                <a:srgbClr val="0D326F"/>
              </a:buClr>
              <a:buFont typeface="Wingdings" panose="05000000000000000000" pitchFamily="2" charset="2"/>
              <a:buChar char="Ø"/>
            </a:pP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따라서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선수들의 심리를 직접적으로 측정하기 어려운 경우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</a:t>
            </a:r>
            <a:r>
              <a:rPr lang="ko-KR" altLang="en-US" sz="1400" b="1" dirty="0">
                <a:solidFill>
                  <a:srgbClr val="0D326F"/>
                </a:solidFill>
                <a:latin typeface="+mn-ea"/>
              </a:rPr>
              <a:t> 팬들의 디지털 여론을 통해 간접적으로 선수의 심리를 추정하는 것이 가능함</a:t>
            </a:r>
            <a:br>
              <a:rPr lang="en-US" altLang="ko-KR" sz="1400" b="1" dirty="0">
                <a:solidFill>
                  <a:srgbClr val="0D326F"/>
                </a:solidFill>
                <a:latin typeface="+mn-ea"/>
              </a:rPr>
            </a:b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(</a:t>
            </a:r>
            <a:r>
              <a:rPr lang="en-US" altLang="ko-KR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Kiler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&amp; </a:t>
            </a:r>
            <a:r>
              <a:rPr lang="en-US" altLang="ko-KR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Brixius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2022)</a:t>
            </a:r>
          </a:p>
          <a:p>
            <a:pPr marL="285750" indent="-285750">
              <a:lnSpc>
                <a:spcPct val="114000"/>
              </a:lnSpc>
              <a:buClr>
                <a:srgbClr val="0D326F"/>
              </a:buClr>
              <a:buFont typeface="Wingdings" panose="05000000000000000000" pitchFamily="2" charset="2"/>
              <a:buChar char="ü"/>
            </a:pPr>
            <a:endParaRPr lang="en-US" altLang="ko-KR" sz="1400" b="1" dirty="0">
              <a:solidFill>
                <a:srgbClr val="0D326F"/>
              </a:solidFill>
              <a:latin typeface="+mn-ea"/>
            </a:endParaRPr>
          </a:p>
          <a:p>
            <a:pPr marL="285750" indent="-285750">
              <a:lnSpc>
                <a:spcPct val="114000"/>
              </a:lnSpc>
              <a:buClr>
                <a:srgbClr val="0D326F"/>
              </a:buClr>
              <a:buFont typeface="Wingdings" panose="05000000000000000000" pitchFamily="2" charset="2"/>
              <a:buChar char="ü"/>
            </a:pPr>
            <a:r>
              <a:rPr lang="ko-KR" altLang="en-US" sz="1400" b="1" dirty="0">
                <a:solidFill>
                  <a:srgbClr val="0D326F"/>
                </a:solidFill>
                <a:latin typeface="+mn-ea"/>
              </a:rPr>
              <a:t>야구에서는 선수의 심리가 좋지 않을 때 여러 부정적인 현상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이 나타날 수 있으며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</a:t>
            </a:r>
            <a:r>
              <a:rPr lang="ko-KR" altLang="en-US" sz="1400" b="1" dirty="0">
                <a:solidFill>
                  <a:srgbClr val="0D326F"/>
                </a:solidFill>
                <a:latin typeface="+mn-ea"/>
              </a:rPr>
              <a:t>스포츠 심리학이 중요한 종목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으로 볼 수 있음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(Sloan, 2023)</a:t>
            </a:r>
          </a:p>
          <a:p>
            <a:pPr marL="285750" indent="-285750">
              <a:lnSpc>
                <a:spcPct val="114000"/>
              </a:lnSpc>
              <a:buClr>
                <a:srgbClr val="0D326F"/>
              </a:buClr>
              <a:buFont typeface="Wingdings" panose="05000000000000000000" pitchFamily="2" charset="2"/>
              <a:buChar char="ü"/>
            </a:pPr>
            <a:endParaRPr lang="en-US" altLang="ko-KR" sz="8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742950" lvl="1" indent="-285750">
              <a:lnSpc>
                <a:spcPct val="114000"/>
              </a:lnSpc>
              <a:buClr>
                <a:srgbClr val="0D326F"/>
              </a:buClr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타자는 스트라이크존 판단이 흐려져 타격 성공률에 영향을 미치며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투수는 제구력이 떨어져 볼넷을 많이 허용하게 되고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이는 경기에 부정적 영향을 일으킴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>
              <a:lnSpc>
                <a:spcPct val="114000"/>
              </a:lnSpc>
              <a:buClr>
                <a:srgbClr val="0D326F"/>
              </a:buClr>
            </a:pPr>
            <a:endParaRPr lang="en-US" altLang="ko-KR" sz="1400" b="1" dirty="0">
              <a:solidFill>
                <a:srgbClr val="0D326F"/>
              </a:solidFill>
              <a:latin typeface="+mn-ea"/>
            </a:endParaRPr>
          </a:p>
          <a:p>
            <a:pPr marL="285750" indent="-285750">
              <a:lnSpc>
                <a:spcPct val="114000"/>
              </a:lnSpc>
              <a:buClr>
                <a:srgbClr val="0D326F"/>
              </a:buClr>
              <a:buFont typeface="Wingdings" panose="05000000000000000000" pitchFamily="2" charset="2"/>
              <a:buChar char="Ø"/>
            </a:pPr>
            <a:r>
              <a:rPr lang="ko-KR" altLang="en-US" sz="1400" b="1" i="1" dirty="0">
                <a:solidFill>
                  <a:srgbClr val="0D326F"/>
                </a:solidFill>
                <a:latin typeface="+mn-ea"/>
              </a:rPr>
              <a:t>본 연구에서는 </a:t>
            </a:r>
            <a:r>
              <a:rPr lang="en-US" altLang="ko-KR" sz="1400" b="1" i="1" dirty="0">
                <a:solidFill>
                  <a:srgbClr val="0D326F"/>
                </a:solidFill>
                <a:latin typeface="+mn-ea"/>
              </a:rPr>
              <a:t>KBO </a:t>
            </a:r>
            <a:r>
              <a:rPr lang="ko-KR" altLang="en-US" sz="1400" b="1" i="1" dirty="0">
                <a:solidFill>
                  <a:srgbClr val="0D326F"/>
                </a:solidFill>
                <a:latin typeface="+mn-ea"/>
              </a:rPr>
              <a:t>팬들의 여론을 통해 선수의 심리를 간접적으로 추정하며</a:t>
            </a:r>
            <a:r>
              <a:rPr lang="en-US" altLang="ko-KR" sz="1400" b="1" i="1" dirty="0">
                <a:solidFill>
                  <a:srgbClr val="0D326F"/>
                </a:solidFill>
                <a:latin typeface="+mn-ea"/>
              </a:rPr>
              <a:t>, </a:t>
            </a:r>
            <a:r>
              <a:rPr lang="ko-KR" altLang="en-US" sz="1400" b="1" i="1" dirty="0">
                <a:solidFill>
                  <a:srgbClr val="0D326F"/>
                </a:solidFill>
                <a:latin typeface="+mn-ea"/>
              </a:rPr>
              <a:t>이를 기반으로 선수의 경기력을 예측하고자 함</a:t>
            </a:r>
            <a:endParaRPr lang="en-US" altLang="ko-KR" sz="1400" b="1" i="1" dirty="0">
              <a:solidFill>
                <a:srgbClr val="0D326F"/>
              </a:solidFill>
              <a:latin typeface="+mn-ea"/>
            </a:endParaRPr>
          </a:p>
        </p:txBody>
      </p:sp>
      <p:sp>
        <p:nvSpPr>
          <p:cNvPr id="4" name="슬라이드 번호 개체 틀 1">
            <a:extLst>
              <a:ext uri="{FF2B5EF4-FFF2-40B4-BE49-F238E27FC236}">
                <a16:creationId xmlns:a16="http://schemas.microsoft.com/office/drawing/2014/main" id="{3EF5264E-DEF2-72DD-6AB0-E8F2BE5FF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6239" y="6356350"/>
            <a:ext cx="2844799" cy="365125"/>
          </a:xfrm>
        </p:spPr>
        <p:txBody>
          <a:bodyPr/>
          <a:lstStyle/>
          <a:p>
            <a:pPr lvl="0"/>
            <a:fld id="{AD22CD3B-FDDF-4998-970C-76E6E0BEC65F}" type="slidenum">
              <a:rPr lang="ko-KR" altLang="en-US" smtClean="0"/>
              <a:pPr lvl="0"/>
              <a:t>8</a:t>
            </a:fld>
            <a:r>
              <a:rPr lang="en-US" altLang="ko-KR" dirty="0"/>
              <a:t>/29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3054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D8EFD01D-D1EE-243D-9DC5-FBBEA44D45F5}"/>
              </a:ext>
            </a:extLst>
          </p:cNvPr>
          <p:cNvSpPr/>
          <p:nvPr/>
        </p:nvSpPr>
        <p:spPr>
          <a:xfrm>
            <a:off x="267920" y="140987"/>
            <a:ext cx="9217166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3600" b="1" dirty="0" err="1">
                <a:gradFill>
                  <a:gsLst>
                    <a:gs pos="0">
                      <a:srgbClr val="A40F16"/>
                    </a:gs>
                    <a:gs pos="100000">
                      <a:srgbClr val="0D326F"/>
                    </a:gs>
                  </a:gsLst>
                  <a:lin ang="0" scaled="1"/>
                </a:gradFill>
                <a:latin typeface="+mn-ea"/>
              </a:rPr>
              <a:t>Ⅱ</a:t>
            </a:r>
            <a:r>
              <a:rPr lang="en-US" altLang="ko-KR" sz="3600" b="1" dirty="0">
                <a:gradFill>
                  <a:gsLst>
                    <a:gs pos="0">
                      <a:srgbClr val="A40F16"/>
                    </a:gs>
                    <a:gs pos="100000">
                      <a:srgbClr val="0D326F"/>
                    </a:gs>
                  </a:gsLst>
                  <a:lin ang="0" scaled="1"/>
                </a:gradFill>
                <a:latin typeface="+mn-ea"/>
              </a:rPr>
              <a:t>. </a:t>
            </a:r>
            <a:r>
              <a:rPr lang="ko-KR" altLang="en-US" sz="3600" b="1" dirty="0">
                <a:gradFill>
                  <a:gsLst>
                    <a:gs pos="0">
                      <a:srgbClr val="A40F16"/>
                    </a:gs>
                    <a:gs pos="100000">
                      <a:srgbClr val="0D326F"/>
                    </a:gs>
                  </a:gsLst>
                  <a:lin ang="0" scaled="1"/>
                </a:gradFill>
                <a:latin typeface="+mn-ea"/>
              </a:rPr>
              <a:t>이론적 배경</a:t>
            </a:r>
            <a:r>
              <a:rPr lang="ko-KR" altLang="en-US" sz="2400" b="1" dirty="0">
                <a:gradFill>
                  <a:gsLst>
                    <a:gs pos="0">
                      <a:srgbClr val="A40F16"/>
                    </a:gs>
                    <a:gs pos="100000">
                      <a:srgbClr val="0D326F"/>
                    </a:gs>
                  </a:gsLst>
                  <a:lin ang="0" scaled="1"/>
                </a:gradFill>
                <a:latin typeface="+mn-ea"/>
              </a:rPr>
              <a:t> </a:t>
            </a:r>
            <a:r>
              <a:rPr lang="en-US" altLang="ko-KR" sz="2400" b="1" dirty="0">
                <a:gradFill>
                  <a:gsLst>
                    <a:gs pos="0">
                      <a:srgbClr val="A40F16"/>
                    </a:gs>
                    <a:gs pos="100000">
                      <a:srgbClr val="0D326F"/>
                    </a:gs>
                  </a:gsLst>
                  <a:lin ang="0" scaled="1"/>
                </a:gradFill>
                <a:latin typeface="+mn-ea"/>
              </a:rPr>
              <a:t>- 4) </a:t>
            </a:r>
            <a:r>
              <a:rPr lang="ko-KR" altLang="en-US" sz="2400" b="1" dirty="0" err="1">
                <a:gradFill>
                  <a:gsLst>
                    <a:gs pos="0">
                      <a:srgbClr val="A40F16"/>
                    </a:gs>
                    <a:gs pos="100000">
                      <a:srgbClr val="0D326F"/>
                    </a:gs>
                  </a:gsLst>
                  <a:lin ang="0" scaled="1"/>
                </a:gradFill>
                <a:latin typeface="+mn-ea"/>
              </a:rPr>
              <a:t>세이버매트릭스</a:t>
            </a:r>
            <a:endParaRPr lang="ko-KR" altLang="en-US" sz="2800" b="1" dirty="0">
              <a:gradFill>
                <a:gsLst>
                  <a:gs pos="0">
                    <a:srgbClr val="A40F16"/>
                  </a:gs>
                  <a:gs pos="100000">
                    <a:srgbClr val="0D326F"/>
                  </a:gs>
                </a:gsLst>
                <a:lin ang="0" scaled="1"/>
              </a:gradFill>
              <a:latin typeface="+mn-ea"/>
            </a:endParaRPr>
          </a:p>
        </p:txBody>
      </p:sp>
      <p:pic>
        <p:nvPicPr>
          <p:cNvPr id="26" name="그림 25" descr="텍스트, 로고, 상징, 폰트이(가) 표시된 사진&#10;&#10;자동 생성된 설명">
            <a:extLst>
              <a:ext uri="{FF2B5EF4-FFF2-40B4-BE49-F238E27FC236}">
                <a16:creationId xmlns:a16="http://schemas.microsoft.com/office/drawing/2014/main" id="{42453882-C24E-C360-652C-02EEB9467FB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8448" y="234801"/>
            <a:ext cx="1325632" cy="321685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74A2BF96-2204-4269-972C-20A4982A028A}"/>
              </a:ext>
            </a:extLst>
          </p:cNvPr>
          <p:cNvSpPr/>
          <p:nvPr/>
        </p:nvSpPr>
        <p:spPr>
          <a:xfrm rot="16200000">
            <a:off x="-3364565" y="3364563"/>
            <a:ext cx="6858002" cy="128875"/>
          </a:xfrm>
          <a:prstGeom prst="rect">
            <a:avLst/>
          </a:prstGeom>
          <a:gradFill>
            <a:gsLst>
              <a:gs pos="100000">
                <a:srgbClr val="A40F16"/>
              </a:gs>
              <a:gs pos="0">
                <a:srgbClr val="0D326F"/>
              </a:gs>
            </a:gsLst>
            <a:lin ang="0" scaled="1"/>
          </a:gra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8B50A85-53E6-9B41-A9CF-237B584B86B6}"/>
                  </a:ext>
                </a:extLst>
              </p:cNvPr>
              <p:cNvSpPr txBox="1"/>
              <p:nvPr/>
            </p:nvSpPr>
            <p:spPr>
              <a:xfrm>
                <a:off x="391909" y="995937"/>
                <a:ext cx="11532171" cy="54474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14000"/>
                  </a:lnSpc>
                  <a:buClr>
                    <a:srgbClr val="A40F16"/>
                  </a:buClr>
                  <a:buFont typeface="Wingdings" panose="05000000000000000000" pitchFamily="2" charset="2"/>
                  <a:buChar char="ü"/>
                </a:pPr>
                <a:r>
                  <a:rPr lang="ko-KR" altLang="en-US" sz="1400" b="1" dirty="0">
                    <a:solidFill>
                      <a:srgbClr val="A40F16"/>
                    </a:solidFill>
                    <a:latin typeface="+mn-ea"/>
                  </a:rPr>
                  <a:t>세이버매트릭스</a:t>
                </a:r>
                <a:r>
                  <a:rPr lang="en-US" altLang="ko-KR" sz="1400" b="1" dirty="0">
                    <a:solidFill>
                      <a:srgbClr val="A40F16"/>
                    </a:solidFill>
                    <a:latin typeface="+mn-ea"/>
                  </a:rPr>
                  <a:t>(Sabermetrics)</a:t>
                </a:r>
                <a:r>
                  <a:rPr lang="ko-KR" altLang="en-US" sz="1400" b="1" dirty="0">
                    <a:solidFill>
                      <a:srgbClr val="A40F16"/>
                    </a:solidFill>
                    <a:latin typeface="+mn-ea"/>
                  </a:rPr>
                  <a:t>는 야구 경기의 다양한 측면을 체계적으로 분석하고 평가하기 위한 통계적 접근 방법</a:t>
                </a:r>
                <a:r>
                  <a: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</a:rPr>
                  <a:t>으로</a:t>
                </a:r>
                <a:r>
                  <a: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</a:rPr>
                  <a:t>,</a:t>
                </a:r>
                <a:br>
                  <a: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</a:rPr>
                </a:br>
                <a:r>
                  <a: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</a:rPr>
                  <a:t>“Society for American Baseball Research”</a:t>
                </a:r>
                <a:r>
                  <a: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</a:rPr>
                  <a:t>의 약자인</a:t>
                </a:r>
                <a:r>
                  <a: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</a:rPr>
                  <a:t> SABR</a:t>
                </a:r>
                <a:r>
                  <a: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</a:rPr>
                  <a:t>에서 유래됨</a:t>
                </a:r>
                <a:r>
                  <a: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</a:rPr>
                  <a:t>(Burroughs, 2020)</a:t>
                </a:r>
              </a:p>
              <a:p>
                <a:pPr marL="285750" indent="-285750">
                  <a:lnSpc>
                    <a:spcPct val="114000"/>
                  </a:lnSpc>
                  <a:buClr>
                    <a:srgbClr val="A40F16"/>
                  </a:buClr>
                  <a:buFont typeface="Wingdings" panose="05000000000000000000" pitchFamily="2" charset="2"/>
                  <a:buChar char="ü"/>
                </a:pPr>
                <a:endParaRPr lang="en-US" altLang="ko-KR" sz="1400" b="1" dirty="0">
                  <a:solidFill>
                    <a:srgbClr val="A40F16"/>
                  </a:solidFill>
                  <a:latin typeface="+mn-ea"/>
                </a:endParaRPr>
              </a:p>
              <a:p>
                <a:pPr marL="285750" indent="-285750">
                  <a:lnSpc>
                    <a:spcPct val="114000"/>
                  </a:lnSpc>
                  <a:buClr>
                    <a:srgbClr val="A40F16"/>
                  </a:buClr>
                  <a:buFont typeface="Wingdings" panose="05000000000000000000" pitchFamily="2" charset="2"/>
                  <a:buChar char="ü"/>
                </a:pPr>
                <a:r>
                  <a:rPr lang="ko-KR" altLang="en-US" sz="1400" b="1" dirty="0" err="1">
                    <a:solidFill>
                      <a:srgbClr val="A40F16"/>
                    </a:solidFill>
                    <a:latin typeface="+mn-ea"/>
                  </a:rPr>
                  <a:t>세이버매트릭스는</a:t>
                </a:r>
                <a:r>
                  <a:rPr lang="ko-KR" altLang="en-US" sz="1400" b="1" dirty="0">
                    <a:solidFill>
                      <a:srgbClr val="A40F16"/>
                    </a:solidFill>
                    <a:latin typeface="+mn-ea"/>
                  </a:rPr>
                  <a:t> 기본적으로 전통적인 야구 통계보다 더 깊이 있는 분석을 사용하며</a:t>
                </a:r>
                <a:r>
                  <a:rPr lang="en-US" altLang="ko-KR" sz="1400" b="1" dirty="0">
                    <a:solidFill>
                      <a:srgbClr val="A40F16"/>
                    </a:solidFill>
                    <a:latin typeface="+mn-ea"/>
                  </a:rPr>
                  <a:t>, </a:t>
                </a:r>
                <a:r>
                  <a:rPr lang="ko-KR" altLang="en-US" sz="1400" b="1" dirty="0">
                    <a:solidFill>
                      <a:srgbClr val="A40F16"/>
                    </a:solidFill>
                    <a:latin typeface="+mn-ea"/>
                  </a:rPr>
                  <a:t>중요한 역할을 수행함</a:t>
                </a:r>
                <a:r>
                  <a: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</a:rPr>
                  <a:t>(Burroughs, 2020)</a:t>
                </a:r>
              </a:p>
              <a:p>
                <a:pPr marL="285750" indent="-285750">
                  <a:lnSpc>
                    <a:spcPct val="114000"/>
                  </a:lnSpc>
                  <a:buClr>
                    <a:srgbClr val="A40F16"/>
                  </a:buClr>
                  <a:buFont typeface="Wingdings" panose="05000000000000000000" pitchFamily="2" charset="2"/>
                  <a:buChar char="ü"/>
                </a:pPr>
                <a:endParaRPr lang="en-US" altLang="ko-KR" sz="800" b="1" dirty="0">
                  <a:solidFill>
                    <a:srgbClr val="A40F16"/>
                  </a:solidFill>
                  <a:latin typeface="+mn-ea"/>
                </a:endParaRPr>
              </a:p>
              <a:p>
                <a:pPr marL="742950" lvl="1" indent="-285750">
                  <a:lnSpc>
                    <a:spcPct val="114000"/>
                  </a:lnSpc>
                  <a:buClr>
                    <a:srgbClr val="A40F16"/>
                  </a:buClr>
                  <a:buFont typeface="Arial" panose="020B0604020202020204" pitchFamily="34" charset="0"/>
                  <a:buChar char="•"/>
                </a:pPr>
                <a:r>
                  <a:rPr lang="ko-KR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전통적인 야구 통계는 타율</a:t>
                </a:r>
                <a:r>
                  <a:rPr lang="en-US" altLang="ko-K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, </a:t>
                </a:r>
                <a:r>
                  <a:rPr lang="ko-KR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홈런</a:t>
                </a:r>
                <a:r>
                  <a:rPr lang="en-US" altLang="ko-K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, </a:t>
                </a:r>
                <a:r>
                  <a:rPr lang="ko-KR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타점 등 기본적인 지표에 의존해 선수의 실제 가치를 완전히 반영하지 못함</a:t>
                </a:r>
                <a:endPara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endParaRPr>
              </a:p>
              <a:p>
                <a:pPr marL="742950" lvl="1" indent="-285750">
                  <a:lnSpc>
                    <a:spcPct val="114000"/>
                  </a:lnSpc>
                  <a:buClr>
                    <a:srgbClr val="A40F16"/>
                  </a:buClr>
                  <a:buFont typeface="Arial" panose="020B0604020202020204" pitchFamily="34" charset="0"/>
                  <a:buChar char="•"/>
                </a:pPr>
                <a:r>
                  <a:rPr lang="ko-KR" altLang="en-US" sz="12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세이버매트릭스는</a:t>
                </a:r>
                <a:r>
                  <a:rPr lang="ko-KR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 </a:t>
                </a:r>
                <a:r>
                  <a:rPr lang="en-US" altLang="ko-K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OPS, WAR </a:t>
                </a:r>
                <a:r>
                  <a:rPr lang="ko-KR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등의 지표를 통해 </a:t>
                </a:r>
                <a:r>
                  <a:rPr lang="ko-KR" altLang="en-US" sz="1200" b="1" dirty="0">
                    <a:solidFill>
                      <a:srgbClr val="A40F16"/>
                    </a:solidFill>
                    <a:latin typeface="+mn-ea"/>
                  </a:rPr>
                  <a:t>선수의 공헌도를 보다 정확하게 평가할 수 있음</a:t>
                </a:r>
                <a:endParaRPr lang="en-US" altLang="ko-KR" sz="1200" b="1" dirty="0">
                  <a:solidFill>
                    <a:srgbClr val="A40F16"/>
                  </a:solidFill>
                  <a:latin typeface="+mn-ea"/>
                </a:endParaRPr>
              </a:p>
              <a:p>
                <a:pPr marL="742950" lvl="1" indent="-285750">
                  <a:lnSpc>
                    <a:spcPct val="114000"/>
                  </a:lnSpc>
                  <a:buClr>
                    <a:srgbClr val="A40F16"/>
                  </a:buClr>
                  <a:buFont typeface="Arial" panose="020B0604020202020204" pitchFamily="34" charset="0"/>
                  <a:buChar char="•"/>
                </a:pPr>
                <a:r>
                  <a:rPr lang="ko-KR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따라서</a:t>
                </a:r>
                <a:r>
                  <a:rPr lang="en-US" altLang="ko-K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, </a:t>
                </a:r>
                <a:r>
                  <a:rPr lang="ko-KR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팀은 데이터를 기반으로 </a:t>
                </a:r>
                <a:r>
                  <a:rPr lang="ko-KR" altLang="en-US" sz="1200" b="1" dirty="0">
                    <a:solidFill>
                      <a:srgbClr val="A40F16"/>
                    </a:solidFill>
                    <a:latin typeface="+mn-ea"/>
                  </a:rPr>
                  <a:t>보다 전략적인 의사결정을 내릴 수 있으며</a:t>
                </a:r>
                <a:r>
                  <a:rPr lang="en-US" altLang="ko-KR" sz="1200" b="1" dirty="0">
                    <a:solidFill>
                      <a:srgbClr val="A40F16"/>
                    </a:solidFill>
                    <a:latin typeface="+mn-ea"/>
                  </a:rPr>
                  <a:t>, </a:t>
                </a:r>
                <a:r>
                  <a:rPr lang="ko-KR" altLang="en-US" sz="1200" b="1" dirty="0">
                    <a:solidFill>
                      <a:srgbClr val="A40F16"/>
                    </a:solidFill>
                    <a:latin typeface="+mn-ea"/>
                  </a:rPr>
                  <a:t>선수의 잠재력을 평가하고 성과를 모니터링하는 데 중요한 도구</a:t>
                </a:r>
                <a:r>
                  <a:rPr lang="ko-KR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로 작용함</a:t>
                </a:r>
                <a:endPara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endParaRPr>
              </a:p>
              <a:p>
                <a:pPr>
                  <a:lnSpc>
                    <a:spcPct val="114000"/>
                  </a:lnSpc>
                  <a:buClr>
                    <a:srgbClr val="A40F16"/>
                  </a:buClr>
                </a:pPr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endParaRPr>
              </a:p>
              <a:p>
                <a:pPr marL="285750" indent="-285750">
                  <a:lnSpc>
                    <a:spcPct val="114000"/>
                  </a:lnSpc>
                  <a:buClr>
                    <a:srgbClr val="0D326F"/>
                  </a:buClr>
                  <a:buFont typeface="Wingdings" panose="05000000000000000000" pitchFamily="2" charset="2"/>
                  <a:buChar char="ü"/>
                </a:pPr>
                <a:r>
                  <a: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</a:rPr>
                  <a:t>이러한</a:t>
                </a:r>
                <a:r>
                  <a: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</a:rPr>
                  <a:t> </a:t>
                </a:r>
                <a:r>
                  <a:rPr lang="ko-KR" altLang="en-US" sz="14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</a:rPr>
                  <a:t>세이버매트릭스의</a:t>
                </a:r>
                <a:r>
                  <a: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</a:rPr>
                  <a:t> 중요성으로 인해 </a:t>
                </a:r>
                <a:r>
                  <a:rPr lang="ko-KR" altLang="en-US" sz="1400" b="1" dirty="0">
                    <a:solidFill>
                      <a:srgbClr val="0D326F"/>
                    </a:solidFill>
                    <a:latin typeface="+mn-ea"/>
                  </a:rPr>
                  <a:t>메이저리그에서 전 세계적으로 확산</a:t>
                </a:r>
                <a:r>
                  <a: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</a:rPr>
                  <a:t>되었으며</a:t>
                </a:r>
                <a:r>
                  <a: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</a:rPr>
                  <a:t>, </a:t>
                </a:r>
                <a:r>
                  <a:rPr lang="en-US" altLang="ko-KR" sz="1400" b="1" dirty="0">
                    <a:solidFill>
                      <a:srgbClr val="0D326F"/>
                    </a:solidFill>
                    <a:latin typeface="+mn-ea"/>
                  </a:rPr>
                  <a:t>KBO</a:t>
                </a:r>
                <a:r>
                  <a:rPr lang="ko-KR" altLang="en-US" sz="1400" b="1" dirty="0">
                    <a:solidFill>
                      <a:srgbClr val="0D326F"/>
                    </a:solidFill>
                    <a:latin typeface="+mn-ea"/>
                  </a:rPr>
                  <a:t>에서도 최근 각광을 받기 시작</a:t>
                </a:r>
                <a:r>
                  <a: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</a:rPr>
                  <a:t>하면서</a:t>
                </a:r>
                <a:br>
                  <a:rPr lang="en-US" altLang="ko-KR" sz="1400" b="1" dirty="0">
                    <a:solidFill>
                      <a:srgbClr val="A40F16"/>
                    </a:solidFill>
                    <a:latin typeface="+mn-ea"/>
                  </a:rPr>
                </a:br>
                <a:r>
                  <a: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</a:rPr>
                  <a:t>각 팀들로부터 적극적으로 활용되어 </a:t>
                </a:r>
                <a:r>
                  <a:rPr lang="ko-KR" altLang="en-US" sz="1400" b="1" dirty="0">
                    <a:solidFill>
                      <a:srgbClr val="0D326F"/>
                    </a:solidFill>
                    <a:latin typeface="+mn-ea"/>
                  </a:rPr>
                  <a:t>리그의 경쟁력을 높이고 선수의 발전을 돕는 중요한 요소로 작용</a:t>
                </a:r>
                <a:r>
                  <a: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</a:rPr>
                  <a:t>하고 있음</a:t>
                </a:r>
                <a:r>
                  <a: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</a:rPr>
                  <a:t>(</a:t>
                </a:r>
                <a:r>
                  <a: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</a:rPr>
                  <a:t>김태훈 외</a:t>
                </a:r>
                <a:r>
                  <a: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</a:rPr>
                  <a:t>, 2020)</a:t>
                </a:r>
              </a:p>
              <a:p>
                <a:pPr marL="285750" indent="-285750">
                  <a:lnSpc>
                    <a:spcPct val="114000"/>
                  </a:lnSpc>
                  <a:buClr>
                    <a:srgbClr val="A40F16"/>
                  </a:buClr>
                  <a:buFont typeface="Wingdings" panose="05000000000000000000" pitchFamily="2" charset="2"/>
                  <a:buChar char="ü"/>
                </a:pPr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endParaRPr>
              </a:p>
              <a:p>
                <a:pPr marL="285750" indent="-285750">
                  <a:lnSpc>
                    <a:spcPct val="114000"/>
                  </a:lnSpc>
                  <a:buClr>
                    <a:srgbClr val="0D326F"/>
                  </a:buClr>
                  <a:buFont typeface="Wingdings" panose="05000000000000000000" pitchFamily="2" charset="2"/>
                  <a:buChar char="ü"/>
                </a:pPr>
                <a:r>
                  <a:rPr lang="ko-KR" altLang="en-US" sz="1400" b="1" dirty="0" err="1">
                    <a:solidFill>
                      <a:srgbClr val="0D326F"/>
                    </a:solidFill>
                    <a:latin typeface="+mn-ea"/>
                  </a:rPr>
                  <a:t>세이버매트릭스는</a:t>
                </a:r>
                <a:r>
                  <a:rPr lang="ko-KR" altLang="en-US" sz="1400" b="1" dirty="0">
                    <a:solidFill>
                      <a:srgbClr val="0D326F"/>
                    </a:solidFill>
                    <a:latin typeface="+mn-ea"/>
                  </a:rPr>
                  <a:t> 다양한 세부 지표를 포함하며</a:t>
                </a:r>
                <a:r>
                  <a:rPr lang="en-US" altLang="ko-KR" sz="1400" b="1" dirty="0">
                    <a:solidFill>
                      <a:srgbClr val="0D326F"/>
                    </a:solidFill>
                    <a:latin typeface="+mn-ea"/>
                  </a:rPr>
                  <a:t>, </a:t>
                </a:r>
                <a:r>
                  <a:rPr lang="ko-KR" altLang="en-US" sz="1400" b="1" dirty="0">
                    <a:solidFill>
                      <a:srgbClr val="0D326F"/>
                    </a:solidFill>
                    <a:latin typeface="+mn-ea"/>
                  </a:rPr>
                  <a:t>본 연구에서 활용할 주요 지표와 그 특징은 다음과 같음</a:t>
                </a:r>
                <a:r>
                  <a: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</a:rPr>
                  <a:t>(Huang &amp; Li, 2021)</a:t>
                </a:r>
              </a:p>
              <a:p>
                <a:pPr marL="285750" indent="-285750">
                  <a:lnSpc>
                    <a:spcPct val="114000"/>
                  </a:lnSpc>
                  <a:buClr>
                    <a:srgbClr val="0D326F"/>
                  </a:buClr>
                  <a:buFont typeface="Wingdings" panose="05000000000000000000" pitchFamily="2" charset="2"/>
                  <a:buChar char="ü"/>
                </a:pPr>
                <a:endParaRPr lang="en-US" altLang="ko-KR" sz="800" b="1" dirty="0">
                  <a:solidFill>
                    <a:srgbClr val="0D326F"/>
                  </a:solidFill>
                  <a:latin typeface="+mn-ea"/>
                </a:endParaRPr>
              </a:p>
              <a:p>
                <a:pPr marL="742950" lvl="1" indent="-285750">
                  <a:lnSpc>
                    <a:spcPct val="114000"/>
                  </a:lnSpc>
                  <a:buClr>
                    <a:srgbClr val="0D326F"/>
                  </a:buClr>
                  <a:buFont typeface="Arial" panose="020B0604020202020204" pitchFamily="34" charset="0"/>
                  <a:buChar char="•"/>
                </a:pPr>
                <a:r>
                  <a:rPr lang="en-US" altLang="ko-KR" sz="1200" b="1" dirty="0">
                    <a:solidFill>
                      <a:srgbClr val="0D326F"/>
                    </a:solidFill>
                    <a:latin typeface="+mn-ea"/>
                  </a:rPr>
                  <a:t>OPS</a:t>
                </a:r>
                <a:r>
                  <a:rPr lang="ko-KR" altLang="en-US" sz="1200" b="1" dirty="0">
                    <a:solidFill>
                      <a:srgbClr val="0D326F"/>
                    </a:solidFill>
                    <a:latin typeface="+mn-ea"/>
                  </a:rPr>
                  <a:t> </a:t>
                </a:r>
                <a:r>
                  <a:rPr lang="en-US" altLang="ko-KR" sz="1200" b="1" dirty="0">
                    <a:solidFill>
                      <a:srgbClr val="0D326F"/>
                    </a:solidFill>
                    <a:latin typeface="+mn-ea"/>
                  </a:rPr>
                  <a:t>(On-base Plus Slugging): </a:t>
                </a:r>
                <a:r>
                  <a:rPr lang="ko-KR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타자의 출루율과 장타율을 합산한 지표로</a:t>
                </a:r>
                <a:r>
                  <a:rPr lang="en-US" altLang="ko-K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, </a:t>
                </a:r>
                <a:r>
                  <a:rPr lang="ko-KR" altLang="en-US" sz="1200" b="1" dirty="0">
                    <a:solidFill>
                      <a:srgbClr val="0D326F"/>
                    </a:solidFill>
                    <a:latin typeface="+mn-ea"/>
                  </a:rPr>
                  <a:t>타자의 공격력을 가장 종합적으로 나타냄</a:t>
                </a:r>
                <a:endParaRPr lang="en-US" altLang="ko-KR" sz="1200" b="1" dirty="0">
                  <a:solidFill>
                    <a:srgbClr val="0D326F"/>
                  </a:solidFill>
                  <a:latin typeface="+mn-ea"/>
                </a:endParaRPr>
              </a:p>
              <a:p>
                <a:pPr marL="742950" lvl="1" indent="-285750">
                  <a:lnSpc>
                    <a:spcPct val="114000"/>
                  </a:lnSpc>
                  <a:buClr>
                    <a:srgbClr val="0D326F"/>
                  </a:buClr>
                  <a:buFont typeface="Arial" panose="020B0604020202020204" pitchFamily="34" charset="0"/>
                  <a:buChar char="•"/>
                </a:pPr>
                <a:endParaRPr lang="en-US" altLang="ko-KR" sz="800" b="1" i="1" dirty="0">
                  <a:solidFill>
                    <a:srgbClr val="0D326F"/>
                  </a:solidFill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114000"/>
                  </a:lnSpc>
                  <a:buClr>
                    <a:srgbClr val="0D326F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solidFill>
                            <a:srgbClr val="0D326F"/>
                          </a:solidFill>
                          <a:latin typeface="Cambria Math" panose="02040503050406030204" pitchFamily="18" charset="0"/>
                        </a:rPr>
                        <m:t>𝑶𝑷𝑺</m:t>
                      </m:r>
                      <m:r>
                        <a:rPr lang="en-US" altLang="ko-KR" sz="1400" b="1" i="1" smtClean="0">
                          <a:solidFill>
                            <a:srgbClr val="0D326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400" b="1" i="1" smtClean="0">
                          <a:solidFill>
                            <a:srgbClr val="0D326F"/>
                          </a:solidFill>
                          <a:latin typeface="Cambria Math" panose="02040503050406030204" pitchFamily="18" charset="0"/>
                        </a:rPr>
                        <m:t>𝑶𝑩𝑷</m:t>
                      </m:r>
                      <m:r>
                        <a:rPr lang="en-US" altLang="ko-KR" sz="1400" b="1" i="1" smtClean="0">
                          <a:solidFill>
                            <a:srgbClr val="0D326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1400" b="1" i="1" smtClean="0">
                          <a:solidFill>
                            <a:srgbClr val="0D326F"/>
                          </a:solidFill>
                          <a:latin typeface="Cambria Math" panose="02040503050406030204" pitchFamily="18" charset="0"/>
                        </a:rPr>
                        <m:t>𝑺𝑳𝑮</m:t>
                      </m:r>
                      <m:r>
                        <a:rPr lang="en-US" altLang="ko-KR" sz="1400" b="1" i="1" smtClean="0">
                          <a:solidFill>
                            <a:srgbClr val="0D326F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altLang="ko-KR" sz="1400" b="1" i="1" smtClean="0">
                          <a:solidFill>
                            <a:srgbClr val="0D326F"/>
                          </a:solidFill>
                          <a:latin typeface="Cambria Math" panose="02040503050406030204" pitchFamily="18" charset="0"/>
                        </a:rPr>
                        <m:t>𝑶𝑩𝑷</m:t>
                      </m:r>
                      <m:r>
                        <a:rPr lang="en-US" altLang="ko-KR" sz="1400" b="1" i="1" smtClean="0">
                          <a:solidFill>
                            <a:srgbClr val="0D326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400" b="1" i="1" smtClean="0">
                              <a:solidFill>
                                <a:srgbClr val="0D326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b="1" i="1">
                              <a:solidFill>
                                <a:srgbClr val="0D326F"/>
                              </a:solidFill>
                              <a:latin typeface="Cambria Math" panose="02040503050406030204" pitchFamily="18" charset="0"/>
                            </a:rPr>
                            <m:t>𝑯</m:t>
                          </m:r>
                          <m:r>
                            <a:rPr lang="en-US" altLang="ko-KR" sz="1400" b="1" i="1">
                              <a:solidFill>
                                <a:srgbClr val="0D326F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400" b="1" i="1">
                              <a:solidFill>
                                <a:srgbClr val="0D326F"/>
                              </a:solidFill>
                              <a:latin typeface="Cambria Math" panose="02040503050406030204" pitchFamily="18" charset="0"/>
                            </a:rPr>
                            <m:t>𝑩𝑩</m:t>
                          </m:r>
                          <m:r>
                            <a:rPr lang="en-US" altLang="ko-KR" sz="1400" b="1" i="1">
                              <a:solidFill>
                                <a:srgbClr val="0D326F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400" b="1" i="1">
                              <a:solidFill>
                                <a:srgbClr val="0D326F"/>
                              </a:solidFill>
                              <a:latin typeface="Cambria Math" panose="02040503050406030204" pitchFamily="18" charset="0"/>
                            </a:rPr>
                            <m:t>𝑯𝑩𝑷</m:t>
                          </m:r>
                          <m:r>
                            <m:rPr>
                              <m:nor/>
                            </m:rPr>
                            <a:rPr lang="en-US" altLang="ko-KR" sz="1400" b="1" dirty="0">
                              <a:solidFill>
                                <a:srgbClr val="0D326F"/>
                              </a:solidFill>
                              <a:latin typeface="+mn-ea"/>
                            </a:rPr>
                            <m:t> </m:t>
                          </m:r>
                        </m:num>
                        <m:den>
                          <m:r>
                            <a:rPr lang="en-US" altLang="ko-KR" sz="1400" b="1" i="1" smtClean="0">
                              <a:solidFill>
                                <a:srgbClr val="0D326F"/>
                              </a:solidFill>
                              <a:latin typeface="Cambria Math" panose="02040503050406030204" pitchFamily="18" charset="0"/>
                            </a:rPr>
                            <m:t>𝑨𝑩</m:t>
                          </m:r>
                          <m:r>
                            <a:rPr lang="en-US" altLang="ko-KR" sz="1400" b="1" i="1" smtClean="0">
                              <a:solidFill>
                                <a:srgbClr val="0D326F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400" b="1" i="1" smtClean="0">
                              <a:solidFill>
                                <a:srgbClr val="0D326F"/>
                              </a:solidFill>
                              <a:latin typeface="Cambria Math" panose="02040503050406030204" pitchFamily="18" charset="0"/>
                            </a:rPr>
                            <m:t>𝑩𝑩</m:t>
                          </m:r>
                          <m:r>
                            <a:rPr lang="en-US" altLang="ko-KR" sz="1400" b="1" i="1" smtClean="0">
                              <a:solidFill>
                                <a:srgbClr val="0D326F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400" b="1" i="1" smtClean="0">
                              <a:solidFill>
                                <a:srgbClr val="0D326F"/>
                              </a:solidFill>
                              <a:latin typeface="Cambria Math" panose="02040503050406030204" pitchFamily="18" charset="0"/>
                            </a:rPr>
                            <m:t>𝑯𝑩𝑷</m:t>
                          </m:r>
                          <m:r>
                            <a:rPr lang="en-US" altLang="ko-KR" sz="1400" b="1" i="1" smtClean="0">
                              <a:solidFill>
                                <a:srgbClr val="0D326F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400" b="1" i="1" smtClean="0">
                              <a:solidFill>
                                <a:srgbClr val="0D326F"/>
                              </a:solidFill>
                              <a:latin typeface="Cambria Math" panose="02040503050406030204" pitchFamily="18" charset="0"/>
                            </a:rPr>
                            <m:t>𝑺𝑭</m:t>
                          </m:r>
                        </m:den>
                      </m:f>
                      <m:r>
                        <a:rPr lang="en-US" altLang="ko-KR" sz="1400" b="1" i="1" smtClean="0">
                          <a:solidFill>
                            <a:srgbClr val="0D326F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altLang="ko-KR" sz="1400" b="1" i="1" smtClean="0">
                          <a:solidFill>
                            <a:srgbClr val="0D326F"/>
                          </a:solidFill>
                          <a:latin typeface="Cambria Math" panose="02040503050406030204" pitchFamily="18" charset="0"/>
                        </a:rPr>
                        <m:t>𝑺𝑳𝑮</m:t>
                      </m:r>
                      <m:r>
                        <a:rPr lang="en-US" altLang="ko-KR" sz="1400" b="1" i="1" smtClean="0">
                          <a:solidFill>
                            <a:srgbClr val="0D326F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ko-KR" sz="1400" b="1" i="1" smtClean="0">
                              <a:solidFill>
                                <a:srgbClr val="0D326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b="1" i="1" smtClean="0">
                              <a:solidFill>
                                <a:srgbClr val="0D326F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ko-KR" sz="1400" b="1" i="1" smtClean="0">
                              <a:solidFill>
                                <a:srgbClr val="0D326F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  <m:r>
                            <a:rPr lang="en-US" altLang="ko-KR" sz="1400" b="1" i="1" smtClean="0">
                              <a:solidFill>
                                <a:srgbClr val="0D326F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400" b="1" i="1" smtClean="0">
                              <a:solidFill>
                                <a:srgbClr val="0D326F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ko-KR" sz="1400" b="1" i="1" smtClean="0">
                              <a:solidFill>
                                <a:srgbClr val="0D326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ko-KR" sz="1400" b="1" i="1" smtClean="0">
                              <a:solidFill>
                                <a:srgbClr val="0D326F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ko-KR" sz="1400" b="1" i="1" smtClean="0">
                              <a:solidFill>
                                <a:srgbClr val="0D326F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  <m:r>
                            <a:rPr lang="en-US" altLang="ko-KR" sz="1400" b="1" i="1" smtClean="0">
                              <a:solidFill>
                                <a:srgbClr val="0D326F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400" b="1" i="1" smtClean="0">
                              <a:solidFill>
                                <a:srgbClr val="0D326F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altLang="ko-KR" sz="1400" b="1" i="1">
                              <a:solidFill>
                                <a:srgbClr val="0D326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ko-KR" sz="1400" b="1" i="1" smtClean="0">
                              <a:solidFill>
                                <a:srgbClr val="0D326F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altLang="ko-KR" sz="1400" b="1" i="1" smtClean="0">
                              <a:solidFill>
                                <a:srgbClr val="0D326F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  <m:r>
                            <a:rPr lang="en-US" altLang="ko-KR" sz="1400" b="1" i="1" smtClean="0">
                              <a:solidFill>
                                <a:srgbClr val="0D326F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400" b="1" i="1" smtClean="0">
                              <a:solidFill>
                                <a:srgbClr val="0D326F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US" altLang="ko-KR" sz="1400" b="1" i="1">
                              <a:solidFill>
                                <a:srgbClr val="0D326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ko-KR" sz="1400" b="1" i="1" smtClean="0">
                              <a:solidFill>
                                <a:srgbClr val="0D326F"/>
                              </a:solidFill>
                              <a:latin typeface="Cambria Math" panose="02040503050406030204" pitchFamily="18" charset="0"/>
                            </a:rPr>
                            <m:t>𝑯𝑹</m:t>
                          </m:r>
                        </m:num>
                        <m:den>
                          <m:r>
                            <a:rPr lang="en-US" altLang="ko-KR" sz="1400" b="1" i="1" smtClean="0">
                              <a:solidFill>
                                <a:srgbClr val="0D326F"/>
                              </a:solidFill>
                              <a:latin typeface="Cambria Math" panose="02040503050406030204" pitchFamily="18" charset="0"/>
                            </a:rPr>
                            <m:t>𝑨𝑩</m:t>
                          </m:r>
                        </m:den>
                      </m:f>
                    </m:oMath>
                  </m:oMathPara>
                </a14:m>
                <a:endParaRPr lang="en-US" altLang="ko-KR" sz="1400" b="1" dirty="0">
                  <a:solidFill>
                    <a:srgbClr val="0D326F"/>
                  </a:solidFill>
                  <a:latin typeface="+mn-ea"/>
                </a:endParaRPr>
              </a:p>
              <a:p>
                <a:pPr lvl="1">
                  <a:lnSpc>
                    <a:spcPct val="114000"/>
                  </a:lnSpc>
                  <a:buClr>
                    <a:srgbClr val="0D326F"/>
                  </a:buClr>
                </a:pPr>
                <a:endParaRPr lang="en-US" altLang="ko-KR" sz="800" b="1" dirty="0">
                  <a:solidFill>
                    <a:srgbClr val="0D326F"/>
                  </a:solidFill>
                  <a:latin typeface="+mn-ea"/>
                </a:endParaRPr>
              </a:p>
              <a:p>
                <a:pPr marL="742950" lvl="1" indent="-285750">
                  <a:lnSpc>
                    <a:spcPct val="114000"/>
                  </a:lnSpc>
                  <a:buClr>
                    <a:srgbClr val="0D326F"/>
                  </a:buClr>
                  <a:buFont typeface="Arial" panose="020B0604020202020204" pitchFamily="34" charset="0"/>
                  <a:buChar char="•"/>
                </a:pPr>
                <a:r>
                  <a:rPr lang="en-US" altLang="ko-KR" sz="1200" b="1" dirty="0">
                    <a:solidFill>
                      <a:srgbClr val="0D326F"/>
                    </a:solidFill>
                    <a:latin typeface="+mn-ea"/>
                  </a:rPr>
                  <a:t>GSC (Game Score for Starting Pitchers): </a:t>
                </a:r>
                <a:r>
                  <a:rPr lang="ko-KR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선발투수의 경기 성과를 평가하는 지표로</a:t>
                </a:r>
                <a:r>
                  <a:rPr lang="en-US" altLang="ko-K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, </a:t>
                </a:r>
                <a:r>
                  <a:rPr lang="ko-KR" altLang="en-US" sz="1200" b="1" dirty="0">
                    <a:solidFill>
                      <a:srgbClr val="0D326F"/>
                    </a:solidFill>
                    <a:latin typeface="+mn-ea"/>
                  </a:rPr>
                  <a:t>선발투수가 경기에서 얼마나 잘 던졌는지 나타냄</a:t>
                </a:r>
                <a:endParaRPr lang="en-US" altLang="ko-KR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endParaRPr>
              </a:p>
              <a:p>
                <a:pPr marL="742950" lvl="1" indent="-285750">
                  <a:lnSpc>
                    <a:spcPct val="114000"/>
                  </a:lnSpc>
                  <a:buClr>
                    <a:srgbClr val="0D326F"/>
                  </a:buClr>
                  <a:buFont typeface="Arial" panose="020B0604020202020204" pitchFamily="34" charset="0"/>
                  <a:buChar char="•"/>
                </a:pPr>
                <a:endParaRPr lang="en-US" altLang="ko-KR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endParaRPr>
              </a:p>
              <a:p>
                <a:pPr lvl="1" algn="ctr">
                  <a:lnSpc>
                    <a:spcPct val="114000"/>
                  </a:lnSpc>
                  <a:buClr>
                    <a:srgbClr val="0D326F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300" b="1" i="1" smtClean="0">
                          <a:solidFill>
                            <a:srgbClr val="0D326F"/>
                          </a:solidFill>
                          <a:latin typeface="Cambria Math" panose="02040503050406030204" pitchFamily="18" charset="0"/>
                        </a:rPr>
                        <m:t>𝑮𝑺𝑪</m:t>
                      </m:r>
                      <m:r>
                        <a:rPr lang="en-US" altLang="ko-KR" sz="1300" b="1" i="1" smtClean="0">
                          <a:solidFill>
                            <a:srgbClr val="0D326F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altLang="ko-KR" sz="1300" b="1" i="1" smtClean="0">
                          <a:solidFill>
                            <a:srgbClr val="0D326F"/>
                          </a:solidFill>
                          <a:latin typeface="Cambria Math" panose="02040503050406030204" pitchFamily="18" charset="0"/>
                        </a:rPr>
                        <m:t>𝟓𝟎</m:t>
                      </m:r>
                      <m:r>
                        <a:rPr lang="en-US" altLang="ko-KR" sz="1300" b="1" i="1" smtClean="0">
                          <a:solidFill>
                            <a:srgbClr val="0D326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1300" b="1" i="1" smtClean="0">
                          <a:solidFill>
                            <a:srgbClr val="0D326F"/>
                          </a:solidFill>
                          <a:latin typeface="Cambria Math" panose="02040503050406030204" pitchFamily="18" charset="0"/>
                        </a:rPr>
                        <m:t>𝑶𝒖𝒕𝒔</m:t>
                      </m:r>
                      <m:r>
                        <a:rPr lang="en-US" altLang="ko-KR" sz="1300" b="1" i="1" smtClean="0">
                          <a:solidFill>
                            <a:srgbClr val="0D326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1300" b="1" i="1" smtClean="0">
                          <a:solidFill>
                            <a:srgbClr val="0D326F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ko-KR" sz="1200" b="1" i="1">
                          <a:solidFill>
                            <a:srgbClr val="0D326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sz="1300" b="1" i="1" smtClean="0">
                          <a:solidFill>
                            <a:srgbClr val="0D326F"/>
                          </a:solidFill>
                          <a:latin typeface="Cambria Math" panose="02040503050406030204" pitchFamily="18" charset="0"/>
                        </a:rPr>
                        <m:t>𝑰𝒏𝒏𝒊𝒏𝒈𝒔</m:t>
                      </m:r>
                      <m:r>
                        <a:rPr lang="en-US" altLang="ko-KR" sz="1300" b="1" i="1" smtClean="0">
                          <a:solidFill>
                            <a:srgbClr val="0D326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300" b="1" i="1" smtClean="0">
                          <a:solidFill>
                            <a:srgbClr val="0D326F"/>
                          </a:solidFill>
                          <a:latin typeface="Cambria Math" panose="02040503050406030204" pitchFamily="18" charset="0"/>
                        </a:rPr>
                        <m:t>𝑪𝒐𝒎𝒑𝒍𝒆𝒕𝒆𝒅</m:t>
                      </m:r>
                      <m:r>
                        <a:rPr lang="en-US" altLang="ko-KR" sz="1300" b="1" i="1" smtClean="0">
                          <a:solidFill>
                            <a:srgbClr val="0D326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300" b="1" i="1" smtClean="0">
                          <a:solidFill>
                            <a:srgbClr val="0D326F"/>
                          </a:solidFill>
                          <a:latin typeface="Cambria Math" panose="02040503050406030204" pitchFamily="18" charset="0"/>
                        </a:rPr>
                        <m:t>𝑨𝒇𝒕𝒆𝒓</m:t>
                      </m:r>
                      <m:r>
                        <a:rPr lang="en-US" altLang="ko-KR" sz="1300" b="1" i="1" smtClean="0">
                          <a:solidFill>
                            <a:srgbClr val="0D326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300" b="1" i="1" smtClean="0">
                          <a:solidFill>
                            <a:srgbClr val="0D326F"/>
                          </a:solidFill>
                          <a:latin typeface="Cambria Math" panose="02040503050406030204" pitchFamily="18" charset="0"/>
                        </a:rPr>
                        <m:t>𝒕𝒉𝒆</m:t>
                      </m:r>
                      <m:r>
                        <a:rPr lang="en-US" altLang="ko-KR" sz="1300" b="1" i="1" smtClean="0">
                          <a:solidFill>
                            <a:srgbClr val="0D326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300" b="1" i="1" smtClean="0">
                          <a:solidFill>
                            <a:srgbClr val="0D326F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altLang="ko-KR" sz="1300" b="1" i="1" smtClean="0">
                          <a:solidFill>
                            <a:srgbClr val="0D326F"/>
                          </a:solidFill>
                          <a:latin typeface="Cambria Math" panose="02040503050406030204" pitchFamily="18" charset="0"/>
                        </a:rPr>
                        <m:t>𝒕𝒉</m:t>
                      </m:r>
                      <m:r>
                        <a:rPr lang="en-US" altLang="ko-KR" sz="1300" b="1" i="1" smtClean="0">
                          <a:solidFill>
                            <a:srgbClr val="0D326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1300" b="1" i="1" smtClean="0">
                          <a:solidFill>
                            <a:srgbClr val="0D326F"/>
                          </a:solidFill>
                          <a:latin typeface="Cambria Math" panose="02040503050406030204" pitchFamily="18" charset="0"/>
                        </a:rPr>
                        <m:t>𝑺𝒕𝒓𝒊𝒌𝒆𝒐𝒖𝒕𝒔</m:t>
                      </m:r>
                      <m:r>
                        <a:rPr lang="en-US" altLang="ko-KR" sz="1300" b="1" i="1" smtClean="0">
                          <a:solidFill>
                            <a:srgbClr val="0D326F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altLang="ko-KR" sz="1300" b="1" i="1" smtClean="0">
                          <a:solidFill>
                            <a:srgbClr val="0D326F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ko-KR" sz="1200" b="1" i="1">
                          <a:solidFill>
                            <a:srgbClr val="0D326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sz="1300" b="1" i="1" smtClean="0">
                          <a:solidFill>
                            <a:srgbClr val="0D326F"/>
                          </a:solidFill>
                          <a:latin typeface="Cambria Math" panose="02040503050406030204" pitchFamily="18" charset="0"/>
                        </a:rPr>
                        <m:t>𝑾𝒂𝒍𝒌𝒔</m:t>
                      </m:r>
                      <m:r>
                        <a:rPr lang="en-US" altLang="ko-KR" sz="1300" b="1" i="1" smtClean="0">
                          <a:solidFill>
                            <a:srgbClr val="0D326F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altLang="ko-KR" sz="1300" b="1" i="1" smtClean="0">
                          <a:solidFill>
                            <a:srgbClr val="0D326F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ko-KR" sz="1200" b="1" i="1">
                          <a:solidFill>
                            <a:srgbClr val="0D326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sz="1300" b="1" i="1" smtClean="0">
                          <a:solidFill>
                            <a:srgbClr val="0D326F"/>
                          </a:solidFill>
                          <a:latin typeface="Cambria Math" panose="02040503050406030204" pitchFamily="18" charset="0"/>
                        </a:rPr>
                        <m:t>𝑯𝒊𝒕𝒔</m:t>
                      </m:r>
                      <m:r>
                        <a:rPr lang="en-US" altLang="ko-KR" sz="1300" b="1" i="1" smtClean="0">
                          <a:solidFill>
                            <a:srgbClr val="0D326F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altLang="ko-KR" sz="1300" b="1" i="1" smtClean="0">
                          <a:solidFill>
                            <a:srgbClr val="0D326F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altLang="ko-KR" sz="1200" b="1" i="1">
                          <a:solidFill>
                            <a:srgbClr val="0D326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sz="1300" b="1" i="1" smtClean="0">
                          <a:solidFill>
                            <a:srgbClr val="0D326F"/>
                          </a:solidFill>
                          <a:latin typeface="Cambria Math" panose="02040503050406030204" pitchFamily="18" charset="0"/>
                        </a:rPr>
                        <m:t>𝑬𝒂𝒓𝒏𝒆𝒅</m:t>
                      </m:r>
                      <m:r>
                        <a:rPr lang="en-US" altLang="ko-KR" sz="1300" b="1" i="1" smtClean="0">
                          <a:solidFill>
                            <a:srgbClr val="0D326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300" b="1" i="1" smtClean="0">
                          <a:solidFill>
                            <a:srgbClr val="0D326F"/>
                          </a:solidFill>
                          <a:latin typeface="Cambria Math" panose="02040503050406030204" pitchFamily="18" charset="0"/>
                        </a:rPr>
                        <m:t>𝑹𝒖𝒏𝒔</m:t>
                      </m:r>
                      <m:r>
                        <a:rPr lang="en-US" altLang="ko-KR" sz="1300" b="1" i="1" smtClean="0">
                          <a:solidFill>
                            <a:srgbClr val="0D326F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altLang="ko-KR" sz="1300" b="1" i="1" smtClean="0">
                          <a:solidFill>
                            <a:srgbClr val="0D326F"/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en-US" altLang="ko-KR" sz="1200" b="1" i="1">
                          <a:solidFill>
                            <a:srgbClr val="0D326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sz="1300" b="1" i="1" smtClean="0">
                          <a:solidFill>
                            <a:srgbClr val="0D326F"/>
                          </a:solidFill>
                          <a:latin typeface="Cambria Math" panose="02040503050406030204" pitchFamily="18" charset="0"/>
                        </a:rPr>
                        <m:t>𝑯𝒐𝒎𝒆𝑹𝒖𝒏𝒔</m:t>
                      </m:r>
                    </m:oMath>
                  </m:oMathPara>
                </a14:m>
                <a:endParaRPr lang="en-US" altLang="ko-KR" sz="1300" b="1" dirty="0">
                  <a:solidFill>
                    <a:srgbClr val="0D326F"/>
                  </a:solidFill>
                  <a:latin typeface="+mn-ea"/>
                </a:endParaRPr>
              </a:p>
              <a:p>
                <a:pPr>
                  <a:lnSpc>
                    <a:spcPct val="114000"/>
                  </a:lnSpc>
                  <a:buClr>
                    <a:srgbClr val="0D326F"/>
                  </a:buClr>
                </a:pPr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endParaRPr>
              </a:p>
              <a:p>
                <a:pPr marL="285750" indent="-285750">
                  <a:lnSpc>
                    <a:spcPct val="114000"/>
                  </a:lnSpc>
                  <a:buClr>
                    <a:srgbClr val="0D326F"/>
                  </a:buClr>
                  <a:buFont typeface="Wingdings" panose="05000000000000000000" pitchFamily="2" charset="2"/>
                  <a:buChar char="Ø"/>
                </a:pPr>
                <a:r>
                  <a:rPr lang="ko-KR" altLang="en-US" sz="1400" b="1" i="1" dirty="0">
                    <a:solidFill>
                      <a:srgbClr val="0D326F"/>
                    </a:solidFill>
                    <a:latin typeface="+mn-ea"/>
                  </a:rPr>
                  <a:t>본 연구에서는 팬들의 디지털 여론과 </a:t>
                </a:r>
                <a:r>
                  <a:rPr lang="ko-KR" altLang="en-US" sz="1400" b="1" i="1" dirty="0" err="1">
                    <a:solidFill>
                      <a:srgbClr val="0D326F"/>
                    </a:solidFill>
                    <a:latin typeface="+mn-ea"/>
                  </a:rPr>
                  <a:t>세이버매트릭스</a:t>
                </a:r>
                <a:r>
                  <a:rPr lang="ko-KR" altLang="en-US" sz="1400" b="1" i="1" dirty="0">
                    <a:solidFill>
                      <a:srgbClr val="0D326F"/>
                    </a:solidFill>
                    <a:latin typeface="+mn-ea"/>
                  </a:rPr>
                  <a:t> 지표</a:t>
                </a:r>
                <a:r>
                  <a:rPr lang="en-US" altLang="ko-KR" sz="1400" b="1" i="1" dirty="0">
                    <a:solidFill>
                      <a:srgbClr val="0D326F"/>
                    </a:solidFill>
                    <a:latin typeface="+mn-ea"/>
                  </a:rPr>
                  <a:t>(</a:t>
                </a:r>
                <a:r>
                  <a:rPr lang="ko-KR" altLang="en-US" sz="1400" b="1" i="1" dirty="0">
                    <a:solidFill>
                      <a:srgbClr val="0D326F"/>
                    </a:solidFill>
                    <a:latin typeface="+mn-ea"/>
                  </a:rPr>
                  <a:t>타자</a:t>
                </a:r>
                <a:r>
                  <a:rPr lang="en-US" altLang="ko-KR" sz="1400" b="1" i="1" dirty="0">
                    <a:solidFill>
                      <a:srgbClr val="0D326F"/>
                    </a:solidFill>
                    <a:latin typeface="+mn-ea"/>
                  </a:rPr>
                  <a:t>: OPS,</a:t>
                </a:r>
                <a:r>
                  <a:rPr lang="ko-KR" altLang="en-US" sz="1400" b="1" i="1" dirty="0">
                    <a:solidFill>
                      <a:srgbClr val="0D326F"/>
                    </a:solidFill>
                    <a:latin typeface="+mn-ea"/>
                  </a:rPr>
                  <a:t> 선발투수</a:t>
                </a:r>
                <a:r>
                  <a:rPr lang="en-US" altLang="ko-KR" sz="1400" b="1" i="1" dirty="0">
                    <a:solidFill>
                      <a:srgbClr val="0D326F"/>
                    </a:solidFill>
                    <a:latin typeface="+mn-ea"/>
                  </a:rPr>
                  <a:t>: GSC)</a:t>
                </a:r>
                <a:r>
                  <a:rPr lang="ko-KR" altLang="en-US" sz="1400" b="1" i="1" dirty="0">
                    <a:solidFill>
                      <a:srgbClr val="0D326F"/>
                    </a:solidFill>
                    <a:latin typeface="+mn-ea"/>
                  </a:rPr>
                  <a:t>를 결합하여 선수와 팀의 경기력을 보다 정확하게 예측하는 모델을 개발하고자 함</a:t>
                </a:r>
                <a:endParaRPr lang="en-US" altLang="ko-KR" sz="1400" b="1" i="1" dirty="0">
                  <a:solidFill>
                    <a:srgbClr val="0D326F"/>
                  </a:solidFill>
                  <a:latin typeface="+mn-ea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8B50A85-53E6-9B41-A9CF-237B584B86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09" y="995937"/>
                <a:ext cx="11532171" cy="5447453"/>
              </a:xfrm>
              <a:prstGeom prst="rect">
                <a:avLst/>
              </a:prstGeom>
              <a:blipFill>
                <a:blip r:embed="rId4"/>
                <a:stretch>
                  <a:fillRect l="-53" b="-2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슬라이드 번호 개체 틀 1">
            <a:extLst>
              <a:ext uri="{FF2B5EF4-FFF2-40B4-BE49-F238E27FC236}">
                <a16:creationId xmlns:a16="http://schemas.microsoft.com/office/drawing/2014/main" id="{5F233E87-73F8-E171-1241-81ACFE776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6239" y="6356350"/>
            <a:ext cx="2844799" cy="365125"/>
          </a:xfrm>
        </p:spPr>
        <p:txBody>
          <a:bodyPr/>
          <a:lstStyle/>
          <a:p>
            <a:pPr lvl="0"/>
            <a:fld id="{AD22CD3B-FDDF-4998-970C-76E6E0BEC65F}" type="slidenum">
              <a:rPr lang="ko-KR" altLang="en-US" smtClean="0"/>
              <a:pPr lvl="0"/>
              <a:t>9</a:t>
            </a:fld>
            <a:r>
              <a:rPr lang="en-US" altLang="ko-KR" dirty="0"/>
              <a:t>/29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3547092"/>
      </p:ext>
    </p:extLst>
  </p:cSld>
  <p:clrMapOvr>
    <a:masterClrMapping/>
  </p:clrMapOvr>
</p:sld>
</file>

<file path=ppt/theme/theme1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36244</TotalTime>
  <Words>5463</Words>
  <Application>Microsoft Office PowerPoint</Application>
  <PresentationFormat>와이드스크린</PresentationFormat>
  <Paragraphs>594</Paragraphs>
  <Slides>23</Slides>
  <Notes>23</Notes>
  <HiddenSlides>0</HiddenSlides>
  <MMClips>0</MMClips>
  <ScaleCrop>false</ScaleCrop>
  <HeadingPairs>
    <vt:vector size="6" baseType="variant">
      <vt:variant>
        <vt:lpstr>사용한 글꼴</vt:lpstr>
      </vt:variant>
      <vt:variant>
        <vt:i4>14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8" baseType="lpstr">
      <vt:lpstr>-apple-system</vt:lpstr>
      <vt:lpstr>inherit</vt:lpstr>
      <vt:lpstr>SF Pro Display</vt:lpstr>
      <vt:lpstr>맑은 고딕</vt:lpstr>
      <vt:lpstr>Arial</vt:lpstr>
      <vt:lpstr>Calibri</vt:lpstr>
      <vt:lpstr>Cambria Math</vt:lpstr>
      <vt:lpstr>Georgia</vt:lpstr>
      <vt:lpstr>Helvetica</vt:lpstr>
      <vt:lpstr>Merriweather Sans</vt:lpstr>
      <vt:lpstr>raleway</vt:lpstr>
      <vt:lpstr>Source Sans Pro</vt:lpstr>
      <vt:lpstr>Times New Roman</vt:lpstr>
      <vt:lpstr>Wingdings</vt:lpstr>
      <vt:lpstr>한컴오피스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Sun Yan</dc:creator>
  <cp:lastModifiedBy>강민석</cp:lastModifiedBy>
  <cp:revision>1466</cp:revision>
  <cp:lastPrinted>2024-06-24T07:02:38Z</cp:lastPrinted>
  <dcterms:created xsi:type="dcterms:W3CDTF">2021-12-28T12:29:56Z</dcterms:created>
  <dcterms:modified xsi:type="dcterms:W3CDTF">2024-06-25T05:58:55Z</dcterms:modified>
  <cp:version/>
</cp:coreProperties>
</file>