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notesMasterIdLst>
    <p:notesMasterId r:id="rId26"/>
  </p:notesMasterIdLst>
  <p:handoutMasterIdLst>
    <p:handoutMasterId r:id="rId27"/>
  </p:handoutMasterIdLst>
  <p:sldIdLst>
    <p:sldId id="658" r:id="rId2"/>
    <p:sldId id="517" r:id="rId3"/>
    <p:sldId id="602" r:id="rId4"/>
    <p:sldId id="646" r:id="rId5"/>
    <p:sldId id="647" r:id="rId6"/>
    <p:sldId id="648" r:id="rId7"/>
    <p:sldId id="654" r:id="rId8"/>
    <p:sldId id="651" r:id="rId9"/>
    <p:sldId id="653" r:id="rId10"/>
    <p:sldId id="655" r:id="rId11"/>
    <p:sldId id="652" r:id="rId12"/>
    <p:sldId id="657" r:id="rId13"/>
    <p:sldId id="656" r:id="rId14"/>
    <p:sldId id="680" r:id="rId15"/>
    <p:sldId id="659" r:id="rId16"/>
    <p:sldId id="662" r:id="rId17"/>
    <p:sldId id="663" r:id="rId18"/>
    <p:sldId id="674" r:id="rId19"/>
    <p:sldId id="675" r:id="rId20"/>
    <p:sldId id="676" r:id="rId21"/>
    <p:sldId id="677" r:id="rId22"/>
    <p:sldId id="679" r:id="rId23"/>
    <p:sldId id="670" r:id="rId24"/>
    <p:sldId id="525" r:id="rId25"/>
  </p:sldIdLst>
  <p:sldSz cx="12192000" cy="6858000"/>
  <p:notesSz cx="6784975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" id="{A33C7115-FE47-4792-9769-764971B001A8}">
          <p14:sldIdLst>
            <p14:sldId id="658"/>
            <p14:sldId id="517"/>
            <p14:sldId id="602"/>
            <p14:sldId id="646"/>
            <p14:sldId id="647"/>
            <p14:sldId id="648"/>
          </p14:sldIdLst>
        </p14:section>
        <p14:section name="이론적 배경" id="{BDEC98CC-597C-4727-A7A7-2F511562278A}">
          <p14:sldIdLst>
            <p14:sldId id="654"/>
            <p14:sldId id="651"/>
            <p14:sldId id="653"/>
            <p14:sldId id="655"/>
            <p14:sldId id="652"/>
            <p14:sldId id="657"/>
            <p14:sldId id="656"/>
          </p14:sldIdLst>
        </p14:section>
        <p14:section name="연구방법" id="{FE365299-0CA3-4B15-9893-0DE52665281C}">
          <p14:sldIdLst>
            <p14:sldId id="680"/>
            <p14:sldId id="659"/>
            <p14:sldId id="662"/>
            <p14:sldId id="663"/>
            <p14:sldId id="674"/>
          </p14:sldIdLst>
        </p14:section>
        <p14:section name="연구결과" id="{580C283C-B1FE-4EED-8E08-D358EFEA0BC3}">
          <p14:sldIdLst>
            <p14:sldId id="675"/>
            <p14:sldId id="676"/>
            <p14:sldId id="677"/>
            <p14:sldId id="679"/>
          </p14:sldIdLst>
        </p14:section>
        <p14:section name="결론" id="{8FB28889-9D67-4022-BBDE-8DB0D1DDADCE}">
          <p14:sldIdLst>
            <p14:sldId id="670"/>
          </p14:sldIdLst>
        </p14:section>
        <p14:section name="제목 없는 구역" id="{B15B7C76-7242-4376-BE25-0D3194860D38}">
          <p14:sldIdLst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nju" initials="y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D326F"/>
    <a:srgbClr val="A40F16"/>
    <a:srgbClr val="FF3300"/>
    <a:srgbClr val="B5B5B5"/>
    <a:srgbClr val="C0A353"/>
    <a:srgbClr val="55CB6B"/>
    <a:srgbClr val="B5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94367" autoAdjust="0"/>
  </p:normalViewPr>
  <p:slideViewPr>
    <p:cSldViewPr snapToGrid="0">
      <p:cViewPr varScale="1">
        <p:scale>
          <a:sx n="70" d="100"/>
          <a:sy n="70" d="100"/>
        </p:scale>
        <p:origin x="45" y="321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967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Sheet1!$A$2:$A$43</c:f>
              <c:numCache>
                <c:formatCode>General</c:formatCode>
                <c:ptCount val="42"/>
                <c:pt idx="0">
                  <c:v>1982</c:v>
                </c:pt>
                <c:pt idx="1">
                  <c:v>1983</c:v>
                </c:pt>
                <c:pt idx="2">
                  <c:v>1984</c:v>
                </c:pt>
                <c:pt idx="3">
                  <c:v>1985</c:v>
                </c:pt>
                <c:pt idx="4">
                  <c:v>1986</c:v>
                </c:pt>
                <c:pt idx="5">
                  <c:v>1987</c:v>
                </c:pt>
                <c:pt idx="6">
                  <c:v>1988</c:v>
                </c:pt>
                <c:pt idx="7">
                  <c:v>1989</c:v>
                </c:pt>
                <c:pt idx="8">
                  <c:v>1990</c:v>
                </c:pt>
                <c:pt idx="9">
                  <c:v>1991</c:v>
                </c:pt>
                <c:pt idx="10">
                  <c:v>1992</c:v>
                </c:pt>
                <c:pt idx="11">
                  <c:v>1993</c:v>
                </c:pt>
                <c:pt idx="12">
                  <c:v>1994</c:v>
                </c:pt>
                <c:pt idx="13">
                  <c:v>1995</c:v>
                </c:pt>
                <c:pt idx="14">
                  <c:v>1996</c:v>
                </c:pt>
                <c:pt idx="15">
                  <c:v>1997</c:v>
                </c:pt>
                <c:pt idx="16">
                  <c:v>1998</c:v>
                </c:pt>
                <c:pt idx="17">
                  <c:v>1999</c:v>
                </c:pt>
                <c:pt idx="18">
                  <c:v>2000</c:v>
                </c:pt>
                <c:pt idx="19">
                  <c:v>2001</c:v>
                </c:pt>
                <c:pt idx="20">
                  <c:v>2002</c:v>
                </c:pt>
                <c:pt idx="21">
                  <c:v>2003</c:v>
                </c:pt>
                <c:pt idx="22">
                  <c:v>2004</c:v>
                </c:pt>
                <c:pt idx="23">
                  <c:v>2005</c:v>
                </c:pt>
                <c:pt idx="24">
                  <c:v>2006</c:v>
                </c:pt>
                <c:pt idx="25">
                  <c:v>2007</c:v>
                </c:pt>
                <c:pt idx="26">
                  <c:v>2008</c:v>
                </c:pt>
                <c:pt idx="27">
                  <c:v>2009</c:v>
                </c:pt>
                <c:pt idx="28">
                  <c:v>2010</c:v>
                </c:pt>
                <c:pt idx="29">
                  <c:v>2011</c:v>
                </c:pt>
                <c:pt idx="30">
                  <c:v>2012</c:v>
                </c:pt>
                <c:pt idx="31">
                  <c:v>2013</c:v>
                </c:pt>
                <c:pt idx="32">
                  <c:v>2014</c:v>
                </c:pt>
                <c:pt idx="33">
                  <c:v>2015</c:v>
                </c:pt>
                <c:pt idx="34">
                  <c:v>2016</c:v>
                </c:pt>
                <c:pt idx="35">
                  <c:v>2017</c:v>
                </c:pt>
                <c:pt idx="36">
                  <c:v>2018</c:v>
                </c:pt>
                <c:pt idx="37">
                  <c:v>2019</c:v>
                </c:pt>
                <c:pt idx="38">
                  <c:v>2022</c:v>
                </c:pt>
                <c:pt idx="39">
                  <c:v>2023</c:v>
                </c:pt>
                <c:pt idx="40">
                  <c:v>2024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1438768</c:v>
                </c:pt>
                <c:pt idx="1">
                  <c:v>2256121</c:v>
                </c:pt>
                <c:pt idx="2">
                  <c:v>1664720</c:v>
                </c:pt>
                <c:pt idx="3">
                  <c:v>1688365</c:v>
                </c:pt>
                <c:pt idx="4">
                  <c:v>2141112</c:v>
                </c:pt>
                <c:pt idx="5">
                  <c:v>2019675</c:v>
                </c:pt>
                <c:pt idx="6">
                  <c:v>1932145</c:v>
                </c:pt>
                <c:pt idx="7">
                  <c:v>2883669</c:v>
                </c:pt>
                <c:pt idx="8">
                  <c:v>3189488</c:v>
                </c:pt>
                <c:pt idx="9">
                  <c:v>3825409</c:v>
                </c:pt>
                <c:pt idx="10">
                  <c:v>3912092</c:v>
                </c:pt>
                <c:pt idx="11">
                  <c:v>4437149</c:v>
                </c:pt>
                <c:pt idx="12">
                  <c:v>4194428</c:v>
                </c:pt>
                <c:pt idx="13">
                  <c:v>5406374</c:v>
                </c:pt>
                <c:pt idx="14">
                  <c:v>4498082</c:v>
                </c:pt>
                <c:pt idx="15">
                  <c:v>3902966</c:v>
                </c:pt>
                <c:pt idx="16">
                  <c:v>2639119</c:v>
                </c:pt>
                <c:pt idx="17">
                  <c:v>3220624</c:v>
                </c:pt>
                <c:pt idx="18">
                  <c:v>2507549</c:v>
                </c:pt>
                <c:pt idx="19">
                  <c:v>2991064</c:v>
                </c:pt>
                <c:pt idx="20">
                  <c:v>2394570</c:v>
                </c:pt>
                <c:pt idx="21">
                  <c:v>2722801</c:v>
                </c:pt>
                <c:pt idx="22">
                  <c:v>2331978</c:v>
                </c:pt>
                <c:pt idx="23">
                  <c:v>3387843</c:v>
                </c:pt>
                <c:pt idx="24">
                  <c:v>3040254</c:v>
                </c:pt>
                <c:pt idx="25">
                  <c:v>4104429</c:v>
                </c:pt>
                <c:pt idx="26">
                  <c:v>5256332</c:v>
                </c:pt>
                <c:pt idx="27">
                  <c:v>5925285</c:v>
                </c:pt>
                <c:pt idx="28">
                  <c:v>5928626</c:v>
                </c:pt>
                <c:pt idx="29">
                  <c:v>6810028</c:v>
                </c:pt>
                <c:pt idx="30">
                  <c:v>7156157</c:v>
                </c:pt>
                <c:pt idx="31">
                  <c:v>6441945</c:v>
                </c:pt>
                <c:pt idx="32">
                  <c:v>6509915</c:v>
                </c:pt>
                <c:pt idx="33">
                  <c:v>7360530</c:v>
                </c:pt>
                <c:pt idx="34">
                  <c:v>8339577</c:v>
                </c:pt>
                <c:pt idx="35">
                  <c:v>8400688</c:v>
                </c:pt>
                <c:pt idx="36">
                  <c:v>8073742</c:v>
                </c:pt>
                <c:pt idx="37">
                  <c:v>7286008</c:v>
                </c:pt>
                <c:pt idx="38">
                  <c:v>6076074</c:v>
                </c:pt>
                <c:pt idx="39">
                  <c:v>8100326</c:v>
                </c:pt>
                <c:pt idx="40">
                  <c:v>13110000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FE-4232-91BF-DCBBC712D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9316015"/>
        <c:axId val="1409314095"/>
      </c:lineChart>
      <c:catAx>
        <c:axId val="140931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9314095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40931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931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895" cy="49799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2496" y="1"/>
            <a:ext cx="2940895" cy="49799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r">
              <a:defRPr sz="1200"/>
            </a:lvl1pPr>
          </a:lstStyle>
          <a:p>
            <a:pPr lvl="0">
              <a:defRPr/>
            </a:pPr>
            <a:fld id="{450A5B81-BC20-4D26-8811-EA51A0555276}" type="datetime1">
              <a:rPr lang="ko-KR" altLang="en-US"/>
              <a:pPr lvl="0">
                <a:defRPr/>
              </a:pPr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2496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r">
              <a:defRPr sz="1200"/>
            </a:lvl1pPr>
          </a:lstStyle>
          <a:p>
            <a:pPr lvl="0">
              <a:defRPr/>
            </a:pPr>
            <a:fld id="{B0797CE8-9750-42FA-A82D-B3C19C99773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29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0156" cy="49765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52" y="1"/>
            <a:ext cx="2940156" cy="497657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r">
              <a:defRPr sz="1200"/>
            </a:lvl1pPr>
          </a:lstStyle>
          <a:p>
            <a:pPr lvl="0">
              <a:defRPr/>
            </a:pPr>
            <a:fld id="{960DE5BF-742F-4492-B481-5A719FE60D4F}" type="datetime1">
              <a:rPr lang="ko-KR" altLang="en-US"/>
              <a:pPr lvl="0">
                <a:defRPr/>
              </a:pPr>
              <a:t>2024-06-26</a:t>
            </a:fld>
            <a:endParaRPr lang="ko-KR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17513" y="1238250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6"/>
            <a:ext cx="5427980" cy="3905489"/>
          </a:xfrm>
          <a:prstGeom prst="rect">
            <a:avLst/>
          </a:prstGeom>
        </p:spPr>
        <p:txBody>
          <a:bodyPr vert="horz" lIns="91312" tIns="45656" rIns="91312" bIns="45656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</a:p>
          <a:p>
            <a:pPr lvl="1">
              <a:defRPr/>
            </a:pPr>
            <a:r>
              <a:rPr lang="zh-CN" altLang="en-US"/>
              <a:t>二级</a:t>
            </a:r>
          </a:p>
          <a:p>
            <a:pPr lvl="2">
              <a:defRPr/>
            </a:pPr>
            <a:r>
              <a:rPr lang="zh-CN" altLang="en-US"/>
              <a:t>三级</a:t>
            </a:r>
          </a:p>
          <a:p>
            <a:pPr lvl="3">
              <a:defRPr/>
            </a:pPr>
            <a:r>
              <a:rPr lang="zh-CN" altLang="en-US"/>
              <a:t>四级</a:t>
            </a:r>
          </a:p>
          <a:p>
            <a:pPr lvl="4">
              <a:defRPr/>
            </a:pPr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21046"/>
            <a:ext cx="2940156" cy="497656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42496" y="9420705"/>
            <a:ext cx="2940895" cy="497997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r">
              <a:defRPr sz="1200"/>
            </a:lvl1pPr>
          </a:lstStyle>
          <a:p>
            <a:pPr lvl="0">
              <a:defRPr/>
            </a:pPr>
            <a:fld id="{439F301E-3304-4ED4-A83C-6E05A0AE757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6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Burroughs, B. (2020). Statistics and baseball fandom: Sabermetric infrastructure of expertise.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Games and Culture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(3), 248-265.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Roebber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J. (2021). Does the principle of investment diversification apply to the starting pitching staffs of major league baseball teams?.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Plos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one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e0244941.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김태훈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임성원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고진광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이재학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(2020).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인공지능 모델에 따른 한국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프로야구의승패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예측 분석에 관한 연구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한국빅데이터논문지</a:t>
            </a:r>
            <a:r>
              <a:rPr lang="ko-KR" alt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제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79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Tan, K. L., Lee, C. P., &amp; Lim, K. M. (2023). A survey of sentiment analysis: Approaches, datasets, and future research.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(7), 4550.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Wankhade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Rao, A. C. S., &amp; Kulkarni, C. (2022). A survey on sentiment analysis methods, applications, and challenges.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Artificial Intelligence Review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(7), 5731-5780.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Sua Kim, 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Minju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Kwon, Soobin Cho, 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Eunsoo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Kim, and Hyon-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Hee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Kim, “Predictive Model for Real Estate Prices Using Sentiment Index of news articles based on Generative AI,” </a:t>
            </a:r>
            <a:r>
              <a:rPr lang="en-US" altLang="ko-KR" sz="1800" i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The Transactions of the Korea Information Proceeding Society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, vol. 30, no. 2, pp. 1198-1199, 2023.</a:t>
            </a:r>
            <a:endParaRPr lang="ko-KR" altLang="ko-KR" sz="18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41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117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Huang, M. L., &amp; Li, Y. Z. (2021). Use of machine learning and deep learning to predict the outcomes of major league baseball matches.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Applied Sciences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(10), 4499.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한정섭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정다현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김성준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(2022).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머신러닝을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활용한 빅데이터 분석을 통해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KBO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타자의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OPS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예측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차세대융합기술학회논문지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12-18.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Sun, H. C., Lin, T. Y., &amp; Tsai, Y. L. (2023). Performance prediction in major league baseball by long short-term memory networks.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Data Science and Analytics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93-104.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김주학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조선미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강지연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(2022).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야구 경기 승패 예측을 위한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합성곱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신경망 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(CNN)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최적화 연구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한국체육측정평가학회지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24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153-165.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오승욱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한진욱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(2023).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시계열 분석을 통한 프로야구리그 경기력 예측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한국스포츠산업경영학회지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28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(5), 65-75.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Hodge, V. J., Devlin, S.,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Sephton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Block, F., Cowling, P. I.,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Drachen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 (2019). Win prediction in multiplayer esports: Live professional match prediction.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Games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368-379.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Beal, R., Norman, T. J.,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Ramchurn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D. (2020). A critical comparison of machine learning classifiers to predict match outcomes in the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nfl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Computer Science in Sport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19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36-50.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Baboota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R., &amp; Kaur, H. (2019). Predictive analysis and modelling football results using machine learning approach for English Premier League.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Forecasting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35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741-755.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Thabtah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F., Zhang, L., &amp; Abdelhamid, N. (2019). NBA game result prediction using feature analysis and machine learning.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Annals of Data Science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6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103-116.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63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44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11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231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296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43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00338" y="920750"/>
            <a:ext cx="4422775" cy="24892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385" indent="-342385" defTabSz="911933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96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45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239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684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3350" y="1346200"/>
            <a:ext cx="6459538" cy="36337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7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2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4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Skovsgaard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Andersen, K. (2020). Conceptualizing news avoidance: Towards a shared understanding of different causes and potential solutions.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Journalism studies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459-476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https://www.ytn.co.kr/_ln/0103_202311270219312357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최휘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김언경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정단호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김운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정유철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(2023).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초거대 인공지능 생성 모델 동향 연구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한국통신학회지 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정보와통신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22-28.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0"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Hendy,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Abdelrehim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Sharaf,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Raunak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V.,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Gabr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Matsushita, H., ...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Awadalla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H. H. (2023). How good are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gpt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 models at machine translation? a comprehensive evaluation.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 preprint arXiv:2302.09210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.</a:t>
            </a:r>
          </a:p>
          <a:p>
            <a:pPr lvl="0"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/>
            </a:endParaRPr>
          </a:p>
          <a:p>
            <a:pPr lvl="0">
              <a:defRPr/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Samadi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Mousavian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M.,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/>
              </a:rPr>
              <a:t>Momtazi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 S. (2021). Deep contextualized text representation and learning for fake news detection.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Information processing &amp; management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58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(6), 102723.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Goyal, T., Li, J. J., &amp; Durrett, G. (2022). News summarization and evaluation in the era of gpt-3. </a:t>
            </a:r>
            <a:r>
              <a:rPr lang="en-US" altLang="ko-KR" b="0" i="1" dirty="0" err="1">
                <a:solidFill>
                  <a:srgbClr val="222222"/>
                </a:solidFill>
                <a:effectLst/>
                <a:latin typeface="Arial"/>
              </a:rPr>
              <a:t>arXiv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/>
              </a:rPr>
              <a:t> preprint arXiv:2209.12356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Villi,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Aharoni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Tenenboim-Weinblatt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Boczkowski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J., Hayashi, K.,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Mitchelstein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...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Kligler-Vilenchik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 (2022). Taking a break from news: A five-nation study of news avoidance in the digital era.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 Journalism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148-164.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Bruin, K., de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Haan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Vliegenthart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Kruikemeier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Boukes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(2021). News avoidance during the COVID-19 crisis: Understanding information overload.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Digital Journalism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1286-1302.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73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경동대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2021,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스포츠경향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https://v.daum.net/v/20210429070003180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이준성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2022,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동아일보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https://news.seoulsports.or.kr/web/pds/pdsView.do?catid=15&amp;pdsid=1052&amp;scattit=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Bradbury, J.C. Does hosting a professional sports team benefit the local community? Evidence from property assessments.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Econ Gov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 </a:t>
            </a:r>
            <a:r>
              <a:rPr lang="en-US" altLang="ko-KR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23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 Sans" panose="020F0502020204030204" pitchFamily="2" charset="0"/>
              </a:rPr>
              <a:t>, 219–252 (2022). https://doi.org/10.1007/s10101-022-00268-z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Oeckl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J., &amp; Morrow, S. (2022). CSR in professional football in times of crisis: new ways in a challenging new normal.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Journal of Financial Studies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(4), 86.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Yuhei, 2019, https://twin-cities.umn.edu/news-events/building-community-through-sport</a:t>
            </a:r>
          </a:p>
        </p:txBody>
      </p:sp>
    </p:spTree>
    <p:extLst>
      <p:ext uri="{BB962C8B-B14F-4D97-AF65-F5344CB8AC3E}">
        <p14:creationId xmlns:p14="http://schemas.microsoft.com/office/powerpoint/2010/main" val="3068756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Ennis, S., &amp; Ennis, S. (2020). Understanding Fans and Their Consumption of Sport.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Sports Marketing: A Global Approach to Theory and Practice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75-100.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Sanderson, Jimmy, 'Sport, Digital Media, and Social Media', in Lawrence A.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Wenner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(ed.), </a:t>
            </a:r>
            <a:r>
              <a:rPr lang="en-US" altLang="ko-KR" b="0" i="1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inherit"/>
              </a:rPr>
              <a:t>The Oxford Handbook of Sport and Society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(2022; online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edn</a:t>
            </a:r>
            <a:r>
              <a:rPr lang="en-US" altLang="ko-KR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 Oxford Academic, 21 Sept. 2022),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A2A2A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Pete Giorgio et al., 2023, https://www2.deloitte.com/us/en/insights/industry/media-and-entertainment/immersive-sports-fandom.html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Roberta De Martino, 2022, Nielson, https://www.nielsen.com/news-center/2022/sports-fandom-is-increasing-powered-by-new-digital-platforms-global-report-finds/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Jessica Coen, 2023, greenfly, https://www.greenfly.com/blog/social-media-in-sports/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Nielson, 2022, https://sponsorship.org/nielsen-releases-2022-global-sports-marketing-report/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err="1"/>
              <a:t>조형래</a:t>
            </a:r>
            <a:r>
              <a:rPr lang="en-US" altLang="ko-KR" dirty="0"/>
              <a:t>, 2024, </a:t>
            </a:r>
            <a:r>
              <a:rPr lang="ko-KR" altLang="en-US" dirty="0"/>
              <a:t>중앙일보</a:t>
            </a:r>
            <a:r>
              <a:rPr lang="en-US" altLang="ko-KR" dirty="0"/>
              <a:t>, https://news.koreadaily.com/2024/06/15/sports/korbaseball/20240615080035201.html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배동익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&amp;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김대환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(2024).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프로야구 팬들의 팬 커뮤니티 마커가 커뮤니티 사이트 만족과 공동가치창출에 미치는 영향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팀 동일시의 조절효과를 중심으로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ko-KR" alt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한국스포츠산업경영학회지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29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46-62.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908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Lochbaum</a:t>
            </a:r>
            <a:r>
              <a:rPr lang="en-US" altLang="ko-KR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M, Stoner E, Hefner T, Cooper S, Lane AM, Terry PC (2022) Sport psychology and performance meta-analyses: A systematic review of the literature. </a:t>
            </a:r>
            <a:r>
              <a:rPr lang="en-US" altLang="ko-KR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PLoS</a:t>
            </a:r>
            <a:r>
              <a:rPr lang="en-US" altLang="ko-KR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ONE 17(2): e0263408. https://doi.org/10.1371/journal.pone.0263408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Trpkovici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Pálvölgyi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Á., Makai, A.,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Prémusz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V., &amp;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Ács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(2023). Athlete anxiety questionnaire: the development and validation of a new questionnaire for assessing the anxiety, concentration and self-confidence of athletes.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Frontiers in Psychology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14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1306188.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Yetton, B. D.,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Revord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Margolis, S., Lyubomirsky, S., &amp; Seitz, A. R. (2019). Cognitive and physiological measures in well-being science: Limitations and lessons.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Frontiers in Psychology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</a:t>
            </a:r>
            <a:r>
              <a:rPr lang="en-US" altLang="ko-KR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1630.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Weiner, 2021,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well+good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https://www.wellandgood.com/athletes-mental-health/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Klier, K.,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Rommerskirchen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T. &amp;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Brixius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K. #fitspiration: a comparison of the sport-related social media usage and its impact on body image in young adults. </a:t>
            </a:r>
            <a:r>
              <a:rPr lang="en-US" altLang="ko-KR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BMC Psychol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10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320 (2022). https://doi.org/10.1186/s40359-022-01027-9</a:t>
            </a:r>
          </a:p>
          <a:p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Chris Sloan, 2023,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selectbaseballteams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" panose="020F0502020204030204" pitchFamily="2" charset="0"/>
              </a:rPr>
              <a:t>https://selectbaseballteams.com/blog/how-mentality-game-influencing-baseball-performance/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3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0C6459-A429-4002-B07E-D99523D04DC7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040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77BDD3-1533-41E8-A628-4EE9590F9A1E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49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A9D982-94CE-47CD-B8DF-CB5A7B9434FB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982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6F551F1-8883-4A99-BE6D-8CE95EBDBA16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90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0F65F-478D-48CA-A2A1-0971616538B5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458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B045E0E-04A8-4711-8A65-2F1097F2A179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13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94FFED-B738-4D85-A3EB-7926A1A8F8EB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2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37A16D-F1EA-486A-8087-05F9D6698C0A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412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FA8B505-DB20-47FF-BA9B-542AA6DA611C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56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554EBA-706B-4724-B4EF-EBC19A74AF27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202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26B950-E930-43BD-8094-2AE0563D2188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584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991BD42-42A5-4A6C-B8EB-F32A885AEE73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008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C764A5A-47B7-464A-B298-967D9226A952}" type="datetime1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0624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미팅 내용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1E95D-6D05-4A0B-7561-420FE303AAD3}"/>
              </a:ext>
            </a:extLst>
          </p:cNvPr>
          <p:cNvSpPr txBox="1"/>
          <p:nvPr/>
        </p:nvSpPr>
        <p:spPr>
          <a:xfrm>
            <a:off x="391909" y="952837"/>
            <a:ext cx="11626492" cy="424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연구에 논리적 점프가 매우 많음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반응은 심리 상태에 영향을 미치고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심리 상태는 경기 결과에 영향을 미친다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인과 선행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반응이 경기 결과에 영향을 미치는 것보다 경기 결과가 팬들의 반응에 영향을 미치는 정도가 더욱 클 것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개인의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멘탈리티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지수 개발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대비 퍼포먼스가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좋은지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나쁜지를 나타냄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r>
              <a:rPr lang="ko-KR" altLang="en-US" sz="1400" b="1" dirty="0" err="1"/>
              <a:t>멘탈지수</a:t>
            </a:r>
            <a:r>
              <a:rPr lang="ko-KR" altLang="en-US" sz="1400" b="1" dirty="0"/>
              <a:t> </a:t>
            </a:r>
            <a:r>
              <a:rPr lang="en-US" altLang="ko-KR" sz="1400" dirty="0"/>
              <a:t>= α×(</a:t>
            </a:r>
            <a:r>
              <a:rPr lang="ko-KR" altLang="en-US" sz="1400" dirty="0"/>
              <a:t>긍정도</a:t>
            </a:r>
            <a:r>
              <a:rPr lang="en-US" altLang="ko-KR" sz="1400" dirty="0"/>
              <a:t>) − β×(</a:t>
            </a:r>
            <a:r>
              <a:rPr lang="ko-KR" altLang="en-US" sz="1400" dirty="0"/>
              <a:t>부정도</a:t>
            </a:r>
            <a:r>
              <a:rPr lang="en-US" altLang="ko-KR" sz="1400" dirty="0"/>
              <a:t>) + γ×(</a:t>
            </a:r>
            <a:r>
              <a:rPr lang="ko-KR" altLang="en-US" sz="1400" dirty="0"/>
              <a:t>중립도</a:t>
            </a:r>
            <a:r>
              <a:rPr lang="en-US" altLang="ko-KR" sz="1400" dirty="0"/>
              <a:t>) + δ×(</a:t>
            </a:r>
            <a:r>
              <a:rPr lang="ko-KR" altLang="en-US" sz="1400" dirty="0"/>
              <a:t>개인 성적</a:t>
            </a:r>
            <a:r>
              <a:rPr lang="en-US" altLang="ko-KR" sz="1400" dirty="0"/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기존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지표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멘탈리티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지수 데이터에서 더 높은 경기력 예측 검증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Symbol" panose="05050102010706020507" pitchFamily="18" charset="2"/>
              <a:buChar char="Þ"/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AutoNum type="arabicParenR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연구에서 새로운 지표를 제안하는 선행연구 확인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AutoNum type="arabicParenR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멘탈리티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지수를 어떻게 개발할 것인가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081261CA-87D4-8B87-C5C7-A5D52C84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07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92171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- 4)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세이버매트릭스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50A85-53E6-9B41-A9CF-237B584B86B6}"/>
                  </a:ext>
                </a:extLst>
              </p:cNvPr>
              <p:cNvSpPr txBox="1"/>
              <p:nvPr/>
            </p:nvSpPr>
            <p:spPr>
              <a:xfrm>
                <a:off x="391909" y="995937"/>
                <a:ext cx="11532171" cy="544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세이버매트릭스</a:t>
                </a:r>
                <a: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  <a:t>(Sabermetrics)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는 야구 경기의 다양한 측면을 체계적으로 분석하고 평가하기 위한 통계적 접근 방법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으로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“Society for American Baseball Research”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의 약자인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SABR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에서 유래됨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(Burroughs,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14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 err="1">
                    <a:solidFill>
                      <a:srgbClr val="A40F16"/>
                    </a:solidFill>
                    <a:latin typeface="+mn-ea"/>
                  </a:rPr>
                  <a:t>세이버매트릭스는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 기본적으로 전통적인 야구 통계보다 더 깊이 있는 분석을 사용하며</a:t>
                </a:r>
                <a: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  <a:t>, </a:t>
                </a:r>
                <a:r>
                  <a:rPr lang="ko-KR" altLang="en-US" sz="1400" b="1" dirty="0">
                    <a:solidFill>
                      <a:srgbClr val="A40F16"/>
                    </a:solidFill>
                    <a:latin typeface="+mn-ea"/>
                  </a:rPr>
                  <a:t>중요한 역할을 수행함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(Burroughs,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8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전통적인 야구 통계는 타율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홈런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타점 등 기본적인 지표에 의존해 선수의 실제 가치를 완전히 반영하지 못함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세이버매트릭스는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OPS, WAR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등의 지표를 통해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선수의 공헌도를 보다 정확하게 평가할 수 있음</a:t>
                </a:r>
                <a:endParaRPr lang="en-US" altLang="ko-KR" sz="1200" b="1" dirty="0">
                  <a:solidFill>
                    <a:srgbClr val="A40F16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A40F16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따라서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팀은 데이터를 기반으로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보다 전략적인 의사결정을 내릴 수 있으며</a:t>
                </a:r>
                <a:r>
                  <a:rPr lang="en-US" altLang="ko-KR" sz="1200" b="1" dirty="0">
                    <a:solidFill>
                      <a:srgbClr val="A40F16"/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A40F16"/>
                    </a:solidFill>
                    <a:latin typeface="+mn-ea"/>
                  </a:rPr>
                  <a:t>선수의 잠재력을 평가하고 성과를 모니터링하는 데 중요한 도구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 작용함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14000"/>
                  </a:lnSpc>
                  <a:buClr>
                    <a:srgbClr val="A40F16"/>
                  </a:buClr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이러한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세이버매트릭스의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중요성으로 인해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메이저리그에서 전 세계적으로 확산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되었으며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 </a:t>
                </a:r>
                <a:r>
                  <a:rPr lang="en-US" altLang="ko-KR" sz="1400" b="1" dirty="0">
                    <a:solidFill>
                      <a:srgbClr val="0D326F"/>
                    </a:solidFill>
                    <a:latin typeface="+mn-ea"/>
                  </a:rPr>
                  <a:t>KBO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에서도 최근 각광을 받기 시작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하면서</a:t>
                </a:r>
                <a:br>
                  <a:rPr lang="en-US" altLang="ko-KR" sz="1400" b="1" dirty="0">
                    <a:solidFill>
                      <a:srgbClr val="A40F16"/>
                    </a:solidFill>
                    <a:latin typeface="+mn-ea"/>
                  </a:rPr>
                </a:b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각 팀들로부터 적극적으로 활용되어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리그의 경쟁력을 높이고 선수의 발전을 돕는 중요한 요소로 작용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하고 있음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김태훈 외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, 2020)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A40F16"/>
                  </a:buClr>
                  <a:buFont typeface="Wingdings" panose="05000000000000000000" pitchFamily="2" charset="2"/>
                  <a:buChar char="ü"/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400" b="1" dirty="0" err="1">
                    <a:solidFill>
                      <a:srgbClr val="0D326F"/>
                    </a:solidFill>
                    <a:latin typeface="+mn-ea"/>
                  </a:rPr>
                  <a:t>세이버매트릭스는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 다양한 세부 지표를 포함하며</a:t>
                </a:r>
                <a:r>
                  <a:rPr lang="en-US" altLang="ko-KR" sz="1400" b="1" dirty="0">
                    <a:solidFill>
                      <a:srgbClr val="0D326F"/>
                    </a:solidFill>
                    <a:latin typeface="+mn-ea"/>
                  </a:rPr>
                  <a:t>, </a:t>
                </a:r>
                <a:r>
                  <a:rPr lang="ko-KR" altLang="en-US" sz="1400" b="1" dirty="0">
                    <a:solidFill>
                      <a:srgbClr val="0D326F"/>
                    </a:solidFill>
                    <a:latin typeface="+mn-ea"/>
                  </a:rPr>
                  <a:t>본 연구에서 활용할 주요 지표와 그 특징은 다음과 같음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(Huang &amp; Li, 2021)</a:t>
                </a: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ü"/>
                </a:pPr>
                <a:endParaRPr lang="en-US" altLang="ko-KR" sz="8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OPS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 </a:t>
                </a: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(On-base Plus Slugging):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타자의 출루율과 장타율을 합산한 지표로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타자의 공격력을 가장 종합적으로 나타냄</a:t>
                </a:r>
                <a:endParaRPr lang="en-US" altLang="ko-KR" sz="12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endParaRPr lang="en-US" altLang="ko-KR" sz="800" b="1" i="1" dirty="0">
                  <a:solidFill>
                    <a:srgbClr val="0D326F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4000"/>
                  </a:lnSpc>
                  <a:buClr>
                    <a:srgbClr val="0D326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m:rPr>
                              <m:nor/>
                            </m:rPr>
                            <a:rPr lang="en-US" altLang="ko-KR" sz="1400" b="1" dirty="0">
                              <a:solidFill>
                                <a:srgbClr val="0D326F"/>
                              </a:solidFill>
                              <a:latin typeface="+mn-ea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altLang="ko-KR" sz="14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D326F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altLang="ko-KR" sz="1400" b="1" dirty="0">
                  <a:solidFill>
                    <a:srgbClr val="0D326F"/>
                  </a:solidFill>
                  <a:latin typeface="+mn-ea"/>
                </a:endParaRPr>
              </a:p>
              <a:p>
                <a:pPr lvl="1">
                  <a:lnSpc>
                    <a:spcPct val="114000"/>
                  </a:lnSpc>
                  <a:buClr>
                    <a:srgbClr val="0D326F"/>
                  </a:buClr>
                </a:pPr>
                <a:endParaRPr lang="en-US" altLang="ko-KR" sz="800" b="1" dirty="0">
                  <a:solidFill>
                    <a:srgbClr val="0D326F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r>
                  <a:rPr lang="en-US" altLang="ko-KR" sz="1200" b="1" dirty="0">
                    <a:solidFill>
                      <a:srgbClr val="0D326F"/>
                    </a:solidFill>
                    <a:latin typeface="+mn-ea"/>
                  </a:rPr>
                  <a:t>GSC (Game Score for Starting Pitchers):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선발투수의 경기 성과를 평가하는 지표로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1200" b="1" dirty="0">
                    <a:solidFill>
                      <a:srgbClr val="0D326F"/>
                    </a:solidFill>
                    <a:latin typeface="+mn-ea"/>
                  </a:rPr>
                  <a:t>선발투수가 경기에서 얼마나 잘 던졌는지 나타냄</a:t>
                </a:r>
                <a:endPara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14000"/>
                  </a:lnSpc>
                  <a:buClr>
                    <a:srgbClr val="0D326F"/>
                  </a:buClr>
                  <a:buFont typeface="Arial" panose="020B0604020202020204" pitchFamily="34" charset="0"/>
                  <a:buChar char="•"/>
                </a:pPr>
                <a:endParaRPr lang="en-US" alt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lvl="1" algn="ctr">
                  <a:lnSpc>
                    <a:spcPct val="114000"/>
                  </a:lnSpc>
                  <a:buClr>
                    <a:srgbClr val="0D326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𝑮𝑺𝑪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𝑰𝒏𝒏𝒊𝒏𝒈𝒔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𝑪𝒐𝒎𝒑𝒍𝒆𝒕𝒆𝒅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𝑨𝒇𝒕𝒆𝒓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𝒕𝒉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𝑺𝒕𝒓𝒊𝒌𝒆𝒐𝒖𝒕𝒔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𝑾𝒂𝒍𝒌𝒔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𝑬𝒂𝒓𝒏𝒆𝒅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1200" b="1" i="1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300" b="1" i="1" smtClean="0">
                          <a:solidFill>
                            <a:srgbClr val="0D326F"/>
                          </a:solidFill>
                          <a:latin typeface="Cambria Math" panose="02040503050406030204" pitchFamily="18" charset="0"/>
                        </a:rPr>
                        <m:t>𝑯𝒐𝒎𝒆𝑹𝒖𝒏𝒔</m:t>
                      </m:r>
                    </m:oMath>
                  </m:oMathPara>
                </a14:m>
                <a:endParaRPr lang="en-US" altLang="ko-KR" sz="1300" b="1" dirty="0">
                  <a:solidFill>
                    <a:srgbClr val="0D326F"/>
                  </a:solidFill>
                  <a:latin typeface="+mn-ea"/>
                </a:endParaRPr>
              </a:p>
              <a:p>
                <a:pPr>
                  <a:lnSpc>
                    <a:spcPct val="114000"/>
                  </a:lnSpc>
                  <a:buClr>
                    <a:srgbClr val="0D326F"/>
                  </a:buClr>
                </a:pP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ct val="114000"/>
                  </a:lnSpc>
                  <a:buClr>
                    <a:srgbClr val="0D326F"/>
                  </a:buClr>
                  <a:buFont typeface="Wingdings" panose="05000000000000000000" pitchFamily="2" charset="2"/>
                  <a:buChar char="Ø"/>
                </a:pP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본 연구에서는 팬들의 디지털 여론과 </a:t>
                </a:r>
                <a:r>
                  <a:rPr lang="ko-KR" altLang="en-US" sz="1400" b="1" i="1" dirty="0" err="1">
                    <a:solidFill>
                      <a:srgbClr val="0D326F"/>
                    </a:solidFill>
                    <a:latin typeface="+mn-ea"/>
                  </a:rPr>
                  <a:t>세이버매트릭스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 지표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(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타자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: OPS,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 선발투수</a:t>
                </a:r>
                <a:r>
                  <a:rPr lang="en-US" altLang="ko-KR" sz="1400" b="1" i="1" dirty="0">
                    <a:solidFill>
                      <a:srgbClr val="0D326F"/>
                    </a:solidFill>
                    <a:latin typeface="+mn-ea"/>
                  </a:rPr>
                  <a:t>: GSC)</a:t>
                </a:r>
                <a:r>
                  <a:rPr lang="ko-KR" altLang="en-US" sz="1400" b="1" i="1" dirty="0">
                    <a:solidFill>
                      <a:srgbClr val="0D326F"/>
                    </a:solidFill>
                    <a:latin typeface="+mn-ea"/>
                  </a:rPr>
                  <a:t>를 결합하여 선수와 팀의 경기력을 보다 정확하게 예측하는 모델을 개발하고자 함</a:t>
                </a:r>
                <a:endParaRPr lang="en-US" altLang="ko-KR" sz="1400" b="1" i="1" dirty="0">
                  <a:solidFill>
                    <a:srgbClr val="0D326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B50A85-53E6-9B41-A9CF-237B584B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09" y="995937"/>
                <a:ext cx="11532171" cy="5447453"/>
              </a:xfrm>
              <a:prstGeom prst="rect">
                <a:avLst/>
              </a:prstGeom>
              <a:blipFill>
                <a:blip r:embed="rId4"/>
                <a:stretch>
                  <a:fillRect l="-53" b="-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5F233E87-73F8-E171-1241-81ACFE77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10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5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- 5)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감성 분석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E041A-C36F-CBF9-5859-FBFF3A5ECE6C}"/>
              </a:ext>
            </a:extLst>
          </p:cNvPr>
          <p:cNvSpPr txBox="1"/>
          <p:nvPr/>
        </p:nvSpPr>
        <p:spPr>
          <a:xfrm>
            <a:off x="391909" y="1002094"/>
            <a:ext cx="11532171" cy="529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감성 분석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(Sentiment Analysis)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텍스트 데이터에서 감정이나 의견을 자동으로 추출하는 자연어처리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(NLP)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기술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주로 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설문조사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리뷰 등의 텍스트 데이터를 분석하여 긍정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부정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중립 감정을 파악함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(Tan et al., 2023)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분석을 통해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기업이나 조직의 의사결정을 지원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할 수 있고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여론을 실시간으로 파악할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고객 만족도를 평가하는 등의 중요한 역할을 수행함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(Tan et al., 2023)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다양한 분야에서 응용되고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주요 응용 분야는 다음과 같음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Wankhade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Kulkarni,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소셜 미디어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트위터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인스타그램 등의 소셜 미디어 데이터를 분석해 사용자들의 감정을 파악하고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최신 트렌드를 예측함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제품 및 서비스 리뷰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 및 서비스에 대한 리뷰를 분석해 소비자의 만족도와 의견을 평가하며 서비스 개선에 활용됨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정치 및 사회적 여론 분석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정치적 발언이나 사회적 이슈에 대한 대중의 반응을 분석하여 여론의 흐름을 파악함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다음 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가지의 기술적 접근 방법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활용해 텍스트 데이터를 분석함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Wankhade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Kulkarni,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사전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(Lexicon-based Approach)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감성 사전을 이용해 텍스트에서 감정 단어를 매칭하고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각 단어의 감정 점수를 합산함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기계학습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(Machine Learning-based Approach)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 데이터를 학습 데이터로 사용해 감성 분석 모델을 훈련하여 새 텍스트의 감성을 예측함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딥러닝 기반 접근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(Deep Learning-based Approach)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LSTM, BERT, GPT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등의 모델을 통해 대량의 데이터를 학습해 높은 정확도의 감성 예측을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GPT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는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OpenAI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에서 개발한 최신 자연어처리 모델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대규모 데이터셋을 학습하여 텍스트의 맥락을 이해하고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감성을 보다 정확하게 분류할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(Kim et al., 2023)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gpt-3.5-turbo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모델을 활용하여 소셜 미디어와 온라인 커뮤니티에서의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팬들의 여론의 감성을 보다 정확하게 분석하고자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39554B-8753-E391-3682-FE4A933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11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9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- 6)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경기력 예측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0BBFC-C0E5-6F72-C0FF-28BA763EC9C8}"/>
              </a:ext>
            </a:extLst>
          </p:cNvPr>
          <p:cNvSpPr txBox="1"/>
          <p:nvPr/>
        </p:nvSpPr>
        <p:spPr>
          <a:xfrm>
            <a:off x="391909" y="1001968"/>
            <a:ext cx="11532171" cy="456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경기력 예측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(Sports Performance Prediction)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경기 결과를 예측하거나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선수와 팀의 성과를 예측하는 과정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통계 분석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머신러닝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등의 기법을 통해 수행되며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다양한 변수들을 고려하여 정확한 예측을 도출함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경기력 예측은 다양한 종목에서 여러 이유로 스포츠 분야에서 연구가 활발하게 수행되고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전략적 의사결정 지원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팀과 코치는 경기력 예측을 통해 전략적인 결정을 내릴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스포츠 베팅 산업 활성화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결과 예측은 스포츠 베팅 산업에서 중요한 역할을 수행하며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산업의 신뢰성을 강화함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팬 참여 증가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팬들은 경기력 예측을 통해 더 흥미롭게 경기를 관람할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경기력 예측에는 여러 접근 방법이 존재하며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크게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가지로 분류될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통계적 접근 방법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 (Statistical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데이터를 기반으로 회귀 모델을 구축하거나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결과의 불확실성을 베이지안 모델을 통해 모델링함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기계학습 접근 방법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(Machine Learning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트리 기반 앙상블 모델 또는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SVM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같은 모델을 통해 경기력 예측의 정확성을 높임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딥러닝 접근 방법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(Deep Learning Methods)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장기 의존성을 처리할 수 있는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LSTM,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BERT, GPT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등의 모델을 활용한 텍스트 기반 경기력 예측을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그러나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기존에 수행된 스포츠 경기력 예측 연구는 대부분 경기 내의 데이터만을 활용하였으며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선수의 심리 상태가 경기력에 많은 영향을 미친다는 연구 결과에도 불구하고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이를 고려하여 경기력을 예측한 연구는 미흡하였음</a:t>
            </a: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선수의 심리 상태를 확인할 수 있는 팬들의 여론 반응을 추가한 </a:t>
            </a:r>
            <a:r>
              <a:rPr lang="ko-KR" altLang="en-US" sz="1400" b="1" i="1" dirty="0" err="1">
                <a:solidFill>
                  <a:srgbClr val="0D326F"/>
                </a:solidFill>
                <a:latin typeface="+mn-ea"/>
              </a:rPr>
              <a:t>머신러닝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 및 딥러닝 기반의 경기력 예측 모델을 개발하며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i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이를 통해 팬 반응이 경기력에 미치는 영향을 정량적으로 분석하고자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FB327B2-695B-A720-B81E-1172F7A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12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0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853C1-59EB-5672-48C6-38D111AA81B6}"/>
              </a:ext>
            </a:extLst>
          </p:cNvPr>
          <p:cNvSpPr txBox="1"/>
          <p:nvPr/>
        </p:nvSpPr>
        <p:spPr>
          <a:xfrm>
            <a:off x="3174254" y="1042585"/>
            <a:ext cx="595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1&gt;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스포츠 경기력 예측 선행연구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5BE257-9649-1427-DD03-F95BC1EC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42372"/>
              </p:ext>
            </p:extLst>
          </p:nvPr>
        </p:nvGraphicFramePr>
        <p:xfrm>
          <a:off x="380488" y="1437463"/>
          <a:ext cx="11662805" cy="4437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2632935851"/>
                    </a:ext>
                  </a:extLst>
                </a:gridCol>
                <a:gridCol w="1662080">
                  <a:extLst>
                    <a:ext uri="{9D8B030D-6E8A-4147-A177-3AD203B41FA5}">
                      <a16:colId xmlns:a16="http://schemas.microsoft.com/office/drawing/2014/main" val="1901032666"/>
                    </a:ext>
                  </a:extLst>
                </a:gridCol>
                <a:gridCol w="2231043">
                  <a:extLst>
                    <a:ext uri="{9D8B030D-6E8A-4147-A177-3AD203B41FA5}">
                      <a16:colId xmlns:a16="http://schemas.microsoft.com/office/drawing/2014/main" val="2474281760"/>
                    </a:ext>
                  </a:extLst>
                </a:gridCol>
                <a:gridCol w="1230614">
                  <a:extLst>
                    <a:ext uri="{9D8B030D-6E8A-4147-A177-3AD203B41FA5}">
                      <a16:colId xmlns:a16="http://schemas.microsoft.com/office/drawing/2014/main" val="1002374868"/>
                    </a:ext>
                  </a:extLst>
                </a:gridCol>
                <a:gridCol w="1592415">
                  <a:extLst>
                    <a:ext uri="{9D8B030D-6E8A-4147-A177-3AD203B41FA5}">
                      <a16:colId xmlns:a16="http://schemas.microsoft.com/office/drawing/2014/main" val="23787440"/>
                    </a:ext>
                  </a:extLst>
                </a:gridCol>
                <a:gridCol w="2685143">
                  <a:extLst>
                    <a:ext uri="{9D8B030D-6E8A-4147-A177-3AD203B41FA5}">
                      <a16:colId xmlns:a16="http://schemas.microsoft.com/office/drawing/2014/main" val="3697836153"/>
                    </a:ext>
                  </a:extLst>
                </a:gridCol>
                <a:gridCol w="1219792">
                  <a:extLst>
                    <a:ext uri="{9D8B030D-6E8A-4147-A177-3AD203B41FA5}">
                      <a16:colId xmlns:a16="http://schemas.microsoft.com/office/drawing/2014/main" val="2894315752"/>
                    </a:ext>
                  </a:extLst>
                </a:gridCol>
              </a:tblGrid>
              <a:tr h="32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리그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입력 변수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예측 변수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연구결과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연도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0212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A40F16"/>
                          </a:solidFill>
                        </a:rPr>
                        <a:t>야구</a:t>
                      </a:r>
                      <a:endParaRPr lang="en-US" altLang="ko-KR" sz="1200" b="1" dirty="0">
                        <a:solidFill>
                          <a:srgbClr val="A40F16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A40F16"/>
                          </a:solidFill>
                        </a:rPr>
                        <a:t>(MLB, KBO)</a:t>
                      </a:r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 MLB</a:t>
                      </a:r>
                      <a:r>
                        <a:rPr lang="ko-KR" altLang="en-US" sz="1200" dirty="0"/>
                        <a:t>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모든 투수를 포함한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2019</a:t>
                      </a:r>
                      <a:r>
                        <a:rPr lang="ko-KR" altLang="en-US" sz="1200" dirty="0"/>
                        <a:t>년 시즌의 주요 경기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1DCNN, ANN, SVM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특징 선택이 모델 성능 향상에 기여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94%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Huang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Li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(2021)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199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1982 ~ 2020</a:t>
                      </a:r>
                      <a:r>
                        <a:rPr lang="ko-KR" altLang="en-US" sz="1200" dirty="0"/>
                        <a:t>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 등의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가지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OPS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LightGBM</a:t>
                      </a:r>
                      <a:r>
                        <a:rPr lang="en-US" altLang="ko-KR" sz="1200" dirty="0"/>
                        <a:t>, Random Forest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XGBoost</a:t>
                      </a:r>
                      <a:r>
                        <a:rPr lang="ko-KR" altLang="en-US" sz="1200" dirty="0"/>
                        <a:t>에서 가장 높은 성능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한정섭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776801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MLB</a:t>
                      </a:r>
                      <a:r>
                        <a:rPr lang="ko-KR" altLang="en-US" sz="1200" dirty="0"/>
                        <a:t>의 전체 투구 자료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타석 순서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투구존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투구 속도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등 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개 변수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투구 결과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투구 후 점수 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모델</a:t>
                      </a:r>
                      <a:r>
                        <a:rPr lang="en-US" altLang="ko-KR" sz="1200" dirty="0"/>
                        <a:t>: 53%</a:t>
                      </a:r>
                      <a:r>
                        <a:rPr lang="ko-KR" altLang="en-US" sz="1200" dirty="0"/>
                        <a:t>의 정확도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최적화 모델 성능</a:t>
                      </a:r>
                      <a:r>
                        <a:rPr lang="en-US" altLang="ko-KR" sz="1200" dirty="0"/>
                        <a:t>: 84%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김주학</a:t>
                      </a:r>
                      <a:r>
                        <a:rPr lang="ko-KR" altLang="en-US" sz="1200" dirty="0"/>
                        <a:t>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97133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1982 ~ 2022</a:t>
                      </a:r>
                      <a:r>
                        <a:rPr lang="ko-KR" altLang="en-US" sz="1200" dirty="0"/>
                        <a:t>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데이터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타점 등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 경기력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미래의 타율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ARIMA </a:t>
                      </a:r>
                      <a:r>
                        <a:rPr lang="ko-KR" altLang="en-US" sz="1200" dirty="0"/>
                        <a:t>시계열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홈런과 타점은 과거 평균보다 높은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타율은 과거 평균보다 낮은 수치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오승욱 외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(2023)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78121"/>
                  </a:ext>
                </a:extLst>
              </a:tr>
              <a:tr h="3054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A40F1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1961 ~ 2019</a:t>
                      </a:r>
                      <a:r>
                        <a:rPr lang="ko-KR" altLang="en-US" sz="1200" dirty="0"/>
                        <a:t>년의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MLB </a:t>
                      </a:r>
                      <a:r>
                        <a:rPr lang="ko-KR" altLang="en-US" sz="1200" dirty="0"/>
                        <a:t>시즌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연령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몸무게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시즌 성적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 등 </a:t>
                      </a:r>
                      <a:r>
                        <a:rPr lang="en-US" altLang="ko-KR" sz="1200" dirty="0"/>
                        <a:t>21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시즌 홈런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LSTM, GRU,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BiLSTM</a:t>
                      </a:r>
                      <a:r>
                        <a:rPr lang="en-US" altLang="ko-KR" sz="1200" dirty="0"/>
                        <a:t>, AT-LSTM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LSTM</a:t>
                      </a:r>
                      <a:r>
                        <a:rPr lang="ko-KR" altLang="en-US" sz="1200" dirty="0"/>
                        <a:t>에서 가장 높은 성능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Sun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(2023)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17450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기타</a:t>
                      </a:r>
                      <a:endParaRPr lang="en-US" altLang="ko-KR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(EPL, NBA, NFL, e-sports)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1980 ~ 2017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NBA </a:t>
                      </a:r>
                      <a:r>
                        <a:rPr lang="ko-KR" altLang="en-US" sz="1200" dirty="0"/>
                        <a:t>결승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수비 리바운드</a:t>
                      </a:r>
                      <a:r>
                        <a:rPr lang="en-US" altLang="ko-KR" sz="1200" dirty="0"/>
                        <a:t>, 3</a:t>
                      </a:r>
                      <a:r>
                        <a:rPr lang="ko-KR" altLang="en-US" sz="1200" dirty="0" err="1"/>
                        <a:t>점슛</a:t>
                      </a:r>
                      <a:r>
                        <a:rPr lang="ko-KR" altLang="en-US" sz="1200" dirty="0"/>
                        <a:t> 성공률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자유투 성공 횟수 등 </a:t>
                      </a:r>
                      <a:r>
                        <a:rPr lang="en-US" altLang="ko-KR" sz="1200" dirty="0"/>
                        <a:t>22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ANN, Naïve Bayes, Logistic Model Tree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수비 리바운드가 경기 결과에 가장 큰 영향을 준 변수</a:t>
                      </a:r>
                      <a:r>
                        <a:rPr lang="en-US" altLang="ko-KR" sz="1200" dirty="0"/>
                        <a:t>, 83%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Thabtah</a:t>
                      </a:r>
                      <a:r>
                        <a:rPr lang="en-US" altLang="ko-KR" sz="1200" dirty="0"/>
                        <a:t>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2424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DotA 2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5,744</a:t>
                      </a:r>
                      <a:r>
                        <a:rPr lang="ko-KR" altLang="en-US" sz="1200" dirty="0"/>
                        <a:t>개 일반 경기</a:t>
                      </a:r>
                      <a:r>
                        <a:rPr lang="en-US" altLang="ko-KR" sz="1200" dirty="0"/>
                        <a:t>, 186</a:t>
                      </a:r>
                      <a:r>
                        <a:rPr lang="ko-KR" altLang="en-US" sz="1200" dirty="0"/>
                        <a:t>개 프로 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 영웅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플레이어 위치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LR, RF, </a:t>
                      </a:r>
                      <a:r>
                        <a:rPr lang="en-US" altLang="ko-KR" sz="1200" dirty="0" err="1"/>
                        <a:t>LightGBM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RF </a:t>
                      </a:r>
                      <a:r>
                        <a:rPr lang="ko-KR" altLang="en-US" sz="1200" dirty="0"/>
                        <a:t>모델에서 </a:t>
                      </a:r>
                      <a:r>
                        <a:rPr lang="en-US" altLang="ko-KR" sz="1200" dirty="0"/>
                        <a:t>77.5%</a:t>
                      </a:r>
                      <a:r>
                        <a:rPr lang="ko-KR" altLang="en-US" sz="1200" dirty="0"/>
                        <a:t>의 정확도 기록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경기 시작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분 후에 </a:t>
                      </a:r>
                      <a:r>
                        <a:rPr lang="en-US" altLang="ko-KR" sz="1200" dirty="0"/>
                        <a:t>85% </a:t>
                      </a:r>
                      <a:r>
                        <a:rPr lang="ko-KR" altLang="en-US" sz="1200" dirty="0"/>
                        <a:t>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Hodge et al.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94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2005 ~ 2016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EPL </a:t>
                      </a:r>
                      <a:r>
                        <a:rPr lang="ko-KR" altLang="en-US" sz="1200" dirty="0"/>
                        <a:t>경기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골 차이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유효 슈팅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코너킥</a:t>
                      </a:r>
                      <a:r>
                        <a:rPr lang="ko-KR" altLang="en-US" sz="1200" dirty="0"/>
                        <a:t> 등의 </a:t>
                      </a:r>
                      <a:r>
                        <a:rPr lang="en-US" altLang="ko-KR" sz="1200" dirty="0"/>
                        <a:t>33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무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Naïve Bayes, SVM, Random Forest, GBM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모델별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52% ~ 58%</a:t>
                      </a:r>
                      <a:r>
                        <a:rPr lang="ko-KR" altLang="en-US" sz="1200" dirty="0"/>
                        <a:t>의 정확도 기록</a:t>
                      </a:r>
                      <a:r>
                        <a:rPr lang="en-US" altLang="ko-KR" sz="1200" dirty="0"/>
                        <a:t>, GBM</a:t>
                      </a:r>
                      <a:r>
                        <a:rPr lang="ko-KR" altLang="en-US" sz="1200" dirty="0"/>
                        <a:t>에서 가장 높은 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Raboota</a:t>
                      </a:r>
                      <a:r>
                        <a:rPr lang="en-US" altLang="ko-KR" sz="1200" dirty="0"/>
                        <a:t> &amp; Kaur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(2019)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44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2015 ~ 2019</a:t>
                      </a:r>
                      <a:r>
                        <a:rPr lang="ko-KR" altLang="en-US" sz="1200" dirty="0"/>
                        <a:t>년의 </a:t>
                      </a:r>
                      <a:r>
                        <a:rPr lang="en-US" altLang="ko-KR" sz="1200" dirty="0"/>
                        <a:t>NFL </a:t>
                      </a:r>
                      <a:r>
                        <a:rPr lang="ko-KR" altLang="en-US" sz="1200" dirty="0"/>
                        <a:t>경기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득점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야드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수비 플레이 수 등 </a:t>
                      </a:r>
                      <a:r>
                        <a:rPr lang="en-US" altLang="ko-KR" sz="1200" dirty="0"/>
                        <a:t>42</a:t>
                      </a:r>
                      <a:r>
                        <a:rPr lang="ko-KR" altLang="en-US" sz="1200" dirty="0"/>
                        <a:t>개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 </a:t>
                      </a:r>
                      <a:r>
                        <a:rPr lang="en-US" altLang="ko-KR" sz="1200" dirty="0"/>
                        <a:t>or </a:t>
                      </a:r>
                      <a:r>
                        <a:rPr lang="ko-KR" altLang="en-US" sz="1200" dirty="0"/>
                        <a:t>패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SVM, Naïve Bayes, RF, AdaBoost, QDA, ANN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Naïve Bayes </a:t>
                      </a:r>
                      <a:r>
                        <a:rPr lang="ko-KR" altLang="en-US" sz="1200" dirty="0"/>
                        <a:t>모델에서 가장 높은 </a:t>
                      </a:r>
                      <a:r>
                        <a:rPr lang="en-US" altLang="ko-KR" sz="1200" dirty="0"/>
                        <a:t>67%</a:t>
                      </a:r>
                      <a:r>
                        <a:rPr lang="ko-KR" altLang="en-US" sz="1200" dirty="0"/>
                        <a:t>의 정확도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Beal et al.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(2020)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730855"/>
                  </a:ext>
                </a:extLst>
              </a:tr>
            </a:tbl>
          </a:graphicData>
        </a:graphic>
      </p:graphicFrame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7F03A15-9144-E69C-F13C-D2734EE9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13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1045B-E0B3-E7A4-2B8D-D04B812AA448}"/>
              </a:ext>
            </a:extLst>
          </p:cNvPr>
          <p:cNvSpPr txBox="1"/>
          <p:nvPr/>
        </p:nvSpPr>
        <p:spPr>
          <a:xfrm>
            <a:off x="380487" y="5993207"/>
            <a:ext cx="11662805" cy="561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스포츠 경기력 예측</a:t>
            </a:r>
            <a:r>
              <a:rPr lang="en-US" altLang="ko-KR" sz="1400" b="1" i="1" dirty="0">
                <a:solidFill>
                  <a:srgbClr val="A40F16"/>
                </a:solidFill>
                <a:latin typeface="+mn-ea"/>
              </a:rPr>
              <a:t> </a:t>
            </a: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연구는 대부분 경기 내의 데이터만을 활용하였으며</a:t>
            </a:r>
            <a:r>
              <a:rPr lang="en-US" altLang="ko-KR" sz="1400" b="1" i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i="1" dirty="0">
                <a:solidFill>
                  <a:srgbClr val="A40F16"/>
                </a:solidFill>
                <a:latin typeface="+mn-ea"/>
              </a:rPr>
              <a:t>선수의 심리 상태를 고려하여 이를 활용해 경기력을 예측한 연구는 미흡함</a:t>
            </a:r>
            <a:endParaRPr lang="en-US" altLang="ko-KR" sz="1400" b="1" i="1" dirty="0">
              <a:solidFill>
                <a:srgbClr val="A40F16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4C1F6-C63D-E107-F24F-0FC735C00091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- 6)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경기력 예측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882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 프로세스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1E95D-6D05-4A0B-7561-420FE303AAD3}"/>
              </a:ext>
            </a:extLst>
          </p:cNvPr>
          <p:cNvSpPr txBox="1"/>
          <p:nvPr/>
        </p:nvSpPr>
        <p:spPr>
          <a:xfrm>
            <a:off x="391909" y="952837"/>
            <a:ext cx="11626492" cy="596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수집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인스타그램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공식 계정의 댓글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커뮤니티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네이버 카페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DC Inside, FM Korea, MLB Park)</a:t>
            </a: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스탯티즈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사이트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KBO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 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분석 선수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규정 이닝을 채운 선발투수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규정 타석을 채운 타자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많은 팬 반응 확보를 위함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기간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2018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~ 2023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시즌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시즌의 여론 데이터 수집 어려움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예측 단위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텍스트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전처리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감성 분석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탐색적 데이터 분석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 설계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단위 경기력 예측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패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미포함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이전 경기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승패 예측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이전 경기 데이터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경기 종료 후 경기 시작 전까지 플랫폼별 팀의 평균 감정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팀의 승패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 단위 경기력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타자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(OPS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투수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(GSC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미포함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이전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 데이터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257300" lvl="2" indent="-342900">
              <a:lnSpc>
                <a:spcPct val="114000"/>
              </a:lnSpc>
              <a:buClr>
                <a:srgbClr val="A40F16"/>
              </a:buClr>
              <a:buFont typeface="+mj-lt"/>
              <a:buAutoNum type="arabicPeriod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 데이터 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이전 경기 데이터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 데이터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 경기 종료 후 경시 시작 전까지</a:t>
            </a:r>
            <a:b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플랫폼별 선수의 평균 감정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-&gt;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 예측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081261CA-87D4-8B87-C5C7-A5D52C84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14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64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데이터 수집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05299736-1D42-D751-1A18-804B7335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15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99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- 3)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데이터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전처리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D536AD16-642C-F1E3-14BF-D6F39886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440014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16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29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- 4)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탐색적 데이터 분석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E8C9AE-65AB-B8E1-F8AB-E5CF7EF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17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Ⅲ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연구방법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- 5)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모델 설계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3EE01-664F-EF99-6871-2297E012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18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AE1553-5839-DC9E-1D84-2C5C90822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81066"/>
              </p:ext>
            </p:extLst>
          </p:nvPr>
        </p:nvGraphicFramePr>
        <p:xfrm>
          <a:off x="431800" y="1574800"/>
          <a:ext cx="114922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팀 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 </a:t>
                      </a:r>
                      <a:r>
                        <a:rPr lang="en-US" altLang="ko-KR" sz="1600" dirty="0"/>
                        <a:t>or </a:t>
                      </a:r>
                      <a:r>
                        <a:rPr lang="ko-KR" altLang="en-US" sz="1600" dirty="0"/>
                        <a:t>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FA167D-ADF4-92A9-F6B2-8D0DF8773164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팀 단위 예측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B311C-C7C3-20BF-0372-D786D4BBA8B3}"/>
              </a:ext>
            </a:extLst>
          </p:cNvPr>
          <p:cNvSpPr txBox="1"/>
          <p:nvPr/>
        </p:nvSpPr>
        <p:spPr>
          <a:xfrm>
            <a:off x="431801" y="2673387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투수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E7407E7-7C01-7507-1EAB-2C3119A92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65913"/>
              </p:ext>
            </p:extLst>
          </p:nvPr>
        </p:nvGraphicFramePr>
        <p:xfrm>
          <a:off x="431800" y="3223895"/>
          <a:ext cx="11492278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투수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통계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신체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GSC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EE32658-63BD-C84C-4A83-4DDD82E9E34E}"/>
              </a:ext>
            </a:extLst>
          </p:cNvPr>
          <p:cNvSpPr txBox="1"/>
          <p:nvPr/>
        </p:nvSpPr>
        <p:spPr>
          <a:xfrm>
            <a:off x="431801" y="4473022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타자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6601A6-7055-567F-1C89-E98EB6B2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80294"/>
              </p:ext>
            </p:extLst>
          </p:nvPr>
        </p:nvGraphicFramePr>
        <p:xfrm>
          <a:off x="431800" y="5020310"/>
          <a:ext cx="11492278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730601064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221363677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8894745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928638240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529855833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896280669"/>
                    </a:ext>
                  </a:extLst>
                </a:gridCol>
                <a:gridCol w="1344978">
                  <a:extLst>
                    <a:ext uri="{9D8B030D-6E8A-4147-A177-3AD203B41FA5}">
                      <a16:colId xmlns:a16="http://schemas.microsoft.com/office/drawing/2014/main" val="302654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x_sentiment4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x_sentiment5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1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타자 데이터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통계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신체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Instagram_avg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FM </a:t>
                      </a:r>
                      <a:r>
                        <a:rPr lang="en-US" altLang="ko-KR" sz="1400" dirty="0" err="1"/>
                        <a:t>Korea_avg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DC </a:t>
                      </a:r>
                      <a:r>
                        <a:rPr lang="en-US" altLang="ko-KR" sz="1400" dirty="0" err="1"/>
                        <a:t>Inside_avg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NaverCafe_avg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MLB </a:t>
                      </a:r>
                      <a:r>
                        <a:rPr lang="en-US" altLang="ko-KR" sz="1400" dirty="0" err="1"/>
                        <a:t>Park_avg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OPS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8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8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19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감성 분석 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670906-55D4-B3A2-5BB0-E8BAFBB3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41379"/>
              </p:ext>
            </p:extLst>
          </p:nvPr>
        </p:nvGraphicFramePr>
        <p:xfrm>
          <a:off x="3048000" y="231648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Digital Platform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Aver.sentiment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data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Instagram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FM Korea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Naver Café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MLB 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DC Inside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464C94-FE8F-FDA6-DDFE-166D0FD53A41}"/>
              </a:ext>
            </a:extLst>
          </p:cNvPr>
          <p:cNvSpPr txBox="1"/>
          <p:nvPr/>
        </p:nvSpPr>
        <p:spPr>
          <a:xfrm>
            <a:off x="424752" y="1799050"/>
            <a:ext cx="11499327" cy="144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ko-KR" altLang="en-US" sz="2800" b="1" dirty="0"/>
          </a:p>
          <a:p>
            <a:pPr marL="660400" lvl="0" indent="-660400" algn="ctr">
              <a:lnSpc>
                <a:spcPct val="110000"/>
              </a:lnSpc>
              <a:spcAft>
                <a:spcPts val="0"/>
              </a:spcAft>
              <a:defRPr/>
            </a:pPr>
            <a:r>
              <a:rPr lang="ko-KR" altLang="en-US" sz="2800" b="1" dirty="0"/>
              <a:t>스포츠 팬들의 디지털 여론을 통한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경기력 예측</a:t>
            </a:r>
            <a:endParaRPr lang="en-US" altLang="ko-KR" sz="2800" b="1" dirty="0"/>
          </a:p>
          <a:p>
            <a:pPr marL="660400" lvl="0" indent="-660400" algn="ctr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sz="2800" b="1" dirty="0"/>
              <a:t>: KBO </a:t>
            </a:r>
            <a:r>
              <a:rPr lang="ko-KR" altLang="en-US" sz="2800" b="1" dirty="0"/>
              <a:t>리그 내 팀과 선수를 중심으로</a:t>
            </a:r>
            <a:endParaRPr lang="en-US" altLang="ko-KR" sz="2800" b="1" dirty="0"/>
          </a:p>
        </p:txBody>
      </p:sp>
      <p:sp>
        <p:nvSpPr>
          <p:cNvPr id="6" name="가로 글상자 19">
            <a:extLst>
              <a:ext uri="{FF2B5EF4-FFF2-40B4-BE49-F238E27FC236}">
                <a16:creationId xmlns:a16="http://schemas.microsoft.com/office/drawing/2014/main" id="{91A23545-8236-C055-9F31-DF0788268D3B}"/>
              </a:ext>
            </a:extLst>
          </p:cNvPr>
          <p:cNvSpPr txBox="1"/>
          <p:nvPr/>
        </p:nvSpPr>
        <p:spPr>
          <a:xfrm>
            <a:off x="675969" y="5087229"/>
            <a:ext cx="10840061" cy="10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14000"/>
              </a:lnSpc>
              <a:defRPr/>
            </a:pPr>
            <a:r>
              <a:rPr lang="ko-KR" altLang="en-US" dirty="0"/>
              <a:t>경희대학교 일반대학원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석사과정 강민석</a:t>
            </a:r>
            <a:endParaRPr lang="en-US" altLang="ko-KR" dirty="0"/>
          </a:p>
          <a:p>
            <a:pPr algn="r">
              <a:lnSpc>
                <a:spcPct val="114000"/>
              </a:lnSpc>
              <a:defRPr/>
            </a:pPr>
            <a:r>
              <a:rPr lang="ko-KR" altLang="en-US" dirty="0"/>
              <a:t>경희대학교 일반대학원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석사과정 심건우</a:t>
            </a:r>
            <a:endParaRPr lang="en-US" altLang="ko-KR" dirty="0"/>
          </a:p>
          <a:p>
            <a:pPr algn="r">
              <a:lnSpc>
                <a:spcPct val="114000"/>
              </a:lnSpc>
              <a:defRPr/>
            </a:pPr>
            <a:r>
              <a:rPr lang="ko-KR" altLang="en-US" dirty="0"/>
              <a:t>경희대학교 경영대학 경영학과 </a:t>
            </a:r>
            <a:r>
              <a:rPr lang="en-US" altLang="ko-KR" dirty="0"/>
              <a:t>&amp; </a:t>
            </a:r>
            <a:r>
              <a:rPr lang="ko-KR" altLang="en-US" dirty="0" err="1"/>
              <a:t>빅데이터응용학과</a:t>
            </a:r>
            <a:r>
              <a:rPr lang="ko-KR" altLang="en-US" dirty="0"/>
              <a:t> </a:t>
            </a:r>
            <a:r>
              <a:rPr lang="ko-KR" altLang="en-US" dirty="0" err="1"/>
              <a:t>양성병</a:t>
            </a:r>
            <a:r>
              <a:rPr lang="ko-KR" altLang="en-US" dirty="0"/>
              <a:t> 교수</a:t>
            </a:r>
            <a:endParaRPr lang="en-US" altLang="ko-KR" dirty="0"/>
          </a:p>
        </p:txBody>
      </p:sp>
      <p:sp>
        <p:nvSpPr>
          <p:cNvPr id="7" name="가로 글상자 20">
            <a:extLst>
              <a:ext uri="{FF2B5EF4-FFF2-40B4-BE49-F238E27FC236}">
                <a16:creationId xmlns:a16="http://schemas.microsoft.com/office/drawing/2014/main" id="{109A941C-4083-5A0D-27DB-DD04314991BF}"/>
              </a:ext>
            </a:extLst>
          </p:cNvPr>
          <p:cNvSpPr txBox="1"/>
          <p:nvPr/>
        </p:nvSpPr>
        <p:spPr>
          <a:xfrm>
            <a:off x="424753" y="3437451"/>
            <a:ext cx="11499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>
                <a:latin typeface="맑은 고딕"/>
              </a:rPr>
              <a:t>2024.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06. 24</a:t>
            </a:r>
          </a:p>
        </p:txBody>
      </p:sp>
      <p:pic>
        <p:nvPicPr>
          <p:cNvPr id="9" name="그림 8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7CF6805A-4AD0-008D-F7F1-5A4034B2B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208C0-E5F1-00DF-A54A-C64FE9EAE97F}"/>
              </a:ext>
            </a:extLst>
          </p:cNvPr>
          <p:cNvSpPr/>
          <p:nvPr/>
        </p:nvSpPr>
        <p:spPr>
          <a:xfrm rot="10800000">
            <a:off x="2666999" y="4019678"/>
            <a:ext cx="6858000" cy="120234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AA8D4-C085-498B-ED4F-5B106552CDE2}"/>
              </a:ext>
            </a:extLst>
          </p:cNvPr>
          <p:cNvSpPr/>
          <p:nvPr/>
        </p:nvSpPr>
        <p:spPr>
          <a:xfrm>
            <a:off x="2666999" y="1600777"/>
            <a:ext cx="6858000" cy="120234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20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팀 단위 예측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0656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 AUC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46559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37766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ROC AUC Score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6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21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–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투수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73875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37972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16715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8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90D100E8-7C2D-C4BF-71EB-6BF5146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22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D5E894-CD4C-C699-6EB0-F4F03C2D02AE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Ⅳ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연구결과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성능 비교분석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38E5-A379-0CD5-FC0F-6AAAC2A07C6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선수 단위 예측 </a:t>
            </a:r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–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타자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785D1A-8FB4-DE50-0426-8099B9736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99949"/>
              </p:ext>
            </p:extLst>
          </p:nvPr>
        </p:nvGraphicFramePr>
        <p:xfrm>
          <a:off x="5294680" y="1653766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271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271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5591F8-D1FC-F213-462C-4DE0B1485B67}"/>
              </a:ext>
            </a:extLst>
          </p:cNvPr>
          <p:cNvSpPr txBox="1"/>
          <p:nvPr/>
        </p:nvSpPr>
        <p:spPr>
          <a:xfrm>
            <a:off x="431801" y="1653766"/>
            <a:ext cx="43052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3-1)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미포함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3-2)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팬의 여론 감성 점수 포함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7A5649-25CE-DCC3-9591-F5975C66E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93478"/>
              </p:ext>
            </p:extLst>
          </p:nvPr>
        </p:nvGraphicFramePr>
        <p:xfrm>
          <a:off x="5294680" y="4161790"/>
          <a:ext cx="6629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90376103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14779065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09118956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4753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40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4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CNN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2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Ⅴ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결론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94173-4E16-6A74-5040-21B9FC31A289}"/>
              </a:ext>
            </a:extLst>
          </p:cNvPr>
          <p:cNvSpPr txBox="1"/>
          <p:nvPr/>
        </p:nvSpPr>
        <p:spPr>
          <a:xfrm>
            <a:off x="431801" y="98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1)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학술적 </a:t>
            </a:r>
            <a:r>
              <a:rPr lang="ko-KR" altLang="en-US" b="1" dirty="0" err="1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기여점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2F22-2BA1-0773-D547-2DD7BDE7DB66}"/>
              </a:ext>
            </a:extLst>
          </p:cNvPr>
          <p:cNvSpPr txBox="1"/>
          <p:nvPr/>
        </p:nvSpPr>
        <p:spPr>
          <a:xfrm>
            <a:off x="431801" y="3469338"/>
            <a:ext cx="11532171" cy="11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팀 관리와 멘탈 코칭</a:t>
            </a:r>
            <a:r>
              <a:rPr lang="en-US" altLang="ko-KR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  <a:cs typeface="맑은 고딕"/>
              </a:rPr>
              <a:t>마케팅 전략 등에 기여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소셜 미디어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온라인 커뮤니티에서 팬들의 여론을 분석하여 선수와 팀의 심리 상태를 기반으로 경기력을 예측함으로써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팀 관리와 멘탈 코칭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마케팅 전략 등에 실질적인 도움을 줄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맑은 고딕"/>
                <a:ea typeface="맑은 고딕"/>
              </a:rPr>
              <a:t>전략적 의사결정 지원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팀과 코치는 경기력 예측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심리 상태 등을 통해 전략적 결정을 내릴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이는 경기 성과를 향상시키는 데 도움을 줄 수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D5C9B-6AC3-1FB1-574A-AF47EBCE366A}"/>
              </a:ext>
            </a:extLst>
          </p:cNvPr>
          <p:cNvSpPr txBox="1"/>
          <p:nvPr/>
        </p:nvSpPr>
        <p:spPr>
          <a:xfrm>
            <a:off x="431801" y="3017344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2)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실무적 </a:t>
            </a:r>
            <a:r>
              <a:rPr lang="ko-KR" altLang="en-US" b="1" dirty="0" err="1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기여점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3156C-17A6-991B-23E3-2B547AA8247E}"/>
              </a:ext>
            </a:extLst>
          </p:cNvPr>
          <p:cNvSpPr txBox="1"/>
          <p:nvPr/>
        </p:nvSpPr>
        <p:spPr>
          <a:xfrm>
            <a:off x="431801" y="1494201"/>
            <a:ext cx="11532171" cy="129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팬들의 여론의 감성을 기반으로 선수와 팀의 경기력 예측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기존 연구들이 주로 선수의 신체적 데이터와 경기 기록에 의존했던 것에 비해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연구는 팬 반응과 같은 심리적 요인을 고려하여 경기력을 예측하는 시도였다는 점에서 의미가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세이버매트릭스와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감성 분석의 결합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연구는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지표와 감성 분석을 결합하여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선수와 팀의 경기력을 예측하는 새로운 방법론을 제시하였음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52D1A92-9D06-4F2C-152A-85CEADA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23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9F0C6-885E-692F-6A41-8E974987E588}"/>
              </a:ext>
            </a:extLst>
          </p:cNvPr>
          <p:cNvSpPr txBox="1"/>
          <p:nvPr/>
        </p:nvSpPr>
        <p:spPr>
          <a:xfrm>
            <a:off x="431801" y="4797238"/>
            <a:ext cx="5951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3) </a:t>
            </a:r>
            <a:r>
              <a:rPr lang="ko-KR" altLang="en-US" b="1" dirty="0">
                <a:gradFill>
                  <a:gsLst>
                    <a:gs pos="100000">
                      <a:srgbClr val="A40F16"/>
                    </a:gs>
                    <a:gs pos="0">
                      <a:srgbClr val="0D326F"/>
                    </a:gs>
                  </a:gsLst>
                  <a:lin ang="0" scaled="1"/>
                </a:gradFill>
                <a:latin typeface="+mn-ea"/>
              </a:rPr>
              <a:t>한계점</a:t>
            </a:r>
            <a:endParaRPr lang="ko-KR" altLang="en-US" dirty="0">
              <a:gradFill>
                <a:gsLst>
                  <a:gs pos="100000">
                    <a:srgbClr val="A40F16"/>
                  </a:gs>
                  <a:gs pos="0">
                    <a:srgbClr val="0D326F"/>
                  </a:gs>
                </a:gsLst>
                <a:lin ang="0" scaled="1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B2647-82F6-F2D7-042C-B12B3D3852F9}"/>
              </a:ext>
            </a:extLst>
          </p:cNvPr>
          <p:cNvSpPr txBox="1"/>
          <p:nvPr/>
        </p:nvSpPr>
        <p:spPr>
          <a:xfrm>
            <a:off x="431800" y="5301643"/>
            <a:ext cx="11532171" cy="119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맑은 고딕"/>
                <a:ea typeface="맑은 고딕"/>
                <a:cs typeface="맑은 고딕"/>
              </a:rPr>
              <a:t>팬 반응으로 심리 상태의 정확한 추정 어려움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팬 반응만으로 선수의 심리 상태를 완벽하게 추정하기 어려운 측면이 존재하며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맑은 고딕"/>
              </a:rPr>
              <a:t>선수 심리는 매우 다양한 요인에 의해 결정됨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맑은 고딕"/>
                <a:ea typeface="맑은 고딕"/>
              </a:rPr>
              <a:t>이전 경기 결과와 팬 여론의 높은 상관성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팀과 선수의 이전 경기의 경기력이 좋지 않을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자연스럽게 팬 반응이 부정적일 확률이 높고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이는 모델이 지속적으로 하락된 경기력을 예측할 우려가 존재함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460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" y="3077326"/>
            <a:ext cx="12192001" cy="7033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맑은 고딕"/>
                <a:cs typeface="Times New Roman"/>
              </a:rPr>
              <a:t>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ea typeface="맑은 고딕"/>
                <a:cs typeface="Times New Roman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333DAF-8434-33D6-108F-49370530271B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B9DAD4-E921-F562-1B71-C38327BD77B7}"/>
              </a:ext>
            </a:extLst>
          </p:cNvPr>
          <p:cNvSpPr/>
          <p:nvPr/>
        </p:nvSpPr>
        <p:spPr>
          <a:xfrm rot="5400000">
            <a:off x="8698562" y="3364561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2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77503" y="1476894"/>
            <a:ext cx="4304025" cy="390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Ⅰ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서론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연구배경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연구필요성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및 목적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ko-KR" altLang="en-US" sz="1600" b="1" dirty="0">
              <a:latin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Ⅱ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이론적 배경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스포츠의 가치와 프로스포츠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팬덤과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디지털 참여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심리학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세이버매트릭스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세이버매트릭스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지수 개발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감성 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스포츠 경기력 예측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A6B2FF-1A8B-4C2B-5AAB-395C8AF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3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pic>
        <p:nvPicPr>
          <p:cNvPr id="20" name="그림 19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A41D351-15BC-D04A-49C2-8D6AF36CE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E3B033-5DB6-68B1-33E0-59C956FD21B4}"/>
              </a:ext>
            </a:extLst>
          </p:cNvPr>
          <p:cNvSpPr/>
          <p:nvPr/>
        </p:nvSpPr>
        <p:spPr>
          <a:xfrm rot="16200000">
            <a:off x="-2416408" y="2416409"/>
            <a:ext cx="6858002" cy="2025183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A29795-5A2A-A8EC-6067-DA338007A0A9}"/>
              </a:ext>
            </a:extLst>
          </p:cNvPr>
          <p:cNvSpPr txBox="1"/>
          <p:nvPr/>
        </p:nvSpPr>
        <p:spPr>
          <a:xfrm>
            <a:off x="0" y="395640"/>
            <a:ext cx="2025184" cy="539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4000"/>
              </a:lnSpc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목차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A3451-6A02-F8F4-5AF6-1FC8224019FF}"/>
              </a:ext>
            </a:extLst>
          </p:cNvPr>
          <p:cNvSpPr txBox="1"/>
          <p:nvPr/>
        </p:nvSpPr>
        <p:spPr>
          <a:xfrm>
            <a:off x="7433846" y="1140725"/>
            <a:ext cx="4490234" cy="4938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Ⅲ</a:t>
            </a:r>
            <a:r>
              <a:rPr lang="en-US" altLang="ko-KR" sz="2400" b="1" dirty="0">
                <a:latin typeface="+mn-ea"/>
              </a:rPr>
              <a:t>.</a:t>
            </a:r>
            <a:r>
              <a:rPr lang="ko-KR" altLang="en-US" sz="2400" b="1" dirty="0">
                <a:latin typeface="+mn-ea"/>
              </a:rPr>
              <a:t> 연구방법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연구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전처리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탐색적 데이터 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모델 설계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lang="ko-KR" altLang="en-US" sz="2400" b="1" dirty="0" err="1">
                <a:latin typeface="+mn-ea"/>
              </a:rPr>
              <a:t>Ⅳ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연구결과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감성분석 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성능 비교분석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latin typeface="+mn-ea"/>
              </a:rPr>
              <a:t>Ⅴ. </a:t>
            </a:r>
            <a:r>
              <a:rPr lang="ko-KR" altLang="en-US" sz="2400" b="1" dirty="0">
                <a:latin typeface="+mn-ea"/>
              </a:rPr>
              <a:t>결론</a:t>
            </a:r>
            <a:endParaRPr lang="en-US" altLang="ko-KR" sz="2400" b="1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학술적 시사점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실무적 시사점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한계점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7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44636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연구배경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(1)</a:t>
            </a:r>
            <a:endParaRPr lang="ko-KR" altLang="en-US" sz="24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63E4B-DE62-8A35-634C-42B6565EBD37}"/>
              </a:ext>
            </a:extLst>
          </p:cNvPr>
          <p:cNvSpPr txBox="1"/>
          <p:nvPr/>
        </p:nvSpPr>
        <p:spPr>
          <a:xfrm>
            <a:off x="391909" y="990038"/>
            <a:ext cx="11532171" cy="575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스포츠는 현대인들에게 삶의 활력을 제공하며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정신적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사회적 가치를 지니고 있음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2021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)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활동은 기초체력 향상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신체기관 기능 향상 등의 다양한 신체적 혜택을 제공하며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스트레스 해소와 판단력 증진 등의 정신적 가치와 공동체 의식 강화 등의 사회적 가치를 제공함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(Professional Sports)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는 경제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문화적 측면에서 더욱 큰 가치를 가짐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 입장권 판매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방송 중계권 등으로 상당한 경제적 이익을 창출하고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CSR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활동을 통해 지역 사회에 기여하며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같은 팀의 팬들을 중심으로 강력한 공동체 의식을 형성함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(Bradbury, 2022;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Oecki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Morrow, 2022; Yuhei, 2019)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프로스포츠에서 가장 중요한 부분인 스포츠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특정 팀이나 선수에 대한 열정적이고 지속적인 지지를 보내는 집단을 의미하며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(Ennis, 2020),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이들은 디지털 플랫폼을 통해 실시간으로 다양한 의견을 활발히 교류하고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(Sanderson &amp; Jimmy,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최근에는 소셜 미디어와 같은 디지털 플랫폼의 발전으로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규모와 강도가 전세계적으로 증가하고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(Jessica, 2023),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리그에서도 뚜렷하게 나타나고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조형래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2024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리그는 역대 최초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1,000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만 관중을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달성할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추세를 보이고 있음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KBO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리그의 팬들은 소셜 미디어와 다양한 온라인 커뮤니티를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통해 의견을 교류하고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강화하고 있음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배동익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김대환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CA77ACCB-1533-5BA5-204D-D034CE2C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754" y="6492875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4</a:t>
            </a:fld>
            <a:r>
              <a:rPr lang="en-US" altLang="ko-KR" dirty="0"/>
              <a:t>/29</a:t>
            </a:r>
            <a:endParaRPr lang="ko-KR" altLang="en-US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BBB7CC1-7A66-AE1A-C94F-D96A4B327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625388"/>
              </p:ext>
            </p:extLst>
          </p:nvPr>
        </p:nvGraphicFramePr>
        <p:xfrm>
          <a:off x="5891664" y="4471753"/>
          <a:ext cx="6032416" cy="1747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D413F3-8E86-1B96-5055-059BDB5D5471}"/>
              </a:ext>
            </a:extLst>
          </p:cNvPr>
          <p:cNvSpPr txBox="1"/>
          <p:nvPr/>
        </p:nvSpPr>
        <p:spPr>
          <a:xfrm>
            <a:off x="5942696" y="6398438"/>
            <a:ext cx="598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1&gt; KBO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리그의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년도별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총 관중 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8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55069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연구배경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(2)</a:t>
            </a:r>
            <a:endParaRPr lang="ko-KR" altLang="en-US" sz="24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F707-A07C-09E6-2842-727DAC20F120}"/>
              </a:ext>
            </a:extLst>
          </p:cNvPr>
          <p:cNvSpPr txBox="1"/>
          <p:nvPr/>
        </p:nvSpPr>
        <p:spPr>
          <a:xfrm>
            <a:off x="391909" y="1000028"/>
            <a:ext cx="11532171" cy="571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심리학은 운동 선수의 정신적 건강과 경기력 향상을 위한 심리적 과정을 연구하는 학문으로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심리 상태가 경기력에 미치는 영향을 강조함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Lochbaum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2022)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일반적으로 설문조사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생리적 측정으로 선수의 심리를 측정하지만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현실적으로 외부인이 시행하기 어렵고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많은 시간과 자원이 소모됨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(Yetton et al., 2019)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디지털 플랫폼에서의 팬들의 반응은 선수들의 심리 상태에 중요한 영향을 미침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긍정적인 반응은 자신감을 높이며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부정적인 반응은 스트레스와 불안을 유발함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(Weiner,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디지털 여론을 통해 간접적으로 선수들의 심리 상태를 추정할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Kiler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Brixius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2022)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특히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야구는 선수들의 심리 상태가 좋지 않을 때 부정적인 영향이 많이 나오는 종목이며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심리학의 중요성이 더 부각됨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(Sloan,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야구는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세이버매트릭스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(Sabermetrics)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 같은 고급 통계 기법을 사용하여 선수의 성과를 평가하고 예측하며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OPS, WAR, GSC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등의 지표를 활용해 선수의 공헌도를 보다 정확하게 평가할 수 있고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 팀의 전략적 의사결정에 중요한 역할을 수행함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(Burroughs, 2020)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OpenAI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 의해 개발된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GPT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모델은 팬들의 여론의 감성을 보다 정확하게 분석할 수 있는 주요 도구로 작용함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(Kim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한편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분야에서 경기력을 예측한 연구는 팀의 전략적 의사결정 등의 중요성으로 종목을 가리지 않고 활발히 수행되고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경기력 뿐만 아니라 선수의 부상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관중 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 몸값 등을 예측하는 연구도 많이 수행되었음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(Huang &amp; Li, 2021)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053A06-0627-9988-D799-D3603AD0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5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2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55069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Ⅰ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서론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연구필요성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및 목적</a:t>
            </a: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177ED-3968-BA1D-89EE-120D0DE969F2}"/>
              </a:ext>
            </a:extLst>
          </p:cNvPr>
          <p:cNvSpPr txBox="1"/>
          <p:nvPr/>
        </p:nvSpPr>
        <p:spPr>
          <a:xfrm>
            <a:off x="431801" y="1021318"/>
            <a:ext cx="595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rgbClr val="A40F16"/>
                </a:solidFill>
                <a:latin typeface="+mn-ea"/>
              </a:rPr>
              <a:t>연구필요성</a:t>
            </a:r>
            <a:endParaRPr lang="ko-KR" altLang="en-US" sz="2000" dirty="0">
              <a:solidFill>
                <a:srgbClr val="A40F1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B6034-AECE-EA5E-D426-2831CA78144B}"/>
              </a:ext>
            </a:extLst>
          </p:cNvPr>
          <p:cNvSpPr txBox="1"/>
          <p:nvPr/>
        </p:nvSpPr>
        <p:spPr>
          <a:xfrm>
            <a:off x="431801" y="3182554"/>
            <a:ext cx="5951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D326F"/>
                </a:solidFill>
                <a:latin typeface="+mn-ea"/>
              </a:rPr>
              <a:t>연구목적</a:t>
            </a:r>
            <a:endParaRPr lang="ko-KR" altLang="en-US" sz="2000" dirty="0">
              <a:solidFill>
                <a:srgbClr val="0D326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D8B35-A6E5-AF34-658D-A32E39FD524B}"/>
              </a:ext>
            </a:extLst>
          </p:cNvPr>
          <p:cNvSpPr txBox="1"/>
          <p:nvPr/>
        </p:nvSpPr>
        <p:spPr>
          <a:xfrm>
            <a:off x="329914" y="1570287"/>
            <a:ext cx="11593167" cy="129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기존 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팬덤에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관한 연구는 주로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문화와 소셜 미디어 등의 영향력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등에 초점을 맞추었으며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여론을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심리학과 연계하여 여론이 선수 개인 및 팀 전체의 경기력에 미치는 영향을 분석한 연구는 미비하였음</a:t>
            </a: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기존의 스포츠 경기력 예측 연구는 주로 선수의 신체적 데이터나 경기 기록 등에 의존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하고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심리가 경기력에 큰 영향을 주는 기존 연구결과에도 불구하고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팬들의 디지털 여론이 경기력에 미치는 영향을 체계적으로 분석한 연구는 미비하였음</a:t>
            </a:r>
            <a:endParaRPr lang="en-US" altLang="ko-KR" sz="1400" b="1" dirty="0">
              <a:solidFill>
                <a:srgbClr val="A40F16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98634-8ABB-E19F-CFD3-844902D8D6C3}"/>
              </a:ext>
            </a:extLst>
          </p:cNvPr>
          <p:cNvSpPr txBox="1"/>
          <p:nvPr/>
        </p:nvSpPr>
        <p:spPr>
          <a:xfrm>
            <a:off x="329913" y="3737227"/>
            <a:ext cx="11593168" cy="301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본 연구에서는 이러한 한계점을 극복하고자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소셜 미디어와 온라인 커뮤니티에서 팬들의 여론을 수집하여 감성 분석을 수행하고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이를 </a:t>
            </a:r>
            <a:r>
              <a:rPr lang="ko-KR" altLang="en-US" sz="1400" b="1" dirty="0" err="1">
                <a:solidFill>
                  <a:srgbClr val="0D326F"/>
                </a:solidFill>
                <a:latin typeface="+mn-ea"/>
              </a:rPr>
              <a:t>세이버매트릭스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지표와 결합하여 선수와 팀의 경기력을 예측하는 모델을 개발하고자 함</a:t>
            </a: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본 연구에서 설정한 연구 질문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(RQ)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다음과 같음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여론이 선수의 경기력에 영향을 미치는지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디지털 플랫폼의 종류에 따라 팬들의 여론이 상이한지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선수마다 팬들의 여론이 경기력에 미치는 정도가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다른지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800100" lvl="1" indent="-342900">
              <a:lnSpc>
                <a:spcPct val="114000"/>
              </a:lnSpc>
              <a:buClr>
                <a:srgbClr val="0D326F"/>
              </a:buClr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신체적 데이터와 경기 기록을 통해 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선수의 경기력을 예측한 모델과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팬들의 여론을 추가하여 경기력을 예측한 모델의 예측력이 차이를 보이는지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이를 통해 팬 반응이 경기력에 미치는 구체적인 영향을 파악하고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멘탈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마케팅 전략 등에 실질적인 도움을 제공하고자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2B8A0572-9F90-4B2F-023E-29AD819B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6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- 1)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스포츠의 가치와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프로스포츠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5FB44-91CF-4F71-4B52-1EDD07F6A664}"/>
              </a:ext>
            </a:extLst>
          </p:cNvPr>
          <p:cNvSpPr txBox="1"/>
          <p:nvPr/>
        </p:nvSpPr>
        <p:spPr>
          <a:xfrm>
            <a:off x="391909" y="995937"/>
            <a:ext cx="11532171" cy="592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스포츠는 많은 현대인들에게 삶의 활력을 가져다 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여러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신체적</a:t>
            </a:r>
            <a:r>
              <a:rPr lang="en-US" altLang="ko-KR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정신적 가치를 제공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2021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rgbClr val="000000"/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스포츠 활동은 기초체력 향상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신체기관 기능 향상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신체 교정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비만 예방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조화로운 신체 발달 등 다양한 신체적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정신적으로는 각종 스트레스 해소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인간의 본능적 요구 충족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판단력 증진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지루함 해소 등 여러 정신적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스포츠는 정서적 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사회성 증진 등 여러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심리적</a:t>
            </a:r>
            <a:r>
              <a:rPr lang="en-US" altLang="ko-KR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A40F16"/>
                </a:solidFill>
                <a:effectLst/>
                <a:highlight>
                  <a:srgbClr val="FFFFFF"/>
                </a:highlight>
                <a:latin typeface="SF Pro Display"/>
              </a:rPr>
              <a:t>사회적 가치를 제공</a:t>
            </a:r>
            <a:r>
              <a:rPr lang="ko-KR" alt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함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SF Pro Display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경동대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SF Pro Display"/>
              </a:rPr>
              <a:t>, 2021)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스포츠 활동은 의지력 및 정신력 배양 등의 심리적 가치와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조직 내에서 인간 행동에 대한 규칙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F Pro Display"/>
              </a:rPr>
              <a:t>역할의 학습을 통한 공동체 의식 강화 등의 사회적 가치를 제공함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F Pro Display"/>
            </a:endParaRP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이러한 스포츠의 다양한 가치는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프로스포츠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(Professional Sports)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특히 두드러지며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경제</a:t>
            </a:r>
            <a:r>
              <a:rPr lang="en-US" altLang="ko-KR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사회</a:t>
            </a:r>
            <a:r>
              <a:rPr lang="en-US" altLang="ko-KR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·</a:t>
            </a:r>
            <a:r>
              <a:rPr lang="ko-KR" altLang="en-US" sz="1400" b="1" i="0" dirty="0">
                <a:solidFill>
                  <a:srgbClr val="0D326F"/>
                </a:solidFill>
                <a:effectLst/>
                <a:highlight>
                  <a:srgbClr val="FFFFFF"/>
                </a:highlight>
                <a:latin typeface="SF Pro Display"/>
              </a:rPr>
              <a:t>문화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적으로 다양한 가치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제공함</a:t>
            </a:r>
            <a:b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이준성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2022)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상당한 경제적인 가치를 창출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중요한 경제적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(Bradbury,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입장권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방송 중계권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스폰서십 계약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상품 판매 등을 통해 상당한 경제적 가치를 창출하며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 지역 경제 활성화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일자리 창출에 기여함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 팀들은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여러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CSR(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기업의 사회적 책임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, Corporate Social Responsibility)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활동을 통해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중요한 사회적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Oecki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Morrow,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팀 내 선수들은 청소년 프로그램 운영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지역 행사 참여 등 지역 사회에 참여하며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자선 단체 기부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자원봉사 활동을 통한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CSR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활동을 수행함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프로스포츠는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팬들의 팀에 대한 강력한 공동체 의식과 소속감을 통해 중요한 문화적 역할을 수행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(Yuhei, 2019)</a:t>
            </a: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프로스포츠 경기를 통해 팬들은 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선수에게 강한 애정을 갖게 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이를 통해 만들어진 커뮤니티는 지속적인 사회적 상호작용의 장을 형성함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endParaRPr lang="en-US" altLang="ko-KR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일반적인 스포츠의 중요한 가치와 특히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프로스포츠에서 더욱 두드러지는 가치를 부각시킬 수 있는 연구를 수행하고자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B9BF1-FE79-6A4F-A121-4424C671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7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20" y="140987"/>
            <a:ext cx="79862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- 2)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</a:t>
            </a:r>
            <a:r>
              <a:rPr lang="ko-KR" altLang="en-US" sz="24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팬덤과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디지털 참여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1C38-FA66-C427-AAEE-5DDA59D89624}"/>
              </a:ext>
            </a:extLst>
          </p:cNvPr>
          <p:cNvSpPr txBox="1"/>
          <p:nvPr/>
        </p:nvSpPr>
        <p:spPr>
          <a:xfrm>
            <a:off x="391909" y="995937"/>
            <a:ext cx="11532171" cy="564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(Sports Fandom)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은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특정 팀이나 선수에 대한 관심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열정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충성심 등의 행동을 보이는 집단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의미함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(Ennis, 2020)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단순히 경기를 관람하는 것을 넘어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다양한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디지털 플랫폼을 통해 의견을 활발히 교류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(Sanderson &amp; Jimmy,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과거의 스포츠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팬덤은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주로 팬클럽 등의 오프라인 모임을 통해 형성되었으며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팬덤의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형성과 유지에 중요한 역할을 수행하였음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커뮤니티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포럼 등을 통해 팬들은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경기 중 실시간으로 반응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보이며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경기 후에도 팀과 선수에 대한 다양한 평가와 토론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지속적으로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이어감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딜로이트의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연구에 따르면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스포츠 팬의 </a:t>
            </a:r>
            <a:r>
              <a:rPr lang="en-US" altLang="ko-KR" sz="1200" b="1" dirty="0">
                <a:solidFill>
                  <a:srgbClr val="A40F16"/>
                </a:solidFill>
                <a:latin typeface="+mn-ea"/>
              </a:rPr>
              <a:t>75%</a:t>
            </a:r>
            <a:r>
              <a:rPr lang="ko-KR" altLang="en-US" sz="1200" b="1" dirty="0">
                <a:solidFill>
                  <a:srgbClr val="A40F16"/>
                </a:solidFill>
                <a:latin typeface="+mn-ea"/>
              </a:rPr>
              <a:t>가 소셜 미디어 플랫폼을 통해 팀과 관계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맺고 있음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(Giorgio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다양한 디지털 플랫폼이 등장하고 발전함에 따라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전 세계적으로 스포츠 </a:t>
            </a:r>
            <a:r>
              <a:rPr lang="ko-KR" altLang="en-US" sz="1400" b="1" dirty="0" err="1">
                <a:solidFill>
                  <a:srgbClr val="A40F16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 규모와 강도가 증가하고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(Jessica,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41%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스포츠 팬들은 디지털 플랫폼의 온라인 라이브 스트리밍을 통해 스포츠를 시청하며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18-24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세의 연령대는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 이상의 팬들보다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배 이상 활용함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미국 내 스포츠 팬들의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90%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소셜 미디어를 통해 스포츠 컨텐츠를 소비하며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이들 중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60%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전보다 충성심이 높아졌다고 응답함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(Giorgio et al., 2023)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스포츠 스폰서십 계약은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107%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증가하였음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(Nielson, 2022)</a:t>
            </a: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스포츠 </a:t>
            </a:r>
            <a:r>
              <a:rPr lang="ko-KR" altLang="en-US" sz="1400" b="1" dirty="0" err="1">
                <a:solidFill>
                  <a:srgbClr val="0D326F"/>
                </a:solidFill>
                <a:latin typeface="+mn-ea"/>
              </a:rPr>
              <a:t>팬덤의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규모 증가는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2024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년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한국의 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리그에서도 뚜렷하게 나타나고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조형래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KBO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리그는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345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만에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 관중을 돌파했으며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구단 체재 이후 가장 빠른 추세를 기록함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 구단의 전체 평균 관중 수는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14,558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명을 기록하여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전년 대비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31%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증가하였으며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역대 최초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1,000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 관중을 달성할 추세를 보이고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KBO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의 팬들도 다양한 디지털 플랫폼을 통해 적극적으로 팀과</a:t>
            </a:r>
            <a:r>
              <a:rPr lang="en-US" altLang="ko-KR" sz="1400" b="1" dirty="0">
                <a:solidFill>
                  <a:srgbClr val="0D326F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선수에 대해 실시간으로 활발한 의견을 표현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팬덤을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강화하고 있음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배동익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김대환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2024)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미디어에서는 실시간으로 해시태그를 사용해 다양한 컨텐츠를 공유하며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계정의 게시물에서 댓글을 통해 여러 의견을 표현함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 카페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DC Inside, MLB Park, FM Korea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등의 온라인 커뮤니티를 통해 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선수에 대한 토론을 나누며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의견 및 정보를 교환하고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리그 팬들의 디지털 여론을 중심으로 스포츠 </a:t>
            </a:r>
            <a:r>
              <a:rPr lang="ko-KR" altLang="en-US" sz="1400" b="1" i="1" dirty="0" err="1">
                <a:solidFill>
                  <a:srgbClr val="0D326F"/>
                </a:solidFill>
                <a:latin typeface="+mn-ea"/>
              </a:rPr>
              <a:t>팬덤의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 특징을 분석하는 연구를 수행하고자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0048F7AF-841E-FAC5-786C-915C69F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8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11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FD01D-D1EE-243D-9DC5-FBBEA44D45F5}"/>
              </a:ext>
            </a:extLst>
          </p:cNvPr>
          <p:cNvSpPr/>
          <p:nvPr/>
        </p:nvSpPr>
        <p:spPr>
          <a:xfrm>
            <a:off x="267919" y="140987"/>
            <a:ext cx="91083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600" b="1" dirty="0" err="1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Ⅱ</a:t>
            </a:r>
            <a:r>
              <a:rPr lang="en-US" altLang="ko-KR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. </a:t>
            </a:r>
            <a:r>
              <a:rPr lang="ko-KR" altLang="en-US" sz="36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이론적 배경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 </a:t>
            </a:r>
            <a:r>
              <a:rPr lang="en-US" altLang="ko-KR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- 3) </a:t>
            </a:r>
            <a:r>
              <a:rPr lang="ko-KR" altLang="en-US" sz="2400" b="1" dirty="0">
                <a:gradFill>
                  <a:gsLst>
                    <a:gs pos="0">
                      <a:srgbClr val="A40F16"/>
                    </a:gs>
                    <a:gs pos="100000">
                      <a:srgbClr val="0D326F"/>
                    </a:gs>
                  </a:gsLst>
                  <a:lin ang="0" scaled="1"/>
                </a:gradFill>
                <a:latin typeface="+mn-ea"/>
              </a:rPr>
              <a:t>스포츠 심리학</a:t>
            </a:r>
            <a:endParaRPr lang="ko-KR" altLang="en-US" sz="2800" b="1" dirty="0">
              <a:gradFill>
                <a:gsLst>
                  <a:gs pos="0">
                    <a:srgbClr val="A40F16"/>
                  </a:gs>
                  <a:gs pos="100000">
                    <a:srgbClr val="0D326F"/>
                  </a:gs>
                </a:gsLst>
                <a:lin ang="0" scaled="1"/>
              </a:gradFill>
              <a:latin typeface="+mn-ea"/>
            </a:endParaRPr>
          </a:p>
        </p:txBody>
      </p:sp>
      <p:pic>
        <p:nvPicPr>
          <p:cNvPr id="26" name="그림 25" descr="텍스트, 로고, 상징, 폰트이(가) 표시된 사진&#10;&#10;자동 생성된 설명">
            <a:extLst>
              <a:ext uri="{FF2B5EF4-FFF2-40B4-BE49-F238E27FC236}">
                <a16:creationId xmlns:a16="http://schemas.microsoft.com/office/drawing/2014/main" id="{42453882-C24E-C360-652C-02EEB9467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448" y="234801"/>
            <a:ext cx="1325632" cy="32168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2BF96-2204-4269-972C-20A4982A028A}"/>
              </a:ext>
            </a:extLst>
          </p:cNvPr>
          <p:cNvSpPr/>
          <p:nvPr/>
        </p:nvSpPr>
        <p:spPr>
          <a:xfrm rot="16200000">
            <a:off x="-3364565" y="3364563"/>
            <a:ext cx="6858002" cy="128875"/>
          </a:xfrm>
          <a:prstGeom prst="rect">
            <a:avLst/>
          </a:prstGeom>
          <a:gradFill>
            <a:gsLst>
              <a:gs pos="100000">
                <a:srgbClr val="A40F16"/>
              </a:gs>
              <a:gs pos="0">
                <a:srgbClr val="0D326F"/>
              </a:gs>
            </a:gsLst>
            <a:lin ang="0" scaled="1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EB0E7-7C53-C869-4B80-DA1695946536}"/>
              </a:ext>
            </a:extLst>
          </p:cNvPr>
          <p:cNvSpPr txBox="1"/>
          <p:nvPr/>
        </p:nvSpPr>
        <p:spPr>
          <a:xfrm>
            <a:off x="391909" y="995937"/>
            <a:ext cx="11532171" cy="589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스포츠 심리학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(Sport Psychology)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은 운동 선수의 정신적 건강과 경기력 향상을 위한 심리적 과정을 연구하는 학문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br>
              <a:rPr lang="en-US" altLang="ko-KR" sz="1400" b="1" dirty="0">
                <a:solidFill>
                  <a:srgbClr val="A40F16"/>
                </a:solidFill>
                <a:latin typeface="+mn-ea"/>
              </a:rPr>
            </a:b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동기부여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스트레스 관리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집중력 등을 다루며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선수들이 최상의 경기력을 발휘할 수 있도록 기여하는 중요한 역할을 수행함</a:t>
            </a:r>
            <a:b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Lochbaum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2022)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스포츠 심리학에서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선수들의 심리를 측정할 수 있는 일반적 방법으로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설문지와 생리적 측정</a:t>
            </a:r>
            <a:r>
              <a:rPr lang="ko-KR" altLang="en-US" sz="1400" dirty="0">
                <a:solidFill>
                  <a:srgbClr val="A40F16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등이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Trpkovici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et al., 2023)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심리 상태 검사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(ACSI-28),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 전 불안 질문지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(CSAI-2),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스포츠 수행 심리 설문지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(SAS-2)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등을 통해 심리 상태를 체계적으로 평가할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A40F16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선수들의 심박수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호르몬 수치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뇌파 등을 통해 선수의 스트레스 수준과 심리적 반응을 평가해 객관적인 선수의 심리적 상태를 파악할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그러나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두 방법 모두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현실적으로 외부인이 측정하기 어렵고</a:t>
            </a:r>
            <a:r>
              <a:rPr lang="en-US" altLang="ko-KR" sz="1400" b="1" dirty="0">
                <a:solidFill>
                  <a:srgbClr val="A40F16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A40F16"/>
                </a:solidFill>
                <a:latin typeface="+mn-ea"/>
              </a:rPr>
              <a:t>많은 시간 및 자원이 소모된다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는 한계점이 존재함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(Yetton et al., 2019)</a:t>
            </a:r>
          </a:p>
          <a:p>
            <a:pPr>
              <a:lnSpc>
                <a:spcPct val="114000"/>
              </a:lnSpc>
              <a:buClr>
                <a:srgbClr val="A40F16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이러한 상황에서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디지털 플랫폼에서의 팬들의 여론은 선수들의 심리에 중요한 영향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미침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(Weiner, 2021)</a:t>
            </a:r>
          </a:p>
          <a:p>
            <a:pPr marL="285750" indent="-285750">
              <a:lnSpc>
                <a:spcPct val="114000"/>
              </a:lnSpc>
              <a:buClr>
                <a:srgbClr val="A40F16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소셜 미디어 및 온라인 커뮤니티에서 격려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응원 등 팬들이 보내는 긍정적인 메시지는 선수들의 자신감을 높이고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경기력을 향상시키는 데 기여함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부정적인 댓글이나 무분별한 비난은 선수들에게 심리적인 부담을 주고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불안감과 스트레스를 유발할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곧 선수들의 경기 집중력을 떨어뜨리고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결과적으로 경기력 저하로 이어질 수 있음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따라서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선수들의 심리를 직접적으로 측정하기 어려운 경우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 팬들의 디지털 여론을 통해 간접적으로 선수의 심리를 추정하는 것이 가능함</a:t>
            </a:r>
            <a:br>
              <a:rPr lang="en-US" altLang="ko-KR" sz="1400" b="1" dirty="0">
                <a:solidFill>
                  <a:srgbClr val="0D326F"/>
                </a:solidFill>
                <a:latin typeface="+mn-ea"/>
              </a:rPr>
            </a:b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Kiler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&amp;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Brixius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2022)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야구에서는 선수의 심리가 좋지 않을 때 여러 부정적인 현상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나타날 수 있으며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rgbClr val="0D326F"/>
                </a:solidFill>
                <a:latin typeface="+mn-ea"/>
              </a:rPr>
              <a:t>스포츠 심리학이 중요한 종목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으로 볼 수 있음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(Sloan, 2023)</a:t>
            </a: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ü"/>
            </a:pP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14000"/>
              </a:lnSpc>
              <a:buClr>
                <a:srgbClr val="0D326F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타자는 스트라이크존 판단이 흐려져 타격 성공률에 영향을 미치며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투수는 제구력이 떨어져 볼넷을 많이 허용하게 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이는 경기에 부정적 영향을 일으킴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14000"/>
              </a:lnSpc>
              <a:buClr>
                <a:srgbClr val="0D326F"/>
              </a:buClr>
            </a:pPr>
            <a:endParaRPr lang="en-US" altLang="ko-KR" sz="1400" b="1" dirty="0">
              <a:solidFill>
                <a:srgbClr val="0D326F"/>
              </a:solidFill>
              <a:latin typeface="+mn-ea"/>
            </a:endParaRPr>
          </a:p>
          <a:p>
            <a:pPr marL="285750" indent="-285750">
              <a:lnSpc>
                <a:spcPct val="114000"/>
              </a:lnSpc>
              <a:buClr>
                <a:srgbClr val="0D326F"/>
              </a:buClr>
              <a:buFont typeface="Wingdings" panose="05000000000000000000" pitchFamily="2" charset="2"/>
              <a:buChar char="Ø"/>
            </a:pP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본 연구에서는 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KBO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팬들의 여론을 통해 선수의 심리를 간접적으로 추정하며</a:t>
            </a:r>
            <a:r>
              <a:rPr lang="en-US" altLang="ko-KR" sz="1400" b="1" i="1" dirty="0">
                <a:solidFill>
                  <a:srgbClr val="0D326F"/>
                </a:solidFill>
                <a:latin typeface="+mn-ea"/>
              </a:rPr>
              <a:t>, </a:t>
            </a:r>
            <a:r>
              <a:rPr lang="ko-KR" altLang="en-US" sz="1400" b="1" i="1" dirty="0">
                <a:solidFill>
                  <a:srgbClr val="0D326F"/>
                </a:solidFill>
                <a:latin typeface="+mn-ea"/>
              </a:rPr>
              <a:t>이를 기반으로 선수의 경기력을 예측하고자 함</a:t>
            </a:r>
            <a:endParaRPr lang="en-US" altLang="ko-KR" sz="1400" b="1" i="1" dirty="0">
              <a:solidFill>
                <a:srgbClr val="0D326F"/>
              </a:solidFill>
              <a:latin typeface="+mn-ea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EF5264E-DEF2-72DD-6AB0-E8F2BE5F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239" y="6356350"/>
            <a:ext cx="2844799" cy="365125"/>
          </a:xfr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9</a:t>
            </a:fld>
            <a:r>
              <a:rPr lang="en-US" altLang="ko-KR" dirty="0"/>
              <a:t>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054420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38792</TotalTime>
  <Words>5568</Words>
  <Application>Microsoft Office PowerPoint</Application>
  <PresentationFormat>와이드스크린</PresentationFormat>
  <Paragraphs>614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40" baseType="lpstr">
      <vt:lpstr>-apple-system</vt:lpstr>
      <vt:lpstr>inherit</vt:lpstr>
      <vt:lpstr>SF Pro Display</vt:lpstr>
      <vt:lpstr>맑은 고딕</vt:lpstr>
      <vt:lpstr>Arial</vt:lpstr>
      <vt:lpstr>Calibri</vt:lpstr>
      <vt:lpstr>Cambria Math</vt:lpstr>
      <vt:lpstr>Georgia</vt:lpstr>
      <vt:lpstr>Helvetica</vt:lpstr>
      <vt:lpstr>Merriweather Sans</vt:lpstr>
      <vt:lpstr>raleway</vt:lpstr>
      <vt:lpstr>Source Sans Pro</vt:lpstr>
      <vt:lpstr>Symbol</vt:lpstr>
      <vt:lpstr>Times New Roman</vt:lpstr>
      <vt:lpstr>Wingdings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Yan</dc:creator>
  <cp:lastModifiedBy>강민석</cp:lastModifiedBy>
  <cp:revision>1467</cp:revision>
  <cp:lastPrinted>2024-06-24T07:02:38Z</cp:lastPrinted>
  <dcterms:created xsi:type="dcterms:W3CDTF">2021-12-28T12:29:56Z</dcterms:created>
  <dcterms:modified xsi:type="dcterms:W3CDTF">2024-06-27T23:55:18Z</dcterms:modified>
  <cp:version/>
</cp:coreProperties>
</file>