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8" r:id="rId2"/>
    <p:sldId id="258" r:id="rId3"/>
    <p:sldId id="281" r:id="rId4"/>
    <p:sldId id="279" r:id="rId5"/>
    <p:sldId id="282" r:id="rId6"/>
    <p:sldId id="277" r:id="rId7"/>
    <p:sldId id="280" r:id="rId8"/>
    <p:sldId id="283" r:id="rId9"/>
    <p:sldId id="284" r:id="rId10"/>
    <p:sldId id="268" r:id="rId11"/>
    <p:sldId id="269" r:id="rId12"/>
  </p:sldIdLst>
  <p:sldSz cx="12192000" cy="6858000"/>
  <p:notesSz cx="6797675" cy="9926638"/>
  <p:embeddedFontLst>
    <p:embeddedFont>
      <p:font typeface="맑은 고딕" pitchFamily="50" charset="-127"/>
      <p:regular r:id="rId14"/>
      <p:bold r:id="rId15"/>
    </p:embeddedFont>
    <p:embeddedFont>
      <p:font typeface="나눔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67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5087" userDrawn="1">
          <p15:clr>
            <a:srgbClr val="A4A3A4"/>
          </p15:clr>
        </p15:guide>
        <p15:guide id="6" pos="3046" userDrawn="1">
          <p15:clr>
            <a:srgbClr val="A4A3A4"/>
          </p15:clr>
        </p15:guide>
        <p15:guide id="7" pos="2003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  <p15:guide id="9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0D0D"/>
    <a:srgbClr val="FFFFFF"/>
    <a:srgbClr val="992929"/>
    <a:srgbClr val="262626"/>
    <a:srgbClr val="C5E7F7"/>
    <a:srgbClr val="C40109"/>
    <a:srgbClr val="C80000"/>
    <a:srgbClr val="CC0000"/>
    <a:srgbClr val="E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206" autoAdjust="0"/>
    <p:restoredTop sz="93363" autoAdjust="0"/>
  </p:normalViewPr>
  <p:slideViewPr>
    <p:cSldViewPr snapToGrid="0" showGuides="1">
      <p:cViewPr>
        <p:scale>
          <a:sx n="66" d="100"/>
          <a:sy n="66" d="100"/>
        </p:scale>
        <p:origin x="-1044" y="-240"/>
      </p:cViewPr>
      <p:guideLst>
        <p:guide orient="horz" pos="2160"/>
        <p:guide orient="horz" pos="777"/>
        <p:guide pos="3840"/>
        <p:guide pos="4067"/>
        <p:guide pos="6108"/>
        <p:guide pos="5087"/>
        <p:guide pos="3046"/>
        <p:guide pos="2003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55D8-4033-406F-A8CE-5DFCC48ABA23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3FFCD-2B89-4ED1-9E75-BE6D1E9F0B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64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242842" y="1575842"/>
            <a:ext cx="3706316" cy="3706316"/>
            <a:chOff x="4242842" y="1575842"/>
            <a:chExt cx="3706316" cy="3706316"/>
          </a:xfrm>
        </p:grpSpPr>
        <p:sp>
          <p:nvSpPr>
            <p:cNvPr id="3" name="타원 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 userDrawn="1"/>
        </p:nvCxnSpPr>
        <p:spPr>
          <a:xfrm flipH="1">
            <a:off x="8386067" y="3429000"/>
            <a:ext cx="326431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50442" y="3429000"/>
            <a:ext cx="326431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4348458" y="2766219"/>
            <a:ext cx="3488991" cy="1325563"/>
          </a:xfrm>
          <a:prstGeom prst="rect">
            <a:avLst/>
          </a:prstGeom>
        </p:spPr>
        <p:txBody>
          <a:bodyPr anchor="ctr"/>
          <a:lstStyle>
            <a:lvl1pPr algn="ctr">
              <a:defRPr sz="32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Simple </a:t>
            </a:r>
            <a:r>
              <a:rPr lang="en-US" altLang="ko-KR" dirty="0" err="1"/>
              <a:t>ppt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template,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25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D0A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941871" y="911942"/>
            <a:ext cx="8308258" cy="5034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4899247" y="1319051"/>
            <a:ext cx="23935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 algn="ctr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4863443" y="2042651"/>
            <a:ext cx="246511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13985" y="3273766"/>
            <a:ext cx="639352" cy="4801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7920" y="3293169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78817" y="3254363"/>
            <a:ext cx="639352" cy="4801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292752" y="3273766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13985" y="4619613"/>
            <a:ext cx="639352" cy="4801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827920" y="4639016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6578817" y="4600210"/>
            <a:ext cx="639352" cy="4801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7292752" y="4619613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2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830294" y="1414783"/>
            <a:ext cx="856470" cy="85647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39621" y="1622457"/>
            <a:ext cx="642975" cy="441121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93287" y="294930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768517" y="308413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909373" y="2949302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58" y="342873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764288" y="356357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905144" y="3428738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84829" y="390817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760059" y="404301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00915" y="3908174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280600" y="438761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755830" y="452244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896686" y="4387610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43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830294" y="1414783"/>
            <a:ext cx="856470" cy="85647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39621" y="1622457"/>
            <a:ext cx="642975" cy="441121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93287" y="294930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768517" y="308413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909373" y="2949302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58" y="342873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764288" y="356357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905144" y="3428738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84829" y="390817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760059" y="404301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00915" y="3908174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280600" y="438761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755830" y="452244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896686" y="4387610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20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830294" y="1414783"/>
            <a:ext cx="856470" cy="85647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39621" y="1622457"/>
            <a:ext cx="642975" cy="441121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93287" y="294930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768517" y="308413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909373" y="2949302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58" y="342873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764288" y="356357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905144" y="3428738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84829" y="390817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760059" y="404301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00915" y="3908174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280600" y="438761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755830" y="452244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896686" y="4387610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4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1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830294" y="1414783"/>
            <a:ext cx="856470" cy="85647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39621" y="1622457"/>
            <a:ext cx="642975" cy="441121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93287" y="294930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768517" y="308413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909373" y="2949302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58" y="342873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764288" y="356357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905144" y="3428738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84829" y="390817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760059" y="404301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00915" y="3908174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aseline="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280600" y="438761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755830" y="452244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896686" y="4387610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4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89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065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014" y="1458676"/>
            <a:ext cx="11028600" cy="4300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06906" y="3426776"/>
            <a:ext cx="1000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1444" y="3256156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19614" y="3270796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962119" y="3590693"/>
            <a:ext cx="4912112" cy="1077218"/>
            <a:chOff x="7038091" y="3599015"/>
            <a:chExt cx="4315522" cy="815483"/>
          </a:xfrm>
        </p:grpSpPr>
        <p:sp>
          <p:nvSpPr>
            <p:cNvPr id="13" name="TextBox 12"/>
            <p:cNvSpPr txBox="1"/>
            <p:nvPr/>
          </p:nvSpPr>
          <p:spPr>
            <a:xfrm>
              <a:off x="7038091" y="3599015"/>
              <a:ext cx="4315522" cy="81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+mj-lt"/>
                </a:rPr>
                <a:t>Burning Friday </a:t>
              </a:r>
            </a:p>
            <a:p>
              <a:r>
                <a:rPr lang="en-US" altLang="ko-KR" sz="2800" b="1" dirty="0" smtClean="0">
                  <a:latin typeface="+mj-lt"/>
                </a:rPr>
                <a:t>	3M</a:t>
              </a:r>
              <a:r>
                <a:rPr lang="en-US" altLang="ko-KR" sz="3200" b="1" dirty="0" smtClean="0">
                  <a:latin typeface="+mj-lt"/>
                </a:rPr>
                <a:t> 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10628" y="4022450"/>
              <a:ext cx="2453268" cy="384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latin typeface="+mj-lt"/>
                </a:rPr>
                <a:t>김중석</a:t>
              </a:r>
              <a:r>
                <a:rPr lang="en-US" altLang="ko-KR" b="1" dirty="0">
                  <a:latin typeface="+mj-lt"/>
                </a:rPr>
                <a:t> </a:t>
              </a:r>
              <a:r>
                <a:rPr lang="ko-KR" altLang="en-US" b="1" dirty="0" smtClean="0">
                  <a:latin typeface="+mj-lt"/>
                </a:rPr>
                <a:t>김민수</a:t>
              </a:r>
              <a:r>
                <a:rPr lang="en-US" altLang="ko-KR" b="1" dirty="0">
                  <a:latin typeface="+mj-lt"/>
                </a:rPr>
                <a:t> </a:t>
              </a:r>
              <a:r>
                <a:rPr lang="ko-KR" altLang="en-US" b="1" dirty="0" smtClean="0">
                  <a:latin typeface="+mj-lt"/>
                </a:rPr>
                <a:t>이현준</a:t>
              </a:r>
              <a:endParaRPr lang="ko-KR" altLang="en-US" b="1" dirty="0">
                <a:latin typeface="+mj-lt"/>
              </a:endParaRPr>
            </a:p>
          </p:txBody>
        </p:sp>
      </p:grpSp>
      <p:pic>
        <p:nvPicPr>
          <p:cNvPr id="4099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3215" y="1256486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360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9661"/>
            <a:ext cx="530025" cy="364169"/>
          </a:xfrm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9661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1254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1254"/>
            <a:ext cx="1741411" cy="364169"/>
          </a:xfrm>
        </p:spPr>
        <p:txBody>
          <a:bodyPr/>
          <a:lstStyle/>
          <a:p>
            <a:r>
              <a:rPr lang="ko-KR" altLang="en-US" b="1" smtClean="0"/>
              <a:t>구조도 및 작동 원리</a:t>
            </a:r>
            <a:endParaRPr lang="ko-KR" altLang="en-US" b="1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6924" y="3976783"/>
            <a:ext cx="530025" cy="364169"/>
          </a:xfrm>
        </p:spPr>
        <p:txBody>
          <a:bodyPr/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/>
              <a:t>사용 기술</a:t>
            </a:r>
            <a:endParaRPr lang="ko-KR" altLang="en-US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 웹 화면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262626"/>
                </a:solidFill>
              </a:rPr>
              <a:t>05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199" y="4932776"/>
            <a:ext cx="94409" cy="1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319" y="3038888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000000"/>
                </a:solidFill>
              </a:rPr>
              <a:t>발전 방향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4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5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eHyunJun\Desktop\커뮤니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7505" y="3547048"/>
            <a:ext cx="3122266" cy="31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699656" y="667657"/>
            <a:ext cx="87811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기대 효과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금연자가 체내의 일산화탄소 </a:t>
            </a:r>
            <a:r>
              <a:rPr lang="ko-KR" altLang="en-US" dirty="0" err="1" smtClean="0"/>
              <a:t>잔존량을</a:t>
            </a:r>
            <a:r>
              <a:rPr lang="ko-KR" altLang="en-US" dirty="0" smtClean="0"/>
              <a:t> 보고 금연 여부를 쉽게 알 수 있고 이 데이터를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점검하는 데에 쉽게 사용하므로 동기부여 효과를 기대할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일산화 탄소라는 구체적 유해물질을 기준으로 하여 담배가 얼마나 자신에게 해로운 영향을 끼치는지 체감으로 느낄 수 있게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그래프를 통해 그 양의 추이를 보고 동기부여를 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11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9661"/>
            <a:ext cx="530025" cy="364169"/>
          </a:xfrm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9661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1254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1254"/>
            <a:ext cx="1741411" cy="364169"/>
          </a:xfrm>
        </p:spPr>
        <p:txBody>
          <a:bodyPr/>
          <a:lstStyle/>
          <a:p>
            <a:r>
              <a:rPr lang="ko-KR" altLang="en-US" b="1" smtClean="0"/>
              <a:t>구조도 및 작동 원리</a:t>
            </a:r>
            <a:endParaRPr lang="ko-KR" altLang="en-US" b="1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err="1" smtClean="0"/>
              <a:t>앱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사용 기술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0D0D0D"/>
                </a:solidFill>
              </a:rPr>
              <a:t>06</a:t>
            </a:r>
            <a:endParaRPr lang="ko-KR" altLang="en-US" b="1" dirty="0">
              <a:solidFill>
                <a:srgbClr val="0D0D0D"/>
              </a:solidFill>
            </a:endParaRPr>
          </a:p>
        </p:txBody>
      </p:sp>
      <p:pic>
        <p:nvPicPr>
          <p:cNvPr id="20" name="Picture 2" descr="C:\Users\LeeHyunJun\Desktop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348" y="5375910"/>
            <a:ext cx="94409" cy="1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319" y="3038888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sp>
        <p:nvSpPr>
          <p:cNvPr id="25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000000"/>
                </a:solidFill>
              </a:rPr>
              <a:t>개발자 이력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6529" y="4291125"/>
            <a:ext cx="8336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김중석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팀장</a:t>
            </a:r>
            <a:r>
              <a:rPr lang="en-US" altLang="ko-KR" b="1" dirty="0" smtClean="0"/>
              <a:t>) : </a:t>
            </a:r>
            <a:r>
              <a:rPr lang="ko-KR" altLang="en-US" b="1" dirty="0" err="1" smtClean="0"/>
              <a:t>안드로이드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어플리케이션 구현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개발자 희망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u="sng" dirty="0" smtClean="0"/>
              <a:t>김민수 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팀원</a:t>
            </a:r>
            <a:r>
              <a:rPr lang="en-US" altLang="ko-KR" b="1" u="sng" dirty="0" smtClean="0"/>
              <a:t>) : </a:t>
            </a:r>
            <a:r>
              <a:rPr lang="ko-KR" altLang="en-US" b="1" u="sng" dirty="0" err="1" smtClean="0"/>
              <a:t>아두이노</a:t>
            </a:r>
            <a:r>
              <a:rPr lang="ko-KR" altLang="en-US" b="1" u="sng" dirty="0" smtClean="0"/>
              <a:t> 통신</a:t>
            </a:r>
            <a:r>
              <a:rPr lang="en-US" altLang="ko-KR" b="1" u="sng" dirty="0" smtClean="0"/>
              <a:t>, </a:t>
            </a:r>
            <a:r>
              <a:rPr lang="ko-KR" altLang="en-US" b="1" u="sng" dirty="0" err="1" smtClean="0"/>
              <a:t>블루투스</a:t>
            </a:r>
            <a:r>
              <a:rPr lang="ko-KR" altLang="en-US" b="1" u="sng" dirty="0" smtClean="0"/>
              <a:t> 모듈 연동</a:t>
            </a:r>
            <a:r>
              <a:rPr lang="en-US" altLang="ko-KR" b="1" u="sng" dirty="0" smtClean="0"/>
              <a:t>, </a:t>
            </a:r>
            <a:r>
              <a:rPr lang="ko-KR" altLang="en-US" b="1" u="sng" dirty="0" err="1" smtClean="0"/>
              <a:t>앱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웹 개발자 희망</a:t>
            </a:r>
            <a:endParaRPr lang="en-US" altLang="ko-KR" b="1" u="sng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이현준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팀원</a:t>
            </a:r>
            <a:r>
              <a:rPr lang="en-US" altLang="ko-KR" b="1" dirty="0" smtClean="0"/>
              <a:t>) :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어플리케이션 구현</a:t>
            </a:r>
            <a:r>
              <a:rPr lang="en-US" altLang="ko-KR" b="1" dirty="0" smtClean="0"/>
              <a:t>,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디자인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웹앱</a:t>
            </a:r>
            <a:r>
              <a:rPr lang="ko-KR" altLang="en-US" b="1" dirty="0" smtClean="0"/>
              <a:t> 개발자 희망</a:t>
            </a:r>
            <a:endParaRPr lang="ko-KR" altLang="en-US" b="1" dirty="0"/>
          </a:p>
        </p:txBody>
      </p:sp>
      <p:pic>
        <p:nvPicPr>
          <p:cNvPr id="26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Burning Friday\문서\이미지\앱 디자인\logo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3544" y="1260801"/>
            <a:ext cx="2791279" cy="27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11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</p:spPr>
        <p:txBody>
          <a:bodyPr/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개발 동기</a:t>
            </a:r>
            <a:endParaRPr lang="ko-KR" altLang="en-US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dirty="0"/>
              <a:t>구조도 및 작동 원리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/>
              <a:t>사용 기술</a:t>
            </a:r>
            <a:endParaRPr lang="ko-KR" altLang="en-US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2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641601" y="754742"/>
          <a:ext cx="9347199" cy="53440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47199"/>
              </a:tblGrid>
              <a:tr h="29045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07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작품개요</a:t>
                      </a:r>
                      <a:endParaRPr lang="ko-KR" altLang="en-US" sz="2400" b="1" dirty="0"/>
                    </a:p>
                  </a:txBody>
                  <a:tcPr anchor="ctr"/>
                </a:tc>
              </a:tr>
              <a:tr h="1831583">
                <a:tc>
                  <a:txBody>
                    <a:bodyPr/>
                    <a:lstStyle/>
                    <a:p>
                      <a:r>
                        <a:rPr lang="ko-KR" altLang="en-US" u="sng" dirty="0" err="1" smtClean="0"/>
                        <a:t>아두이노의</a:t>
                      </a:r>
                      <a:r>
                        <a:rPr lang="ko-KR" altLang="en-US" u="sng" dirty="0" smtClean="0"/>
                        <a:t> </a:t>
                      </a:r>
                      <a:r>
                        <a:rPr lang="en-US" altLang="ko-KR" u="sng" dirty="0" smtClean="0"/>
                        <a:t>CO </a:t>
                      </a:r>
                      <a:r>
                        <a:rPr lang="ko-KR" altLang="en-US" u="sng" dirty="0" smtClean="0"/>
                        <a:t>센서를 이용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체내에 축적된 일산화탄소 양을 측정하여 기존에 금연 어플리케이션의 단점을 보완하고 신뢰성 있는 데이터 축적으로 사용자에 금연을 돕는 어플리케이션 제작하였다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" name="Picture 2" descr="C:\Users\LeeHyunJun\Desktop\담배 값 인상 뉴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9715" y="856343"/>
            <a:ext cx="5718628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037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</p:spPr>
        <p:txBody>
          <a:bodyPr/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개발 동기</a:t>
            </a:r>
            <a:endParaRPr lang="ko-KR" altLang="en-US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dirty="0"/>
              <a:t>구조도 및 작동 원리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/>
              <a:t>사용 기술</a:t>
            </a:r>
            <a:endParaRPr lang="ko-KR" altLang="en-US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2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759527" y="350156"/>
          <a:ext cx="9202056" cy="6255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757"/>
                <a:gridCol w="1473200"/>
                <a:gridCol w="355600"/>
                <a:gridCol w="1741714"/>
                <a:gridCol w="4036785"/>
              </a:tblGrid>
              <a:tr h="52977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프로젝트 개요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프로젝트명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불어서 금연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(Burning Friday)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개발기간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2016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일 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~ 2016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개발인원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총원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명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역할분담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Mobile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김중석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이현준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Mobile, 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하드웨어통신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>
                          <a:latin typeface="나눔고딕" pitchFamily="50" charset="-127"/>
                          <a:ea typeface="나눔고딕" pitchFamily="50" charset="-127"/>
                        </a:rPr>
                        <a:t>김민수</a:t>
                      </a:r>
                      <a:endParaRPr lang="ko-KR" altLang="en-US" b="1" u="sng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550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개발환경</a:t>
                      </a:r>
                    </a:p>
                    <a:p>
                      <a:pPr algn="ctr"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OS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Window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DB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" pitchFamily="50" charset="-127"/>
                          <a:ea typeface="나눔고딕" pitchFamily="50" charset="-127"/>
                        </a:rPr>
                        <a:t>ParseDB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latin typeface="나눔고딕" pitchFamily="50" charset="-127"/>
                          <a:ea typeface="나눔고딕" pitchFamily="50" charset="-127"/>
                        </a:rPr>
                        <a:t>Parse.com)</a:t>
                      </a:r>
                      <a:endParaRPr lang="ko-KR" altLang="en-US" sz="16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Development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Tools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Eclipse,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AndroidStudio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Arduino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사용기술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Backend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Java, </a:t>
                      </a:r>
                      <a:r>
                        <a:rPr lang="en-US" altLang="ko-KR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Servlet</a:t>
                      </a: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/JSP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Frontend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JAVASCRIPT,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JQuery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HTML 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Mobile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Android,</a:t>
                      </a:r>
                      <a:r>
                        <a:rPr lang="en-US" altLang="ko-KR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JAVA, XML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037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  <a:noFill/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02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smtClean="0">
                <a:solidFill>
                  <a:srgbClr val="000000"/>
                </a:solidFill>
              </a:rPr>
              <a:t>구조도 및 작동 원리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err="1" smtClean="0"/>
              <a:t>앱</a:t>
            </a:r>
            <a:r>
              <a:rPr lang="ko-KR" altLang="en-US" b="1" dirty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/>
              <a:t>사용 기술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995" y="3039683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Burning Friday\문서\이미지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958" y="3538538"/>
            <a:ext cx="9144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996112" y="1112472"/>
            <a:ext cx="8074799" cy="4662509"/>
            <a:chOff x="3696287" y="2184018"/>
            <a:chExt cx="6006329" cy="3468144"/>
          </a:xfrm>
        </p:grpSpPr>
        <p:pic>
          <p:nvPicPr>
            <p:cNvPr id="24" name="Picture 3" descr="D:\Project\졸프\이미지\사람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287" y="4043019"/>
              <a:ext cx="1609143" cy="1609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D:\Project\졸프\이미지\휴대폰.jp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888" y="2184018"/>
              <a:ext cx="784511" cy="1455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8255037" y="4615040"/>
              <a:ext cx="1447579" cy="960727"/>
              <a:chOff x="5215466" y="4932776"/>
              <a:chExt cx="1873653" cy="1137164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5215466" y="4932776"/>
                <a:ext cx="1873653" cy="113716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1" name="Picture 5" descr="D:\Project\졸프\이미지\샌서이름.png"/>
              <p:cNvPicPr>
                <a:picLocks noChangeAspect="1" noChangeArrowheads="1"/>
              </p:cNvPicPr>
              <p:nvPr/>
            </p:nvPicPr>
            <p:blipFill>
              <a:blip r:embed="rId7">
                <a:biLevel thresh="75000"/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2325" y="5081647"/>
                <a:ext cx="1009512" cy="815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6522628" y="5168864"/>
                <a:ext cx="517877" cy="693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ysClr val="windowText" lastClr="000000"/>
                    </a:solidFill>
                  </a:rPr>
                  <a:t>MQ-7</a:t>
                </a:r>
                <a:endParaRPr lang="ko-KR" alt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8226921" y="2279190"/>
              <a:ext cx="1438136" cy="1102291"/>
            </a:xfrm>
            <a:prstGeom prst="roundRect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5078695" y="5085471"/>
              <a:ext cx="2987619" cy="99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8968685" y="3527699"/>
              <a:ext cx="10141" cy="9594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7336465" y="2911914"/>
              <a:ext cx="595424" cy="141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5134021" y="3527699"/>
              <a:ext cx="1139188" cy="11558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035147" y="3452426"/>
              <a:ext cx="1163634" cy="11626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981345" y="2184018"/>
              <a:ext cx="1317222" cy="1393190"/>
              <a:chOff x="3689007" y="1358254"/>
              <a:chExt cx="1317222" cy="139319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689007" y="1358254"/>
                <a:ext cx="1317222" cy="13931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05213" y="1451540"/>
                <a:ext cx="119639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Parse.com</a:t>
                </a:r>
                <a:endParaRPr lang="ko-KR" altLang="en-US" sz="1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2622" y="2187399"/>
                <a:ext cx="10049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- Server</a:t>
                </a:r>
                <a:endParaRPr lang="ko-KR" altLang="en-US" sz="12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41788" y="1852480"/>
                <a:ext cx="9979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- </a:t>
                </a:r>
                <a:r>
                  <a:rPr lang="en-US" altLang="ko-KR" sz="1200" b="1" dirty="0" err="1" smtClean="0"/>
                  <a:t>DataBase</a:t>
                </a:r>
                <a:endParaRPr lang="ko-KR" altLang="en-US" sz="1200" b="1" dirty="0"/>
              </a:p>
            </p:txBody>
          </p:sp>
        </p:grpSp>
        <p:cxnSp>
          <p:nvCxnSpPr>
            <p:cNvPr id="42" name="직선 화살표 연결선 41"/>
            <p:cNvCxnSpPr/>
            <p:nvPr/>
          </p:nvCxnSpPr>
          <p:spPr>
            <a:xfrm>
              <a:off x="5500258" y="2926080"/>
              <a:ext cx="7729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5500258" y="2830270"/>
              <a:ext cx="77295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44" name="Picture 3" descr="C:\Users\LeeHyunJun\Desktop\아두이노 검은색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915" y="2503311"/>
              <a:ext cx="952500" cy="65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D:\Burning Friday\문서\이미지\블루투스 검은색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696" y="2521309"/>
              <a:ext cx="421008" cy="642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6321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9661"/>
            <a:ext cx="530025" cy="364169"/>
          </a:xfrm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9661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1254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1254"/>
            <a:ext cx="1741411" cy="364169"/>
          </a:xfrm>
        </p:spPr>
        <p:txBody>
          <a:bodyPr/>
          <a:lstStyle/>
          <a:p>
            <a:r>
              <a:rPr lang="ko-KR" altLang="en-US" b="1" dirty="0"/>
              <a:t>구조도 및 작동 원리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6783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03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4" y="4008533"/>
            <a:ext cx="1745641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 기술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749869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웹 화면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244" y="4487161"/>
            <a:ext cx="94409" cy="1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319" y="3038888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sp>
        <p:nvSpPr>
          <p:cNvPr id="43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76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251200" y="2054977"/>
          <a:ext cx="8128000" cy="27423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/>
              </a:tblGrid>
              <a:tr h="68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주요 적용 기술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* </a:t>
                      </a:r>
                      <a:r>
                        <a:rPr lang="ko-KR" altLang="en-US" sz="1600" dirty="0" smtClean="0"/>
                        <a:t>호흡</a:t>
                      </a:r>
                      <a:r>
                        <a:rPr lang="ko-KR" altLang="en-US" sz="1600" baseline="0" dirty="0" smtClean="0"/>
                        <a:t> 속에 포함된 일산화탄소 양 측정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err="1" smtClean="0"/>
                        <a:t>아두이노</a:t>
                      </a:r>
                      <a:r>
                        <a:rPr lang="en-US" altLang="ko-KR" sz="1600" baseline="0" dirty="0" smtClean="0"/>
                        <a:t> CO </a:t>
                      </a:r>
                      <a:r>
                        <a:rPr lang="ko-KR" altLang="en-US" sz="1600" baseline="0" dirty="0" smtClean="0"/>
                        <a:t>센서 </a:t>
                      </a:r>
                      <a:r>
                        <a:rPr lang="en-US" altLang="ko-KR" sz="1600" baseline="0" dirty="0" smtClean="0"/>
                        <a:t>MQ-7)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baseline="0" dirty="0" err="1" smtClean="0"/>
                        <a:t>블루투스</a:t>
                      </a:r>
                      <a:r>
                        <a:rPr lang="ko-KR" altLang="en-US" sz="1600" baseline="0" dirty="0" smtClean="0"/>
                        <a:t> 통신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8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* Parse.com(</a:t>
                      </a:r>
                      <a:r>
                        <a:rPr lang="en-US" altLang="ko-KR" sz="1600" dirty="0" err="1" smtClean="0"/>
                        <a:t>BaaS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시스템을 통한 데이터 연동 및 </a:t>
                      </a:r>
                      <a:r>
                        <a:rPr lang="ko-KR" altLang="en-US" sz="1600" baseline="0" dirty="0" err="1" smtClean="0"/>
                        <a:t>푸쉬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알림기능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8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* </a:t>
                      </a:r>
                      <a:r>
                        <a:rPr lang="ko-KR" altLang="en-US" sz="1600" dirty="0" smtClean="0"/>
                        <a:t>데이터 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그래프를 통한 데이터 가시화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체크리스트를 통한 금연 동기부여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912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9661"/>
            <a:ext cx="530025" cy="364169"/>
          </a:xfrm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9661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1254"/>
            <a:ext cx="530025" cy="364169"/>
          </a:xfrm>
        </p:spPr>
        <p:txBody>
          <a:bodyPr/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1254"/>
            <a:ext cx="1741411" cy="364169"/>
          </a:xfrm>
        </p:spPr>
        <p:txBody>
          <a:bodyPr/>
          <a:lstStyle/>
          <a:p>
            <a:r>
              <a:rPr lang="ko-KR" altLang="en-US" b="1" dirty="0"/>
              <a:t>구조도 및 작동 원리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6783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03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4" y="4008533"/>
            <a:ext cx="1745641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 기술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749869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웹 화면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244" y="4487161"/>
            <a:ext cx="94409" cy="1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319" y="3038888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sp>
        <p:nvSpPr>
          <p:cNvPr id="43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76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LeeHyunJun\Desktop\사용기술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7539" y="863443"/>
            <a:ext cx="5575755" cy="50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912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  <a:noFill/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구조도 및 작동 원리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웹 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995" y="3039683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Burning Friday\문서\이미지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7" y="4021138"/>
            <a:ext cx="9144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001655" y="6248401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&lt;#2. CO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측정화면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[2]&gt;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807" y="858610"/>
            <a:ext cx="29622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245" y="818572"/>
            <a:ext cx="2850242" cy="53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113311" y="6248401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&lt;#1. CO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측정화면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[1]&gt;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650515" y="995436"/>
          <a:ext cx="3207656" cy="5289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7656"/>
              </a:tblGrid>
              <a:tr h="610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측정화면    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#1.</a:t>
                      </a:r>
                      <a:r>
                        <a:rPr lang="en-US" altLang="ko-KR" sz="1600" baseline="0" dirty="0" smtClean="0"/>
                        <a:t> ‘</a:t>
                      </a:r>
                      <a:r>
                        <a:rPr lang="ko-KR" altLang="en-US" sz="1600" baseline="0" dirty="0" smtClean="0"/>
                        <a:t>측정하기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 버튼을 통해 실제 하드웨어로 데이터 받을 신호를 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#2. </a:t>
                      </a:r>
                      <a:r>
                        <a:rPr lang="ko-KR" altLang="en-US" sz="1600" dirty="0" smtClean="0"/>
                        <a:t>화면전환 과 함께 풍선의 크기가 커짐에 따라 숨을 내쉬는 것을 가시화 하여 보여준다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623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  <a:noFill/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구조도 및 작동 원리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웹 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995" y="3039683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Burning Friday\문서\이미지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7" y="4021138"/>
            <a:ext cx="9144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913094" y="6103258"/>
            <a:ext cx="3834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&lt;#4.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금연 목표달성 위한 기간 목록 화면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5032" y="6103258"/>
            <a:ext cx="267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&lt;#3. CO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결과 그래프 화면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606972" y="560008"/>
          <a:ext cx="3207656" cy="59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7656"/>
              </a:tblGrid>
              <a:tr h="610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7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aseline="0" dirty="0" smtClean="0"/>
                        <a:t> DB</a:t>
                      </a:r>
                      <a:r>
                        <a:rPr lang="ko-KR" altLang="en-US" sz="1400" baseline="0" dirty="0" smtClean="0"/>
                        <a:t>에 저장된 데이터를 받아서 요일 별 수치를 가시화 하여 출력한다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또한 최대치와 최소치를 출력하여 금연여부를 간편하게 파악할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#4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금연 여부에 따라 스티커를 부여한다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실제 데이터의 시간을 계산하여 금연 시간 별</a:t>
                      </a:r>
                      <a:r>
                        <a:rPr lang="en-US" altLang="ko-KR" sz="1400" baseline="0" dirty="0" smtClean="0"/>
                        <a:t>(12</a:t>
                      </a:r>
                      <a:r>
                        <a:rPr lang="ko-KR" altLang="en-US" sz="1400" baseline="0" dirty="0" smtClean="0"/>
                        <a:t>시간</a:t>
                      </a:r>
                      <a:r>
                        <a:rPr lang="en-US" altLang="ko-KR" sz="1400" baseline="0" dirty="0" smtClean="0"/>
                        <a:t>, 1</a:t>
                      </a:r>
                      <a:r>
                        <a:rPr lang="ko-KR" altLang="en-US" sz="1400" baseline="0" dirty="0" smtClean="0"/>
                        <a:t>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일주일 등 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 몸의 상태를 확인 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34104" y="930599"/>
            <a:ext cx="2662010" cy="50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2944" y="879727"/>
            <a:ext cx="2666999" cy="511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6623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93287" y="3042334"/>
            <a:ext cx="530025" cy="364169"/>
          </a:xfrm>
          <a:noFill/>
        </p:spPr>
        <p:txBody>
          <a:bodyPr/>
          <a:lstStyle/>
          <a:p>
            <a:r>
              <a:rPr lang="en-US" altLang="ko-KR" b="1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909373" y="3042334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</a:rPr>
              <a:t>개발 동기</a:t>
            </a:r>
            <a:endParaRPr lang="ko-KR" altLang="en-US" b="1" dirty="0">
              <a:ln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289058" y="3540820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05144" y="3540820"/>
            <a:ext cx="1741411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구조도 및 작동 원리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284829" y="3979958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xfrm>
            <a:off x="900915" y="4008533"/>
            <a:ext cx="1745640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80600" y="4487969"/>
            <a:ext cx="530025" cy="364169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xfrm>
            <a:off x="896686" y="4487969"/>
            <a:ext cx="1531275" cy="364169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웹 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85" y="5922924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6985" y="631901"/>
            <a:ext cx="189570" cy="33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12"/>
          <p:cNvSpPr txBox="1">
            <a:spLocks/>
          </p:cNvSpPr>
          <p:nvPr/>
        </p:nvSpPr>
        <p:spPr>
          <a:xfrm>
            <a:off x="398174" y="2387274"/>
            <a:ext cx="169498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Burning Friday</a:t>
            </a:r>
            <a:endParaRPr lang="ko-KR" altLang="en-US" sz="1600" b="1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279917" y="4963183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05</a:t>
            </a:r>
            <a:endParaRPr lang="ko-KR" altLang="en-US" b="1" dirty="0"/>
          </a:p>
        </p:txBody>
      </p:sp>
      <p:sp>
        <p:nvSpPr>
          <p:cNvPr id="33" name="텍스트 개체 틀 18"/>
          <p:cNvSpPr txBox="1">
            <a:spLocks/>
          </p:cNvSpPr>
          <p:nvPr/>
        </p:nvSpPr>
        <p:spPr>
          <a:xfrm>
            <a:off x="896003" y="4963183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발전 방향</a:t>
            </a:r>
            <a:endParaRPr lang="ko-KR" altLang="en-US" b="1" dirty="0"/>
          </a:p>
        </p:txBody>
      </p:sp>
      <p:pic>
        <p:nvPicPr>
          <p:cNvPr id="3074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15" y="4932776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텍스트 개체 틀 18"/>
          <p:cNvSpPr txBox="1">
            <a:spLocks/>
          </p:cNvSpPr>
          <p:nvPr/>
        </p:nvSpPr>
        <p:spPr>
          <a:xfrm>
            <a:off x="896019" y="5410812"/>
            <a:ext cx="1750536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개발자 이력</a:t>
            </a:r>
            <a:endParaRPr lang="ko-KR" altLang="en-US" b="1" dirty="0"/>
          </a:p>
        </p:txBody>
      </p:sp>
      <p:pic>
        <p:nvPicPr>
          <p:cNvPr id="38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" y="5380405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17"/>
          <p:cNvSpPr txBox="1">
            <a:spLocks/>
          </p:cNvSpPr>
          <p:nvPr/>
        </p:nvSpPr>
        <p:spPr>
          <a:xfrm>
            <a:off x="279933" y="541081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ln>
                  <a:noFill/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06</a:t>
            </a:r>
            <a:endParaRPr lang="ko-KR" altLang="en-US" b="1" dirty="0"/>
          </a:p>
        </p:txBody>
      </p:sp>
      <p:pic>
        <p:nvPicPr>
          <p:cNvPr id="20" name="Picture 2" descr="C:\Users\LeeHyunJun\Desktop\괄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995" y="3039683"/>
            <a:ext cx="175837" cy="1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Burning Friday\문서\이미지\검은 괄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7" y="4021138"/>
            <a:ext cx="9144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Burning Friday\문서\이미지\앱 디자인\불금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85" y="1389800"/>
            <a:ext cx="974912" cy="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51838" y="5972624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&lt;#5.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설정 화면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852229" y="1866294"/>
          <a:ext cx="3207656" cy="2808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7656"/>
              </a:tblGrid>
              <a:tr h="610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7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400" dirty="0" smtClean="0"/>
                        <a:t>설정화면으로 </a:t>
                      </a:r>
                      <a:r>
                        <a:rPr lang="ko-KR" altLang="en-US" sz="1400" baseline="0" dirty="0" err="1" smtClean="0"/>
                        <a:t>블루투스</a:t>
                      </a:r>
                      <a:r>
                        <a:rPr lang="ko-KR" altLang="en-US" sz="1400" baseline="0" dirty="0" smtClean="0"/>
                        <a:t> 설정</a:t>
                      </a:r>
                      <a:r>
                        <a:rPr lang="en-US" altLang="ko-KR" sz="1400" baseline="0" dirty="0" smtClean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400" baseline="0" dirty="0" err="1" smtClean="0"/>
                        <a:t>페이스북</a:t>
                      </a:r>
                      <a:r>
                        <a:rPr lang="ko-KR" altLang="en-US" sz="1400" baseline="0" dirty="0" smtClean="0"/>
                        <a:t> 공유 설정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400" baseline="0" dirty="0" err="1" smtClean="0"/>
                        <a:t>푸쉬알림</a:t>
                      </a:r>
                      <a:r>
                        <a:rPr lang="en-US" altLang="ko-KR" sz="1400" baseline="0" dirty="0" smtClean="0"/>
                        <a:t>( </a:t>
                      </a:r>
                      <a:r>
                        <a:rPr lang="ko-KR" altLang="en-US" sz="1400" baseline="0" dirty="0" smtClean="0"/>
                        <a:t>금연점검시간 알림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에 관한 설정을 수정할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8876" y="933932"/>
            <a:ext cx="2549296" cy="49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6623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627</Words>
  <Application>Microsoft Office PowerPoint</Application>
  <PresentationFormat>사용자 지정</PresentationFormat>
  <Paragraphs>196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맑은 고딕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BurningFriday</dc:title>
  <dc:creator>이현준</dc:creator>
  <cp:lastModifiedBy>김민수</cp:lastModifiedBy>
  <cp:revision>107</cp:revision>
  <dcterms:created xsi:type="dcterms:W3CDTF">2016-03-31T07:35:45Z</dcterms:created>
  <dcterms:modified xsi:type="dcterms:W3CDTF">2017-04-27T17:16:38Z</dcterms:modified>
</cp:coreProperties>
</file>