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40"/>
  </p:notesMasterIdLst>
  <p:sldIdLst>
    <p:sldId id="384" r:id="rId5"/>
    <p:sldId id="393" r:id="rId6"/>
    <p:sldId id="373" r:id="rId7"/>
    <p:sldId id="374" r:id="rId8"/>
    <p:sldId id="375" r:id="rId9"/>
    <p:sldId id="376" r:id="rId10"/>
    <p:sldId id="377" r:id="rId11"/>
    <p:sldId id="378" r:id="rId12"/>
    <p:sldId id="396" r:id="rId13"/>
    <p:sldId id="410" r:id="rId14"/>
    <p:sldId id="391" r:id="rId15"/>
    <p:sldId id="387" r:id="rId16"/>
    <p:sldId id="390" r:id="rId17"/>
    <p:sldId id="386" r:id="rId18"/>
    <p:sldId id="388" r:id="rId19"/>
    <p:sldId id="382" r:id="rId20"/>
    <p:sldId id="383" r:id="rId21"/>
    <p:sldId id="379" r:id="rId22"/>
    <p:sldId id="404" r:id="rId23"/>
    <p:sldId id="407" r:id="rId24"/>
    <p:sldId id="380" r:id="rId25"/>
    <p:sldId id="400" r:id="rId26"/>
    <p:sldId id="397" r:id="rId27"/>
    <p:sldId id="394" r:id="rId28"/>
    <p:sldId id="389" r:id="rId29"/>
    <p:sldId id="395" r:id="rId30"/>
    <p:sldId id="392" r:id="rId31"/>
    <p:sldId id="409" r:id="rId32"/>
    <p:sldId id="403" r:id="rId33"/>
    <p:sldId id="399" r:id="rId34"/>
    <p:sldId id="401" r:id="rId35"/>
    <p:sldId id="402" r:id="rId36"/>
    <p:sldId id="405" r:id="rId37"/>
    <p:sldId id="381" r:id="rId38"/>
    <p:sldId id="385" r:id="rId39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1ED2B57-C2A3-4207-A1A5-A7F117F73E63}">
          <p14:sldIdLst>
            <p14:sldId id="384"/>
            <p14:sldId id="393"/>
            <p14:sldId id="373"/>
            <p14:sldId id="374"/>
            <p14:sldId id="375"/>
            <p14:sldId id="376"/>
            <p14:sldId id="377"/>
            <p14:sldId id="378"/>
            <p14:sldId id="396"/>
            <p14:sldId id="410"/>
            <p14:sldId id="391"/>
            <p14:sldId id="387"/>
            <p14:sldId id="390"/>
            <p14:sldId id="386"/>
            <p14:sldId id="388"/>
            <p14:sldId id="382"/>
            <p14:sldId id="383"/>
            <p14:sldId id="379"/>
            <p14:sldId id="404"/>
            <p14:sldId id="407"/>
            <p14:sldId id="380"/>
            <p14:sldId id="400"/>
          </p14:sldIdLst>
        </p14:section>
        <p14:section name="제목 없는 구역" id="{11C093A2-5610-4297-98E1-D1635F79A183}">
          <p14:sldIdLst>
            <p14:sldId id="397"/>
            <p14:sldId id="394"/>
            <p14:sldId id="389"/>
            <p14:sldId id="395"/>
            <p14:sldId id="392"/>
            <p14:sldId id="409"/>
            <p14:sldId id="403"/>
            <p14:sldId id="399"/>
            <p14:sldId id="401"/>
            <p14:sldId id="402"/>
            <p14:sldId id="405"/>
            <p14:sldId id="381"/>
            <p14:sldId id="38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77">
          <p15:clr>
            <a:srgbClr val="A4A3A4"/>
          </p15:clr>
        </p15:guide>
        <p15:guide id="2" orient="horz" pos="821">
          <p15:clr>
            <a:srgbClr val="A4A3A4"/>
          </p15:clr>
        </p15:guide>
        <p15:guide id="3" orient="horz" pos="535">
          <p15:clr>
            <a:srgbClr val="A4A3A4"/>
          </p15:clr>
        </p15:guide>
        <p15:guide id="4" orient="horz" pos="869">
          <p15:clr>
            <a:srgbClr val="A4A3A4"/>
          </p15:clr>
        </p15:guide>
        <p15:guide id="5" pos="3120">
          <p15:clr>
            <a:srgbClr val="A4A3A4"/>
          </p15:clr>
        </p15:guide>
        <p15:guide id="6" pos="3072">
          <p15:clr>
            <a:srgbClr val="A4A3A4"/>
          </p15:clr>
        </p15:guide>
        <p15:guide id="7" pos="3168">
          <p15:clr>
            <a:srgbClr val="A4A3A4"/>
          </p15:clr>
        </p15:guide>
        <p15:guide id="8" pos="156">
          <p15:clr>
            <a:srgbClr val="A4A3A4"/>
          </p15:clr>
        </p15:guide>
        <p15:guide id="9" pos="60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BF1DE"/>
    <a:srgbClr val="21324B"/>
    <a:srgbClr val="D7E4BD"/>
    <a:srgbClr val="FDEADA"/>
    <a:srgbClr val="376092"/>
    <a:srgbClr val="FFFF00"/>
    <a:srgbClr val="000000"/>
    <a:srgbClr val="298AB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480" autoAdjust="0"/>
    <p:restoredTop sz="88539" autoAdjust="0"/>
  </p:normalViewPr>
  <p:slideViewPr>
    <p:cSldViewPr showGuides="1">
      <p:cViewPr varScale="1">
        <p:scale>
          <a:sx n="101" d="100"/>
          <a:sy n="101" d="100"/>
        </p:scale>
        <p:origin x="-354" y="-96"/>
      </p:cViewPr>
      <p:guideLst>
        <p:guide orient="horz" pos="821"/>
        <p:guide orient="horz" pos="535"/>
        <p:guide orient="horz" pos="1108"/>
        <p:guide pos="3120"/>
        <p:guide pos="3072"/>
        <p:guide pos="3168"/>
        <p:guide pos="156"/>
      </p:guideLst>
    </p:cSldViewPr>
  </p:slideViewPr>
  <p:outlineViewPr>
    <p:cViewPr>
      <p:scale>
        <a:sx n="33" d="100"/>
        <a:sy n="33" d="100"/>
      </p:scale>
      <p:origin x="0" y="66"/>
    </p:cViewPr>
  </p:outlineViewPr>
  <p:notesTextViewPr>
    <p:cViewPr>
      <p:scale>
        <a:sx n="1" d="1"/>
        <a:sy n="1" d="1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3066F-DCD1-4D7A-BA1A-CB73C2D3DF42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D90F9-4CB9-473E-A49B-E82F59976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5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D90F9-4CB9-473E-A49B-E82F599762A5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5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latin typeface="+mn-ea"/>
              </a:rPr>
              <a:t>Weighted Stock-out Quotient |</a:t>
            </a:r>
            <a:r>
              <a:rPr lang="en-US" altLang="ko-KR" sz="1200" b="1" baseline="-25000" dirty="0" smtClean="0">
                <a:latin typeface="+mn-ea"/>
              </a:rPr>
              <a:t>style, t</a:t>
            </a:r>
            <a:r>
              <a:rPr lang="en-US" altLang="ko-KR" sz="1200" b="1" dirty="0" smtClean="0">
                <a:latin typeface="+mn-ea"/>
              </a:rPr>
              <a:t>  = </a:t>
            </a:r>
            <a:r>
              <a:rPr lang="ko-KR" altLang="en-US" sz="1200" b="1" dirty="0" smtClean="0">
                <a:latin typeface="+mn-ea"/>
              </a:rPr>
              <a:t>대상 매장의 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사이즈 별 </a:t>
            </a:r>
            <a:r>
              <a:rPr lang="ko-KR" altLang="en-US" sz="1200" b="1" dirty="0" err="1" smtClean="0">
                <a:latin typeface="+mn-ea"/>
              </a:rPr>
              <a:t>결품</a:t>
            </a:r>
            <a:r>
              <a:rPr lang="ko-KR" altLang="en-US" sz="1200" b="1" dirty="0" smtClean="0">
                <a:latin typeface="+mn-ea"/>
              </a:rPr>
              <a:t> 여부 합계 </a:t>
            </a:r>
            <a:r>
              <a:rPr lang="en-US" altLang="ko-KR" sz="1200" b="1" dirty="0" smtClean="0">
                <a:latin typeface="+mn-ea"/>
              </a:rPr>
              <a:t>* </a:t>
            </a:r>
            <a:r>
              <a:rPr lang="ko-KR" altLang="en-US" sz="1200" b="1" dirty="0" smtClean="0">
                <a:latin typeface="+mn-ea"/>
              </a:rPr>
              <a:t>해당 스타일그룹의 </a:t>
            </a:r>
            <a:r>
              <a:rPr lang="ko-KR" altLang="en-US" sz="1200" b="1" dirty="0" err="1" smtClean="0">
                <a:latin typeface="+mn-ea"/>
              </a:rPr>
              <a:t>전시즌</a:t>
            </a:r>
            <a:r>
              <a:rPr lang="ko-KR" altLang="en-US" sz="1200" b="1" dirty="0" smtClean="0">
                <a:latin typeface="+mn-ea"/>
              </a:rPr>
              <a:t> 사이즈 판매율</a:t>
            </a:r>
            <a:r>
              <a:rPr lang="en-US" altLang="ko-KR" sz="1200" b="1" dirty="0" smtClean="0">
                <a:latin typeface="+mn-ea"/>
              </a:rPr>
              <a:t>*</a:t>
            </a:r>
            <a:r>
              <a:rPr lang="ko-KR" altLang="en-US" sz="1200" b="1" dirty="0" smtClean="0">
                <a:latin typeface="+mn-ea"/>
              </a:rPr>
              <a:t>사이즈 생산 비중</a:t>
            </a:r>
            <a:r>
              <a:rPr lang="en-US" altLang="ko-KR" sz="1200" b="1" dirty="0" smtClean="0">
                <a:latin typeface="+mn-ea"/>
              </a:rPr>
              <a:t>*</a:t>
            </a:r>
            <a:r>
              <a:rPr lang="ko-KR" altLang="en-US" sz="1200" b="1" dirty="0" smtClean="0">
                <a:latin typeface="+mn-ea"/>
              </a:rPr>
              <a:t>해당 매장 판매 비중</a:t>
            </a:r>
            <a:r>
              <a:rPr lang="en-US" altLang="ko-KR" sz="1200" b="1" dirty="0" smtClean="0">
                <a:latin typeface="+mn-ea"/>
              </a:rPr>
              <a:t>)</a:t>
            </a:r>
          </a:p>
          <a:p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대상 매장 </a:t>
            </a:r>
            <a:r>
              <a:rPr lang="en-US" altLang="ko-KR" sz="1200" b="1" dirty="0" smtClean="0">
                <a:latin typeface="+mn-ea"/>
              </a:rPr>
              <a:t>: </a:t>
            </a:r>
            <a:r>
              <a:rPr lang="ko-KR" altLang="en-US" sz="1200" b="1" dirty="0" smtClean="0">
                <a:latin typeface="+mn-ea"/>
              </a:rPr>
              <a:t>해당 스타일 컬러가 배분된 매장만 대상</a:t>
            </a:r>
            <a:endParaRPr lang="en-US" altLang="ko-KR" sz="1200" b="1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D90F9-4CB9-473E-A49B-E82F599762A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92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D90F9-4CB9-473E-A49B-E82F599762A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61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746125"/>
            <a:ext cx="5324475" cy="3686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02. 변화관리\04. CIP\03. 매뉴얼\Signature_상하조합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37575" y="5459289"/>
            <a:ext cx="821935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5104791" y="6204501"/>
            <a:ext cx="449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dirty="0" smtClean="0">
                <a:solidFill>
                  <a:schemeClr val="tx2">
                    <a:lumMod val="75000"/>
                  </a:schemeClr>
                </a:solidFill>
              </a:rPr>
              <a:t>프로세스 혁신</a:t>
            </a:r>
            <a:r>
              <a:rPr lang="en-US" altLang="ko-KR" sz="1200" b="1" i="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altLang="ko-KR" sz="1200" b="1" i="0" baseline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200" b="1" i="0" dirty="0" smtClean="0">
                <a:solidFill>
                  <a:schemeClr val="tx2">
                    <a:lumMod val="75000"/>
                  </a:schemeClr>
                </a:solidFill>
              </a:rPr>
              <a:t>강한 </a:t>
            </a:r>
            <a:r>
              <a:rPr lang="ko-KR" altLang="en-US" sz="1200" b="1" i="0" dirty="0" err="1" smtClean="0">
                <a:solidFill>
                  <a:schemeClr val="tx2">
                    <a:lumMod val="75000"/>
                  </a:schemeClr>
                </a:solidFill>
              </a:rPr>
              <a:t>코오롱</a:t>
            </a:r>
            <a:r>
              <a:rPr lang="en-US" altLang="ko-KR" sz="1200" b="1" i="0" dirty="0" smtClean="0">
                <a:solidFill>
                  <a:schemeClr val="tx2">
                    <a:lumMod val="75000"/>
                  </a:schemeClr>
                </a:solidFill>
              </a:rPr>
              <a:t>, One</a:t>
            </a:r>
            <a:r>
              <a:rPr lang="en-US" altLang="ko-KR" sz="1200" b="1" i="0" baseline="0" dirty="0" smtClean="0">
                <a:solidFill>
                  <a:schemeClr val="tx2">
                    <a:lumMod val="75000"/>
                  </a:schemeClr>
                </a:solidFill>
              </a:rPr>
              <a:t> &amp; Only!  </a:t>
            </a:r>
            <a:r>
              <a:rPr lang="ko-KR" altLang="en-US" sz="1200" b="1" dirty="0" smtClean="0">
                <a:latin typeface="+mn-ea"/>
                <a:ea typeface="+mn-ea"/>
                <a:cs typeface="Arial" pitchFamily="34" charset="0"/>
              </a:rPr>
              <a:t>프로세스혁신</a:t>
            </a:r>
            <a:r>
              <a:rPr lang="en-US" altLang="ko-KR" sz="1200" b="1" dirty="0" smtClean="0">
                <a:latin typeface="+mn-ea"/>
                <a:ea typeface="+mn-ea"/>
                <a:cs typeface="Arial" pitchFamily="34" charset="0"/>
              </a:rPr>
              <a:t>TF</a:t>
            </a:r>
            <a:endParaRPr lang="ko-KR" altLang="en-US" sz="1200" b="1" dirty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12" name="그림 7" descr="라이프스타일이노베이터_Posi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405" y="270814"/>
            <a:ext cx="2225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36" y="166833"/>
            <a:ext cx="288401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97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237" y="218526"/>
            <a:ext cx="9360000" cy="4222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249236" y="769625"/>
            <a:ext cx="9382443" cy="76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8583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4495800" y="6521106"/>
            <a:ext cx="912813" cy="26987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atinLnBrk="0">
              <a:defRPr/>
            </a:pPr>
            <a:fld id="{8DFB1A83-64F0-4912-9BE6-927514D9BDAB}" type="slidenum">
              <a:rPr lang="en-US" altLang="ko-KR" sz="1100" b="0" cap="all" baseline="0" smtClean="0">
                <a:latin typeface="맑은 고딕" pitchFamily="50" charset="-127"/>
                <a:ea typeface="맑은 고딕" pitchFamily="50" charset="-127"/>
              </a:rPr>
              <a:pPr latinLnBrk="0">
                <a:defRPr/>
              </a:pPr>
              <a:t>‹#›</a:t>
            </a:fld>
            <a:endParaRPr lang="en-US" altLang="ko-KR" sz="1100" b="0" cap="all" baseline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0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2245" y="6509200"/>
            <a:ext cx="97155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2095" y="6556402"/>
            <a:ext cx="981246" cy="1777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1158250" y="6522159"/>
            <a:ext cx="303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b="1" i="1" dirty="0" smtClean="0">
                <a:solidFill>
                  <a:schemeClr val="bg1">
                    <a:lumMod val="50000"/>
                  </a:schemeClr>
                </a:solidFill>
              </a:rPr>
              <a:t>프로세스 혁신</a:t>
            </a:r>
            <a:r>
              <a:rPr lang="en-US" altLang="ko-KR" sz="1000" b="1" i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00" b="1" i="1" dirty="0" smtClean="0">
                <a:solidFill>
                  <a:schemeClr val="bg1">
                    <a:lumMod val="50000"/>
                  </a:schemeClr>
                </a:solidFill>
              </a:rPr>
              <a:t>강한 코오롱</a:t>
            </a:r>
            <a:r>
              <a:rPr lang="en-US" altLang="ko-KR" sz="1000" b="1" i="1" dirty="0" smtClean="0">
                <a:solidFill>
                  <a:schemeClr val="bg1">
                    <a:lumMod val="50000"/>
                  </a:schemeClr>
                </a:solidFill>
              </a:rPr>
              <a:t>, One &amp; Only</a:t>
            </a:r>
            <a:endParaRPr lang="ko-KR" altLang="en-US" sz="1000" b="1" i="1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9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spcBef>
          <a:spcPct val="0"/>
        </a:spcBef>
        <a:buFont typeface="Arial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tabLst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 txBox="1">
            <a:spLocks noChangeArrowheads="1"/>
          </p:cNvSpPr>
          <p:nvPr/>
        </p:nvSpPr>
        <p:spPr bwMode="gray">
          <a:xfrm>
            <a:off x="1056481" y="1835205"/>
            <a:ext cx="7767637" cy="646479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99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latinLnBrk="0">
              <a:lnSpc>
                <a:spcPct val="130000"/>
              </a:lnSpc>
            </a:pPr>
            <a:r>
              <a:rPr lang="ko-KR" altLang="en-US" sz="3000" dirty="0" smtClean="0">
                <a:solidFill>
                  <a:schemeClr val="tx1"/>
                </a:solidFill>
                <a:latin typeface="+mn-ea"/>
                <a:ea typeface="+mn-ea"/>
              </a:rPr>
              <a:t>초도 물량 배분 </a:t>
            </a:r>
            <a:r>
              <a:rPr lang="ko-KR" altLang="en-US" sz="3000" dirty="0" err="1" smtClean="0">
                <a:solidFill>
                  <a:schemeClr val="tx1"/>
                </a:solidFill>
                <a:latin typeface="+mn-ea"/>
                <a:ea typeface="+mn-ea"/>
              </a:rPr>
              <a:t>로직</a:t>
            </a:r>
            <a:r>
              <a:rPr lang="ko-KR" altLang="en-US" sz="30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3000" dirty="0" smtClean="0">
                <a:solidFill>
                  <a:schemeClr val="tx1"/>
                </a:solidFill>
                <a:latin typeface="+mn-ea"/>
                <a:ea typeface="+mn-ea"/>
              </a:rPr>
              <a:t>&amp; </a:t>
            </a:r>
            <a:r>
              <a:rPr lang="ko-KR" altLang="en-US" sz="3000" dirty="0" err="1" smtClean="0">
                <a:solidFill>
                  <a:schemeClr val="tx1"/>
                </a:solidFill>
                <a:latin typeface="+mn-ea"/>
                <a:ea typeface="+mn-ea"/>
              </a:rPr>
              <a:t>결품지수</a:t>
            </a: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4064057" y="4719215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프로세스 혁신 </a:t>
            </a:r>
            <a:r>
              <a:rPr lang="en-US" altLang="ko-KR" sz="1600" kern="0" noProof="0" dirty="0" smtClean="0">
                <a:solidFill>
                  <a:srgbClr val="000000"/>
                </a:solidFill>
                <a:latin typeface="+mn-ea"/>
              </a:rPr>
              <a:t>TF</a:t>
            </a:r>
            <a:endParaRPr kumimoji="0" lang="en-US" altLang="ko-KR" sz="16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패션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SCM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4413352" y="3773501"/>
            <a:ext cx="105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Ju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ly</a:t>
            </a:r>
            <a:r>
              <a:rPr kumimoji="0" lang="ko-KR" altLang="en-US" sz="16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en-US" altLang="ko-KR" sz="16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0459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err="1" smtClean="0"/>
              <a:t>복합점의</a:t>
            </a:r>
            <a:r>
              <a:rPr lang="ko-KR" altLang="en-US" dirty="0" smtClean="0"/>
              <a:t> 전시 </a:t>
            </a:r>
            <a:r>
              <a:rPr lang="en-US" altLang="ko-KR" dirty="0" err="1" smtClean="0"/>
              <a:t>Capa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smtClean="0"/>
              <a:t>복수의 브랜드가 한 개의 매장에 입점한 </a:t>
            </a:r>
            <a:r>
              <a:rPr lang="ko-KR" altLang="en-US" dirty="0" err="1" smtClean="0"/>
              <a:t>복합점의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브랜드간 매출액 비율대로 전시 공간을 할당하게 되므로 각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Capa</a:t>
            </a:r>
            <a:r>
              <a:rPr lang="ko-KR" altLang="en-US" dirty="0" smtClean="0"/>
              <a:t>값도 브랜드의 매출액 비율에 의해 배분됨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5939635" y="2576034"/>
            <a:ext cx="3567065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marL="174625" indent="-174625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400" b="1" dirty="0" smtClean="0">
                <a:ea typeface="맑은 고딕" pitchFamily="50" charset="-127"/>
              </a:rPr>
              <a:t>Ideal</a:t>
            </a:r>
            <a:r>
              <a:rPr lang="ko-KR" altLang="en-US" sz="1400" b="1" dirty="0" smtClean="0">
                <a:ea typeface="맑은 고딕" pitchFamily="50" charset="-127"/>
              </a:rPr>
              <a:t> </a:t>
            </a:r>
            <a:r>
              <a:rPr lang="en-US" altLang="ko-KR" sz="1400" b="1" dirty="0" smtClean="0">
                <a:ea typeface="맑은 고딕" pitchFamily="50" charset="-127"/>
              </a:rPr>
              <a:t>Max </a:t>
            </a:r>
            <a:r>
              <a:rPr lang="en-US" altLang="ko-KR" sz="1400" b="1" dirty="0" err="1" smtClean="0">
                <a:ea typeface="맑은 고딕" pitchFamily="50" charset="-127"/>
              </a:rPr>
              <a:t>Capa</a:t>
            </a:r>
            <a:r>
              <a:rPr lang="en-US" altLang="ko-KR" sz="1400" b="1" dirty="0" smtClean="0">
                <a:ea typeface="맑은 고딕" pitchFamily="50" charset="-127"/>
              </a:rPr>
              <a:t> </a:t>
            </a:r>
          </a:p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ea typeface="맑은 고딕" pitchFamily="50" charset="-127"/>
              </a:rPr>
              <a:t>     = Max </a:t>
            </a:r>
            <a:r>
              <a:rPr lang="en-US" altLang="ko-KR" sz="1400" b="1" dirty="0" err="1" smtClean="0">
                <a:ea typeface="맑은 고딕" pitchFamily="50" charset="-127"/>
              </a:rPr>
              <a:t>Capa|</a:t>
            </a:r>
            <a:r>
              <a:rPr lang="en-US" altLang="ko-KR" sz="1400" b="1" baseline="-25000" dirty="0" err="1" smtClean="0">
                <a:ea typeface="맑은 고딕" pitchFamily="50" charset="-127"/>
              </a:rPr>
              <a:t>item</a:t>
            </a:r>
            <a:r>
              <a:rPr lang="en-US" altLang="ko-KR" sz="1400" b="1" baseline="-25000" dirty="0" smtClean="0">
                <a:ea typeface="맑은 고딕" pitchFamily="50" charset="-127"/>
              </a:rPr>
              <a:t>,</a:t>
            </a:r>
            <a:r>
              <a:rPr lang="ko-KR" altLang="en-US" sz="1400" b="1" baseline="-25000" dirty="0" err="1" smtClean="0">
                <a:ea typeface="맑은 고딕" pitchFamily="50" charset="-127"/>
              </a:rPr>
              <a:t>복합점</a:t>
            </a:r>
            <a:r>
              <a:rPr lang="en-US" altLang="ko-KR" sz="1400" b="1" baseline="-25000" dirty="0" smtClean="0">
                <a:ea typeface="맑은 고딕" pitchFamily="50" charset="-127"/>
              </a:rPr>
              <a:t>store </a:t>
            </a:r>
          </a:p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ea typeface="맑은 고딕" pitchFamily="50" charset="-127"/>
              </a:rPr>
              <a:t>     = ( </a:t>
            </a:r>
            <a:r>
              <a:rPr lang="el-GR" altLang="ko-KR" sz="1400" b="1" dirty="0" smtClean="0">
                <a:ea typeface="맑은 고딕" pitchFamily="50" charset="-127"/>
              </a:rPr>
              <a:t>Σ</a:t>
            </a:r>
            <a:r>
              <a:rPr lang="en-US" altLang="ko-KR" sz="1400" b="1" dirty="0" smtClean="0">
                <a:ea typeface="맑은 고딕" pitchFamily="50" charset="-127"/>
              </a:rPr>
              <a:t> </a:t>
            </a:r>
            <a:r>
              <a:rPr lang="ko-KR" altLang="en-US" sz="1400" b="1" dirty="0" smtClean="0">
                <a:ea typeface="맑은 고딕" pitchFamily="50" charset="-127"/>
              </a:rPr>
              <a:t>집기의 </a:t>
            </a:r>
            <a:r>
              <a:rPr lang="en-US" altLang="ko-KR" sz="1400" b="1" dirty="0" smtClean="0">
                <a:ea typeface="맑은 고딕" pitchFamily="50" charset="-127"/>
              </a:rPr>
              <a:t>Capa|</a:t>
            </a:r>
            <a:r>
              <a:rPr lang="en-US" altLang="ko-KR" sz="1400" b="1" baseline="-25000" dirty="0" smtClean="0">
                <a:ea typeface="맑은 고딕" pitchFamily="50" charset="-127"/>
              </a:rPr>
              <a:t>item</a:t>
            </a:r>
            <a:r>
              <a:rPr lang="en-US" altLang="ko-KR" sz="1400" b="1" dirty="0" smtClean="0">
                <a:ea typeface="맑은 고딕" pitchFamily="50" charset="-127"/>
              </a:rPr>
              <a:t> x </a:t>
            </a:r>
            <a:r>
              <a:rPr lang="ko-KR" altLang="en-US" sz="1400" b="1" dirty="0" smtClean="0">
                <a:ea typeface="맑은 고딕" pitchFamily="50" charset="-127"/>
              </a:rPr>
              <a:t>집기 개수 </a:t>
            </a:r>
            <a:r>
              <a:rPr lang="en-US" altLang="ko-KR" sz="1400" b="1" dirty="0" smtClean="0">
                <a:ea typeface="맑은 고딕" pitchFamily="50" charset="-127"/>
              </a:rPr>
              <a:t>)     </a:t>
            </a:r>
          </a:p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>
                <a:ea typeface="맑은 고딕" pitchFamily="50" charset="-127"/>
              </a:rPr>
              <a:t> </a:t>
            </a:r>
            <a:r>
              <a:rPr lang="en-US" altLang="ko-KR" sz="1400" b="1" dirty="0" smtClean="0">
                <a:ea typeface="맑은 고딕" pitchFamily="50" charset="-127"/>
              </a:rPr>
              <a:t>           x </a:t>
            </a:r>
            <a:r>
              <a:rPr lang="ko-KR" altLang="en-US" sz="1400" b="1" dirty="0" smtClean="0">
                <a:ea typeface="맑은 고딕" pitchFamily="50" charset="-127"/>
              </a:rPr>
              <a:t>해당 브랜드에 할당된 공간 비율</a:t>
            </a:r>
            <a:r>
              <a:rPr lang="en-US" altLang="ko-KR" sz="1400" b="1" dirty="0" smtClean="0">
                <a:ea typeface="맑은 고딕" pitchFamily="50" charset="-127"/>
              </a:rPr>
              <a:t>  </a:t>
            </a:r>
            <a:endParaRPr lang="ko-KR" altLang="en-US" sz="1400" b="1" dirty="0" smtClean="0">
              <a:ea typeface="맑은 고딕" pitchFamily="50" charset="-127"/>
            </a:endParaRPr>
          </a:p>
        </p:txBody>
      </p:sp>
      <p:pic>
        <p:nvPicPr>
          <p:cNvPr id="6" name="Picture 5" descr="홈플부천상동-0407-FL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4" t="19995" b="11996"/>
          <a:stretch>
            <a:fillRect/>
          </a:stretch>
        </p:blipFill>
        <p:spPr bwMode="gray">
          <a:xfrm>
            <a:off x="247511" y="2732099"/>
            <a:ext cx="5160860" cy="32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 bwMode="gray">
          <a:xfrm>
            <a:off x="594050" y="1492732"/>
            <a:ext cx="4662530" cy="325266"/>
            <a:chOff x="3131520" y="1661729"/>
            <a:chExt cx="3600000" cy="325266"/>
          </a:xfrm>
        </p:grpSpPr>
        <p:sp>
          <p:nvSpPr>
            <p:cNvPr id="8" name="TextBox 7"/>
            <p:cNvSpPr txBox="1"/>
            <p:nvPr/>
          </p:nvSpPr>
          <p:spPr bwMode="gray">
            <a:xfrm>
              <a:off x="3275405" y="1661729"/>
              <a:ext cx="3355190" cy="233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400" b="1" dirty="0" err="1" smtClean="0">
                  <a:ea typeface="맑은 고딕" pitchFamily="50" charset="-127"/>
                </a:rPr>
                <a:t>복합점의</a:t>
              </a:r>
              <a:r>
                <a:rPr lang="ko-KR" altLang="en-US" sz="1400" b="1" dirty="0" smtClean="0">
                  <a:ea typeface="맑은 고딕" pitchFamily="50" charset="-127"/>
                </a:rPr>
                <a:t> 브랜드간 공간 배분</a:t>
              </a:r>
            </a:p>
          </p:txBody>
        </p:sp>
        <p:cxnSp>
          <p:nvCxnSpPr>
            <p:cNvPr id="9" name="직선 연결선 8"/>
            <p:cNvCxnSpPr/>
            <p:nvPr/>
          </p:nvCxnSpPr>
          <p:spPr bwMode="gray">
            <a:xfrm>
              <a:off x="3131520" y="198699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 bwMode="gray">
          <a:xfrm>
            <a:off x="296882" y="2116787"/>
            <a:ext cx="5111490" cy="26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600" b="1" i="1" dirty="0" smtClean="0">
                <a:solidFill>
                  <a:schemeClr val="accent5">
                    <a:lumMod val="50000"/>
                  </a:schemeClr>
                </a:solidFill>
                <a:ea typeface="맑은 고딕" pitchFamily="50" charset="-127"/>
              </a:rPr>
              <a:t>“ </a:t>
            </a:r>
            <a:r>
              <a:rPr lang="ko-KR" altLang="en-US" sz="1600" b="1" i="1" dirty="0" smtClean="0">
                <a:solidFill>
                  <a:schemeClr val="accent5">
                    <a:lumMod val="50000"/>
                  </a:schemeClr>
                </a:solidFill>
                <a:ea typeface="맑은 고딕" pitchFamily="50" charset="-127"/>
              </a:rPr>
              <a:t>각 브랜드간 매출액 비율에 기반하여 공간을 할당</a:t>
            </a:r>
            <a:r>
              <a:rPr lang="en-US" altLang="ko-KR" sz="1600" b="1" i="1" dirty="0" smtClean="0">
                <a:solidFill>
                  <a:schemeClr val="accent5">
                    <a:lumMod val="50000"/>
                  </a:schemeClr>
                </a:solidFill>
                <a:ea typeface="맑은 고딕" pitchFamily="50" charset="-127"/>
              </a:rPr>
              <a:t>”</a:t>
            </a:r>
            <a:endParaRPr lang="ko-KR" altLang="en-US" sz="1400" b="1" i="1" dirty="0" smtClean="0">
              <a:solidFill>
                <a:schemeClr val="accent5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775280" y="2710022"/>
            <a:ext cx="3920635" cy="1464081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52604" tIns="0" rIns="52604" bIns="0" rtlCol="0" anchor="t"/>
          <a:lstStyle/>
          <a:p>
            <a:pPr marL="0" marR="0" indent="0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맑은 고딕" pitchFamily="50" charset="-127"/>
              </a:rPr>
              <a:t>50%</a:t>
            </a:r>
            <a:endParaRPr kumimoji="0" lang="ko-KR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775280" y="4278736"/>
            <a:ext cx="2143371" cy="1464081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dash"/>
            <a:miter lim="800000"/>
            <a:headEnd/>
            <a:tailEnd/>
          </a:ln>
        </p:spPr>
        <p:txBody>
          <a:bodyPr wrap="none" lIns="52604" tIns="0" rIns="52604" bIns="0" rtlCol="0" anchor="t"/>
          <a:lstStyle/>
          <a:p>
            <a:pPr marL="0" marR="0" indent="0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ea typeface="맑은 고딕" pitchFamily="50" charset="-127"/>
              </a:rPr>
              <a:t>30%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gray">
          <a:xfrm>
            <a:off x="2998738" y="4278736"/>
            <a:ext cx="1697177" cy="1464081"/>
          </a:xfrm>
          <a:prstGeom prst="rect">
            <a:avLst/>
          </a:prstGeom>
          <a:solidFill>
            <a:schemeClr val="accent3">
              <a:lumMod val="75000"/>
              <a:alpha val="2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dash"/>
            <a:miter lim="800000"/>
            <a:headEnd/>
            <a:tailEnd/>
          </a:ln>
        </p:spPr>
        <p:txBody>
          <a:bodyPr wrap="none" lIns="52604" tIns="0" rIns="52604" bIns="0" rtlCol="0" anchor="t"/>
          <a:lstStyle/>
          <a:p>
            <a:pPr marL="0" marR="0" indent="0" algn="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맑은 고딕" pitchFamily="50" charset="-127"/>
              </a:rPr>
              <a:t>20%</a:t>
            </a:r>
            <a:endParaRPr kumimoji="0" lang="ko-KR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4" name="이등변 삼각형 13"/>
          <p:cNvSpPr/>
          <p:nvPr/>
        </p:nvSpPr>
        <p:spPr bwMode="gray">
          <a:xfrm rot="5400000">
            <a:off x="3937740" y="3812785"/>
            <a:ext cx="3600000" cy="25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5939635" y="4132132"/>
            <a:ext cx="37080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marL="174625" indent="-174625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400" b="1" dirty="0" smtClean="0">
                <a:ea typeface="맑은 고딕" pitchFamily="50" charset="-127"/>
              </a:rPr>
              <a:t>Actual</a:t>
            </a:r>
            <a:r>
              <a:rPr lang="ko-KR" altLang="en-US" sz="1400" b="1" dirty="0" smtClean="0">
                <a:ea typeface="맑은 고딕" pitchFamily="50" charset="-127"/>
              </a:rPr>
              <a:t> </a:t>
            </a:r>
            <a:r>
              <a:rPr lang="en-US" altLang="ko-KR" sz="1400" b="1" dirty="0" smtClean="0">
                <a:ea typeface="맑은 고딕" pitchFamily="50" charset="-127"/>
              </a:rPr>
              <a:t>Max </a:t>
            </a:r>
            <a:r>
              <a:rPr lang="en-US" altLang="ko-KR" sz="1400" b="1" dirty="0" err="1" smtClean="0">
                <a:ea typeface="맑은 고딕" pitchFamily="50" charset="-127"/>
              </a:rPr>
              <a:t>Capa</a:t>
            </a:r>
            <a:r>
              <a:rPr lang="en-US" altLang="ko-KR" sz="1400" b="1" dirty="0" smtClean="0">
                <a:ea typeface="맑은 고딕" pitchFamily="50" charset="-127"/>
              </a:rPr>
              <a:t> </a:t>
            </a:r>
          </a:p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ea typeface="맑은 고딕" pitchFamily="50" charset="-127"/>
              </a:rPr>
              <a:t>     = Actual Max </a:t>
            </a:r>
            <a:r>
              <a:rPr lang="en-US" altLang="ko-KR" sz="1400" b="1" dirty="0" err="1" smtClean="0">
                <a:ea typeface="맑은 고딕" pitchFamily="50" charset="-127"/>
              </a:rPr>
              <a:t>Capa|</a:t>
            </a:r>
            <a:r>
              <a:rPr lang="en-US" altLang="ko-KR" sz="1400" b="1" baseline="-25000" dirty="0" err="1" smtClean="0">
                <a:ea typeface="맑은 고딕" pitchFamily="50" charset="-127"/>
              </a:rPr>
              <a:t>item</a:t>
            </a:r>
            <a:r>
              <a:rPr lang="en-US" altLang="ko-KR" sz="1400" b="1" baseline="-25000" dirty="0" smtClean="0">
                <a:ea typeface="맑은 고딕" pitchFamily="50" charset="-127"/>
              </a:rPr>
              <a:t>,</a:t>
            </a:r>
            <a:r>
              <a:rPr lang="ko-KR" altLang="en-US" sz="1400" b="1" baseline="-25000" dirty="0" err="1" smtClean="0">
                <a:ea typeface="맑은 고딕" pitchFamily="50" charset="-127"/>
              </a:rPr>
              <a:t>복합점</a:t>
            </a:r>
            <a:r>
              <a:rPr lang="en-US" altLang="ko-KR" sz="1400" b="1" baseline="-25000" dirty="0" smtClean="0">
                <a:ea typeface="맑은 고딕" pitchFamily="50" charset="-127"/>
              </a:rPr>
              <a:t>store </a:t>
            </a:r>
          </a:p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ea typeface="맑은 고딕" pitchFamily="50" charset="-127"/>
              </a:rPr>
              <a:t>     = ( </a:t>
            </a:r>
            <a:r>
              <a:rPr lang="el-GR" altLang="ko-KR" sz="1400" b="1" dirty="0" smtClean="0">
                <a:ea typeface="맑은 고딕" pitchFamily="50" charset="-127"/>
              </a:rPr>
              <a:t>Σ</a:t>
            </a:r>
            <a:r>
              <a:rPr lang="en-US" altLang="ko-KR" sz="1400" b="1" dirty="0" smtClean="0">
                <a:ea typeface="맑은 고딕" pitchFamily="50" charset="-127"/>
              </a:rPr>
              <a:t> </a:t>
            </a:r>
            <a:r>
              <a:rPr lang="ko-KR" altLang="en-US" sz="1400" b="1" dirty="0" smtClean="0">
                <a:ea typeface="맑은 고딕" pitchFamily="50" charset="-127"/>
              </a:rPr>
              <a:t>집기의 실제</a:t>
            </a:r>
            <a:r>
              <a:rPr lang="en-US" altLang="ko-KR" sz="1400" b="1" dirty="0" smtClean="0">
                <a:ea typeface="맑은 고딕" pitchFamily="50" charset="-127"/>
              </a:rPr>
              <a:t> </a:t>
            </a:r>
            <a:r>
              <a:rPr lang="en-US" altLang="ko-KR" sz="1400" b="1" dirty="0" err="1" smtClean="0">
                <a:ea typeface="맑은 고딕" pitchFamily="50" charset="-127"/>
              </a:rPr>
              <a:t>Capa|</a:t>
            </a:r>
            <a:r>
              <a:rPr lang="en-US" altLang="ko-KR" sz="1400" b="1" baseline="-25000" dirty="0" err="1" smtClean="0">
                <a:ea typeface="맑은 고딕" pitchFamily="50" charset="-127"/>
              </a:rPr>
              <a:t>item</a:t>
            </a:r>
            <a:r>
              <a:rPr lang="en-US" altLang="ko-KR" sz="1400" b="1" dirty="0" smtClean="0">
                <a:ea typeface="맑은 고딕" pitchFamily="50" charset="-127"/>
              </a:rPr>
              <a:t> x </a:t>
            </a:r>
            <a:r>
              <a:rPr lang="ko-KR" altLang="en-US" sz="1400" b="1" dirty="0" smtClean="0">
                <a:ea typeface="맑은 고딕" pitchFamily="50" charset="-127"/>
              </a:rPr>
              <a:t>집기 개수 </a:t>
            </a:r>
            <a:r>
              <a:rPr lang="en-US" altLang="ko-KR" sz="1400" b="1" dirty="0" smtClean="0">
                <a:ea typeface="맑은 고딕" pitchFamily="50" charset="-127"/>
              </a:rPr>
              <a:t>)     </a:t>
            </a:r>
          </a:p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>
                <a:ea typeface="맑은 고딕" pitchFamily="50" charset="-127"/>
              </a:rPr>
              <a:t> </a:t>
            </a:r>
            <a:r>
              <a:rPr lang="en-US" altLang="ko-KR" sz="1400" b="1" dirty="0" smtClean="0">
                <a:ea typeface="맑은 고딕" pitchFamily="50" charset="-127"/>
              </a:rPr>
              <a:t>           x </a:t>
            </a:r>
            <a:r>
              <a:rPr lang="ko-KR" altLang="en-US" sz="1400" b="1" dirty="0" smtClean="0">
                <a:ea typeface="맑은 고딕" pitchFamily="50" charset="-127"/>
              </a:rPr>
              <a:t>해당 브랜드에 할당된 공간 비율</a:t>
            </a:r>
            <a:r>
              <a:rPr lang="en-US" altLang="ko-KR" sz="1400" b="1" dirty="0" smtClean="0">
                <a:ea typeface="맑은 고딕" pitchFamily="50" charset="-127"/>
              </a:rPr>
              <a:t>  </a:t>
            </a:r>
            <a:endParaRPr lang="ko-KR" altLang="en-US" sz="1400" b="1" dirty="0" smtClean="0">
              <a:ea typeface="맑은 고딕" pitchFamily="50" charset="-127"/>
            </a:endParaRPr>
          </a:p>
        </p:txBody>
      </p:sp>
      <p:sp>
        <p:nvSpPr>
          <p:cNvPr id="16" name="실행 단추: 뒤로 또는 이전 15">
            <a:hlinkClick r:id="rId3" action="ppaction://hlinksldjump" highlightClick="1"/>
          </p:cNvPr>
          <p:cNvSpPr/>
          <p:nvPr/>
        </p:nvSpPr>
        <p:spPr bwMode="gray">
          <a:xfrm>
            <a:off x="9121669" y="112990"/>
            <a:ext cx="468000" cy="432000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각 매장의 전시 </a:t>
            </a:r>
            <a:r>
              <a:rPr lang="en-US" altLang="ko-KR" dirty="0" err="1" smtClean="0"/>
              <a:t>Capa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smtClean="0"/>
              <a:t>시즌 전략 수립 단계에서 확정된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간 공간 점유 비율과 각 매장의 집기 보유 현황을 바탕으로 </a:t>
            </a:r>
            <a:r>
              <a:rPr lang="ko-KR" altLang="en-US" dirty="0" err="1" smtClean="0"/>
              <a:t>매장별</a:t>
            </a:r>
            <a:r>
              <a:rPr lang="en-US" altLang="ko-KR" dirty="0" smtClean="0"/>
              <a:t>, Item</a:t>
            </a:r>
            <a:r>
              <a:rPr lang="ko-KR" altLang="en-US" dirty="0" smtClean="0"/>
              <a:t>별 전시 </a:t>
            </a:r>
            <a:r>
              <a:rPr lang="en-US" altLang="ko-KR" dirty="0" err="1" smtClean="0"/>
              <a:t>Capa</a:t>
            </a:r>
            <a:r>
              <a:rPr lang="ko-KR" altLang="en-US" dirty="0" smtClean="0"/>
              <a:t>값을 산정함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gray">
          <a:xfrm>
            <a:off x="5262595" y="1911099"/>
            <a:ext cx="4320000" cy="68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매장별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월별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Item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간 공간 점유 비율 확정</a:t>
            </a:r>
            <a:endParaRPr lang="en-US" altLang="ko-KR" sz="1200" b="1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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예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)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바지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:</a:t>
            </a:r>
            <a:r>
              <a:rPr kumimoji="0" lang="en-US" altLang="ko-KR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아우터</a:t>
            </a:r>
            <a:r>
              <a:rPr kumimoji="0" lang="ko-KR" altLang="en-US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en-US" altLang="ko-KR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: </a:t>
            </a:r>
            <a:r>
              <a:rPr kumimoji="0" lang="ko-KR" altLang="en-US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티셔츠 </a:t>
            </a:r>
            <a:r>
              <a:rPr kumimoji="0" lang="en-US" altLang="ko-KR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= 2 : 1 : 3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4194050" y="2127853"/>
            <a:ext cx="834845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150cm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3405" y="1934204"/>
            <a:ext cx="1062530" cy="421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매장의 물리적 전시 공간</a:t>
            </a:r>
          </a:p>
        </p:txBody>
      </p:sp>
      <p:sp>
        <p:nvSpPr>
          <p:cNvPr id="9" name="TextBox 8"/>
          <p:cNvSpPr txBox="1"/>
          <p:nvPr/>
        </p:nvSpPr>
        <p:spPr bwMode="gray">
          <a:xfrm>
            <a:off x="1765410" y="2198033"/>
            <a:ext cx="1745585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All Hangers in Store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141851" y="2985802"/>
            <a:ext cx="962939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Ideal</a:t>
            </a:r>
            <a:r>
              <a:rPr lang="ko-KR" altLang="en-US" sz="1200" b="1" dirty="0" smtClean="0">
                <a:ea typeface="맑은 고딕" pitchFamily="50" charset="-127"/>
              </a:rPr>
              <a:t> </a:t>
            </a:r>
            <a:r>
              <a:rPr lang="en-US" altLang="ko-KR" sz="1200" b="1" dirty="0" smtClean="0">
                <a:ea typeface="맑은 고딕" pitchFamily="50" charset="-127"/>
              </a:rPr>
              <a:t>Max </a:t>
            </a:r>
            <a:r>
              <a:rPr lang="en-US" altLang="ko-KR" sz="1200" b="1" dirty="0" err="1" smtClean="0">
                <a:ea typeface="맑은 고딕" pitchFamily="50" charset="-127"/>
              </a:rPr>
              <a:t>Capa</a:t>
            </a:r>
            <a:r>
              <a:rPr lang="en-US" altLang="ko-KR" sz="1200" b="1" dirty="0" smtClean="0">
                <a:ea typeface="맑은 고딕" pitchFamily="50" charset="-127"/>
              </a:rPr>
              <a:t> = 15</a:t>
            </a:r>
            <a:r>
              <a:rPr lang="ko-KR" altLang="en-US" sz="1200" b="1" dirty="0" smtClean="0">
                <a:ea typeface="맑은 고딕" pitchFamily="50" charset="-127"/>
              </a:rPr>
              <a:t>장</a:t>
            </a:r>
          </a:p>
        </p:txBody>
      </p:sp>
      <p:sp>
        <p:nvSpPr>
          <p:cNvPr id="12" name="TextBox 11"/>
          <p:cNvSpPr txBox="1"/>
          <p:nvPr/>
        </p:nvSpPr>
        <p:spPr bwMode="gray">
          <a:xfrm>
            <a:off x="247510" y="2973630"/>
            <a:ext cx="9360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Wingdings" pitchFamily="2" charset="2"/>
              <a:buChar char="ü"/>
            </a:pPr>
            <a:r>
              <a:rPr lang="ko-KR" altLang="en-US" sz="1200" b="1" dirty="0" smtClean="0">
                <a:ea typeface="맑은 고딕" pitchFamily="50" charset="-127"/>
              </a:rPr>
              <a:t>바지</a:t>
            </a:r>
            <a:endParaRPr lang="en-US" altLang="ko-KR" sz="1200" b="1" dirty="0">
              <a:ea typeface="맑은 고딕" pitchFamily="50" charset="-127"/>
            </a:endParaRPr>
          </a:p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1</a:t>
            </a:r>
            <a:r>
              <a:rPr lang="ko-KR" altLang="en-US" sz="1200" b="1" dirty="0" smtClean="0">
                <a:ea typeface="맑은 고딕" pitchFamily="50" charset="-127"/>
              </a:rPr>
              <a:t>장당 </a:t>
            </a:r>
            <a:r>
              <a:rPr lang="en-US" altLang="ko-KR" sz="1200" b="1" dirty="0" smtClean="0">
                <a:ea typeface="맑은 고딕" pitchFamily="50" charset="-127"/>
              </a:rPr>
              <a:t>10cm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2676150" y="3679789"/>
            <a:ext cx="1062530" cy="421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Actual Max </a:t>
            </a:r>
            <a:r>
              <a:rPr lang="en-US" altLang="ko-KR" sz="1200" b="1" dirty="0" err="1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Capa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 = 10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장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3510996" y="4112055"/>
            <a:ext cx="1593796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Ideal</a:t>
            </a:r>
            <a:r>
              <a:rPr lang="ko-KR" altLang="en-US" sz="1200" b="1" dirty="0" smtClean="0">
                <a:ea typeface="맑은 고딕" pitchFamily="50" charset="-127"/>
              </a:rPr>
              <a:t> </a:t>
            </a:r>
            <a:r>
              <a:rPr lang="en-US" altLang="ko-KR" sz="1200" b="1" dirty="0" smtClean="0">
                <a:ea typeface="맑은 고딕" pitchFamily="50" charset="-127"/>
              </a:rPr>
              <a:t>Max </a:t>
            </a:r>
            <a:r>
              <a:rPr lang="en-US" altLang="ko-KR" sz="1200" b="1" dirty="0" err="1" smtClean="0">
                <a:ea typeface="맑은 고딕" pitchFamily="50" charset="-127"/>
              </a:rPr>
              <a:t>Capa</a:t>
            </a:r>
            <a:r>
              <a:rPr lang="en-US" altLang="ko-KR" sz="1200" b="1" dirty="0" smtClean="0">
                <a:ea typeface="맑은 고딕" pitchFamily="50" charset="-127"/>
              </a:rPr>
              <a:t> = 7.5</a:t>
            </a:r>
            <a:r>
              <a:rPr lang="ko-KR" altLang="en-US" sz="1200" b="1" dirty="0" smtClean="0">
                <a:ea typeface="맑은 고딕" pitchFamily="50" charset="-127"/>
              </a:rPr>
              <a:t>장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200" b="1" dirty="0" err="1" smtClean="0">
                <a:ea typeface="맑은 고딕" pitchFamily="50" charset="-127"/>
                <a:sym typeface="Wingdings" pitchFamily="2" charset="2"/>
              </a:rPr>
              <a:t>올림하여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ea typeface="맑은 고딕" pitchFamily="50" charset="-127"/>
              </a:rPr>
              <a:t>8</a:t>
            </a:r>
            <a:r>
              <a:rPr lang="ko-KR" altLang="en-US" sz="1200" b="1" dirty="0" smtClean="0">
                <a:ea typeface="맑은 고딕" pitchFamily="50" charset="-127"/>
              </a:rPr>
              <a:t>장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247510" y="4036160"/>
            <a:ext cx="9360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Wingdings" pitchFamily="2" charset="2"/>
              <a:buChar char="ü"/>
            </a:pPr>
            <a:r>
              <a:rPr lang="ko-KR" altLang="en-US" sz="1200" b="1" dirty="0" err="1" smtClean="0">
                <a:ea typeface="맑은 고딕" pitchFamily="50" charset="-127"/>
              </a:rPr>
              <a:t>아우터</a:t>
            </a:r>
            <a:endParaRPr lang="en-US" altLang="ko-KR" sz="1200" b="1" dirty="0">
              <a:ea typeface="맑은 고딕" pitchFamily="50" charset="-127"/>
            </a:endParaRPr>
          </a:p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1</a:t>
            </a:r>
            <a:r>
              <a:rPr lang="ko-KR" altLang="en-US" sz="1200" b="1" dirty="0" smtClean="0">
                <a:ea typeface="맑은 고딕" pitchFamily="50" charset="-127"/>
              </a:rPr>
              <a:t>장당 </a:t>
            </a:r>
            <a:r>
              <a:rPr lang="en-US" altLang="ko-KR" sz="1200" b="1" dirty="0">
                <a:ea typeface="맑은 고딕" pitchFamily="50" charset="-127"/>
              </a:rPr>
              <a:t>2</a:t>
            </a:r>
            <a:r>
              <a:rPr lang="en-US" altLang="ko-KR" sz="1200" b="1" dirty="0" smtClean="0">
                <a:ea typeface="맑은 고딕" pitchFamily="50" charset="-127"/>
              </a:rPr>
              <a:t>0cm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3283310" y="4806042"/>
            <a:ext cx="1062530" cy="421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Actual Max </a:t>
            </a:r>
            <a:r>
              <a:rPr lang="en-US" altLang="ko-KR" sz="1200" b="1" dirty="0" err="1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Capa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 = 7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장</a:t>
            </a:r>
          </a:p>
        </p:txBody>
      </p:sp>
      <p:sp>
        <p:nvSpPr>
          <p:cNvPr id="19" name="TextBox 18"/>
          <p:cNvSpPr txBox="1"/>
          <p:nvPr/>
        </p:nvSpPr>
        <p:spPr bwMode="gray">
          <a:xfrm>
            <a:off x="4141851" y="5174585"/>
            <a:ext cx="962939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Ideal</a:t>
            </a:r>
            <a:r>
              <a:rPr lang="ko-KR" altLang="en-US" sz="1200" b="1" dirty="0" smtClean="0">
                <a:ea typeface="맑은 고딕" pitchFamily="50" charset="-127"/>
              </a:rPr>
              <a:t> </a:t>
            </a:r>
            <a:r>
              <a:rPr lang="en-US" altLang="ko-KR" sz="1200" b="1" dirty="0" smtClean="0">
                <a:ea typeface="맑은 고딕" pitchFamily="50" charset="-127"/>
              </a:rPr>
              <a:t>Max </a:t>
            </a:r>
            <a:r>
              <a:rPr lang="en-US" altLang="ko-KR" sz="1200" b="1" dirty="0" err="1" smtClean="0">
                <a:ea typeface="맑은 고딕" pitchFamily="50" charset="-127"/>
              </a:rPr>
              <a:t>Capa</a:t>
            </a:r>
            <a:r>
              <a:rPr lang="en-US" altLang="ko-KR" sz="1200" b="1" dirty="0" smtClean="0">
                <a:ea typeface="맑은 고딕" pitchFamily="50" charset="-127"/>
              </a:rPr>
              <a:t> = 30</a:t>
            </a:r>
            <a:r>
              <a:rPr lang="ko-KR" altLang="en-US" sz="1200" b="1" dirty="0" smtClean="0">
                <a:ea typeface="맑은 고딕" pitchFamily="50" charset="-127"/>
              </a:rPr>
              <a:t>장</a:t>
            </a:r>
          </a:p>
        </p:txBody>
      </p:sp>
      <p:sp>
        <p:nvSpPr>
          <p:cNvPr id="20" name="TextBox 19"/>
          <p:cNvSpPr txBox="1"/>
          <p:nvPr/>
        </p:nvSpPr>
        <p:spPr bwMode="gray">
          <a:xfrm>
            <a:off x="247510" y="5098690"/>
            <a:ext cx="9360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Wingdings" pitchFamily="2" charset="2"/>
              <a:buChar char="ü"/>
            </a:pPr>
            <a:r>
              <a:rPr lang="ko-KR" altLang="en-US" sz="1200" b="1" dirty="0" smtClean="0">
                <a:ea typeface="맑은 고딕" pitchFamily="50" charset="-127"/>
              </a:rPr>
              <a:t>티셔츠</a:t>
            </a:r>
            <a:endParaRPr lang="en-US" altLang="ko-KR" sz="1200" b="1" dirty="0">
              <a:ea typeface="맑은 고딕" pitchFamily="50" charset="-127"/>
            </a:endParaRPr>
          </a:p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1</a:t>
            </a:r>
            <a:r>
              <a:rPr lang="ko-KR" altLang="en-US" sz="1200" b="1" dirty="0" smtClean="0">
                <a:ea typeface="맑은 고딕" pitchFamily="50" charset="-127"/>
              </a:rPr>
              <a:t>장당 </a:t>
            </a:r>
            <a:r>
              <a:rPr lang="en-US" altLang="ko-KR" sz="1200" b="1" dirty="0">
                <a:ea typeface="맑은 고딕" pitchFamily="50" charset="-127"/>
              </a:rPr>
              <a:t>5</a:t>
            </a:r>
            <a:r>
              <a:rPr lang="en-US" altLang="ko-KR" sz="1200" b="1" dirty="0" smtClean="0">
                <a:ea typeface="맑은 고딕" pitchFamily="50" charset="-127"/>
              </a:rPr>
              <a:t>cm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gray">
          <a:xfrm>
            <a:off x="1841305" y="5868572"/>
            <a:ext cx="1062530" cy="421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Actual Max </a:t>
            </a:r>
            <a:r>
              <a:rPr lang="en-US" altLang="ko-KR" sz="1200" b="1" dirty="0" err="1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Capa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 = 13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장</a:t>
            </a:r>
          </a:p>
        </p:txBody>
      </p:sp>
      <p:sp>
        <p:nvSpPr>
          <p:cNvPr id="22" name="직사각형 21"/>
          <p:cNvSpPr/>
          <p:nvPr/>
        </p:nvSpPr>
        <p:spPr bwMode="gray">
          <a:xfrm>
            <a:off x="5262595" y="2918823"/>
            <a:ext cx="4320000" cy="75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171450" marR="0" indent="-171450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 typeface="Wingdings" pitchFamily="2" charset="2"/>
              <a:buChar char="ü"/>
              <a:tabLst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바지   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= 15 x 2/6 = 5 &lt; Actual</a:t>
            </a:r>
            <a:r>
              <a:rPr kumimoji="0" lang="en-US" altLang="ko-KR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Max 10 </a:t>
            </a:r>
            <a:r>
              <a:rPr kumimoji="0" lang="en-US" altLang="ko-KR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 5</a:t>
            </a:r>
            <a:r>
              <a:rPr kumimoji="0" lang="ko-KR" altLang="en-US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장</a:t>
            </a:r>
            <a:endParaRPr kumimoji="0" lang="en-US" altLang="ko-KR" sz="1200" b="1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  <a:sym typeface="Wingdings" pitchFamily="2" charset="2"/>
            </a:endParaRPr>
          </a:p>
          <a:p>
            <a:pPr marL="171450" marR="0" indent="-171450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 typeface="Wingdings" pitchFamily="2" charset="2"/>
              <a:buChar char="ü"/>
              <a:tabLst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아우터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= 8 x 1/6 = 1.3 &lt; Actual Max 7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 </a:t>
            </a: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올림하여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2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장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  <a:sym typeface="Wingdings" pitchFamily="2" charset="2"/>
            </a:endParaRPr>
          </a:p>
          <a:p>
            <a:pPr marL="171450" marR="0" indent="-171450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 typeface="Wingdings" pitchFamily="2" charset="2"/>
              <a:buChar char="ü"/>
              <a:tabLst/>
            </a:pPr>
            <a:r>
              <a:rPr lang="ko-KR" altLang="en-US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티셔츠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= 30 x 3/6 = 15 &gt; Actual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Max 13  Max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인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13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장</a:t>
            </a:r>
            <a:endParaRPr lang="en-US" altLang="ko-KR" sz="1200" b="1" kern="0" dirty="0" smtClean="0">
              <a:solidFill>
                <a:sysClr val="windowText" lastClr="000000"/>
              </a:solidFill>
              <a:ea typeface="맑은 고딕" pitchFamily="50" charset="-127"/>
              <a:sym typeface="Wingdings" pitchFamily="2" charset="2"/>
            </a:endParaRPr>
          </a:p>
        </p:txBody>
      </p:sp>
      <p:grpSp>
        <p:nvGrpSpPr>
          <p:cNvPr id="26" name="그룹 25"/>
          <p:cNvGrpSpPr/>
          <p:nvPr/>
        </p:nvGrpSpPr>
        <p:grpSpPr bwMode="gray">
          <a:xfrm>
            <a:off x="551090" y="2392434"/>
            <a:ext cx="4098330" cy="216000"/>
            <a:chOff x="399300" y="2392434"/>
            <a:chExt cx="4098330" cy="216000"/>
          </a:xfrm>
        </p:grpSpPr>
        <p:cxnSp>
          <p:nvCxnSpPr>
            <p:cNvPr id="6" name="직선 연결선 5"/>
            <p:cNvCxnSpPr/>
            <p:nvPr/>
          </p:nvCxnSpPr>
          <p:spPr bwMode="gray">
            <a:xfrm>
              <a:off x="399300" y="2500434"/>
              <a:ext cx="409833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gray">
            <a:xfrm>
              <a:off x="399300" y="2392434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gray">
            <a:xfrm>
              <a:off x="4497630" y="2392434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 bwMode="gray">
          <a:xfrm>
            <a:off x="551090" y="3464963"/>
            <a:ext cx="4098330" cy="216000"/>
            <a:chOff x="399300" y="2392434"/>
            <a:chExt cx="4098330" cy="216000"/>
          </a:xfrm>
        </p:grpSpPr>
        <p:cxnSp>
          <p:nvCxnSpPr>
            <p:cNvPr id="28" name="직선 연결선 27"/>
            <p:cNvCxnSpPr/>
            <p:nvPr/>
          </p:nvCxnSpPr>
          <p:spPr bwMode="gray">
            <a:xfrm>
              <a:off x="399300" y="2500434"/>
              <a:ext cx="409833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 bwMode="gray">
            <a:xfrm>
              <a:off x="399300" y="2392434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 bwMode="gray">
            <a:xfrm>
              <a:off x="4497630" y="2392434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 bwMode="gray">
          <a:xfrm>
            <a:off x="551090" y="4555253"/>
            <a:ext cx="4098330" cy="216000"/>
            <a:chOff x="399300" y="2392434"/>
            <a:chExt cx="4098330" cy="216000"/>
          </a:xfrm>
        </p:grpSpPr>
        <p:cxnSp>
          <p:nvCxnSpPr>
            <p:cNvPr id="32" name="직선 연결선 31"/>
            <p:cNvCxnSpPr/>
            <p:nvPr/>
          </p:nvCxnSpPr>
          <p:spPr bwMode="gray">
            <a:xfrm>
              <a:off x="399300" y="2500434"/>
              <a:ext cx="409833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 bwMode="gray">
            <a:xfrm>
              <a:off x="399300" y="2392434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 bwMode="gray">
            <a:xfrm>
              <a:off x="4497630" y="2392434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 bwMode="gray">
          <a:xfrm>
            <a:off x="551090" y="5610022"/>
            <a:ext cx="4098330" cy="216000"/>
            <a:chOff x="399300" y="2392434"/>
            <a:chExt cx="4098330" cy="216000"/>
          </a:xfrm>
        </p:grpSpPr>
        <p:cxnSp>
          <p:nvCxnSpPr>
            <p:cNvPr id="36" name="직선 연결선 35"/>
            <p:cNvCxnSpPr/>
            <p:nvPr/>
          </p:nvCxnSpPr>
          <p:spPr bwMode="gray">
            <a:xfrm>
              <a:off x="399300" y="2500434"/>
              <a:ext cx="409833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 bwMode="gray">
            <a:xfrm>
              <a:off x="399300" y="2392434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 bwMode="gray">
            <a:xfrm>
              <a:off x="4497630" y="2392434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/>
          <p:cNvCxnSpPr/>
          <p:nvPr/>
        </p:nvCxnSpPr>
        <p:spPr bwMode="gray">
          <a:xfrm>
            <a:off x="3283310" y="3464963"/>
            <a:ext cx="0" cy="216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 bwMode="gray">
          <a:xfrm>
            <a:off x="4118155" y="4555253"/>
            <a:ext cx="0" cy="216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 bwMode="gray">
          <a:xfrm>
            <a:off x="2372570" y="5610022"/>
            <a:ext cx="0" cy="216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이등변 삼각형 41"/>
          <p:cNvSpPr/>
          <p:nvPr/>
        </p:nvSpPr>
        <p:spPr bwMode="gray">
          <a:xfrm rot="10800000">
            <a:off x="1841305" y="3423893"/>
            <a:ext cx="180000" cy="108000"/>
          </a:xfrm>
          <a:prstGeom prst="triangle">
            <a:avLst/>
          </a:prstGeom>
          <a:solidFill>
            <a:srgbClr val="C00000"/>
          </a:solidFill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3" name="이등변 삼각형 42"/>
          <p:cNvSpPr/>
          <p:nvPr/>
        </p:nvSpPr>
        <p:spPr bwMode="gray">
          <a:xfrm rot="10800000">
            <a:off x="1246252" y="4513548"/>
            <a:ext cx="180000" cy="108000"/>
          </a:xfrm>
          <a:prstGeom prst="triangle">
            <a:avLst/>
          </a:prstGeom>
          <a:solidFill>
            <a:srgbClr val="C00000"/>
          </a:solidFill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4" name="이등변 삼각형 43"/>
          <p:cNvSpPr/>
          <p:nvPr/>
        </p:nvSpPr>
        <p:spPr bwMode="gray">
          <a:xfrm rot="10800000">
            <a:off x="2586150" y="5579464"/>
            <a:ext cx="180000" cy="108000"/>
          </a:xfrm>
          <a:prstGeom prst="triangle">
            <a:avLst/>
          </a:prstGeom>
          <a:solidFill>
            <a:srgbClr val="C00000"/>
          </a:solidFill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 bwMode="gray">
          <a:xfrm>
            <a:off x="5262595" y="3998547"/>
            <a:ext cx="43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티셔츠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2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장 분량의 공간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= 5cm x 2 = 10cm</a:t>
            </a:r>
          </a:p>
          <a:p>
            <a:pPr marR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tabLst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이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10cm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공간을 바지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: </a:t>
            </a:r>
            <a:r>
              <a:rPr lang="ko-KR" altLang="en-US" sz="1200" b="1" kern="0" dirty="0" err="1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아우터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= 2 : 1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의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비율로 배분</a:t>
            </a:r>
            <a:endParaRPr lang="en-US" altLang="ko-KR" sz="1200" b="1" kern="0" dirty="0" smtClean="0">
              <a:solidFill>
                <a:sysClr val="windowText" lastClr="000000"/>
              </a:solidFill>
              <a:ea typeface="맑은 고딕" pitchFamily="50" charset="-127"/>
              <a:sym typeface="Wingdings" pitchFamily="2" charset="2"/>
            </a:endParaRPr>
          </a:p>
          <a:p>
            <a:pPr marR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tabLst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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바지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= 6.6cm –(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반올림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)-&gt; 10cm</a:t>
            </a:r>
          </a:p>
          <a:p>
            <a:pPr marR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tabLst/>
            </a:pPr>
            <a:r>
              <a:rPr lang="ko-KR" altLang="en-US" sz="1200" b="1" kern="0" noProof="0" dirty="0" err="1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아우터</a:t>
            </a:r>
            <a:r>
              <a:rPr lang="ko-KR" altLang="en-US" sz="1200" b="1" kern="0" noProof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200" b="1" kern="0" noProof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= 3.3cm –(</a:t>
            </a:r>
            <a:r>
              <a:rPr lang="ko-KR" altLang="en-US" sz="1200" b="1" kern="0" noProof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반올림</a:t>
            </a:r>
            <a:r>
              <a:rPr lang="en-US" altLang="ko-KR" sz="1200" b="1" kern="0" noProof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)-&gt; 0cm</a:t>
            </a:r>
          </a:p>
          <a:p>
            <a:pPr marR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tabLst/>
            </a:pPr>
            <a:r>
              <a:rPr kumimoji="0" lang="en-US" altLang="ko-KR" sz="1200" b="1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 </a:t>
            </a:r>
            <a:r>
              <a:rPr kumimoji="0" lang="ko-KR" altLang="en-US" sz="1200" b="1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바지 </a:t>
            </a:r>
            <a:r>
              <a:rPr kumimoji="0" lang="en-US" altLang="ko-KR" sz="1200" b="1" i="0" u="none" strike="noStrike" kern="0" cap="none" spc="0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Capa</a:t>
            </a:r>
            <a:r>
              <a:rPr kumimoji="0" lang="ko-KR" altLang="en-US" sz="1200" b="1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에 </a:t>
            </a:r>
            <a:r>
              <a:rPr kumimoji="0" lang="en-US" altLang="ko-KR" sz="1200" b="1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1</a:t>
            </a:r>
            <a:r>
              <a:rPr kumimoji="0" lang="ko-KR" altLang="en-US" sz="1200" b="1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장 추가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 bwMode="gray">
          <a:xfrm>
            <a:off x="1743638" y="3201315"/>
            <a:ext cx="379475" cy="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solidFill>
                  <a:srgbClr val="FF0000"/>
                </a:solidFill>
                <a:ea typeface="맑은 고딕" pitchFamily="50" charset="-127"/>
              </a:rPr>
              <a:t>5</a:t>
            </a:r>
            <a:r>
              <a:rPr lang="ko-KR" altLang="en-US" sz="1200" b="1" dirty="0" smtClean="0">
                <a:solidFill>
                  <a:srgbClr val="FF0000"/>
                </a:solidFill>
                <a:ea typeface="맑은 고딕" pitchFamily="50" charset="-127"/>
              </a:rPr>
              <a:t>장</a:t>
            </a:r>
          </a:p>
        </p:txBody>
      </p:sp>
      <p:sp>
        <p:nvSpPr>
          <p:cNvPr id="47" name="TextBox 46"/>
          <p:cNvSpPr txBox="1"/>
          <p:nvPr/>
        </p:nvSpPr>
        <p:spPr bwMode="gray">
          <a:xfrm>
            <a:off x="1158250" y="4291399"/>
            <a:ext cx="379475" cy="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solidFill>
                  <a:srgbClr val="FF0000"/>
                </a:solidFill>
                <a:ea typeface="맑은 고딕" pitchFamily="50" charset="-127"/>
              </a:rPr>
              <a:t>2</a:t>
            </a:r>
            <a:r>
              <a:rPr lang="ko-KR" altLang="en-US" sz="1200" b="1" dirty="0" smtClean="0">
                <a:solidFill>
                  <a:srgbClr val="FF0000"/>
                </a:solidFill>
                <a:ea typeface="맑은 고딕" pitchFamily="50" charset="-127"/>
              </a:rPr>
              <a:t>장</a:t>
            </a:r>
          </a:p>
        </p:txBody>
      </p:sp>
      <p:sp>
        <p:nvSpPr>
          <p:cNvPr id="48" name="TextBox 47"/>
          <p:cNvSpPr txBox="1"/>
          <p:nvPr/>
        </p:nvSpPr>
        <p:spPr bwMode="gray">
          <a:xfrm>
            <a:off x="2486412" y="5359033"/>
            <a:ext cx="379475" cy="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solidFill>
                  <a:srgbClr val="FF0000"/>
                </a:solidFill>
                <a:ea typeface="맑은 고딕" pitchFamily="50" charset="-127"/>
              </a:rPr>
              <a:t>15</a:t>
            </a:r>
            <a:r>
              <a:rPr lang="ko-KR" altLang="en-US" sz="1200" b="1" dirty="0" smtClean="0">
                <a:solidFill>
                  <a:srgbClr val="FF0000"/>
                </a:solidFill>
                <a:ea typeface="맑은 고딕" pitchFamily="50" charset="-127"/>
              </a:rPr>
              <a:t>장</a:t>
            </a:r>
          </a:p>
        </p:txBody>
      </p:sp>
      <p:cxnSp>
        <p:nvCxnSpPr>
          <p:cNvPr id="50" name="직선 화살표 연결선 49"/>
          <p:cNvCxnSpPr>
            <a:stCxn id="48" idx="1"/>
            <a:endCxn id="58" idx="3"/>
          </p:cNvCxnSpPr>
          <p:nvPr/>
        </p:nvCxnSpPr>
        <p:spPr bwMode="gray">
          <a:xfrm flipH="1">
            <a:off x="2296675" y="5458901"/>
            <a:ext cx="18973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 bwMode="gray">
          <a:xfrm>
            <a:off x="5262595" y="5402270"/>
            <a:ext cx="4320000" cy="8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200" b="1" kern="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Item</a:t>
            </a:r>
            <a:r>
              <a:rPr lang="ko-KR" altLang="en-US" sz="1200" b="1" kern="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별 전시 </a:t>
            </a:r>
            <a:r>
              <a:rPr lang="en-US" altLang="ko-KR" sz="12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Capa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계산 완료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  <a:p>
            <a:pPr marL="171450" marR="0" indent="-17145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 typeface="Wingdings" pitchFamily="2" charset="2"/>
              <a:buChar char="ü"/>
              <a:tabLst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바지    </a:t>
            </a:r>
            <a:r>
              <a:rPr kumimoji="0" lang="en-US" altLang="ko-KR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 6</a:t>
            </a:r>
            <a:r>
              <a:rPr kumimoji="0" lang="ko-KR" altLang="en-US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장</a:t>
            </a:r>
            <a:endParaRPr kumimoji="0" lang="en-US" altLang="ko-KR" sz="1200" b="1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 typeface="Wingdings" pitchFamily="2" charset="2"/>
              <a:buChar char="ü"/>
              <a:tabLst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아우터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 2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  <a:sym typeface="Wingdings" pitchFamily="2" charset="2"/>
              </a:rPr>
              <a:t>장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 typeface="Wingdings" pitchFamily="2" charset="2"/>
              <a:buChar char="ü"/>
              <a:tabLst/>
            </a:pPr>
            <a:r>
              <a:rPr lang="ko-KR" altLang="en-US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티셔츠 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 13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장</a:t>
            </a:r>
            <a:endParaRPr lang="en-US" altLang="ko-KR" sz="1200" b="1" kern="0" dirty="0" smtClean="0">
              <a:solidFill>
                <a:sysClr val="windowText" lastClr="000000"/>
              </a:solidFill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2" name="이등변 삼각형 51"/>
          <p:cNvSpPr/>
          <p:nvPr/>
        </p:nvSpPr>
        <p:spPr bwMode="gray">
          <a:xfrm rot="10800000">
            <a:off x="5982595" y="2666961"/>
            <a:ext cx="2880000" cy="180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3" name="이등변 삼각형 52"/>
          <p:cNvSpPr/>
          <p:nvPr/>
        </p:nvSpPr>
        <p:spPr bwMode="gray">
          <a:xfrm rot="10800000">
            <a:off x="5982596" y="3746685"/>
            <a:ext cx="2880000" cy="180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" name="이등변 삼각형 53"/>
          <p:cNvSpPr/>
          <p:nvPr/>
        </p:nvSpPr>
        <p:spPr bwMode="gray">
          <a:xfrm rot="10800000">
            <a:off x="5982596" y="5150409"/>
            <a:ext cx="2880000" cy="180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 bwMode="gray">
          <a:xfrm>
            <a:off x="5622595" y="1480005"/>
            <a:ext cx="3600000" cy="337993"/>
            <a:chOff x="3131520" y="1649002"/>
            <a:chExt cx="3600000" cy="337993"/>
          </a:xfrm>
        </p:grpSpPr>
        <p:sp>
          <p:nvSpPr>
            <p:cNvPr id="56" name="TextBox 55"/>
            <p:cNvSpPr txBox="1"/>
            <p:nvPr/>
          </p:nvSpPr>
          <p:spPr bwMode="gray">
            <a:xfrm>
              <a:off x="3275405" y="1649002"/>
              <a:ext cx="3355190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400" b="1" dirty="0" smtClean="0">
                  <a:ea typeface="맑은 고딕" pitchFamily="50" charset="-127"/>
                </a:rPr>
                <a:t>전시 </a:t>
              </a:r>
              <a:r>
                <a:rPr lang="en-US" altLang="ko-KR" sz="1400" b="1" dirty="0" err="1" smtClean="0">
                  <a:ea typeface="맑은 고딕" pitchFamily="50" charset="-127"/>
                </a:rPr>
                <a:t>Capa</a:t>
              </a:r>
              <a:r>
                <a:rPr lang="en-US" altLang="ko-KR" sz="1400" b="1" dirty="0" smtClean="0">
                  <a:ea typeface="맑은 고딕" pitchFamily="50" charset="-127"/>
                </a:rPr>
                <a:t> </a:t>
              </a:r>
              <a:r>
                <a:rPr lang="ko-KR" altLang="en-US" sz="1400" b="1" dirty="0" smtClean="0">
                  <a:ea typeface="맑은 고딕" pitchFamily="50" charset="-127"/>
                </a:rPr>
                <a:t>계산 단계 </a:t>
              </a:r>
              <a:r>
                <a:rPr lang="en-US" altLang="ko-KR" sz="1400" b="1" dirty="0" smtClean="0">
                  <a:ea typeface="맑은 고딕" pitchFamily="50" charset="-127"/>
                </a:rPr>
                <a:t>(</a:t>
              </a:r>
              <a:r>
                <a:rPr lang="ko-KR" altLang="en-US" sz="1400" b="1" dirty="0" smtClean="0">
                  <a:ea typeface="맑은 고딕" pitchFamily="50" charset="-127"/>
                </a:rPr>
                <a:t>예시</a:t>
              </a:r>
              <a:r>
                <a:rPr lang="en-US" altLang="ko-KR" sz="1400" b="1" dirty="0">
                  <a:ea typeface="맑은 고딕" pitchFamily="50" charset="-127"/>
                </a:rPr>
                <a:t>)</a:t>
              </a:r>
              <a:endParaRPr lang="ko-KR" altLang="en-US" sz="1400" b="1" dirty="0" smtClean="0">
                <a:ea typeface="맑은 고딕" pitchFamily="50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 bwMode="gray">
            <a:xfrm>
              <a:off x="3131520" y="198699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 bwMode="gray">
          <a:xfrm>
            <a:off x="1917200" y="5359033"/>
            <a:ext cx="379475" cy="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solidFill>
                  <a:srgbClr val="FF0000"/>
                </a:solidFill>
                <a:ea typeface="맑은 고딕" pitchFamily="50" charset="-127"/>
              </a:rPr>
              <a:t>13</a:t>
            </a:r>
            <a:r>
              <a:rPr lang="ko-KR" altLang="en-US" sz="1200" b="1" dirty="0" smtClean="0">
                <a:solidFill>
                  <a:srgbClr val="FF0000"/>
                </a:solidFill>
                <a:ea typeface="맑은 고딕" pitchFamily="50" charset="-127"/>
              </a:rPr>
              <a:t>장</a:t>
            </a:r>
          </a:p>
        </p:txBody>
      </p:sp>
      <p:cxnSp>
        <p:nvCxnSpPr>
          <p:cNvPr id="59" name="직선 화살표 연결선 58"/>
          <p:cNvCxnSpPr>
            <a:stCxn id="46" idx="3"/>
            <a:endCxn id="60" idx="1"/>
          </p:cNvCxnSpPr>
          <p:nvPr/>
        </p:nvCxnSpPr>
        <p:spPr bwMode="gray">
          <a:xfrm>
            <a:off x="2123113" y="3301183"/>
            <a:ext cx="17356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 bwMode="gray">
          <a:xfrm>
            <a:off x="2296675" y="3201315"/>
            <a:ext cx="379475" cy="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solidFill>
                  <a:srgbClr val="FF0000"/>
                </a:solidFill>
                <a:ea typeface="맑은 고딕" pitchFamily="50" charset="-127"/>
              </a:rPr>
              <a:t>6</a:t>
            </a:r>
            <a:r>
              <a:rPr lang="ko-KR" altLang="en-US" sz="1200" b="1" dirty="0" smtClean="0">
                <a:solidFill>
                  <a:srgbClr val="FF0000"/>
                </a:solidFill>
                <a:ea typeface="맑은 고딕" pitchFamily="50" charset="-127"/>
              </a:rPr>
              <a:t>장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2021305" y="6319096"/>
            <a:ext cx="5863390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* Ideal</a:t>
            </a:r>
            <a:r>
              <a:rPr lang="ko-KR" altLang="en-US" sz="1200" b="1" dirty="0" smtClean="0">
                <a:ea typeface="맑은 고딕" pitchFamily="50" charset="-127"/>
              </a:rPr>
              <a:t> </a:t>
            </a:r>
            <a:r>
              <a:rPr lang="en-US" altLang="ko-KR" sz="1200" b="1" dirty="0" smtClean="0">
                <a:ea typeface="맑은 고딕" pitchFamily="50" charset="-127"/>
              </a:rPr>
              <a:t>Max </a:t>
            </a:r>
            <a:r>
              <a:rPr lang="en-US" altLang="ko-KR" sz="1200" b="1" dirty="0" err="1" smtClean="0">
                <a:ea typeface="맑은 고딕" pitchFamily="50" charset="-127"/>
              </a:rPr>
              <a:t>Capa</a:t>
            </a:r>
            <a:r>
              <a:rPr lang="en-US" altLang="ko-KR" sz="1200" b="1" dirty="0" smtClean="0">
                <a:ea typeface="맑은 고딕" pitchFamily="50" charset="-127"/>
              </a:rPr>
              <a:t> = Max </a:t>
            </a:r>
            <a:r>
              <a:rPr lang="en-US" altLang="ko-KR" sz="1200" b="1" dirty="0" err="1" smtClean="0">
                <a:ea typeface="맑은 고딕" pitchFamily="50" charset="-127"/>
              </a:rPr>
              <a:t>Capa|</a:t>
            </a:r>
            <a:r>
              <a:rPr lang="en-US" altLang="ko-KR" sz="1200" b="1" baseline="-25000" dirty="0" err="1" smtClean="0">
                <a:ea typeface="맑은 고딕" pitchFamily="50" charset="-127"/>
              </a:rPr>
              <a:t>item,store</a:t>
            </a:r>
            <a:r>
              <a:rPr lang="en-US" altLang="ko-KR" sz="1200" b="1" baseline="-25000" dirty="0" smtClean="0">
                <a:ea typeface="맑은 고딕" pitchFamily="50" charset="-127"/>
              </a:rPr>
              <a:t> </a:t>
            </a:r>
            <a:r>
              <a:rPr lang="en-US" altLang="ko-KR" sz="1200" b="1" dirty="0" smtClean="0">
                <a:ea typeface="맑은 고딕" pitchFamily="50" charset="-127"/>
              </a:rPr>
              <a:t>= </a:t>
            </a:r>
            <a:r>
              <a:rPr lang="el-GR" altLang="ko-KR" sz="1200" b="1" dirty="0" smtClean="0">
                <a:ea typeface="맑은 고딕" pitchFamily="50" charset="-127"/>
              </a:rPr>
              <a:t>Σ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r>
              <a:rPr lang="ko-KR" altLang="en-US" sz="1200" b="1" dirty="0" smtClean="0">
                <a:ea typeface="맑은 고딕" pitchFamily="50" charset="-127"/>
              </a:rPr>
              <a:t>집기의 </a:t>
            </a:r>
            <a:r>
              <a:rPr lang="en-US" altLang="ko-KR" sz="1200" b="1" dirty="0" smtClean="0">
                <a:ea typeface="맑은 고딕" pitchFamily="50" charset="-127"/>
              </a:rPr>
              <a:t>Capa|</a:t>
            </a:r>
            <a:r>
              <a:rPr lang="en-US" altLang="ko-KR" sz="1200" b="1" baseline="-25000" dirty="0" smtClean="0">
                <a:ea typeface="맑은 고딕" pitchFamily="50" charset="-127"/>
              </a:rPr>
              <a:t>item</a:t>
            </a:r>
            <a:r>
              <a:rPr lang="en-US" altLang="ko-KR" sz="1200" b="1" dirty="0" smtClean="0">
                <a:ea typeface="맑은 고딕" pitchFamily="50" charset="-127"/>
              </a:rPr>
              <a:t> x </a:t>
            </a:r>
            <a:r>
              <a:rPr lang="ko-KR" altLang="en-US" sz="1200" b="1" dirty="0" smtClean="0">
                <a:ea typeface="맑은 고딕" pitchFamily="50" charset="-127"/>
              </a:rPr>
              <a:t>집기 개수</a:t>
            </a:r>
            <a:r>
              <a:rPr lang="en-US" altLang="ko-KR" sz="1200" b="1" dirty="0" smtClean="0">
                <a:ea typeface="맑은 고딕" pitchFamily="50" charset="-127"/>
              </a:rPr>
              <a:t>  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61" name="실행 단추: 뒤로 또는 이전 60">
            <a:hlinkClick r:id="rId2" action="ppaction://hlinksldjump" highlightClick="1"/>
          </p:cNvPr>
          <p:cNvSpPr/>
          <p:nvPr/>
        </p:nvSpPr>
        <p:spPr bwMode="gray">
          <a:xfrm>
            <a:off x="9121669" y="112990"/>
            <a:ext cx="468000" cy="432000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2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 bwMode="gray">
          <a:xfrm>
            <a:off x="7462952" y="5332461"/>
            <a:ext cx="531265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latin typeface="+mn-ea"/>
              </a:rPr>
              <a:t>a</a:t>
            </a:r>
            <a:endParaRPr lang="ko-KR" altLang="en-US" sz="1200" b="1" dirty="0" smtClean="0">
              <a:latin typeface="+mn-ea"/>
            </a:endParaRPr>
          </a:p>
        </p:txBody>
      </p:sp>
      <p:cxnSp>
        <p:nvCxnSpPr>
          <p:cNvPr id="49" name="꺾인 연결선 48"/>
          <p:cNvCxnSpPr>
            <a:endCxn id="48" idx="0"/>
          </p:cNvCxnSpPr>
          <p:nvPr/>
        </p:nvCxnSpPr>
        <p:spPr bwMode="gray">
          <a:xfrm>
            <a:off x="5786779" y="4555425"/>
            <a:ext cx="1941806" cy="77703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gray">
          <a:xfrm>
            <a:off x="1054289" y="2144871"/>
            <a:ext cx="531265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latin typeface="+mn-ea"/>
              </a:rPr>
              <a:t>a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 bwMode="gray">
          <a:xfrm>
            <a:off x="4118155" y="5403514"/>
            <a:ext cx="5508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gray">
          <a:xfrm>
            <a:off x="355740" y="1228045"/>
            <a:ext cx="5508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1-3. </a:t>
            </a:r>
            <a:r>
              <a:rPr lang="ko-KR" altLang="en-US" dirty="0" err="1">
                <a:latin typeface="+mn-ea"/>
                <a:ea typeface="+mn-ea"/>
              </a:rPr>
              <a:t>매장별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Capa </a:t>
            </a:r>
            <a:r>
              <a:rPr lang="ko-KR" altLang="en-US" dirty="0">
                <a:latin typeface="+mn-ea"/>
                <a:ea typeface="+mn-ea"/>
              </a:rPr>
              <a:t>값 </a:t>
            </a:r>
            <a:r>
              <a:rPr lang="ko-KR" altLang="en-US" dirty="0" smtClean="0">
                <a:latin typeface="+mn-ea"/>
                <a:ea typeface="+mn-ea"/>
              </a:rPr>
              <a:t>조정 </a:t>
            </a:r>
            <a:r>
              <a:rPr lang="en-US" altLang="ko-KR" dirty="0" smtClean="0">
                <a:latin typeface="+mn-ea"/>
                <a:ea typeface="+mn-ea"/>
              </a:rPr>
              <a:t>– Too-small/Too-big </a:t>
            </a:r>
            <a:r>
              <a:rPr lang="ko-KR" altLang="en-US" dirty="0" smtClean="0">
                <a:latin typeface="+mn-ea"/>
                <a:ea typeface="+mn-ea"/>
              </a:rPr>
              <a:t>매장의 정의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>
          <a:xfrm>
            <a:off x="249236" y="769625"/>
            <a:ext cx="9561044" cy="762000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매장 </a:t>
            </a:r>
            <a:r>
              <a:rPr lang="en-US" altLang="ko-KR" dirty="0" err="1" smtClean="0">
                <a:latin typeface="+mn-ea"/>
              </a:rPr>
              <a:t>Capa</a:t>
            </a:r>
            <a:r>
              <a:rPr lang="ko-KR" altLang="en-US" dirty="0" smtClean="0">
                <a:latin typeface="+mn-ea"/>
              </a:rPr>
              <a:t>와 판매량의 평균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표준편차에 의해 매장을 </a:t>
            </a:r>
            <a:r>
              <a:rPr lang="en-US" altLang="ko-KR" dirty="0" smtClean="0">
                <a:latin typeface="+mn-ea"/>
              </a:rPr>
              <a:t>Too-small, Normal, Too-big</a:t>
            </a:r>
            <a:r>
              <a:rPr lang="ko-KR" altLang="en-US" dirty="0" smtClean="0">
                <a:latin typeface="+mn-ea"/>
              </a:rPr>
              <a:t>으로 </a:t>
            </a:r>
            <a:r>
              <a:rPr lang="en-US" altLang="ko-KR" dirty="0" smtClean="0">
                <a:latin typeface="+mn-ea"/>
              </a:rPr>
              <a:t>Grouping</a:t>
            </a:r>
            <a:r>
              <a:rPr lang="ko-KR" altLang="en-US" dirty="0" smtClean="0">
                <a:latin typeface="+mn-ea"/>
              </a:rPr>
              <a:t>함</a:t>
            </a:r>
            <a:endParaRPr lang="ko-KR" altLang="en-US" dirty="0"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 bwMode="gray">
          <a:xfrm>
            <a:off x="2372569" y="2433970"/>
            <a:ext cx="4308745" cy="2871279"/>
            <a:chOff x="2567228" y="2405530"/>
            <a:chExt cx="4728291" cy="3106710"/>
          </a:xfrm>
        </p:grpSpPr>
        <p:sp>
          <p:nvSpPr>
            <p:cNvPr id="16" name="TextBox 15"/>
            <p:cNvSpPr txBox="1"/>
            <p:nvPr/>
          </p:nvSpPr>
          <p:spPr bwMode="gray">
            <a:xfrm>
              <a:off x="6231767" y="5222298"/>
              <a:ext cx="1063752" cy="239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latin typeface="+mn-ea"/>
                </a:rPr>
                <a:t>매장 </a:t>
              </a:r>
              <a:r>
                <a:rPr lang="en-US" altLang="ko-KR" sz="1200" b="1" dirty="0" smtClean="0">
                  <a:latin typeface="+mn-ea"/>
                </a:rPr>
                <a:t>Capa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gray">
            <a:xfrm>
              <a:off x="2963414" y="2405530"/>
              <a:ext cx="769805" cy="239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latin typeface="+mn-ea"/>
                </a:rPr>
                <a:t>판매량</a:t>
              </a:r>
            </a:p>
          </p:txBody>
        </p:sp>
        <p:sp>
          <p:nvSpPr>
            <p:cNvPr id="18" name="TextBox 17"/>
            <p:cNvSpPr txBox="1"/>
            <p:nvPr/>
          </p:nvSpPr>
          <p:spPr bwMode="gray">
            <a:xfrm>
              <a:off x="4399498" y="5261539"/>
              <a:ext cx="906716" cy="239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latin typeface="+mn-ea"/>
                </a:rPr>
                <a:t>평균</a:t>
              </a:r>
              <a:r>
                <a:rPr lang="en-US" altLang="ko-KR" sz="1200" b="1" dirty="0" smtClean="0">
                  <a:latin typeface="+mn-ea"/>
                </a:rPr>
                <a:t>(m</a:t>
              </a:r>
              <a:r>
                <a:rPr lang="en-US" altLang="ko-KR" sz="1200" b="1" baseline="-25000" dirty="0" smtClean="0">
                  <a:latin typeface="+mn-ea"/>
                </a:rPr>
                <a:t>capa</a:t>
              </a:r>
              <a:r>
                <a:rPr lang="en-US" altLang="ko-KR" sz="1200" b="1" dirty="0" smtClean="0">
                  <a:latin typeface="+mn-ea"/>
                </a:rPr>
                <a:t>)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gray">
            <a:xfrm>
              <a:off x="2567228" y="4109056"/>
              <a:ext cx="981867" cy="239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latin typeface="+mn-ea"/>
                </a:rPr>
                <a:t>평균</a:t>
              </a:r>
              <a:r>
                <a:rPr lang="en-US" altLang="ko-KR" sz="1200" b="1" dirty="0" smtClean="0">
                  <a:latin typeface="+mn-ea"/>
                </a:rPr>
                <a:t>(m</a:t>
              </a:r>
              <a:r>
                <a:rPr lang="en-US" altLang="ko-KR" sz="1200" b="1" baseline="-25000" dirty="0" smtClean="0">
                  <a:latin typeface="+mn-ea"/>
                </a:rPr>
                <a:t>sales</a:t>
              </a:r>
              <a:r>
                <a:rPr lang="en-US" altLang="ko-KR" sz="1200" b="1" dirty="0" smtClean="0">
                  <a:latin typeface="+mn-ea"/>
                </a:rPr>
                <a:t>)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 bwMode="gray">
            <a:xfrm>
              <a:off x="5222432" y="5261539"/>
              <a:ext cx="769805" cy="239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latin typeface="+mn-ea"/>
                </a:rPr>
                <a:t>m+</a:t>
              </a:r>
              <a:r>
                <a:rPr lang="el-GR" altLang="ko-KR" sz="1200" b="1" dirty="0" smtClean="0">
                  <a:latin typeface="+mn-ea"/>
                </a:rPr>
                <a:t>σ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gray">
            <a:xfrm>
              <a:off x="2817085" y="3512828"/>
              <a:ext cx="769805" cy="239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latin typeface="+mn-ea"/>
                </a:rPr>
                <a:t>m+</a:t>
              </a:r>
              <a:r>
                <a:rPr lang="el-GR" altLang="ko-KR" sz="1200" b="1" dirty="0" smtClean="0">
                  <a:latin typeface="+mn-ea"/>
                </a:rPr>
                <a:t>σ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gray">
            <a:xfrm>
              <a:off x="3733219" y="5272471"/>
              <a:ext cx="769805" cy="239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>
                  <a:latin typeface="+mn-ea"/>
                </a:rPr>
                <a:t>m</a:t>
              </a:r>
              <a:r>
                <a:rPr lang="en-US" altLang="ko-KR" sz="1200" b="1" dirty="0" smtClean="0">
                  <a:latin typeface="+mn-ea"/>
                </a:rPr>
                <a:t>-</a:t>
              </a:r>
              <a:r>
                <a:rPr lang="el-GR" altLang="ko-KR" sz="1200" b="1" dirty="0" smtClean="0">
                  <a:latin typeface="+mn-ea"/>
                </a:rPr>
                <a:t>σ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gray">
            <a:xfrm>
              <a:off x="2817085" y="4710131"/>
              <a:ext cx="769805" cy="239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>
                  <a:latin typeface="+mn-ea"/>
                </a:rPr>
                <a:t>m</a:t>
              </a:r>
              <a:r>
                <a:rPr lang="en-US" altLang="ko-KR" sz="1200" b="1" dirty="0" smtClean="0">
                  <a:latin typeface="+mn-ea"/>
                </a:rPr>
                <a:t>-</a:t>
              </a:r>
              <a:r>
                <a:rPr lang="el-GR" altLang="ko-KR" sz="1200" b="1" dirty="0" smtClean="0">
                  <a:latin typeface="+mn-ea"/>
                </a:rPr>
                <a:t>σ</a:t>
              </a:r>
              <a:endParaRPr lang="ko-KR" altLang="en-US" sz="1200" b="1" dirty="0" smtClean="0">
                <a:latin typeface="+mn-ea"/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 bwMode="gray">
            <a:xfrm>
              <a:off x="3749939" y="5121577"/>
              <a:ext cx="26417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 bwMode="gray">
            <a:xfrm flipV="1">
              <a:off x="3749939" y="2543517"/>
              <a:ext cx="0" cy="257806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gray">
            <a:xfrm>
              <a:off x="3565019" y="4251969"/>
              <a:ext cx="290588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gray">
            <a:xfrm>
              <a:off x="4863786" y="2414614"/>
              <a:ext cx="0" cy="28358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gray">
            <a:xfrm>
              <a:off x="5532095" y="2414614"/>
              <a:ext cx="0" cy="28358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gray">
            <a:xfrm>
              <a:off x="4195478" y="2414614"/>
              <a:ext cx="0" cy="28358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gray">
            <a:xfrm>
              <a:off x="3565019" y="4849824"/>
              <a:ext cx="29058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gray">
            <a:xfrm>
              <a:off x="3565019" y="3654113"/>
              <a:ext cx="29058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자유형 23"/>
            <p:cNvSpPr/>
            <p:nvPr/>
          </p:nvSpPr>
          <p:spPr bwMode="gray">
            <a:xfrm>
              <a:off x="3804443" y="2543517"/>
              <a:ext cx="1014479" cy="1654101"/>
            </a:xfrm>
            <a:custGeom>
              <a:avLst/>
              <a:gdLst>
                <a:gd name="connsiteX0" fmla="*/ 10885 w 1382485"/>
                <a:gd name="connsiteY0" fmla="*/ 119743 h 3026228"/>
                <a:gd name="connsiteX1" fmla="*/ 10885 w 1382485"/>
                <a:gd name="connsiteY1" fmla="*/ 119743 h 3026228"/>
                <a:gd name="connsiteX2" fmla="*/ 32657 w 1382485"/>
                <a:gd name="connsiteY2" fmla="*/ 424543 h 3026228"/>
                <a:gd name="connsiteX3" fmla="*/ 0 w 1382485"/>
                <a:gd name="connsiteY3" fmla="*/ 3026228 h 3026228"/>
                <a:gd name="connsiteX4" fmla="*/ 478971 w 1382485"/>
                <a:gd name="connsiteY4" fmla="*/ 3026228 h 3026228"/>
                <a:gd name="connsiteX5" fmla="*/ 468085 w 1382485"/>
                <a:gd name="connsiteY5" fmla="*/ 2198914 h 3026228"/>
                <a:gd name="connsiteX6" fmla="*/ 1371600 w 1382485"/>
                <a:gd name="connsiteY6" fmla="*/ 2220686 h 3026228"/>
                <a:gd name="connsiteX7" fmla="*/ 1382485 w 1382485"/>
                <a:gd name="connsiteY7" fmla="*/ 0 h 3026228"/>
                <a:gd name="connsiteX8" fmla="*/ 10885 w 1382485"/>
                <a:gd name="connsiteY8" fmla="*/ 10886 h 3026228"/>
                <a:gd name="connsiteX9" fmla="*/ 32657 w 1382485"/>
                <a:gd name="connsiteY9" fmla="*/ 304800 h 3026228"/>
                <a:gd name="connsiteX0" fmla="*/ 10885 w 1382485"/>
                <a:gd name="connsiteY0" fmla="*/ 119743 h 3026228"/>
                <a:gd name="connsiteX1" fmla="*/ 10885 w 1382485"/>
                <a:gd name="connsiteY1" fmla="*/ 119743 h 3026228"/>
                <a:gd name="connsiteX2" fmla="*/ 32657 w 1382485"/>
                <a:gd name="connsiteY2" fmla="*/ 424543 h 3026228"/>
                <a:gd name="connsiteX3" fmla="*/ 0 w 1382485"/>
                <a:gd name="connsiteY3" fmla="*/ 3026228 h 3026228"/>
                <a:gd name="connsiteX4" fmla="*/ 478971 w 1382485"/>
                <a:gd name="connsiteY4" fmla="*/ 3026228 h 3026228"/>
                <a:gd name="connsiteX5" fmla="*/ 468085 w 1382485"/>
                <a:gd name="connsiteY5" fmla="*/ 2198914 h 3026228"/>
                <a:gd name="connsiteX6" fmla="*/ 1371600 w 1382485"/>
                <a:gd name="connsiteY6" fmla="*/ 1978228 h 3026228"/>
                <a:gd name="connsiteX7" fmla="*/ 1382485 w 1382485"/>
                <a:gd name="connsiteY7" fmla="*/ 0 h 3026228"/>
                <a:gd name="connsiteX8" fmla="*/ 10885 w 1382485"/>
                <a:gd name="connsiteY8" fmla="*/ 10886 h 3026228"/>
                <a:gd name="connsiteX9" fmla="*/ 32657 w 1382485"/>
                <a:gd name="connsiteY9" fmla="*/ 304800 h 3026228"/>
                <a:gd name="connsiteX0" fmla="*/ 10885 w 1382485"/>
                <a:gd name="connsiteY0" fmla="*/ 119743 h 3026228"/>
                <a:gd name="connsiteX1" fmla="*/ 10885 w 1382485"/>
                <a:gd name="connsiteY1" fmla="*/ 119743 h 3026228"/>
                <a:gd name="connsiteX2" fmla="*/ 32657 w 1382485"/>
                <a:gd name="connsiteY2" fmla="*/ 424543 h 3026228"/>
                <a:gd name="connsiteX3" fmla="*/ 0 w 1382485"/>
                <a:gd name="connsiteY3" fmla="*/ 3026228 h 3026228"/>
                <a:gd name="connsiteX4" fmla="*/ 478971 w 1382485"/>
                <a:gd name="connsiteY4" fmla="*/ 3026228 h 3026228"/>
                <a:gd name="connsiteX5" fmla="*/ 489856 w 1382485"/>
                <a:gd name="connsiteY5" fmla="*/ 1956455 h 3026228"/>
                <a:gd name="connsiteX6" fmla="*/ 1371600 w 1382485"/>
                <a:gd name="connsiteY6" fmla="*/ 1978228 h 3026228"/>
                <a:gd name="connsiteX7" fmla="*/ 1382485 w 1382485"/>
                <a:gd name="connsiteY7" fmla="*/ 0 h 3026228"/>
                <a:gd name="connsiteX8" fmla="*/ 10885 w 1382485"/>
                <a:gd name="connsiteY8" fmla="*/ 10886 h 3026228"/>
                <a:gd name="connsiteX9" fmla="*/ 32657 w 1382485"/>
                <a:gd name="connsiteY9" fmla="*/ 304800 h 3026228"/>
                <a:gd name="connsiteX0" fmla="*/ 10885 w 1382485"/>
                <a:gd name="connsiteY0" fmla="*/ 119743 h 3026228"/>
                <a:gd name="connsiteX1" fmla="*/ 10885 w 1382485"/>
                <a:gd name="connsiteY1" fmla="*/ 119743 h 3026228"/>
                <a:gd name="connsiteX2" fmla="*/ 32657 w 1382485"/>
                <a:gd name="connsiteY2" fmla="*/ 424543 h 3026228"/>
                <a:gd name="connsiteX3" fmla="*/ 0 w 1382485"/>
                <a:gd name="connsiteY3" fmla="*/ 3026228 h 3026228"/>
                <a:gd name="connsiteX4" fmla="*/ 478971 w 1382485"/>
                <a:gd name="connsiteY4" fmla="*/ 3026228 h 3026228"/>
                <a:gd name="connsiteX5" fmla="*/ 489856 w 1382485"/>
                <a:gd name="connsiteY5" fmla="*/ 1956455 h 3026228"/>
                <a:gd name="connsiteX6" fmla="*/ 1371600 w 1382485"/>
                <a:gd name="connsiteY6" fmla="*/ 1978228 h 3026228"/>
                <a:gd name="connsiteX7" fmla="*/ 1382485 w 1382485"/>
                <a:gd name="connsiteY7" fmla="*/ 0 h 3026228"/>
                <a:gd name="connsiteX8" fmla="*/ 10885 w 1382485"/>
                <a:gd name="connsiteY8" fmla="*/ 10886 h 3026228"/>
                <a:gd name="connsiteX9" fmla="*/ 21772 w 1382485"/>
                <a:gd name="connsiteY9" fmla="*/ 319061 h 3026228"/>
                <a:gd name="connsiteX0" fmla="*/ 10885 w 1382485"/>
                <a:gd name="connsiteY0" fmla="*/ 119743 h 3026228"/>
                <a:gd name="connsiteX1" fmla="*/ 10885 w 1382485"/>
                <a:gd name="connsiteY1" fmla="*/ 119743 h 3026228"/>
                <a:gd name="connsiteX2" fmla="*/ 21771 w 1382485"/>
                <a:gd name="connsiteY2" fmla="*/ 438806 h 3026228"/>
                <a:gd name="connsiteX3" fmla="*/ 0 w 1382485"/>
                <a:gd name="connsiteY3" fmla="*/ 3026228 h 3026228"/>
                <a:gd name="connsiteX4" fmla="*/ 478971 w 1382485"/>
                <a:gd name="connsiteY4" fmla="*/ 3026228 h 3026228"/>
                <a:gd name="connsiteX5" fmla="*/ 489856 w 1382485"/>
                <a:gd name="connsiteY5" fmla="*/ 1956455 h 3026228"/>
                <a:gd name="connsiteX6" fmla="*/ 1371600 w 1382485"/>
                <a:gd name="connsiteY6" fmla="*/ 1978228 h 3026228"/>
                <a:gd name="connsiteX7" fmla="*/ 1382485 w 1382485"/>
                <a:gd name="connsiteY7" fmla="*/ 0 h 3026228"/>
                <a:gd name="connsiteX8" fmla="*/ 10885 w 1382485"/>
                <a:gd name="connsiteY8" fmla="*/ 10886 h 3026228"/>
                <a:gd name="connsiteX9" fmla="*/ 21772 w 1382485"/>
                <a:gd name="connsiteY9" fmla="*/ 319061 h 302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2485" h="3026228">
                  <a:moveTo>
                    <a:pt x="10885" y="119743"/>
                  </a:moveTo>
                  <a:lnTo>
                    <a:pt x="10885" y="119743"/>
                  </a:lnTo>
                  <a:lnTo>
                    <a:pt x="21771" y="438806"/>
                  </a:lnTo>
                  <a:lnTo>
                    <a:pt x="0" y="3026228"/>
                  </a:lnTo>
                  <a:lnTo>
                    <a:pt x="478971" y="3026228"/>
                  </a:lnTo>
                  <a:lnTo>
                    <a:pt x="489856" y="1956455"/>
                  </a:lnTo>
                  <a:lnTo>
                    <a:pt x="1371600" y="1978228"/>
                  </a:lnTo>
                  <a:cubicBezTo>
                    <a:pt x="1375228" y="1237999"/>
                    <a:pt x="1378857" y="740229"/>
                    <a:pt x="1382485" y="0"/>
                  </a:cubicBezTo>
                  <a:lnTo>
                    <a:pt x="10885" y="10886"/>
                  </a:lnTo>
                  <a:lnTo>
                    <a:pt x="21772" y="319061"/>
                  </a:lnTo>
                </a:path>
              </a:pathLst>
            </a:cu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" name="자유형 25"/>
            <p:cNvSpPr/>
            <p:nvPr/>
          </p:nvSpPr>
          <p:spPr bwMode="gray">
            <a:xfrm rot="5400000" flipH="1">
              <a:off x="5204403" y="3991932"/>
              <a:ext cx="800949" cy="1418008"/>
            </a:xfrm>
            <a:custGeom>
              <a:avLst/>
              <a:gdLst>
                <a:gd name="connsiteX0" fmla="*/ 10885 w 1382485"/>
                <a:gd name="connsiteY0" fmla="*/ 119743 h 3026228"/>
                <a:gd name="connsiteX1" fmla="*/ 10885 w 1382485"/>
                <a:gd name="connsiteY1" fmla="*/ 119743 h 3026228"/>
                <a:gd name="connsiteX2" fmla="*/ 32657 w 1382485"/>
                <a:gd name="connsiteY2" fmla="*/ 424543 h 3026228"/>
                <a:gd name="connsiteX3" fmla="*/ 0 w 1382485"/>
                <a:gd name="connsiteY3" fmla="*/ 3026228 h 3026228"/>
                <a:gd name="connsiteX4" fmla="*/ 478971 w 1382485"/>
                <a:gd name="connsiteY4" fmla="*/ 3026228 h 3026228"/>
                <a:gd name="connsiteX5" fmla="*/ 468085 w 1382485"/>
                <a:gd name="connsiteY5" fmla="*/ 2198914 h 3026228"/>
                <a:gd name="connsiteX6" fmla="*/ 1371600 w 1382485"/>
                <a:gd name="connsiteY6" fmla="*/ 2220686 h 3026228"/>
                <a:gd name="connsiteX7" fmla="*/ 1382485 w 1382485"/>
                <a:gd name="connsiteY7" fmla="*/ 0 h 3026228"/>
                <a:gd name="connsiteX8" fmla="*/ 10885 w 1382485"/>
                <a:gd name="connsiteY8" fmla="*/ 10886 h 3026228"/>
                <a:gd name="connsiteX9" fmla="*/ 32657 w 1382485"/>
                <a:gd name="connsiteY9" fmla="*/ 304800 h 3026228"/>
                <a:gd name="connsiteX0" fmla="*/ 10885 w 1382485"/>
                <a:gd name="connsiteY0" fmla="*/ 119743 h 3026228"/>
                <a:gd name="connsiteX1" fmla="*/ 10885 w 1382485"/>
                <a:gd name="connsiteY1" fmla="*/ 119743 h 3026228"/>
                <a:gd name="connsiteX2" fmla="*/ 32657 w 1382485"/>
                <a:gd name="connsiteY2" fmla="*/ 424543 h 3026228"/>
                <a:gd name="connsiteX3" fmla="*/ 0 w 1382485"/>
                <a:gd name="connsiteY3" fmla="*/ 3026228 h 3026228"/>
                <a:gd name="connsiteX4" fmla="*/ 478971 w 1382485"/>
                <a:gd name="connsiteY4" fmla="*/ 3026228 h 3026228"/>
                <a:gd name="connsiteX5" fmla="*/ 468085 w 1382485"/>
                <a:gd name="connsiteY5" fmla="*/ 2198914 h 3026228"/>
                <a:gd name="connsiteX6" fmla="*/ 1371600 w 1382485"/>
                <a:gd name="connsiteY6" fmla="*/ 1978228 h 3026228"/>
                <a:gd name="connsiteX7" fmla="*/ 1382485 w 1382485"/>
                <a:gd name="connsiteY7" fmla="*/ 0 h 3026228"/>
                <a:gd name="connsiteX8" fmla="*/ 10885 w 1382485"/>
                <a:gd name="connsiteY8" fmla="*/ 10886 h 3026228"/>
                <a:gd name="connsiteX9" fmla="*/ 32657 w 1382485"/>
                <a:gd name="connsiteY9" fmla="*/ 304800 h 3026228"/>
                <a:gd name="connsiteX0" fmla="*/ 10885 w 1382485"/>
                <a:gd name="connsiteY0" fmla="*/ 119743 h 3026228"/>
                <a:gd name="connsiteX1" fmla="*/ 10885 w 1382485"/>
                <a:gd name="connsiteY1" fmla="*/ 119743 h 3026228"/>
                <a:gd name="connsiteX2" fmla="*/ 32657 w 1382485"/>
                <a:gd name="connsiteY2" fmla="*/ 424543 h 3026228"/>
                <a:gd name="connsiteX3" fmla="*/ 0 w 1382485"/>
                <a:gd name="connsiteY3" fmla="*/ 3026228 h 3026228"/>
                <a:gd name="connsiteX4" fmla="*/ 478971 w 1382485"/>
                <a:gd name="connsiteY4" fmla="*/ 3026228 h 3026228"/>
                <a:gd name="connsiteX5" fmla="*/ 489856 w 1382485"/>
                <a:gd name="connsiteY5" fmla="*/ 1956455 h 3026228"/>
                <a:gd name="connsiteX6" fmla="*/ 1371600 w 1382485"/>
                <a:gd name="connsiteY6" fmla="*/ 1978228 h 3026228"/>
                <a:gd name="connsiteX7" fmla="*/ 1382485 w 1382485"/>
                <a:gd name="connsiteY7" fmla="*/ 0 h 3026228"/>
                <a:gd name="connsiteX8" fmla="*/ 10885 w 1382485"/>
                <a:gd name="connsiteY8" fmla="*/ 10886 h 3026228"/>
                <a:gd name="connsiteX9" fmla="*/ 32657 w 1382485"/>
                <a:gd name="connsiteY9" fmla="*/ 304800 h 3026228"/>
                <a:gd name="connsiteX0" fmla="*/ 10885 w 1382485"/>
                <a:gd name="connsiteY0" fmla="*/ 119743 h 3026228"/>
                <a:gd name="connsiteX1" fmla="*/ 10885 w 1382485"/>
                <a:gd name="connsiteY1" fmla="*/ 119743 h 3026228"/>
                <a:gd name="connsiteX2" fmla="*/ 32657 w 1382485"/>
                <a:gd name="connsiteY2" fmla="*/ 424543 h 3026228"/>
                <a:gd name="connsiteX3" fmla="*/ 0 w 1382485"/>
                <a:gd name="connsiteY3" fmla="*/ 3026228 h 3026228"/>
                <a:gd name="connsiteX4" fmla="*/ 478971 w 1382485"/>
                <a:gd name="connsiteY4" fmla="*/ 3026228 h 3026228"/>
                <a:gd name="connsiteX5" fmla="*/ 489856 w 1382485"/>
                <a:gd name="connsiteY5" fmla="*/ 1956455 h 3026228"/>
                <a:gd name="connsiteX6" fmla="*/ 1371600 w 1382485"/>
                <a:gd name="connsiteY6" fmla="*/ 1978228 h 3026228"/>
                <a:gd name="connsiteX7" fmla="*/ 1382485 w 1382485"/>
                <a:gd name="connsiteY7" fmla="*/ 0 h 3026228"/>
                <a:gd name="connsiteX8" fmla="*/ 10885 w 1382485"/>
                <a:gd name="connsiteY8" fmla="*/ 10886 h 3026228"/>
                <a:gd name="connsiteX9" fmla="*/ 21772 w 1382485"/>
                <a:gd name="connsiteY9" fmla="*/ 319061 h 3026228"/>
                <a:gd name="connsiteX0" fmla="*/ 10885 w 1382485"/>
                <a:gd name="connsiteY0" fmla="*/ 119743 h 3026228"/>
                <a:gd name="connsiteX1" fmla="*/ 10885 w 1382485"/>
                <a:gd name="connsiteY1" fmla="*/ 119743 h 3026228"/>
                <a:gd name="connsiteX2" fmla="*/ 21771 w 1382485"/>
                <a:gd name="connsiteY2" fmla="*/ 438806 h 3026228"/>
                <a:gd name="connsiteX3" fmla="*/ 0 w 1382485"/>
                <a:gd name="connsiteY3" fmla="*/ 3026228 h 3026228"/>
                <a:gd name="connsiteX4" fmla="*/ 478971 w 1382485"/>
                <a:gd name="connsiteY4" fmla="*/ 3026228 h 3026228"/>
                <a:gd name="connsiteX5" fmla="*/ 489856 w 1382485"/>
                <a:gd name="connsiteY5" fmla="*/ 1956455 h 3026228"/>
                <a:gd name="connsiteX6" fmla="*/ 1371600 w 1382485"/>
                <a:gd name="connsiteY6" fmla="*/ 1978228 h 3026228"/>
                <a:gd name="connsiteX7" fmla="*/ 1382485 w 1382485"/>
                <a:gd name="connsiteY7" fmla="*/ 0 h 3026228"/>
                <a:gd name="connsiteX8" fmla="*/ 10885 w 1382485"/>
                <a:gd name="connsiteY8" fmla="*/ 10886 h 3026228"/>
                <a:gd name="connsiteX9" fmla="*/ 21772 w 1382485"/>
                <a:gd name="connsiteY9" fmla="*/ 319061 h 3026228"/>
                <a:gd name="connsiteX0" fmla="*/ 10885 w 1382485"/>
                <a:gd name="connsiteY0" fmla="*/ 119743 h 3026228"/>
                <a:gd name="connsiteX1" fmla="*/ 10885 w 1382485"/>
                <a:gd name="connsiteY1" fmla="*/ 119743 h 3026228"/>
                <a:gd name="connsiteX2" fmla="*/ 21771 w 1382485"/>
                <a:gd name="connsiteY2" fmla="*/ 438806 h 3026228"/>
                <a:gd name="connsiteX3" fmla="*/ 0 w 1382485"/>
                <a:gd name="connsiteY3" fmla="*/ 3026228 h 3026228"/>
                <a:gd name="connsiteX4" fmla="*/ 478971 w 1382485"/>
                <a:gd name="connsiteY4" fmla="*/ 3026228 h 3026228"/>
                <a:gd name="connsiteX5" fmla="*/ 489856 w 1382485"/>
                <a:gd name="connsiteY5" fmla="*/ 1956455 h 3026228"/>
                <a:gd name="connsiteX6" fmla="*/ 1364300 w 1382485"/>
                <a:gd name="connsiteY6" fmla="*/ 1587700 h 3026228"/>
                <a:gd name="connsiteX7" fmla="*/ 1382485 w 1382485"/>
                <a:gd name="connsiteY7" fmla="*/ 0 h 3026228"/>
                <a:gd name="connsiteX8" fmla="*/ 10885 w 1382485"/>
                <a:gd name="connsiteY8" fmla="*/ 10886 h 3026228"/>
                <a:gd name="connsiteX9" fmla="*/ 21772 w 1382485"/>
                <a:gd name="connsiteY9" fmla="*/ 319061 h 3026228"/>
                <a:gd name="connsiteX0" fmla="*/ 10885 w 1382485"/>
                <a:gd name="connsiteY0" fmla="*/ 119743 h 3026228"/>
                <a:gd name="connsiteX1" fmla="*/ 10885 w 1382485"/>
                <a:gd name="connsiteY1" fmla="*/ 119743 h 3026228"/>
                <a:gd name="connsiteX2" fmla="*/ 21771 w 1382485"/>
                <a:gd name="connsiteY2" fmla="*/ 438806 h 3026228"/>
                <a:gd name="connsiteX3" fmla="*/ 0 w 1382485"/>
                <a:gd name="connsiteY3" fmla="*/ 3026228 h 3026228"/>
                <a:gd name="connsiteX4" fmla="*/ 478971 w 1382485"/>
                <a:gd name="connsiteY4" fmla="*/ 3026228 h 3026228"/>
                <a:gd name="connsiteX5" fmla="*/ 336576 w 1382485"/>
                <a:gd name="connsiteY5" fmla="*/ 1583678 h 3026228"/>
                <a:gd name="connsiteX6" fmla="*/ 1364300 w 1382485"/>
                <a:gd name="connsiteY6" fmla="*/ 1587700 h 3026228"/>
                <a:gd name="connsiteX7" fmla="*/ 1382485 w 1382485"/>
                <a:gd name="connsiteY7" fmla="*/ 0 h 3026228"/>
                <a:gd name="connsiteX8" fmla="*/ 10885 w 1382485"/>
                <a:gd name="connsiteY8" fmla="*/ 10886 h 3026228"/>
                <a:gd name="connsiteX9" fmla="*/ 21772 w 1382485"/>
                <a:gd name="connsiteY9" fmla="*/ 319061 h 3026228"/>
                <a:gd name="connsiteX0" fmla="*/ 10885 w 1382485"/>
                <a:gd name="connsiteY0" fmla="*/ 119743 h 3052856"/>
                <a:gd name="connsiteX1" fmla="*/ 10885 w 1382485"/>
                <a:gd name="connsiteY1" fmla="*/ 119743 h 3052856"/>
                <a:gd name="connsiteX2" fmla="*/ 21771 w 1382485"/>
                <a:gd name="connsiteY2" fmla="*/ 438806 h 3052856"/>
                <a:gd name="connsiteX3" fmla="*/ 0 w 1382485"/>
                <a:gd name="connsiteY3" fmla="*/ 3026228 h 3052856"/>
                <a:gd name="connsiteX4" fmla="*/ 354887 w 1382485"/>
                <a:gd name="connsiteY4" fmla="*/ 3052856 h 3052856"/>
                <a:gd name="connsiteX5" fmla="*/ 336576 w 1382485"/>
                <a:gd name="connsiteY5" fmla="*/ 1583678 h 3052856"/>
                <a:gd name="connsiteX6" fmla="*/ 1364300 w 1382485"/>
                <a:gd name="connsiteY6" fmla="*/ 1587700 h 3052856"/>
                <a:gd name="connsiteX7" fmla="*/ 1382485 w 1382485"/>
                <a:gd name="connsiteY7" fmla="*/ 0 h 3052856"/>
                <a:gd name="connsiteX8" fmla="*/ 10885 w 1382485"/>
                <a:gd name="connsiteY8" fmla="*/ 10886 h 3052856"/>
                <a:gd name="connsiteX9" fmla="*/ 21772 w 1382485"/>
                <a:gd name="connsiteY9" fmla="*/ 319061 h 3052856"/>
                <a:gd name="connsiteX0" fmla="*/ 47380 w 1418980"/>
                <a:gd name="connsiteY0" fmla="*/ 119743 h 3052856"/>
                <a:gd name="connsiteX1" fmla="*/ 47380 w 1418980"/>
                <a:gd name="connsiteY1" fmla="*/ 119743 h 3052856"/>
                <a:gd name="connsiteX2" fmla="*/ 58266 w 1418980"/>
                <a:gd name="connsiteY2" fmla="*/ 438806 h 3052856"/>
                <a:gd name="connsiteX3" fmla="*/ 0 w 1418980"/>
                <a:gd name="connsiteY3" fmla="*/ 3035103 h 3052856"/>
                <a:gd name="connsiteX4" fmla="*/ 391382 w 1418980"/>
                <a:gd name="connsiteY4" fmla="*/ 3052856 h 3052856"/>
                <a:gd name="connsiteX5" fmla="*/ 373071 w 1418980"/>
                <a:gd name="connsiteY5" fmla="*/ 1583678 h 3052856"/>
                <a:gd name="connsiteX6" fmla="*/ 1400795 w 1418980"/>
                <a:gd name="connsiteY6" fmla="*/ 1587700 h 3052856"/>
                <a:gd name="connsiteX7" fmla="*/ 1418980 w 1418980"/>
                <a:gd name="connsiteY7" fmla="*/ 0 h 3052856"/>
                <a:gd name="connsiteX8" fmla="*/ 47380 w 1418980"/>
                <a:gd name="connsiteY8" fmla="*/ 10886 h 3052856"/>
                <a:gd name="connsiteX9" fmla="*/ 58267 w 1418980"/>
                <a:gd name="connsiteY9" fmla="*/ 319061 h 3052856"/>
                <a:gd name="connsiteX0" fmla="*/ 65438 w 1437038"/>
                <a:gd name="connsiteY0" fmla="*/ 119743 h 3052856"/>
                <a:gd name="connsiteX1" fmla="*/ 65438 w 1437038"/>
                <a:gd name="connsiteY1" fmla="*/ 119743 h 3052856"/>
                <a:gd name="connsiteX2" fmla="*/ 18058 w 1437038"/>
                <a:gd name="connsiteY2" fmla="*/ 3035103 h 3052856"/>
                <a:gd name="connsiteX3" fmla="*/ 409440 w 1437038"/>
                <a:gd name="connsiteY3" fmla="*/ 3052856 h 3052856"/>
                <a:gd name="connsiteX4" fmla="*/ 391129 w 1437038"/>
                <a:gd name="connsiteY4" fmla="*/ 1583678 h 3052856"/>
                <a:gd name="connsiteX5" fmla="*/ 1418853 w 1437038"/>
                <a:gd name="connsiteY5" fmla="*/ 1587700 h 3052856"/>
                <a:gd name="connsiteX6" fmla="*/ 1437038 w 1437038"/>
                <a:gd name="connsiteY6" fmla="*/ 0 h 3052856"/>
                <a:gd name="connsiteX7" fmla="*/ 65438 w 1437038"/>
                <a:gd name="connsiteY7" fmla="*/ 10886 h 3052856"/>
                <a:gd name="connsiteX8" fmla="*/ 76325 w 1437038"/>
                <a:gd name="connsiteY8" fmla="*/ 319061 h 3052856"/>
                <a:gd name="connsiteX0" fmla="*/ 65438 w 1437038"/>
                <a:gd name="connsiteY0" fmla="*/ 119743 h 3052856"/>
                <a:gd name="connsiteX1" fmla="*/ 65438 w 1437038"/>
                <a:gd name="connsiteY1" fmla="*/ 119743 h 3052856"/>
                <a:gd name="connsiteX2" fmla="*/ 18058 w 1437038"/>
                <a:gd name="connsiteY2" fmla="*/ 3035103 h 3052856"/>
                <a:gd name="connsiteX3" fmla="*/ 409440 w 1437038"/>
                <a:gd name="connsiteY3" fmla="*/ 3052856 h 3052856"/>
                <a:gd name="connsiteX4" fmla="*/ 391129 w 1437038"/>
                <a:gd name="connsiteY4" fmla="*/ 1583678 h 3052856"/>
                <a:gd name="connsiteX5" fmla="*/ 1418853 w 1437038"/>
                <a:gd name="connsiteY5" fmla="*/ 1587700 h 3052856"/>
                <a:gd name="connsiteX6" fmla="*/ 1437038 w 1437038"/>
                <a:gd name="connsiteY6" fmla="*/ 0 h 3052856"/>
                <a:gd name="connsiteX7" fmla="*/ 65438 w 1437038"/>
                <a:gd name="connsiteY7" fmla="*/ 10886 h 3052856"/>
                <a:gd name="connsiteX0" fmla="*/ 47380 w 1418980"/>
                <a:gd name="connsiteY0" fmla="*/ 119743 h 3052856"/>
                <a:gd name="connsiteX1" fmla="*/ 0 w 1418980"/>
                <a:gd name="connsiteY1" fmla="*/ 3035103 h 3052856"/>
                <a:gd name="connsiteX2" fmla="*/ 391382 w 1418980"/>
                <a:gd name="connsiteY2" fmla="*/ 3052856 h 3052856"/>
                <a:gd name="connsiteX3" fmla="*/ 373071 w 1418980"/>
                <a:gd name="connsiteY3" fmla="*/ 1583678 h 3052856"/>
                <a:gd name="connsiteX4" fmla="*/ 1400795 w 1418980"/>
                <a:gd name="connsiteY4" fmla="*/ 1587700 h 3052856"/>
                <a:gd name="connsiteX5" fmla="*/ 1418980 w 1418980"/>
                <a:gd name="connsiteY5" fmla="*/ 0 h 3052856"/>
                <a:gd name="connsiteX6" fmla="*/ 47380 w 1418980"/>
                <a:gd name="connsiteY6" fmla="*/ 10886 h 3052856"/>
                <a:gd name="connsiteX0" fmla="*/ 72993 w 1444593"/>
                <a:gd name="connsiteY0" fmla="*/ 119743 h 3052856"/>
                <a:gd name="connsiteX1" fmla="*/ 25613 w 1444593"/>
                <a:gd name="connsiteY1" fmla="*/ 3035103 h 3052856"/>
                <a:gd name="connsiteX2" fmla="*/ 416995 w 1444593"/>
                <a:gd name="connsiteY2" fmla="*/ 3052856 h 3052856"/>
                <a:gd name="connsiteX3" fmla="*/ 398684 w 1444593"/>
                <a:gd name="connsiteY3" fmla="*/ 1583678 h 3052856"/>
                <a:gd name="connsiteX4" fmla="*/ 1426408 w 1444593"/>
                <a:gd name="connsiteY4" fmla="*/ 1587700 h 3052856"/>
                <a:gd name="connsiteX5" fmla="*/ 1444593 w 1444593"/>
                <a:gd name="connsiteY5" fmla="*/ 0 h 3052856"/>
                <a:gd name="connsiteX6" fmla="*/ 0 w 1444593"/>
                <a:gd name="connsiteY6" fmla="*/ 2009 h 3052856"/>
                <a:gd name="connsiteX0" fmla="*/ 14601 w 1444593"/>
                <a:gd name="connsiteY0" fmla="*/ 0 h 3057373"/>
                <a:gd name="connsiteX1" fmla="*/ 25613 w 1444593"/>
                <a:gd name="connsiteY1" fmla="*/ 3039620 h 3057373"/>
                <a:gd name="connsiteX2" fmla="*/ 416995 w 1444593"/>
                <a:gd name="connsiteY2" fmla="*/ 3057373 h 3057373"/>
                <a:gd name="connsiteX3" fmla="*/ 398684 w 1444593"/>
                <a:gd name="connsiteY3" fmla="*/ 1588195 h 3057373"/>
                <a:gd name="connsiteX4" fmla="*/ 1426408 w 1444593"/>
                <a:gd name="connsiteY4" fmla="*/ 1592217 h 3057373"/>
                <a:gd name="connsiteX5" fmla="*/ 1444593 w 1444593"/>
                <a:gd name="connsiteY5" fmla="*/ 4517 h 3057373"/>
                <a:gd name="connsiteX6" fmla="*/ 0 w 1444593"/>
                <a:gd name="connsiteY6" fmla="*/ 6526 h 3057373"/>
                <a:gd name="connsiteX0" fmla="*/ 14601 w 1469189"/>
                <a:gd name="connsiteY0" fmla="*/ 0 h 3057373"/>
                <a:gd name="connsiteX1" fmla="*/ 25613 w 1469189"/>
                <a:gd name="connsiteY1" fmla="*/ 3039620 h 3057373"/>
                <a:gd name="connsiteX2" fmla="*/ 416995 w 1469189"/>
                <a:gd name="connsiteY2" fmla="*/ 3057373 h 3057373"/>
                <a:gd name="connsiteX3" fmla="*/ 398684 w 1469189"/>
                <a:gd name="connsiteY3" fmla="*/ 1588195 h 3057373"/>
                <a:gd name="connsiteX4" fmla="*/ 1468899 w 1469189"/>
                <a:gd name="connsiteY4" fmla="*/ 1592216 h 3057373"/>
                <a:gd name="connsiteX5" fmla="*/ 1444593 w 1469189"/>
                <a:gd name="connsiteY5" fmla="*/ 4517 h 3057373"/>
                <a:gd name="connsiteX6" fmla="*/ 0 w 1469189"/>
                <a:gd name="connsiteY6" fmla="*/ 6526 h 3057373"/>
                <a:gd name="connsiteX0" fmla="*/ 14601 w 1455234"/>
                <a:gd name="connsiteY0" fmla="*/ 0 h 3057373"/>
                <a:gd name="connsiteX1" fmla="*/ 25613 w 1455234"/>
                <a:gd name="connsiteY1" fmla="*/ 3039620 h 3057373"/>
                <a:gd name="connsiteX2" fmla="*/ 416995 w 1455234"/>
                <a:gd name="connsiteY2" fmla="*/ 3057373 h 3057373"/>
                <a:gd name="connsiteX3" fmla="*/ 398684 w 1455234"/>
                <a:gd name="connsiteY3" fmla="*/ 1588195 h 3057373"/>
                <a:gd name="connsiteX4" fmla="*/ 1454734 w 1455234"/>
                <a:gd name="connsiteY4" fmla="*/ 1592214 h 3057373"/>
                <a:gd name="connsiteX5" fmla="*/ 1444593 w 1455234"/>
                <a:gd name="connsiteY5" fmla="*/ 4517 h 3057373"/>
                <a:gd name="connsiteX6" fmla="*/ 0 w 1455234"/>
                <a:gd name="connsiteY6" fmla="*/ 6526 h 305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234" h="3057373">
                  <a:moveTo>
                    <a:pt x="14601" y="0"/>
                  </a:moveTo>
                  <a:cubicBezTo>
                    <a:pt x="18272" y="1013207"/>
                    <a:pt x="21942" y="2026413"/>
                    <a:pt x="25613" y="3039620"/>
                  </a:cubicBezTo>
                  <a:lnTo>
                    <a:pt x="416995" y="3057373"/>
                  </a:lnTo>
                  <a:lnTo>
                    <a:pt x="398684" y="1588195"/>
                  </a:lnTo>
                  <a:lnTo>
                    <a:pt x="1454734" y="1592214"/>
                  </a:lnTo>
                  <a:cubicBezTo>
                    <a:pt x="1458362" y="851985"/>
                    <a:pt x="1440965" y="744746"/>
                    <a:pt x="1444593" y="4517"/>
                  </a:cubicBezTo>
                  <a:lnTo>
                    <a:pt x="0" y="6526"/>
                  </a:lnTo>
                </a:path>
              </a:pathLst>
            </a:custGeom>
            <a:solidFill>
              <a:srgbClr val="298ABD">
                <a:alpha val="29804"/>
              </a:srgb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 bwMode="gray">
          <a:xfrm>
            <a:off x="419231" y="1347484"/>
            <a:ext cx="541183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“Too Small Store”</a:t>
            </a:r>
          </a:p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latin typeface="+mn-ea"/>
              </a:rPr>
              <a:t>1. </a:t>
            </a:r>
            <a:r>
              <a:rPr lang="ko-KR" altLang="en-US" sz="1400" b="1" dirty="0" smtClean="0">
                <a:latin typeface="+mn-ea"/>
              </a:rPr>
              <a:t>매장 </a:t>
            </a:r>
            <a:r>
              <a:rPr lang="en-US" altLang="ko-KR" sz="1400" b="1" dirty="0" smtClean="0">
                <a:latin typeface="+mn-ea"/>
              </a:rPr>
              <a:t>Capa &lt; m</a:t>
            </a:r>
            <a:r>
              <a:rPr lang="en-US" altLang="ko-KR" sz="1400" b="1" baseline="-25000" dirty="0" smtClean="0">
                <a:latin typeface="+mn-ea"/>
              </a:rPr>
              <a:t>capa</a:t>
            </a:r>
            <a:r>
              <a:rPr lang="en-US" altLang="ko-KR" sz="1400" b="1" dirty="0" smtClean="0">
                <a:latin typeface="+mn-ea"/>
              </a:rPr>
              <a:t> – </a:t>
            </a:r>
            <a:r>
              <a:rPr lang="el-GR" altLang="ko-KR" sz="1400" b="1" dirty="0" smtClean="0">
                <a:latin typeface="+mn-ea"/>
              </a:rPr>
              <a:t>σ</a:t>
            </a:r>
            <a:r>
              <a:rPr lang="en-US" altLang="ko-KR" sz="1400" b="1" baseline="-25000" dirty="0" smtClean="0">
                <a:latin typeface="+mn-ea"/>
              </a:rPr>
              <a:t>capa</a:t>
            </a:r>
            <a:r>
              <a:rPr lang="en-US" altLang="ko-KR" sz="1400" b="1" dirty="0" smtClean="0">
                <a:latin typeface="+mn-ea"/>
              </a:rPr>
              <a:t> &amp; </a:t>
            </a:r>
            <a:r>
              <a:rPr lang="ko-KR" altLang="en-US" sz="1400" b="1" dirty="0" smtClean="0">
                <a:latin typeface="+mn-ea"/>
              </a:rPr>
              <a:t>판매량 </a:t>
            </a:r>
            <a:r>
              <a:rPr lang="en-US" altLang="ko-KR" sz="1400" b="1" dirty="0" smtClean="0">
                <a:latin typeface="+mn-ea"/>
              </a:rPr>
              <a:t>&gt; m</a:t>
            </a:r>
            <a:r>
              <a:rPr lang="en-US" altLang="ko-KR" sz="1400" b="1" baseline="-25000" dirty="0" smtClean="0">
                <a:latin typeface="+mn-ea"/>
              </a:rPr>
              <a:t>sales</a:t>
            </a:r>
          </a:p>
          <a:p>
            <a:pPr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latin typeface="+mn-ea"/>
              </a:rPr>
              <a:t>2</a:t>
            </a:r>
            <a:r>
              <a:rPr lang="en-US" altLang="ko-KR" sz="1400" b="1" dirty="0">
                <a:latin typeface="+mn-ea"/>
              </a:rPr>
              <a:t>. m</a:t>
            </a:r>
            <a:r>
              <a:rPr lang="en-US" altLang="ko-KR" sz="1400" b="1" baseline="-25000" dirty="0">
                <a:latin typeface="+mn-ea"/>
              </a:rPr>
              <a:t>capa</a:t>
            </a:r>
            <a:r>
              <a:rPr lang="en-US" altLang="ko-KR" sz="1400" b="1" dirty="0">
                <a:latin typeface="+mn-ea"/>
              </a:rPr>
              <a:t> – </a:t>
            </a:r>
            <a:r>
              <a:rPr lang="el-GR" altLang="ko-KR" sz="1400" b="1" dirty="0">
                <a:latin typeface="+mn-ea"/>
              </a:rPr>
              <a:t>σ</a:t>
            </a:r>
            <a:r>
              <a:rPr lang="en-US" altLang="ko-KR" sz="1400" b="1" baseline="-25000" dirty="0">
                <a:latin typeface="+mn-ea"/>
              </a:rPr>
              <a:t>capa</a:t>
            </a:r>
            <a:r>
              <a:rPr lang="en-US" altLang="ko-KR" sz="1400" b="1" dirty="0">
                <a:latin typeface="+mn-ea"/>
              </a:rPr>
              <a:t> &lt;= </a:t>
            </a:r>
            <a:r>
              <a:rPr lang="ko-KR" altLang="en-US" sz="1400" b="1" dirty="0" smtClean="0">
                <a:latin typeface="+mn-ea"/>
              </a:rPr>
              <a:t>매장 </a:t>
            </a:r>
            <a:r>
              <a:rPr lang="en-US" altLang="ko-KR" sz="1400" b="1" dirty="0" smtClean="0">
                <a:latin typeface="+mn-ea"/>
              </a:rPr>
              <a:t>Capa </a:t>
            </a:r>
            <a:r>
              <a:rPr lang="en-US" altLang="ko-KR" sz="1400" b="1" dirty="0">
                <a:latin typeface="+mn-ea"/>
              </a:rPr>
              <a:t>&lt; m</a:t>
            </a:r>
            <a:r>
              <a:rPr lang="en-US" altLang="ko-KR" sz="1400" b="1" baseline="-25000" dirty="0">
                <a:latin typeface="+mn-ea"/>
              </a:rPr>
              <a:t>capa</a:t>
            </a:r>
            <a:r>
              <a:rPr lang="en-US" altLang="ko-KR" sz="1400" b="1" dirty="0">
                <a:latin typeface="+mn-ea"/>
              </a:rPr>
              <a:t> &amp; </a:t>
            </a:r>
            <a:r>
              <a:rPr lang="ko-KR" altLang="en-US" sz="1400" b="1" dirty="0" smtClean="0">
                <a:latin typeface="+mn-ea"/>
              </a:rPr>
              <a:t>판매량 </a:t>
            </a:r>
            <a:r>
              <a:rPr lang="en-US" altLang="ko-KR" sz="1400" b="1" dirty="0">
                <a:latin typeface="+mn-ea"/>
              </a:rPr>
              <a:t>&gt; </a:t>
            </a:r>
            <a:r>
              <a:rPr lang="en-US" altLang="ko-KR" sz="1400" b="1" dirty="0" smtClean="0">
                <a:latin typeface="+mn-ea"/>
              </a:rPr>
              <a:t>m</a:t>
            </a:r>
            <a:r>
              <a:rPr lang="en-US" altLang="ko-KR" sz="1400" b="1" baseline="-25000" dirty="0" smtClean="0">
                <a:latin typeface="+mn-ea"/>
              </a:rPr>
              <a:t>sales</a:t>
            </a:r>
            <a:r>
              <a:rPr lang="en-US" altLang="ko-KR" sz="1400" b="1" dirty="0" smtClean="0">
                <a:latin typeface="+mn-ea"/>
              </a:rPr>
              <a:t> + </a:t>
            </a:r>
            <a:r>
              <a:rPr lang="el-GR" altLang="ko-KR" sz="1400" b="1" dirty="0" smtClean="0">
                <a:latin typeface="+mn-ea"/>
              </a:rPr>
              <a:t>σ</a:t>
            </a:r>
            <a:r>
              <a:rPr lang="en-US" altLang="ko-KR" sz="1400" b="1" baseline="-25000" dirty="0" smtClean="0">
                <a:latin typeface="+mn-ea"/>
              </a:rPr>
              <a:t>sales</a:t>
            </a:r>
            <a:r>
              <a:rPr lang="en-US" altLang="ko-KR" sz="1400" b="1" dirty="0" smtClean="0">
                <a:latin typeface="+mn-ea"/>
              </a:rPr>
              <a:t> </a:t>
            </a:r>
            <a:endParaRPr lang="ko-KR" altLang="en-US" sz="1400" b="1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 bwMode="gray">
          <a:xfrm>
            <a:off x="4194050" y="5510516"/>
            <a:ext cx="538854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“Too Big Store”</a:t>
            </a:r>
          </a:p>
          <a:p>
            <a:pPr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latin typeface="+mn-ea"/>
              </a:rPr>
              <a:t>1. </a:t>
            </a:r>
            <a:r>
              <a:rPr lang="ko-KR" altLang="en-US" sz="1400" b="1" dirty="0" smtClean="0">
                <a:latin typeface="+mn-ea"/>
              </a:rPr>
              <a:t>매장 </a:t>
            </a:r>
            <a:r>
              <a:rPr lang="en-US" altLang="ko-KR" sz="1400" b="1" dirty="0" smtClean="0">
                <a:latin typeface="+mn-ea"/>
              </a:rPr>
              <a:t>Capa &gt;= m</a:t>
            </a:r>
            <a:r>
              <a:rPr lang="en-US" altLang="ko-KR" sz="1400" b="1" baseline="-25000" dirty="0" smtClean="0">
                <a:latin typeface="+mn-ea"/>
              </a:rPr>
              <a:t>capa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+ </a:t>
            </a:r>
            <a:r>
              <a:rPr lang="el-GR" altLang="ko-KR" sz="1400" b="1" dirty="0" smtClean="0">
                <a:latin typeface="+mn-ea"/>
              </a:rPr>
              <a:t>σ</a:t>
            </a:r>
            <a:r>
              <a:rPr lang="en-US" altLang="ko-KR" sz="1400" b="1" baseline="-25000" dirty="0" err="1" smtClean="0">
                <a:latin typeface="+mn-ea"/>
              </a:rPr>
              <a:t>capa</a:t>
            </a:r>
            <a:r>
              <a:rPr lang="en-US" altLang="ko-KR" sz="1400" b="1" baseline="-25000" dirty="0" smtClean="0">
                <a:latin typeface="+mn-ea"/>
              </a:rPr>
              <a:t>  </a:t>
            </a:r>
            <a:r>
              <a:rPr lang="en-US" altLang="ko-KR" sz="1400" b="1" dirty="0" smtClean="0">
                <a:latin typeface="+mn-ea"/>
              </a:rPr>
              <a:t>&amp; </a:t>
            </a:r>
            <a:r>
              <a:rPr lang="ko-KR" altLang="en-US" sz="1400" b="1" dirty="0" smtClean="0">
                <a:latin typeface="+mn-ea"/>
              </a:rPr>
              <a:t>판매량 </a:t>
            </a:r>
            <a:r>
              <a:rPr lang="en-US" altLang="ko-KR" sz="1400" b="1" dirty="0" smtClean="0">
                <a:latin typeface="+mn-ea"/>
              </a:rPr>
              <a:t>&lt; m</a:t>
            </a:r>
            <a:r>
              <a:rPr lang="en-US" altLang="ko-KR" sz="1400" b="1" baseline="-25000" dirty="0" smtClean="0">
                <a:latin typeface="+mn-ea"/>
              </a:rPr>
              <a:t>sales</a:t>
            </a:r>
          </a:p>
          <a:p>
            <a:pPr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latin typeface="+mn-ea"/>
              </a:rPr>
              <a:t>2</a:t>
            </a:r>
            <a:r>
              <a:rPr lang="en-US" altLang="ko-KR" sz="1400" b="1" dirty="0">
                <a:latin typeface="+mn-ea"/>
              </a:rPr>
              <a:t>. m</a:t>
            </a:r>
            <a:r>
              <a:rPr lang="en-US" altLang="ko-KR" sz="1400" b="1" baseline="-25000" dirty="0">
                <a:latin typeface="+mn-ea"/>
              </a:rPr>
              <a:t>capa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&lt;= </a:t>
            </a:r>
            <a:r>
              <a:rPr lang="ko-KR" altLang="en-US" sz="1400" b="1" dirty="0" smtClean="0">
                <a:latin typeface="+mn-ea"/>
              </a:rPr>
              <a:t>매장 </a:t>
            </a:r>
            <a:r>
              <a:rPr lang="en-US" altLang="ko-KR" sz="1400" b="1" dirty="0" smtClean="0">
                <a:latin typeface="+mn-ea"/>
              </a:rPr>
              <a:t>Capa </a:t>
            </a:r>
            <a:r>
              <a:rPr lang="en-US" altLang="ko-KR" sz="1400" b="1" dirty="0">
                <a:latin typeface="+mn-ea"/>
              </a:rPr>
              <a:t>&lt; m</a:t>
            </a:r>
            <a:r>
              <a:rPr lang="en-US" altLang="ko-KR" sz="1400" b="1" baseline="-25000" dirty="0">
                <a:latin typeface="+mn-ea"/>
              </a:rPr>
              <a:t>capa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+ </a:t>
            </a:r>
            <a:r>
              <a:rPr lang="el-GR" altLang="ko-KR" sz="1400" b="1" dirty="0">
                <a:latin typeface="+mn-ea"/>
              </a:rPr>
              <a:t>σ</a:t>
            </a:r>
            <a:r>
              <a:rPr lang="en-US" altLang="ko-KR" sz="1400" b="1" baseline="-25000" dirty="0">
                <a:latin typeface="+mn-ea"/>
              </a:rPr>
              <a:t>capa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&amp; </a:t>
            </a:r>
            <a:r>
              <a:rPr lang="ko-KR" altLang="en-US" sz="1400" b="1" dirty="0" smtClean="0">
                <a:latin typeface="+mn-ea"/>
              </a:rPr>
              <a:t>판매량 </a:t>
            </a:r>
            <a:r>
              <a:rPr lang="en-US" altLang="ko-KR" sz="1400" b="1" dirty="0" smtClean="0">
                <a:latin typeface="+mn-ea"/>
              </a:rPr>
              <a:t>&lt; m</a:t>
            </a:r>
            <a:r>
              <a:rPr lang="en-US" altLang="ko-KR" sz="1400" b="1" baseline="-25000" dirty="0" smtClean="0">
                <a:latin typeface="+mn-ea"/>
              </a:rPr>
              <a:t>sales</a:t>
            </a:r>
            <a:r>
              <a:rPr lang="en-US" altLang="ko-KR" sz="1400" b="1" dirty="0" smtClean="0">
                <a:latin typeface="+mn-ea"/>
              </a:rPr>
              <a:t> - </a:t>
            </a:r>
            <a:r>
              <a:rPr lang="el-GR" altLang="ko-KR" sz="1400" b="1" dirty="0" smtClean="0">
                <a:latin typeface="+mn-ea"/>
              </a:rPr>
              <a:t>σ</a:t>
            </a:r>
            <a:r>
              <a:rPr lang="en-US" altLang="ko-KR" sz="1400" b="1" baseline="-25000" dirty="0" smtClean="0">
                <a:latin typeface="+mn-ea"/>
              </a:rPr>
              <a:t>sales</a:t>
            </a:r>
            <a:r>
              <a:rPr lang="en-US" altLang="ko-KR" sz="1400" b="1" dirty="0" smtClean="0">
                <a:latin typeface="+mn-ea"/>
              </a:rPr>
              <a:t> </a:t>
            </a:r>
            <a:endParaRPr lang="ko-KR" altLang="en-US" sz="1400" b="1" dirty="0" smtClean="0">
              <a:latin typeface="+mn-ea"/>
            </a:endParaRPr>
          </a:p>
        </p:txBody>
      </p:sp>
      <p:cxnSp>
        <p:nvCxnSpPr>
          <p:cNvPr id="35" name="꺾인 연결선 34"/>
          <p:cNvCxnSpPr>
            <a:endCxn id="44" idx="2"/>
          </p:cNvCxnSpPr>
          <p:nvPr/>
        </p:nvCxnSpPr>
        <p:spPr bwMode="gray">
          <a:xfrm rot="10800000">
            <a:off x="1319923" y="2366470"/>
            <a:ext cx="2174175" cy="782094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 bwMode="gray">
          <a:xfrm rot="2761623">
            <a:off x="4364909" y="2571798"/>
            <a:ext cx="722175" cy="2676036"/>
          </a:xfrm>
          <a:prstGeom prst="ellipse">
            <a:avLst/>
          </a:prstGeom>
          <a:solidFill>
            <a:srgbClr val="FFC000">
              <a:alpha val="30196"/>
            </a:srgbClr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 bwMode="gray">
          <a:xfrm>
            <a:off x="6190515" y="2508623"/>
            <a:ext cx="1039335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latin typeface="+mn-ea"/>
              </a:rPr>
              <a:t>“Normal”</a:t>
            </a:r>
            <a:endParaRPr lang="ko-KR" altLang="en-US" sz="1400" b="1" dirty="0" smtClean="0">
              <a:latin typeface="+mn-ea"/>
            </a:endParaRPr>
          </a:p>
        </p:txBody>
      </p:sp>
      <p:cxnSp>
        <p:nvCxnSpPr>
          <p:cNvPr id="65" name="꺾인 연결선 64"/>
          <p:cNvCxnSpPr>
            <a:stCxn id="54" idx="0"/>
            <a:endCxn id="55" idx="1"/>
          </p:cNvCxnSpPr>
          <p:nvPr/>
        </p:nvCxnSpPr>
        <p:spPr bwMode="gray">
          <a:xfrm flipV="1">
            <a:off x="5688925" y="2637889"/>
            <a:ext cx="501590" cy="34291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1-3. </a:t>
            </a:r>
            <a:r>
              <a:rPr lang="ko-KR" altLang="en-US" dirty="0" err="1">
                <a:latin typeface="+mn-ea"/>
              </a:rPr>
              <a:t>매장별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Capa </a:t>
            </a:r>
            <a:r>
              <a:rPr lang="ko-KR" altLang="en-US" dirty="0">
                <a:latin typeface="+mn-ea"/>
              </a:rPr>
              <a:t>값 조정 </a:t>
            </a:r>
            <a:r>
              <a:rPr lang="en-US" altLang="ko-KR" dirty="0">
                <a:latin typeface="+mn-ea"/>
              </a:rPr>
              <a:t>– </a:t>
            </a:r>
            <a:r>
              <a:rPr lang="en-US" altLang="ko-KR" dirty="0" smtClean="0">
                <a:latin typeface="+mn-ea"/>
              </a:rPr>
              <a:t>HD </a:t>
            </a:r>
            <a:r>
              <a:rPr lang="ko-KR" altLang="en-US" dirty="0" smtClean="0">
                <a:latin typeface="+mn-ea"/>
              </a:rPr>
              <a:t>티셔츠의</a:t>
            </a:r>
            <a:r>
              <a:rPr lang="en-US" altLang="ko-KR" dirty="0" smtClean="0">
                <a:latin typeface="+mn-ea"/>
              </a:rPr>
              <a:t> Too-small/Too-big </a:t>
            </a:r>
            <a:r>
              <a:rPr lang="ko-KR" altLang="en-US" dirty="0" smtClean="0">
                <a:latin typeface="+mn-ea"/>
              </a:rPr>
              <a:t>매장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Too-small/Too-big </a:t>
            </a:r>
            <a:r>
              <a:rPr lang="ko-KR" altLang="en-US" dirty="0" smtClean="0"/>
              <a:t>영역에 </a:t>
            </a:r>
            <a:r>
              <a:rPr lang="en-US" altLang="ko-KR" dirty="0" smtClean="0"/>
              <a:t>Plotting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Store</a:t>
            </a:r>
            <a:r>
              <a:rPr lang="ko-KR" altLang="en-US" dirty="0" smtClean="0"/>
              <a:t>들은 </a:t>
            </a:r>
            <a:r>
              <a:rPr lang="en-US" altLang="ko-KR" dirty="0" smtClean="0"/>
              <a:t>Capa</a:t>
            </a:r>
            <a:r>
              <a:rPr lang="ko-KR" altLang="en-US" dirty="0" smtClean="0"/>
              <a:t>당 </a:t>
            </a:r>
            <a:r>
              <a:rPr lang="ko-KR" altLang="en-US" dirty="0" err="1" smtClean="0"/>
              <a:t>판매력이</a:t>
            </a:r>
            <a:r>
              <a:rPr lang="ko-KR" altLang="en-US" dirty="0" smtClean="0"/>
              <a:t> 전체 매장 중 양극단에 있는 매장으로 물량 운영 효율화를 위해서는 이들 매장의 전시 </a:t>
            </a:r>
            <a:r>
              <a:rPr lang="en-US" altLang="ko-KR" dirty="0" smtClean="0"/>
              <a:t>Capa </a:t>
            </a:r>
            <a:r>
              <a:rPr lang="ko-KR" altLang="en-US" dirty="0" smtClean="0"/>
              <a:t>값 보정이 필요함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75" y="2034647"/>
            <a:ext cx="4869605" cy="350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 bwMode="blackWhite">
          <a:xfrm>
            <a:off x="6483225" y="5560979"/>
            <a:ext cx="2188630" cy="20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Capa (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매장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평수 비례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)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1982890" y="1607520"/>
            <a:ext cx="91074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판매 수량 </a:t>
            </a:r>
            <a:r>
              <a:rPr lang="en-US" altLang="ko-KR" sz="1200" b="1" dirty="0" smtClean="0">
                <a:ea typeface="맑은 고딕" pitchFamily="50" charset="-127"/>
              </a:rPr>
              <a:t>(EA)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61745" y="1897607"/>
            <a:ext cx="0" cy="378000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13545" y="4615077"/>
            <a:ext cx="5184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193010" y="1897607"/>
            <a:ext cx="0" cy="3780000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30480" y="1897607"/>
            <a:ext cx="0" cy="3780000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3545" y="4159707"/>
            <a:ext cx="5184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3545" y="5146342"/>
            <a:ext cx="5184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 bwMode="gray">
          <a:xfrm>
            <a:off x="3155200" y="2262332"/>
            <a:ext cx="1440332" cy="2317793"/>
          </a:xfrm>
          <a:custGeom>
            <a:avLst/>
            <a:gdLst>
              <a:gd name="connsiteX0" fmla="*/ 10885 w 1382485"/>
              <a:gd name="connsiteY0" fmla="*/ 119743 h 3026228"/>
              <a:gd name="connsiteX1" fmla="*/ 10885 w 1382485"/>
              <a:gd name="connsiteY1" fmla="*/ 119743 h 3026228"/>
              <a:gd name="connsiteX2" fmla="*/ 32657 w 1382485"/>
              <a:gd name="connsiteY2" fmla="*/ 424543 h 3026228"/>
              <a:gd name="connsiteX3" fmla="*/ 0 w 1382485"/>
              <a:gd name="connsiteY3" fmla="*/ 3026228 h 3026228"/>
              <a:gd name="connsiteX4" fmla="*/ 478971 w 1382485"/>
              <a:gd name="connsiteY4" fmla="*/ 3026228 h 3026228"/>
              <a:gd name="connsiteX5" fmla="*/ 468085 w 1382485"/>
              <a:gd name="connsiteY5" fmla="*/ 2198914 h 3026228"/>
              <a:gd name="connsiteX6" fmla="*/ 1371600 w 1382485"/>
              <a:gd name="connsiteY6" fmla="*/ 2220686 h 3026228"/>
              <a:gd name="connsiteX7" fmla="*/ 1382485 w 1382485"/>
              <a:gd name="connsiteY7" fmla="*/ 0 h 3026228"/>
              <a:gd name="connsiteX8" fmla="*/ 10885 w 1382485"/>
              <a:gd name="connsiteY8" fmla="*/ 10886 h 3026228"/>
              <a:gd name="connsiteX9" fmla="*/ 32657 w 1382485"/>
              <a:gd name="connsiteY9" fmla="*/ 304800 h 3026228"/>
              <a:gd name="connsiteX0" fmla="*/ 10885 w 1382485"/>
              <a:gd name="connsiteY0" fmla="*/ 119743 h 3026228"/>
              <a:gd name="connsiteX1" fmla="*/ 10885 w 1382485"/>
              <a:gd name="connsiteY1" fmla="*/ 119743 h 3026228"/>
              <a:gd name="connsiteX2" fmla="*/ 32657 w 1382485"/>
              <a:gd name="connsiteY2" fmla="*/ 424543 h 3026228"/>
              <a:gd name="connsiteX3" fmla="*/ 0 w 1382485"/>
              <a:gd name="connsiteY3" fmla="*/ 3026228 h 3026228"/>
              <a:gd name="connsiteX4" fmla="*/ 478971 w 1382485"/>
              <a:gd name="connsiteY4" fmla="*/ 3026228 h 3026228"/>
              <a:gd name="connsiteX5" fmla="*/ 468085 w 1382485"/>
              <a:gd name="connsiteY5" fmla="*/ 2198914 h 3026228"/>
              <a:gd name="connsiteX6" fmla="*/ 1371600 w 1382485"/>
              <a:gd name="connsiteY6" fmla="*/ 1978228 h 3026228"/>
              <a:gd name="connsiteX7" fmla="*/ 1382485 w 1382485"/>
              <a:gd name="connsiteY7" fmla="*/ 0 h 3026228"/>
              <a:gd name="connsiteX8" fmla="*/ 10885 w 1382485"/>
              <a:gd name="connsiteY8" fmla="*/ 10886 h 3026228"/>
              <a:gd name="connsiteX9" fmla="*/ 32657 w 1382485"/>
              <a:gd name="connsiteY9" fmla="*/ 304800 h 3026228"/>
              <a:gd name="connsiteX0" fmla="*/ 10885 w 1382485"/>
              <a:gd name="connsiteY0" fmla="*/ 119743 h 3026228"/>
              <a:gd name="connsiteX1" fmla="*/ 10885 w 1382485"/>
              <a:gd name="connsiteY1" fmla="*/ 119743 h 3026228"/>
              <a:gd name="connsiteX2" fmla="*/ 32657 w 1382485"/>
              <a:gd name="connsiteY2" fmla="*/ 424543 h 3026228"/>
              <a:gd name="connsiteX3" fmla="*/ 0 w 1382485"/>
              <a:gd name="connsiteY3" fmla="*/ 3026228 h 3026228"/>
              <a:gd name="connsiteX4" fmla="*/ 478971 w 1382485"/>
              <a:gd name="connsiteY4" fmla="*/ 3026228 h 3026228"/>
              <a:gd name="connsiteX5" fmla="*/ 489856 w 1382485"/>
              <a:gd name="connsiteY5" fmla="*/ 1956455 h 3026228"/>
              <a:gd name="connsiteX6" fmla="*/ 1371600 w 1382485"/>
              <a:gd name="connsiteY6" fmla="*/ 1978228 h 3026228"/>
              <a:gd name="connsiteX7" fmla="*/ 1382485 w 1382485"/>
              <a:gd name="connsiteY7" fmla="*/ 0 h 3026228"/>
              <a:gd name="connsiteX8" fmla="*/ 10885 w 1382485"/>
              <a:gd name="connsiteY8" fmla="*/ 10886 h 3026228"/>
              <a:gd name="connsiteX9" fmla="*/ 32657 w 1382485"/>
              <a:gd name="connsiteY9" fmla="*/ 304800 h 3026228"/>
              <a:gd name="connsiteX0" fmla="*/ 10885 w 1382485"/>
              <a:gd name="connsiteY0" fmla="*/ 119743 h 3026228"/>
              <a:gd name="connsiteX1" fmla="*/ 10885 w 1382485"/>
              <a:gd name="connsiteY1" fmla="*/ 119743 h 3026228"/>
              <a:gd name="connsiteX2" fmla="*/ 32657 w 1382485"/>
              <a:gd name="connsiteY2" fmla="*/ 424543 h 3026228"/>
              <a:gd name="connsiteX3" fmla="*/ 0 w 1382485"/>
              <a:gd name="connsiteY3" fmla="*/ 3026228 h 3026228"/>
              <a:gd name="connsiteX4" fmla="*/ 478971 w 1382485"/>
              <a:gd name="connsiteY4" fmla="*/ 3026228 h 3026228"/>
              <a:gd name="connsiteX5" fmla="*/ 489856 w 1382485"/>
              <a:gd name="connsiteY5" fmla="*/ 1956455 h 3026228"/>
              <a:gd name="connsiteX6" fmla="*/ 1371600 w 1382485"/>
              <a:gd name="connsiteY6" fmla="*/ 1978228 h 3026228"/>
              <a:gd name="connsiteX7" fmla="*/ 1382485 w 1382485"/>
              <a:gd name="connsiteY7" fmla="*/ 0 h 3026228"/>
              <a:gd name="connsiteX8" fmla="*/ 10885 w 1382485"/>
              <a:gd name="connsiteY8" fmla="*/ 10886 h 3026228"/>
              <a:gd name="connsiteX9" fmla="*/ 21772 w 1382485"/>
              <a:gd name="connsiteY9" fmla="*/ 319061 h 3026228"/>
              <a:gd name="connsiteX0" fmla="*/ 10885 w 1382485"/>
              <a:gd name="connsiteY0" fmla="*/ 119743 h 3026228"/>
              <a:gd name="connsiteX1" fmla="*/ 10885 w 1382485"/>
              <a:gd name="connsiteY1" fmla="*/ 119743 h 3026228"/>
              <a:gd name="connsiteX2" fmla="*/ 21771 w 1382485"/>
              <a:gd name="connsiteY2" fmla="*/ 438806 h 3026228"/>
              <a:gd name="connsiteX3" fmla="*/ 0 w 1382485"/>
              <a:gd name="connsiteY3" fmla="*/ 3026228 h 3026228"/>
              <a:gd name="connsiteX4" fmla="*/ 478971 w 1382485"/>
              <a:gd name="connsiteY4" fmla="*/ 3026228 h 3026228"/>
              <a:gd name="connsiteX5" fmla="*/ 489856 w 1382485"/>
              <a:gd name="connsiteY5" fmla="*/ 1956455 h 3026228"/>
              <a:gd name="connsiteX6" fmla="*/ 1371600 w 1382485"/>
              <a:gd name="connsiteY6" fmla="*/ 1978228 h 3026228"/>
              <a:gd name="connsiteX7" fmla="*/ 1382485 w 1382485"/>
              <a:gd name="connsiteY7" fmla="*/ 0 h 3026228"/>
              <a:gd name="connsiteX8" fmla="*/ 10885 w 1382485"/>
              <a:gd name="connsiteY8" fmla="*/ 10886 h 3026228"/>
              <a:gd name="connsiteX9" fmla="*/ 21772 w 1382485"/>
              <a:gd name="connsiteY9" fmla="*/ 319061 h 3026228"/>
              <a:gd name="connsiteX0" fmla="*/ 10885 w 1391766"/>
              <a:gd name="connsiteY0" fmla="*/ 119743 h 3026228"/>
              <a:gd name="connsiteX1" fmla="*/ 10885 w 1391766"/>
              <a:gd name="connsiteY1" fmla="*/ 119743 h 3026228"/>
              <a:gd name="connsiteX2" fmla="*/ 21771 w 1391766"/>
              <a:gd name="connsiteY2" fmla="*/ 438806 h 3026228"/>
              <a:gd name="connsiteX3" fmla="*/ 0 w 1391766"/>
              <a:gd name="connsiteY3" fmla="*/ 3026228 h 3026228"/>
              <a:gd name="connsiteX4" fmla="*/ 478971 w 1391766"/>
              <a:gd name="connsiteY4" fmla="*/ 3026228 h 3026228"/>
              <a:gd name="connsiteX5" fmla="*/ 489856 w 1391766"/>
              <a:gd name="connsiteY5" fmla="*/ 1956455 h 3026228"/>
              <a:gd name="connsiteX6" fmla="*/ 1391227 w 1391766"/>
              <a:gd name="connsiteY6" fmla="*/ 2449858 h 3026228"/>
              <a:gd name="connsiteX7" fmla="*/ 1382485 w 1391766"/>
              <a:gd name="connsiteY7" fmla="*/ 0 h 3026228"/>
              <a:gd name="connsiteX8" fmla="*/ 10885 w 1391766"/>
              <a:gd name="connsiteY8" fmla="*/ 10886 h 3026228"/>
              <a:gd name="connsiteX9" fmla="*/ 21772 w 1391766"/>
              <a:gd name="connsiteY9" fmla="*/ 319061 h 3026228"/>
              <a:gd name="connsiteX0" fmla="*/ 10885 w 1391766"/>
              <a:gd name="connsiteY0" fmla="*/ 119743 h 3026228"/>
              <a:gd name="connsiteX1" fmla="*/ 10885 w 1391766"/>
              <a:gd name="connsiteY1" fmla="*/ 119743 h 3026228"/>
              <a:gd name="connsiteX2" fmla="*/ 21771 w 1391766"/>
              <a:gd name="connsiteY2" fmla="*/ 438806 h 3026228"/>
              <a:gd name="connsiteX3" fmla="*/ 0 w 1391766"/>
              <a:gd name="connsiteY3" fmla="*/ 3026228 h 3026228"/>
              <a:gd name="connsiteX4" fmla="*/ 478971 w 1391766"/>
              <a:gd name="connsiteY4" fmla="*/ 3026228 h 3026228"/>
              <a:gd name="connsiteX5" fmla="*/ 902015 w 1391766"/>
              <a:gd name="connsiteY5" fmla="*/ 2455295 h 3026228"/>
              <a:gd name="connsiteX6" fmla="*/ 1391227 w 1391766"/>
              <a:gd name="connsiteY6" fmla="*/ 2449858 h 3026228"/>
              <a:gd name="connsiteX7" fmla="*/ 1382485 w 1391766"/>
              <a:gd name="connsiteY7" fmla="*/ 0 h 3026228"/>
              <a:gd name="connsiteX8" fmla="*/ 10885 w 1391766"/>
              <a:gd name="connsiteY8" fmla="*/ 10886 h 3026228"/>
              <a:gd name="connsiteX9" fmla="*/ 21772 w 1391766"/>
              <a:gd name="connsiteY9" fmla="*/ 319061 h 3026228"/>
              <a:gd name="connsiteX0" fmla="*/ 10885 w 1391766"/>
              <a:gd name="connsiteY0" fmla="*/ 119743 h 3071577"/>
              <a:gd name="connsiteX1" fmla="*/ 10885 w 1391766"/>
              <a:gd name="connsiteY1" fmla="*/ 119743 h 3071577"/>
              <a:gd name="connsiteX2" fmla="*/ 21771 w 1391766"/>
              <a:gd name="connsiteY2" fmla="*/ 438806 h 3071577"/>
              <a:gd name="connsiteX3" fmla="*/ 0 w 1391766"/>
              <a:gd name="connsiteY3" fmla="*/ 3026228 h 3071577"/>
              <a:gd name="connsiteX4" fmla="*/ 891131 w 1391766"/>
              <a:gd name="connsiteY4" fmla="*/ 3071577 h 3071577"/>
              <a:gd name="connsiteX5" fmla="*/ 902015 w 1391766"/>
              <a:gd name="connsiteY5" fmla="*/ 2455295 h 3071577"/>
              <a:gd name="connsiteX6" fmla="*/ 1391227 w 1391766"/>
              <a:gd name="connsiteY6" fmla="*/ 2449858 h 3071577"/>
              <a:gd name="connsiteX7" fmla="*/ 1382485 w 1391766"/>
              <a:gd name="connsiteY7" fmla="*/ 0 h 3071577"/>
              <a:gd name="connsiteX8" fmla="*/ 10885 w 1391766"/>
              <a:gd name="connsiteY8" fmla="*/ 10886 h 3071577"/>
              <a:gd name="connsiteX9" fmla="*/ 21772 w 1391766"/>
              <a:gd name="connsiteY9" fmla="*/ 319061 h 3071577"/>
              <a:gd name="connsiteX0" fmla="*/ 0 w 1380881"/>
              <a:gd name="connsiteY0" fmla="*/ 119743 h 3080647"/>
              <a:gd name="connsiteX1" fmla="*/ 0 w 1380881"/>
              <a:gd name="connsiteY1" fmla="*/ 119743 h 3080647"/>
              <a:gd name="connsiteX2" fmla="*/ 10886 w 1380881"/>
              <a:gd name="connsiteY2" fmla="*/ 438806 h 3080647"/>
              <a:gd name="connsiteX3" fmla="*/ 8741 w 1380881"/>
              <a:gd name="connsiteY3" fmla="*/ 3080647 h 3080647"/>
              <a:gd name="connsiteX4" fmla="*/ 880246 w 1380881"/>
              <a:gd name="connsiteY4" fmla="*/ 3071577 h 3080647"/>
              <a:gd name="connsiteX5" fmla="*/ 891130 w 1380881"/>
              <a:gd name="connsiteY5" fmla="*/ 2455295 h 3080647"/>
              <a:gd name="connsiteX6" fmla="*/ 1380342 w 1380881"/>
              <a:gd name="connsiteY6" fmla="*/ 2449858 h 3080647"/>
              <a:gd name="connsiteX7" fmla="*/ 1371600 w 1380881"/>
              <a:gd name="connsiteY7" fmla="*/ 0 h 3080647"/>
              <a:gd name="connsiteX8" fmla="*/ 0 w 1380881"/>
              <a:gd name="connsiteY8" fmla="*/ 10886 h 3080647"/>
              <a:gd name="connsiteX9" fmla="*/ 10887 w 1380881"/>
              <a:gd name="connsiteY9" fmla="*/ 319061 h 3080647"/>
              <a:gd name="connsiteX0" fmla="*/ 0 w 1380881"/>
              <a:gd name="connsiteY0" fmla="*/ 119743 h 3080647"/>
              <a:gd name="connsiteX1" fmla="*/ 0 w 1380881"/>
              <a:gd name="connsiteY1" fmla="*/ 119743 h 3080647"/>
              <a:gd name="connsiteX2" fmla="*/ 10886 w 1380881"/>
              <a:gd name="connsiteY2" fmla="*/ 438806 h 3080647"/>
              <a:gd name="connsiteX3" fmla="*/ 8741 w 1380881"/>
              <a:gd name="connsiteY3" fmla="*/ 3080647 h 3080647"/>
              <a:gd name="connsiteX4" fmla="*/ 880246 w 1380881"/>
              <a:gd name="connsiteY4" fmla="*/ 3071577 h 3080647"/>
              <a:gd name="connsiteX5" fmla="*/ 891130 w 1380881"/>
              <a:gd name="connsiteY5" fmla="*/ 2455295 h 3080647"/>
              <a:gd name="connsiteX6" fmla="*/ 1380342 w 1380881"/>
              <a:gd name="connsiteY6" fmla="*/ 2449858 h 3080647"/>
              <a:gd name="connsiteX7" fmla="*/ 1371600 w 1380881"/>
              <a:gd name="connsiteY7" fmla="*/ 0 h 3080647"/>
              <a:gd name="connsiteX8" fmla="*/ 0 w 1380881"/>
              <a:gd name="connsiteY8" fmla="*/ 10886 h 3080647"/>
              <a:gd name="connsiteX0" fmla="*/ 0 w 1380881"/>
              <a:gd name="connsiteY0" fmla="*/ 119743 h 3080647"/>
              <a:gd name="connsiteX1" fmla="*/ 13085 w 1380881"/>
              <a:gd name="connsiteY1" fmla="*/ 10906 h 3080647"/>
              <a:gd name="connsiteX2" fmla="*/ 10886 w 1380881"/>
              <a:gd name="connsiteY2" fmla="*/ 438806 h 3080647"/>
              <a:gd name="connsiteX3" fmla="*/ 8741 w 1380881"/>
              <a:gd name="connsiteY3" fmla="*/ 3080647 h 3080647"/>
              <a:gd name="connsiteX4" fmla="*/ 880246 w 1380881"/>
              <a:gd name="connsiteY4" fmla="*/ 3071577 h 3080647"/>
              <a:gd name="connsiteX5" fmla="*/ 891130 w 1380881"/>
              <a:gd name="connsiteY5" fmla="*/ 2455295 h 3080647"/>
              <a:gd name="connsiteX6" fmla="*/ 1380342 w 1380881"/>
              <a:gd name="connsiteY6" fmla="*/ 2449858 h 3080647"/>
              <a:gd name="connsiteX7" fmla="*/ 1371600 w 1380881"/>
              <a:gd name="connsiteY7" fmla="*/ 0 h 3080647"/>
              <a:gd name="connsiteX8" fmla="*/ 0 w 1380881"/>
              <a:gd name="connsiteY8" fmla="*/ 10886 h 3080647"/>
              <a:gd name="connsiteX0" fmla="*/ 0 w 1380881"/>
              <a:gd name="connsiteY0" fmla="*/ 119743 h 3080647"/>
              <a:gd name="connsiteX1" fmla="*/ 13085 w 1380881"/>
              <a:gd name="connsiteY1" fmla="*/ 10906 h 3080647"/>
              <a:gd name="connsiteX2" fmla="*/ 10886 w 1380881"/>
              <a:gd name="connsiteY2" fmla="*/ 438806 h 3080647"/>
              <a:gd name="connsiteX3" fmla="*/ 8741 w 1380881"/>
              <a:gd name="connsiteY3" fmla="*/ 3080647 h 3080647"/>
              <a:gd name="connsiteX4" fmla="*/ 880246 w 1380881"/>
              <a:gd name="connsiteY4" fmla="*/ 3071577 h 3080647"/>
              <a:gd name="connsiteX5" fmla="*/ 891130 w 1380881"/>
              <a:gd name="connsiteY5" fmla="*/ 2455295 h 3080647"/>
              <a:gd name="connsiteX6" fmla="*/ 1380342 w 1380881"/>
              <a:gd name="connsiteY6" fmla="*/ 2449858 h 3080647"/>
              <a:gd name="connsiteX7" fmla="*/ 1371600 w 1380881"/>
              <a:gd name="connsiteY7" fmla="*/ 0 h 3080647"/>
              <a:gd name="connsiteX8" fmla="*/ 0 w 1380881"/>
              <a:gd name="connsiteY8" fmla="*/ 10886 h 3080647"/>
              <a:gd name="connsiteX0" fmla="*/ 13085 w 1380881"/>
              <a:gd name="connsiteY0" fmla="*/ 10906 h 3080647"/>
              <a:gd name="connsiteX1" fmla="*/ 10886 w 1380881"/>
              <a:gd name="connsiteY1" fmla="*/ 438806 h 3080647"/>
              <a:gd name="connsiteX2" fmla="*/ 8741 w 1380881"/>
              <a:gd name="connsiteY2" fmla="*/ 3080647 h 3080647"/>
              <a:gd name="connsiteX3" fmla="*/ 880246 w 1380881"/>
              <a:gd name="connsiteY3" fmla="*/ 3071577 h 3080647"/>
              <a:gd name="connsiteX4" fmla="*/ 891130 w 1380881"/>
              <a:gd name="connsiteY4" fmla="*/ 2455295 h 3080647"/>
              <a:gd name="connsiteX5" fmla="*/ 1380342 w 1380881"/>
              <a:gd name="connsiteY5" fmla="*/ 2449858 h 3080647"/>
              <a:gd name="connsiteX6" fmla="*/ 1371600 w 1380881"/>
              <a:gd name="connsiteY6" fmla="*/ 0 h 3080647"/>
              <a:gd name="connsiteX7" fmla="*/ 0 w 1380881"/>
              <a:gd name="connsiteY7" fmla="*/ 10886 h 3080647"/>
              <a:gd name="connsiteX0" fmla="*/ 13085 w 1380881"/>
              <a:gd name="connsiteY0" fmla="*/ 10906 h 3080647"/>
              <a:gd name="connsiteX1" fmla="*/ 10886 w 1380881"/>
              <a:gd name="connsiteY1" fmla="*/ 438805 h 3080647"/>
              <a:gd name="connsiteX2" fmla="*/ 8741 w 1380881"/>
              <a:gd name="connsiteY2" fmla="*/ 3080647 h 3080647"/>
              <a:gd name="connsiteX3" fmla="*/ 880246 w 1380881"/>
              <a:gd name="connsiteY3" fmla="*/ 3071577 h 3080647"/>
              <a:gd name="connsiteX4" fmla="*/ 891130 w 1380881"/>
              <a:gd name="connsiteY4" fmla="*/ 2455295 h 3080647"/>
              <a:gd name="connsiteX5" fmla="*/ 1380342 w 1380881"/>
              <a:gd name="connsiteY5" fmla="*/ 2449858 h 3080647"/>
              <a:gd name="connsiteX6" fmla="*/ 1371600 w 1380881"/>
              <a:gd name="connsiteY6" fmla="*/ 0 h 3080647"/>
              <a:gd name="connsiteX7" fmla="*/ 0 w 1380881"/>
              <a:gd name="connsiteY7" fmla="*/ 10886 h 3080647"/>
              <a:gd name="connsiteX0" fmla="*/ 13085 w 1380881"/>
              <a:gd name="connsiteY0" fmla="*/ 10906 h 3080647"/>
              <a:gd name="connsiteX1" fmla="*/ 8741 w 1380881"/>
              <a:gd name="connsiteY1" fmla="*/ 3080647 h 3080647"/>
              <a:gd name="connsiteX2" fmla="*/ 880246 w 1380881"/>
              <a:gd name="connsiteY2" fmla="*/ 3071577 h 3080647"/>
              <a:gd name="connsiteX3" fmla="*/ 891130 w 1380881"/>
              <a:gd name="connsiteY3" fmla="*/ 2455295 h 3080647"/>
              <a:gd name="connsiteX4" fmla="*/ 1380342 w 1380881"/>
              <a:gd name="connsiteY4" fmla="*/ 2449858 h 3080647"/>
              <a:gd name="connsiteX5" fmla="*/ 1371600 w 1380881"/>
              <a:gd name="connsiteY5" fmla="*/ 0 h 3080647"/>
              <a:gd name="connsiteX6" fmla="*/ 0 w 1380881"/>
              <a:gd name="connsiteY6" fmla="*/ 10886 h 308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0881" h="3080647">
                <a:moveTo>
                  <a:pt x="13085" y="10906"/>
                </a:moveTo>
                <a:lnTo>
                  <a:pt x="8741" y="3080647"/>
                </a:lnTo>
                <a:lnTo>
                  <a:pt x="880246" y="3071577"/>
                </a:lnTo>
                <a:lnTo>
                  <a:pt x="891130" y="2455295"/>
                </a:lnTo>
                <a:cubicBezTo>
                  <a:pt x="1185045" y="2462553"/>
                  <a:pt x="1086427" y="2442600"/>
                  <a:pt x="1380342" y="2449858"/>
                </a:cubicBezTo>
                <a:cubicBezTo>
                  <a:pt x="1383970" y="1709629"/>
                  <a:pt x="1367972" y="740229"/>
                  <a:pt x="1371600" y="0"/>
                </a:cubicBezTo>
                <a:lnTo>
                  <a:pt x="0" y="10886"/>
                </a:lnTo>
              </a:path>
            </a:pathLst>
          </a:cu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자유형 14"/>
          <p:cNvSpPr/>
          <p:nvPr/>
        </p:nvSpPr>
        <p:spPr bwMode="gray">
          <a:xfrm rot="5400000" flipH="1">
            <a:off x="5713826" y="3669341"/>
            <a:ext cx="546032" cy="2578111"/>
          </a:xfrm>
          <a:custGeom>
            <a:avLst/>
            <a:gdLst>
              <a:gd name="connsiteX0" fmla="*/ 10885 w 1382485"/>
              <a:gd name="connsiteY0" fmla="*/ 119743 h 3026228"/>
              <a:gd name="connsiteX1" fmla="*/ 10885 w 1382485"/>
              <a:gd name="connsiteY1" fmla="*/ 119743 h 3026228"/>
              <a:gd name="connsiteX2" fmla="*/ 32657 w 1382485"/>
              <a:gd name="connsiteY2" fmla="*/ 424543 h 3026228"/>
              <a:gd name="connsiteX3" fmla="*/ 0 w 1382485"/>
              <a:gd name="connsiteY3" fmla="*/ 3026228 h 3026228"/>
              <a:gd name="connsiteX4" fmla="*/ 478971 w 1382485"/>
              <a:gd name="connsiteY4" fmla="*/ 3026228 h 3026228"/>
              <a:gd name="connsiteX5" fmla="*/ 468085 w 1382485"/>
              <a:gd name="connsiteY5" fmla="*/ 2198914 h 3026228"/>
              <a:gd name="connsiteX6" fmla="*/ 1371600 w 1382485"/>
              <a:gd name="connsiteY6" fmla="*/ 2220686 h 3026228"/>
              <a:gd name="connsiteX7" fmla="*/ 1382485 w 1382485"/>
              <a:gd name="connsiteY7" fmla="*/ 0 h 3026228"/>
              <a:gd name="connsiteX8" fmla="*/ 10885 w 1382485"/>
              <a:gd name="connsiteY8" fmla="*/ 10886 h 3026228"/>
              <a:gd name="connsiteX9" fmla="*/ 32657 w 1382485"/>
              <a:gd name="connsiteY9" fmla="*/ 304800 h 3026228"/>
              <a:gd name="connsiteX0" fmla="*/ 10885 w 1382485"/>
              <a:gd name="connsiteY0" fmla="*/ 119743 h 3026228"/>
              <a:gd name="connsiteX1" fmla="*/ 10885 w 1382485"/>
              <a:gd name="connsiteY1" fmla="*/ 119743 h 3026228"/>
              <a:gd name="connsiteX2" fmla="*/ 32657 w 1382485"/>
              <a:gd name="connsiteY2" fmla="*/ 424543 h 3026228"/>
              <a:gd name="connsiteX3" fmla="*/ 0 w 1382485"/>
              <a:gd name="connsiteY3" fmla="*/ 3026228 h 3026228"/>
              <a:gd name="connsiteX4" fmla="*/ 478971 w 1382485"/>
              <a:gd name="connsiteY4" fmla="*/ 3026228 h 3026228"/>
              <a:gd name="connsiteX5" fmla="*/ 468085 w 1382485"/>
              <a:gd name="connsiteY5" fmla="*/ 2198914 h 3026228"/>
              <a:gd name="connsiteX6" fmla="*/ 1371600 w 1382485"/>
              <a:gd name="connsiteY6" fmla="*/ 1978228 h 3026228"/>
              <a:gd name="connsiteX7" fmla="*/ 1382485 w 1382485"/>
              <a:gd name="connsiteY7" fmla="*/ 0 h 3026228"/>
              <a:gd name="connsiteX8" fmla="*/ 10885 w 1382485"/>
              <a:gd name="connsiteY8" fmla="*/ 10886 h 3026228"/>
              <a:gd name="connsiteX9" fmla="*/ 32657 w 1382485"/>
              <a:gd name="connsiteY9" fmla="*/ 304800 h 3026228"/>
              <a:gd name="connsiteX0" fmla="*/ 10885 w 1382485"/>
              <a:gd name="connsiteY0" fmla="*/ 119743 h 3026228"/>
              <a:gd name="connsiteX1" fmla="*/ 10885 w 1382485"/>
              <a:gd name="connsiteY1" fmla="*/ 119743 h 3026228"/>
              <a:gd name="connsiteX2" fmla="*/ 32657 w 1382485"/>
              <a:gd name="connsiteY2" fmla="*/ 424543 h 3026228"/>
              <a:gd name="connsiteX3" fmla="*/ 0 w 1382485"/>
              <a:gd name="connsiteY3" fmla="*/ 3026228 h 3026228"/>
              <a:gd name="connsiteX4" fmla="*/ 478971 w 1382485"/>
              <a:gd name="connsiteY4" fmla="*/ 3026228 h 3026228"/>
              <a:gd name="connsiteX5" fmla="*/ 489856 w 1382485"/>
              <a:gd name="connsiteY5" fmla="*/ 1956455 h 3026228"/>
              <a:gd name="connsiteX6" fmla="*/ 1371600 w 1382485"/>
              <a:gd name="connsiteY6" fmla="*/ 1978228 h 3026228"/>
              <a:gd name="connsiteX7" fmla="*/ 1382485 w 1382485"/>
              <a:gd name="connsiteY7" fmla="*/ 0 h 3026228"/>
              <a:gd name="connsiteX8" fmla="*/ 10885 w 1382485"/>
              <a:gd name="connsiteY8" fmla="*/ 10886 h 3026228"/>
              <a:gd name="connsiteX9" fmla="*/ 32657 w 1382485"/>
              <a:gd name="connsiteY9" fmla="*/ 304800 h 3026228"/>
              <a:gd name="connsiteX0" fmla="*/ 10885 w 1382485"/>
              <a:gd name="connsiteY0" fmla="*/ 119743 h 3026228"/>
              <a:gd name="connsiteX1" fmla="*/ 10885 w 1382485"/>
              <a:gd name="connsiteY1" fmla="*/ 119743 h 3026228"/>
              <a:gd name="connsiteX2" fmla="*/ 32657 w 1382485"/>
              <a:gd name="connsiteY2" fmla="*/ 424543 h 3026228"/>
              <a:gd name="connsiteX3" fmla="*/ 0 w 1382485"/>
              <a:gd name="connsiteY3" fmla="*/ 3026228 h 3026228"/>
              <a:gd name="connsiteX4" fmla="*/ 478971 w 1382485"/>
              <a:gd name="connsiteY4" fmla="*/ 3026228 h 3026228"/>
              <a:gd name="connsiteX5" fmla="*/ 489856 w 1382485"/>
              <a:gd name="connsiteY5" fmla="*/ 1956455 h 3026228"/>
              <a:gd name="connsiteX6" fmla="*/ 1371600 w 1382485"/>
              <a:gd name="connsiteY6" fmla="*/ 1978228 h 3026228"/>
              <a:gd name="connsiteX7" fmla="*/ 1382485 w 1382485"/>
              <a:gd name="connsiteY7" fmla="*/ 0 h 3026228"/>
              <a:gd name="connsiteX8" fmla="*/ 10885 w 1382485"/>
              <a:gd name="connsiteY8" fmla="*/ 10886 h 3026228"/>
              <a:gd name="connsiteX9" fmla="*/ 21772 w 1382485"/>
              <a:gd name="connsiteY9" fmla="*/ 319061 h 3026228"/>
              <a:gd name="connsiteX0" fmla="*/ 10885 w 1382485"/>
              <a:gd name="connsiteY0" fmla="*/ 119743 h 3026228"/>
              <a:gd name="connsiteX1" fmla="*/ 10885 w 1382485"/>
              <a:gd name="connsiteY1" fmla="*/ 119743 h 3026228"/>
              <a:gd name="connsiteX2" fmla="*/ 21771 w 1382485"/>
              <a:gd name="connsiteY2" fmla="*/ 438806 h 3026228"/>
              <a:gd name="connsiteX3" fmla="*/ 0 w 1382485"/>
              <a:gd name="connsiteY3" fmla="*/ 3026228 h 3026228"/>
              <a:gd name="connsiteX4" fmla="*/ 478971 w 1382485"/>
              <a:gd name="connsiteY4" fmla="*/ 3026228 h 3026228"/>
              <a:gd name="connsiteX5" fmla="*/ 489856 w 1382485"/>
              <a:gd name="connsiteY5" fmla="*/ 1956455 h 3026228"/>
              <a:gd name="connsiteX6" fmla="*/ 1371600 w 1382485"/>
              <a:gd name="connsiteY6" fmla="*/ 1978228 h 3026228"/>
              <a:gd name="connsiteX7" fmla="*/ 1382485 w 1382485"/>
              <a:gd name="connsiteY7" fmla="*/ 0 h 3026228"/>
              <a:gd name="connsiteX8" fmla="*/ 10885 w 1382485"/>
              <a:gd name="connsiteY8" fmla="*/ 10886 h 3026228"/>
              <a:gd name="connsiteX9" fmla="*/ 21772 w 1382485"/>
              <a:gd name="connsiteY9" fmla="*/ 319061 h 3026228"/>
              <a:gd name="connsiteX0" fmla="*/ 10885 w 1382485"/>
              <a:gd name="connsiteY0" fmla="*/ 119743 h 3026228"/>
              <a:gd name="connsiteX1" fmla="*/ 10885 w 1382485"/>
              <a:gd name="connsiteY1" fmla="*/ 119743 h 3026228"/>
              <a:gd name="connsiteX2" fmla="*/ 21771 w 1382485"/>
              <a:gd name="connsiteY2" fmla="*/ 438806 h 3026228"/>
              <a:gd name="connsiteX3" fmla="*/ 0 w 1382485"/>
              <a:gd name="connsiteY3" fmla="*/ 3026228 h 3026228"/>
              <a:gd name="connsiteX4" fmla="*/ 478971 w 1382485"/>
              <a:gd name="connsiteY4" fmla="*/ 3026228 h 3026228"/>
              <a:gd name="connsiteX5" fmla="*/ 489856 w 1382485"/>
              <a:gd name="connsiteY5" fmla="*/ 1956455 h 3026228"/>
              <a:gd name="connsiteX6" fmla="*/ 1364300 w 1382485"/>
              <a:gd name="connsiteY6" fmla="*/ 1587700 h 3026228"/>
              <a:gd name="connsiteX7" fmla="*/ 1382485 w 1382485"/>
              <a:gd name="connsiteY7" fmla="*/ 0 h 3026228"/>
              <a:gd name="connsiteX8" fmla="*/ 10885 w 1382485"/>
              <a:gd name="connsiteY8" fmla="*/ 10886 h 3026228"/>
              <a:gd name="connsiteX9" fmla="*/ 21772 w 1382485"/>
              <a:gd name="connsiteY9" fmla="*/ 319061 h 3026228"/>
              <a:gd name="connsiteX0" fmla="*/ 10885 w 1382485"/>
              <a:gd name="connsiteY0" fmla="*/ 119743 h 3026228"/>
              <a:gd name="connsiteX1" fmla="*/ 10885 w 1382485"/>
              <a:gd name="connsiteY1" fmla="*/ 119743 h 3026228"/>
              <a:gd name="connsiteX2" fmla="*/ 21771 w 1382485"/>
              <a:gd name="connsiteY2" fmla="*/ 438806 h 3026228"/>
              <a:gd name="connsiteX3" fmla="*/ 0 w 1382485"/>
              <a:gd name="connsiteY3" fmla="*/ 3026228 h 3026228"/>
              <a:gd name="connsiteX4" fmla="*/ 478971 w 1382485"/>
              <a:gd name="connsiteY4" fmla="*/ 3026228 h 3026228"/>
              <a:gd name="connsiteX5" fmla="*/ 336576 w 1382485"/>
              <a:gd name="connsiteY5" fmla="*/ 1583678 h 3026228"/>
              <a:gd name="connsiteX6" fmla="*/ 1364300 w 1382485"/>
              <a:gd name="connsiteY6" fmla="*/ 1587700 h 3026228"/>
              <a:gd name="connsiteX7" fmla="*/ 1382485 w 1382485"/>
              <a:gd name="connsiteY7" fmla="*/ 0 h 3026228"/>
              <a:gd name="connsiteX8" fmla="*/ 10885 w 1382485"/>
              <a:gd name="connsiteY8" fmla="*/ 10886 h 3026228"/>
              <a:gd name="connsiteX9" fmla="*/ 21772 w 1382485"/>
              <a:gd name="connsiteY9" fmla="*/ 319061 h 3026228"/>
              <a:gd name="connsiteX0" fmla="*/ 10885 w 1382485"/>
              <a:gd name="connsiteY0" fmla="*/ 119743 h 3052856"/>
              <a:gd name="connsiteX1" fmla="*/ 10885 w 1382485"/>
              <a:gd name="connsiteY1" fmla="*/ 119743 h 3052856"/>
              <a:gd name="connsiteX2" fmla="*/ 21771 w 1382485"/>
              <a:gd name="connsiteY2" fmla="*/ 438806 h 3052856"/>
              <a:gd name="connsiteX3" fmla="*/ 0 w 1382485"/>
              <a:gd name="connsiteY3" fmla="*/ 3026228 h 3052856"/>
              <a:gd name="connsiteX4" fmla="*/ 354887 w 1382485"/>
              <a:gd name="connsiteY4" fmla="*/ 3052856 h 3052856"/>
              <a:gd name="connsiteX5" fmla="*/ 336576 w 1382485"/>
              <a:gd name="connsiteY5" fmla="*/ 1583678 h 3052856"/>
              <a:gd name="connsiteX6" fmla="*/ 1364300 w 1382485"/>
              <a:gd name="connsiteY6" fmla="*/ 1587700 h 3052856"/>
              <a:gd name="connsiteX7" fmla="*/ 1382485 w 1382485"/>
              <a:gd name="connsiteY7" fmla="*/ 0 h 3052856"/>
              <a:gd name="connsiteX8" fmla="*/ 10885 w 1382485"/>
              <a:gd name="connsiteY8" fmla="*/ 10886 h 3052856"/>
              <a:gd name="connsiteX9" fmla="*/ 21772 w 1382485"/>
              <a:gd name="connsiteY9" fmla="*/ 319061 h 3052856"/>
              <a:gd name="connsiteX0" fmla="*/ 47380 w 1418980"/>
              <a:gd name="connsiteY0" fmla="*/ 119743 h 3052856"/>
              <a:gd name="connsiteX1" fmla="*/ 47380 w 1418980"/>
              <a:gd name="connsiteY1" fmla="*/ 119743 h 3052856"/>
              <a:gd name="connsiteX2" fmla="*/ 58266 w 1418980"/>
              <a:gd name="connsiteY2" fmla="*/ 438806 h 3052856"/>
              <a:gd name="connsiteX3" fmla="*/ 0 w 1418980"/>
              <a:gd name="connsiteY3" fmla="*/ 3035103 h 3052856"/>
              <a:gd name="connsiteX4" fmla="*/ 391382 w 1418980"/>
              <a:gd name="connsiteY4" fmla="*/ 3052856 h 3052856"/>
              <a:gd name="connsiteX5" fmla="*/ 373071 w 1418980"/>
              <a:gd name="connsiteY5" fmla="*/ 1583678 h 3052856"/>
              <a:gd name="connsiteX6" fmla="*/ 1400795 w 1418980"/>
              <a:gd name="connsiteY6" fmla="*/ 1587700 h 3052856"/>
              <a:gd name="connsiteX7" fmla="*/ 1418980 w 1418980"/>
              <a:gd name="connsiteY7" fmla="*/ 0 h 3052856"/>
              <a:gd name="connsiteX8" fmla="*/ 47380 w 1418980"/>
              <a:gd name="connsiteY8" fmla="*/ 10886 h 3052856"/>
              <a:gd name="connsiteX9" fmla="*/ 58267 w 1418980"/>
              <a:gd name="connsiteY9" fmla="*/ 319061 h 3052856"/>
              <a:gd name="connsiteX0" fmla="*/ 65438 w 1437038"/>
              <a:gd name="connsiteY0" fmla="*/ 119743 h 3052856"/>
              <a:gd name="connsiteX1" fmla="*/ 65438 w 1437038"/>
              <a:gd name="connsiteY1" fmla="*/ 119743 h 3052856"/>
              <a:gd name="connsiteX2" fmla="*/ 18058 w 1437038"/>
              <a:gd name="connsiteY2" fmla="*/ 3035103 h 3052856"/>
              <a:gd name="connsiteX3" fmla="*/ 409440 w 1437038"/>
              <a:gd name="connsiteY3" fmla="*/ 3052856 h 3052856"/>
              <a:gd name="connsiteX4" fmla="*/ 391129 w 1437038"/>
              <a:gd name="connsiteY4" fmla="*/ 1583678 h 3052856"/>
              <a:gd name="connsiteX5" fmla="*/ 1418853 w 1437038"/>
              <a:gd name="connsiteY5" fmla="*/ 1587700 h 3052856"/>
              <a:gd name="connsiteX6" fmla="*/ 1437038 w 1437038"/>
              <a:gd name="connsiteY6" fmla="*/ 0 h 3052856"/>
              <a:gd name="connsiteX7" fmla="*/ 65438 w 1437038"/>
              <a:gd name="connsiteY7" fmla="*/ 10886 h 3052856"/>
              <a:gd name="connsiteX8" fmla="*/ 76325 w 1437038"/>
              <a:gd name="connsiteY8" fmla="*/ 319061 h 3052856"/>
              <a:gd name="connsiteX0" fmla="*/ 65438 w 1437038"/>
              <a:gd name="connsiteY0" fmla="*/ 119743 h 3052856"/>
              <a:gd name="connsiteX1" fmla="*/ 65438 w 1437038"/>
              <a:gd name="connsiteY1" fmla="*/ 119743 h 3052856"/>
              <a:gd name="connsiteX2" fmla="*/ 18058 w 1437038"/>
              <a:gd name="connsiteY2" fmla="*/ 3035103 h 3052856"/>
              <a:gd name="connsiteX3" fmla="*/ 409440 w 1437038"/>
              <a:gd name="connsiteY3" fmla="*/ 3052856 h 3052856"/>
              <a:gd name="connsiteX4" fmla="*/ 391129 w 1437038"/>
              <a:gd name="connsiteY4" fmla="*/ 1583678 h 3052856"/>
              <a:gd name="connsiteX5" fmla="*/ 1418853 w 1437038"/>
              <a:gd name="connsiteY5" fmla="*/ 1587700 h 3052856"/>
              <a:gd name="connsiteX6" fmla="*/ 1437038 w 1437038"/>
              <a:gd name="connsiteY6" fmla="*/ 0 h 3052856"/>
              <a:gd name="connsiteX7" fmla="*/ 65438 w 1437038"/>
              <a:gd name="connsiteY7" fmla="*/ 10886 h 3052856"/>
              <a:gd name="connsiteX0" fmla="*/ 47380 w 1418980"/>
              <a:gd name="connsiteY0" fmla="*/ 119743 h 3052856"/>
              <a:gd name="connsiteX1" fmla="*/ 0 w 1418980"/>
              <a:gd name="connsiteY1" fmla="*/ 3035103 h 3052856"/>
              <a:gd name="connsiteX2" fmla="*/ 391382 w 1418980"/>
              <a:gd name="connsiteY2" fmla="*/ 3052856 h 3052856"/>
              <a:gd name="connsiteX3" fmla="*/ 373071 w 1418980"/>
              <a:gd name="connsiteY3" fmla="*/ 1583678 h 3052856"/>
              <a:gd name="connsiteX4" fmla="*/ 1400795 w 1418980"/>
              <a:gd name="connsiteY4" fmla="*/ 1587700 h 3052856"/>
              <a:gd name="connsiteX5" fmla="*/ 1418980 w 1418980"/>
              <a:gd name="connsiteY5" fmla="*/ 0 h 3052856"/>
              <a:gd name="connsiteX6" fmla="*/ 47380 w 1418980"/>
              <a:gd name="connsiteY6" fmla="*/ 10886 h 3052856"/>
              <a:gd name="connsiteX0" fmla="*/ 72993 w 1444593"/>
              <a:gd name="connsiteY0" fmla="*/ 119743 h 3052856"/>
              <a:gd name="connsiteX1" fmla="*/ 25613 w 1444593"/>
              <a:gd name="connsiteY1" fmla="*/ 3035103 h 3052856"/>
              <a:gd name="connsiteX2" fmla="*/ 416995 w 1444593"/>
              <a:gd name="connsiteY2" fmla="*/ 3052856 h 3052856"/>
              <a:gd name="connsiteX3" fmla="*/ 398684 w 1444593"/>
              <a:gd name="connsiteY3" fmla="*/ 1583678 h 3052856"/>
              <a:gd name="connsiteX4" fmla="*/ 1426408 w 1444593"/>
              <a:gd name="connsiteY4" fmla="*/ 1587700 h 3052856"/>
              <a:gd name="connsiteX5" fmla="*/ 1444593 w 1444593"/>
              <a:gd name="connsiteY5" fmla="*/ 0 h 3052856"/>
              <a:gd name="connsiteX6" fmla="*/ 0 w 1444593"/>
              <a:gd name="connsiteY6" fmla="*/ 2009 h 3052856"/>
              <a:gd name="connsiteX0" fmla="*/ 14601 w 1444593"/>
              <a:gd name="connsiteY0" fmla="*/ 0 h 3057373"/>
              <a:gd name="connsiteX1" fmla="*/ 25613 w 1444593"/>
              <a:gd name="connsiteY1" fmla="*/ 3039620 h 3057373"/>
              <a:gd name="connsiteX2" fmla="*/ 416995 w 1444593"/>
              <a:gd name="connsiteY2" fmla="*/ 3057373 h 3057373"/>
              <a:gd name="connsiteX3" fmla="*/ 398684 w 1444593"/>
              <a:gd name="connsiteY3" fmla="*/ 1588195 h 3057373"/>
              <a:gd name="connsiteX4" fmla="*/ 1426408 w 1444593"/>
              <a:gd name="connsiteY4" fmla="*/ 1592217 h 3057373"/>
              <a:gd name="connsiteX5" fmla="*/ 1444593 w 1444593"/>
              <a:gd name="connsiteY5" fmla="*/ 4517 h 3057373"/>
              <a:gd name="connsiteX6" fmla="*/ 0 w 1444593"/>
              <a:gd name="connsiteY6" fmla="*/ 6526 h 3057373"/>
              <a:gd name="connsiteX0" fmla="*/ 14601 w 1469189"/>
              <a:gd name="connsiteY0" fmla="*/ 0 h 3057373"/>
              <a:gd name="connsiteX1" fmla="*/ 25613 w 1469189"/>
              <a:gd name="connsiteY1" fmla="*/ 3039620 h 3057373"/>
              <a:gd name="connsiteX2" fmla="*/ 416995 w 1469189"/>
              <a:gd name="connsiteY2" fmla="*/ 3057373 h 3057373"/>
              <a:gd name="connsiteX3" fmla="*/ 398684 w 1469189"/>
              <a:gd name="connsiteY3" fmla="*/ 1588195 h 3057373"/>
              <a:gd name="connsiteX4" fmla="*/ 1468899 w 1469189"/>
              <a:gd name="connsiteY4" fmla="*/ 1592216 h 3057373"/>
              <a:gd name="connsiteX5" fmla="*/ 1444593 w 1469189"/>
              <a:gd name="connsiteY5" fmla="*/ 4517 h 3057373"/>
              <a:gd name="connsiteX6" fmla="*/ 0 w 1469189"/>
              <a:gd name="connsiteY6" fmla="*/ 6526 h 3057373"/>
              <a:gd name="connsiteX0" fmla="*/ 14601 w 1455234"/>
              <a:gd name="connsiteY0" fmla="*/ 0 h 3057373"/>
              <a:gd name="connsiteX1" fmla="*/ 25613 w 1455234"/>
              <a:gd name="connsiteY1" fmla="*/ 3039620 h 3057373"/>
              <a:gd name="connsiteX2" fmla="*/ 416995 w 1455234"/>
              <a:gd name="connsiteY2" fmla="*/ 3057373 h 3057373"/>
              <a:gd name="connsiteX3" fmla="*/ 398684 w 1455234"/>
              <a:gd name="connsiteY3" fmla="*/ 1588195 h 3057373"/>
              <a:gd name="connsiteX4" fmla="*/ 1454734 w 1455234"/>
              <a:gd name="connsiteY4" fmla="*/ 1592214 h 3057373"/>
              <a:gd name="connsiteX5" fmla="*/ 1444593 w 1455234"/>
              <a:gd name="connsiteY5" fmla="*/ 4517 h 3057373"/>
              <a:gd name="connsiteX6" fmla="*/ 0 w 1455234"/>
              <a:gd name="connsiteY6" fmla="*/ 6526 h 3057373"/>
              <a:gd name="connsiteX0" fmla="*/ 14601 w 1473402"/>
              <a:gd name="connsiteY0" fmla="*/ 0 h 3057373"/>
              <a:gd name="connsiteX1" fmla="*/ 25613 w 1473402"/>
              <a:gd name="connsiteY1" fmla="*/ 3039620 h 3057373"/>
              <a:gd name="connsiteX2" fmla="*/ 416995 w 1473402"/>
              <a:gd name="connsiteY2" fmla="*/ 3057373 h 3057373"/>
              <a:gd name="connsiteX3" fmla="*/ 398684 w 1473402"/>
              <a:gd name="connsiteY3" fmla="*/ 1588195 h 3057373"/>
              <a:gd name="connsiteX4" fmla="*/ 1473145 w 1473402"/>
              <a:gd name="connsiteY4" fmla="*/ 2422380 h 3057373"/>
              <a:gd name="connsiteX5" fmla="*/ 1444593 w 1473402"/>
              <a:gd name="connsiteY5" fmla="*/ 4517 h 3057373"/>
              <a:gd name="connsiteX6" fmla="*/ 0 w 1473402"/>
              <a:gd name="connsiteY6" fmla="*/ 6526 h 3057373"/>
              <a:gd name="connsiteX0" fmla="*/ 14601 w 1473402"/>
              <a:gd name="connsiteY0" fmla="*/ 0 h 3057373"/>
              <a:gd name="connsiteX1" fmla="*/ 25613 w 1473402"/>
              <a:gd name="connsiteY1" fmla="*/ 3039620 h 3057373"/>
              <a:gd name="connsiteX2" fmla="*/ 416995 w 1473402"/>
              <a:gd name="connsiteY2" fmla="*/ 3057373 h 3057373"/>
              <a:gd name="connsiteX3" fmla="*/ 177721 w 1473402"/>
              <a:gd name="connsiteY3" fmla="*/ 2426582 h 3057373"/>
              <a:gd name="connsiteX4" fmla="*/ 1473145 w 1473402"/>
              <a:gd name="connsiteY4" fmla="*/ 2422380 h 3057373"/>
              <a:gd name="connsiteX5" fmla="*/ 1444593 w 1473402"/>
              <a:gd name="connsiteY5" fmla="*/ 4517 h 3057373"/>
              <a:gd name="connsiteX6" fmla="*/ 0 w 1473402"/>
              <a:gd name="connsiteY6" fmla="*/ 6526 h 3057373"/>
              <a:gd name="connsiteX0" fmla="*/ 14601 w 1473402"/>
              <a:gd name="connsiteY0" fmla="*/ 0 h 3098471"/>
              <a:gd name="connsiteX1" fmla="*/ 25613 w 1473402"/>
              <a:gd name="connsiteY1" fmla="*/ 3039620 h 3098471"/>
              <a:gd name="connsiteX2" fmla="*/ 177618 w 1473402"/>
              <a:gd name="connsiteY2" fmla="*/ 3098471 h 3098471"/>
              <a:gd name="connsiteX3" fmla="*/ 177721 w 1473402"/>
              <a:gd name="connsiteY3" fmla="*/ 2426582 h 3098471"/>
              <a:gd name="connsiteX4" fmla="*/ 1473145 w 1473402"/>
              <a:gd name="connsiteY4" fmla="*/ 2422380 h 3098471"/>
              <a:gd name="connsiteX5" fmla="*/ 1444593 w 1473402"/>
              <a:gd name="connsiteY5" fmla="*/ 4517 h 3098471"/>
              <a:gd name="connsiteX6" fmla="*/ 0 w 1473402"/>
              <a:gd name="connsiteY6" fmla="*/ 6526 h 3098471"/>
              <a:gd name="connsiteX0" fmla="*/ 14601 w 1473402"/>
              <a:gd name="connsiteY0" fmla="*/ 0 h 3105376"/>
              <a:gd name="connsiteX1" fmla="*/ 7199 w 1473402"/>
              <a:gd name="connsiteY1" fmla="*/ 3105376 h 3105376"/>
              <a:gd name="connsiteX2" fmla="*/ 177618 w 1473402"/>
              <a:gd name="connsiteY2" fmla="*/ 3098471 h 3105376"/>
              <a:gd name="connsiteX3" fmla="*/ 177721 w 1473402"/>
              <a:gd name="connsiteY3" fmla="*/ 2426582 h 3105376"/>
              <a:gd name="connsiteX4" fmla="*/ 1473145 w 1473402"/>
              <a:gd name="connsiteY4" fmla="*/ 2422380 h 3105376"/>
              <a:gd name="connsiteX5" fmla="*/ 1444593 w 1473402"/>
              <a:gd name="connsiteY5" fmla="*/ 4517 h 3105376"/>
              <a:gd name="connsiteX6" fmla="*/ 0 w 1473402"/>
              <a:gd name="connsiteY6" fmla="*/ 6526 h 31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402" h="3105376">
                <a:moveTo>
                  <a:pt x="14601" y="0"/>
                </a:moveTo>
                <a:cubicBezTo>
                  <a:pt x="18272" y="1013207"/>
                  <a:pt x="3528" y="2092169"/>
                  <a:pt x="7199" y="3105376"/>
                </a:cubicBezTo>
                <a:lnTo>
                  <a:pt x="177618" y="3098471"/>
                </a:lnTo>
                <a:cubicBezTo>
                  <a:pt x="177652" y="2874508"/>
                  <a:pt x="177687" y="2650545"/>
                  <a:pt x="177721" y="2426582"/>
                </a:cubicBezTo>
                <a:lnTo>
                  <a:pt x="1473145" y="2422380"/>
                </a:lnTo>
                <a:cubicBezTo>
                  <a:pt x="1476773" y="1682151"/>
                  <a:pt x="1440965" y="744746"/>
                  <a:pt x="1444593" y="4517"/>
                </a:cubicBezTo>
                <a:lnTo>
                  <a:pt x="0" y="6526"/>
                </a:lnTo>
              </a:path>
            </a:pathLst>
          </a:custGeom>
          <a:solidFill>
            <a:srgbClr val="298ABD">
              <a:alpha val="2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 bwMode="blackWhite">
          <a:xfrm>
            <a:off x="4509955" y="5691582"/>
            <a:ext cx="379475" cy="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m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blackWhite">
          <a:xfrm>
            <a:off x="2134070" y="4515209"/>
            <a:ext cx="379475" cy="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m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 bwMode="blackWhite">
          <a:xfrm>
            <a:off x="4959655" y="5691582"/>
            <a:ext cx="530655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m+</a:t>
            </a:r>
            <a:r>
              <a:rPr lang="el-GR" altLang="ko-KR" sz="1200" b="1" dirty="0" smtClean="0">
                <a:ea typeface="맑은 고딕" pitchFamily="50" charset="-127"/>
              </a:rPr>
              <a:t>σ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blackWhite">
          <a:xfrm>
            <a:off x="1982890" y="4048907"/>
            <a:ext cx="530655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m+</a:t>
            </a:r>
            <a:r>
              <a:rPr lang="el-GR" altLang="ko-KR" sz="1200" b="1" dirty="0" smtClean="0">
                <a:ea typeface="맑은 고딕" pitchFamily="50" charset="-127"/>
              </a:rPr>
              <a:t>σ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blackWhite">
          <a:xfrm>
            <a:off x="3845790" y="5691582"/>
            <a:ext cx="530655" cy="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m-</a:t>
            </a:r>
            <a:r>
              <a:rPr lang="el-GR" altLang="ko-KR" sz="1200" b="1" dirty="0" smtClean="0">
                <a:ea typeface="맑은 고딕" pitchFamily="50" charset="-127"/>
              </a:rPr>
              <a:t>σ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blackWhite">
          <a:xfrm>
            <a:off x="1982890" y="5046474"/>
            <a:ext cx="530655" cy="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m-</a:t>
            </a:r>
            <a:r>
              <a:rPr lang="el-GR" altLang="ko-KR" sz="1200" b="1" dirty="0" smtClean="0">
                <a:ea typeface="맑은 고딕" pitchFamily="50" charset="-127"/>
              </a:rPr>
              <a:t>σ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blackWhite">
          <a:xfrm>
            <a:off x="247510" y="1607520"/>
            <a:ext cx="1555847" cy="302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solidFill>
                  <a:srgbClr val="FF0000"/>
                </a:solidFill>
                <a:ea typeface="맑은 고딕" pitchFamily="50" charset="-127"/>
              </a:rPr>
              <a:t>&lt;Too </a:t>
            </a:r>
            <a:r>
              <a:rPr lang="en-US" altLang="ko-KR" sz="1200" b="1" dirty="0">
                <a:solidFill>
                  <a:srgbClr val="FF0000"/>
                </a:solidFill>
                <a:ea typeface="맑은 고딕" pitchFamily="50" charset="-127"/>
              </a:rPr>
              <a:t>S</a:t>
            </a:r>
            <a:r>
              <a:rPr lang="en-US" altLang="ko-KR" sz="1200" b="1" dirty="0" smtClean="0">
                <a:solidFill>
                  <a:srgbClr val="FF0000"/>
                </a:solidFill>
                <a:ea typeface="맑은 고딕" pitchFamily="50" charset="-127"/>
              </a:rPr>
              <a:t>mall Store&gt;</a:t>
            </a:r>
          </a:p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rgbClr val="FF0000"/>
                </a:solidFill>
                <a:ea typeface="맑은 고딕" pitchFamily="50" charset="-127"/>
              </a:rPr>
              <a:t>대백프라자</a:t>
            </a:r>
            <a:endParaRPr lang="en-US" altLang="ko-KR" sz="1200" b="1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rgbClr val="FF0000"/>
                </a:solidFill>
                <a:ea typeface="맑은 고딕" pitchFamily="50" charset="-127"/>
              </a:rPr>
              <a:t>현중동</a:t>
            </a:r>
            <a:endParaRPr lang="en-US" altLang="ko-KR" sz="1200" b="1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rgbClr val="FF0000"/>
                </a:solidFill>
                <a:ea typeface="맑은 고딕" pitchFamily="50" charset="-127"/>
              </a:rPr>
              <a:t>애경수원</a:t>
            </a:r>
            <a:endParaRPr lang="en-US" altLang="ko-KR" sz="1200" b="1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rgbClr val="FF0000"/>
                </a:solidFill>
                <a:ea typeface="맑은 고딕" pitchFamily="50" charset="-127"/>
              </a:rPr>
              <a:t>현대구</a:t>
            </a:r>
            <a:endParaRPr lang="en-US" altLang="ko-KR" sz="1200" b="1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rgbClr val="FF0000"/>
                </a:solidFill>
                <a:ea typeface="맑은 고딕" pitchFamily="50" charset="-127"/>
              </a:rPr>
              <a:t>현부산</a:t>
            </a:r>
            <a:endParaRPr lang="en-US" altLang="ko-KR" sz="1200" b="1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rgbClr val="FF0000"/>
                </a:solidFill>
                <a:ea typeface="맑은 고딕" pitchFamily="50" charset="-127"/>
              </a:rPr>
              <a:t>현목동</a:t>
            </a:r>
            <a:endParaRPr lang="en-US" altLang="ko-KR" sz="1200" b="1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rgbClr val="FF0000"/>
                </a:solidFill>
                <a:ea typeface="맑은 고딕" pitchFamily="50" charset="-127"/>
              </a:rPr>
              <a:t>애경분당</a:t>
            </a:r>
            <a:endParaRPr lang="en-US" altLang="ko-KR" sz="1200" b="1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rgbClr val="FF0000"/>
                </a:solidFill>
                <a:ea typeface="맑은 고딕" pitchFamily="50" charset="-127"/>
              </a:rPr>
              <a:t>신본점</a:t>
            </a:r>
            <a:endParaRPr lang="en-US" altLang="ko-KR" sz="1200" b="1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rgbClr val="FF0000"/>
                </a:solidFill>
                <a:ea typeface="맑은 고딕" pitchFamily="50" charset="-127"/>
              </a:rPr>
              <a:t>롯광주</a:t>
            </a:r>
            <a:endParaRPr lang="en-US" altLang="ko-KR" sz="1200" b="1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pPr marL="174625" indent="-174625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Capa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당 </a:t>
            </a:r>
            <a:r>
              <a:rPr lang="ko-KR" altLang="en-US" sz="1200" b="1" dirty="0" err="1" smtClean="0">
                <a:ea typeface="맑은 고딕" pitchFamily="50" charset="-127"/>
                <a:sym typeface="Wingdings" pitchFamily="2" charset="2"/>
              </a:rPr>
              <a:t>판매력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Top 10 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매장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blackWhite">
          <a:xfrm>
            <a:off x="8064695" y="1607521"/>
            <a:ext cx="1555847" cy="311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t">
            <a:no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&lt;Too 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B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ig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Store&gt;</a:t>
            </a:r>
          </a:p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NC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불광</a:t>
            </a:r>
            <a:endParaRPr lang="en-US" altLang="ko-KR" sz="1200" b="1" dirty="0" smtClean="0">
              <a:solidFill>
                <a:schemeClr val="accent5">
                  <a:lumMod val="75000"/>
                </a:schemeClr>
              </a:solidFill>
              <a:ea typeface="맑은 고딕" pitchFamily="50" charset="-127"/>
            </a:endParaRPr>
          </a:p>
          <a:p>
            <a:pPr marL="171450" indent="-171450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동성로</a:t>
            </a:r>
            <a:endParaRPr lang="en-US" altLang="ko-KR" sz="1200" b="1" dirty="0" smtClean="0">
              <a:solidFill>
                <a:schemeClr val="accent5">
                  <a:lumMod val="75000"/>
                </a:schemeClr>
              </a:solidFill>
              <a:ea typeface="맑은 고딕" pitchFamily="50" charset="-127"/>
            </a:endParaRPr>
          </a:p>
          <a:p>
            <a:pPr marL="174625" indent="-174625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Wingdings"/>
              <a:buChar char="à"/>
            </a:pP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 Capa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당 </a:t>
            </a:r>
            <a:r>
              <a:rPr lang="ko-KR" altLang="en-US" sz="1200" b="1" dirty="0" err="1" smtClean="0">
                <a:ea typeface="맑은 고딕" pitchFamily="50" charset="-127"/>
                <a:sym typeface="Wingdings" pitchFamily="2" charset="2"/>
              </a:rPr>
              <a:t>판매력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Bottom 10 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매장</a:t>
            </a:r>
            <a:endParaRPr lang="en-US" altLang="ko-KR" sz="1200" b="1" dirty="0" smtClean="0">
              <a:ea typeface="맑은 고딕" pitchFamily="50" charset="-127"/>
              <a:sym typeface="Wingdings" pitchFamily="2" charset="2"/>
            </a:endParaRPr>
          </a:p>
          <a:p>
            <a:pPr marL="174625" indent="-174625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Wingdings"/>
              <a:buChar char="à"/>
            </a:pPr>
            <a:endParaRPr lang="en-US" altLang="ko-KR" sz="1200" b="1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sym typeface="Wingdings" pitchFamily="2" charset="2"/>
            </a:endParaRPr>
          </a:p>
          <a:p>
            <a:pPr marL="171450" indent="-171450" defTabSz="1028700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봉무</a:t>
            </a:r>
            <a:endParaRPr lang="en-US" altLang="ko-KR" sz="1200" b="1" dirty="0" smtClean="0">
              <a:solidFill>
                <a:schemeClr val="accent5">
                  <a:lumMod val="75000"/>
                </a:schemeClr>
              </a:solidFill>
              <a:ea typeface="맑은 고딕" pitchFamily="50" charset="-127"/>
            </a:endParaRPr>
          </a:p>
          <a:p>
            <a:pPr marL="171450" indent="-171450" defTabSz="1028700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부산광복</a:t>
            </a:r>
            <a:endParaRPr lang="en-US" altLang="ko-KR" sz="1200" b="1" dirty="0" smtClean="0">
              <a:solidFill>
                <a:schemeClr val="accent5">
                  <a:lumMod val="75000"/>
                </a:schemeClr>
              </a:solidFill>
              <a:ea typeface="맑은 고딕" pitchFamily="50" charset="-127"/>
            </a:endParaRPr>
          </a:p>
          <a:p>
            <a:pPr marL="171450" indent="-171450" defTabSz="1028700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신제주</a:t>
            </a:r>
            <a:endParaRPr lang="en-US" altLang="ko-KR" sz="1200" b="1" dirty="0" smtClean="0">
              <a:solidFill>
                <a:schemeClr val="accent5">
                  <a:lumMod val="75000"/>
                </a:schemeClr>
              </a:solidFill>
              <a:ea typeface="맑은 고딕" pitchFamily="50" charset="-127"/>
            </a:endParaRPr>
          </a:p>
          <a:p>
            <a:pPr marL="171450" indent="-171450" defTabSz="1028700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안동</a:t>
            </a:r>
            <a:endParaRPr lang="en-US" altLang="ko-KR" sz="1200" b="1" dirty="0" smtClean="0">
              <a:solidFill>
                <a:schemeClr val="accent5">
                  <a:lumMod val="75000"/>
                </a:schemeClr>
              </a:solidFill>
              <a:ea typeface="맑은 고딕" pitchFamily="50" charset="-127"/>
            </a:endParaRPr>
          </a:p>
          <a:p>
            <a:pPr marL="171450" indent="-171450" defTabSz="1028700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서산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(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신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)</a:t>
            </a:r>
          </a:p>
          <a:p>
            <a:pPr marL="171450" indent="-171450" defTabSz="1028700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평택장당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endCxn id="16" idx="3"/>
          </p:cNvCxnSpPr>
          <p:nvPr/>
        </p:nvCxnSpPr>
        <p:spPr>
          <a:xfrm rot="10800000">
            <a:off x="1803358" y="3121781"/>
            <a:ext cx="1351845" cy="127186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23" idx="2"/>
          </p:cNvCxnSpPr>
          <p:nvPr/>
        </p:nvCxnSpPr>
        <p:spPr>
          <a:xfrm flipV="1">
            <a:off x="7275898" y="4719215"/>
            <a:ext cx="1566721" cy="34332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 bwMode="blackWhite">
          <a:xfrm>
            <a:off x="1613620" y="6091411"/>
            <a:ext cx="6874660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* Capa </a:t>
            </a:r>
            <a:r>
              <a:rPr lang="ko-KR" altLang="en-US" sz="1200" b="1" dirty="0" smtClean="0">
                <a:ea typeface="맑은 고딕" pitchFamily="50" charset="-127"/>
              </a:rPr>
              <a:t>값이 있는 매장에 대해서만 </a:t>
            </a:r>
            <a:r>
              <a:rPr lang="en-US" altLang="ko-KR" sz="1200" b="1" dirty="0" smtClean="0">
                <a:ea typeface="맑은 고딕" pitchFamily="50" charset="-127"/>
              </a:rPr>
              <a:t>Plotting</a:t>
            </a:r>
            <a:r>
              <a:rPr lang="ko-KR" altLang="en-US" sz="1200" b="1" dirty="0" smtClean="0">
                <a:ea typeface="맑은 고딕" pitchFamily="50" charset="-127"/>
              </a:rPr>
              <a:t>을 했으므로</a:t>
            </a:r>
            <a:r>
              <a:rPr lang="en-US" altLang="ko-KR" sz="1200" b="1" dirty="0" smtClean="0"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ea typeface="맑은 고딕" pitchFamily="50" charset="-127"/>
              </a:rPr>
              <a:t>일부 매장 누락됨</a:t>
            </a:r>
          </a:p>
        </p:txBody>
      </p:sp>
    </p:spTree>
    <p:extLst>
      <p:ext uri="{BB962C8B-B14F-4D97-AF65-F5344CB8AC3E}">
        <p14:creationId xmlns:p14="http://schemas.microsoft.com/office/powerpoint/2010/main" val="5276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1-3. </a:t>
            </a:r>
            <a:r>
              <a:rPr lang="ko-KR" altLang="en-US" dirty="0" err="1" smtClean="0">
                <a:latin typeface="+mn-ea"/>
                <a:ea typeface="+mn-ea"/>
              </a:rPr>
              <a:t>매장별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Capa </a:t>
            </a:r>
            <a:r>
              <a:rPr lang="ko-KR" altLang="en-US" dirty="0" smtClean="0">
                <a:latin typeface="+mn-ea"/>
                <a:ea typeface="+mn-ea"/>
              </a:rPr>
              <a:t>값 조정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en-US" altLang="ko-KR" dirty="0" smtClean="0">
                <a:latin typeface="+mn-ea"/>
              </a:rPr>
              <a:t>Too-small, Too-big </a:t>
            </a:r>
            <a:r>
              <a:rPr lang="ko-KR" altLang="en-US" dirty="0" smtClean="0">
                <a:latin typeface="+mn-ea"/>
              </a:rPr>
              <a:t>매장의 경우</a:t>
            </a:r>
            <a:r>
              <a:rPr lang="en-US" altLang="ko-KR" dirty="0" smtClean="0">
                <a:latin typeface="+mn-ea"/>
              </a:rPr>
              <a:t>, Normal </a:t>
            </a:r>
            <a:r>
              <a:rPr lang="ko-KR" altLang="en-US" dirty="0" smtClean="0">
                <a:latin typeface="+mn-ea"/>
              </a:rPr>
              <a:t>매장의 범위로 </a:t>
            </a:r>
            <a:r>
              <a:rPr lang="en-US" altLang="ko-KR" dirty="0" smtClean="0">
                <a:latin typeface="+mn-ea"/>
              </a:rPr>
              <a:t>Shift </a:t>
            </a:r>
            <a:r>
              <a:rPr lang="ko-KR" altLang="en-US" dirty="0" smtClean="0">
                <a:latin typeface="+mn-ea"/>
              </a:rPr>
              <a:t>할 수 있도록 </a:t>
            </a:r>
            <a:r>
              <a:rPr lang="en-US" altLang="ko-KR" dirty="0" smtClean="0">
                <a:latin typeface="+mn-ea"/>
              </a:rPr>
              <a:t>Capa</a:t>
            </a:r>
            <a:r>
              <a:rPr lang="ko-KR" altLang="en-US" dirty="0" smtClean="0">
                <a:latin typeface="+mn-ea"/>
              </a:rPr>
              <a:t>값을 조정함 </a:t>
            </a:r>
            <a:r>
              <a:rPr lang="en-US" altLang="ko-KR" dirty="0" smtClean="0">
                <a:latin typeface="+mn-ea"/>
              </a:rPr>
              <a:t>(Modified </a:t>
            </a:r>
            <a:r>
              <a:rPr lang="en-US" altLang="ko-KR" dirty="0" err="1" smtClean="0">
                <a:latin typeface="+mn-ea"/>
              </a:rPr>
              <a:t>Capa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값의 계산은 </a:t>
            </a:r>
            <a:r>
              <a:rPr lang="ko-KR" altLang="en-US" dirty="0">
                <a:latin typeface="+mn-ea"/>
              </a:rPr>
              <a:t>월</a:t>
            </a:r>
            <a:r>
              <a:rPr lang="ko-KR" altLang="en-US" dirty="0" smtClean="0">
                <a:latin typeface="+mn-ea"/>
              </a:rPr>
              <a:t>별로 각각 계산함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 bwMode="gray">
          <a:xfrm>
            <a:off x="323405" y="1607520"/>
            <a:ext cx="4608000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Too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-small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매장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판매력이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큰 매장 </a:t>
            </a:r>
            <a:endParaRPr lang="en-US" altLang="ko-KR" sz="1400" b="1" kern="0" dirty="0" smtClean="0">
              <a:solidFill>
                <a:sysClr val="windowText" lastClr="000000"/>
              </a:solidFill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 </a:t>
            </a:r>
            <a:r>
              <a:rPr lang="en-US" altLang="ko-KR" sz="1400" b="1" kern="0" dirty="0" err="1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Capa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당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판매력이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I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tem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의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 m+</a:t>
            </a:r>
            <a:r>
              <a:rPr lang="el-GR" altLang="ko-KR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σ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가 되도록 </a:t>
            </a:r>
            <a:r>
              <a:rPr lang="en-US" altLang="ko-KR" sz="1400" b="1" kern="0" dirty="0" err="1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Capa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 UP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 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gray">
          <a:xfrm>
            <a:off x="5063121" y="1607520"/>
            <a:ext cx="4608000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Too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-b</a:t>
            </a:r>
            <a:r>
              <a:rPr kumimoji="0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ig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매장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판매력이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작은 매장 </a:t>
            </a:r>
            <a:endParaRPr lang="en-US" altLang="ko-KR" sz="1400" b="1" kern="0" dirty="0" smtClean="0">
              <a:solidFill>
                <a:sysClr val="windowText" lastClr="000000"/>
              </a:solidFill>
              <a:latin typeface="+mn-ea"/>
            </a:endParaRPr>
          </a:p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 </a:t>
            </a:r>
            <a:r>
              <a:rPr lang="en-US" altLang="ko-KR" sz="1400" b="1" kern="0" dirty="0" err="1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Capa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당 </a:t>
            </a:r>
            <a:r>
              <a:rPr lang="ko-KR" altLang="en-US" sz="1400" b="1" kern="0" dirty="0" err="1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판매력이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Item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의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m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이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되도록 </a:t>
            </a:r>
            <a:r>
              <a:rPr lang="en-US" altLang="ko-KR" sz="1400" b="1" kern="0" dirty="0" err="1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Capa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 DOWN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323405" y="2214680"/>
            <a:ext cx="4608000" cy="258043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376989" y="2300996"/>
            <a:ext cx="2071475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latin typeface="+mn-ea"/>
              </a:rPr>
              <a:t>Modified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Capa|</a:t>
            </a:r>
            <a:r>
              <a:rPr lang="en-US" altLang="ko-KR" sz="1400" b="1" baseline="-25000" dirty="0" smtClean="0">
                <a:latin typeface="+mn-ea"/>
              </a:rPr>
              <a:t>item, store</a:t>
            </a:r>
            <a:endParaRPr lang="ko-KR" altLang="en-US" sz="1400" b="1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 bwMode="gray">
          <a:xfrm>
            <a:off x="513315" y="4188931"/>
            <a:ext cx="4212000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latin typeface="+mn-ea"/>
              </a:rPr>
              <a:t>If Modified </a:t>
            </a:r>
            <a:r>
              <a:rPr lang="en-US" altLang="ko-KR" sz="1400" b="1" dirty="0" err="1" smtClean="0">
                <a:latin typeface="+mn-ea"/>
              </a:rPr>
              <a:t>Capa|</a:t>
            </a:r>
            <a:r>
              <a:rPr lang="en-US" altLang="ko-KR" sz="1400" b="1" baseline="-25000" dirty="0" err="1" smtClean="0">
                <a:latin typeface="+mn-ea"/>
              </a:rPr>
              <a:t>store</a:t>
            </a:r>
            <a:r>
              <a:rPr lang="en-US" altLang="ko-KR" sz="1400" b="1" dirty="0" smtClean="0">
                <a:latin typeface="+mn-ea"/>
              </a:rPr>
              <a:t> &gt; Max</a:t>
            </a:r>
            <a:r>
              <a:rPr lang="en-US" altLang="ko-KR" sz="1400" b="1" baseline="-25000" dirty="0" smtClean="0">
                <a:latin typeface="+mn-ea"/>
              </a:rPr>
              <a:t> item</a:t>
            </a:r>
            <a:r>
              <a:rPr lang="en-US" altLang="ko-KR" sz="1400" b="1" dirty="0" smtClean="0">
                <a:latin typeface="+mn-ea"/>
              </a:rPr>
              <a:t>, </a:t>
            </a:r>
          </a:p>
          <a:p>
            <a:pPr algn="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latin typeface="+mn-ea"/>
              </a:rPr>
              <a:t>Modified Capa|</a:t>
            </a:r>
            <a:r>
              <a:rPr lang="en-US" altLang="ko-KR" sz="1400" b="1" baseline="-25000" dirty="0">
                <a:latin typeface="+mn-ea"/>
              </a:rPr>
              <a:t>store</a:t>
            </a:r>
            <a:r>
              <a:rPr lang="en-US" altLang="ko-KR" sz="1400" b="1" dirty="0" smtClean="0">
                <a:latin typeface="+mn-ea"/>
              </a:rPr>
              <a:t> = Max </a:t>
            </a:r>
            <a:r>
              <a:rPr lang="en-US" altLang="ko-KR" sz="1400" b="1" baseline="-25000" dirty="0" smtClean="0">
                <a:latin typeface="+mn-ea"/>
              </a:rPr>
              <a:t>item</a:t>
            </a:r>
            <a:endParaRPr lang="ko-KR" altLang="en-US" sz="1400" b="1" dirty="0" smtClean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 bwMode="gray">
          <a:xfrm>
            <a:off x="5063121" y="2214680"/>
            <a:ext cx="4608000" cy="258043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 bwMode="gray">
          <a:xfrm>
            <a:off x="5256580" y="4188931"/>
            <a:ext cx="4212000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latin typeface="+mn-ea"/>
              </a:rPr>
              <a:t>If Modified </a:t>
            </a:r>
            <a:r>
              <a:rPr lang="en-US" altLang="ko-KR" sz="1400" b="1" dirty="0" err="1" smtClean="0">
                <a:latin typeface="+mn-ea"/>
              </a:rPr>
              <a:t>Capa|</a:t>
            </a:r>
            <a:r>
              <a:rPr lang="en-US" altLang="ko-KR" sz="1400" b="1" baseline="-25000" dirty="0" err="1" smtClean="0">
                <a:latin typeface="+mn-ea"/>
              </a:rPr>
              <a:t>store</a:t>
            </a:r>
            <a:r>
              <a:rPr lang="en-US" altLang="ko-KR" sz="1400" b="1" dirty="0" smtClean="0">
                <a:latin typeface="+mn-ea"/>
              </a:rPr>
              <a:t> &lt; Min </a:t>
            </a:r>
            <a:r>
              <a:rPr lang="en-US" altLang="ko-KR" sz="1400" b="1" baseline="-25000" dirty="0" smtClean="0">
                <a:latin typeface="+mn-ea"/>
              </a:rPr>
              <a:t>item</a:t>
            </a:r>
            <a:r>
              <a:rPr lang="en-US" altLang="ko-KR" sz="1400" b="1" dirty="0" smtClean="0">
                <a:latin typeface="+mn-ea"/>
              </a:rPr>
              <a:t>, </a:t>
            </a:r>
          </a:p>
          <a:p>
            <a:pPr algn="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latin typeface="+mn-ea"/>
              </a:rPr>
              <a:t>Modified </a:t>
            </a:r>
            <a:r>
              <a:rPr lang="en-US" altLang="ko-KR" sz="1400" b="1" dirty="0" err="1" smtClean="0">
                <a:latin typeface="+mn-ea"/>
              </a:rPr>
              <a:t>Capa|</a:t>
            </a:r>
            <a:r>
              <a:rPr lang="en-US" altLang="ko-KR" sz="1400" b="1" baseline="-25000" dirty="0" err="1" smtClean="0">
                <a:latin typeface="+mn-ea"/>
              </a:rPr>
              <a:t>store</a:t>
            </a:r>
            <a:r>
              <a:rPr lang="en-US" altLang="ko-KR" sz="1400" b="1" dirty="0" smtClean="0">
                <a:latin typeface="+mn-ea"/>
              </a:rPr>
              <a:t> = Min </a:t>
            </a:r>
            <a:r>
              <a:rPr lang="en-US" altLang="ko-KR" sz="1400" b="1" baseline="-25000" dirty="0" smtClean="0">
                <a:latin typeface="+mn-ea"/>
              </a:rPr>
              <a:t>item</a:t>
            </a:r>
            <a:endParaRPr lang="ko-KR" altLang="en-US" sz="1400" b="1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 bwMode="gray">
          <a:xfrm>
            <a:off x="323405" y="4871005"/>
            <a:ext cx="9347716" cy="15178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271463" indent="-271463" defTabSz="1028700" latinLnBrk="0">
              <a:spcBef>
                <a:spcPts val="300"/>
              </a:spcBef>
              <a:buSzPct val="120000"/>
              <a:buFont typeface="Wingdings" pitchFamily="2" charset="2"/>
              <a:buChar char="ü"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Max</a:t>
            </a:r>
            <a:r>
              <a:rPr lang="en-US" altLang="ko-KR" sz="1400" b="1" baseline="-25000" dirty="0" smtClean="0">
                <a:latin typeface="+mn-ea"/>
              </a:rPr>
              <a:t> item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: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당 시즌 해당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Item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의 </a:t>
            </a:r>
            <a:r>
              <a:rPr lang="en-US" altLang="ko-KR" sz="1400" b="1" kern="0" dirty="0" err="1" smtClean="0">
                <a:solidFill>
                  <a:sysClr val="windowText" lastClr="000000"/>
                </a:solidFill>
                <a:latin typeface="+mn-ea"/>
              </a:rPr>
              <a:t>m</a:t>
            </a:r>
            <a:r>
              <a:rPr lang="en-US" altLang="ko-KR" sz="1400" b="1" kern="0" baseline="-25000" dirty="0" err="1" smtClean="0">
                <a:solidFill>
                  <a:sysClr val="windowText" lastClr="000000"/>
                </a:solidFill>
                <a:latin typeface="+mn-ea"/>
              </a:rPr>
              <a:t>capa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 + 2</a:t>
            </a:r>
            <a:r>
              <a:rPr lang="el-GR" altLang="ko-KR" sz="1400" b="1" kern="0" dirty="0" smtClean="0">
                <a:solidFill>
                  <a:sysClr val="windowText" lastClr="000000"/>
                </a:solidFill>
                <a:latin typeface="+mn-ea"/>
              </a:rPr>
              <a:t>σ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latin typeface="+mn-ea"/>
              </a:rPr>
              <a:t>capa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 (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조정前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Capa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값들의 평균과 표준편차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271463" indent="-271463" defTabSz="1028700" latinLnBrk="0">
              <a:spcBef>
                <a:spcPts val="300"/>
              </a:spcBef>
              <a:buSzPct val="120000"/>
              <a:buFont typeface="Wingdings" pitchFamily="2" charset="2"/>
              <a:buChar char="ü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Min</a:t>
            </a:r>
            <a:r>
              <a:rPr lang="en-US" altLang="ko-KR" sz="1400" b="1" baseline="-25000" dirty="0" smtClean="0">
                <a:latin typeface="+mn-ea"/>
              </a:rPr>
              <a:t> </a:t>
            </a:r>
            <a:r>
              <a:rPr lang="en-US" altLang="ko-KR" sz="1400" b="1" baseline="-25000" dirty="0">
                <a:latin typeface="+mn-ea"/>
              </a:rPr>
              <a:t>item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당 시즌 해당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Item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의 생산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Style/Color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총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개수의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5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0%</a:t>
            </a:r>
          </a:p>
          <a:p>
            <a:pPr marL="271463" indent="-271463" defTabSz="1028700" latinLnBrk="0">
              <a:spcBef>
                <a:spcPts val="300"/>
              </a:spcBef>
              <a:buSzPct val="120000"/>
              <a:buFont typeface="Wingdings" pitchFamily="2" charset="2"/>
              <a:buChar char="ü"/>
            </a:pPr>
            <a:r>
              <a:rPr lang="en-US" altLang="ko-KR" sz="1400" b="1" dirty="0" smtClean="0">
                <a:latin typeface="+mn-ea"/>
              </a:rPr>
              <a:t>m</a:t>
            </a:r>
            <a:r>
              <a:rPr lang="en-US" altLang="ko-KR" sz="1400" b="1" baseline="-25000" dirty="0" smtClean="0">
                <a:latin typeface="+mn-ea"/>
              </a:rPr>
              <a:t> </a:t>
            </a:r>
            <a:r>
              <a:rPr lang="en-US" altLang="ko-KR" sz="1400" b="1" baseline="-25000" dirty="0">
                <a:latin typeface="+mn-ea"/>
              </a:rPr>
              <a:t>item</a:t>
            </a:r>
            <a:r>
              <a:rPr lang="en-US" altLang="ko-KR" sz="1400" b="1" dirty="0">
                <a:latin typeface="+mn-ea"/>
              </a:rPr>
              <a:t> : Item</a:t>
            </a:r>
            <a:r>
              <a:rPr lang="ko-KR" altLang="en-US" sz="1400" b="1" dirty="0">
                <a:latin typeface="+mn-ea"/>
              </a:rPr>
              <a:t>의 각 </a:t>
            </a:r>
            <a:r>
              <a:rPr lang="en-US" altLang="ko-KR" sz="1400" b="1" dirty="0">
                <a:latin typeface="+mn-ea"/>
              </a:rPr>
              <a:t>Store</a:t>
            </a:r>
            <a:r>
              <a:rPr lang="ko-KR" altLang="en-US" sz="1400" b="1" dirty="0">
                <a:latin typeface="+mn-ea"/>
              </a:rPr>
              <a:t>별 </a:t>
            </a:r>
            <a:r>
              <a:rPr lang="en-US" altLang="ko-KR" sz="1400" b="1" dirty="0" smtClean="0">
                <a:latin typeface="+mn-ea"/>
              </a:rPr>
              <a:t>Max Capa</a:t>
            </a:r>
            <a:r>
              <a:rPr lang="ko-KR" altLang="en-US" sz="1400" b="1" dirty="0">
                <a:latin typeface="+mn-ea"/>
              </a:rPr>
              <a:t>당 </a:t>
            </a:r>
            <a:r>
              <a:rPr lang="ko-KR" altLang="en-US" sz="1400" b="1" dirty="0" err="1">
                <a:latin typeface="+mn-ea"/>
              </a:rPr>
              <a:t>판매력</a:t>
            </a:r>
            <a:r>
              <a:rPr lang="ko-KR" altLang="en-US" sz="1400" b="1" dirty="0">
                <a:latin typeface="+mn-ea"/>
              </a:rPr>
              <a:t> 값의 평균</a:t>
            </a:r>
          </a:p>
          <a:p>
            <a:pPr marL="271463" indent="-271463" defTabSz="1028700" latinLnBrk="0">
              <a:spcBef>
                <a:spcPts val="300"/>
              </a:spcBef>
              <a:buSzPct val="120000"/>
              <a:buFont typeface="Wingdings" pitchFamily="2" charset="2"/>
              <a:buChar char="ü"/>
            </a:pPr>
            <a:r>
              <a:rPr lang="el-GR" altLang="ko-KR" sz="1400" b="1" dirty="0">
                <a:latin typeface="+mn-ea"/>
              </a:rPr>
              <a:t>σ</a:t>
            </a:r>
            <a:r>
              <a:rPr lang="en-US" altLang="ko-KR" sz="1400" b="1" baseline="-25000" dirty="0">
                <a:latin typeface="+mn-ea"/>
              </a:rPr>
              <a:t>item</a:t>
            </a:r>
            <a:r>
              <a:rPr lang="en-US" altLang="ko-KR" sz="1400" b="1" dirty="0">
                <a:latin typeface="+mn-ea"/>
              </a:rPr>
              <a:t> : Item</a:t>
            </a:r>
            <a:r>
              <a:rPr lang="ko-KR" altLang="en-US" sz="1400" b="1" dirty="0">
                <a:latin typeface="+mn-ea"/>
              </a:rPr>
              <a:t>의 각 </a:t>
            </a:r>
            <a:r>
              <a:rPr lang="en-US" altLang="ko-KR" sz="1400" b="1" dirty="0">
                <a:latin typeface="+mn-ea"/>
              </a:rPr>
              <a:t>Store</a:t>
            </a:r>
            <a:r>
              <a:rPr lang="ko-KR" altLang="en-US" sz="1400" b="1" dirty="0">
                <a:latin typeface="+mn-ea"/>
              </a:rPr>
              <a:t>별 </a:t>
            </a:r>
            <a:r>
              <a:rPr lang="en-US" altLang="ko-KR" sz="1400" b="1" dirty="0" smtClean="0">
                <a:latin typeface="+mn-ea"/>
              </a:rPr>
              <a:t>Max Capa</a:t>
            </a:r>
            <a:r>
              <a:rPr lang="ko-KR" altLang="en-US" sz="1400" b="1" dirty="0">
                <a:latin typeface="+mn-ea"/>
              </a:rPr>
              <a:t>당 </a:t>
            </a:r>
            <a:r>
              <a:rPr lang="ko-KR" altLang="en-US" sz="1400" b="1" dirty="0" err="1">
                <a:latin typeface="+mn-ea"/>
              </a:rPr>
              <a:t>판매력</a:t>
            </a:r>
            <a:r>
              <a:rPr lang="ko-KR" altLang="en-US" sz="1400" b="1" dirty="0">
                <a:latin typeface="+mn-ea"/>
              </a:rPr>
              <a:t> 값의 </a:t>
            </a:r>
            <a:r>
              <a:rPr lang="ko-KR" altLang="en-US" sz="1400" b="1" dirty="0" smtClean="0">
                <a:latin typeface="+mn-ea"/>
              </a:rPr>
              <a:t>표준편차</a:t>
            </a:r>
            <a:endParaRPr lang="en-US" altLang="ko-KR" sz="1400" b="1" dirty="0" smtClean="0">
              <a:latin typeface="+mn-ea"/>
            </a:endParaRPr>
          </a:p>
          <a:p>
            <a:pPr marL="271463" indent="-271463" defTabSz="1028700" latinLnBrk="0">
              <a:spcBef>
                <a:spcPts val="300"/>
              </a:spcBef>
              <a:buSzPct val="120000"/>
              <a:buFont typeface="Wingdings" pitchFamily="2" charset="2"/>
              <a:buChar char="ü"/>
            </a:pPr>
            <a:r>
              <a:rPr lang="en-US" altLang="ko-KR" sz="1400" b="1" dirty="0">
                <a:latin typeface="+mn-ea"/>
              </a:rPr>
              <a:t>Max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 err="1">
                <a:latin typeface="+mn-ea"/>
              </a:rPr>
              <a:t>Capa|</a:t>
            </a:r>
            <a:r>
              <a:rPr lang="en-US" altLang="ko-KR" sz="1400" b="1" baseline="-25000" dirty="0" err="1">
                <a:latin typeface="+mn-ea"/>
              </a:rPr>
              <a:t>item,store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해당</a:t>
            </a:r>
            <a:r>
              <a:rPr lang="en-US" altLang="ko-KR" sz="1400" b="1" dirty="0">
                <a:latin typeface="+mn-ea"/>
              </a:rPr>
              <a:t> Item</a:t>
            </a:r>
            <a:r>
              <a:rPr lang="ko-KR" altLang="en-US" sz="1400" b="1" dirty="0">
                <a:latin typeface="+mn-ea"/>
              </a:rPr>
              <a:t>으로 </a:t>
            </a:r>
            <a:r>
              <a:rPr lang="en-US" altLang="ko-KR" sz="1400" b="1" dirty="0">
                <a:latin typeface="+mn-ea"/>
              </a:rPr>
              <a:t>Store</a:t>
            </a:r>
            <a:r>
              <a:rPr lang="ko-KR" altLang="en-US" sz="1400" b="1" dirty="0">
                <a:latin typeface="+mn-ea"/>
              </a:rPr>
              <a:t>를 모두 채웠을 때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전시 가능한 물량 </a:t>
            </a:r>
            <a:r>
              <a:rPr lang="en-US" altLang="ko-KR" sz="1400" b="1" dirty="0">
                <a:latin typeface="+mn-ea"/>
              </a:rPr>
              <a:t>= </a:t>
            </a:r>
            <a:r>
              <a:rPr lang="ko-KR" altLang="en-US" sz="1400" b="1" dirty="0" err="1">
                <a:latin typeface="+mn-ea"/>
              </a:rPr>
              <a:t>행거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총길이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÷ 1</a:t>
            </a:r>
            <a:r>
              <a:rPr lang="ko-KR" altLang="en-US" sz="1400" b="1" dirty="0">
                <a:latin typeface="+mn-ea"/>
              </a:rPr>
              <a:t>장의 점유 </a:t>
            </a:r>
            <a:r>
              <a:rPr lang="ko-KR" altLang="en-US" sz="1400" b="1" dirty="0" smtClean="0">
                <a:latin typeface="+mn-ea"/>
              </a:rPr>
              <a:t>길이</a:t>
            </a:r>
            <a:endParaRPr lang="ko-KR" altLang="en-US" sz="1400" b="1" dirty="0">
              <a:latin typeface="+mn-ea"/>
            </a:endParaRPr>
          </a:p>
        </p:txBody>
      </p:sp>
      <p:grpSp>
        <p:nvGrpSpPr>
          <p:cNvPr id="42" name="그룹 41"/>
          <p:cNvGrpSpPr/>
          <p:nvPr/>
        </p:nvGrpSpPr>
        <p:grpSpPr bwMode="gray">
          <a:xfrm>
            <a:off x="1049446" y="2532452"/>
            <a:ext cx="3751764" cy="583924"/>
            <a:chOff x="1049446" y="2608347"/>
            <a:chExt cx="3751764" cy="583924"/>
          </a:xfrm>
        </p:grpSpPr>
        <p:sp>
          <p:nvSpPr>
            <p:cNvPr id="8" name="TextBox 7"/>
            <p:cNvSpPr txBox="1"/>
            <p:nvPr/>
          </p:nvSpPr>
          <p:spPr bwMode="gray">
            <a:xfrm>
              <a:off x="2633527" y="2608347"/>
              <a:ext cx="216768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Capa</a:t>
              </a:r>
              <a:r>
                <a:rPr lang="ko-KR" altLang="en-US" sz="1400" b="1" dirty="0" smtClean="0">
                  <a:latin typeface="+mn-ea"/>
                </a:rPr>
                <a:t>당 </a:t>
              </a:r>
              <a:r>
                <a:rPr lang="ko-KR" altLang="en-US" sz="1400" b="1" dirty="0" err="1" smtClean="0">
                  <a:latin typeface="+mn-ea"/>
                </a:rPr>
                <a:t>판매력</a:t>
              </a:r>
              <a:r>
                <a:rPr lang="en-US" altLang="ko-KR" sz="1400" b="1" dirty="0" smtClean="0">
                  <a:latin typeface="+mn-ea"/>
                </a:rPr>
                <a:t>|</a:t>
              </a:r>
              <a:r>
                <a:rPr lang="en-US" altLang="ko-KR" sz="1400" b="1" baseline="-25000" dirty="0" smtClean="0">
                  <a:latin typeface="+mn-ea"/>
                </a:rPr>
                <a:t>item, store</a:t>
              </a:r>
              <a:endParaRPr lang="ko-KR" altLang="en-US" sz="1400" b="1" dirty="0" smtClean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 bwMode="gray">
            <a:xfrm>
              <a:off x="3055625" y="2933739"/>
              <a:ext cx="1332000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m</a:t>
              </a:r>
              <a:r>
                <a:rPr lang="en-US" altLang="ko-KR" sz="1400" b="1" baseline="-25000" dirty="0">
                  <a:latin typeface="+mn-ea"/>
                </a:rPr>
                <a:t> item</a:t>
              </a:r>
              <a:r>
                <a:rPr lang="en-US" altLang="ko-KR" sz="1400" b="1" dirty="0" smtClean="0">
                  <a:latin typeface="+mn-ea"/>
                </a:rPr>
                <a:t> + </a:t>
              </a:r>
              <a:r>
                <a:rPr lang="el-GR" altLang="ko-KR" sz="1400" b="1" dirty="0" smtClean="0">
                  <a:latin typeface="+mn-ea"/>
                </a:rPr>
                <a:t>σ</a:t>
              </a:r>
              <a:r>
                <a:rPr lang="en-US" altLang="ko-KR" sz="1400" b="1" dirty="0" smtClean="0">
                  <a:latin typeface="+mn-ea"/>
                </a:rPr>
                <a:t> </a:t>
              </a:r>
              <a:r>
                <a:rPr lang="en-US" altLang="ko-KR" sz="1400" b="1" baseline="-25000" dirty="0" smtClean="0">
                  <a:latin typeface="+mn-ea"/>
                </a:rPr>
                <a:t>item</a:t>
              </a:r>
              <a:r>
                <a:rPr lang="en-US" altLang="ko-KR" sz="1400" b="1" dirty="0" smtClean="0">
                  <a:latin typeface="+mn-ea"/>
                </a:rPr>
                <a:t> </a:t>
              </a:r>
              <a:endParaRPr lang="ko-KR" altLang="en-US" sz="1400" b="1" dirty="0" smtClean="0">
                <a:latin typeface="+mn-ea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 bwMode="gray">
            <a:xfrm>
              <a:off x="2600255" y="2926771"/>
              <a:ext cx="216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 bwMode="gray">
            <a:xfrm>
              <a:off x="1049446" y="2830747"/>
              <a:ext cx="1622279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= Capa|</a:t>
              </a:r>
              <a:r>
                <a:rPr lang="en-US" altLang="ko-KR" sz="1400" b="1" baseline="-25000" dirty="0" smtClean="0">
                  <a:latin typeface="+mn-ea"/>
                </a:rPr>
                <a:t>item, store</a:t>
              </a:r>
              <a:r>
                <a:rPr lang="en-US" altLang="ko-KR" sz="1400" b="1" dirty="0" smtClean="0">
                  <a:latin typeface="+mn-ea"/>
                </a:rPr>
                <a:t> * </a:t>
              </a:r>
              <a:endParaRPr lang="ko-KR" altLang="en-US" sz="1400" b="1" dirty="0" smtClean="0">
                <a:latin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 bwMode="gray">
          <a:xfrm>
            <a:off x="1002031" y="3170468"/>
            <a:ext cx="3362224" cy="954315"/>
            <a:chOff x="1002031" y="3246363"/>
            <a:chExt cx="3362224" cy="954315"/>
          </a:xfrm>
        </p:grpSpPr>
        <p:sp>
          <p:nvSpPr>
            <p:cNvPr id="14" name="TextBox 13"/>
            <p:cNvSpPr txBox="1"/>
            <p:nvPr/>
          </p:nvSpPr>
          <p:spPr bwMode="gray">
            <a:xfrm>
              <a:off x="2673930" y="3246363"/>
              <a:ext cx="1656000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Sales(t)|</a:t>
              </a:r>
              <a:r>
                <a:rPr lang="en-US" altLang="ko-KR" sz="1400" b="1" baseline="-25000" dirty="0" smtClean="0">
                  <a:latin typeface="+mn-ea"/>
                </a:rPr>
                <a:t>item, store</a:t>
              </a:r>
              <a:endParaRPr lang="ko-KR" altLang="en-US" sz="1400" b="1" dirty="0" smtClean="0"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gray">
            <a:xfrm>
              <a:off x="2862050" y="3942146"/>
              <a:ext cx="1332000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m</a:t>
              </a:r>
              <a:r>
                <a:rPr lang="en-US" altLang="ko-KR" sz="1400" b="1" baseline="-25000" dirty="0">
                  <a:latin typeface="+mn-ea"/>
                </a:rPr>
                <a:t> item</a:t>
              </a:r>
              <a:r>
                <a:rPr lang="en-US" altLang="ko-KR" sz="1400" b="1" dirty="0" smtClean="0">
                  <a:latin typeface="+mn-ea"/>
                </a:rPr>
                <a:t> + </a:t>
              </a:r>
              <a:r>
                <a:rPr lang="el-GR" altLang="ko-KR" sz="1400" b="1" dirty="0" smtClean="0">
                  <a:latin typeface="+mn-ea"/>
                </a:rPr>
                <a:t>σ</a:t>
              </a:r>
              <a:r>
                <a:rPr lang="en-US" altLang="ko-KR" sz="1400" b="1" dirty="0" smtClean="0">
                  <a:latin typeface="+mn-ea"/>
                </a:rPr>
                <a:t> </a:t>
              </a:r>
              <a:r>
                <a:rPr lang="en-US" altLang="ko-KR" sz="1400" b="1" baseline="-25000" dirty="0" smtClean="0">
                  <a:latin typeface="+mn-ea"/>
                </a:rPr>
                <a:t>item</a:t>
              </a:r>
              <a:r>
                <a:rPr lang="en-US" altLang="ko-KR" sz="1400" b="1" dirty="0" smtClean="0">
                  <a:latin typeface="+mn-ea"/>
                </a:rPr>
                <a:t> </a:t>
              </a:r>
              <a:endParaRPr lang="ko-KR" altLang="en-US" sz="1400" b="1" dirty="0" smtClean="0">
                <a:latin typeface="+mn-ea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 bwMode="gray">
            <a:xfrm>
              <a:off x="2600255" y="3913406"/>
              <a:ext cx="176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 bwMode="gray">
            <a:xfrm>
              <a:off x="1002031" y="3790356"/>
              <a:ext cx="1598224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= Capa|</a:t>
              </a:r>
              <a:r>
                <a:rPr lang="en-US" altLang="ko-KR" sz="1400" b="1" baseline="-25000" dirty="0" smtClean="0">
                  <a:latin typeface="+mn-ea"/>
                </a:rPr>
                <a:t>item, </a:t>
              </a:r>
              <a:r>
                <a:rPr lang="en-US" altLang="ko-KR" sz="1400" b="1" baseline="-25000" dirty="0">
                  <a:latin typeface="+mn-ea"/>
                </a:rPr>
                <a:t>store</a:t>
              </a:r>
              <a:r>
                <a:rPr lang="en-US" altLang="ko-KR" sz="1400" b="1" dirty="0">
                  <a:latin typeface="+mn-ea"/>
                </a:rPr>
                <a:t> * </a:t>
              </a:r>
              <a:endParaRPr lang="ko-KR" altLang="en-US" sz="1400" b="1" dirty="0">
                <a:latin typeface="+mn-ea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gray">
            <a:xfrm>
              <a:off x="2706365" y="3536066"/>
              <a:ext cx="158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 bwMode="gray">
            <a:xfrm>
              <a:off x="2676150" y="3580790"/>
              <a:ext cx="1592858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Max</a:t>
              </a:r>
              <a:r>
                <a:rPr lang="ko-KR" altLang="en-US" sz="1400" b="1" dirty="0" smtClean="0">
                  <a:latin typeface="+mn-ea"/>
                </a:rPr>
                <a:t> </a:t>
              </a:r>
              <a:r>
                <a:rPr lang="en-US" altLang="ko-KR" sz="1400" b="1" dirty="0" smtClean="0">
                  <a:latin typeface="+mn-ea"/>
                </a:rPr>
                <a:t>Capa|</a:t>
              </a:r>
              <a:r>
                <a:rPr lang="en-US" altLang="ko-KR" sz="1400" b="1" baseline="-25000" dirty="0" smtClean="0">
                  <a:latin typeface="+mn-ea"/>
                </a:rPr>
                <a:t>item, store</a:t>
              </a:r>
              <a:endParaRPr lang="ko-KR" altLang="en-US" sz="1400" b="1" dirty="0" smtClean="0">
                <a:latin typeface="+mn-ea"/>
              </a:endParaRPr>
            </a:p>
          </p:txBody>
        </p:sp>
      </p:grpSp>
      <p:sp>
        <p:nvSpPr>
          <p:cNvPr id="43" name="TextBox 42"/>
          <p:cNvSpPr txBox="1"/>
          <p:nvPr/>
        </p:nvSpPr>
        <p:spPr bwMode="gray">
          <a:xfrm>
            <a:off x="5123435" y="2290574"/>
            <a:ext cx="2070000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latin typeface="+mn-ea"/>
              </a:rPr>
              <a:t>Modified Capa|</a:t>
            </a:r>
            <a:r>
              <a:rPr lang="en-US" altLang="ko-KR" sz="1400" b="1" baseline="-25000" dirty="0" smtClean="0">
                <a:latin typeface="+mn-ea"/>
              </a:rPr>
              <a:t>item, store</a:t>
            </a:r>
            <a:endParaRPr lang="ko-KR" altLang="en-US" sz="1400" b="1" dirty="0" smtClean="0">
              <a:latin typeface="+mn-ea"/>
            </a:endParaRPr>
          </a:p>
        </p:txBody>
      </p:sp>
      <p:grpSp>
        <p:nvGrpSpPr>
          <p:cNvPr id="44" name="그룹 43"/>
          <p:cNvGrpSpPr/>
          <p:nvPr/>
        </p:nvGrpSpPr>
        <p:grpSpPr bwMode="gray">
          <a:xfrm>
            <a:off x="5795891" y="2522030"/>
            <a:ext cx="3710809" cy="583924"/>
            <a:chOff x="1049446" y="2608347"/>
            <a:chExt cx="3710809" cy="583924"/>
          </a:xfrm>
        </p:grpSpPr>
        <p:sp>
          <p:nvSpPr>
            <p:cNvPr id="45" name="TextBox 44"/>
            <p:cNvSpPr txBox="1"/>
            <p:nvPr/>
          </p:nvSpPr>
          <p:spPr bwMode="gray">
            <a:xfrm>
              <a:off x="2592572" y="2608347"/>
              <a:ext cx="216768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Capa</a:t>
              </a:r>
              <a:r>
                <a:rPr lang="ko-KR" altLang="en-US" sz="1400" b="1" dirty="0" smtClean="0">
                  <a:latin typeface="+mn-ea"/>
                </a:rPr>
                <a:t>당 </a:t>
              </a:r>
              <a:r>
                <a:rPr lang="ko-KR" altLang="en-US" sz="1400" b="1" dirty="0" err="1" smtClean="0">
                  <a:latin typeface="+mn-ea"/>
                </a:rPr>
                <a:t>판매력</a:t>
              </a:r>
              <a:r>
                <a:rPr lang="en-US" altLang="ko-KR" sz="1400" b="1" dirty="0" smtClean="0">
                  <a:latin typeface="+mn-ea"/>
                </a:rPr>
                <a:t>|</a:t>
              </a:r>
              <a:r>
                <a:rPr lang="en-US" altLang="ko-KR" sz="1400" b="1" baseline="-25000" dirty="0" smtClean="0">
                  <a:latin typeface="+mn-ea"/>
                </a:rPr>
                <a:t>item, store</a:t>
              </a:r>
              <a:endParaRPr lang="ko-KR" altLang="en-US" sz="1400" b="1" dirty="0" smtClean="0"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gray">
            <a:xfrm>
              <a:off x="3013840" y="2933739"/>
              <a:ext cx="1332000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m</a:t>
              </a:r>
              <a:r>
                <a:rPr lang="en-US" altLang="ko-KR" sz="1400" b="1" baseline="-25000" dirty="0">
                  <a:latin typeface="+mn-ea"/>
                </a:rPr>
                <a:t> </a:t>
              </a:r>
              <a:r>
                <a:rPr lang="en-US" altLang="ko-KR" sz="1400" b="1" baseline="-25000" dirty="0" smtClean="0">
                  <a:latin typeface="+mn-ea"/>
                </a:rPr>
                <a:t>item</a:t>
              </a:r>
              <a:endParaRPr lang="ko-KR" altLang="en-US" sz="1400" b="1" dirty="0" smtClean="0">
                <a:latin typeface="+mn-ea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 bwMode="gray">
            <a:xfrm>
              <a:off x="2600255" y="2926771"/>
              <a:ext cx="216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 bwMode="gray">
            <a:xfrm>
              <a:off x="1049446" y="2830747"/>
              <a:ext cx="1622279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= Capa|</a:t>
              </a:r>
              <a:r>
                <a:rPr lang="en-US" altLang="ko-KR" sz="1400" b="1" baseline="-25000" dirty="0" smtClean="0">
                  <a:latin typeface="+mn-ea"/>
                </a:rPr>
                <a:t>item, store</a:t>
              </a:r>
              <a:r>
                <a:rPr lang="en-US" altLang="ko-KR" sz="1400" b="1" dirty="0" smtClean="0">
                  <a:latin typeface="+mn-ea"/>
                </a:rPr>
                <a:t> * </a:t>
              </a:r>
              <a:endParaRPr lang="ko-KR" altLang="en-US" sz="1400" b="1" dirty="0" smtClean="0">
                <a:latin typeface="+mn-ea"/>
              </a:endParaRPr>
            </a:p>
          </p:txBody>
        </p:sp>
      </p:grpSp>
      <p:grpSp>
        <p:nvGrpSpPr>
          <p:cNvPr id="49" name="그룹 48"/>
          <p:cNvGrpSpPr/>
          <p:nvPr/>
        </p:nvGrpSpPr>
        <p:grpSpPr bwMode="gray">
          <a:xfrm>
            <a:off x="5748476" y="3160046"/>
            <a:ext cx="3362224" cy="954315"/>
            <a:chOff x="1002031" y="3246363"/>
            <a:chExt cx="3362224" cy="954315"/>
          </a:xfrm>
        </p:grpSpPr>
        <p:sp>
          <p:nvSpPr>
            <p:cNvPr id="50" name="TextBox 49"/>
            <p:cNvSpPr txBox="1"/>
            <p:nvPr/>
          </p:nvSpPr>
          <p:spPr bwMode="gray">
            <a:xfrm>
              <a:off x="2673930" y="3246363"/>
              <a:ext cx="1656000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Sales(t)|</a:t>
              </a:r>
              <a:r>
                <a:rPr lang="en-US" altLang="ko-KR" sz="1400" b="1" baseline="-25000" dirty="0" smtClean="0">
                  <a:latin typeface="+mn-ea"/>
                </a:rPr>
                <a:t>item, store</a:t>
              </a:r>
              <a:endParaRPr lang="ko-KR" altLang="en-US" sz="1400" b="1" dirty="0" smtClean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 bwMode="gray">
            <a:xfrm>
              <a:off x="2807620" y="3942146"/>
              <a:ext cx="1332000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m</a:t>
              </a:r>
              <a:r>
                <a:rPr lang="en-US" altLang="ko-KR" sz="1400" b="1" baseline="-25000" dirty="0">
                  <a:latin typeface="+mn-ea"/>
                </a:rPr>
                <a:t> </a:t>
              </a:r>
              <a:r>
                <a:rPr lang="en-US" altLang="ko-KR" sz="1400" b="1" baseline="-25000" dirty="0" smtClean="0">
                  <a:latin typeface="+mn-ea"/>
                </a:rPr>
                <a:t>item</a:t>
              </a:r>
              <a:endParaRPr lang="ko-KR" altLang="en-US" sz="1400" b="1" dirty="0" smtClean="0">
                <a:latin typeface="+mn-ea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gray">
            <a:xfrm>
              <a:off x="2600255" y="3913406"/>
              <a:ext cx="176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 bwMode="gray">
            <a:xfrm>
              <a:off x="1002031" y="3790356"/>
              <a:ext cx="1598224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= Capa|</a:t>
              </a:r>
              <a:r>
                <a:rPr lang="en-US" altLang="ko-KR" sz="1400" b="1" baseline="-25000" dirty="0" smtClean="0">
                  <a:latin typeface="+mn-ea"/>
                </a:rPr>
                <a:t>item, </a:t>
              </a:r>
              <a:r>
                <a:rPr lang="en-US" altLang="ko-KR" sz="1400" b="1" baseline="-25000" dirty="0">
                  <a:latin typeface="+mn-ea"/>
                </a:rPr>
                <a:t>store</a:t>
              </a:r>
              <a:r>
                <a:rPr lang="en-US" altLang="ko-KR" sz="1400" b="1" dirty="0">
                  <a:latin typeface="+mn-ea"/>
                </a:rPr>
                <a:t> * </a:t>
              </a:r>
              <a:endParaRPr lang="ko-KR" altLang="en-US" sz="1400" b="1" dirty="0">
                <a:latin typeface="+mn-ea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 bwMode="gray">
            <a:xfrm>
              <a:off x="2711090" y="3536066"/>
              <a:ext cx="1548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 bwMode="gray">
            <a:xfrm>
              <a:off x="2676150" y="3580790"/>
              <a:ext cx="1592858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Max</a:t>
              </a:r>
              <a:r>
                <a:rPr lang="ko-KR" altLang="en-US" sz="1400" b="1" dirty="0" smtClean="0">
                  <a:latin typeface="+mn-ea"/>
                </a:rPr>
                <a:t> </a:t>
              </a:r>
              <a:r>
                <a:rPr lang="en-US" altLang="ko-KR" sz="1400" b="1" dirty="0" smtClean="0">
                  <a:latin typeface="+mn-ea"/>
                </a:rPr>
                <a:t>Capa|</a:t>
              </a:r>
              <a:r>
                <a:rPr lang="en-US" altLang="ko-KR" sz="1400" b="1" baseline="-25000" dirty="0" smtClean="0">
                  <a:latin typeface="+mn-ea"/>
                </a:rPr>
                <a:t>item, store</a:t>
              </a:r>
              <a:endParaRPr lang="ko-KR" altLang="en-US" sz="1400" b="1" dirty="0" smtClean="0">
                <a:latin typeface="+mn-ea"/>
              </a:endParaRPr>
            </a:p>
          </p:txBody>
        </p:sp>
      </p:grpSp>
      <p:grpSp>
        <p:nvGrpSpPr>
          <p:cNvPr id="56" name="그룹 55"/>
          <p:cNvGrpSpPr/>
          <p:nvPr/>
        </p:nvGrpSpPr>
        <p:grpSpPr bwMode="gray">
          <a:xfrm>
            <a:off x="7664028" y="4925128"/>
            <a:ext cx="1820900" cy="1047658"/>
            <a:chOff x="7685800" y="4946900"/>
            <a:chExt cx="1820900" cy="1047658"/>
          </a:xfrm>
        </p:grpSpPr>
        <p:pic>
          <p:nvPicPr>
            <p:cNvPr id="57" name="Picture 4" descr="https://www.ibm.com/developerworks/mydeveloperworks/blogs/9e635b49-09e9-4c23-8999-a4d461aeace2/resource/BLOGS_UPLOADED_IMAGES/20091027p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685800" y="5131085"/>
              <a:ext cx="1820900" cy="86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8" name="직선 화살표 연결선 57"/>
            <p:cNvCxnSpPr/>
            <p:nvPr/>
          </p:nvCxnSpPr>
          <p:spPr bwMode="gray">
            <a:xfrm>
              <a:off x="7811135" y="5106023"/>
              <a:ext cx="1224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 bwMode="gray">
            <a:xfrm flipV="1">
              <a:off x="9051330" y="5022795"/>
              <a:ext cx="0" cy="828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 bwMode="gray">
            <a:xfrm>
              <a:off x="8097046" y="4946900"/>
              <a:ext cx="683055" cy="166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000" b="1" dirty="0" smtClean="0">
                  <a:solidFill>
                    <a:srgbClr val="FF0000"/>
                  </a:solidFill>
                  <a:ea typeface="맑은 고딕" pitchFamily="50" charset="-127"/>
                </a:rPr>
                <a:t>97.8%</a:t>
              </a:r>
              <a:endParaRPr lang="ko-KR" altLang="en-US" sz="1000" b="1" dirty="0" smtClean="0">
                <a:solidFill>
                  <a:srgbClr val="FF0000"/>
                </a:solidFill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>
                <a:latin typeface="+mn-ea"/>
              </a:rPr>
              <a:t>1-3. </a:t>
            </a:r>
            <a:r>
              <a:rPr lang="ko-KR" altLang="en-US" dirty="0" err="1">
                <a:latin typeface="+mn-ea"/>
              </a:rPr>
              <a:t>매장별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Capa </a:t>
            </a:r>
            <a:r>
              <a:rPr lang="ko-KR" altLang="en-US" dirty="0">
                <a:latin typeface="+mn-ea"/>
              </a:rPr>
              <a:t>값 </a:t>
            </a:r>
            <a:r>
              <a:rPr lang="ko-KR" altLang="en-US" dirty="0" smtClean="0">
                <a:latin typeface="+mn-ea"/>
              </a:rPr>
              <a:t>조정 </a:t>
            </a:r>
            <a:r>
              <a:rPr lang="en-US" altLang="ko-KR" dirty="0" smtClean="0">
                <a:latin typeface="+mn-ea"/>
              </a:rPr>
              <a:t>–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Min </a:t>
            </a:r>
            <a:r>
              <a:rPr lang="en-US" altLang="ko-KR" baseline="-25000" dirty="0" smtClean="0">
                <a:latin typeface="+mn-ea"/>
              </a:rPr>
              <a:t>item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값 설정 </a:t>
            </a:r>
            <a:r>
              <a:rPr lang="en-US" altLang="ko-KR" dirty="0" smtClean="0">
                <a:latin typeface="+mn-ea"/>
              </a:rPr>
              <a:t>(HD, KS </a:t>
            </a:r>
            <a:r>
              <a:rPr lang="ko-KR" altLang="en-US" dirty="0" smtClean="0">
                <a:latin typeface="+mn-ea"/>
              </a:rPr>
              <a:t>예시</a:t>
            </a:r>
            <a:r>
              <a:rPr lang="en-US" altLang="ko-KR" dirty="0" smtClean="0">
                <a:latin typeface="+mn-ea"/>
              </a:rPr>
              <a:t>, 13FW)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smtClean="0"/>
              <a:t>생산 </a:t>
            </a:r>
            <a:r>
              <a:rPr lang="en-US" altLang="ko-KR" dirty="0" smtClean="0"/>
              <a:t>Style/Color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이상을 배정 받은 매장의 비율이 대부분이므로</a:t>
            </a:r>
            <a:r>
              <a:rPr lang="en-US" altLang="ko-KR" dirty="0" smtClean="0"/>
              <a:t>, </a:t>
            </a:r>
            <a:r>
              <a:rPr lang="en-US" altLang="ko-KR" dirty="0">
                <a:latin typeface="+mn-ea"/>
              </a:rPr>
              <a:t>Min </a:t>
            </a:r>
            <a:r>
              <a:rPr lang="en-US" altLang="ko-KR" baseline="-25000" dirty="0">
                <a:latin typeface="+mn-ea"/>
              </a:rPr>
              <a:t>item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값을 </a:t>
            </a:r>
            <a:r>
              <a:rPr lang="en-US" altLang="ko-KR" dirty="0" smtClean="0">
                <a:latin typeface="+mn-ea"/>
              </a:rPr>
              <a:t>50%</a:t>
            </a:r>
            <a:r>
              <a:rPr lang="ko-KR" altLang="en-US" dirty="0" smtClean="0">
                <a:latin typeface="+mn-ea"/>
              </a:rPr>
              <a:t>로 설정해도 무리가 없음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23405" y="2670050"/>
            <a:ext cx="2952000" cy="279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477000" y="2670050"/>
            <a:ext cx="2952000" cy="279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630595" y="2670050"/>
            <a:ext cx="2952000" cy="279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 bwMode="gray">
          <a:xfrm>
            <a:off x="323405" y="2138785"/>
            <a:ext cx="2952000" cy="3794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KS T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3477000" y="2138785"/>
            <a:ext cx="2952000" cy="3794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HD T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6630595" y="2138785"/>
            <a:ext cx="2952000" cy="3794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HD P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 bwMode="gray">
          <a:xfrm>
            <a:off x="2903835" y="1661730"/>
            <a:ext cx="4022435" cy="325265"/>
            <a:chOff x="3131520" y="1661730"/>
            <a:chExt cx="3600000" cy="325265"/>
          </a:xfrm>
        </p:grpSpPr>
        <p:sp>
          <p:nvSpPr>
            <p:cNvPr id="7" name="TextBox 6"/>
            <p:cNvSpPr txBox="1"/>
            <p:nvPr/>
          </p:nvSpPr>
          <p:spPr bwMode="gray">
            <a:xfrm>
              <a:off x="3275405" y="1661730"/>
              <a:ext cx="3355190" cy="233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ea typeface="맑은 고딕" pitchFamily="50" charset="-127"/>
                </a:rPr>
                <a:t>(</a:t>
              </a:r>
              <a:r>
                <a:rPr lang="ko-KR" altLang="en-US" sz="1400" b="1" dirty="0" smtClean="0">
                  <a:ea typeface="맑은 고딕" pitchFamily="50" charset="-127"/>
                </a:rPr>
                <a:t>매장 수</a:t>
              </a:r>
              <a:r>
                <a:rPr lang="en-US" altLang="ko-KR" sz="1400" b="1" dirty="0" smtClean="0">
                  <a:ea typeface="맑은 고딕" pitchFamily="50" charset="-127"/>
                </a:rPr>
                <a:t>)</a:t>
              </a:r>
              <a:r>
                <a:rPr lang="ko-KR" altLang="en-US" sz="1400" b="1" dirty="0" smtClean="0">
                  <a:ea typeface="맑은 고딕" pitchFamily="50" charset="-127"/>
                </a:rPr>
                <a:t> </a:t>
              </a:r>
              <a:r>
                <a:rPr lang="en-US" altLang="ko-KR" sz="1400" b="1" dirty="0" err="1" smtClean="0">
                  <a:ea typeface="맑은 고딕" pitchFamily="50" charset="-127"/>
                </a:rPr>
                <a:t>vs</a:t>
              </a:r>
              <a:r>
                <a:rPr lang="en-US" altLang="ko-KR" sz="1400" b="1" dirty="0" smtClean="0">
                  <a:ea typeface="맑은 고딕" pitchFamily="50" charset="-127"/>
                </a:rPr>
                <a:t> (</a:t>
              </a:r>
              <a:r>
                <a:rPr lang="ko-KR" altLang="en-US" sz="1400" b="1" dirty="0" smtClean="0">
                  <a:ea typeface="맑은 고딕" pitchFamily="50" charset="-127"/>
                </a:rPr>
                <a:t>배분 </a:t>
              </a:r>
              <a:r>
                <a:rPr lang="en-US" altLang="ko-KR" sz="1400" b="1" dirty="0" smtClean="0">
                  <a:ea typeface="맑은 고딕" pitchFamily="50" charset="-127"/>
                </a:rPr>
                <a:t>Style </a:t>
              </a:r>
              <a:r>
                <a:rPr lang="ko-KR" altLang="en-US" sz="1400" b="1" dirty="0" smtClean="0">
                  <a:ea typeface="맑은 고딕" pitchFamily="50" charset="-127"/>
                </a:rPr>
                <a:t>수</a:t>
              </a:r>
              <a:r>
                <a:rPr lang="en-US" altLang="ko-KR" sz="1400" b="1" dirty="0" smtClean="0">
                  <a:ea typeface="맑은 고딕" pitchFamily="50" charset="-127"/>
                </a:rPr>
                <a:t>÷</a:t>
              </a:r>
              <a:r>
                <a:rPr lang="ko-KR" altLang="en-US" sz="1400" b="1" dirty="0" smtClean="0">
                  <a:ea typeface="맑은 고딕" pitchFamily="50" charset="-127"/>
                </a:rPr>
                <a:t>생산 </a:t>
              </a:r>
              <a:r>
                <a:rPr lang="en-US" altLang="ko-KR" sz="1400" b="1" dirty="0" smtClean="0">
                  <a:ea typeface="맑은 고딕" pitchFamily="50" charset="-127"/>
                </a:rPr>
                <a:t>Style </a:t>
              </a:r>
              <a:r>
                <a:rPr lang="ko-KR" altLang="en-US" sz="1400" b="1" dirty="0" smtClean="0">
                  <a:ea typeface="맑은 고딕" pitchFamily="50" charset="-127"/>
                </a:rPr>
                <a:t>수</a:t>
              </a:r>
              <a:r>
                <a:rPr lang="en-US" altLang="ko-KR" sz="1400" b="1" dirty="0" smtClean="0">
                  <a:ea typeface="맑은 고딕" pitchFamily="50" charset="-127"/>
                </a:rPr>
                <a:t>)</a:t>
              </a:r>
              <a:endParaRPr lang="ko-KR" altLang="en-US" sz="1400" b="1" dirty="0" smtClean="0">
                <a:ea typeface="맑은 고딕" pitchFamily="50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 bwMode="gray">
            <a:xfrm>
              <a:off x="3131520" y="198699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/>
        </p:nvCxnSpPr>
        <p:spPr bwMode="gray">
          <a:xfrm>
            <a:off x="1917200" y="2897735"/>
            <a:ext cx="0" cy="298800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 bwMode="gray">
          <a:xfrm>
            <a:off x="5028895" y="2897735"/>
            <a:ext cx="0" cy="298800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 bwMode="gray">
          <a:xfrm>
            <a:off x="8216485" y="2897735"/>
            <a:ext cx="0" cy="298800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gray">
          <a:xfrm>
            <a:off x="2600255" y="5551364"/>
            <a:ext cx="531265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solidFill>
                  <a:srgbClr val="FF0000"/>
                </a:solidFill>
                <a:ea typeface="맑은 고딕" pitchFamily="50" charset="-127"/>
              </a:rPr>
              <a:t>96%</a:t>
            </a:r>
            <a:endParaRPr lang="ko-KR" altLang="en-US" sz="1400" b="1" dirty="0" smtClean="0">
              <a:solidFill>
                <a:srgbClr val="FF0000"/>
              </a:solidFill>
              <a:ea typeface="맑은 고딕" pitchFamily="50" charset="-127"/>
            </a:endParaRPr>
          </a:p>
        </p:txBody>
      </p:sp>
      <p:cxnSp>
        <p:nvCxnSpPr>
          <p:cNvPr id="19" name="직선 화살표 연결선 18"/>
          <p:cNvCxnSpPr>
            <a:endCxn id="17" idx="1"/>
          </p:cNvCxnSpPr>
          <p:nvPr/>
        </p:nvCxnSpPr>
        <p:spPr bwMode="gray">
          <a:xfrm>
            <a:off x="1917200" y="5667902"/>
            <a:ext cx="683055" cy="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gray">
          <a:xfrm>
            <a:off x="5711950" y="5554060"/>
            <a:ext cx="531265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solidFill>
                  <a:srgbClr val="FF0000"/>
                </a:solidFill>
                <a:ea typeface="맑은 고딕" pitchFamily="50" charset="-127"/>
              </a:rPr>
              <a:t>78%</a:t>
            </a:r>
            <a:endParaRPr lang="ko-KR" altLang="en-US" sz="1400" b="1" dirty="0" smtClean="0">
              <a:solidFill>
                <a:srgbClr val="FF0000"/>
              </a:solidFill>
              <a:ea typeface="맑은 고딕" pitchFamily="50" charset="-127"/>
            </a:endParaRPr>
          </a:p>
        </p:txBody>
      </p:sp>
      <p:cxnSp>
        <p:nvCxnSpPr>
          <p:cNvPr id="26" name="직선 화살표 연결선 25"/>
          <p:cNvCxnSpPr>
            <a:endCxn id="25" idx="1"/>
          </p:cNvCxnSpPr>
          <p:nvPr/>
        </p:nvCxnSpPr>
        <p:spPr bwMode="gray">
          <a:xfrm>
            <a:off x="5028895" y="5670598"/>
            <a:ext cx="683055" cy="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gray">
          <a:xfrm>
            <a:off x="8899540" y="5554060"/>
            <a:ext cx="531265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solidFill>
                  <a:srgbClr val="FF0000"/>
                </a:solidFill>
                <a:ea typeface="맑은 고딕" pitchFamily="50" charset="-127"/>
              </a:rPr>
              <a:t>87%</a:t>
            </a:r>
            <a:endParaRPr lang="ko-KR" altLang="en-US" sz="1400" b="1" dirty="0" smtClean="0">
              <a:solidFill>
                <a:srgbClr val="FF0000"/>
              </a:solidFill>
              <a:ea typeface="맑은 고딕" pitchFamily="50" charset="-127"/>
            </a:endParaRPr>
          </a:p>
        </p:txBody>
      </p:sp>
      <p:cxnSp>
        <p:nvCxnSpPr>
          <p:cNvPr id="28" name="직선 화살표 연결선 27"/>
          <p:cNvCxnSpPr>
            <a:endCxn id="27" idx="1"/>
          </p:cNvCxnSpPr>
          <p:nvPr/>
        </p:nvCxnSpPr>
        <p:spPr bwMode="gray">
          <a:xfrm>
            <a:off x="8216485" y="5670598"/>
            <a:ext cx="683055" cy="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gray">
          <a:xfrm>
            <a:off x="1799405" y="5957650"/>
            <a:ext cx="1593795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50% </a:t>
            </a:r>
            <a:r>
              <a:rPr lang="ko-KR" altLang="en-US" sz="1200" b="1" dirty="0" smtClean="0">
                <a:ea typeface="맑은 고딕" pitchFamily="50" charset="-127"/>
              </a:rPr>
              <a:t>이상 </a:t>
            </a:r>
            <a:r>
              <a:rPr lang="en-US" altLang="ko-KR" sz="1200" b="1" dirty="0" smtClean="0">
                <a:ea typeface="맑은 고딕" pitchFamily="50" charset="-127"/>
              </a:rPr>
              <a:t>Style </a:t>
            </a:r>
            <a:r>
              <a:rPr lang="ko-KR" altLang="en-US" sz="1200" b="1" dirty="0" smtClean="0">
                <a:ea typeface="맑은 고딕" pitchFamily="50" charset="-127"/>
              </a:rPr>
              <a:t>배분</a:t>
            </a:r>
          </a:p>
        </p:txBody>
      </p:sp>
      <p:sp>
        <p:nvSpPr>
          <p:cNvPr id="30" name="TextBox 29"/>
          <p:cNvSpPr txBox="1"/>
          <p:nvPr/>
        </p:nvSpPr>
        <p:spPr bwMode="gray">
          <a:xfrm>
            <a:off x="4953000" y="5957650"/>
            <a:ext cx="1593795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50% </a:t>
            </a:r>
            <a:r>
              <a:rPr lang="ko-KR" altLang="en-US" sz="1200" b="1" dirty="0" smtClean="0">
                <a:ea typeface="맑은 고딕" pitchFamily="50" charset="-127"/>
              </a:rPr>
              <a:t>이상 </a:t>
            </a:r>
            <a:r>
              <a:rPr lang="en-US" altLang="ko-KR" sz="1200" b="1" dirty="0" smtClean="0">
                <a:ea typeface="맑은 고딕" pitchFamily="50" charset="-127"/>
              </a:rPr>
              <a:t>Style</a:t>
            </a:r>
            <a:r>
              <a:rPr lang="ko-KR" altLang="en-US" sz="1200" b="1" dirty="0" smtClean="0">
                <a:ea typeface="맑은 고딕" pitchFamily="50" charset="-127"/>
              </a:rPr>
              <a:t> 배분</a:t>
            </a:r>
          </a:p>
        </p:txBody>
      </p:sp>
      <p:sp>
        <p:nvSpPr>
          <p:cNvPr id="31" name="TextBox 30"/>
          <p:cNvSpPr txBox="1"/>
          <p:nvPr/>
        </p:nvSpPr>
        <p:spPr bwMode="gray">
          <a:xfrm>
            <a:off x="8140590" y="5957650"/>
            <a:ext cx="1593795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50% </a:t>
            </a:r>
            <a:r>
              <a:rPr lang="ko-KR" altLang="en-US" sz="1200" b="1" dirty="0" smtClean="0">
                <a:ea typeface="맑은 고딕" pitchFamily="50" charset="-127"/>
              </a:rPr>
              <a:t>이상 </a:t>
            </a:r>
            <a:r>
              <a:rPr lang="en-US" altLang="ko-KR" sz="1200" b="1" dirty="0" smtClean="0">
                <a:ea typeface="맑은 고딕" pitchFamily="50" charset="-127"/>
              </a:rPr>
              <a:t>Style </a:t>
            </a:r>
            <a:r>
              <a:rPr lang="ko-KR" altLang="en-US" sz="1200" b="1" dirty="0" smtClean="0">
                <a:ea typeface="맑은 고딕" pitchFamily="50" charset="-127"/>
              </a:rPr>
              <a:t>배분</a:t>
            </a:r>
          </a:p>
        </p:txBody>
      </p:sp>
      <p:sp>
        <p:nvSpPr>
          <p:cNvPr id="29" name="실행 단추: 뒤로 또는 이전 28">
            <a:hlinkClick r:id="rId5" action="ppaction://hlinksldjump" highlightClick="1"/>
          </p:cNvPr>
          <p:cNvSpPr/>
          <p:nvPr/>
        </p:nvSpPr>
        <p:spPr bwMode="gray">
          <a:xfrm>
            <a:off x="9121669" y="112990"/>
            <a:ext cx="468000" cy="432000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2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4-1. </a:t>
            </a:r>
            <a:r>
              <a:rPr lang="ko-KR" altLang="en-US" dirty="0" smtClean="0">
                <a:latin typeface="+mn-ea"/>
                <a:ea typeface="+mn-ea"/>
              </a:rPr>
              <a:t>판매 비중 계산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前年 실적 </a:t>
            </a:r>
            <a:r>
              <a:rPr lang="en-US" altLang="ko-KR" dirty="0" smtClean="0">
                <a:latin typeface="+mn-ea"/>
                <a:ea typeface="+mn-ea"/>
              </a:rPr>
              <a:t>Data</a:t>
            </a:r>
            <a:r>
              <a:rPr lang="ko-KR" altLang="en-US" dirty="0" smtClean="0">
                <a:latin typeface="+mn-ea"/>
                <a:ea typeface="+mn-ea"/>
              </a:rPr>
              <a:t>가 없는 </a:t>
            </a:r>
            <a:r>
              <a:rPr lang="en-US" altLang="ko-KR" dirty="0">
                <a:latin typeface="+mn-ea"/>
                <a:ea typeface="+mn-ea"/>
              </a:rPr>
              <a:t>Store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및 </a:t>
            </a:r>
            <a:r>
              <a:rPr lang="en-US" altLang="ko-KR" dirty="0" smtClean="0">
                <a:latin typeface="+mn-ea"/>
                <a:ea typeface="+mn-ea"/>
              </a:rPr>
              <a:t>Style/Color</a:t>
            </a:r>
            <a:r>
              <a:rPr lang="ko-KR" altLang="en-US" dirty="0" smtClean="0">
                <a:latin typeface="+mn-ea"/>
                <a:ea typeface="+mn-ea"/>
              </a:rPr>
              <a:t>의 처리 </a:t>
            </a:r>
            <a:r>
              <a:rPr lang="en-US" altLang="ko-KR" dirty="0" smtClean="0">
                <a:latin typeface="+mn-ea"/>
                <a:ea typeface="+mn-ea"/>
              </a:rPr>
              <a:t>(1/2)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>
          <a:xfrm>
            <a:off x="249236" y="769625"/>
            <a:ext cx="9561044" cy="762000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New Store</a:t>
            </a:r>
            <a:r>
              <a:rPr lang="ko-KR" altLang="en-US" dirty="0" smtClean="0">
                <a:latin typeface="+mn-ea"/>
              </a:rPr>
              <a:t>의 특정 상품 속성 그룹의 </a:t>
            </a:r>
            <a:r>
              <a:rPr lang="ko-KR" altLang="en-US" dirty="0" err="1" smtClean="0">
                <a:latin typeface="+mn-ea"/>
              </a:rPr>
              <a:t>판매력은</a:t>
            </a:r>
            <a:r>
              <a:rPr lang="ko-KR" altLang="en-US" dirty="0" smtClean="0">
                <a:latin typeface="+mn-ea"/>
              </a:rPr>
              <a:t> 해당 상품 속성 그룹의 </a:t>
            </a:r>
            <a:r>
              <a:rPr lang="en-US" altLang="ko-KR" dirty="0" err="1" smtClean="0">
                <a:latin typeface="+mn-ea"/>
              </a:rPr>
              <a:t>Capa</a:t>
            </a:r>
            <a:r>
              <a:rPr lang="ko-KR" altLang="en-US" dirty="0" smtClean="0">
                <a:latin typeface="+mn-ea"/>
              </a:rPr>
              <a:t>당 평균 </a:t>
            </a:r>
            <a:r>
              <a:rPr lang="ko-KR" altLang="en-US" dirty="0" err="1" smtClean="0">
                <a:latin typeface="+mn-ea"/>
              </a:rPr>
              <a:t>판매력으로</a:t>
            </a:r>
            <a:r>
              <a:rPr lang="ko-KR" altLang="en-US" dirty="0" smtClean="0">
                <a:latin typeface="+mn-ea"/>
              </a:rPr>
              <a:t> 대체함  </a:t>
            </a:r>
            <a:endParaRPr lang="ko-KR" altLang="en-US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 bwMode="gray">
          <a:xfrm>
            <a:off x="1118146" y="1674680"/>
            <a:ext cx="8388553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72000" tIns="0" rIns="72000" bIns="0" rtlCol="0" anchor="ctr"/>
          <a:lstStyle/>
          <a:p>
            <a:pPr marL="174625" marR="0" indent="-174625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1.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前년 신규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Open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S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tore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혹은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前시즌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중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Close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하여 판매 기간이 시즌의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50%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미만인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Store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의 판매 물량은 판매 비중 계산시 분모에서 제외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gray">
          <a:xfrm>
            <a:off x="1118146" y="2346995"/>
            <a:ext cx="8388553" cy="36758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72000" tIns="72000" rIns="72000" bIns="0" rtlCol="0" anchor="t"/>
          <a:lstStyle/>
          <a:p>
            <a:pPr marL="174625" marR="0" indent="-174625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2.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當년 신규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Open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예정 매장과 전년 판매 기간이 시즌의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50%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이하로 판매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History Data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가 미흡한 매장의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상품 속성 그룹별 판매 비중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 </a:t>
            </a:r>
            <a:r>
              <a:rPr lang="en-US" altLang="ko-KR" sz="1400" b="1" kern="0" dirty="0" err="1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Capa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당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판매력이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 동일 상품속성그룹의 평균과 같게 설정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gray">
          <a:xfrm>
            <a:off x="1118146" y="1228045"/>
            <a:ext cx="8388553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New Store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처리 방법</a:t>
            </a:r>
          </a:p>
        </p:txBody>
      </p:sp>
      <p:sp>
        <p:nvSpPr>
          <p:cNvPr id="9" name="직사각형 8"/>
          <p:cNvSpPr/>
          <p:nvPr/>
        </p:nvSpPr>
        <p:spPr bwMode="gray">
          <a:xfrm>
            <a:off x="366642" y="1674680"/>
            <a:ext cx="612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noProof="0" dirty="0" smtClean="0">
                <a:solidFill>
                  <a:schemeClr val="bg1"/>
                </a:solidFill>
                <a:latin typeface="+mn-ea"/>
              </a:rPr>
              <a:t>Last</a:t>
            </a: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noProof="0" dirty="0" smtClean="0">
                <a:solidFill>
                  <a:schemeClr val="bg1"/>
                </a:solidFill>
                <a:latin typeface="+mn-ea"/>
              </a:rPr>
              <a:t>Year</a:t>
            </a: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Data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366642" y="2346996"/>
            <a:ext cx="612000" cy="367589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noProof="0" dirty="0" smtClean="0">
                <a:solidFill>
                  <a:schemeClr val="bg1"/>
                </a:solidFill>
                <a:latin typeface="+mn-ea"/>
              </a:rPr>
              <a:t>This</a:t>
            </a: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noProof="0" dirty="0" smtClean="0">
                <a:solidFill>
                  <a:schemeClr val="bg1"/>
                </a:solidFill>
                <a:latin typeface="+mn-ea"/>
              </a:rPr>
              <a:t>Year</a:t>
            </a: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Data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>
            <a:off x="1158250" y="2907264"/>
            <a:ext cx="1441911" cy="42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0" rIns="36000" bIns="0" rtlCol="0" anchor="ctr">
            <a:noAutofit/>
          </a:bodyPr>
          <a:lstStyle/>
          <a:p>
            <a:pPr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latin typeface="+mn-ea"/>
              </a:rPr>
              <a:t>New Store</a:t>
            </a:r>
            <a:r>
              <a:rPr lang="ko-KR" altLang="en-US" sz="1400" b="1" dirty="0" smtClean="0">
                <a:latin typeface="+mn-ea"/>
              </a:rPr>
              <a:t>의</a:t>
            </a:r>
            <a:endParaRPr lang="ko-KR" altLang="en-US" sz="1400" b="1" dirty="0"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 bwMode="gray">
          <a:xfrm>
            <a:off x="3131520" y="2985871"/>
            <a:ext cx="6451075" cy="1063750"/>
            <a:chOff x="3673808" y="3731360"/>
            <a:chExt cx="6451075" cy="1063750"/>
          </a:xfrm>
        </p:grpSpPr>
        <p:sp>
          <p:nvSpPr>
            <p:cNvPr id="25" name="TextBox 24"/>
            <p:cNvSpPr txBox="1"/>
            <p:nvPr/>
          </p:nvSpPr>
          <p:spPr bwMode="gray">
            <a:xfrm>
              <a:off x="5412868" y="4487333"/>
              <a:ext cx="71317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buSzPct val="120000"/>
              </a:pPr>
              <a:r>
                <a:rPr lang="en-US" altLang="ko-KR" sz="1000" b="1" dirty="0" smtClean="0">
                  <a:latin typeface="+mn-ea"/>
                </a:rPr>
                <a:t>style</a:t>
              </a:r>
            </a:p>
            <a:p>
              <a:pPr algn="ctr" defTabSz="1028700" eaLnBrk="1" hangingPunct="1">
                <a:buSzPct val="120000"/>
              </a:pPr>
              <a:r>
                <a:rPr lang="en-US" altLang="ko-KR" sz="1000" b="1" dirty="0" smtClean="0">
                  <a:latin typeface="+mn-ea"/>
                </a:rPr>
                <a:t>store</a:t>
              </a:r>
              <a:endParaRPr lang="ko-KR" altLang="en-US" sz="1000" b="1" dirty="0" smtClean="0"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 bwMode="gray">
            <a:xfrm>
              <a:off x="5646770" y="4156995"/>
              <a:ext cx="2233213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l-GR" altLang="ko-KR" sz="2000" b="1" dirty="0" smtClean="0">
                  <a:latin typeface="+mn-ea"/>
                </a:rPr>
                <a:t>Σ</a:t>
              </a:r>
              <a:r>
                <a:rPr lang="en-US" altLang="ko-KR" sz="1400" b="1" dirty="0" smtClean="0">
                  <a:latin typeface="+mn-ea"/>
                </a:rPr>
                <a:t>  </a:t>
              </a:r>
              <a:r>
                <a:rPr lang="en-US" altLang="ko-KR" sz="1400" b="1" dirty="0">
                  <a:latin typeface="+mn-ea"/>
                </a:rPr>
                <a:t>Sales(t</a:t>
              </a:r>
              <a:r>
                <a:rPr lang="en-US" altLang="ko-KR" sz="1400" b="1" dirty="0" smtClean="0">
                  <a:latin typeface="+mn-ea"/>
                </a:rPr>
                <a:t>)|</a:t>
              </a:r>
              <a:r>
                <a:rPr lang="en-US" altLang="ko-KR" sz="1400" b="1" baseline="-25000" dirty="0" smtClean="0">
                  <a:latin typeface="+mn-ea"/>
                </a:rPr>
                <a:t>item, </a:t>
              </a:r>
              <a:r>
                <a:rPr lang="en-US" altLang="ko-KR" sz="1400" b="1" baseline="-25000" dirty="0">
                  <a:latin typeface="+mn-ea"/>
                </a:rPr>
                <a:t>t=last year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gray">
            <a:xfrm>
              <a:off x="3673809" y="3731360"/>
              <a:ext cx="6451074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300" b="1" dirty="0" smtClean="0">
                  <a:latin typeface="+mn-ea"/>
                </a:rPr>
                <a:t>AVG(</a:t>
              </a:r>
              <a:r>
                <a:rPr lang="ko-KR" altLang="en-US" sz="1300" b="1" dirty="0" smtClean="0">
                  <a:latin typeface="+mn-ea"/>
                </a:rPr>
                <a:t>상품속성그룹의 </a:t>
              </a:r>
              <a:r>
                <a:rPr lang="en-US" altLang="ko-KR" sz="1300" b="1" dirty="0" smtClean="0">
                  <a:latin typeface="+mn-ea"/>
                </a:rPr>
                <a:t>Capa</a:t>
              </a:r>
              <a:r>
                <a:rPr lang="ko-KR" altLang="en-US" sz="1300" b="1" dirty="0" smtClean="0">
                  <a:latin typeface="+mn-ea"/>
                </a:rPr>
                <a:t>당 </a:t>
              </a:r>
              <a:r>
                <a:rPr lang="ko-KR" altLang="en-US" sz="1300" b="1" dirty="0" err="1" smtClean="0">
                  <a:latin typeface="+mn-ea"/>
                </a:rPr>
                <a:t>판매력</a:t>
              </a:r>
              <a:r>
                <a:rPr lang="en-US" altLang="ko-KR" sz="1300" b="1" dirty="0" smtClean="0">
                  <a:latin typeface="+mn-ea"/>
                </a:rPr>
                <a:t>)|</a:t>
              </a:r>
              <a:r>
                <a:rPr lang="en-US" altLang="ko-KR" sz="1300" b="1" baseline="-25000" dirty="0" smtClean="0">
                  <a:latin typeface="+mn-ea"/>
                </a:rPr>
                <a:t>t=las</a:t>
              </a:r>
              <a:r>
                <a:rPr lang="en-US" altLang="ko-KR" sz="1300" b="1" baseline="-25000" dirty="0">
                  <a:latin typeface="+mn-ea"/>
                </a:rPr>
                <a:t>t</a:t>
              </a:r>
              <a:r>
                <a:rPr lang="en-US" altLang="ko-KR" sz="1300" b="1" baseline="-25000" dirty="0" smtClean="0">
                  <a:latin typeface="+mn-ea"/>
                </a:rPr>
                <a:t> year</a:t>
              </a:r>
              <a:r>
                <a:rPr lang="ko-KR" altLang="en-US" sz="1300" b="1" dirty="0" smtClean="0">
                  <a:latin typeface="+mn-ea"/>
                </a:rPr>
                <a:t> </a:t>
              </a:r>
              <a:r>
                <a:rPr lang="en-US" altLang="ko-KR" sz="1300" b="1" dirty="0" smtClean="0">
                  <a:latin typeface="+mn-ea"/>
                </a:rPr>
                <a:t>* Ideal Max Capa(t)|</a:t>
              </a:r>
              <a:r>
                <a:rPr lang="en-US" altLang="ko-KR" sz="1300" b="1" baseline="-25000" dirty="0" smtClean="0">
                  <a:latin typeface="+mn-ea"/>
                </a:rPr>
                <a:t>new </a:t>
              </a:r>
              <a:r>
                <a:rPr lang="en-US" altLang="ko-KR" sz="1300" b="1" baseline="-25000" dirty="0">
                  <a:latin typeface="+mn-ea"/>
                </a:rPr>
                <a:t>store, t=this year</a:t>
              </a:r>
              <a:endParaRPr lang="ko-KR" altLang="en-US" sz="1300" b="1" dirty="0">
                <a:latin typeface="+mn-ea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 bwMode="gray">
            <a:xfrm>
              <a:off x="3673808" y="4157726"/>
              <a:ext cx="630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 bwMode="gray">
          <a:xfrm>
            <a:off x="2892812" y="4049621"/>
            <a:ext cx="6613887" cy="1897375"/>
            <a:chOff x="3348275" y="4795110"/>
            <a:chExt cx="6613887" cy="1897375"/>
          </a:xfrm>
        </p:grpSpPr>
        <p:sp>
          <p:nvSpPr>
            <p:cNvPr id="13" name="TextBox 12"/>
            <p:cNvSpPr txBox="1"/>
            <p:nvPr/>
          </p:nvSpPr>
          <p:spPr bwMode="gray">
            <a:xfrm>
              <a:off x="5109288" y="6384708"/>
              <a:ext cx="71317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buSzPct val="120000"/>
              </a:pPr>
              <a:r>
                <a:rPr lang="en-US" altLang="ko-KR" sz="1000" b="1" dirty="0" smtClean="0">
                  <a:latin typeface="+mn-ea"/>
                </a:rPr>
                <a:t>style</a:t>
              </a:r>
            </a:p>
            <a:p>
              <a:pPr algn="ctr" defTabSz="1028700" eaLnBrk="1" hangingPunct="1">
                <a:buSzPct val="120000"/>
              </a:pPr>
              <a:r>
                <a:rPr lang="en-US" altLang="ko-KR" sz="1000" b="1" dirty="0" smtClean="0">
                  <a:latin typeface="+mn-ea"/>
                </a:rPr>
                <a:t>store</a:t>
              </a:r>
              <a:endParaRPr lang="ko-KR" altLang="en-US" sz="1000" b="1" dirty="0" smtClean="0"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gray">
            <a:xfrm>
              <a:off x="4217032" y="4795110"/>
              <a:ext cx="2785226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l-GR" altLang="ko-KR" sz="2000" b="1" dirty="0" smtClean="0">
                  <a:latin typeface="+mn-ea"/>
                </a:rPr>
                <a:t>Σ</a:t>
              </a:r>
              <a:r>
                <a:rPr lang="en-US" altLang="ko-KR" sz="1400" b="1" dirty="0" smtClean="0">
                  <a:latin typeface="+mn-ea"/>
                </a:rPr>
                <a:t>  Sales(t)|</a:t>
              </a:r>
              <a:r>
                <a:rPr lang="ko-KR" altLang="en-US" sz="1400" b="1" baseline="-25000" dirty="0" smtClean="0">
                  <a:latin typeface="+mn-ea"/>
                </a:rPr>
                <a:t>상품속성그룹</a:t>
              </a:r>
              <a:r>
                <a:rPr lang="en-US" altLang="ko-KR" sz="1400" b="1" baseline="-25000" dirty="0" smtClean="0">
                  <a:latin typeface="+mn-ea"/>
                </a:rPr>
                <a:t>, t=last </a:t>
              </a:r>
              <a:r>
                <a:rPr lang="en-US" altLang="ko-KR" sz="1400" b="1" baseline="-25000" dirty="0">
                  <a:latin typeface="+mn-ea"/>
                </a:rPr>
                <a:t>year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gray">
            <a:xfrm>
              <a:off x="5343190" y="6054370"/>
              <a:ext cx="2233213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l-GR" altLang="ko-KR" sz="2000" b="1" dirty="0" smtClean="0">
                  <a:latin typeface="+mn-ea"/>
                </a:rPr>
                <a:t>Σ</a:t>
              </a:r>
              <a:r>
                <a:rPr lang="en-US" altLang="ko-KR" sz="1400" b="1" dirty="0" smtClean="0">
                  <a:latin typeface="+mn-ea"/>
                </a:rPr>
                <a:t>  </a:t>
              </a:r>
              <a:r>
                <a:rPr lang="en-US" altLang="ko-KR" sz="1400" b="1" dirty="0">
                  <a:latin typeface="+mn-ea"/>
                </a:rPr>
                <a:t>Sales(t</a:t>
              </a:r>
              <a:r>
                <a:rPr lang="en-US" altLang="ko-KR" sz="1400" b="1" dirty="0" smtClean="0">
                  <a:latin typeface="+mn-ea"/>
                </a:rPr>
                <a:t>)|</a:t>
              </a:r>
              <a:r>
                <a:rPr lang="en-US" altLang="ko-KR" sz="1400" b="1" baseline="-25000" dirty="0" err="1" smtClean="0">
                  <a:latin typeface="+mn-ea"/>
                </a:rPr>
                <a:t>item,t</a:t>
              </a:r>
              <a:r>
                <a:rPr lang="en-US" altLang="ko-KR" sz="1400" b="1" baseline="-25000" dirty="0" smtClean="0">
                  <a:latin typeface="+mn-ea"/>
                </a:rPr>
                <a:t>=last </a:t>
              </a:r>
              <a:r>
                <a:rPr lang="en-US" altLang="ko-KR" sz="1400" b="1" baseline="-25000" dirty="0">
                  <a:latin typeface="+mn-ea"/>
                </a:rPr>
                <a:t>year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 bwMode="gray">
            <a:xfrm>
              <a:off x="6971560" y="5507169"/>
              <a:ext cx="2990602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* </a:t>
              </a:r>
              <a:r>
                <a:rPr lang="en-US" altLang="ko-KR" sz="1300" b="1" dirty="0" smtClean="0">
                  <a:latin typeface="+mn-ea"/>
                </a:rPr>
                <a:t>Ideal Max Capa(t)|</a:t>
              </a:r>
              <a:r>
                <a:rPr lang="en-US" altLang="ko-KR" sz="1300" b="1" baseline="-25000" dirty="0" smtClean="0">
                  <a:latin typeface="+mn-ea"/>
                </a:rPr>
                <a:t>new store, t=this </a:t>
              </a:r>
              <a:r>
                <a:rPr lang="en-US" altLang="ko-KR" sz="1300" b="1" baseline="-25000" dirty="0">
                  <a:latin typeface="+mn-ea"/>
                </a:rPr>
                <a:t>year</a:t>
              </a:r>
              <a:endParaRPr lang="ko-KR" altLang="en-US" sz="1300" b="1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gray">
            <a:xfrm>
              <a:off x="4531991" y="5658959"/>
              <a:ext cx="2155664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400" b="1" dirty="0" smtClean="0">
                  <a:latin typeface="+mn-ea"/>
                </a:rPr>
                <a:t>매장</a:t>
              </a:r>
              <a:r>
                <a:rPr lang="en-US" altLang="ko-KR" sz="1400" b="1" dirty="0" smtClean="0">
                  <a:latin typeface="+mn-ea"/>
                </a:rPr>
                <a:t> </a:t>
              </a:r>
              <a:r>
                <a:rPr lang="ko-KR" altLang="en-US" sz="1400" b="1" dirty="0" smtClean="0">
                  <a:latin typeface="+mn-ea"/>
                </a:rPr>
                <a:t>총 개수</a:t>
              </a:r>
              <a:r>
                <a:rPr lang="en-US" altLang="ko-KR" sz="1400" b="1" dirty="0" smtClean="0">
                  <a:latin typeface="+mn-ea"/>
                </a:rPr>
                <a:t>|</a:t>
              </a:r>
              <a:r>
                <a:rPr lang="en-US" altLang="ko-KR" sz="1400" b="1" baseline="-25000" dirty="0" smtClean="0">
                  <a:latin typeface="+mn-ea"/>
                </a:rPr>
                <a:t>t=last </a:t>
              </a:r>
              <a:r>
                <a:rPr lang="en-US" altLang="ko-KR" sz="1400" b="1" baseline="-25000" dirty="0">
                  <a:latin typeface="+mn-ea"/>
                </a:rPr>
                <a:t>year</a:t>
              </a:r>
              <a:endParaRPr lang="ko-KR" altLang="en-US" sz="1400" b="1" dirty="0"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 bwMode="gray">
            <a:xfrm>
              <a:off x="4142631" y="5326375"/>
              <a:ext cx="2628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 bwMode="gray">
            <a:xfrm>
              <a:off x="4105618" y="5133651"/>
              <a:ext cx="468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buSzPct val="120000"/>
              </a:pPr>
              <a:r>
                <a:rPr lang="en-US" altLang="ko-KR" sz="1000" b="1" dirty="0">
                  <a:latin typeface="+mn-ea"/>
                </a:rPr>
                <a:t>s</a:t>
              </a:r>
              <a:r>
                <a:rPr lang="en-US" altLang="ko-KR" sz="1000" b="1" dirty="0" smtClean="0">
                  <a:latin typeface="+mn-ea"/>
                </a:rPr>
                <a:t>tyle</a:t>
              </a:r>
            </a:p>
          </p:txBody>
        </p:sp>
        <p:sp>
          <p:nvSpPr>
            <p:cNvPr id="20" name="TextBox 19"/>
            <p:cNvSpPr txBox="1"/>
            <p:nvPr/>
          </p:nvSpPr>
          <p:spPr bwMode="gray">
            <a:xfrm>
              <a:off x="4345933" y="5279484"/>
              <a:ext cx="2504534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Ideal Max Capa(t)|</a:t>
              </a:r>
              <a:r>
                <a:rPr lang="en-US" altLang="ko-KR" sz="1400" b="1" baseline="-25000" dirty="0" smtClean="0">
                  <a:latin typeface="+mn-ea"/>
                </a:rPr>
                <a:t>t=last </a:t>
              </a:r>
              <a:r>
                <a:rPr lang="en-US" altLang="ko-KR" sz="1400" b="1" baseline="-25000" dirty="0">
                  <a:latin typeface="+mn-ea"/>
                </a:rPr>
                <a:t>year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gray">
            <a:xfrm>
              <a:off x="3897612" y="5098690"/>
              <a:ext cx="331053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l-GR" altLang="ko-KR" sz="2000" b="1" dirty="0" smtClean="0">
                  <a:latin typeface="+mn-ea"/>
                </a:rPr>
                <a:t>Σ</a:t>
              </a:r>
              <a:endParaRPr lang="ko-KR" altLang="en-US" sz="1400" b="1" dirty="0" smtClean="0"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gray">
            <a:xfrm>
              <a:off x="3760665" y="5446852"/>
              <a:ext cx="468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buSzPct val="120000"/>
              </a:pPr>
              <a:r>
                <a:rPr lang="en-US" altLang="ko-KR" sz="1000" b="1" dirty="0" smtClean="0">
                  <a:latin typeface="+mn-ea"/>
                </a:rPr>
                <a:t>store</a:t>
              </a:r>
              <a:endParaRPr lang="ko-KR" altLang="en-US" sz="1000" b="1" dirty="0" smtClean="0">
                <a:latin typeface="+mn-ea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 bwMode="gray">
            <a:xfrm>
              <a:off x="3814575" y="5705850"/>
              <a:ext cx="313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gray">
            <a:xfrm>
              <a:off x="3662785" y="6085325"/>
              <a:ext cx="615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 bwMode="gray">
            <a:xfrm>
              <a:off x="3348275" y="5911705"/>
              <a:ext cx="314510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>
                  <a:latin typeface="+mn-ea"/>
                </a:rPr>
                <a:t>=</a:t>
              </a:r>
              <a:endParaRPr lang="ko-KR" altLang="en-US" sz="1400" b="1" dirty="0">
                <a:latin typeface="+mn-ea"/>
              </a:endParaRPr>
            </a:p>
          </p:txBody>
        </p:sp>
      </p:grpSp>
      <p:sp>
        <p:nvSpPr>
          <p:cNvPr id="33" name="TextBox 32"/>
          <p:cNvSpPr txBox="1"/>
          <p:nvPr/>
        </p:nvSpPr>
        <p:spPr bwMode="gray">
          <a:xfrm>
            <a:off x="1158250" y="3181840"/>
            <a:ext cx="2038142" cy="42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0" rIns="36000" bIns="0" rtlCol="0" anchor="ctr">
            <a:noAutofit/>
          </a:bodyPr>
          <a:lstStyle/>
          <a:p>
            <a:pPr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smtClean="0">
                <a:latin typeface="+mn-ea"/>
              </a:rPr>
              <a:t>판매비중</a:t>
            </a:r>
            <a:r>
              <a:rPr lang="en-US" altLang="ko-KR" sz="1400" b="1" dirty="0" smtClean="0">
                <a:latin typeface="+mn-ea"/>
              </a:rPr>
              <a:t>|</a:t>
            </a:r>
            <a:r>
              <a:rPr lang="en-US" altLang="ko-KR" sz="1400" b="1" baseline="-25000" dirty="0" smtClean="0">
                <a:latin typeface="+mn-ea"/>
              </a:rPr>
              <a:t>style, t=this year </a:t>
            </a:r>
            <a:r>
              <a:rPr lang="en-US" altLang="ko-KR" sz="1400" b="1" dirty="0" smtClean="0">
                <a:latin typeface="+mn-ea"/>
              </a:rPr>
              <a:t>=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 bwMode="gray">
          <a:xfrm>
            <a:off x="1287446" y="6065850"/>
            <a:ext cx="806746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latin typeface="+mn-ea"/>
              </a:rPr>
              <a:t>단</a:t>
            </a:r>
            <a:r>
              <a:rPr lang="en-US" altLang="ko-KR" sz="1200" b="1" dirty="0" smtClean="0">
                <a:latin typeface="+mn-ea"/>
              </a:rPr>
              <a:t>, Ideal Max </a:t>
            </a:r>
            <a:r>
              <a:rPr lang="en-US" altLang="ko-KR" sz="1200" b="1" dirty="0" err="1" smtClean="0">
                <a:latin typeface="+mn-ea"/>
              </a:rPr>
              <a:t>Capa</a:t>
            </a:r>
            <a:r>
              <a:rPr lang="en-US" altLang="ko-KR" sz="1200" b="1" dirty="0" smtClean="0">
                <a:latin typeface="+mn-ea"/>
              </a:rPr>
              <a:t>(t) : </a:t>
            </a:r>
            <a:r>
              <a:rPr lang="ko-KR" altLang="en-US" sz="1200" b="1" dirty="0" smtClean="0">
                <a:latin typeface="+mn-ea"/>
              </a:rPr>
              <a:t>시즌</a:t>
            </a:r>
            <a:r>
              <a:rPr lang="en-US" altLang="ko-KR" sz="1200" b="1" dirty="0" smtClean="0">
                <a:latin typeface="+mn-ea"/>
              </a:rPr>
              <a:t> t</a:t>
            </a:r>
            <a:r>
              <a:rPr lang="ko-KR" altLang="en-US" sz="1200" b="1" dirty="0" smtClean="0">
                <a:latin typeface="+mn-ea"/>
              </a:rPr>
              <a:t>일 때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해당 </a:t>
            </a:r>
            <a:r>
              <a:rPr lang="en-US" altLang="ko-KR" sz="1200" b="1" dirty="0" smtClean="0">
                <a:latin typeface="+mn-ea"/>
              </a:rPr>
              <a:t>Style/Color</a:t>
            </a:r>
            <a:r>
              <a:rPr lang="ko-KR" altLang="en-US" sz="1200" b="1" dirty="0" smtClean="0">
                <a:latin typeface="+mn-ea"/>
              </a:rPr>
              <a:t>이 속한 </a:t>
            </a:r>
            <a:r>
              <a:rPr lang="en-US" altLang="ko-KR" sz="1200" b="1" dirty="0" smtClean="0">
                <a:latin typeface="+mn-ea"/>
              </a:rPr>
              <a:t>Item</a:t>
            </a:r>
            <a:r>
              <a:rPr lang="ko-KR" altLang="en-US" sz="1200" b="1" dirty="0" smtClean="0">
                <a:latin typeface="+mn-ea"/>
              </a:rPr>
              <a:t>으로 매장 전체를 채우는 상황에서의 </a:t>
            </a:r>
            <a:r>
              <a:rPr lang="en-US" altLang="ko-KR" sz="1200" b="1" dirty="0" smtClean="0">
                <a:latin typeface="+mn-ea"/>
              </a:rPr>
              <a:t>Capa </a:t>
            </a:r>
            <a:r>
              <a:rPr lang="ko-KR" altLang="en-US" sz="1200" b="1" dirty="0" smtClean="0">
                <a:latin typeface="+mn-ea"/>
              </a:rPr>
              <a:t>량</a:t>
            </a:r>
            <a:endParaRPr lang="en-US" altLang="ko-KR" sz="1200" b="1" dirty="0" smtClean="0">
              <a:latin typeface="+mn-ea"/>
            </a:endParaRPr>
          </a:p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latin typeface="+mn-ea"/>
              </a:rPr>
              <a:t>Sales(t) : </a:t>
            </a:r>
            <a:r>
              <a:rPr lang="ko-KR" altLang="en-US" sz="1200" b="1" dirty="0" smtClean="0">
                <a:latin typeface="+mn-ea"/>
              </a:rPr>
              <a:t>시즌 </a:t>
            </a:r>
            <a:r>
              <a:rPr lang="en-US" altLang="ko-KR" sz="1200" b="1" dirty="0" smtClean="0">
                <a:latin typeface="+mn-ea"/>
              </a:rPr>
              <a:t>t</a:t>
            </a:r>
            <a:r>
              <a:rPr lang="ko-KR" altLang="en-US" sz="1200" b="1" dirty="0" smtClean="0">
                <a:latin typeface="+mn-ea"/>
              </a:rPr>
              <a:t>일 때</a:t>
            </a:r>
            <a:r>
              <a:rPr lang="en-US" altLang="ko-KR" sz="1200" b="1" dirty="0" smtClean="0">
                <a:latin typeface="+mn-ea"/>
              </a:rPr>
              <a:t>, Style/Color</a:t>
            </a:r>
            <a:r>
              <a:rPr lang="ko-KR" altLang="en-US" sz="1200" b="1" dirty="0" smtClean="0">
                <a:latin typeface="+mn-ea"/>
              </a:rPr>
              <a:t>의 판매 수량 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정상</a:t>
            </a:r>
            <a:r>
              <a:rPr lang="en-US" altLang="ko-KR" sz="1200" b="1" dirty="0" smtClean="0">
                <a:latin typeface="+mn-ea"/>
              </a:rPr>
              <a:t>+</a:t>
            </a:r>
            <a:r>
              <a:rPr lang="ko-KR" altLang="en-US" sz="1200" b="1" dirty="0" smtClean="0">
                <a:latin typeface="+mn-ea"/>
              </a:rPr>
              <a:t>세일 </a:t>
            </a:r>
            <a:r>
              <a:rPr lang="en-US" altLang="ko-KR" sz="1200" b="1" dirty="0" smtClean="0">
                <a:latin typeface="+mn-ea"/>
              </a:rPr>
              <a:t>only)</a:t>
            </a:r>
            <a:endParaRPr lang="ko-KR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69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4-1. </a:t>
            </a:r>
            <a:r>
              <a:rPr lang="ko-KR" altLang="en-US" dirty="0" smtClean="0">
                <a:latin typeface="+mn-ea"/>
                <a:ea typeface="+mn-ea"/>
              </a:rPr>
              <a:t>판매 비중 계산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前年 실적 </a:t>
            </a:r>
            <a:r>
              <a:rPr lang="en-US" altLang="ko-KR" dirty="0">
                <a:latin typeface="+mn-ea"/>
                <a:ea typeface="+mn-ea"/>
              </a:rPr>
              <a:t>Data</a:t>
            </a:r>
            <a:r>
              <a:rPr lang="ko-KR" altLang="en-US" dirty="0">
                <a:latin typeface="+mn-ea"/>
                <a:ea typeface="+mn-ea"/>
              </a:rPr>
              <a:t>가 없는 </a:t>
            </a:r>
            <a:r>
              <a:rPr lang="en-US" altLang="ko-KR" dirty="0">
                <a:latin typeface="+mn-ea"/>
                <a:ea typeface="+mn-ea"/>
              </a:rPr>
              <a:t>Store</a:t>
            </a:r>
            <a:r>
              <a:rPr lang="ko-KR" altLang="en-US" dirty="0">
                <a:latin typeface="+mn-ea"/>
                <a:ea typeface="+mn-ea"/>
              </a:rPr>
              <a:t> 및 </a:t>
            </a:r>
            <a:r>
              <a:rPr lang="en-US" altLang="ko-KR" dirty="0" smtClean="0">
                <a:latin typeface="+mn-ea"/>
                <a:ea typeface="+mn-ea"/>
              </a:rPr>
              <a:t>Style/Color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ko-KR" altLang="en-US" dirty="0">
                <a:latin typeface="+mn-ea"/>
                <a:ea typeface="+mn-ea"/>
              </a:rPr>
              <a:t>처리 </a:t>
            </a:r>
            <a:r>
              <a:rPr lang="en-US" altLang="ko-KR" dirty="0" smtClean="0">
                <a:latin typeface="+mn-ea"/>
                <a:ea typeface="+mn-ea"/>
              </a:rPr>
              <a:t>(2/2)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en-US" altLang="ko-KR" dirty="0" smtClean="0">
                <a:latin typeface="+mn-ea"/>
              </a:rPr>
              <a:t>New Style Group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ko-KR" altLang="en-US" dirty="0" err="1" smtClean="0">
                <a:latin typeface="+mn-ea"/>
              </a:rPr>
              <a:t>판매력은</a:t>
            </a:r>
            <a:r>
              <a:rPr lang="ko-KR" altLang="en-US" dirty="0" smtClean="0">
                <a:latin typeface="+mn-ea"/>
              </a:rPr>
              <a:t> 해당 </a:t>
            </a:r>
            <a:r>
              <a:rPr lang="en-US" altLang="ko-KR" dirty="0" smtClean="0">
                <a:latin typeface="+mn-ea"/>
              </a:rPr>
              <a:t>Store</a:t>
            </a:r>
            <a:r>
              <a:rPr lang="ko-KR" altLang="en-US" dirty="0" smtClean="0">
                <a:latin typeface="+mn-ea"/>
              </a:rPr>
              <a:t>의 상위 카테고리 </a:t>
            </a:r>
            <a:r>
              <a:rPr lang="en-US" altLang="ko-KR" dirty="0" smtClean="0">
                <a:latin typeface="+mn-ea"/>
              </a:rPr>
              <a:t>Style</a:t>
            </a:r>
            <a:r>
              <a:rPr lang="ko-KR" altLang="en-US" dirty="0" smtClean="0">
                <a:latin typeface="+mn-ea"/>
              </a:rPr>
              <a:t>의 전년 </a:t>
            </a:r>
            <a:r>
              <a:rPr lang="ko-KR" altLang="en-US" dirty="0" err="1" smtClean="0">
                <a:latin typeface="+mn-ea"/>
              </a:rPr>
              <a:t>판매력으로</a:t>
            </a:r>
            <a:r>
              <a:rPr lang="ko-KR" altLang="en-US" dirty="0" smtClean="0">
                <a:latin typeface="+mn-ea"/>
              </a:rPr>
              <a:t> 대체함 </a:t>
            </a:r>
            <a:endParaRPr lang="ko-KR" altLang="en-US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1118146" y="2346995"/>
            <a:ext cx="8388553" cy="36758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72000" tIns="72000" rIns="72000" bIns="0" rtlCol="0" anchor="t"/>
          <a:lstStyle/>
          <a:p>
            <a:pPr marL="174625" marR="0" indent="-174625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3.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前년 판매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History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가 없는 새로운 속성 그룹에 포함되는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Style/Color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의 경우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해당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Style/Color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의 판매 비중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 </a:t>
            </a:r>
            <a:r>
              <a:rPr lang="en-US" altLang="ko-KR" sz="1400" b="1" kern="0" dirty="0" err="1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Capa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당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판매력이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 상위 카테고리의 평균과 동일하도록 설정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gray">
          <a:xfrm>
            <a:off x="1118146" y="1674680"/>
            <a:ext cx="8388553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72000" tIns="0" rIns="72000" bIns="0" rtlCol="0" anchor="ctr"/>
          <a:lstStyle/>
          <a:p>
            <a:pPr marL="174625" marR="0" indent="-174625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N/A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 bwMode="gray">
          <a:xfrm>
            <a:off x="1118146" y="1228045"/>
            <a:ext cx="8388553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New Style Group </a:t>
            </a:r>
            <a:r>
              <a:rPr lang="ko-KR" altLang="en-US" sz="1400" b="1" kern="0" dirty="0">
                <a:solidFill>
                  <a:schemeClr val="bg1"/>
                </a:solidFill>
                <a:latin typeface="+mn-ea"/>
              </a:rPr>
              <a:t>처리 방법</a:t>
            </a:r>
          </a:p>
        </p:txBody>
      </p:sp>
      <p:sp>
        <p:nvSpPr>
          <p:cNvPr id="27" name="직사각형 26"/>
          <p:cNvSpPr/>
          <p:nvPr/>
        </p:nvSpPr>
        <p:spPr bwMode="gray">
          <a:xfrm>
            <a:off x="366642" y="1674680"/>
            <a:ext cx="612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noProof="0" dirty="0" smtClean="0">
                <a:solidFill>
                  <a:schemeClr val="bg1"/>
                </a:solidFill>
                <a:latin typeface="+mn-ea"/>
              </a:rPr>
              <a:t>Last</a:t>
            </a: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noProof="0" dirty="0" smtClean="0">
                <a:solidFill>
                  <a:schemeClr val="bg1"/>
                </a:solidFill>
                <a:latin typeface="+mn-ea"/>
              </a:rPr>
              <a:t>Year</a:t>
            </a: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Data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366642" y="2346995"/>
            <a:ext cx="612000" cy="367589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noProof="0" dirty="0" smtClean="0">
                <a:solidFill>
                  <a:schemeClr val="bg1"/>
                </a:solidFill>
                <a:latin typeface="+mn-ea"/>
              </a:rPr>
              <a:t>This</a:t>
            </a: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noProof="0" dirty="0" smtClean="0">
                <a:solidFill>
                  <a:schemeClr val="bg1"/>
                </a:solidFill>
                <a:latin typeface="+mn-ea"/>
              </a:rPr>
              <a:t>Year</a:t>
            </a: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Data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1234239" y="2907263"/>
            <a:ext cx="1821386" cy="42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0" rIns="36000" bIns="0" rtlCol="0" anchor="ctr">
            <a:noAutofit/>
          </a:bodyPr>
          <a:lstStyle/>
          <a:p>
            <a:pPr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latin typeface="+mn-ea"/>
              </a:rPr>
              <a:t>New Style Group</a:t>
            </a:r>
            <a:r>
              <a:rPr lang="ko-KR" altLang="en-US" sz="1400" b="1" dirty="0" smtClean="0">
                <a:latin typeface="+mn-ea"/>
              </a:rPr>
              <a:t>의</a:t>
            </a:r>
            <a:endParaRPr lang="ko-KR" altLang="en-US" sz="1400" b="1" dirty="0"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 bwMode="gray">
          <a:xfrm>
            <a:off x="3207415" y="2985870"/>
            <a:ext cx="6982339" cy="1063750"/>
            <a:chOff x="3577008" y="3731360"/>
            <a:chExt cx="6531708" cy="1063750"/>
          </a:xfrm>
        </p:grpSpPr>
        <p:sp>
          <p:nvSpPr>
            <p:cNvPr id="31" name="TextBox 30"/>
            <p:cNvSpPr txBox="1"/>
            <p:nvPr/>
          </p:nvSpPr>
          <p:spPr bwMode="gray">
            <a:xfrm>
              <a:off x="5412868" y="4487333"/>
              <a:ext cx="71317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buSzPct val="120000"/>
              </a:pPr>
              <a:r>
                <a:rPr lang="en-US" altLang="ko-KR" sz="1000" b="1" dirty="0" smtClean="0">
                  <a:latin typeface="+mn-ea"/>
                </a:rPr>
                <a:t>style</a:t>
              </a:r>
            </a:p>
            <a:p>
              <a:pPr algn="ctr" defTabSz="1028700" eaLnBrk="1" hangingPunct="1">
                <a:buSzPct val="120000"/>
              </a:pPr>
              <a:r>
                <a:rPr lang="en-US" altLang="ko-KR" sz="1000" b="1" dirty="0" smtClean="0">
                  <a:latin typeface="+mn-ea"/>
                </a:rPr>
                <a:t>store</a:t>
              </a:r>
              <a:endParaRPr lang="ko-KR" altLang="en-US" sz="1000" b="1" dirty="0" smtClean="0"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gray">
            <a:xfrm>
              <a:off x="5646770" y="4156995"/>
              <a:ext cx="2233213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l-GR" altLang="ko-KR" sz="2000" b="1" dirty="0" smtClean="0">
                  <a:latin typeface="+mn-ea"/>
                </a:rPr>
                <a:t>Σ</a:t>
              </a:r>
              <a:r>
                <a:rPr lang="en-US" altLang="ko-KR" sz="1400" b="1" dirty="0" smtClean="0">
                  <a:latin typeface="+mn-ea"/>
                </a:rPr>
                <a:t>  </a:t>
              </a:r>
              <a:r>
                <a:rPr lang="en-US" altLang="ko-KR" sz="1400" b="1" dirty="0">
                  <a:latin typeface="+mn-ea"/>
                </a:rPr>
                <a:t>Sales(t</a:t>
              </a:r>
              <a:r>
                <a:rPr lang="en-US" altLang="ko-KR" sz="1400" b="1" dirty="0" smtClean="0">
                  <a:latin typeface="+mn-ea"/>
                </a:rPr>
                <a:t>)|</a:t>
              </a:r>
              <a:r>
                <a:rPr lang="en-US" altLang="ko-KR" sz="1400" b="1" baseline="-25000" dirty="0" smtClean="0">
                  <a:latin typeface="+mn-ea"/>
                </a:rPr>
                <a:t>item, </a:t>
              </a:r>
              <a:r>
                <a:rPr lang="en-US" altLang="ko-KR" sz="1400" b="1" baseline="-25000" dirty="0">
                  <a:latin typeface="+mn-ea"/>
                </a:rPr>
                <a:t>t=last year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gray">
            <a:xfrm>
              <a:off x="3577008" y="3731360"/>
              <a:ext cx="6531708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300" b="1" dirty="0" smtClean="0">
                  <a:latin typeface="+mn-ea"/>
                </a:rPr>
                <a:t>AVG(</a:t>
              </a:r>
              <a:r>
                <a:rPr lang="ko-KR" altLang="en-US" sz="1300" b="1" dirty="0" smtClean="0">
                  <a:latin typeface="+mn-ea"/>
                </a:rPr>
                <a:t>상위 카테고리의 </a:t>
              </a:r>
              <a:r>
                <a:rPr lang="en-US" altLang="ko-KR" sz="1300" b="1" dirty="0" smtClean="0">
                  <a:latin typeface="+mn-ea"/>
                </a:rPr>
                <a:t>Capa</a:t>
              </a:r>
              <a:r>
                <a:rPr lang="ko-KR" altLang="en-US" sz="1300" b="1" dirty="0" smtClean="0">
                  <a:latin typeface="+mn-ea"/>
                </a:rPr>
                <a:t>당 </a:t>
              </a:r>
              <a:r>
                <a:rPr lang="ko-KR" altLang="en-US" sz="1300" b="1" dirty="0" err="1" smtClean="0">
                  <a:latin typeface="+mn-ea"/>
                </a:rPr>
                <a:t>판매력</a:t>
              </a:r>
              <a:r>
                <a:rPr lang="ko-KR" altLang="en-US" sz="1300" b="1" dirty="0" smtClean="0">
                  <a:latin typeface="+mn-ea"/>
                </a:rPr>
                <a:t> 평균</a:t>
              </a:r>
              <a:r>
                <a:rPr lang="en-US" altLang="ko-KR" sz="1300" b="1" dirty="0" smtClean="0">
                  <a:latin typeface="+mn-ea"/>
                </a:rPr>
                <a:t>)|</a:t>
              </a:r>
              <a:r>
                <a:rPr lang="en-US" altLang="ko-KR" sz="1300" b="1" baseline="-25000" dirty="0" smtClean="0">
                  <a:latin typeface="+mn-ea"/>
                </a:rPr>
                <a:t>t=las</a:t>
              </a:r>
              <a:r>
                <a:rPr lang="en-US" altLang="ko-KR" sz="1300" b="1" baseline="-25000" dirty="0">
                  <a:latin typeface="+mn-ea"/>
                </a:rPr>
                <a:t>t</a:t>
              </a:r>
              <a:r>
                <a:rPr lang="en-US" altLang="ko-KR" sz="1300" b="1" baseline="-25000" dirty="0" smtClean="0">
                  <a:latin typeface="+mn-ea"/>
                </a:rPr>
                <a:t> year</a:t>
              </a:r>
              <a:r>
                <a:rPr lang="ko-KR" altLang="en-US" sz="1300" b="1" dirty="0" smtClean="0">
                  <a:latin typeface="+mn-ea"/>
                </a:rPr>
                <a:t> </a:t>
              </a:r>
              <a:r>
                <a:rPr lang="en-US" altLang="ko-KR" sz="1300" b="1" dirty="0" smtClean="0">
                  <a:latin typeface="+mn-ea"/>
                </a:rPr>
                <a:t>* Ideal Max Capa(t)|</a:t>
              </a:r>
              <a:r>
                <a:rPr lang="en-US" altLang="ko-KR" sz="1300" b="1" baseline="-25000" dirty="0" err="1" smtClean="0">
                  <a:latin typeface="+mn-ea"/>
                </a:rPr>
                <a:t>store,t</a:t>
              </a:r>
              <a:r>
                <a:rPr lang="en-US" altLang="ko-KR" sz="1300" b="1" baseline="-25000" dirty="0" smtClean="0">
                  <a:latin typeface="+mn-ea"/>
                </a:rPr>
                <a:t>=this </a:t>
              </a:r>
              <a:r>
                <a:rPr lang="en-US" altLang="ko-KR" sz="1300" b="1" baseline="-25000" dirty="0">
                  <a:latin typeface="+mn-ea"/>
                </a:rPr>
                <a:t>year</a:t>
              </a:r>
              <a:endParaRPr lang="ko-KR" altLang="en-US" sz="1300" b="1" dirty="0">
                <a:latin typeface="+mn-ea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gray">
            <a:xfrm>
              <a:off x="3639750" y="4157726"/>
              <a:ext cx="57587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 bwMode="gray">
          <a:xfrm>
            <a:off x="3207415" y="4049620"/>
            <a:ext cx="6382254" cy="1897375"/>
            <a:chOff x="3348275" y="4795110"/>
            <a:chExt cx="6382254" cy="1897375"/>
          </a:xfrm>
        </p:grpSpPr>
        <p:sp>
          <p:nvSpPr>
            <p:cNvPr id="36" name="TextBox 35"/>
            <p:cNvSpPr txBox="1"/>
            <p:nvPr/>
          </p:nvSpPr>
          <p:spPr bwMode="gray">
            <a:xfrm>
              <a:off x="5109288" y="6384708"/>
              <a:ext cx="71317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buSzPct val="120000"/>
              </a:pPr>
              <a:r>
                <a:rPr lang="en-US" altLang="ko-KR" sz="1000" b="1" dirty="0" smtClean="0">
                  <a:latin typeface="+mn-ea"/>
                </a:rPr>
                <a:t>style</a:t>
              </a:r>
            </a:p>
            <a:p>
              <a:pPr algn="ctr" defTabSz="1028700" eaLnBrk="1" hangingPunct="1">
                <a:buSzPct val="120000"/>
              </a:pPr>
              <a:r>
                <a:rPr lang="en-US" altLang="ko-KR" sz="1000" b="1" dirty="0" smtClean="0">
                  <a:latin typeface="+mn-ea"/>
                </a:rPr>
                <a:t>store</a:t>
              </a:r>
              <a:endParaRPr lang="ko-KR" altLang="en-US" sz="1000" b="1" dirty="0" smtClean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 bwMode="gray">
            <a:xfrm>
              <a:off x="3882754" y="4795110"/>
              <a:ext cx="4626381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300" b="1" dirty="0" smtClean="0">
                  <a:latin typeface="+mn-ea"/>
                </a:rPr>
                <a:t>( </a:t>
              </a:r>
              <a:r>
                <a:rPr lang="el-GR" altLang="ko-KR" sz="2000" b="1" dirty="0" smtClean="0">
                  <a:latin typeface="+mn-ea"/>
                </a:rPr>
                <a:t>Σ</a:t>
              </a:r>
              <a:r>
                <a:rPr lang="en-US" altLang="ko-KR" sz="1400" b="1" dirty="0" smtClean="0">
                  <a:latin typeface="+mn-ea"/>
                </a:rPr>
                <a:t>  </a:t>
              </a:r>
              <a:r>
                <a:rPr lang="en-US" altLang="ko-KR" sz="1300" b="1" dirty="0" smtClean="0">
                  <a:latin typeface="+mn-ea"/>
                </a:rPr>
                <a:t>Sales(t)|</a:t>
              </a:r>
              <a:r>
                <a:rPr lang="ko-KR" altLang="en-US" sz="1300" b="1" baseline="-25000" dirty="0" smtClean="0">
                  <a:latin typeface="+mn-ea"/>
                </a:rPr>
                <a:t>상위 카테고리</a:t>
              </a:r>
              <a:r>
                <a:rPr lang="en-US" altLang="ko-KR" sz="1300" b="1" baseline="-25000" dirty="0" smtClean="0">
                  <a:latin typeface="+mn-ea"/>
                </a:rPr>
                <a:t>, t=last year </a:t>
              </a:r>
              <a:r>
                <a:rPr lang="en-US" altLang="ko-KR" sz="1300" b="1" dirty="0" smtClean="0">
                  <a:latin typeface="+mn-ea"/>
                </a:rPr>
                <a:t>) ÷ </a:t>
              </a:r>
              <a:r>
                <a:rPr lang="ko-KR" altLang="en-US" sz="1300" b="1" dirty="0" smtClean="0">
                  <a:latin typeface="+mn-ea"/>
                </a:rPr>
                <a:t>상위 카테고리 개수</a:t>
              </a:r>
              <a:endParaRPr lang="ko-KR" altLang="en-US" sz="1300" b="1" dirty="0"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gray">
            <a:xfrm>
              <a:off x="5343190" y="6054370"/>
              <a:ext cx="2233213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l-GR" altLang="ko-KR" sz="2000" b="1" dirty="0" smtClean="0">
                  <a:latin typeface="+mn-ea"/>
                </a:rPr>
                <a:t>Σ</a:t>
              </a:r>
              <a:r>
                <a:rPr lang="en-US" altLang="ko-KR" sz="1400" b="1" dirty="0" smtClean="0">
                  <a:latin typeface="+mn-ea"/>
                </a:rPr>
                <a:t>  </a:t>
              </a:r>
              <a:r>
                <a:rPr lang="en-US" altLang="ko-KR" sz="1400" b="1" dirty="0">
                  <a:latin typeface="+mn-ea"/>
                </a:rPr>
                <a:t>Sales(t</a:t>
              </a:r>
              <a:r>
                <a:rPr lang="en-US" altLang="ko-KR" sz="1400" b="1" dirty="0" smtClean="0">
                  <a:latin typeface="+mn-ea"/>
                </a:rPr>
                <a:t>)|</a:t>
              </a:r>
              <a:r>
                <a:rPr lang="en-US" altLang="ko-KR" sz="1400" b="1" baseline="-25000" dirty="0" err="1" smtClean="0">
                  <a:latin typeface="+mn-ea"/>
                </a:rPr>
                <a:t>item,t</a:t>
              </a:r>
              <a:r>
                <a:rPr lang="en-US" altLang="ko-KR" sz="1400" b="1" baseline="-25000" dirty="0" smtClean="0">
                  <a:latin typeface="+mn-ea"/>
                </a:rPr>
                <a:t>=last </a:t>
              </a:r>
              <a:r>
                <a:rPr lang="en-US" altLang="ko-KR" sz="1400" b="1" baseline="-25000" dirty="0">
                  <a:latin typeface="+mn-ea"/>
                </a:rPr>
                <a:t>year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 bwMode="gray">
            <a:xfrm>
              <a:off x="7188315" y="5507169"/>
              <a:ext cx="2542214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* </a:t>
              </a:r>
              <a:r>
                <a:rPr lang="en-US" altLang="ko-KR" sz="1300" b="1" dirty="0" smtClean="0">
                  <a:latin typeface="+mn-ea"/>
                </a:rPr>
                <a:t>Ideal Max Capa(t)|</a:t>
              </a:r>
              <a:r>
                <a:rPr lang="en-US" altLang="ko-KR" sz="1300" b="1" baseline="-25000" dirty="0" err="1" smtClean="0">
                  <a:latin typeface="+mn-ea"/>
                </a:rPr>
                <a:t>store,t</a:t>
              </a:r>
              <a:r>
                <a:rPr lang="en-US" altLang="ko-KR" sz="1300" b="1" baseline="-25000" dirty="0" smtClean="0">
                  <a:latin typeface="+mn-ea"/>
                </a:rPr>
                <a:t>=this </a:t>
              </a:r>
              <a:r>
                <a:rPr lang="en-US" altLang="ko-KR" sz="1300" b="1" baseline="-25000" dirty="0">
                  <a:latin typeface="+mn-ea"/>
                </a:rPr>
                <a:t>year</a:t>
              </a:r>
              <a:endParaRPr lang="ko-KR" altLang="en-US" sz="1300" b="1" dirty="0"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gray">
            <a:xfrm>
              <a:off x="4531991" y="5658959"/>
              <a:ext cx="2155664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400" b="1" dirty="0" smtClean="0">
                  <a:latin typeface="+mn-ea"/>
                </a:rPr>
                <a:t>매장</a:t>
              </a:r>
              <a:r>
                <a:rPr lang="en-US" altLang="ko-KR" sz="1400" b="1" dirty="0" smtClean="0">
                  <a:latin typeface="+mn-ea"/>
                </a:rPr>
                <a:t> </a:t>
              </a:r>
              <a:r>
                <a:rPr lang="ko-KR" altLang="en-US" sz="1400" b="1" dirty="0" smtClean="0">
                  <a:latin typeface="+mn-ea"/>
                </a:rPr>
                <a:t>총 개수</a:t>
              </a:r>
              <a:r>
                <a:rPr lang="en-US" altLang="ko-KR" sz="1400" b="1" dirty="0" smtClean="0">
                  <a:latin typeface="+mn-ea"/>
                </a:rPr>
                <a:t>|</a:t>
              </a:r>
              <a:r>
                <a:rPr lang="en-US" altLang="ko-KR" sz="1400" b="1" baseline="-25000" dirty="0" smtClean="0">
                  <a:latin typeface="+mn-ea"/>
                </a:rPr>
                <a:t>t=last </a:t>
              </a:r>
              <a:r>
                <a:rPr lang="en-US" altLang="ko-KR" sz="1400" b="1" baseline="-25000" dirty="0">
                  <a:latin typeface="+mn-ea"/>
                </a:rPr>
                <a:t>year</a:t>
              </a:r>
              <a:endParaRPr lang="ko-KR" altLang="en-US" sz="1400" b="1" dirty="0">
                <a:latin typeface="+mn-ea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 bwMode="gray">
            <a:xfrm>
              <a:off x="3955435" y="5326375"/>
              <a:ext cx="3348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 bwMode="gray">
            <a:xfrm>
              <a:off x="3912455" y="5133651"/>
              <a:ext cx="468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buSzPct val="120000"/>
              </a:pPr>
              <a:r>
                <a:rPr lang="en-US" altLang="ko-KR" sz="1000" b="1" dirty="0">
                  <a:latin typeface="+mn-ea"/>
                </a:rPr>
                <a:t>s</a:t>
              </a:r>
              <a:r>
                <a:rPr lang="en-US" altLang="ko-KR" sz="1000" b="1" dirty="0" smtClean="0">
                  <a:latin typeface="+mn-ea"/>
                </a:rPr>
                <a:t>tyle</a:t>
              </a:r>
            </a:p>
          </p:txBody>
        </p:sp>
        <p:sp>
          <p:nvSpPr>
            <p:cNvPr id="43" name="TextBox 42"/>
            <p:cNvSpPr txBox="1"/>
            <p:nvPr/>
          </p:nvSpPr>
          <p:spPr bwMode="gray">
            <a:xfrm>
              <a:off x="4334910" y="5279484"/>
              <a:ext cx="2563980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Ideal Max</a:t>
              </a:r>
              <a:r>
                <a:rPr lang="ko-KR" altLang="en-US" sz="1400" b="1" dirty="0" smtClean="0">
                  <a:latin typeface="+mn-ea"/>
                </a:rPr>
                <a:t> </a:t>
              </a:r>
              <a:r>
                <a:rPr lang="en-US" altLang="ko-KR" sz="1400" b="1" dirty="0" smtClean="0">
                  <a:latin typeface="+mn-ea"/>
                </a:rPr>
                <a:t>Capa(t)|</a:t>
              </a:r>
              <a:r>
                <a:rPr lang="en-US" altLang="ko-KR" sz="1400" b="1" baseline="-25000" dirty="0" smtClean="0">
                  <a:latin typeface="+mn-ea"/>
                </a:rPr>
                <a:t>t=last </a:t>
              </a:r>
              <a:r>
                <a:rPr lang="en-US" altLang="ko-KR" sz="1400" b="1" baseline="-25000" dirty="0">
                  <a:latin typeface="+mn-ea"/>
                </a:rPr>
                <a:t>year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 bwMode="gray">
            <a:xfrm>
              <a:off x="3712907" y="5098690"/>
              <a:ext cx="331053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l-GR" altLang="ko-KR" sz="2000" b="1" dirty="0" smtClean="0">
                  <a:latin typeface="+mn-ea"/>
                </a:rPr>
                <a:t>Σ</a:t>
              </a:r>
              <a:endParaRPr lang="ko-KR" altLang="en-US" sz="1400" b="1" dirty="0" smtClean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gray">
            <a:xfrm>
              <a:off x="3575960" y="5446852"/>
              <a:ext cx="468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buSzPct val="120000"/>
              </a:pPr>
              <a:r>
                <a:rPr lang="en-US" altLang="ko-KR" sz="1000" b="1" dirty="0" smtClean="0">
                  <a:latin typeface="+mn-ea"/>
                </a:rPr>
                <a:t>store</a:t>
              </a:r>
              <a:endParaRPr lang="ko-KR" altLang="en-US" sz="1000" b="1" dirty="0" smtClean="0">
                <a:latin typeface="+mn-ea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 bwMode="gray">
            <a:xfrm>
              <a:off x="3814575" y="5705850"/>
              <a:ext cx="331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 bwMode="gray">
            <a:xfrm>
              <a:off x="3662785" y="6085325"/>
              <a:ext cx="5868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 bwMode="gray">
            <a:xfrm>
              <a:off x="3348275" y="5911705"/>
              <a:ext cx="314510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>
                  <a:latin typeface="+mn-ea"/>
                </a:rPr>
                <a:t>=</a:t>
              </a:r>
              <a:endParaRPr lang="ko-KR" altLang="en-US" sz="1400" b="1" dirty="0">
                <a:latin typeface="+mn-ea"/>
              </a:endParaRPr>
            </a:p>
          </p:txBody>
        </p:sp>
      </p:grpSp>
      <p:sp>
        <p:nvSpPr>
          <p:cNvPr id="49" name="TextBox 48"/>
          <p:cNvSpPr txBox="1"/>
          <p:nvPr/>
        </p:nvSpPr>
        <p:spPr bwMode="gray">
          <a:xfrm>
            <a:off x="1234145" y="3181839"/>
            <a:ext cx="2038142" cy="42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0" rIns="36000" bIns="0" rtlCol="0" anchor="ctr">
            <a:noAutofit/>
          </a:bodyPr>
          <a:lstStyle/>
          <a:p>
            <a:pPr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smtClean="0">
                <a:latin typeface="+mn-ea"/>
              </a:rPr>
              <a:t>판매비중</a:t>
            </a:r>
            <a:r>
              <a:rPr lang="en-US" altLang="ko-KR" sz="1400" b="1" dirty="0" smtClean="0">
                <a:latin typeface="+mn-ea"/>
              </a:rPr>
              <a:t>|</a:t>
            </a:r>
            <a:r>
              <a:rPr lang="en-US" altLang="ko-KR" sz="1400" b="1" baseline="-25000" dirty="0" err="1" smtClean="0">
                <a:latin typeface="+mn-ea"/>
              </a:rPr>
              <a:t>store,t</a:t>
            </a:r>
            <a:r>
              <a:rPr lang="en-US" altLang="ko-KR" sz="1400" b="1" baseline="-25000" dirty="0" smtClean="0">
                <a:latin typeface="+mn-ea"/>
              </a:rPr>
              <a:t>=this year  </a:t>
            </a:r>
            <a:r>
              <a:rPr lang="en-US" altLang="ko-KR" sz="1400" b="1" dirty="0" smtClean="0">
                <a:latin typeface="+mn-ea"/>
              </a:rPr>
              <a:t>=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 bwMode="gray">
          <a:xfrm>
            <a:off x="1287446" y="6065850"/>
            <a:ext cx="806746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latin typeface="+mn-ea"/>
              </a:rPr>
              <a:t>단</a:t>
            </a:r>
            <a:r>
              <a:rPr lang="en-US" altLang="ko-KR" sz="1200" b="1" dirty="0" smtClean="0">
                <a:latin typeface="+mn-ea"/>
              </a:rPr>
              <a:t>, Ideal Max </a:t>
            </a:r>
            <a:r>
              <a:rPr lang="en-US" altLang="ko-KR" sz="1200" b="1" dirty="0" err="1" smtClean="0">
                <a:latin typeface="+mn-ea"/>
              </a:rPr>
              <a:t>Capa</a:t>
            </a:r>
            <a:r>
              <a:rPr lang="en-US" altLang="ko-KR" sz="1200" b="1" dirty="0" smtClean="0">
                <a:latin typeface="+mn-ea"/>
              </a:rPr>
              <a:t>(t) : </a:t>
            </a:r>
            <a:r>
              <a:rPr lang="ko-KR" altLang="en-US" sz="1200" b="1" dirty="0" smtClean="0">
                <a:latin typeface="+mn-ea"/>
              </a:rPr>
              <a:t>시즌</a:t>
            </a:r>
            <a:r>
              <a:rPr lang="en-US" altLang="ko-KR" sz="1200" b="1" dirty="0" smtClean="0">
                <a:latin typeface="+mn-ea"/>
              </a:rPr>
              <a:t> t</a:t>
            </a:r>
            <a:r>
              <a:rPr lang="ko-KR" altLang="en-US" sz="1200" b="1" dirty="0" smtClean="0">
                <a:latin typeface="+mn-ea"/>
              </a:rPr>
              <a:t>일 때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해당 </a:t>
            </a:r>
            <a:r>
              <a:rPr lang="en-US" altLang="ko-KR" sz="1200" b="1" dirty="0" smtClean="0">
                <a:latin typeface="+mn-ea"/>
              </a:rPr>
              <a:t>Style/Color</a:t>
            </a:r>
            <a:r>
              <a:rPr lang="ko-KR" altLang="en-US" sz="1200" b="1" dirty="0" smtClean="0">
                <a:latin typeface="+mn-ea"/>
              </a:rPr>
              <a:t>이 속한 </a:t>
            </a:r>
            <a:r>
              <a:rPr lang="en-US" altLang="ko-KR" sz="1200" b="1" dirty="0" smtClean="0">
                <a:latin typeface="+mn-ea"/>
              </a:rPr>
              <a:t>Item</a:t>
            </a:r>
            <a:r>
              <a:rPr lang="ko-KR" altLang="en-US" sz="1200" b="1" dirty="0" smtClean="0">
                <a:latin typeface="+mn-ea"/>
              </a:rPr>
              <a:t>으로 매장 전체를 채우는 상황에서의 </a:t>
            </a:r>
            <a:r>
              <a:rPr lang="en-US" altLang="ko-KR" sz="1200" b="1" dirty="0" smtClean="0">
                <a:latin typeface="+mn-ea"/>
              </a:rPr>
              <a:t>Capa </a:t>
            </a:r>
            <a:r>
              <a:rPr lang="ko-KR" altLang="en-US" sz="1200" b="1" dirty="0" smtClean="0">
                <a:latin typeface="+mn-ea"/>
              </a:rPr>
              <a:t>량</a:t>
            </a:r>
            <a:endParaRPr lang="en-US" altLang="ko-KR" sz="1200" b="1" dirty="0" smtClean="0">
              <a:latin typeface="+mn-ea"/>
            </a:endParaRPr>
          </a:p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latin typeface="+mn-ea"/>
              </a:rPr>
              <a:t>Sales(t) : </a:t>
            </a:r>
            <a:r>
              <a:rPr lang="ko-KR" altLang="en-US" sz="1200" b="1" dirty="0" smtClean="0">
                <a:latin typeface="+mn-ea"/>
              </a:rPr>
              <a:t>시즌 </a:t>
            </a:r>
            <a:r>
              <a:rPr lang="en-US" altLang="ko-KR" sz="1200" b="1" dirty="0" smtClean="0">
                <a:latin typeface="+mn-ea"/>
              </a:rPr>
              <a:t>t</a:t>
            </a:r>
            <a:r>
              <a:rPr lang="ko-KR" altLang="en-US" sz="1200" b="1" dirty="0" smtClean="0">
                <a:latin typeface="+mn-ea"/>
              </a:rPr>
              <a:t>일 때</a:t>
            </a:r>
            <a:r>
              <a:rPr lang="en-US" altLang="ko-KR" sz="1200" b="1" dirty="0" smtClean="0">
                <a:latin typeface="+mn-ea"/>
              </a:rPr>
              <a:t>, Style/Color</a:t>
            </a:r>
            <a:r>
              <a:rPr lang="ko-KR" altLang="en-US" sz="1200" b="1" dirty="0" smtClean="0">
                <a:latin typeface="+mn-ea"/>
              </a:rPr>
              <a:t>의 판매 수량 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정상</a:t>
            </a:r>
            <a:r>
              <a:rPr lang="en-US" altLang="ko-KR" sz="1200" b="1" dirty="0" smtClean="0">
                <a:latin typeface="+mn-ea"/>
              </a:rPr>
              <a:t>+</a:t>
            </a:r>
            <a:r>
              <a:rPr lang="ko-KR" altLang="en-US" sz="1200" b="1" dirty="0" smtClean="0">
                <a:latin typeface="+mn-ea"/>
              </a:rPr>
              <a:t>세일 </a:t>
            </a:r>
            <a:r>
              <a:rPr lang="en-US" altLang="ko-KR" sz="1200" b="1" dirty="0" smtClean="0">
                <a:latin typeface="+mn-ea"/>
              </a:rPr>
              <a:t>only)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50" name="실행 단추: 뒤로 또는 이전 49">
            <a:hlinkClick r:id="rId2" action="ppaction://hlinksldjump" highlightClick="1"/>
          </p:cNvPr>
          <p:cNvSpPr/>
          <p:nvPr/>
        </p:nvSpPr>
        <p:spPr bwMode="gray">
          <a:xfrm>
            <a:off x="9121669" y="112990"/>
            <a:ext cx="468000" cy="432000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2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6-1. Pulling Mass (Heaviness Index) </a:t>
            </a:r>
            <a:r>
              <a:rPr lang="ko-KR" altLang="en-US" dirty="0" smtClean="0">
                <a:latin typeface="+mn-ea"/>
                <a:ea typeface="+mn-ea"/>
              </a:rPr>
              <a:t>상세 설명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smtClean="0">
                <a:latin typeface="+mn-ea"/>
              </a:rPr>
              <a:t>특정 </a:t>
            </a:r>
            <a:r>
              <a:rPr lang="en-US" altLang="ko-KR" dirty="0" smtClean="0">
                <a:latin typeface="+mn-ea"/>
              </a:rPr>
              <a:t>Style/Color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Store</a:t>
            </a:r>
            <a:r>
              <a:rPr lang="ko-KR" altLang="en-US" dirty="0" smtClean="0">
                <a:latin typeface="+mn-ea"/>
              </a:rPr>
              <a:t>별 할당량 계산 이후</a:t>
            </a:r>
            <a:r>
              <a:rPr lang="en-US" altLang="ko-KR" dirty="0" smtClean="0">
                <a:latin typeface="+mn-ea"/>
              </a:rPr>
              <a:t>, Assort Box</a:t>
            </a:r>
            <a:r>
              <a:rPr lang="ko-KR" altLang="en-US" dirty="0" smtClean="0">
                <a:latin typeface="+mn-ea"/>
              </a:rPr>
              <a:t>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종류를 제한하기 위하여 </a:t>
            </a:r>
            <a:r>
              <a:rPr lang="ko-KR" altLang="en-US" dirty="0" err="1" smtClean="0">
                <a:latin typeface="+mn-ea"/>
              </a:rPr>
              <a:t>매장별</a:t>
            </a:r>
            <a:r>
              <a:rPr lang="ko-KR" altLang="en-US" dirty="0" smtClean="0">
                <a:latin typeface="+mn-ea"/>
              </a:rPr>
              <a:t> 할당량을 재 조정함 </a:t>
            </a:r>
            <a:endParaRPr lang="ko-KR" altLang="en-US" dirty="0">
              <a:latin typeface="+mn-ea"/>
            </a:endParaRPr>
          </a:p>
        </p:txBody>
      </p:sp>
      <p:cxnSp>
        <p:nvCxnSpPr>
          <p:cNvPr id="5" name="직선 화살표 연결선 4"/>
          <p:cNvCxnSpPr/>
          <p:nvPr/>
        </p:nvCxnSpPr>
        <p:spPr bwMode="gray">
          <a:xfrm>
            <a:off x="1978805" y="3865507"/>
            <a:ext cx="745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gray">
          <a:xfrm>
            <a:off x="2656411" y="2425507"/>
            <a:ext cx="1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3069617" y="2425507"/>
            <a:ext cx="1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3896029" y="2605507"/>
            <a:ext cx="1800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3482823" y="2065507"/>
            <a:ext cx="18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4309235" y="1525507"/>
            <a:ext cx="18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gray">
          <a:xfrm>
            <a:off x="5135647" y="2965507"/>
            <a:ext cx="1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 bwMode="gray">
          <a:xfrm>
            <a:off x="4722441" y="1345507"/>
            <a:ext cx="18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gray">
          <a:xfrm>
            <a:off x="5548853" y="3505507"/>
            <a:ext cx="1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 bwMode="gray">
          <a:xfrm>
            <a:off x="6796905" y="3505507"/>
            <a:ext cx="1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5962060" y="3325507"/>
            <a:ext cx="18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 bwMode="gray">
          <a:xfrm>
            <a:off x="7204590" y="3685507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7631750" y="3685507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 bwMode="gray">
          <a:xfrm>
            <a:off x="8466595" y="3685507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87710"/>
              </p:ext>
            </p:extLst>
          </p:nvPr>
        </p:nvGraphicFramePr>
        <p:xfrm>
          <a:off x="1006182" y="4017297"/>
          <a:ext cx="8171673" cy="1318260"/>
        </p:xfrm>
        <a:graphic>
          <a:graphicData uri="http://schemas.openxmlformats.org/drawingml/2006/table">
            <a:tbl>
              <a:tblPr/>
              <a:tblGrid>
                <a:gridCol w="1113443"/>
                <a:gridCol w="415190"/>
                <a:gridCol w="415190"/>
                <a:gridCol w="415190"/>
                <a:gridCol w="415190"/>
                <a:gridCol w="415190"/>
                <a:gridCol w="415190"/>
                <a:gridCol w="415190"/>
                <a:gridCol w="415190"/>
                <a:gridCol w="415190"/>
                <a:gridCol w="415190"/>
                <a:gridCol w="415190"/>
                <a:gridCol w="415190"/>
                <a:gridCol w="415190"/>
                <a:gridCol w="415190"/>
                <a:gridCol w="415190"/>
                <a:gridCol w="415190"/>
                <a:gridCol w="41519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할당수량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(EA)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</a:t>
                      </a:r>
                      <a:r>
                        <a:rPr lang="en-US" altLang="ko-KR" sz="1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</a:t>
                      </a:r>
                      <a:endParaRPr lang="ko-KR" altLang="en-US" sz="1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Store 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  <a:r>
                        <a:rPr lang="en-US" altLang="ko-KR" sz="1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</a:t>
                      </a:r>
                      <a:endParaRPr lang="ko-KR" altLang="en-US" sz="1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구간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Pulling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Mass (Index)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2.7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</a:t>
                      </a:r>
                      <a:r>
                        <a:rPr lang="en-US" altLang="ko-KR" sz="1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</a:t>
                      </a:r>
                      <a:endParaRPr lang="ko-KR" altLang="en-US" sz="1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Pulling Mass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1st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2nd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3rd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6th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4th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5th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9th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15th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13th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10th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19th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20th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altLang="ko-KR" sz="1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</a:t>
                      </a:r>
                      <a:endParaRPr lang="ko-KR" altLang="en-US" sz="1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 bwMode="gray">
          <a:xfrm>
            <a:off x="5484266" y="3415507"/>
            <a:ext cx="417422" cy="19959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8" name="꺾인 연결선 27"/>
          <p:cNvCxnSpPr>
            <a:stCxn id="26" idx="2"/>
            <a:endCxn id="30" idx="4"/>
          </p:cNvCxnSpPr>
          <p:nvPr/>
        </p:nvCxnSpPr>
        <p:spPr bwMode="gray">
          <a:xfrm rot="5400000" flipH="1">
            <a:off x="4890099" y="4608575"/>
            <a:ext cx="1138426" cy="467330"/>
          </a:xfrm>
          <a:prstGeom prst="bentConnector3">
            <a:avLst>
              <a:gd name="adj1" fmla="val -20080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 bwMode="gray">
          <a:xfrm>
            <a:off x="5051338" y="3969447"/>
            <a:ext cx="348618" cy="303580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 bwMode="gray">
          <a:xfrm>
            <a:off x="7571377" y="3595506"/>
            <a:ext cx="417423" cy="181594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34" name="꺾인 연결선 33"/>
          <p:cNvCxnSpPr>
            <a:stCxn id="33" idx="2"/>
            <a:endCxn id="35" idx="4"/>
          </p:cNvCxnSpPr>
          <p:nvPr/>
        </p:nvCxnSpPr>
        <p:spPr bwMode="gray">
          <a:xfrm rot="5400000" flipH="1">
            <a:off x="6962446" y="4593808"/>
            <a:ext cx="1138424" cy="496863"/>
          </a:xfrm>
          <a:prstGeom prst="bentConnector3">
            <a:avLst>
              <a:gd name="adj1" fmla="val -20080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 bwMode="gray">
          <a:xfrm>
            <a:off x="7108917" y="3969447"/>
            <a:ext cx="348618" cy="303580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 bwMode="gray">
          <a:xfrm>
            <a:off x="4725315" y="5693260"/>
            <a:ext cx="440191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latinLnBrk="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latin typeface="+mn-ea"/>
              </a:rPr>
              <a:t>Pulling Mass</a:t>
            </a:r>
            <a:r>
              <a:rPr lang="ko-KR" altLang="en-US" sz="1200" b="1" dirty="0" smtClean="0">
                <a:latin typeface="+mn-ea"/>
              </a:rPr>
              <a:t>가 가장 작은 </a:t>
            </a:r>
            <a:r>
              <a:rPr lang="en-US" altLang="ko-KR" sz="1200" b="1" dirty="0">
                <a:latin typeface="+mn-ea"/>
              </a:rPr>
              <a:t>(O</a:t>
            </a:r>
            <a:r>
              <a:rPr lang="en-US" altLang="ko-KR" sz="1200" b="1" baseline="-25000" dirty="0">
                <a:latin typeface="+mn-ea"/>
              </a:rPr>
              <a:t>n</a:t>
            </a:r>
            <a:r>
              <a:rPr lang="ko-KR" altLang="en-US" sz="1200" b="1" dirty="0" smtClean="0">
                <a:latin typeface="+mn-ea"/>
              </a:rPr>
              <a:t>이 가장 큰</a:t>
            </a:r>
            <a:r>
              <a:rPr lang="en-US" altLang="ko-KR" sz="1200" b="1" dirty="0" smtClean="0">
                <a:latin typeface="+mn-ea"/>
              </a:rPr>
              <a:t>) </a:t>
            </a:r>
            <a:r>
              <a:rPr lang="ko-KR" altLang="en-US" sz="1200" b="1" dirty="0" smtClean="0">
                <a:latin typeface="+mn-ea"/>
              </a:rPr>
              <a:t>구간의 </a:t>
            </a:r>
            <a:r>
              <a:rPr lang="en-US" altLang="ko-KR" sz="1200" b="1" dirty="0" smtClean="0">
                <a:latin typeface="+mn-ea"/>
              </a:rPr>
              <a:t>Store</a:t>
            </a:r>
            <a:r>
              <a:rPr lang="ko-KR" altLang="en-US" sz="1200" b="1" dirty="0">
                <a:latin typeface="+mn-ea"/>
              </a:rPr>
              <a:t>를</a:t>
            </a:r>
            <a:r>
              <a:rPr lang="ko-KR" altLang="en-US" sz="1200" b="1" dirty="0" smtClean="0">
                <a:latin typeface="+mn-ea"/>
              </a:rPr>
              <a:t> 직전 구간과 통합하여 할당량을 재조정함 </a:t>
            </a:r>
            <a:r>
              <a:rPr lang="en-US" altLang="ko-KR" sz="1200" b="1" dirty="0" smtClean="0">
                <a:latin typeface="+mn-ea"/>
                <a:sym typeface="Wingdings" pitchFamily="2" charset="2"/>
              </a:rPr>
              <a:t> Pulling Mass </a:t>
            </a:r>
            <a:r>
              <a:rPr lang="ko-KR" altLang="en-US" sz="1200" b="1" dirty="0" smtClean="0">
                <a:latin typeface="+mn-ea"/>
                <a:sym typeface="Wingdings" pitchFamily="2" charset="2"/>
              </a:rPr>
              <a:t>값을 재 계산하고</a:t>
            </a:r>
            <a:r>
              <a:rPr lang="en-US" altLang="ko-KR" sz="1200" b="1" dirty="0" smtClean="0">
                <a:latin typeface="+mn-ea"/>
                <a:sym typeface="Wingdings" pitchFamily="2" charset="2"/>
              </a:rPr>
              <a:t>, n</a:t>
            </a:r>
            <a:r>
              <a:rPr lang="ko-KR" altLang="en-US" sz="1200" b="1" dirty="0" smtClean="0">
                <a:latin typeface="+mn-ea"/>
              </a:rPr>
              <a:t>이 </a:t>
            </a:r>
            <a:r>
              <a:rPr lang="en-US" altLang="ko-KR" sz="1200" b="1" dirty="0" smtClean="0">
                <a:latin typeface="+mn-ea"/>
              </a:rPr>
              <a:t>10</a:t>
            </a:r>
            <a:r>
              <a:rPr lang="ko-KR" altLang="en-US" sz="1200" b="1" dirty="0" smtClean="0">
                <a:latin typeface="+mn-ea"/>
              </a:rPr>
              <a:t>이 될 때까지 </a:t>
            </a:r>
            <a:r>
              <a:rPr lang="en-US" altLang="ko-KR" sz="1200" b="1" dirty="0" smtClean="0">
                <a:latin typeface="+mn-ea"/>
              </a:rPr>
              <a:t>Recursive Calculation </a:t>
            </a:r>
            <a:r>
              <a:rPr lang="ko-KR" altLang="en-US" sz="1200" b="1" dirty="0" smtClean="0">
                <a:latin typeface="+mn-ea"/>
              </a:rPr>
              <a:t>수행 </a:t>
            </a:r>
            <a:endParaRPr lang="en-US" altLang="ko-KR" sz="1200" b="1" dirty="0" smtClean="0">
              <a:latin typeface="+mn-ea"/>
            </a:endParaRPr>
          </a:p>
          <a:p>
            <a:pPr algn="ctr"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latin typeface="+mn-ea"/>
                <a:sym typeface="Wingdings" pitchFamily="2" charset="2"/>
              </a:rPr>
              <a:t> Eventually, Assort Box ID</a:t>
            </a:r>
            <a:r>
              <a:rPr lang="ko-KR" altLang="en-US" sz="1200" b="1" dirty="0" smtClean="0">
                <a:latin typeface="+mn-ea"/>
                <a:sym typeface="Wingdings" pitchFamily="2" charset="2"/>
              </a:rPr>
              <a:t>의 종류가 </a:t>
            </a:r>
            <a:r>
              <a:rPr lang="en-US" altLang="ko-KR" sz="1200" b="1" dirty="0" smtClean="0">
                <a:latin typeface="+mn-ea"/>
                <a:sym typeface="Wingdings" pitchFamily="2" charset="2"/>
              </a:rPr>
              <a:t>10</a:t>
            </a:r>
            <a:r>
              <a:rPr lang="ko-KR" altLang="en-US" sz="1200" b="1" dirty="0">
                <a:latin typeface="+mn-ea"/>
                <a:sym typeface="Wingdings" pitchFamily="2" charset="2"/>
              </a:rPr>
              <a:t>개</a:t>
            </a:r>
            <a:r>
              <a:rPr lang="ko-KR" altLang="en-US" sz="1200" b="1" dirty="0" smtClean="0">
                <a:latin typeface="+mn-ea"/>
                <a:sym typeface="Wingdings" pitchFamily="2" charset="2"/>
              </a:rPr>
              <a:t>로 줄게 됨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 bwMode="gray">
          <a:xfrm>
            <a:off x="162705" y="3325507"/>
            <a:ext cx="767860" cy="97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0" rIns="36000" bIns="0" rtlCol="0" anchor="ctr">
            <a:noAutofit/>
          </a:bodyPr>
          <a:lstStyle/>
          <a:p>
            <a:pPr algn="ctr"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latin typeface="+mn-ea"/>
              </a:rPr>
              <a:t>Assort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Box ID</a:t>
            </a:r>
            <a:r>
              <a:rPr lang="ko-KR" altLang="en-US" sz="1200" b="1" dirty="0" smtClean="0">
                <a:latin typeface="+mn-ea"/>
              </a:rPr>
              <a:t>의 종류와 동일한 값</a:t>
            </a:r>
          </a:p>
        </p:txBody>
      </p:sp>
      <p:cxnSp>
        <p:nvCxnSpPr>
          <p:cNvPr id="42" name="꺾인 연결선 41"/>
          <p:cNvCxnSpPr>
            <a:stCxn id="40" idx="2"/>
          </p:cNvCxnSpPr>
          <p:nvPr/>
        </p:nvCxnSpPr>
        <p:spPr bwMode="gray">
          <a:xfrm rot="16200000" flipH="1">
            <a:off x="639567" y="4212480"/>
            <a:ext cx="198066" cy="38393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 bwMode="gray">
          <a:xfrm>
            <a:off x="5997553" y="5391439"/>
            <a:ext cx="1189060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Recursive …</a:t>
            </a:r>
            <a:endParaRPr lang="ko-KR" altLang="en-US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 bwMode="gray">
          <a:xfrm>
            <a:off x="336995" y="5549863"/>
            <a:ext cx="4132887" cy="687252"/>
            <a:chOff x="238600" y="5554060"/>
            <a:chExt cx="4132887" cy="687252"/>
          </a:xfrm>
        </p:grpSpPr>
        <p:sp>
          <p:nvSpPr>
            <p:cNvPr id="38" name="직사각형 37"/>
            <p:cNvSpPr/>
            <p:nvPr/>
          </p:nvSpPr>
          <p:spPr bwMode="gray">
            <a:xfrm>
              <a:off x="238600" y="5743220"/>
              <a:ext cx="24178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4625" indent="-174625" latinLnBrk="0">
                <a:buFont typeface="Arial" pitchFamily="34" charset="0"/>
                <a:buChar char="•"/>
              </a:pPr>
              <a:r>
                <a:rPr lang="en-US" altLang="ko-KR" sz="1400" b="1" dirty="0">
                  <a:latin typeface="+mn-ea"/>
                </a:rPr>
                <a:t>Pulling </a:t>
              </a:r>
              <a:r>
                <a:rPr lang="en-US" altLang="ko-KR" sz="1400" b="1" dirty="0" smtClean="0">
                  <a:latin typeface="+mn-ea"/>
                </a:rPr>
                <a:t>Mass |</a:t>
              </a:r>
              <a:r>
                <a:rPr lang="en-US" altLang="ko-KR" sz="1400" b="1" baseline="-25000" dirty="0" smtClean="0">
                  <a:latin typeface="+mn-ea"/>
                </a:rPr>
                <a:t>n</a:t>
              </a:r>
              <a:r>
                <a:rPr lang="en-US" altLang="ko-KR" sz="1400" b="1" dirty="0" smtClean="0">
                  <a:latin typeface="+mn-ea"/>
                </a:rPr>
                <a:t> (= P</a:t>
              </a:r>
              <a:r>
                <a:rPr lang="en-US" altLang="ko-KR" sz="1400" b="1" baseline="-25000" dirty="0" smtClean="0">
                  <a:latin typeface="+mn-ea"/>
                </a:rPr>
                <a:t>n</a:t>
              </a:r>
              <a:r>
                <a:rPr lang="en-US" altLang="ko-KR" sz="1400" b="1" dirty="0" smtClean="0">
                  <a:latin typeface="+mn-ea"/>
                </a:rPr>
                <a:t>) =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 bwMode="gray">
            <a:xfrm>
              <a:off x="2554209" y="5554060"/>
              <a:ext cx="11844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/>
              <a:r>
                <a:rPr lang="en-US" altLang="ko-KR" sz="1400" b="1" dirty="0" smtClean="0">
                  <a:latin typeface="+mn-ea"/>
                </a:rPr>
                <a:t>(M</a:t>
              </a:r>
              <a:r>
                <a:rPr lang="en-US" altLang="ko-KR" sz="1400" b="1" baseline="-25000" dirty="0" smtClean="0">
                  <a:latin typeface="+mn-ea"/>
                </a:rPr>
                <a:t>n</a:t>
              </a:r>
              <a:r>
                <a:rPr lang="en-US" altLang="ko-KR" sz="1400" b="1" dirty="0" smtClean="0">
                  <a:latin typeface="+mn-ea"/>
                </a:rPr>
                <a:t> </a:t>
              </a:r>
              <a:r>
                <a:rPr lang="en-US" altLang="ko-KR" sz="1400" b="1" dirty="0">
                  <a:latin typeface="+mn-ea"/>
                </a:rPr>
                <a:t>– </a:t>
              </a:r>
              <a:r>
                <a:rPr lang="en-US" altLang="ko-KR" sz="1400" b="1" dirty="0" smtClean="0">
                  <a:latin typeface="+mn-ea"/>
                </a:rPr>
                <a:t>M</a:t>
              </a:r>
              <a:r>
                <a:rPr lang="en-US" altLang="ko-KR" sz="1400" b="1" baseline="-25000" dirty="0" smtClean="0">
                  <a:latin typeface="+mn-ea"/>
                </a:rPr>
                <a:t>n-1</a:t>
              </a:r>
              <a:r>
                <a:rPr lang="en-US" altLang="ko-KR" sz="1400" b="1" dirty="0" smtClean="0">
                  <a:latin typeface="+mn-ea"/>
                </a:rPr>
                <a:t>)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32" name="직사각형 31"/>
            <p:cNvSpPr/>
            <p:nvPr/>
          </p:nvSpPr>
          <p:spPr bwMode="gray">
            <a:xfrm>
              <a:off x="2894481" y="5933535"/>
              <a:ext cx="4422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/>
              <a:r>
                <a:rPr lang="en-US" altLang="ko-KR" sz="1400" b="1" dirty="0" err="1" smtClean="0">
                  <a:latin typeface="+mn-ea"/>
                </a:rPr>
                <a:t>M</a:t>
              </a:r>
              <a:r>
                <a:rPr lang="en-US" altLang="ko-KR" sz="1400" b="1" baseline="-25000" dirty="0" err="1" smtClean="0">
                  <a:latin typeface="+mn-ea"/>
                </a:rPr>
                <a:t>n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 bwMode="gray">
            <a:xfrm>
              <a:off x="3792075" y="5743251"/>
              <a:ext cx="5794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400" b="1" dirty="0" smtClean="0">
                  <a:latin typeface="+mn-ea"/>
                </a:rPr>
                <a:t>* S</a:t>
              </a:r>
              <a:r>
                <a:rPr lang="en-US" altLang="ko-KR" sz="1400" b="1" baseline="-25000" dirty="0" smtClean="0">
                  <a:latin typeface="+mn-ea"/>
                </a:rPr>
                <a:t>n</a:t>
              </a:r>
              <a:endParaRPr lang="en-US" altLang="ko-KR" sz="1400" b="1" dirty="0">
                <a:latin typeface="+mn-ea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gray">
            <a:xfrm>
              <a:off x="2627394" y="5897108"/>
              <a:ext cx="108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실행 단추: 뒤로 또는 이전 40">
            <a:hlinkClick r:id="rId2" action="ppaction://hlinksldjump" highlightClick="1"/>
          </p:cNvPr>
          <p:cNvSpPr/>
          <p:nvPr/>
        </p:nvSpPr>
        <p:spPr bwMode="gray">
          <a:xfrm>
            <a:off x="9121669" y="112990"/>
            <a:ext cx="468000" cy="432000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2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1765410" y="3022735"/>
            <a:ext cx="637518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4400" b="1" dirty="0" err="1" smtClean="0">
                <a:latin typeface="+mn-ea"/>
              </a:rPr>
              <a:t>결품</a:t>
            </a:r>
            <a:r>
              <a:rPr lang="ko-KR" altLang="en-US" sz="4400" b="1" dirty="0" smtClean="0">
                <a:latin typeface="+mn-ea"/>
              </a:rPr>
              <a:t> 지수의 정의와 활용</a:t>
            </a:r>
          </a:p>
        </p:txBody>
      </p:sp>
    </p:spTree>
    <p:extLst>
      <p:ext uri="{BB962C8B-B14F-4D97-AF65-F5344CB8AC3E}">
        <p14:creationId xmlns:p14="http://schemas.microsoft.com/office/powerpoint/2010/main" val="18927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dirty="0" smtClean="0"/>
              <a:t>초도 물량 배분 </a:t>
            </a:r>
            <a:r>
              <a:rPr lang="ko-KR" altLang="en-US" dirty="0" err="1" smtClean="0"/>
              <a:t>로직의</a:t>
            </a:r>
            <a:r>
              <a:rPr lang="ko-KR" altLang="en-US" dirty="0" smtClean="0"/>
              <a:t> 기본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err="1"/>
              <a:t>매장별</a:t>
            </a:r>
            <a:r>
              <a:rPr lang="ko-KR" altLang="en-US" dirty="0"/>
              <a:t> 초도 배분 </a:t>
            </a:r>
            <a:r>
              <a:rPr lang="en-US" altLang="ko-KR" dirty="0" smtClean="0"/>
              <a:t>Style/Color </a:t>
            </a:r>
            <a:r>
              <a:rPr lang="ko-KR" altLang="en-US" dirty="0" smtClean="0"/>
              <a:t>종류 </a:t>
            </a:r>
            <a:r>
              <a:rPr lang="ko-KR" altLang="en-US" dirty="0"/>
              <a:t>및 물량 산정을 위한 배분 </a:t>
            </a:r>
            <a:r>
              <a:rPr lang="ko-KR" altLang="en-US" dirty="0" err="1"/>
              <a:t>로직은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기본 원칙과 현실적인 비즈니스 환경을 반영하는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</a:t>
            </a:r>
            <a:r>
              <a:rPr lang="ko-KR" altLang="en-US" dirty="0"/>
              <a:t>보정 원칙으로 </a:t>
            </a:r>
            <a:r>
              <a:rPr lang="ko-KR" altLang="en-US" dirty="0" smtClean="0"/>
              <a:t>구성됨</a:t>
            </a:r>
            <a:endParaRPr lang="ko-KR" altLang="en-US" dirty="0"/>
          </a:p>
        </p:txBody>
      </p:sp>
      <p:sp>
        <p:nvSpPr>
          <p:cNvPr id="4" name="오각형 3"/>
          <p:cNvSpPr/>
          <p:nvPr/>
        </p:nvSpPr>
        <p:spPr bwMode="gray">
          <a:xfrm>
            <a:off x="1242895" y="3826475"/>
            <a:ext cx="4356000" cy="468000"/>
          </a:xfrm>
          <a:prstGeom prst="homePlat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sp>
        <p:nvSpPr>
          <p:cNvPr id="5" name="오각형 4"/>
          <p:cNvSpPr/>
          <p:nvPr/>
        </p:nvSpPr>
        <p:spPr bwMode="gray">
          <a:xfrm>
            <a:off x="1242895" y="4376195"/>
            <a:ext cx="4356000" cy="468000"/>
          </a:xfrm>
          <a:prstGeom prst="homePlat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sp>
        <p:nvSpPr>
          <p:cNvPr id="6" name="오각형 5"/>
          <p:cNvSpPr/>
          <p:nvPr/>
        </p:nvSpPr>
        <p:spPr bwMode="gray">
          <a:xfrm>
            <a:off x="1242895" y="4925915"/>
            <a:ext cx="4356000" cy="468000"/>
          </a:xfrm>
          <a:prstGeom prst="homePlat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sp>
        <p:nvSpPr>
          <p:cNvPr id="7" name="오각형 6"/>
          <p:cNvSpPr/>
          <p:nvPr/>
        </p:nvSpPr>
        <p:spPr bwMode="gray">
          <a:xfrm>
            <a:off x="1242895" y="5475635"/>
            <a:ext cx="4356000" cy="468000"/>
          </a:xfrm>
          <a:prstGeom prst="homePlat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5415504" y="4925915"/>
            <a:ext cx="4183207" cy="468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pic>
        <p:nvPicPr>
          <p:cNvPr id="11" name="Picture 6" descr="http://www.saeculii.com/technical/library/images/3_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68870" y="4961915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gray">
          <a:xfrm>
            <a:off x="1242894" y="2664774"/>
            <a:ext cx="8442234" cy="54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pic>
        <p:nvPicPr>
          <p:cNvPr id="13" name="Picture 8" descr="http://www.saeculii.com/technical/library/images/2_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68870" y="2682774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 bwMode="gray">
          <a:xfrm>
            <a:off x="1242894" y="2022305"/>
            <a:ext cx="8442234" cy="54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pic>
        <p:nvPicPr>
          <p:cNvPr id="15" name="Picture 10" descr="http://justinpietrowski.org/images/1_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68870" y="2040305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 bwMode="gray">
          <a:xfrm>
            <a:off x="5415504" y="5475635"/>
            <a:ext cx="4183207" cy="468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pic>
        <p:nvPicPr>
          <p:cNvPr id="17" name="Picture 12" descr="http://justinpietrowski.org/images/4_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68870" y="5511635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 bwMode="gray">
          <a:xfrm>
            <a:off x="5415504" y="4376195"/>
            <a:ext cx="4183207" cy="468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pic>
        <p:nvPicPr>
          <p:cNvPr id="19" name="Picture 8" descr="http://www.saeculii.com/technical/library/images/2_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68870" y="4412195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 bwMode="gray">
          <a:xfrm>
            <a:off x="5415504" y="3826475"/>
            <a:ext cx="4183207" cy="468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pic>
        <p:nvPicPr>
          <p:cNvPr id="21" name="Picture 10" descr="http://justinpietrowski.org/images/1_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68870" y="3862475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꺾인 연결선 21"/>
          <p:cNvCxnSpPr>
            <a:endCxn id="14" idx="1"/>
          </p:cNvCxnSpPr>
          <p:nvPr/>
        </p:nvCxnSpPr>
        <p:spPr bwMode="gray">
          <a:xfrm>
            <a:off x="634123" y="1911101"/>
            <a:ext cx="608771" cy="38120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12" idx="1"/>
          </p:cNvCxnSpPr>
          <p:nvPr/>
        </p:nvCxnSpPr>
        <p:spPr bwMode="gray">
          <a:xfrm rot="16200000" flipH="1">
            <a:off x="426671" y="2118551"/>
            <a:ext cx="1023674" cy="60877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endCxn id="4" idx="1"/>
          </p:cNvCxnSpPr>
          <p:nvPr/>
        </p:nvCxnSpPr>
        <p:spPr bwMode="gray">
          <a:xfrm>
            <a:off x="634123" y="3706007"/>
            <a:ext cx="608772" cy="354468"/>
          </a:xfrm>
          <a:prstGeom prst="bentConnector3">
            <a:avLst>
              <a:gd name="adj1" fmla="val -68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5" idx="1"/>
          </p:cNvCxnSpPr>
          <p:nvPr/>
        </p:nvCxnSpPr>
        <p:spPr bwMode="gray">
          <a:xfrm rot="16200000" flipH="1">
            <a:off x="472089" y="3839389"/>
            <a:ext cx="932838" cy="60877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6" idx="1"/>
          </p:cNvCxnSpPr>
          <p:nvPr/>
        </p:nvCxnSpPr>
        <p:spPr bwMode="gray">
          <a:xfrm rot="16200000" flipH="1">
            <a:off x="173260" y="4090280"/>
            <a:ext cx="1530498" cy="60877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7" idx="1"/>
          </p:cNvCxnSpPr>
          <p:nvPr/>
        </p:nvCxnSpPr>
        <p:spPr bwMode="gray">
          <a:xfrm rot="16200000" flipH="1">
            <a:off x="-139200" y="4327540"/>
            <a:ext cx="2155418" cy="60877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gray">
          <a:xfrm>
            <a:off x="1848765" y="2164405"/>
            <a:ext cx="6982015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400" b="1" dirty="0" err="1" smtClean="0">
                <a:ea typeface="맑은 고딕" pitchFamily="50" charset="-127"/>
              </a:rPr>
              <a:t>매장별</a:t>
            </a:r>
            <a:r>
              <a:rPr lang="ko-KR" altLang="en-US" sz="1400" b="1" dirty="0" smtClean="0">
                <a:ea typeface="맑은 고딕" pitchFamily="50" charset="-127"/>
              </a:rPr>
              <a:t> 전시 </a:t>
            </a:r>
            <a:r>
              <a:rPr lang="en-US" altLang="ko-KR" sz="1400" b="1" dirty="0" err="1" smtClean="0">
                <a:ea typeface="맑은 고딕" pitchFamily="50" charset="-127"/>
              </a:rPr>
              <a:t>Capa</a:t>
            </a:r>
            <a:r>
              <a:rPr lang="ko-KR" altLang="en-US" sz="1400" b="1" dirty="0" smtClean="0">
                <a:ea typeface="맑은 고딕" pitchFamily="50" charset="-127"/>
              </a:rPr>
              <a:t>에 따른 </a:t>
            </a:r>
            <a:r>
              <a:rPr lang="en-US" altLang="ko-KR" sz="1400" b="1" dirty="0" smtClean="0">
                <a:ea typeface="맑은 고딕" pitchFamily="50" charset="-127"/>
              </a:rPr>
              <a:t>Style/Color </a:t>
            </a:r>
            <a:r>
              <a:rPr lang="ko-KR" altLang="en-US" sz="1400" b="1" dirty="0" smtClean="0">
                <a:ea typeface="맑은 고딕" pitchFamily="50" charset="-127"/>
              </a:rPr>
              <a:t>수 배분 및 </a:t>
            </a:r>
            <a:r>
              <a:rPr lang="ko-KR" altLang="en-US" sz="1400" b="1" dirty="0" err="1" smtClean="0">
                <a:ea typeface="맑은 고딕" pitchFamily="50" charset="-127"/>
              </a:rPr>
              <a:t>판매력에</a:t>
            </a:r>
            <a:r>
              <a:rPr lang="ko-KR" altLang="en-US" sz="1400" b="1" dirty="0" smtClean="0">
                <a:ea typeface="맑은 고딕" pitchFamily="50" charset="-127"/>
              </a:rPr>
              <a:t> 비례한 물량 할</a:t>
            </a:r>
            <a:r>
              <a:rPr lang="ko-KR" altLang="en-US" sz="1400" b="1" dirty="0">
                <a:ea typeface="맑은 고딕" pitchFamily="50" charset="-127"/>
              </a:rPr>
              <a:t>당</a:t>
            </a:r>
            <a:r>
              <a:rPr lang="ko-KR" altLang="en-US" sz="1400" b="1" dirty="0" smtClean="0">
                <a:ea typeface="맑은 고딕" pitchFamily="50" charset="-127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 bwMode="gray">
          <a:xfrm>
            <a:off x="1848765" y="2711849"/>
            <a:ext cx="713413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spcBef>
                <a:spcPct val="20000"/>
              </a:spcBef>
              <a:buSzPct val="120000"/>
            </a:pPr>
            <a:r>
              <a:rPr lang="ko-KR" altLang="en-US" sz="1400" b="1" dirty="0" smtClean="0">
                <a:ea typeface="맑은 고딕" pitchFamily="50" charset="-127"/>
              </a:rPr>
              <a:t>기획</a:t>
            </a:r>
            <a:r>
              <a:rPr lang="en-US" altLang="ko-KR" sz="1400" b="1" dirty="0" smtClean="0">
                <a:ea typeface="맑은 고딕" pitchFamily="50" charset="-127"/>
              </a:rPr>
              <a:t>MD, </a:t>
            </a:r>
            <a:r>
              <a:rPr lang="ko-KR" altLang="en-US" sz="1400" b="1" dirty="0" smtClean="0">
                <a:ea typeface="맑은 고딕" pitchFamily="50" charset="-127"/>
              </a:rPr>
              <a:t>영업</a:t>
            </a:r>
            <a:r>
              <a:rPr lang="en-US" altLang="ko-KR" sz="1400" b="1" dirty="0" smtClean="0">
                <a:ea typeface="맑은 고딕" pitchFamily="50" charset="-127"/>
              </a:rPr>
              <a:t>MD, VMD</a:t>
            </a:r>
            <a:r>
              <a:rPr lang="ko-KR" altLang="en-US" sz="1400" b="1" dirty="0" smtClean="0">
                <a:ea typeface="맑은 고딕" pitchFamily="50" charset="-127"/>
              </a:rPr>
              <a:t>의 기획 의도가 반영된 특정 </a:t>
            </a:r>
            <a:r>
              <a:rPr lang="en-US" altLang="ko-KR" sz="1400" b="1" dirty="0" smtClean="0">
                <a:ea typeface="맑은 고딕" pitchFamily="50" charset="-127"/>
              </a:rPr>
              <a:t>Style/Color</a:t>
            </a:r>
            <a:r>
              <a:rPr lang="ko-KR" altLang="en-US" sz="1400" b="1" dirty="0" smtClean="0">
                <a:ea typeface="맑은 고딕" pitchFamily="50" charset="-127"/>
              </a:rPr>
              <a:t>의 우선 배분 </a:t>
            </a:r>
            <a:endParaRPr lang="en-US" altLang="ko-KR" sz="1400" b="1" dirty="0" smtClean="0">
              <a:ea typeface="맑은 고딕" pitchFamily="50" charset="-127"/>
            </a:endParaRPr>
          </a:p>
          <a:p>
            <a:pPr defTabSz="1028700" eaLnBrk="1" hangingPunct="1"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400" b="1" dirty="0" smtClean="0">
                <a:ea typeface="맑은 고딕" pitchFamily="50" charset="-127"/>
                <a:sym typeface="Wingdings" pitchFamily="2" charset="2"/>
              </a:rPr>
              <a:t>예</a:t>
            </a:r>
            <a:r>
              <a:rPr lang="en-US" altLang="ko-KR" sz="1400" b="1" dirty="0" smtClean="0">
                <a:ea typeface="맑은 고딕" pitchFamily="50" charset="-127"/>
                <a:sym typeface="Wingdings" pitchFamily="2" charset="2"/>
              </a:rPr>
              <a:t>) </a:t>
            </a:r>
            <a:r>
              <a:rPr lang="ko-KR" altLang="en-US" sz="1400" b="1" dirty="0" smtClean="0">
                <a:ea typeface="맑은 고딕" pitchFamily="50" charset="-127"/>
                <a:sym typeface="Wingdings" pitchFamily="2" charset="2"/>
              </a:rPr>
              <a:t>특정 매장용</a:t>
            </a:r>
            <a:r>
              <a:rPr lang="en-US" altLang="ko-KR" sz="1400" b="1" dirty="0" smtClean="0">
                <a:ea typeface="맑은 고딕" pitchFamily="50" charset="-127"/>
                <a:sym typeface="Wingdings" pitchFamily="2" charset="2"/>
              </a:rPr>
              <a:t>, Deco</a:t>
            </a:r>
            <a:r>
              <a:rPr lang="ko-KR" altLang="en-US" sz="1400" b="1" dirty="0" smtClean="0">
                <a:ea typeface="맑은 고딕" pitchFamily="50" charset="-127"/>
                <a:sym typeface="Wingdings" pitchFamily="2" charset="2"/>
              </a:rPr>
              <a:t>용</a:t>
            </a:r>
            <a:r>
              <a:rPr lang="en-US" altLang="ko-KR" sz="1400" b="1" dirty="0" smtClean="0"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b="1" dirty="0" smtClean="0">
                <a:ea typeface="맑은 고딕" pitchFamily="50" charset="-127"/>
                <a:sym typeface="Wingdings" pitchFamily="2" charset="2"/>
              </a:rPr>
              <a:t>상하 </a:t>
            </a:r>
            <a:r>
              <a:rPr lang="en-US" altLang="ko-KR" sz="1400" b="1" dirty="0" smtClean="0">
                <a:ea typeface="맑은 고딕" pitchFamily="50" charset="-127"/>
                <a:sym typeface="Wingdings" pitchFamily="2" charset="2"/>
              </a:rPr>
              <a:t>Set </a:t>
            </a:r>
            <a:r>
              <a:rPr lang="ko-KR" altLang="en-US" sz="1400" b="1" dirty="0" smtClean="0">
                <a:ea typeface="맑은 고딕" pitchFamily="50" charset="-127"/>
                <a:sym typeface="Wingdings" pitchFamily="2" charset="2"/>
              </a:rPr>
              <a:t>상품 등</a:t>
            </a:r>
            <a:r>
              <a:rPr lang="ko-KR" altLang="en-US" sz="1400" b="1" dirty="0" smtClean="0">
                <a:ea typeface="맑은 고딕" pitchFamily="50" charset="-127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 bwMode="gray">
          <a:xfrm>
            <a:off x="1772870" y="3841236"/>
            <a:ext cx="362849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err="1" smtClean="0">
                <a:ea typeface="맑은 고딕" pitchFamily="50" charset="-127"/>
              </a:rPr>
              <a:t>Capa</a:t>
            </a:r>
            <a:r>
              <a:rPr lang="ko-KR" altLang="en-US" sz="1200" b="1" dirty="0" smtClean="0">
                <a:ea typeface="맑은 고딕" pitchFamily="50" charset="-127"/>
              </a:rPr>
              <a:t>당 </a:t>
            </a:r>
            <a:r>
              <a:rPr lang="ko-KR" altLang="en-US" sz="1200" b="1" dirty="0" err="1" smtClean="0">
                <a:ea typeface="맑은 고딕" pitchFamily="50" charset="-127"/>
              </a:rPr>
              <a:t>판매력이</a:t>
            </a:r>
            <a:r>
              <a:rPr lang="ko-KR" altLang="en-US" sz="1200" b="1" dirty="0" smtClean="0">
                <a:ea typeface="맑은 고딕" pitchFamily="50" charset="-127"/>
              </a:rPr>
              <a:t> 높은 매장의 </a:t>
            </a:r>
            <a:r>
              <a:rPr lang="en-US" altLang="ko-KR" sz="1200" b="1" dirty="0" smtClean="0">
                <a:ea typeface="맑은 고딕" pitchFamily="50" charset="-127"/>
              </a:rPr>
              <a:t>Style/Color </a:t>
            </a:r>
            <a:r>
              <a:rPr lang="ko-KR" altLang="en-US" sz="1200" b="1" dirty="0" smtClean="0">
                <a:ea typeface="맑은 고딕" pitchFamily="50" charset="-127"/>
              </a:rPr>
              <a:t>수 배분 방식은</a:t>
            </a:r>
            <a:r>
              <a:rPr lang="en-US" altLang="ko-KR" sz="1200" b="1" dirty="0" smtClean="0">
                <a:ea typeface="맑은 고딕" pitchFamily="50" charset="-127"/>
              </a:rPr>
              <a:t>?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 bwMode="gray">
          <a:xfrm>
            <a:off x="5447858" y="3878169"/>
            <a:ext cx="3750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Item </a:t>
            </a:r>
            <a:r>
              <a:rPr lang="ko-KR" altLang="en-US" sz="1200" b="1" dirty="0" smtClean="0">
                <a:ea typeface="맑은 고딕" pitchFamily="50" charset="-127"/>
              </a:rPr>
              <a:t>별 보정 대상 매장 선정하고</a:t>
            </a:r>
            <a:r>
              <a:rPr lang="en-US" altLang="ko-KR" sz="1200" b="1" dirty="0" smtClean="0"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ea typeface="맑은 고딕" pitchFamily="50" charset="-127"/>
              </a:rPr>
              <a:t>별도의 전시 </a:t>
            </a:r>
            <a:r>
              <a:rPr lang="en-US" altLang="ko-KR" sz="1200" b="1" dirty="0" err="1" smtClean="0">
                <a:ea typeface="맑은 고딕" pitchFamily="50" charset="-127"/>
              </a:rPr>
              <a:t>Capa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r>
              <a:rPr lang="ko-KR" altLang="en-US" sz="1200" b="1" dirty="0" smtClean="0">
                <a:ea typeface="맑은 고딕" pitchFamily="50" charset="-127"/>
              </a:rPr>
              <a:t>값 설정</a:t>
            </a:r>
          </a:p>
        </p:txBody>
      </p:sp>
      <p:sp>
        <p:nvSpPr>
          <p:cNvPr id="32" name="TextBox 31"/>
          <p:cNvSpPr txBox="1"/>
          <p:nvPr/>
        </p:nvSpPr>
        <p:spPr bwMode="gray">
          <a:xfrm>
            <a:off x="1772870" y="4397449"/>
            <a:ext cx="362849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배분되는 </a:t>
            </a:r>
            <a:r>
              <a:rPr lang="en-US" altLang="ko-KR" sz="1200" b="1" dirty="0" smtClean="0">
                <a:ea typeface="맑은 고딕" pitchFamily="50" charset="-127"/>
              </a:rPr>
              <a:t>Style/Color </a:t>
            </a:r>
            <a:r>
              <a:rPr lang="ko-KR" altLang="en-US" sz="1200" b="1" dirty="0" smtClean="0">
                <a:ea typeface="맑은 고딕" pitchFamily="50" charset="-127"/>
              </a:rPr>
              <a:t>수가 지나치게 작아 매장의 상품 구색이 부족해지는 경우의 처리는</a:t>
            </a:r>
            <a:r>
              <a:rPr lang="en-US" altLang="ko-KR" sz="1200" b="1" dirty="0" smtClean="0">
                <a:ea typeface="맑은 고딕" pitchFamily="50" charset="-127"/>
              </a:rPr>
              <a:t>?</a:t>
            </a:r>
            <a:r>
              <a:rPr lang="ko-KR" altLang="en-US" sz="1200" b="1" dirty="0" smtClean="0">
                <a:ea typeface="맑은 고딕" pitchFamily="50" charset="-127"/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 bwMode="gray">
          <a:xfrm>
            <a:off x="5447858" y="4434382"/>
            <a:ext cx="3642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한 매장당 최소 배분 </a:t>
            </a:r>
            <a:r>
              <a:rPr lang="en-US" altLang="ko-KR" sz="1200" b="1" dirty="0" smtClean="0">
                <a:ea typeface="맑은 고딕" pitchFamily="50" charset="-127"/>
              </a:rPr>
              <a:t>Style/Color </a:t>
            </a:r>
            <a:r>
              <a:rPr lang="ko-KR" altLang="en-US" sz="1200" b="1" dirty="0" smtClean="0">
                <a:ea typeface="맑은 고딕" pitchFamily="50" charset="-127"/>
              </a:rPr>
              <a:t>종</a:t>
            </a:r>
            <a:r>
              <a:rPr lang="ko-KR" altLang="en-US" sz="1200" b="1" dirty="0">
                <a:ea typeface="맑은 고딕" pitchFamily="50" charset="-127"/>
              </a:rPr>
              <a:t>류</a:t>
            </a:r>
            <a:r>
              <a:rPr lang="ko-KR" altLang="en-US" sz="1200" b="1" dirty="0" smtClean="0">
                <a:ea typeface="맑은 고딕" pitchFamily="50" charset="-127"/>
              </a:rPr>
              <a:t>는 시즌 생산 총 </a:t>
            </a:r>
            <a:r>
              <a:rPr lang="en-US" altLang="ko-KR" sz="1200" b="1" dirty="0" smtClean="0">
                <a:ea typeface="맑은 고딕" pitchFamily="50" charset="-127"/>
              </a:rPr>
              <a:t>Style/Color </a:t>
            </a:r>
            <a:r>
              <a:rPr lang="ko-KR" altLang="en-US" sz="1200" b="1" dirty="0" smtClean="0">
                <a:ea typeface="맑은 고딕" pitchFamily="50" charset="-127"/>
              </a:rPr>
              <a:t>종류의 </a:t>
            </a:r>
            <a:r>
              <a:rPr lang="en-US" altLang="ko-KR" sz="1200" b="1" dirty="0" smtClean="0">
                <a:ea typeface="맑은 고딕" pitchFamily="50" charset="-127"/>
              </a:rPr>
              <a:t>50%</a:t>
            </a:r>
            <a:r>
              <a:rPr lang="ko-KR" altLang="en-US" sz="1200" b="1" dirty="0" smtClean="0">
                <a:ea typeface="맑은 고딕" pitchFamily="50" charset="-127"/>
              </a:rPr>
              <a:t>로 설정 </a:t>
            </a:r>
          </a:p>
        </p:txBody>
      </p:sp>
      <p:sp>
        <p:nvSpPr>
          <p:cNvPr id="34" name="TextBox 33"/>
          <p:cNvSpPr txBox="1"/>
          <p:nvPr/>
        </p:nvSpPr>
        <p:spPr bwMode="gray">
          <a:xfrm>
            <a:off x="1772870" y="4934061"/>
            <a:ext cx="362849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한 매장에 할</a:t>
            </a:r>
            <a:r>
              <a:rPr lang="ko-KR" altLang="en-US" sz="1200" b="1" dirty="0">
                <a:ea typeface="맑은 고딕" pitchFamily="50" charset="-127"/>
              </a:rPr>
              <a:t>당</a:t>
            </a:r>
            <a:r>
              <a:rPr lang="ko-KR" altLang="en-US" sz="1200" b="1" dirty="0" smtClean="0">
                <a:ea typeface="맑은 고딕" pitchFamily="50" charset="-127"/>
              </a:rPr>
              <a:t>되는 물량이 지나치게 많아 할당량의 쏠림이 발생하는 경우의 처리는</a:t>
            </a:r>
            <a:r>
              <a:rPr lang="en-US" altLang="ko-KR" sz="1200" b="1" dirty="0" smtClean="0">
                <a:ea typeface="맑은 고딕" pitchFamily="50" charset="-127"/>
              </a:rPr>
              <a:t>?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 bwMode="gray">
          <a:xfrm>
            <a:off x="5447856" y="4970994"/>
            <a:ext cx="419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한 매</a:t>
            </a:r>
            <a:r>
              <a:rPr lang="ko-KR" altLang="en-US" sz="1200" b="1" dirty="0">
                <a:ea typeface="맑은 고딕" pitchFamily="50" charset="-127"/>
              </a:rPr>
              <a:t>장</a:t>
            </a:r>
            <a:r>
              <a:rPr lang="ko-KR" altLang="en-US" sz="1200" b="1" dirty="0" smtClean="0">
                <a:ea typeface="맑은 고딕" pitchFamily="50" charset="-127"/>
              </a:rPr>
              <a:t>의 초도 배분 최대량은 </a:t>
            </a:r>
            <a:r>
              <a:rPr lang="en-US" altLang="ko-KR" sz="1200" b="1" dirty="0" smtClean="0">
                <a:ea typeface="맑은 고딕" pitchFamily="50" charset="-127"/>
              </a:rPr>
              <a:t>Style/Color</a:t>
            </a:r>
            <a:r>
              <a:rPr lang="ko-KR" altLang="en-US" sz="1200" b="1" dirty="0" smtClean="0">
                <a:ea typeface="맑은 고딕" pitchFamily="50" charset="-127"/>
              </a:rPr>
              <a:t>당 초도 생산량의 </a:t>
            </a:r>
            <a:r>
              <a:rPr lang="en-US" altLang="ko-KR" sz="1200" b="1" dirty="0" smtClean="0">
                <a:ea typeface="맑은 고딕" pitchFamily="50" charset="-127"/>
              </a:rPr>
              <a:t>5%</a:t>
            </a:r>
            <a:r>
              <a:rPr lang="ko-KR" altLang="en-US" sz="1200" b="1" dirty="0" smtClean="0">
                <a:ea typeface="맑은 고딕" pitchFamily="50" charset="-127"/>
              </a:rPr>
              <a:t>로 설정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그 이상의 물량은 반응배분으로 보충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 bwMode="gray">
          <a:xfrm>
            <a:off x="1772870" y="5499515"/>
            <a:ext cx="362849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물량 할</a:t>
            </a:r>
            <a:r>
              <a:rPr lang="ko-KR" altLang="en-US" sz="1200" b="1" dirty="0">
                <a:ea typeface="맑은 고딕" pitchFamily="50" charset="-127"/>
              </a:rPr>
              <a:t>당</a:t>
            </a:r>
            <a:r>
              <a:rPr lang="ko-KR" altLang="en-US" sz="1200" b="1" dirty="0" smtClean="0">
                <a:ea typeface="맑은 고딕" pitchFamily="50" charset="-127"/>
              </a:rPr>
              <a:t> 최대</a:t>
            </a:r>
            <a:r>
              <a:rPr lang="en-US" altLang="ko-KR" sz="1200" b="1" dirty="0" smtClean="0">
                <a:ea typeface="맑은 고딕" pitchFamily="50" charset="-127"/>
              </a:rPr>
              <a:t>-</a:t>
            </a:r>
            <a:r>
              <a:rPr lang="ko-KR" altLang="en-US" sz="1200" b="1" dirty="0" smtClean="0">
                <a:ea typeface="맑은 고딕" pitchFamily="50" charset="-127"/>
              </a:rPr>
              <a:t>최소 매장의 </a:t>
            </a:r>
            <a:r>
              <a:rPr lang="ko-KR" altLang="en-US" sz="1200" b="1" dirty="0" err="1" smtClean="0">
                <a:ea typeface="맑은 고딕" pitchFamily="50" charset="-127"/>
              </a:rPr>
              <a:t>판매력</a:t>
            </a:r>
            <a:r>
              <a:rPr lang="ko-KR" altLang="en-US" sz="1200" b="1" dirty="0" smtClean="0">
                <a:ea typeface="맑은 고딕" pitchFamily="50" charset="-127"/>
              </a:rPr>
              <a:t> 차이가 커서 할</a:t>
            </a:r>
            <a:r>
              <a:rPr lang="ko-KR" altLang="en-US" sz="1200" b="1" dirty="0">
                <a:ea typeface="맑은 고딕" pitchFamily="50" charset="-127"/>
              </a:rPr>
              <a:t>당</a:t>
            </a:r>
            <a:r>
              <a:rPr lang="ko-KR" altLang="en-US" sz="1200" b="1" dirty="0" smtClean="0">
                <a:ea typeface="맑은 고딕" pitchFamily="50" charset="-127"/>
              </a:rPr>
              <a:t>량이 </a:t>
            </a:r>
            <a:r>
              <a:rPr lang="en-US" altLang="ko-KR" sz="1200" b="1" dirty="0" smtClean="0">
                <a:ea typeface="맑은 고딕" pitchFamily="50" charset="-127"/>
              </a:rPr>
              <a:t>1</a:t>
            </a:r>
            <a:r>
              <a:rPr lang="ko-KR" altLang="en-US" sz="1200" b="1" dirty="0" smtClean="0">
                <a:ea typeface="맑은 고딕" pitchFamily="50" charset="-127"/>
              </a:rPr>
              <a:t>장 이하인 </a:t>
            </a:r>
            <a:r>
              <a:rPr lang="en-US" altLang="ko-KR" sz="1200" b="1" dirty="0" smtClean="0">
                <a:ea typeface="맑은 고딕" pitchFamily="50" charset="-127"/>
              </a:rPr>
              <a:t>Style/Color</a:t>
            </a:r>
            <a:r>
              <a:rPr lang="ko-KR" altLang="en-US" sz="1200" b="1" dirty="0" smtClean="0">
                <a:ea typeface="맑은 고딕" pitchFamily="50" charset="-127"/>
              </a:rPr>
              <a:t>의 처리 방안은</a:t>
            </a:r>
            <a:r>
              <a:rPr lang="en-US" altLang="ko-KR" sz="1200" b="1" dirty="0" smtClean="0">
                <a:ea typeface="맑은 고딕" pitchFamily="50" charset="-127"/>
              </a:rPr>
              <a:t>?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 bwMode="gray">
          <a:xfrm>
            <a:off x="5447857" y="5532537"/>
            <a:ext cx="3750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초도 물량의 할</a:t>
            </a:r>
            <a:r>
              <a:rPr lang="ko-KR" altLang="en-US" sz="1200" b="1" dirty="0">
                <a:ea typeface="맑은 고딕" pitchFamily="50" charset="-127"/>
              </a:rPr>
              <a:t>당</a:t>
            </a:r>
            <a:r>
              <a:rPr lang="ko-KR" altLang="en-US" sz="1200" b="1" dirty="0" smtClean="0">
                <a:ea typeface="맑은 고딕" pitchFamily="50" charset="-127"/>
              </a:rPr>
              <a:t> 기준을 </a:t>
            </a:r>
            <a:r>
              <a:rPr lang="en-US" altLang="ko-KR" sz="1200" b="1" dirty="0" smtClean="0">
                <a:ea typeface="맑은 고딕" pitchFamily="50" charset="-127"/>
              </a:rPr>
              <a:t>“</a:t>
            </a:r>
            <a:r>
              <a:rPr lang="ko-KR" altLang="en-US" sz="1200" b="1" dirty="0" smtClean="0">
                <a:ea typeface="맑은 고딕" pitchFamily="50" charset="-127"/>
              </a:rPr>
              <a:t>매장 </a:t>
            </a:r>
            <a:r>
              <a:rPr lang="ko-KR" altLang="en-US" sz="1200" b="1" dirty="0" err="1" smtClean="0">
                <a:ea typeface="맑은 고딕" pitchFamily="50" charset="-127"/>
              </a:rPr>
              <a:t>전시량</a:t>
            </a:r>
            <a:r>
              <a:rPr lang="ko-KR" altLang="en-US" sz="1200" b="1" dirty="0" smtClean="0">
                <a:ea typeface="맑은 고딕" pitchFamily="50" charset="-127"/>
              </a:rPr>
              <a:t> </a:t>
            </a:r>
            <a:r>
              <a:rPr lang="en-US" altLang="ko-KR" sz="1200" b="1" dirty="0" smtClean="0">
                <a:ea typeface="맑은 고딕" pitchFamily="50" charset="-127"/>
              </a:rPr>
              <a:t>+ </a:t>
            </a:r>
            <a:r>
              <a:rPr lang="ko-KR" altLang="en-US" sz="1200" b="1" dirty="0" err="1" smtClean="0">
                <a:ea typeface="맑은 고딕" pitchFamily="50" charset="-127"/>
              </a:rPr>
              <a:t>판매력</a:t>
            </a:r>
            <a:r>
              <a:rPr lang="ko-KR" altLang="en-US" sz="1200" b="1" dirty="0" smtClean="0">
                <a:ea typeface="맑은 고딕" pitchFamily="50" charset="-127"/>
              </a:rPr>
              <a:t> 비례 물량</a:t>
            </a:r>
            <a:r>
              <a:rPr lang="en-US" altLang="ko-KR" sz="1200" b="1" dirty="0" smtClean="0">
                <a:ea typeface="맑은 고딕" pitchFamily="50" charset="-127"/>
              </a:rPr>
              <a:t>”</a:t>
            </a:r>
            <a:r>
              <a:rPr lang="ko-KR" altLang="en-US" sz="1200" b="1" dirty="0" smtClean="0">
                <a:ea typeface="맑은 고딕" pitchFamily="50" charset="-127"/>
              </a:rPr>
              <a:t>으로 이원화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매장 </a:t>
            </a:r>
            <a:r>
              <a:rPr lang="ko-KR" altLang="en-US" sz="1200" b="1" dirty="0" err="1" smtClean="0">
                <a:ea typeface="맑은 고딕" pitchFamily="50" charset="-127"/>
                <a:sym typeface="Wingdings" pitchFamily="2" charset="2"/>
              </a:rPr>
              <a:t>전시량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= </a:t>
            </a:r>
            <a:r>
              <a:rPr lang="ko-KR" altLang="en-US" sz="1200" b="1" dirty="0" smtClean="0">
                <a:ea typeface="맑은 고딕" pitchFamily="50" charset="-127"/>
                <a:sym typeface="Wingdings" pitchFamily="2" charset="2"/>
              </a:rPr>
              <a:t>최소 할당량 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gray">
          <a:xfrm>
            <a:off x="247510" y="1531625"/>
            <a:ext cx="3960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600" b="1" dirty="0" smtClean="0">
                <a:latin typeface="+mn-ea"/>
                <a:cs typeface="Arial" charset="0"/>
              </a:rPr>
              <a:t>배분의 기본 원칙 </a:t>
            </a:r>
            <a:r>
              <a:rPr lang="en-US" altLang="ko-KR" sz="1600" b="1" dirty="0" smtClean="0">
                <a:latin typeface="+mn-ea"/>
                <a:cs typeface="Arial" charset="0"/>
              </a:rPr>
              <a:t>2</a:t>
            </a:r>
            <a:r>
              <a:rPr lang="ko-KR" altLang="en-US" sz="1600" b="1" dirty="0" smtClean="0">
                <a:latin typeface="+mn-ea"/>
                <a:cs typeface="Arial" charset="0"/>
              </a:rPr>
              <a:t>가지</a:t>
            </a:r>
          </a:p>
        </p:txBody>
      </p:sp>
      <p:sp>
        <p:nvSpPr>
          <p:cNvPr id="9" name="직사각형 8"/>
          <p:cNvSpPr/>
          <p:nvPr/>
        </p:nvSpPr>
        <p:spPr bwMode="gray">
          <a:xfrm>
            <a:off x="247510" y="3310010"/>
            <a:ext cx="3960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600" b="1" dirty="0" smtClean="0">
                <a:latin typeface="+mn-ea"/>
                <a:cs typeface="Arial" charset="0"/>
              </a:rPr>
              <a:t>실제 제약 조건 반영한 보정 원칙 </a:t>
            </a:r>
            <a:r>
              <a:rPr lang="en-US" altLang="ko-KR" sz="1600" b="1" dirty="0" smtClean="0">
                <a:latin typeface="+mn-ea"/>
                <a:cs typeface="Arial" charset="0"/>
              </a:rPr>
              <a:t>5</a:t>
            </a:r>
            <a:r>
              <a:rPr lang="ko-KR" altLang="en-US" sz="1600" b="1" dirty="0" smtClean="0">
                <a:latin typeface="+mn-ea"/>
                <a:cs typeface="Arial" charset="0"/>
              </a:rPr>
              <a:t>가지</a:t>
            </a:r>
          </a:p>
        </p:txBody>
      </p:sp>
      <p:sp>
        <p:nvSpPr>
          <p:cNvPr id="39" name="오각형 38"/>
          <p:cNvSpPr/>
          <p:nvPr/>
        </p:nvSpPr>
        <p:spPr bwMode="gray">
          <a:xfrm>
            <a:off x="1241280" y="6025354"/>
            <a:ext cx="4356000" cy="468000"/>
          </a:xfrm>
          <a:prstGeom prst="homePlat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endParaRPr lang="ko-KR" altLang="en-US" sz="1300" b="1" dirty="0">
              <a:latin typeface="+mn-ea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 bwMode="gray">
          <a:xfrm>
            <a:off x="5415504" y="6025354"/>
            <a:ext cx="4183207" cy="468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300" b="1" dirty="0">
                <a:latin typeface="+mn-ea"/>
                <a:cs typeface="Arial" charset="0"/>
              </a:rPr>
              <a:t> </a:t>
            </a:r>
            <a:endParaRPr lang="ko-KR" altLang="en-US" sz="1300" b="1" dirty="0" smtClean="0">
              <a:latin typeface="+mn-ea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 bwMode="gray">
          <a:xfrm>
            <a:off x="1771255" y="6148554"/>
            <a:ext cx="362849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Assort Box </a:t>
            </a:r>
            <a:r>
              <a:rPr lang="ko-KR" altLang="en-US" sz="1200" b="1" dirty="0" smtClean="0">
                <a:ea typeface="맑은 고딕" pitchFamily="50" charset="-127"/>
              </a:rPr>
              <a:t>종류의 제한에 대한 처리 방안은</a:t>
            </a:r>
            <a:r>
              <a:rPr lang="en-US" altLang="ko-KR" sz="1200" b="1" dirty="0" smtClean="0">
                <a:ea typeface="맑은 고딕" pitchFamily="50" charset="-127"/>
              </a:rPr>
              <a:t>?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 bwMode="gray">
          <a:xfrm>
            <a:off x="5446242" y="6074688"/>
            <a:ext cx="3750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latinLnBrk="0" hangingPunct="1"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Store</a:t>
            </a:r>
            <a:r>
              <a:rPr lang="ko-KR" altLang="en-US" sz="1200" b="1" dirty="0" smtClean="0">
                <a:ea typeface="맑은 고딕" pitchFamily="50" charset="-127"/>
              </a:rPr>
              <a:t>간 </a:t>
            </a:r>
            <a:r>
              <a:rPr lang="ko-KR" altLang="en-US" sz="1200" b="1" dirty="0" err="1" smtClean="0">
                <a:ea typeface="맑은 고딕" pitchFamily="50" charset="-127"/>
              </a:rPr>
              <a:t>판매력</a:t>
            </a:r>
            <a:r>
              <a:rPr lang="ko-KR" altLang="en-US" sz="1200" b="1" dirty="0" smtClean="0">
                <a:ea typeface="맑은 고딕" pitchFamily="50" charset="-127"/>
              </a:rPr>
              <a:t> 차이의 </a:t>
            </a:r>
            <a:r>
              <a:rPr lang="en-US" altLang="ko-KR" sz="1200" b="1" dirty="0" smtClean="0">
                <a:ea typeface="맑은 고딕" pitchFamily="50" charset="-127"/>
              </a:rPr>
              <a:t>Pattern</a:t>
            </a:r>
            <a:r>
              <a:rPr lang="ko-KR" altLang="en-US" sz="1200" b="1" dirty="0" smtClean="0">
                <a:ea typeface="맑은 고딕" pitchFamily="50" charset="-127"/>
              </a:rPr>
              <a:t>을 최대한 유지하는 범위에서 매장당 할당량 조정</a:t>
            </a:r>
          </a:p>
        </p:txBody>
      </p:sp>
      <p:pic>
        <p:nvPicPr>
          <p:cNvPr id="1026" name="Picture 2" descr="http://etc-mysitemyway.s3.amazonaws.com/icons/legacy-previews/icons-256/whitewashed-star-patterned-icons-alphanumeric/130165-whitewashed-star-patterned-icon-alphanumeric-number-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68870" y="606135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꺾인 연결선 44"/>
          <p:cNvCxnSpPr>
            <a:endCxn id="39" idx="1"/>
          </p:cNvCxnSpPr>
          <p:nvPr/>
        </p:nvCxnSpPr>
        <p:spPr bwMode="gray">
          <a:xfrm rot="16200000" flipH="1">
            <a:off x="-320971" y="4697103"/>
            <a:ext cx="2517344" cy="60715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dirty="0" err="1" smtClean="0"/>
              <a:t>결품</a:t>
            </a:r>
            <a:r>
              <a:rPr lang="ko-KR" altLang="en-US" dirty="0" smtClean="0"/>
              <a:t> 지수 </a:t>
            </a:r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 bwMode="gray">
          <a:xfrm>
            <a:off x="247510" y="1303338"/>
            <a:ext cx="1260000" cy="4933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gray">
          <a:xfrm>
            <a:off x="626985" y="1455730"/>
            <a:ext cx="9031505" cy="648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108000" tIns="0" rIns="108000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결품지수는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기본적으로 각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매장별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, Size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별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결품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상태면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1,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재고가 있는 상태면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0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의 값을 가집니다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gray">
          <a:xfrm>
            <a:off x="626985" y="2245038"/>
            <a:ext cx="9031505" cy="648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108000" tIns="0" rIns="108000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그러나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매장별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결품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상태에 대한 실질적인 비즈니스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영향도를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반영하기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위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해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판매력이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더 높은 매장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, Major Size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에는 더 큰 가중치를 부여합니다 </a:t>
            </a:r>
          </a:p>
        </p:txBody>
      </p:sp>
      <p:sp>
        <p:nvSpPr>
          <p:cNvPr id="7" name="모서리가 둥근 직사각형 6"/>
          <p:cNvSpPr/>
          <p:nvPr/>
        </p:nvSpPr>
        <p:spPr bwMode="gray">
          <a:xfrm>
            <a:off x="626985" y="3034346"/>
            <a:ext cx="9031505" cy="648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108000" tIns="0" rIns="108000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서로 다른 특성을 갖는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Style/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Color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사이의 일관된 비교를 위해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결품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지수 값을 정규화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(Normalize)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합니다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gray">
          <a:xfrm>
            <a:off x="626985" y="3823654"/>
            <a:ext cx="9031505" cy="648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108000" tIns="0" rIns="108000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정규화된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결품지수는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시즌초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0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보다 큰 값에서 시작하여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서서히 증가하며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,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최대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1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의 값을 가집니다</a:t>
            </a:r>
          </a:p>
        </p:txBody>
      </p:sp>
      <p:sp>
        <p:nvSpPr>
          <p:cNvPr id="9" name="모서리가 둥근 직사각형 8"/>
          <p:cNvSpPr/>
          <p:nvPr/>
        </p:nvSpPr>
        <p:spPr bwMode="gray">
          <a:xfrm>
            <a:off x="626985" y="4612962"/>
            <a:ext cx="9031505" cy="648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108000" tIns="0" rIns="108000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영업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MD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는 각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Style/Color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에</a:t>
            </a:r>
            <a:r>
              <a:rPr kumimoji="0" lang="ko-KR" altLang="en-US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대해 </a:t>
            </a:r>
            <a:r>
              <a:rPr kumimoji="0" lang="ko-KR" altLang="en-US" sz="14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주별</a:t>
            </a:r>
            <a:r>
              <a:rPr kumimoji="0" lang="ko-KR" altLang="en-US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정규화된 </a:t>
            </a:r>
            <a:r>
              <a:rPr kumimoji="0" lang="ko-KR" altLang="en-US" sz="14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결품지수</a:t>
            </a:r>
            <a:r>
              <a:rPr kumimoji="0" lang="ko-KR" altLang="en-US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값을 </a:t>
            </a:r>
            <a:r>
              <a:rPr lang="ko-KR" altLang="en-US" sz="1400" b="1" kern="0" noProof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모니터</a:t>
            </a:r>
            <a:r>
              <a:rPr lang="ko-KR" altLang="en-US" sz="1400" b="1" kern="0" noProof="0" dirty="0" err="1">
                <a:solidFill>
                  <a:sysClr val="windowText" lastClr="000000"/>
                </a:solidFill>
                <a:ea typeface="맑은 고딕" pitchFamily="50" charset="-127"/>
              </a:rPr>
              <a:t>링</a:t>
            </a:r>
            <a:r>
              <a:rPr kumimoji="0" lang="ko-KR" altLang="en-US" sz="14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하여</a:t>
            </a:r>
            <a:r>
              <a:rPr kumimoji="0" lang="en-US" altLang="ko-KR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, </a:t>
            </a:r>
            <a:r>
              <a:rPr kumimoji="0" lang="ko-KR" altLang="en-US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점간 이동 여부를 판단합니다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gray">
          <a:xfrm>
            <a:off x="626985" y="5402270"/>
            <a:ext cx="9031505" cy="648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108000" tIns="0" rIns="108000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영업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MD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가 점간 이동 여부를 결정하면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,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시스템은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Size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별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매장별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과부족량을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계산하여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점간 이동 루트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(Origin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- Destination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의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매칭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)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를 제안하고 영업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MD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가 이 제안의 수용 여부를 결정합니다</a:t>
            </a:r>
          </a:p>
        </p:txBody>
      </p:sp>
    </p:spTree>
    <p:extLst>
      <p:ext uri="{BB962C8B-B14F-4D97-AF65-F5344CB8AC3E}">
        <p14:creationId xmlns:p14="http://schemas.microsoft.com/office/powerpoint/2010/main" val="8615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정규화된 가중 </a:t>
            </a:r>
            <a:r>
              <a:rPr lang="ko-KR" altLang="en-US" dirty="0" err="1" smtClean="0">
                <a:latin typeface="+mn-ea"/>
                <a:ea typeface="+mn-ea"/>
              </a:rPr>
              <a:t>결품</a:t>
            </a:r>
            <a:r>
              <a:rPr lang="ko-KR" altLang="en-US" dirty="0" smtClean="0">
                <a:latin typeface="+mn-ea"/>
                <a:ea typeface="+mn-ea"/>
              </a:rPr>
              <a:t> 지수 </a:t>
            </a:r>
            <a:r>
              <a:rPr lang="en-US" altLang="ko-KR" dirty="0" smtClean="0">
                <a:latin typeface="+mn-ea"/>
                <a:ea typeface="+mn-ea"/>
              </a:rPr>
              <a:t>(Normalized Weighted Stock-out Index = NWSI)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smtClean="0">
                <a:latin typeface="+mn-ea"/>
              </a:rPr>
              <a:t>시즌 중 본사 지</a:t>
            </a:r>
            <a:r>
              <a:rPr lang="ko-KR" altLang="en-US" dirty="0">
                <a:latin typeface="+mn-ea"/>
              </a:rPr>
              <a:t>시</a:t>
            </a:r>
            <a:r>
              <a:rPr lang="ko-KR" altLang="en-US" dirty="0" smtClean="0">
                <a:latin typeface="+mn-ea"/>
              </a:rPr>
              <a:t>로 매장 물량의 </a:t>
            </a:r>
            <a:r>
              <a:rPr lang="ko-KR" altLang="en-US" dirty="0" err="1" smtClean="0">
                <a:latin typeface="+mn-ea"/>
              </a:rPr>
              <a:t>재배분</a:t>
            </a:r>
            <a:r>
              <a:rPr lang="ko-KR" altLang="en-US" dirty="0" smtClean="0">
                <a:latin typeface="+mn-ea"/>
              </a:rPr>
              <a:t> 여부를 판단하기 위한 지표를 정의하고 활용함</a:t>
            </a: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1158250" y="4323562"/>
            <a:ext cx="5236756" cy="183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0" rIns="36000" bIns="0" rtlCol="0" anchor="t">
            <a:noAutofit/>
          </a:bodyPr>
          <a:lstStyle/>
          <a:p>
            <a:pPr marL="185738" indent="-185738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N(t) : </a:t>
            </a:r>
            <a:r>
              <a:rPr lang="ko-KR" altLang="en-US" sz="1400" b="1" dirty="0" err="1" smtClean="0">
                <a:latin typeface="+mn-ea"/>
              </a:rPr>
              <a:t>결품이면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1, </a:t>
            </a:r>
            <a:r>
              <a:rPr lang="ko-KR" altLang="en-US" sz="1400" b="1" dirty="0" err="1" smtClean="0">
                <a:latin typeface="+mn-ea"/>
              </a:rPr>
              <a:t>결품이</a:t>
            </a:r>
            <a:r>
              <a:rPr lang="ko-KR" altLang="en-US" sz="1400" b="1" dirty="0" smtClean="0">
                <a:latin typeface="+mn-ea"/>
              </a:rPr>
              <a:t> 아니면 </a:t>
            </a:r>
            <a:r>
              <a:rPr lang="en-US" altLang="ko-KR" sz="1400" b="1" dirty="0" smtClean="0">
                <a:latin typeface="+mn-ea"/>
              </a:rPr>
              <a:t>0, at t=</a:t>
            </a:r>
            <a:r>
              <a:rPr lang="ko-KR" altLang="en-US" sz="1400" b="1" dirty="0" smtClean="0">
                <a:latin typeface="+mn-ea"/>
              </a:rPr>
              <a:t>모니터링 시점</a:t>
            </a:r>
            <a:endParaRPr lang="en-US" altLang="ko-KR" sz="1400" b="1" dirty="0" smtClean="0">
              <a:latin typeface="+mn-ea"/>
            </a:endParaRPr>
          </a:p>
          <a:p>
            <a:pPr marL="185738" indent="-185738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S</a:t>
            </a:r>
            <a:r>
              <a:rPr lang="en-US" altLang="ko-KR" sz="1400" b="1" baseline="-25000" dirty="0" smtClean="0">
                <a:latin typeface="+mn-ea"/>
              </a:rPr>
              <a:t>size</a:t>
            </a:r>
            <a:r>
              <a:rPr lang="en-US" altLang="ko-KR" sz="1400" b="1" dirty="0" smtClean="0">
                <a:latin typeface="+mn-ea"/>
              </a:rPr>
              <a:t> : </a:t>
            </a:r>
            <a:r>
              <a:rPr lang="ko-KR" altLang="en-US" sz="1400" b="1" dirty="0" err="1" smtClean="0">
                <a:latin typeface="+mn-ea"/>
              </a:rPr>
              <a:t>前시즌</a:t>
            </a:r>
            <a:r>
              <a:rPr lang="ko-KR" altLang="en-US" sz="1400" b="1" dirty="0" smtClean="0">
                <a:latin typeface="+mn-ea"/>
              </a:rPr>
              <a:t> 해당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Style Group</a:t>
            </a:r>
            <a:r>
              <a:rPr lang="ko-KR" altLang="en-US" sz="1400" b="1" dirty="0" smtClean="0">
                <a:latin typeface="+mn-ea"/>
              </a:rPr>
              <a:t>의 해당 </a:t>
            </a:r>
            <a:r>
              <a:rPr lang="en-US" altLang="ko-KR" sz="1400" b="1" dirty="0" smtClean="0">
                <a:latin typeface="+mn-ea"/>
              </a:rPr>
              <a:t>Size</a:t>
            </a:r>
            <a:r>
              <a:rPr lang="ko-KR" altLang="en-US" sz="1400" b="1" dirty="0" smtClean="0">
                <a:latin typeface="+mn-ea"/>
              </a:rPr>
              <a:t> 판매율</a:t>
            </a:r>
            <a:r>
              <a:rPr lang="en-US" altLang="ko-KR" sz="1400" b="1" dirty="0" smtClean="0">
                <a:latin typeface="+mn-ea"/>
              </a:rPr>
              <a:t> </a:t>
            </a:r>
          </a:p>
          <a:p>
            <a:pPr marL="185738" indent="-185738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P</a:t>
            </a:r>
            <a:r>
              <a:rPr lang="en-US" altLang="ko-KR" sz="1400" b="1" baseline="-25000" dirty="0" smtClean="0">
                <a:latin typeface="+mn-ea"/>
              </a:rPr>
              <a:t>size</a:t>
            </a:r>
            <a:r>
              <a:rPr lang="en-US" altLang="ko-KR" sz="1400" b="1" dirty="0" smtClean="0">
                <a:latin typeface="+mn-ea"/>
              </a:rPr>
              <a:t> : </a:t>
            </a:r>
            <a:r>
              <a:rPr lang="ko-KR" altLang="en-US" sz="1400" b="1" dirty="0" err="1" smtClean="0">
                <a:latin typeface="+mn-ea"/>
              </a:rPr>
              <a:t>當시즌</a:t>
            </a:r>
            <a:r>
              <a:rPr lang="ko-KR" altLang="en-US" sz="1400" b="1" dirty="0" smtClean="0">
                <a:latin typeface="+mn-ea"/>
              </a:rPr>
              <a:t> 해당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Style/Color</a:t>
            </a:r>
            <a:r>
              <a:rPr lang="ko-KR" altLang="en-US" sz="1400" b="1" dirty="0" smtClean="0">
                <a:latin typeface="+mn-ea"/>
              </a:rPr>
              <a:t>의 해당 </a:t>
            </a:r>
            <a:r>
              <a:rPr lang="en-US" altLang="ko-KR" sz="1400" b="1" dirty="0" smtClean="0">
                <a:latin typeface="+mn-ea"/>
              </a:rPr>
              <a:t>Size</a:t>
            </a:r>
            <a:r>
              <a:rPr lang="ko-KR" altLang="en-US" sz="1400" b="1" dirty="0" smtClean="0">
                <a:latin typeface="+mn-ea"/>
              </a:rPr>
              <a:t> 물량 비</a:t>
            </a:r>
            <a:r>
              <a:rPr lang="ko-KR" altLang="en-US" sz="1400" b="1" dirty="0">
                <a:latin typeface="+mn-ea"/>
              </a:rPr>
              <a:t>율</a:t>
            </a:r>
            <a:endParaRPr lang="en-US" altLang="ko-KR" sz="1400" b="1" dirty="0" smtClean="0">
              <a:latin typeface="+mn-ea"/>
            </a:endParaRPr>
          </a:p>
          <a:p>
            <a:pPr marL="185738" indent="-185738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W</a:t>
            </a:r>
            <a:r>
              <a:rPr lang="en-US" altLang="ko-KR" sz="1400" b="1" baseline="-25000" dirty="0" smtClean="0">
                <a:latin typeface="+mn-ea"/>
              </a:rPr>
              <a:t>store</a:t>
            </a:r>
            <a:r>
              <a:rPr lang="en-US" altLang="ko-KR" sz="1400" b="1" dirty="0" smtClean="0">
                <a:latin typeface="+mn-ea"/>
              </a:rPr>
              <a:t> : </a:t>
            </a:r>
            <a:r>
              <a:rPr lang="ko-KR" altLang="en-US" sz="1400" b="1" dirty="0" err="1" smtClean="0">
                <a:latin typeface="+mn-ea"/>
              </a:rPr>
              <a:t>前시즌</a:t>
            </a:r>
            <a:r>
              <a:rPr lang="ko-KR" altLang="en-US" sz="1400" b="1" dirty="0" smtClean="0">
                <a:latin typeface="+mn-ea"/>
              </a:rPr>
              <a:t> 해당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Store</a:t>
            </a:r>
            <a:r>
              <a:rPr lang="ko-KR" altLang="en-US" sz="1400" b="1" dirty="0" smtClean="0">
                <a:latin typeface="+mn-ea"/>
              </a:rPr>
              <a:t>의 판매 비중 </a:t>
            </a:r>
            <a:endParaRPr lang="en-US" altLang="ko-KR" sz="1400" b="1" dirty="0" smtClean="0">
              <a:latin typeface="+mn-ea"/>
            </a:endParaRPr>
          </a:p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         = (</a:t>
            </a:r>
            <a:r>
              <a:rPr lang="ko-KR" altLang="en-US" sz="1400" b="1" dirty="0" smtClean="0">
                <a:latin typeface="+mn-ea"/>
              </a:rPr>
              <a:t>해당 매장의 판매금액 </a:t>
            </a:r>
            <a:r>
              <a:rPr lang="en-US" altLang="ko-KR" sz="1400" b="1" dirty="0" smtClean="0">
                <a:latin typeface="+mn-ea"/>
              </a:rPr>
              <a:t>÷ </a:t>
            </a:r>
            <a:r>
              <a:rPr lang="ko-KR" altLang="en-US" sz="1400" b="1" dirty="0" smtClean="0">
                <a:latin typeface="+mn-ea"/>
              </a:rPr>
              <a:t>전체 판매 금액</a:t>
            </a:r>
            <a:r>
              <a:rPr lang="en-US" altLang="ko-KR" sz="1400" b="1" dirty="0" smtClean="0">
                <a:latin typeface="+mn-ea"/>
              </a:rPr>
              <a:t>)|</a:t>
            </a:r>
            <a:r>
              <a:rPr lang="en-US" altLang="ko-KR" sz="1400" b="1" baseline="-25000" dirty="0" smtClean="0">
                <a:latin typeface="+mn-ea"/>
              </a:rPr>
              <a:t>style group</a:t>
            </a:r>
            <a:r>
              <a:rPr lang="en-US" altLang="ko-KR" sz="1400" b="1" dirty="0" smtClean="0">
                <a:latin typeface="+mn-ea"/>
              </a:rPr>
              <a:t> </a:t>
            </a:r>
          </a:p>
          <a:p>
            <a:pPr marL="185738" indent="-185738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Store : </a:t>
            </a:r>
            <a:r>
              <a:rPr lang="ko-KR" altLang="en-US" sz="1400" b="1" dirty="0" smtClean="0">
                <a:latin typeface="+mn-ea"/>
              </a:rPr>
              <a:t>해당</a:t>
            </a:r>
            <a:r>
              <a:rPr lang="en-US" altLang="ko-KR" sz="1400" b="1" dirty="0" smtClean="0">
                <a:latin typeface="+mn-ea"/>
              </a:rPr>
              <a:t> Style/Color</a:t>
            </a:r>
            <a:r>
              <a:rPr lang="ko-KR" altLang="en-US" sz="1400" b="1" dirty="0" smtClean="0">
                <a:latin typeface="+mn-ea"/>
              </a:rPr>
              <a:t>가 배분된 </a:t>
            </a:r>
            <a:r>
              <a:rPr lang="en-US" altLang="ko-KR" sz="1400" b="1" dirty="0" smtClean="0">
                <a:latin typeface="+mn-ea"/>
              </a:rPr>
              <a:t>Store</a:t>
            </a:r>
            <a:r>
              <a:rPr lang="ko-KR" altLang="en-US" sz="1400" b="1" dirty="0" smtClean="0">
                <a:latin typeface="+mn-ea"/>
              </a:rPr>
              <a:t>만 대상</a:t>
            </a:r>
          </a:p>
        </p:txBody>
      </p:sp>
      <p:grpSp>
        <p:nvGrpSpPr>
          <p:cNvPr id="14" name="그룹 13"/>
          <p:cNvGrpSpPr/>
          <p:nvPr/>
        </p:nvGrpSpPr>
        <p:grpSpPr bwMode="gray">
          <a:xfrm>
            <a:off x="475196" y="3429000"/>
            <a:ext cx="5995706" cy="683055"/>
            <a:chOff x="228025" y="2062890"/>
            <a:chExt cx="5104450" cy="683055"/>
          </a:xfrm>
        </p:grpSpPr>
        <p:sp>
          <p:nvSpPr>
            <p:cNvPr id="5" name="TextBox 4"/>
            <p:cNvSpPr txBox="1"/>
            <p:nvPr/>
          </p:nvSpPr>
          <p:spPr bwMode="gray">
            <a:xfrm>
              <a:off x="228025" y="2062890"/>
              <a:ext cx="5104450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Weighted Stock-out Quotient |</a:t>
              </a:r>
              <a:r>
                <a:rPr lang="en-US" altLang="ko-KR" sz="1400" b="1" baseline="-25000" dirty="0" smtClean="0">
                  <a:latin typeface="+mn-ea"/>
                </a:rPr>
                <a:t>style</a:t>
              </a:r>
              <a:r>
                <a:rPr lang="en-US" altLang="ko-KR" sz="1400" b="1" baseline="-25000" dirty="0">
                  <a:latin typeface="+mn-ea"/>
                </a:rPr>
                <a:t>, t</a:t>
              </a:r>
              <a:r>
                <a:rPr lang="en-US" altLang="ko-KR" sz="1400" b="1" dirty="0" smtClean="0">
                  <a:latin typeface="+mn-ea"/>
                </a:rPr>
                <a:t> = </a:t>
              </a:r>
              <a:r>
                <a:rPr lang="el-GR" altLang="ko-KR" sz="2000" b="1" dirty="0" smtClean="0">
                  <a:latin typeface="+mn-ea"/>
                </a:rPr>
                <a:t>Σ</a:t>
              </a:r>
              <a:r>
                <a:rPr lang="en-US" altLang="ko-KR" sz="1400" b="1" dirty="0" smtClean="0">
                  <a:latin typeface="+mn-ea"/>
                </a:rPr>
                <a:t>  N(t) * S</a:t>
              </a:r>
              <a:r>
                <a:rPr lang="en-US" altLang="ko-KR" sz="1400" b="1" baseline="-25000" dirty="0" smtClean="0">
                  <a:latin typeface="+mn-ea"/>
                </a:rPr>
                <a:t>size</a:t>
              </a:r>
              <a:r>
                <a:rPr lang="en-US" altLang="ko-KR" sz="1400" b="1" dirty="0">
                  <a:latin typeface="+mn-ea"/>
                </a:rPr>
                <a:t> * P</a:t>
              </a:r>
              <a:r>
                <a:rPr lang="en-US" altLang="ko-KR" sz="1400" b="1" baseline="-25000" dirty="0">
                  <a:latin typeface="+mn-ea"/>
                </a:rPr>
                <a:t>size </a:t>
              </a:r>
              <a:r>
                <a:rPr lang="en-US" altLang="ko-KR" sz="1400" b="1" baseline="-25000" dirty="0" smtClean="0">
                  <a:latin typeface="+mn-ea"/>
                </a:rPr>
                <a:t> </a:t>
              </a:r>
              <a:r>
                <a:rPr lang="en-US" altLang="ko-KR" sz="1400" b="1" dirty="0" smtClean="0">
                  <a:latin typeface="+mn-ea"/>
                </a:rPr>
                <a:t>* W</a:t>
              </a:r>
              <a:r>
                <a:rPr lang="en-US" altLang="ko-KR" sz="1400" b="1" baseline="-25000" dirty="0" smtClean="0">
                  <a:latin typeface="+mn-ea"/>
                </a:rPr>
                <a:t>store</a:t>
              </a:r>
              <a:r>
                <a:rPr lang="en-US" altLang="ko-KR" sz="1400" b="1" dirty="0" smtClean="0">
                  <a:latin typeface="+mn-ea"/>
                </a:rPr>
                <a:t>   </a:t>
              </a:r>
              <a:endParaRPr lang="ko-KR" altLang="en-US" sz="1400" b="1" dirty="0" smtClean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 bwMode="gray">
            <a:xfrm>
              <a:off x="2786915" y="2438168"/>
              <a:ext cx="6071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buSzPct val="120000"/>
              </a:pPr>
              <a:r>
                <a:rPr lang="en-US" altLang="ko-KR" sz="1000" b="1" dirty="0" smtClean="0">
                  <a:latin typeface="+mn-ea"/>
                </a:rPr>
                <a:t>size</a:t>
              </a:r>
            </a:p>
            <a:p>
              <a:pPr algn="ctr" defTabSz="1028700" eaLnBrk="1" hangingPunct="1">
                <a:buSzPct val="120000"/>
              </a:pPr>
              <a:r>
                <a:rPr lang="en-US" altLang="ko-KR" sz="1000" b="1" dirty="0" smtClean="0">
                  <a:latin typeface="+mn-ea"/>
                </a:rPr>
                <a:t>store</a:t>
              </a:r>
              <a:endParaRPr lang="ko-KR" altLang="en-US" sz="1000" b="1" dirty="0" smtClean="0">
                <a:latin typeface="+mn-ea"/>
              </a:endParaRPr>
            </a:p>
          </p:txBody>
        </p:sp>
      </p:grpSp>
      <p:sp>
        <p:nvSpPr>
          <p:cNvPr id="15" name="직사각형 14"/>
          <p:cNvSpPr/>
          <p:nvPr/>
        </p:nvSpPr>
        <p:spPr bwMode="gray">
          <a:xfrm>
            <a:off x="626984" y="1607520"/>
            <a:ext cx="8676000" cy="1442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 bwMode="gray">
          <a:xfrm>
            <a:off x="702880" y="1889328"/>
            <a:ext cx="8484661" cy="895715"/>
            <a:chOff x="339581" y="4641701"/>
            <a:chExt cx="8484661" cy="895715"/>
          </a:xfrm>
        </p:grpSpPr>
        <p:sp>
          <p:nvSpPr>
            <p:cNvPr id="8" name="TextBox 7"/>
            <p:cNvSpPr txBox="1"/>
            <p:nvPr/>
          </p:nvSpPr>
          <p:spPr bwMode="gray">
            <a:xfrm>
              <a:off x="339581" y="4871005"/>
              <a:ext cx="4298744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Normalized Weighted Stock-out Index |</a:t>
              </a:r>
              <a:r>
                <a:rPr lang="en-US" altLang="ko-KR" sz="1400" b="1" baseline="-25000" dirty="0">
                  <a:latin typeface="+mn-ea"/>
                </a:rPr>
                <a:t>s</a:t>
              </a:r>
              <a:r>
                <a:rPr lang="en-US" altLang="ko-KR" sz="1400" b="1" baseline="-25000" dirty="0" smtClean="0">
                  <a:latin typeface="+mn-ea"/>
                </a:rPr>
                <a:t>tyle, t=T</a:t>
              </a:r>
              <a:r>
                <a:rPr lang="en-US" altLang="ko-KR" sz="1400" b="1" dirty="0" smtClean="0">
                  <a:latin typeface="+mn-ea"/>
                </a:rPr>
                <a:t> =</a:t>
              </a:r>
              <a:endParaRPr lang="ko-KR" altLang="en-US" sz="1400" b="1" dirty="0" smtClean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 bwMode="gray">
            <a:xfrm>
              <a:off x="4561819" y="5111050"/>
              <a:ext cx="4262423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Weighted Stock-out Quotient |</a:t>
              </a:r>
              <a:r>
                <a:rPr lang="en-US" altLang="ko-KR" sz="1400" b="1" baseline="-25000" dirty="0" smtClean="0">
                  <a:latin typeface="+mn-ea"/>
                </a:rPr>
                <a:t>style</a:t>
              </a:r>
              <a:r>
                <a:rPr lang="en-US" altLang="ko-KR" sz="1400" b="1" baseline="-25000" dirty="0">
                  <a:latin typeface="+mn-ea"/>
                </a:rPr>
                <a:t>, t=Totally </a:t>
              </a:r>
              <a:r>
                <a:rPr lang="en-US" altLang="ko-KR" sz="1400" b="1" baseline="-25000" dirty="0" smtClean="0">
                  <a:latin typeface="+mn-ea"/>
                </a:rPr>
                <a:t>Stock-out</a:t>
              </a:r>
              <a:r>
                <a:rPr lang="en-US" altLang="ko-KR" sz="1400" b="1" dirty="0" smtClean="0">
                  <a:latin typeface="+mn-ea"/>
                </a:rPr>
                <a:t> </a:t>
              </a:r>
              <a:endParaRPr lang="ko-KR" altLang="en-US" sz="1400" b="1" dirty="0" smtClean="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 bwMode="gray">
            <a:xfrm>
              <a:off x="4817386" y="4641701"/>
              <a:ext cx="3729950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latin typeface="+mn-ea"/>
                </a:rPr>
                <a:t>Weighted Stock-out Quotient |</a:t>
              </a:r>
              <a:r>
                <a:rPr lang="en-US" altLang="ko-KR" sz="1400" b="1" baseline="-25000" dirty="0" smtClean="0">
                  <a:latin typeface="+mn-ea"/>
                </a:rPr>
                <a:t>style</a:t>
              </a:r>
              <a:r>
                <a:rPr lang="en-US" altLang="ko-KR" sz="1400" b="1" baseline="-25000" dirty="0">
                  <a:latin typeface="+mn-ea"/>
                </a:rPr>
                <a:t>, t=T</a:t>
              </a:r>
              <a:endParaRPr lang="ko-KR" altLang="en-US" sz="1400" b="1" dirty="0" smtClean="0">
                <a:latin typeface="+mn-ea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 bwMode="gray">
            <a:xfrm>
              <a:off x="4561818" y="5084188"/>
              <a:ext cx="421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 bwMode="gray">
          <a:xfrm>
            <a:off x="6546795" y="3397432"/>
            <a:ext cx="3035799" cy="2530017"/>
            <a:chOff x="6470901" y="3397432"/>
            <a:chExt cx="3035799" cy="2530017"/>
          </a:xfrm>
        </p:grpSpPr>
        <p:cxnSp>
          <p:nvCxnSpPr>
            <p:cNvPr id="17" name="직선 화살표 연결선 16"/>
            <p:cNvCxnSpPr/>
            <p:nvPr/>
          </p:nvCxnSpPr>
          <p:spPr bwMode="gray">
            <a:xfrm>
              <a:off x="6850375" y="5659569"/>
              <a:ext cx="24286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 bwMode="gray">
            <a:xfrm flipV="1">
              <a:off x="6850375" y="3656685"/>
              <a:ext cx="0" cy="20028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gray">
            <a:xfrm>
              <a:off x="6850375" y="3958166"/>
              <a:ext cx="234948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 bwMode="gray">
            <a:xfrm>
              <a:off x="8975435" y="5705850"/>
              <a:ext cx="531265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latin typeface="+mn-ea"/>
                </a:rPr>
                <a:t>t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gray">
            <a:xfrm>
              <a:off x="6584742" y="3397432"/>
              <a:ext cx="531265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latin typeface="+mn-ea"/>
                </a:rPr>
                <a:t>NWSI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gray">
            <a:xfrm>
              <a:off x="6470901" y="3872911"/>
              <a:ext cx="379474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latin typeface="+mn-ea"/>
                </a:rPr>
                <a:t>1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28" name="자유형 27"/>
            <p:cNvSpPr/>
            <p:nvPr/>
          </p:nvSpPr>
          <p:spPr bwMode="gray">
            <a:xfrm>
              <a:off x="6850375" y="3960265"/>
              <a:ext cx="2318657" cy="1257388"/>
            </a:xfrm>
            <a:custGeom>
              <a:avLst/>
              <a:gdLst>
                <a:gd name="connsiteX0" fmla="*/ 0 w 2318657"/>
                <a:gd name="connsiteY0" fmla="*/ 1257388 h 1257388"/>
                <a:gd name="connsiteX1" fmla="*/ 1001486 w 2318657"/>
                <a:gd name="connsiteY1" fmla="*/ 974359 h 1257388"/>
                <a:gd name="connsiteX2" fmla="*/ 1861457 w 2318657"/>
                <a:gd name="connsiteY2" fmla="*/ 353873 h 1257388"/>
                <a:gd name="connsiteX3" fmla="*/ 2166257 w 2318657"/>
                <a:gd name="connsiteY3" fmla="*/ 38188 h 1257388"/>
                <a:gd name="connsiteX4" fmla="*/ 2318657 w 2318657"/>
                <a:gd name="connsiteY4" fmla="*/ 5531 h 125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657" h="1257388">
                  <a:moveTo>
                    <a:pt x="0" y="1257388"/>
                  </a:moveTo>
                  <a:cubicBezTo>
                    <a:pt x="345621" y="1191166"/>
                    <a:pt x="691243" y="1124945"/>
                    <a:pt x="1001486" y="974359"/>
                  </a:cubicBezTo>
                  <a:cubicBezTo>
                    <a:pt x="1311729" y="823773"/>
                    <a:pt x="1667329" y="509901"/>
                    <a:pt x="1861457" y="353873"/>
                  </a:cubicBezTo>
                  <a:cubicBezTo>
                    <a:pt x="2055586" y="197844"/>
                    <a:pt x="2090057" y="96245"/>
                    <a:pt x="2166257" y="38188"/>
                  </a:cubicBezTo>
                  <a:cubicBezTo>
                    <a:pt x="2242457" y="-19869"/>
                    <a:pt x="2318657" y="5531"/>
                    <a:pt x="2318657" y="5531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4" name="모서리가 둥근 직사각형 3"/>
          <p:cNvSpPr/>
          <p:nvPr/>
        </p:nvSpPr>
        <p:spPr bwMode="blackWhite">
          <a:xfrm>
            <a:off x="5180685" y="2821840"/>
            <a:ext cx="4401909" cy="3794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시즌오프 후 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3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 smtClean="0"/>
              <a:t>NWSI Concept (1/2)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err="1" smtClean="0"/>
              <a:t>주별</a:t>
            </a:r>
            <a:r>
              <a:rPr lang="ko-KR" altLang="en-US" dirty="0" smtClean="0"/>
              <a:t> 매장 재고량을 </a:t>
            </a:r>
            <a:r>
              <a:rPr lang="ko-KR" altLang="en-US" dirty="0" err="1" smtClean="0"/>
              <a:t>모니터링하여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결품</a:t>
            </a:r>
            <a:r>
              <a:rPr lang="ko-KR" altLang="en-US" dirty="0" smtClean="0"/>
              <a:t> 상태를 파악하고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매장별</a:t>
            </a:r>
            <a:r>
              <a:rPr lang="en-US" altLang="ko-KR" dirty="0" smtClean="0"/>
              <a:t>, Size</a:t>
            </a:r>
            <a:r>
              <a:rPr lang="ko-KR" altLang="en-US" dirty="0" smtClean="0"/>
              <a:t>별 가중치를 차별화하여 </a:t>
            </a:r>
            <a:r>
              <a:rPr lang="ko-KR" altLang="en-US" dirty="0" err="1" smtClean="0"/>
              <a:t>결품지수</a:t>
            </a:r>
            <a:r>
              <a:rPr lang="ko-KR" altLang="en-US" dirty="0" smtClean="0"/>
              <a:t> 값을 계산함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 bwMode="gray">
          <a:xfrm>
            <a:off x="171615" y="3142438"/>
            <a:ext cx="936000" cy="19973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Week n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9300" y="3424557"/>
            <a:ext cx="4383480" cy="226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29" name="직사각형 28"/>
          <p:cNvSpPr/>
          <p:nvPr/>
        </p:nvSpPr>
        <p:spPr bwMode="gray">
          <a:xfrm>
            <a:off x="5028895" y="1759310"/>
            <a:ext cx="4612617" cy="64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err="1" smtClean="0">
                <a:solidFill>
                  <a:schemeClr val="bg1"/>
                </a:solidFill>
                <a:ea typeface="맑은 고딕" pitchFamily="50" charset="-127"/>
              </a:rPr>
              <a:t>주차별</a:t>
            </a:r>
            <a:r>
              <a:rPr lang="ko-KR" altLang="en-US" sz="1400" b="1" kern="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ko-KR" altLang="en-US" sz="1400" b="1" kern="0" dirty="0" err="1" smtClean="0">
                <a:solidFill>
                  <a:schemeClr val="bg1"/>
                </a:solidFill>
                <a:ea typeface="맑은 고딕" pitchFamily="50" charset="-127"/>
              </a:rPr>
              <a:t>매장별</a:t>
            </a:r>
            <a:r>
              <a:rPr lang="ko-KR" altLang="en-US" sz="1400" b="1" kern="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ko-KR" altLang="en-US" sz="1400" b="1" kern="0" dirty="0" err="1" smtClean="0">
                <a:solidFill>
                  <a:schemeClr val="bg1"/>
                </a:solidFill>
                <a:ea typeface="맑은 고딕" pitchFamily="50" charset="-127"/>
              </a:rPr>
              <a:t>결품</a:t>
            </a:r>
            <a:r>
              <a:rPr lang="ko-KR" altLang="en-US" sz="1400" b="1" kern="0" dirty="0" smtClean="0">
                <a:solidFill>
                  <a:schemeClr val="bg1"/>
                </a:solidFill>
                <a:ea typeface="맑은 고딕" pitchFamily="50" charset="-127"/>
              </a:rPr>
              <a:t> 상황</a:t>
            </a:r>
            <a:r>
              <a:rPr lang="en-US" altLang="ko-KR" sz="1400" b="1" kern="0" dirty="0" smtClean="0">
                <a:solidFill>
                  <a:schemeClr val="bg1"/>
                </a:solidFill>
                <a:ea typeface="맑은 고딕" pitchFamily="50" charset="-127"/>
              </a:rPr>
              <a:t>, </a:t>
            </a:r>
            <a:r>
              <a:rPr lang="ko-KR" altLang="en-US" sz="1400" b="1" kern="0" dirty="0" err="1" smtClean="0">
                <a:solidFill>
                  <a:schemeClr val="bg1"/>
                </a:solidFill>
                <a:ea typeface="맑은 고딕" pitchFamily="50" charset="-127"/>
              </a:rPr>
              <a:t>매장별</a:t>
            </a:r>
            <a:r>
              <a:rPr lang="ko-KR" altLang="en-US" sz="1400" b="1" kern="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chemeClr val="bg1"/>
                </a:solidFill>
                <a:ea typeface="맑은 고딕" pitchFamily="50" charset="-127"/>
              </a:rPr>
              <a:t>Size</a:t>
            </a:r>
            <a:r>
              <a:rPr lang="ko-KR" altLang="en-US" sz="1400" b="1" kern="0" dirty="0" smtClean="0">
                <a:solidFill>
                  <a:schemeClr val="bg1"/>
                </a:solidFill>
                <a:ea typeface="맑은 고딕" pitchFamily="50" charset="-127"/>
              </a:rPr>
              <a:t>별 가중치를 반영하여 </a:t>
            </a:r>
            <a:r>
              <a:rPr lang="ko-KR" altLang="en-US" sz="1400" b="1" kern="0" dirty="0" err="1" smtClean="0">
                <a:solidFill>
                  <a:schemeClr val="bg1"/>
                </a:solidFill>
                <a:ea typeface="맑은 고딕" pitchFamily="50" charset="-127"/>
              </a:rPr>
              <a:t>결품지수</a:t>
            </a:r>
            <a:r>
              <a:rPr lang="ko-KR" altLang="en-US" sz="1400" b="1" kern="0" dirty="0" smtClean="0">
                <a:solidFill>
                  <a:schemeClr val="bg1"/>
                </a:solidFill>
                <a:ea typeface="맑은 고딕" pitchFamily="50" charset="-127"/>
              </a:rPr>
              <a:t> 계산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 bwMode="gray">
          <a:xfrm>
            <a:off x="4953000" y="3142438"/>
            <a:ext cx="4553700" cy="2542919"/>
            <a:chOff x="4953000" y="3142438"/>
            <a:chExt cx="4553700" cy="254291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123220" y="3424557"/>
              <a:ext cx="4383480" cy="226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pic>
        <p:sp>
          <p:nvSpPr>
            <p:cNvPr id="21" name="TextBox 20"/>
            <p:cNvSpPr txBox="1"/>
            <p:nvPr/>
          </p:nvSpPr>
          <p:spPr bwMode="gray">
            <a:xfrm>
              <a:off x="4953000" y="3142438"/>
              <a:ext cx="936000" cy="19973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Week n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 bwMode="gray">
          <a:xfrm>
            <a:off x="5028895" y="2594155"/>
            <a:ext cx="4812430" cy="1661747"/>
            <a:chOff x="5028895" y="2594155"/>
            <a:chExt cx="4812430" cy="1661747"/>
          </a:xfrm>
        </p:grpSpPr>
        <p:sp>
          <p:nvSpPr>
            <p:cNvPr id="10" name="타원 9"/>
            <p:cNvSpPr/>
            <p:nvPr/>
          </p:nvSpPr>
          <p:spPr bwMode="gray">
            <a:xfrm>
              <a:off x="6872051" y="3291039"/>
              <a:ext cx="1106073" cy="570247"/>
            </a:xfrm>
            <a:prstGeom prst="ellipse">
              <a:avLst/>
            </a:prstGeom>
            <a:solidFill>
              <a:srgbClr val="376092">
                <a:alpha val="10196"/>
              </a:srgbClr>
            </a:solidFill>
            <a:ln w="19050">
              <a:solidFill>
                <a:schemeClr val="bg2">
                  <a:lumMod val="2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algn="ctr" defTabSz="1028700" latinLnBrk="0">
                <a:spcBef>
                  <a:spcPct val="0"/>
                </a:spcBef>
                <a:buSzPct val="120000"/>
              </a:pPr>
              <a:endParaRPr lang="ko-KR" altLang="en-US" sz="1200" b="1" kern="0">
                <a:solidFill>
                  <a:sysClr val="windowText" lastClr="000000"/>
                </a:solidFill>
                <a:ea typeface="맑은 고딕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 bwMode="gray">
            <a:xfrm>
              <a:off x="5028895" y="3685655"/>
              <a:ext cx="1496223" cy="570247"/>
            </a:xfrm>
            <a:prstGeom prst="ellipse">
              <a:avLst/>
            </a:prstGeom>
            <a:solidFill>
              <a:srgbClr val="376092">
                <a:alpha val="10196"/>
              </a:srgbClr>
            </a:solidFill>
            <a:ln w="19050">
              <a:solidFill>
                <a:schemeClr val="bg2">
                  <a:lumMod val="2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gray">
            <a:xfrm>
              <a:off x="7609325" y="2594155"/>
              <a:ext cx="22320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err="1" smtClean="0">
                  <a:solidFill>
                    <a:schemeClr val="accent5">
                      <a:lumMod val="75000"/>
                    </a:schemeClr>
                  </a:solidFill>
                  <a:ea typeface="맑은 고딕" pitchFamily="50" charset="-127"/>
                </a:rPr>
                <a:t>판매력이</a:t>
              </a:r>
              <a:r>
                <a:rPr lang="ko-KR" altLang="en-US" sz="1200" b="1" dirty="0" smtClean="0">
                  <a:solidFill>
                    <a:schemeClr val="accent5">
                      <a:lumMod val="75000"/>
                    </a:schemeClr>
                  </a:solidFill>
                  <a:ea typeface="맑은 고딕" pitchFamily="50" charset="-127"/>
                </a:rPr>
                <a:t> 높은 매장</a:t>
              </a:r>
              <a:r>
                <a:rPr lang="en-US" altLang="ko-KR" sz="1200" b="1" dirty="0" smtClean="0">
                  <a:solidFill>
                    <a:schemeClr val="accent5">
                      <a:lumMod val="75000"/>
                    </a:schemeClr>
                  </a:solidFill>
                  <a:ea typeface="맑은 고딕" pitchFamily="50" charset="-127"/>
                </a:rPr>
                <a:t>, </a:t>
              </a:r>
            </a:p>
            <a:p>
              <a:pPr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solidFill>
                    <a:schemeClr val="accent5">
                      <a:lumMod val="75000"/>
                    </a:schemeClr>
                  </a:solidFill>
                  <a:ea typeface="맑은 고딕" pitchFamily="50" charset="-127"/>
                </a:rPr>
                <a:t>Major Size</a:t>
              </a:r>
              <a:r>
                <a:rPr lang="ko-KR" altLang="en-US" sz="1200" b="1" dirty="0" smtClean="0">
                  <a:solidFill>
                    <a:schemeClr val="accent5">
                      <a:lumMod val="75000"/>
                    </a:schemeClr>
                  </a:solidFill>
                  <a:ea typeface="맑은 고딕" pitchFamily="50" charset="-127"/>
                </a:rPr>
                <a:t>에 높은 가중치 부여</a:t>
              </a:r>
            </a:p>
          </p:txBody>
        </p:sp>
        <p:cxnSp>
          <p:nvCxnSpPr>
            <p:cNvPr id="13" name="꺾인 연결선 12"/>
            <p:cNvCxnSpPr>
              <a:stCxn id="10" idx="0"/>
              <a:endCxn id="11" idx="1"/>
            </p:cNvCxnSpPr>
            <p:nvPr/>
          </p:nvCxnSpPr>
          <p:spPr bwMode="gray">
            <a:xfrm rot="5400000" flipH="1" flipV="1">
              <a:off x="7288797" y="2970512"/>
              <a:ext cx="456818" cy="184237"/>
            </a:xfrm>
            <a:prstGeom prst="bentConnector2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35" idx="0"/>
              <a:endCxn id="11" idx="1"/>
            </p:cNvCxnSpPr>
            <p:nvPr/>
          </p:nvCxnSpPr>
          <p:spPr bwMode="gray">
            <a:xfrm rot="5400000" flipH="1" flipV="1">
              <a:off x="6267449" y="2343779"/>
              <a:ext cx="851434" cy="1832318"/>
            </a:xfrm>
            <a:prstGeom prst="bentConnector2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 bwMode="gray">
          <a:xfrm>
            <a:off x="1680300" y="3746409"/>
            <a:ext cx="6796220" cy="2487517"/>
            <a:chOff x="1680300" y="3746409"/>
            <a:chExt cx="6796220" cy="2487517"/>
          </a:xfrm>
        </p:grpSpPr>
        <p:sp>
          <p:nvSpPr>
            <p:cNvPr id="8" name="직사각형 7"/>
            <p:cNvSpPr/>
            <p:nvPr/>
          </p:nvSpPr>
          <p:spPr bwMode="gray">
            <a:xfrm>
              <a:off x="1680300" y="3746409"/>
              <a:ext cx="2088000" cy="159379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 w="19050">
              <a:solidFill>
                <a:srgbClr val="FF0000"/>
              </a:solidFill>
              <a:prstDash val="sysDash"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gray">
            <a:xfrm>
              <a:off x="7988799" y="4657149"/>
              <a:ext cx="487721" cy="68305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 w="19050">
              <a:solidFill>
                <a:srgbClr val="FF0000"/>
              </a:solidFill>
              <a:prstDash val="sysDash"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9" name="아래로 구부러진 화살표 8"/>
            <p:cNvSpPr/>
            <p:nvPr/>
          </p:nvSpPr>
          <p:spPr bwMode="gray">
            <a:xfrm flipV="1">
              <a:off x="3567372" y="5298631"/>
              <a:ext cx="3111695" cy="648733"/>
            </a:xfrm>
            <a:prstGeom prst="curvedDownArrow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gray">
            <a:xfrm>
              <a:off x="6395005" y="4960729"/>
              <a:ext cx="487721" cy="360000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 w="19050">
              <a:solidFill>
                <a:srgbClr val="FF0000"/>
              </a:solidFill>
              <a:prstDash val="sysDash"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gray">
            <a:xfrm>
              <a:off x="3510995" y="6012327"/>
              <a:ext cx="3024000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>
                  <a:solidFill>
                    <a:srgbClr val="FF0000"/>
                  </a:solidFill>
                  <a:ea typeface="맑은 고딕" pitchFamily="50" charset="-127"/>
                </a:rPr>
                <a:t> </a:t>
              </a: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매장에</a:t>
              </a: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 </a:t>
              </a: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재고가 </a:t>
              </a:r>
              <a:r>
                <a:rPr lang="ko-KR" altLang="en-US" sz="1200" b="1" dirty="0">
                  <a:solidFill>
                    <a:srgbClr val="FF0000"/>
                  </a:solidFill>
                  <a:ea typeface="맑은 고딕" pitchFamily="50" charset="-127"/>
                </a:rPr>
                <a:t>있으면 </a:t>
              </a: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0, </a:t>
              </a:r>
              <a:r>
                <a:rPr lang="ko-KR" altLang="en-US" sz="1200" b="1" dirty="0" err="1" smtClean="0">
                  <a:solidFill>
                    <a:srgbClr val="FF0000"/>
                  </a:solidFill>
                  <a:ea typeface="맑은 고딕" pitchFamily="50" charset="-127"/>
                </a:rPr>
                <a:t>결품</a:t>
              </a: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 상태면 </a:t>
              </a: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1</a:t>
              </a:r>
              <a:endParaRPr lang="ko-KR" altLang="en-US" sz="1200" b="1" dirty="0" smtClean="0">
                <a:solidFill>
                  <a:srgbClr val="FF0000"/>
                </a:solidFill>
                <a:ea typeface="맑은 고딕" pitchFamily="50" charset="-127"/>
              </a:endParaRPr>
            </a:p>
          </p:txBody>
        </p:sp>
      </p:grpSp>
      <p:sp>
        <p:nvSpPr>
          <p:cNvPr id="20" name="오각형 19"/>
          <p:cNvSpPr/>
          <p:nvPr/>
        </p:nvSpPr>
        <p:spPr bwMode="gray">
          <a:xfrm>
            <a:off x="246828" y="1758950"/>
            <a:ext cx="4876391" cy="6480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400" b="1" kern="0" dirty="0" err="1">
                <a:solidFill>
                  <a:schemeClr val="bg1"/>
                </a:solidFill>
                <a:ea typeface="맑은 고딕" pitchFamily="50" charset="-127"/>
              </a:rPr>
              <a:t>주차별</a:t>
            </a:r>
            <a:r>
              <a:rPr lang="ko-KR" altLang="en-US" sz="1400" b="1" kern="0" dirty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ko-KR" altLang="en-US" sz="1400" b="1" kern="0" dirty="0" err="1">
                <a:solidFill>
                  <a:schemeClr val="bg1"/>
                </a:solidFill>
                <a:ea typeface="맑은 고딕" pitchFamily="50" charset="-127"/>
              </a:rPr>
              <a:t>매장별</a:t>
            </a:r>
            <a:r>
              <a:rPr lang="ko-KR" altLang="en-US" sz="1400" b="1" kern="0" dirty="0">
                <a:solidFill>
                  <a:schemeClr val="bg1"/>
                </a:solidFill>
                <a:ea typeface="맑은 고딕" pitchFamily="50" charset="-127"/>
              </a:rPr>
              <a:t> 재고량 파악</a:t>
            </a:r>
          </a:p>
        </p:txBody>
      </p:sp>
      <p:grpSp>
        <p:nvGrpSpPr>
          <p:cNvPr id="23" name="Group 39"/>
          <p:cNvGrpSpPr>
            <a:grpSpLocks/>
          </p:cNvGrpSpPr>
          <p:nvPr/>
        </p:nvGrpSpPr>
        <p:grpSpPr bwMode="gray">
          <a:xfrm>
            <a:off x="8430595" y="1267915"/>
            <a:ext cx="1152000" cy="307777"/>
            <a:chOff x="8672842" y="1429451"/>
            <a:chExt cx="843757" cy="378856"/>
          </a:xfrm>
        </p:grpSpPr>
        <p:sp>
          <p:nvSpPr>
            <p:cNvPr id="26" name="TextBox 40"/>
            <p:cNvSpPr txBox="1">
              <a:spLocks noChangeArrowheads="1"/>
            </p:cNvSpPr>
            <p:nvPr/>
          </p:nvSpPr>
          <p:spPr bwMode="gray">
            <a:xfrm>
              <a:off x="8705042" y="1429451"/>
              <a:ext cx="811557" cy="37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Illustrative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27" name="Straight Connector 41"/>
            <p:cNvCxnSpPr>
              <a:cxnSpLocks noChangeShapeType="1"/>
            </p:cNvCxnSpPr>
            <p:nvPr/>
          </p:nvCxnSpPr>
          <p:spPr bwMode="gray">
            <a:xfrm>
              <a:off x="8672842" y="1465461"/>
              <a:ext cx="843757" cy="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51"/>
            <p:cNvCxnSpPr>
              <a:cxnSpLocks noChangeShapeType="1"/>
            </p:cNvCxnSpPr>
            <p:nvPr/>
          </p:nvCxnSpPr>
          <p:spPr bwMode="gray">
            <a:xfrm>
              <a:off x="8672842" y="1775659"/>
              <a:ext cx="843757" cy="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7254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/>
              <a:t>NWSI Concept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err="1" smtClean="0"/>
              <a:t>주별</a:t>
            </a:r>
            <a:r>
              <a:rPr lang="ko-KR" altLang="en-US" dirty="0" smtClean="0"/>
              <a:t> 계산한 </a:t>
            </a:r>
            <a:r>
              <a:rPr lang="ko-KR" altLang="en-US" dirty="0" err="1" smtClean="0"/>
              <a:t>결품</a:t>
            </a:r>
            <a:r>
              <a:rPr lang="ko-KR" altLang="en-US" dirty="0" smtClean="0"/>
              <a:t> 지수 값을 그래프로 표현함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 bwMode="gray">
          <a:xfrm>
            <a:off x="1402773" y="2385807"/>
            <a:ext cx="4385072" cy="2485198"/>
            <a:chOff x="399300" y="3129528"/>
            <a:chExt cx="4385072" cy="2485198"/>
          </a:xfrm>
          <a:solidFill>
            <a:schemeClr val="bg1"/>
          </a:solidFill>
        </p:grpSpPr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99300" y="3353105"/>
              <a:ext cx="4385072" cy="2261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 bwMode="gray">
            <a:xfrm>
              <a:off x="399300" y="3129528"/>
              <a:ext cx="1080000" cy="1997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Week n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 bwMode="gray">
          <a:xfrm>
            <a:off x="1137141" y="2733077"/>
            <a:ext cx="4385072" cy="2485198"/>
            <a:chOff x="399300" y="3129528"/>
            <a:chExt cx="4385072" cy="2485198"/>
          </a:xfrm>
          <a:solidFill>
            <a:schemeClr val="bg1"/>
          </a:solidFill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99300" y="3353105"/>
              <a:ext cx="4385072" cy="2261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 bwMode="gray">
            <a:xfrm>
              <a:off x="399300" y="3129528"/>
              <a:ext cx="1080000" cy="1997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…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 bwMode="gray">
          <a:xfrm>
            <a:off x="871508" y="3090214"/>
            <a:ext cx="4385072" cy="2475331"/>
            <a:chOff x="399300" y="3139395"/>
            <a:chExt cx="4385072" cy="2475331"/>
          </a:xfrm>
          <a:solidFill>
            <a:schemeClr val="bg1"/>
          </a:solidFill>
        </p:grpSpPr>
        <p:pic>
          <p:nvPicPr>
            <p:cNvPr id="46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99300" y="3353105"/>
              <a:ext cx="4385072" cy="2261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 bwMode="gray">
            <a:xfrm>
              <a:off x="399300" y="3139395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Week 3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 bwMode="gray">
          <a:xfrm>
            <a:off x="605875" y="3437484"/>
            <a:ext cx="4385072" cy="2475331"/>
            <a:chOff x="399300" y="3139395"/>
            <a:chExt cx="4385072" cy="2475331"/>
          </a:xfrm>
          <a:solidFill>
            <a:schemeClr val="bg1"/>
          </a:solidFill>
        </p:grpSpPr>
        <p:pic>
          <p:nvPicPr>
            <p:cNvPr id="49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99300" y="3353105"/>
              <a:ext cx="4385072" cy="2261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/>
            <p:cNvSpPr txBox="1"/>
            <p:nvPr/>
          </p:nvSpPr>
          <p:spPr bwMode="gray">
            <a:xfrm>
              <a:off x="399300" y="3139395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Week 2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 bwMode="gray">
          <a:xfrm>
            <a:off x="247650" y="1758950"/>
            <a:ext cx="5616090" cy="46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chemeClr val="bg1"/>
                </a:solidFill>
                <a:ea typeface="맑은 고딕" pitchFamily="50" charset="-127"/>
              </a:rPr>
              <a:t>Style/Color</a:t>
            </a:r>
            <a:r>
              <a:rPr lang="ko-KR" altLang="en-US" sz="1400" b="1" kern="0" dirty="0">
                <a:solidFill>
                  <a:schemeClr val="bg1"/>
                </a:solidFill>
                <a:ea typeface="맑은 고딕" pitchFamily="50" charset="-127"/>
              </a:rPr>
              <a:t>별 </a:t>
            </a:r>
            <a:r>
              <a:rPr lang="ko-KR" altLang="en-US" sz="1400" b="1" kern="0" dirty="0" err="1">
                <a:solidFill>
                  <a:schemeClr val="bg1"/>
                </a:solidFill>
                <a:ea typeface="맑은 고딕" pitchFamily="50" charset="-127"/>
              </a:rPr>
              <a:t>주별</a:t>
            </a:r>
            <a:r>
              <a:rPr lang="ko-KR" altLang="en-US" sz="1400" b="1" kern="0" dirty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ko-KR" altLang="en-US" sz="1400" b="1" kern="0" dirty="0" err="1">
                <a:solidFill>
                  <a:schemeClr val="bg1"/>
                </a:solidFill>
                <a:ea typeface="맑은 고딕" pitchFamily="50" charset="-127"/>
              </a:rPr>
              <a:t>결품지수</a:t>
            </a:r>
            <a:r>
              <a:rPr lang="en-US" altLang="ko-KR" sz="1400" b="1" kern="0" dirty="0">
                <a:solidFill>
                  <a:schemeClr val="bg1"/>
                </a:solidFill>
                <a:ea typeface="맑은 고딕" pitchFamily="50" charset="-127"/>
              </a:rPr>
              <a:t>(</a:t>
            </a:r>
            <a:r>
              <a:rPr lang="en-US" altLang="ko-KR" sz="1400" b="1" kern="0" dirty="0" smtClean="0">
                <a:solidFill>
                  <a:schemeClr val="bg1"/>
                </a:solidFill>
                <a:ea typeface="맑은 고딕" pitchFamily="50" charset="-127"/>
              </a:rPr>
              <a:t>NWSI) </a:t>
            </a:r>
            <a:r>
              <a:rPr lang="ko-KR" altLang="en-US" sz="1400" b="1" kern="0" dirty="0">
                <a:solidFill>
                  <a:schemeClr val="bg1"/>
                </a:solidFill>
                <a:ea typeface="맑은 고딕" pitchFamily="50" charset="-127"/>
              </a:rPr>
              <a:t>계산</a:t>
            </a:r>
          </a:p>
        </p:txBody>
      </p:sp>
      <p:grpSp>
        <p:nvGrpSpPr>
          <p:cNvPr id="12" name="그룹 11"/>
          <p:cNvGrpSpPr/>
          <p:nvPr/>
        </p:nvGrpSpPr>
        <p:grpSpPr bwMode="gray">
          <a:xfrm>
            <a:off x="6031109" y="1758950"/>
            <a:ext cx="3607861" cy="4478165"/>
            <a:chOff x="6031109" y="1758950"/>
            <a:chExt cx="3607861" cy="4478165"/>
          </a:xfrm>
        </p:grpSpPr>
        <p:sp>
          <p:nvSpPr>
            <p:cNvPr id="68" name="직사각형 67"/>
            <p:cNvSpPr/>
            <p:nvPr/>
          </p:nvSpPr>
          <p:spPr bwMode="gray">
            <a:xfrm>
              <a:off x="6470970" y="1758950"/>
              <a:ext cx="3168000" cy="46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algn="ctr" defTabSz="1028700" latinLnBrk="0">
                <a:spcBef>
                  <a:spcPct val="0"/>
                </a:spcBef>
                <a:buSzPct val="120000"/>
              </a:pPr>
              <a:r>
                <a:rPr lang="en-US" altLang="ko-KR" sz="1400" b="1" kern="0" dirty="0">
                  <a:solidFill>
                    <a:schemeClr val="bg1"/>
                  </a:solidFill>
                  <a:ea typeface="맑은 고딕" pitchFamily="50" charset="-127"/>
                </a:rPr>
                <a:t>Style/Color</a:t>
              </a:r>
              <a:r>
                <a:rPr lang="ko-KR" altLang="en-US" sz="1400" b="1" kern="0" dirty="0" smtClean="0">
                  <a:solidFill>
                    <a:schemeClr val="bg1"/>
                  </a:solidFill>
                  <a:ea typeface="맑은 고딕" pitchFamily="50" charset="-127"/>
                </a:rPr>
                <a:t>별 </a:t>
              </a:r>
              <a:r>
                <a:rPr lang="ko-KR" altLang="en-US" sz="1400" b="1" kern="0" dirty="0" err="1" smtClean="0">
                  <a:solidFill>
                    <a:schemeClr val="bg1"/>
                  </a:solidFill>
                  <a:ea typeface="맑은 고딕" pitchFamily="50" charset="-127"/>
                </a:rPr>
                <a:t>결품지수</a:t>
              </a:r>
              <a:r>
                <a:rPr lang="ko-KR" altLang="en-US" sz="1400" b="1" kern="0" dirty="0" smtClean="0">
                  <a:solidFill>
                    <a:schemeClr val="bg1"/>
                  </a:solidFill>
                  <a:ea typeface="맑은 고딕" pitchFamily="50" charset="-127"/>
                </a:rPr>
                <a:t> </a:t>
              </a:r>
              <a:r>
                <a:rPr lang="en-US" altLang="ko-KR" sz="1400" b="1" kern="0" dirty="0" smtClean="0">
                  <a:solidFill>
                    <a:schemeClr val="bg1"/>
                  </a:solidFill>
                  <a:ea typeface="맑은 고딕" pitchFamily="50" charset="-127"/>
                </a:rPr>
                <a:t>Plotting</a:t>
              </a:r>
              <a:endParaRPr lang="ko-KR" altLang="en-US" sz="1400" b="1" kern="0" dirty="0">
                <a:solidFill>
                  <a:schemeClr val="bg1"/>
                </a:solidFill>
                <a:ea typeface="맑은 고딕" pitchFamily="50" charset="-127"/>
              </a:endParaRPr>
            </a:p>
          </p:txBody>
        </p:sp>
        <p:sp>
          <p:nvSpPr>
            <p:cNvPr id="69" name="이등변 삼각형 68"/>
            <p:cNvSpPr/>
            <p:nvPr/>
          </p:nvSpPr>
          <p:spPr bwMode="gray">
            <a:xfrm rot="5400000">
              <a:off x="4015109" y="3933115"/>
              <a:ext cx="4320000" cy="288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 bwMode="gray">
            <a:xfrm>
              <a:off x="6546795" y="2748641"/>
              <a:ext cx="3035799" cy="2519085"/>
              <a:chOff x="6546795" y="2748641"/>
              <a:chExt cx="3035799" cy="2519085"/>
            </a:xfrm>
          </p:grpSpPr>
          <p:sp>
            <p:nvSpPr>
              <p:cNvPr id="57" name="자유형 56"/>
              <p:cNvSpPr/>
              <p:nvPr/>
            </p:nvSpPr>
            <p:spPr bwMode="gray">
              <a:xfrm>
                <a:off x="6955971" y="3315614"/>
                <a:ext cx="2264229" cy="1596729"/>
              </a:xfrm>
              <a:custGeom>
                <a:avLst/>
                <a:gdLst>
                  <a:gd name="connsiteX0" fmla="*/ 0 w 2264229"/>
                  <a:gd name="connsiteY0" fmla="*/ 1514079 h 1514079"/>
                  <a:gd name="connsiteX1" fmla="*/ 206829 w 2264229"/>
                  <a:gd name="connsiteY1" fmla="*/ 1405222 h 1514079"/>
                  <a:gd name="connsiteX2" fmla="*/ 435429 w 2264229"/>
                  <a:gd name="connsiteY2" fmla="*/ 1405222 h 1514079"/>
                  <a:gd name="connsiteX3" fmla="*/ 620486 w 2264229"/>
                  <a:gd name="connsiteY3" fmla="*/ 1285479 h 1514079"/>
                  <a:gd name="connsiteX4" fmla="*/ 772886 w 2264229"/>
                  <a:gd name="connsiteY4" fmla="*/ 1318136 h 1514079"/>
                  <a:gd name="connsiteX5" fmla="*/ 1447800 w 2264229"/>
                  <a:gd name="connsiteY5" fmla="*/ 730308 h 1514079"/>
                  <a:gd name="connsiteX6" fmla="*/ 1611086 w 2264229"/>
                  <a:gd name="connsiteY6" fmla="*/ 479936 h 1514079"/>
                  <a:gd name="connsiteX7" fmla="*/ 1883229 w 2264229"/>
                  <a:gd name="connsiteY7" fmla="*/ 447279 h 1514079"/>
                  <a:gd name="connsiteX8" fmla="*/ 2122715 w 2264229"/>
                  <a:gd name="connsiteY8" fmla="*/ 55393 h 1514079"/>
                  <a:gd name="connsiteX9" fmla="*/ 2264229 w 2264229"/>
                  <a:gd name="connsiteY9" fmla="*/ 11850 h 151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64229" h="1514079">
                    <a:moveTo>
                      <a:pt x="0" y="1514079"/>
                    </a:moveTo>
                    <a:cubicBezTo>
                      <a:pt x="67129" y="1468722"/>
                      <a:pt x="134258" y="1423365"/>
                      <a:pt x="206829" y="1405222"/>
                    </a:cubicBezTo>
                    <a:cubicBezTo>
                      <a:pt x="279400" y="1387079"/>
                      <a:pt x="366486" y="1425179"/>
                      <a:pt x="435429" y="1405222"/>
                    </a:cubicBezTo>
                    <a:cubicBezTo>
                      <a:pt x="504372" y="1385265"/>
                      <a:pt x="564243" y="1299993"/>
                      <a:pt x="620486" y="1285479"/>
                    </a:cubicBezTo>
                    <a:cubicBezTo>
                      <a:pt x="676729" y="1270965"/>
                      <a:pt x="635000" y="1410664"/>
                      <a:pt x="772886" y="1318136"/>
                    </a:cubicBezTo>
                    <a:cubicBezTo>
                      <a:pt x="910772" y="1225608"/>
                      <a:pt x="1308100" y="870008"/>
                      <a:pt x="1447800" y="730308"/>
                    </a:cubicBezTo>
                    <a:cubicBezTo>
                      <a:pt x="1587500" y="590608"/>
                      <a:pt x="1538514" y="527108"/>
                      <a:pt x="1611086" y="479936"/>
                    </a:cubicBezTo>
                    <a:cubicBezTo>
                      <a:pt x="1683658" y="432764"/>
                      <a:pt x="1797958" y="518036"/>
                      <a:pt x="1883229" y="447279"/>
                    </a:cubicBezTo>
                    <a:cubicBezTo>
                      <a:pt x="1968501" y="376522"/>
                      <a:pt x="2059215" y="127964"/>
                      <a:pt x="2122715" y="55393"/>
                    </a:cubicBezTo>
                    <a:cubicBezTo>
                      <a:pt x="2186215" y="-17178"/>
                      <a:pt x="2225222" y="-2664"/>
                      <a:pt x="2264229" y="11850"/>
                    </a:cubicBezTo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/>
              <p:cNvGrpSpPr/>
              <p:nvPr/>
            </p:nvGrpSpPr>
            <p:grpSpPr bwMode="gray">
              <a:xfrm>
                <a:off x="6546795" y="2748641"/>
                <a:ext cx="3035799" cy="2519085"/>
                <a:chOff x="6546795" y="2748641"/>
                <a:chExt cx="3035799" cy="2519085"/>
              </a:xfrm>
            </p:grpSpPr>
            <p:cxnSp>
              <p:nvCxnSpPr>
                <p:cNvPr id="61" name="직선 화살표 연결선 60"/>
                <p:cNvCxnSpPr/>
                <p:nvPr/>
              </p:nvCxnSpPr>
              <p:spPr bwMode="gray">
                <a:xfrm>
                  <a:off x="6926269" y="5010778"/>
                  <a:ext cx="24286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화살표 연결선 61"/>
                <p:cNvCxnSpPr/>
                <p:nvPr/>
              </p:nvCxnSpPr>
              <p:spPr bwMode="gray">
                <a:xfrm flipV="1">
                  <a:off x="6926269" y="3007894"/>
                  <a:ext cx="0" cy="2002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 bwMode="gray">
                <a:xfrm>
                  <a:off x="6926269" y="3309375"/>
                  <a:ext cx="2349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/>
                <p:cNvSpPr txBox="1"/>
                <p:nvPr/>
              </p:nvSpPr>
              <p:spPr bwMode="gray">
                <a:xfrm>
                  <a:off x="9051329" y="5067991"/>
                  <a:ext cx="531265" cy="1997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44512" tIns="0" rIns="4048" bIns="0" rtlCol="0" anchor="ctr">
                  <a:spAutoFit/>
                </a:bodyPr>
                <a:lstStyle/>
                <a:p>
                  <a:pPr algn="ctr" defTabSz="1028700" eaLnBrk="1" hangingPunct="1">
                    <a:lnSpc>
                      <a:spcPct val="120000"/>
                    </a:lnSpc>
                    <a:spcBef>
                      <a:spcPct val="20000"/>
                    </a:spcBef>
                    <a:buSzPct val="120000"/>
                  </a:pPr>
                  <a:r>
                    <a:rPr lang="en-US" altLang="ko-KR" sz="1200" b="1" dirty="0" smtClean="0">
                      <a:latin typeface="+mn-ea"/>
                    </a:rPr>
                    <a:t>Weeks</a:t>
                  </a:r>
                  <a:endParaRPr lang="ko-KR" altLang="en-US" sz="1200" b="1" dirty="0" smtClean="0">
                    <a:latin typeface="+mn-ea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 bwMode="gray">
                <a:xfrm>
                  <a:off x="6660636" y="2748641"/>
                  <a:ext cx="531265" cy="1997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44512" tIns="0" rIns="4048" bIns="0" rtlCol="0" anchor="ctr">
                  <a:spAutoFit/>
                </a:bodyPr>
                <a:lstStyle/>
                <a:p>
                  <a:pPr algn="ctr" defTabSz="1028700" eaLnBrk="1" hangingPunct="1">
                    <a:lnSpc>
                      <a:spcPct val="120000"/>
                    </a:lnSpc>
                    <a:spcBef>
                      <a:spcPct val="20000"/>
                    </a:spcBef>
                    <a:buSzPct val="120000"/>
                  </a:pPr>
                  <a:r>
                    <a:rPr lang="en-US" altLang="ko-KR" sz="1200" b="1" dirty="0" smtClean="0">
                      <a:latin typeface="+mn-ea"/>
                    </a:rPr>
                    <a:t>NWSI</a:t>
                  </a:r>
                  <a:endParaRPr lang="ko-KR" altLang="en-US" sz="1200" b="1" dirty="0" smtClean="0">
                    <a:latin typeface="+mn-ea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 bwMode="gray">
                <a:xfrm>
                  <a:off x="6546795" y="3224120"/>
                  <a:ext cx="379474" cy="2215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44512" tIns="0" rIns="4048" bIns="0" rtlCol="0" anchor="ctr">
                  <a:spAutoFit/>
                </a:bodyPr>
                <a:lstStyle/>
                <a:p>
                  <a:pPr algn="ctr" defTabSz="1028700" eaLnBrk="1" hangingPunct="1">
                    <a:lnSpc>
                      <a:spcPct val="120000"/>
                    </a:lnSpc>
                    <a:spcBef>
                      <a:spcPct val="20000"/>
                    </a:spcBef>
                    <a:buSzPct val="120000"/>
                  </a:pPr>
                  <a:r>
                    <a:rPr lang="en-US" altLang="ko-KR" sz="1200" b="1" dirty="0" smtClean="0">
                      <a:latin typeface="+mn-ea"/>
                    </a:rPr>
                    <a:t>1</a:t>
                  </a:r>
                  <a:endParaRPr lang="ko-KR" altLang="en-US" sz="1200" b="1" dirty="0" smtClean="0">
                    <a:latin typeface="+mn-ea"/>
                  </a:endParaRPr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 bwMode="gray">
            <a:xfrm>
              <a:off x="7002165" y="2442365"/>
              <a:ext cx="2054456" cy="233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400" b="1" dirty="0" smtClean="0">
                  <a:ea typeface="맑은 고딕" pitchFamily="50" charset="-127"/>
                </a:rPr>
                <a:t>&lt;STYLE </a:t>
              </a:r>
              <a:r>
                <a:rPr lang="en-US" altLang="ko-KR" sz="1400" b="1" dirty="0" err="1" smtClean="0">
                  <a:ea typeface="맑은 고딕" pitchFamily="50" charset="-127"/>
                </a:rPr>
                <a:t>abc</a:t>
              </a:r>
              <a:r>
                <a:rPr lang="en-US" altLang="ko-KR" sz="1400" b="1" dirty="0" smtClean="0">
                  <a:ea typeface="맑은 고딕" pitchFamily="50" charset="-127"/>
                </a:rPr>
                <a:t>&gt;</a:t>
              </a:r>
              <a:endParaRPr lang="ko-KR" altLang="en-US" sz="1400" b="1" dirty="0" smtClean="0"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 bwMode="gray">
          <a:xfrm>
            <a:off x="6167320" y="3345582"/>
            <a:ext cx="3079037" cy="3205033"/>
            <a:chOff x="6167320" y="3345582"/>
            <a:chExt cx="3079037" cy="3205033"/>
          </a:xfrm>
        </p:grpSpPr>
        <p:sp>
          <p:nvSpPr>
            <p:cNvPr id="55" name="위쪽/아래쪽 화살표 54"/>
            <p:cNvSpPr/>
            <p:nvPr/>
          </p:nvSpPr>
          <p:spPr bwMode="gray">
            <a:xfrm>
              <a:off x="6660637" y="3994521"/>
              <a:ext cx="216000" cy="396000"/>
            </a:xfrm>
            <a:prstGeom prst="upDownArrow">
              <a:avLst/>
            </a:prstGeom>
            <a:solidFill>
              <a:schemeClr val="bg2">
                <a:lumMod val="9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4" name="위쪽/아래쪽 화살표 3"/>
            <p:cNvSpPr/>
            <p:nvPr/>
          </p:nvSpPr>
          <p:spPr bwMode="gray">
            <a:xfrm>
              <a:off x="6660637" y="4449891"/>
              <a:ext cx="216000" cy="396000"/>
            </a:xfrm>
            <a:prstGeom prst="upDownArrow">
              <a:avLst/>
            </a:prstGeom>
            <a:solidFill>
              <a:schemeClr val="bg2">
                <a:lumMod val="9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gray">
            <a:xfrm>
              <a:off x="6958328" y="3345582"/>
              <a:ext cx="2288029" cy="828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>
              <a:noFill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 bwMode="gray">
            <a:xfrm>
              <a:off x="6546795" y="4536726"/>
              <a:ext cx="379474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latin typeface="+mn-ea"/>
                </a:rPr>
                <a:t>0.2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73" name="직사각형 72"/>
            <p:cNvSpPr/>
            <p:nvPr/>
          </p:nvSpPr>
          <p:spPr bwMode="gray">
            <a:xfrm>
              <a:off x="6958328" y="4207817"/>
              <a:ext cx="2288029" cy="40284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 w="12700">
              <a:noFill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 bwMode="gray">
            <a:xfrm flipV="1">
              <a:off x="7837010" y="4638480"/>
              <a:ext cx="0" cy="612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 bwMode="gray">
            <a:xfrm flipV="1">
              <a:off x="8346503" y="4181612"/>
              <a:ext cx="0" cy="108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 bwMode="gray">
            <a:xfrm>
              <a:off x="7277521" y="5278658"/>
              <a:ext cx="863069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ea typeface="맑은 고딕" pitchFamily="50" charset="-127"/>
                </a:rPr>
                <a:t>전체 매장 </a:t>
              </a:r>
              <a:r>
                <a:rPr lang="ko-KR" altLang="en-US" sz="1200" b="1" dirty="0" err="1" smtClean="0">
                  <a:ea typeface="맑은 고딕" pitchFamily="50" charset="-127"/>
                </a:rPr>
                <a:t>재배분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 bwMode="gray">
            <a:xfrm>
              <a:off x="8064695" y="5278658"/>
              <a:ext cx="863069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ea typeface="맑은 고딕" pitchFamily="50" charset="-127"/>
                </a:rPr>
                <a:t>소수 매장 집중배분</a:t>
              </a:r>
            </a:p>
          </p:txBody>
        </p:sp>
        <p:sp>
          <p:nvSpPr>
            <p:cNvPr id="79" name="TextBox 78"/>
            <p:cNvSpPr txBox="1"/>
            <p:nvPr/>
          </p:nvSpPr>
          <p:spPr bwMode="gray">
            <a:xfrm>
              <a:off x="6546795" y="4086795"/>
              <a:ext cx="379474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latin typeface="+mn-ea"/>
                </a:rPr>
                <a:t>0.5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 bwMode="gray">
            <a:xfrm>
              <a:off x="6167320" y="5885818"/>
              <a:ext cx="1826771" cy="664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latinLnBrk="0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i="1" dirty="0" smtClean="0">
                  <a:solidFill>
                    <a:schemeClr val="accent5">
                      <a:lumMod val="75000"/>
                    </a:schemeClr>
                  </a:solidFill>
                  <a:ea typeface="맑은 고딕" pitchFamily="50" charset="-127"/>
                </a:rPr>
                <a:t>“</a:t>
              </a:r>
              <a:r>
                <a:rPr lang="ko-KR" altLang="en-US" sz="1200" b="1" i="1" dirty="0" smtClean="0">
                  <a:solidFill>
                    <a:schemeClr val="accent5">
                      <a:lumMod val="75000"/>
                    </a:schemeClr>
                  </a:solidFill>
                  <a:ea typeface="맑은 고딕" pitchFamily="50" charset="-127"/>
                </a:rPr>
                <a:t>시스템의 학습에 의해 </a:t>
              </a:r>
              <a:r>
                <a:rPr lang="en-US" altLang="ko-KR" sz="1200" b="1" i="1" dirty="0" smtClean="0">
                  <a:solidFill>
                    <a:schemeClr val="accent5">
                      <a:lumMod val="75000"/>
                    </a:schemeClr>
                  </a:solidFill>
                  <a:ea typeface="맑은 고딕" pitchFamily="50" charset="-127"/>
                </a:rPr>
                <a:t>Guide </a:t>
              </a:r>
              <a:r>
                <a:rPr lang="ko-KR" altLang="en-US" sz="1200" b="1" i="1" dirty="0" smtClean="0">
                  <a:solidFill>
                    <a:schemeClr val="accent5">
                      <a:lumMod val="75000"/>
                    </a:schemeClr>
                  </a:solidFill>
                  <a:ea typeface="맑은 고딕" pitchFamily="50" charset="-127"/>
                </a:rPr>
                <a:t>값의 정확도가 향상될 수 있음</a:t>
              </a:r>
              <a:r>
                <a:rPr lang="en-US" altLang="ko-KR" sz="1200" b="1" i="1" dirty="0" smtClean="0">
                  <a:solidFill>
                    <a:schemeClr val="accent5">
                      <a:lumMod val="75000"/>
                    </a:schemeClr>
                  </a:solidFill>
                  <a:ea typeface="맑은 고딕" pitchFamily="50" charset="-127"/>
                </a:rPr>
                <a:t>”</a:t>
              </a:r>
              <a:endParaRPr lang="ko-KR" altLang="en-US" sz="1200" b="1" i="1" dirty="0" smtClean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endParaRPr>
            </a:p>
          </p:txBody>
        </p:sp>
        <p:cxnSp>
          <p:nvCxnSpPr>
            <p:cNvPr id="7" name="꺾인 연결선 6"/>
            <p:cNvCxnSpPr>
              <a:stCxn id="5" idx="0"/>
              <a:endCxn id="4" idx="4"/>
            </p:cNvCxnSpPr>
            <p:nvPr/>
          </p:nvCxnSpPr>
          <p:spPr bwMode="gray">
            <a:xfrm rot="16200000" flipV="1">
              <a:off x="6404709" y="5209820"/>
              <a:ext cx="1039927" cy="312069"/>
            </a:xfrm>
            <a:prstGeom prst="bentConnector3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39"/>
          <p:cNvGrpSpPr>
            <a:grpSpLocks/>
          </p:cNvGrpSpPr>
          <p:nvPr/>
        </p:nvGrpSpPr>
        <p:grpSpPr bwMode="gray">
          <a:xfrm>
            <a:off x="8430595" y="1267915"/>
            <a:ext cx="1152000" cy="307777"/>
            <a:chOff x="8672842" y="1429451"/>
            <a:chExt cx="843757" cy="378856"/>
          </a:xfrm>
        </p:grpSpPr>
        <p:sp>
          <p:nvSpPr>
            <p:cNvPr id="60" name="TextBox 40"/>
            <p:cNvSpPr txBox="1">
              <a:spLocks noChangeArrowheads="1"/>
            </p:cNvSpPr>
            <p:nvPr/>
          </p:nvSpPr>
          <p:spPr bwMode="gray">
            <a:xfrm>
              <a:off x="8705042" y="1429451"/>
              <a:ext cx="811557" cy="37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Illustrative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67" name="Straight Connector 41"/>
            <p:cNvCxnSpPr>
              <a:cxnSpLocks noChangeShapeType="1"/>
            </p:cNvCxnSpPr>
            <p:nvPr/>
          </p:nvCxnSpPr>
          <p:spPr bwMode="gray">
            <a:xfrm>
              <a:off x="8672842" y="1465461"/>
              <a:ext cx="843757" cy="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51"/>
            <p:cNvCxnSpPr>
              <a:cxnSpLocks noChangeShapeType="1"/>
            </p:cNvCxnSpPr>
            <p:nvPr/>
          </p:nvCxnSpPr>
          <p:spPr bwMode="gray">
            <a:xfrm>
              <a:off x="8672842" y="1775659"/>
              <a:ext cx="843757" cy="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오른쪽 화살표 5"/>
          <p:cNvSpPr/>
          <p:nvPr/>
        </p:nvSpPr>
        <p:spPr bwMode="gray">
          <a:xfrm rot="18544004">
            <a:off x="4339257" y="5192982"/>
            <a:ext cx="1902051" cy="51978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 bwMode="gray">
          <a:xfrm>
            <a:off x="340243" y="3784754"/>
            <a:ext cx="4385072" cy="2486263"/>
            <a:chOff x="399300" y="3128463"/>
            <a:chExt cx="4385072" cy="2486263"/>
          </a:xfrm>
          <a:solidFill>
            <a:schemeClr val="bg1"/>
          </a:solidFill>
        </p:grpSpPr>
        <p:pic>
          <p:nvPicPr>
            <p:cNvPr id="52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99300" y="3353105"/>
              <a:ext cx="4385072" cy="2261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/>
            <p:cNvSpPr txBox="1"/>
            <p:nvPr/>
          </p:nvSpPr>
          <p:spPr bwMode="gray">
            <a:xfrm>
              <a:off x="399300" y="3128463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Week 1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</p:grpSp>
      <p:pic>
        <p:nvPicPr>
          <p:cNvPr id="59" name="Picture 130" descr="WB01753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 rot="4794544">
            <a:off x="4196231" y="5863478"/>
            <a:ext cx="648000" cy="60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475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7511" y="2361014"/>
            <a:ext cx="3096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425847" y="2361014"/>
            <a:ext cx="3096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622691" y="2361014"/>
            <a:ext cx="3096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dirty="0" smtClean="0"/>
              <a:t>실제 판매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NWSI </a:t>
            </a:r>
            <a:r>
              <a:rPr lang="ko-KR" altLang="en-US" dirty="0" smtClean="0"/>
              <a:t>값 예시 </a:t>
            </a:r>
            <a:r>
              <a:rPr lang="en-US" altLang="ko-KR" dirty="0" smtClean="0"/>
              <a:t>(HD P)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en-US" altLang="ko-KR" dirty="0" smtClean="0"/>
              <a:t>Store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에 대해 가중치를 반영한 </a:t>
            </a:r>
            <a:r>
              <a:rPr lang="en-US" altLang="ko-KR" dirty="0" smtClean="0"/>
              <a:t>NWSI </a:t>
            </a:r>
            <a:r>
              <a:rPr lang="ko-KR" altLang="en-US" dirty="0" smtClean="0"/>
              <a:t>그래프가 </a:t>
            </a:r>
            <a:r>
              <a:rPr lang="en-US" altLang="ko-KR" dirty="0" smtClean="0"/>
              <a:t>NSI </a:t>
            </a:r>
            <a:r>
              <a:rPr lang="ko-KR" altLang="en-US" dirty="0" smtClean="0"/>
              <a:t>보다 일관된 경향성 정보를 제공함</a:t>
            </a:r>
            <a:r>
              <a:rPr lang="en-US" altLang="ko-KR" dirty="0" smtClean="0"/>
              <a:t>. NWSI </a:t>
            </a:r>
            <a:r>
              <a:rPr lang="ko-KR" altLang="en-US" dirty="0"/>
              <a:t>값이 </a:t>
            </a:r>
            <a:r>
              <a:rPr lang="en-US" altLang="ko-KR" dirty="0"/>
              <a:t>0.2</a:t>
            </a:r>
            <a:r>
              <a:rPr lang="ko-KR" altLang="en-US" dirty="0"/>
              <a:t>를 돌파하는 시점에 </a:t>
            </a:r>
            <a:r>
              <a:rPr lang="ko-KR" altLang="en-US" dirty="0" err="1" smtClean="0"/>
              <a:t>결품률이</a:t>
            </a:r>
            <a:r>
              <a:rPr lang="ko-KR" altLang="en-US" dirty="0" smtClean="0"/>
              <a:t> 급격히 증가하고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점간 </a:t>
            </a:r>
            <a:r>
              <a:rPr lang="ko-KR" altLang="en-US" dirty="0"/>
              <a:t>이송 물량이 크게 </a:t>
            </a:r>
            <a:r>
              <a:rPr lang="ko-KR" altLang="en-US" dirty="0" smtClean="0"/>
              <a:t>증가하는 경향이 있음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gray">
          <a:xfrm>
            <a:off x="247510" y="1775824"/>
            <a:ext cx="309600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JH</a:t>
            </a:r>
            <a:r>
              <a:rPr lang="en-US" altLang="ko-KR" sz="1400" b="1" kern="0" dirty="0" smtClean="0">
                <a:solidFill>
                  <a:srgbClr val="FF0000"/>
                </a:solidFill>
                <a:ea typeface="맑은 고딕" pitchFamily="50" charset="-127"/>
              </a:rPr>
              <a:t>P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W30011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3425847" y="1775824"/>
            <a:ext cx="309600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JH</a:t>
            </a:r>
            <a:r>
              <a:rPr lang="en-US" altLang="ko-KR" sz="1400" b="1" kern="0" dirty="0" smtClean="0">
                <a:solidFill>
                  <a:srgbClr val="FF0000"/>
                </a:solidFill>
                <a:ea typeface="맑은 고딕" pitchFamily="50" charset="-127"/>
              </a:rPr>
              <a:t>P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W30111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6622690" y="1775824"/>
            <a:ext cx="309600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JH</a:t>
            </a:r>
            <a:r>
              <a:rPr lang="en-US" altLang="ko-KR" sz="1400" b="1" kern="0" dirty="0" smtClean="0">
                <a:solidFill>
                  <a:srgbClr val="FF0000"/>
                </a:solidFill>
                <a:ea typeface="맑은 고딕" pitchFamily="50" charset="-127"/>
              </a:rPr>
              <a:t>P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W30141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 bwMode="gray">
          <a:xfrm>
            <a:off x="247510" y="2361014"/>
            <a:ext cx="9410980" cy="3209454"/>
            <a:chOff x="247510" y="2290575"/>
            <a:chExt cx="9410980" cy="3209454"/>
          </a:xfrm>
        </p:grpSpPr>
        <p:cxnSp>
          <p:nvCxnSpPr>
            <p:cNvPr id="11" name="직선 연결선 10"/>
            <p:cNvCxnSpPr/>
            <p:nvPr/>
          </p:nvCxnSpPr>
          <p:spPr bwMode="gray">
            <a:xfrm flipV="1">
              <a:off x="5028895" y="2290575"/>
              <a:ext cx="0" cy="2880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gray">
            <a:xfrm flipV="1">
              <a:off x="7609325" y="2290575"/>
              <a:ext cx="0" cy="2880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 bwMode="gray">
            <a:xfrm>
              <a:off x="3510995" y="5278430"/>
              <a:ext cx="2859062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1</a:t>
              </a:r>
              <a:r>
                <a:rPr lang="ko-KR" altLang="en-US" sz="1200" b="1" dirty="0" smtClean="0">
                  <a:ea typeface="맑은 고딕" pitchFamily="50" charset="-127"/>
                </a:rPr>
                <a:t>월 </a:t>
              </a:r>
              <a:r>
                <a:rPr lang="en-US" altLang="ko-KR" sz="1200" b="1" dirty="0">
                  <a:ea typeface="맑은 고딕" pitchFamily="50" charset="-127"/>
                </a:rPr>
                <a:t>2</a:t>
              </a:r>
              <a:r>
                <a:rPr lang="ko-KR" altLang="en-US" sz="1200" b="1" dirty="0" smtClean="0">
                  <a:ea typeface="맑은 고딕" pitchFamily="50" charset="-127"/>
                </a:rPr>
                <a:t>주차 </a:t>
              </a:r>
              <a:r>
                <a:rPr lang="en-US" altLang="ko-KR" sz="1200" b="1" dirty="0" smtClean="0">
                  <a:ea typeface="맑은 고딕" pitchFamily="50" charset="-127"/>
                </a:rPr>
                <a:t>: </a:t>
              </a:r>
              <a:r>
                <a:rPr lang="ko-KR" altLang="en-US" sz="1200" b="1" dirty="0" smtClean="0">
                  <a:ea typeface="맑은 고딕" pitchFamily="50" charset="-127"/>
                </a:rPr>
                <a:t>점간 이동 수량 </a:t>
              </a:r>
              <a:r>
                <a:rPr lang="en-US" altLang="ko-KR" sz="1200" b="1" dirty="0" smtClean="0">
                  <a:ea typeface="맑은 고딕" pitchFamily="50" charset="-127"/>
                </a:rPr>
                <a:t>= 20+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gray">
            <a:xfrm>
              <a:off x="6799428" y="5267498"/>
              <a:ext cx="2859062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10</a:t>
              </a:r>
              <a:r>
                <a:rPr lang="ko-KR" altLang="en-US" sz="1200" b="1" dirty="0" smtClean="0">
                  <a:ea typeface="맑은 고딕" pitchFamily="50" charset="-127"/>
                </a:rPr>
                <a:t>월 </a:t>
              </a:r>
              <a:r>
                <a:rPr lang="en-US" altLang="ko-KR" sz="1200" b="1" dirty="0" smtClean="0">
                  <a:ea typeface="맑은 고딕" pitchFamily="50" charset="-127"/>
                </a:rPr>
                <a:t>4</a:t>
              </a:r>
              <a:r>
                <a:rPr lang="ko-KR" altLang="en-US" sz="1200" b="1" dirty="0" smtClean="0">
                  <a:ea typeface="맑은 고딕" pitchFamily="50" charset="-127"/>
                </a:rPr>
                <a:t>주차 </a:t>
              </a:r>
              <a:r>
                <a:rPr lang="en-US" altLang="ko-KR" sz="1200" b="1" dirty="0" smtClean="0">
                  <a:ea typeface="맑은 고딕" pitchFamily="50" charset="-127"/>
                </a:rPr>
                <a:t>: </a:t>
              </a:r>
              <a:r>
                <a:rPr lang="ko-KR" altLang="en-US" sz="1200" b="1" dirty="0" smtClean="0">
                  <a:ea typeface="맑은 고딕" pitchFamily="50" charset="-127"/>
                </a:rPr>
                <a:t>점간 이동 수량 </a:t>
              </a:r>
              <a:r>
                <a:rPr lang="en-US" altLang="ko-KR" sz="1200" b="1" dirty="0" smtClean="0">
                  <a:ea typeface="맑은 고딕" pitchFamily="50" charset="-127"/>
                </a:rPr>
                <a:t>= 20+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 bwMode="gray">
            <a:xfrm flipV="1">
              <a:off x="1537725" y="2290575"/>
              <a:ext cx="0" cy="2880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 bwMode="gray">
            <a:xfrm>
              <a:off x="247510" y="5267498"/>
              <a:ext cx="2859062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12</a:t>
              </a:r>
              <a:r>
                <a:rPr lang="ko-KR" altLang="en-US" sz="1200" b="1" dirty="0" smtClean="0">
                  <a:ea typeface="맑은 고딕" pitchFamily="50" charset="-127"/>
                </a:rPr>
                <a:t>월 </a:t>
              </a:r>
              <a:r>
                <a:rPr lang="en-US" altLang="ko-KR" sz="1200" b="1" dirty="0">
                  <a:ea typeface="맑은 고딕" pitchFamily="50" charset="-127"/>
                </a:rPr>
                <a:t>3</a:t>
              </a:r>
              <a:r>
                <a:rPr lang="ko-KR" altLang="en-US" sz="1200" b="1" dirty="0" smtClean="0">
                  <a:ea typeface="맑은 고딕" pitchFamily="50" charset="-127"/>
                </a:rPr>
                <a:t>주차 </a:t>
              </a:r>
              <a:r>
                <a:rPr lang="en-US" altLang="ko-KR" sz="1200" b="1" dirty="0" smtClean="0">
                  <a:ea typeface="맑은 고딕" pitchFamily="50" charset="-127"/>
                </a:rPr>
                <a:t>: </a:t>
              </a:r>
              <a:r>
                <a:rPr lang="ko-KR" altLang="en-US" sz="1200" b="1" dirty="0" smtClean="0">
                  <a:ea typeface="맑은 고딕" pitchFamily="50" charset="-127"/>
                </a:rPr>
                <a:t>점간 이동 수량 </a:t>
              </a:r>
              <a:r>
                <a:rPr lang="en-US" altLang="ko-KR" sz="1200" b="1" dirty="0" smtClean="0">
                  <a:ea typeface="맑은 고딕" pitchFamily="50" charset="-127"/>
                </a:rPr>
                <a:t>= 20+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gray">
          <a:xfrm>
            <a:off x="365979" y="571193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시즌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r>
              <a:rPr lang="ko-KR" altLang="en-US" sz="1200" b="1" dirty="0" smtClean="0">
                <a:ea typeface="맑은 고딕" pitchFamily="50" charset="-127"/>
              </a:rPr>
              <a:t>판매율 </a:t>
            </a:r>
            <a:r>
              <a:rPr lang="en-US" altLang="ko-KR" sz="1200" b="1" dirty="0" smtClean="0">
                <a:ea typeface="맑은 고딕" pitchFamily="50" charset="-127"/>
              </a:rPr>
              <a:t>= 96%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 bwMode="gray">
          <a:xfrm>
            <a:off x="3535943" y="571193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시즌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r>
              <a:rPr lang="ko-KR" altLang="en-US" sz="1200" b="1" dirty="0" smtClean="0">
                <a:ea typeface="맑은 고딕" pitchFamily="50" charset="-127"/>
              </a:rPr>
              <a:t>판매율 </a:t>
            </a:r>
            <a:r>
              <a:rPr lang="en-US" altLang="ko-KR" sz="1200" b="1" dirty="0" smtClean="0">
                <a:ea typeface="맑은 고딕" pitchFamily="50" charset="-127"/>
              </a:rPr>
              <a:t>= 28%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gray">
          <a:xfrm>
            <a:off x="6741159" y="571193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시즌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r>
              <a:rPr lang="ko-KR" altLang="en-US" sz="1200" b="1" dirty="0" smtClean="0">
                <a:ea typeface="맑은 고딕" pitchFamily="50" charset="-127"/>
              </a:rPr>
              <a:t>판매율 </a:t>
            </a:r>
            <a:r>
              <a:rPr lang="en-US" altLang="ko-KR" sz="1200" b="1" dirty="0" smtClean="0">
                <a:ea typeface="맑은 고딕" pitchFamily="50" charset="-127"/>
              </a:rPr>
              <a:t>= 89%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 bwMode="gray">
          <a:xfrm>
            <a:off x="1677041" y="3499439"/>
            <a:ext cx="7298394" cy="1301147"/>
            <a:chOff x="1677041" y="3429000"/>
            <a:chExt cx="7298394" cy="1301147"/>
          </a:xfrm>
        </p:grpSpPr>
        <p:cxnSp>
          <p:nvCxnSpPr>
            <p:cNvPr id="26" name="직선 화살표 연결선 25"/>
            <p:cNvCxnSpPr>
              <a:stCxn id="27" idx="1"/>
            </p:cNvCxnSpPr>
            <p:nvPr/>
          </p:nvCxnSpPr>
          <p:spPr bwMode="gray">
            <a:xfrm flipH="1" flipV="1">
              <a:off x="1677041" y="3429000"/>
              <a:ext cx="240159" cy="45737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 bwMode="gray">
            <a:xfrm>
              <a:off x="1917200" y="3786509"/>
              <a:ext cx="91074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점간 </a:t>
              </a: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200</a:t>
              </a: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장</a:t>
              </a:r>
            </a:p>
          </p:txBody>
        </p:sp>
        <p:cxnSp>
          <p:nvCxnSpPr>
            <p:cNvPr id="32" name="직선 화살표 연결선 31"/>
            <p:cNvCxnSpPr>
              <a:stCxn id="33" idx="1"/>
            </p:cNvCxnSpPr>
            <p:nvPr/>
          </p:nvCxnSpPr>
          <p:spPr bwMode="gray">
            <a:xfrm flipH="1" flipV="1">
              <a:off x="5408370" y="3808475"/>
              <a:ext cx="240159" cy="45737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 bwMode="gray">
            <a:xfrm>
              <a:off x="5648529" y="4165984"/>
              <a:ext cx="91074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점간 </a:t>
              </a: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170</a:t>
              </a: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장</a:t>
              </a:r>
            </a:p>
          </p:txBody>
        </p:sp>
        <p:cxnSp>
          <p:nvCxnSpPr>
            <p:cNvPr id="34" name="직선 화살표 연결선 33"/>
            <p:cNvCxnSpPr>
              <a:stCxn id="35" idx="1"/>
            </p:cNvCxnSpPr>
            <p:nvPr/>
          </p:nvCxnSpPr>
          <p:spPr bwMode="gray">
            <a:xfrm flipH="1" flipV="1">
              <a:off x="7824536" y="4036160"/>
              <a:ext cx="240159" cy="45737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 bwMode="gray">
            <a:xfrm>
              <a:off x="8064695" y="4393669"/>
              <a:ext cx="91074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점간 </a:t>
              </a: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136</a:t>
              </a: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장</a:t>
              </a:r>
            </a:p>
          </p:txBody>
        </p:sp>
        <p:cxnSp>
          <p:nvCxnSpPr>
            <p:cNvPr id="36" name="직선 화살표 연결선 35"/>
            <p:cNvCxnSpPr>
              <a:stCxn id="37" idx="1"/>
            </p:cNvCxnSpPr>
            <p:nvPr/>
          </p:nvCxnSpPr>
          <p:spPr bwMode="gray">
            <a:xfrm flipH="1" flipV="1">
              <a:off x="5028895" y="4161972"/>
              <a:ext cx="240158" cy="45737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 bwMode="gray">
            <a:xfrm>
              <a:off x="5269053" y="4508548"/>
              <a:ext cx="910740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점간 </a:t>
              </a: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130</a:t>
              </a: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장</a:t>
              </a:r>
            </a:p>
          </p:txBody>
        </p:sp>
      </p:grpSp>
      <p:sp>
        <p:nvSpPr>
          <p:cNvPr id="31" name="TextBox 30"/>
          <p:cNvSpPr txBox="1"/>
          <p:nvPr/>
        </p:nvSpPr>
        <p:spPr bwMode="gray">
          <a:xfrm>
            <a:off x="348353" y="601551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매장 입고 총량 </a:t>
            </a:r>
            <a:r>
              <a:rPr lang="en-US" altLang="ko-KR" sz="1200" b="1" dirty="0" smtClean="0">
                <a:ea typeface="맑은 고딕" pitchFamily="50" charset="-127"/>
              </a:rPr>
              <a:t>= 447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 bwMode="gray">
          <a:xfrm>
            <a:off x="3518317" y="601551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>
                <a:ea typeface="맑은 고딕" pitchFamily="50" charset="-127"/>
              </a:rPr>
              <a:t>매장 입고 총량 </a:t>
            </a:r>
            <a:r>
              <a:rPr lang="en-US" altLang="ko-KR" sz="1200" b="1" dirty="0" smtClean="0">
                <a:ea typeface="맑은 고딕" pitchFamily="50" charset="-127"/>
              </a:rPr>
              <a:t>= 454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 bwMode="gray">
          <a:xfrm>
            <a:off x="6723533" y="601551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>
                <a:ea typeface="맑은 고딕" pitchFamily="50" charset="-127"/>
              </a:rPr>
              <a:t>매장 입고 총량 </a:t>
            </a:r>
            <a:r>
              <a:rPr lang="en-US" altLang="ko-KR" sz="1200" b="1" dirty="0" smtClean="0">
                <a:ea typeface="맑은 고딕" pitchFamily="50" charset="-127"/>
              </a:rPr>
              <a:t>= 1218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gray">
          <a:xfrm>
            <a:off x="1579374" y="2973629"/>
            <a:ext cx="217746" cy="1593795"/>
          </a:xfrm>
          <a:prstGeom prst="rect">
            <a:avLst/>
          </a:prstGeom>
          <a:solidFill>
            <a:srgbClr val="D7E4BD">
              <a:alpha val="30196"/>
            </a:srgbClr>
          </a:solidFill>
          <a:ln w="12700">
            <a:solidFill>
              <a:schemeClr val="accent3">
                <a:lumMod val="75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662501" y="2442365"/>
            <a:ext cx="1935565" cy="2200955"/>
            <a:chOff x="7662501" y="2442365"/>
            <a:chExt cx="1935565" cy="2200955"/>
          </a:xfrm>
        </p:grpSpPr>
        <p:sp>
          <p:nvSpPr>
            <p:cNvPr id="5" name="TextBox 4"/>
            <p:cNvSpPr txBox="1"/>
            <p:nvPr/>
          </p:nvSpPr>
          <p:spPr bwMode="gray">
            <a:xfrm>
              <a:off x="8051675" y="2442365"/>
              <a:ext cx="1546391" cy="553998"/>
            </a:xfrm>
            <a:prstGeom prst="rect">
              <a:avLst/>
            </a:prstGeom>
            <a:solidFill>
              <a:srgbClr val="EBF1DE">
                <a:alpha val="5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latinLnBrk="0" hangingPunct="1"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solidFill>
                    <a:schemeClr val="accent3">
                      <a:lumMod val="75000"/>
                    </a:schemeClr>
                  </a:solidFill>
                  <a:ea typeface="맑은 고딕" pitchFamily="50" charset="-127"/>
                </a:rPr>
                <a:t>매장 </a:t>
              </a:r>
              <a:r>
                <a:rPr lang="ko-KR" altLang="en-US" sz="1200" b="1" dirty="0" err="1" smtClean="0">
                  <a:solidFill>
                    <a:schemeClr val="accent3">
                      <a:lumMod val="75000"/>
                    </a:schemeClr>
                  </a:solidFill>
                  <a:ea typeface="맑은 고딕" pitchFamily="50" charset="-127"/>
                </a:rPr>
                <a:t>결품</a:t>
              </a:r>
              <a:r>
                <a:rPr lang="ko-KR" altLang="en-US" sz="1200" b="1" dirty="0" smtClean="0">
                  <a:solidFill>
                    <a:schemeClr val="accent3">
                      <a:lumMod val="75000"/>
                    </a:schemeClr>
                  </a:solidFill>
                  <a:ea typeface="맑은 고딕" pitchFamily="50" charset="-127"/>
                </a:rPr>
                <a:t> 증가로 상품 </a:t>
              </a:r>
              <a:r>
                <a:rPr lang="ko-KR" altLang="en-US" sz="1200" b="1" dirty="0" err="1" smtClean="0">
                  <a:solidFill>
                    <a:schemeClr val="accent3">
                      <a:lumMod val="75000"/>
                    </a:schemeClr>
                  </a:solidFill>
                  <a:ea typeface="맑은 고딕" pitchFamily="50" charset="-127"/>
                </a:rPr>
                <a:t>재배분</a:t>
              </a:r>
              <a:r>
                <a:rPr lang="ko-KR" altLang="en-US" sz="1200" b="1" dirty="0" smtClean="0">
                  <a:solidFill>
                    <a:schemeClr val="accent3">
                      <a:lumMod val="75000"/>
                    </a:schemeClr>
                  </a:solidFill>
                  <a:ea typeface="맑은 고딕" pitchFamily="50" charset="-127"/>
                </a:rPr>
                <a:t> 없으면 판매율 정체 가능성</a:t>
              </a:r>
            </a:p>
          </p:txBody>
        </p:sp>
        <p:cxnSp>
          <p:nvCxnSpPr>
            <p:cNvPr id="7" name="꺾인 연결선 6"/>
            <p:cNvCxnSpPr>
              <a:stCxn id="40" idx="0"/>
              <a:endCxn id="5" idx="1"/>
            </p:cNvCxnSpPr>
            <p:nvPr/>
          </p:nvCxnSpPr>
          <p:spPr bwMode="gray">
            <a:xfrm rot="5400000" flipH="1" flipV="1">
              <a:off x="7561546" y="2929192"/>
              <a:ext cx="699956" cy="280301"/>
            </a:xfrm>
            <a:prstGeom prst="bentConnector2">
              <a:avLst/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 bwMode="gray">
            <a:xfrm>
              <a:off x="7662501" y="3419320"/>
              <a:ext cx="217746" cy="1224000"/>
            </a:xfrm>
            <a:prstGeom prst="rect">
              <a:avLst/>
            </a:prstGeom>
            <a:solidFill>
              <a:srgbClr val="D7E4BD">
                <a:alpha val="30196"/>
              </a:srgbClr>
            </a:solidFill>
            <a:ln w="12700">
              <a:solidFill>
                <a:schemeClr val="accent3">
                  <a:lumMod val="7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8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dirty="0" smtClean="0"/>
              <a:t>실제 판매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NWSI </a:t>
            </a:r>
            <a:r>
              <a:rPr lang="ko-KR" altLang="en-US" dirty="0" smtClean="0"/>
              <a:t>값 예시 </a:t>
            </a:r>
            <a:r>
              <a:rPr lang="en-US" altLang="ko-KR" dirty="0" smtClean="0"/>
              <a:t>(HD D)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en-US" altLang="ko-KR" dirty="0" smtClean="0"/>
              <a:t>NWSI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0.2</a:t>
            </a:r>
            <a:r>
              <a:rPr lang="ko-KR" altLang="en-US" dirty="0" smtClean="0"/>
              <a:t>를 돌파하는 시점에 점간 이동 물량이 크게 증가함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7510" y="2361012"/>
            <a:ext cx="3093191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425847" y="2361012"/>
            <a:ext cx="3096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622690" y="2361012"/>
            <a:ext cx="3096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gray">
          <a:xfrm>
            <a:off x="247510" y="1775824"/>
            <a:ext cx="309600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JH</a:t>
            </a:r>
            <a:r>
              <a:rPr lang="en-US" altLang="ko-KR" sz="1400" b="1" kern="0" dirty="0" smtClean="0">
                <a:solidFill>
                  <a:srgbClr val="FF0000"/>
                </a:solidFill>
                <a:ea typeface="맑은 고딕" pitchFamily="50" charset="-127"/>
              </a:rPr>
              <a:t>D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W30011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3425847" y="1775824"/>
            <a:ext cx="309600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JH</a:t>
            </a:r>
            <a:r>
              <a:rPr lang="en-US" altLang="ko-KR" sz="1400" b="1" kern="0" dirty="0" smtClean="0">
                <a:solidFill>
                  <a:srgbClr val="FF0000"/>
                </a:solidFill>
                <a:ea typeface="맑은 고딕" pitchFamily="50" charset="-127"/>
              </a:rPr>
              <a:t>D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W30111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gray">
          <a:xfrm>
            <a:off x="6622690" y="1775824"/>
            <a:ext cx="309600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JH</a:t>
            </a:r>
            <a:r>
              <a:rPr lang="en-US" altLang="ko-KR" sz="1400" b="1" kern="0" dirty="0">
                <a:solidFill>
                  <a:srgbClr val="FF0000"/>
                </a:solidFill>
                <a:ea typeface="맑은 고딕" pitchFamily="50" charset="-127"/>
              </a:rPr>
              <a:t>D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W30211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 bwMode="gray">
          <a:xfrm>
            <a:off x="247510" y="2361014"/>
            <a:ext cx="9410980" cy="3198522"/>
            <a:chOff x="247510" y="2290575"/>
            <a:chExt cx="9410980" cy="3198522"/>
          </a:xfrm>
        </p:grpSpPr>
        <p:cxnSp>
          <p:nvCxnSpPr>
            <p:cNvPr id="10" name="직선 연결선 9"/>
            <p:cNvCxnSpPr/>
            <p:nvPr/>
          </p:nvCxnSpPr>
          <p:spPr bwMode="gray">
            <a:xfrm flipV="1">
              <a:off x="4497630" y="2290575"/>
              <a:ext cx="0" cy="2880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gray">
            <a:xfrm flipV="1">
              <a:off x="8064695" y="2290575"/>
              <a:ext cx="0" cy="2880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 bwMode="gray">
            <a:xfrm>
              <a:off x="3510995" y="5289362"/>
              <a:ext cx="2859062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11</a:t>
              </a:r>
              <a:r>
                <a:rPr lang="ko-KR" altLang="en-US" sz="1200" b="1" dirty="0" smtClean="0">
                  <a:ea typeface="맑은 고딕" pitchFamily="50" charset="-127"/>
                </a:rPr>
                <a:t>월 </a:t>
              </a:r>
              <a:r>
                <a:rPr lang="en-US" altLang="ko-KR" sz="1200" b="1" dirty="0" smtClean="0">
                  <a:ea typeface="맑은 고딕" pitchFamily="50" charset="-127"/>
                </a:rPr>
                <a:t>4</a:t>
              </a:r>
              <a:r>
                <a:rPr lang="ko-KR" altLang="en-US" sz="1200" b="1" dirty="0" smtClean="0">
                  <a:ea typeface="맑은 고딕" pitchFamily="50" charset="-127"/>
                </a:rPr>
                <a:t>주차 </a:t>
              </a:r>
              <a:r>
                <a:rPr lang="en-US" altLang="ko-KR" sz="1200" b="1" dirty="0" smtClean="0">
                  <a:ea typeface="맑은 고딕" pitchFamily="50" charset="-127"/>
                </a:rPr>
                <a:t>: </a:t>
              </a:r>
              <a:r>
                <a:rPr lang="ko-KR" altLang="en-US" sz="1200" b="1" dirty="0" smtClean="0">
                  <a:ea typeface="맑은 고딕" pitchFamily="50" charset="-127"/>
                </a:rPr>
                <a:t>점간 이동 수량 </a:t>
              </a:r>
              <a:r>
                <a:rPr lang="en-US" altLang="ko-KR" sz="1200" b="1" dirty="0" smtClean="0">
                  <a:ea typeface="맑은 고딕" pitchFamily="50" charset="-127"/>
                </a:rPr>
                <a:t>= 20+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gray">
            <a:xfrm>
              <a:off x="6799428" y="5267498"/>
              <a:ext cx="2859062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1</a:t>
              </a:r>
              <a:r>
                <a:rPr lang="ko-KR" altLang="en-US" sz="1200" b="1" dirty="0" smtClean="0">
                  <a:ea typeface="맑은 고딕" pitchFamily="50" charset="-127"/>
                </a:rPr>
                <a:t>월 </a:t>
              </a:r>
              <a:r>
                <a:rPr lang="en-US" altLang="ko-KR" sz="1200" b="1" dirty="0">
                  <a:ea typeface="맑은 고딕" pitchFamily="50" charset="-127"/>
                </a:rPr>
                <a:t>1</a:t>
              </a:r>
              <a:r>
                <a:rPr lang="ko-KR" altLang="en-US" sz="1200" b="1" dirty="0" smtClean="0">
                  <a:ea typeface="맑은 고딕" pitchFamily="50" charset="-127"/>
                </a:rPr>
                <a:t>주차 </a:t>
              </a:r>
              <a:r>
                <a:rPr lang="en-US" altLang="ko-KR" sz="1200" b="1" dirty="0" smtClean="0">
                  <a:ea typeface="맑은 고딕" pitchFamily="50" charset="-127"/>
                </a:rPr>
                <a:t>: </a:t>
              </a:r>
              <a:r>
                <a:rPr lang="ko-KR" altLang="en-US" sz="1200" b="1" dirty="0" smtClean="0">
                  <a:ea typeface="맑은 고딕" pitchFamily="50" charset="-127"/>
                </a:rPr>
                <a:t>점간 이동 수량 </a:t>
              </a:r>
              <a:r>
                <a:rPr lang="en-US" altLang="ko-KR" sz="1200" b="1" dirty="0" smtClean="0">
                  <a:ea typeface="맑은 고딕" pitchFamily="50" charset="-127"/>
                </a:rPr>
                <a:t>= 20+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 bwMode="gray">
            <a:xfrm flipV="1">
              <a:off x="1082355" y="2290575"/>
              <a:ext cx="0" cy="2880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 bwMode="gray">
            <a:xfrm>
              <a:off x="247510" y="5267498"/>
              <a:ext cx="2859062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10</a:t>
              </a:r>
              <a:r>
                <a:rPr lang="ko-KR" altLang="en-US" sz="1200" b="1" dirty="0" smtClean="0">
                  <a:ea typeface="맑은 고딕" pitchFamily="50" charset="-127"/>
                </a:rPr>
                <a:t>월 </a:t>
              </a:r>
              <a:r>
                <a:rPr lang="en-US" altLang="ko-KR" sz="1200" b="1" dirty="0" smtClean="0">
                  <a:ea typeface="맑은 고딕" pitchFamily="50" charset="-127"/>
                </a:rPr>
                <a:t>4</a:t>
              </a:r>
              <a:r>
                <a:rPr lang="ko-KR" altLang="en-US" sz="1200" b="1" dirty="0" smtClean="0">
                  <a:ea typeface="맑은 고딕" pitchFamily="50" charset="-127"/>
                </a:rPr>
                <a:t>주차 </a:t>
              </a:r>
              <a:r>
                <a:rPr lang="en-US" altLang="ko-KR" sz="1200" b="1" dirty="0" smtClean="0">
                  <a:ea typeface="맑은 고딕" pitchFamily="50" charset="-127"/>
                </a:rPr>
                <a:t>: </a:t>
              </a:r>
              <a:r>
                <a:rPr lang="ko-KR" altLang="en-US" sz="1200" b="1" dirty="0" smtClean="0">
                  <a:ea typeface="맑은 고딕" pitchFamily="50" charset="-127"/>
                </a:rPr>
                <a:t>점간 이동 수량 </a:t>
              </a:r>
              <a:r>
                <a:rPr lang="en-US" altLang="ko-KR" sz="1200" b="1" dirty="0" smtClean="0">
                  <a:ea typeface="맑은 고딕" pitchFamily="50" charset="-127"/>
                </a:rPr>
                <a:t>= 10+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 bwMode="gray">
          <a:xfrm>
            <a:off x="365979" y="571193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시즌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r>
              <a:rPr lang="ko-KR" altLang="en-US" sz="1200" b="1" dirty="0" smtClean="0">
                <a:ea typeface="맑은 고딕" pitchFamily="50" charset="-127"/>
              </a:rPr>
              <a:t>판매율 </a:t>
            </a:r>
            <a:r>
              <a:rPr lang="en-US" altLang="ko-KR" sz="1200" b="1" dirty="0" smtClean="0">
                <a:ea typeface="맑은 고딕" pitchFamily="50" charset="-127"/>
              </a:rPr>
              <a:t>= 61%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 bwMode="gray">
          <a:xfrm>
            <a:off x="3535943" y="571193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시즌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r>
              <a:rPr lang="ko-KR" altLang="en-US" sz="1200" b="1" dirty="0" smtClean="0">
                <a:ea typeface="맑은 고딕" pitchFamily="50" charset="-127"/>
              </a:rPr>
              <a:t>판매율 </a:t>
            </a:r>
            <a:r>
              <a:rPr lang="en-US" altLang="ko-KR" sz="1200" b="1" dirty="0" smtClean="0">
                <a:ea typeface="맑은 고딕" pitchFamily="50" charset="-127"/>
              </a:rPr>
              <a:t>= 75%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6741159" y="571193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시즌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r>
              <a:rPr lang="ko-KR" altLang="en-US" sz="1200" b="1" dirty="0" smtClean="0">
                <a:ea typeface="맑은 고딕" pitchFamily="50" charset="-127"/>
              </a:rPr>
              <a:t>판매율 </a:t>
            </a:r>
            <a:r>
              <a:rPr lang="en-US" altLang="ko-KR" sz="1200" b="1" dirty="0" smtClean="0">
                <a:ea typeface="맑은 고딕" pitchFamily="50" charset="-127"/>
              </a:rPr>
              <a:t>= 23%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 bwMode="gray">
          <a:xfrm>
            <a:off x="348353" y="601551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매장 입고 총량 </a:t>
            </a:r>
            <a:r>
              <a:rPr lang="en-US" altLang="ko-KR" sz="1200" b="1" dirty="0" smtClean="0">
                <a:ea typeface="맑은 고딕" pitchFamily="50" charset="-127"/>
              </a:rPr>
              <a:t>= 229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gray">
          <a:xfrm>
            <a:off x="3518317" y="601551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>
                <a:ea typeface="맑은 고딕" pitchFamily="50" charset="-127"/>
              </a:rPr>
              <a:t>매장 입고 총량 </a:t>
            </a:r>
            <a:r>
              <a:rPr lang="en-US" altLang="ko-KR" sz="1200" b="1" dirty="0" smtClean="0">
                <a:ea typeface="맑은 고딕" pitchFamily="50" charset="-127"/>
              </a:rPr>
              <a:t>= 738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 bwMode="gray">
          <a:xfrm>
            <a:off x="6723533" y="601551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>
                <a:ea typeface="맑은 고딕" pitchFamily="50" charset="-127"/>
              </a:rPr>
              <a:t>매장 입고 총량 </a:t>
            </a:r>
            <a:r>
              <a:rPr lang="en-US" altLang="ko-KR" sz="1200" b="1" dirty="0" smtClean="0">
                <a:ea typeface="맑은 고딕" pitchFamily="50" charset="-127"/>
              </a:rPr>
              <a:t>= 352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4583464" y="3277210"/>
            <a:ext cx="445736" cy="1224000"/>
          </a:xfrm>
          <a:prstGeom prst="rect">
            <a:avLst/>
          </a:prstGeom>
          <a:solidFill>
            <a:srgbClr val="D7E4BD">
              <a:alpha val="30196"/>
            </a:srgbClr>
          </a:solidFill>
          <a:ln w="12700">
            <a:solidFill>
              <a:schemeClr val="accent3">
                <a:lumMod val="75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1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그룹 1029"/>
          <p:cNvGrpSpPr/>
          <p:nvPr/>
        </p:nvGrpSpPr>
        <p:grpSpPr bwMode="gray">
          <a:xfrm>
            <a:off x="3425847" y="2436909"/>
            <a:ext cx="4120057" cy="4297435"/>
            <a:chOff x="3425847" y="2436909"/>
            <a:chExt cx="4120057" cy="4297435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425847" y="2436909"/>
              <a:ext cx="3096000" cy="2880000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 bwMode="gray">
            <a:xfrm>
              <a:off x="5484265" y="6313010"/>
              <a:ext cx="2061639" cy="42133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latinLnBrk="0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Size</a:t>
              </a:r>
              <a:r>
                <a:rPr lang="ko-KR" altLang="en-US" sz="1200" b="1" dirty="0" smtClean="0">
                  <a:ea typeface="맑은 고딕" pitchFamily="50" charset="-127"/>
                </a:rPr>
                <a:t>간 생산 비중을 </a:t>
              </a:r>
              <a:r>
                <a:rPr lang="en-US" altLang="ko-KR" sz="1200" b="1" dirty="0" smtClean="0">
                  <a:ea typeface="맑은 고딕" pitchFamily="50" charset="-127"/>
                </a:rPr>
                <a:t>Item </a:t>
              </a:r>
              <a:r>
                <a:rPr lang="ko-KR" altLang="en-US" sz="1200" b="1" dirty="0" smtClean="0">
                  <a:ea typeface="맑은 고딕" pitchFamily="50" charset="-127"/>
                </a:rPr>
                <a:t>평균값으로 적용한 경우</a:t>
              </a:r>
            </a:p>
          </p:txBody>
        </p:sp>
        <p:cxnSp>
          <p:nvCxnSpPr>
            <p:cNvPr id="12" name="직선 화살표 연결선 11"/>
            <p:cNvCxnSpPr>
              <a:stCxn id="10" idx="0"/>
            </p:cNvCxnSpPr>
            <p:nvPr/>
          </p:nvCxnSpPr>
          <p:spPr bwMode="gray">
            <a:xfrm flipH="1" flipV="1">
              <a:off x="6515084" y="5316909"/>
              <a:ext cx="1" cy="99610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425847" y="2361014"/>
            <a:ext cx="3096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dirty="0" smtClean="0"/>
              <a:t>실제 판매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NWSI </a:t>
            </a:r>
            <a:r>
              <a:rPr lang="ko-KR" altLang="en-US" dirty="0" smtClean="0"/>
              <a:t>값 예시 </a:t>
            </a:r>
            <a:r>
              <a:rPr lang="en-US" altLang="ko-KR" dirty="0" smtClean="0"/>
              <a:t>(HD T)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en-US" altLang="ko-KR" dirty="0" smtClean="0"/>
              <a:t>Size</a:t>
            </a:r>
            <a:r>
              <a:rPr lang="ko-KR" altLang="en-US" dirty="0" smtClean="0"/>
              <a:t>간 생산 비중을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평균값을 적용하면</a:t>
            </a:r>
            <a:r>
              <a:rPr lang="en-US" altLang="ko-KR" dirty="0" smtClean="0"/>
              <a:t>, Minor </a:t>
            </a:r>
            <a:r>
              <a:rPr lang="ko-KR" altLang="en-US" dirty="0" smtClean="0"/>
              <a:t>사이즈를 소수의 매장에만 한정 배분하는 </a:t>
            </a:r>
            <a:r>
              <a:rPr lang="en-US" altLang="ko-KR" dirty="0" smtClean="0"/>
              <a:t>Style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JHTW30121)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Week 1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NWSI</a:t>
            </a:r>
            <a:r>
              <a:rPr lang="ko-KR" altLang="en-US" dirty="0" smtClean="0"/>
              <a:t>의 값은 높게 나타날 수 있음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gray">
          <a:xfrm>
            <a:off x="247510" y="1775824"/>
            <a:ext cx="309600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JH</a:t>
            </a:r>
            <a:r>
              <a:rPr lang="en-US" altLang="ko-KR" sz="1400" b="1" kern="0" dirty="0" smtClean="0">
                <a:solidFill>
                  <a:srgbClr val="FF0000"/>
                </a:solidFill>
                <a:ea typeface="맑은 고딕" pitchFamily="50" charset="-127"/>
              </a:rPr>
              <a:t>T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W30011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3425847" y="1775824"/>
            <a:ext cx="309600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JH</a:t>
            </a:r>
            <a:r>
              <a:rPr lang="en-US" altLang="ko-KR" sz="1400" b="1" kern="0" dirty="0" smtClean="0">
                <a:solidFill>
                  <a:srgbClr val="FF0000"/>
                </a:solidFill>
                <a:ea typeface="맑은 고딕" pitchFamily="50" charset="-127"/>
              </a:rPr>
              <a:t>T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W30121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gray">
          <a:xfrm>
            <a:off x="6622690" y="1775824"/>
            <a:ext cx="309600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JH</a:t>
            </a:r>
            <a:r>
              <a:rPr lang="en-US" altLang="ko-KR" sz="1400" b="1" kern="0" dirty="0" smtClean="0">
                <a:solidFill>
                  <a:srgbClr val="FF0000"/>
                </a:solidFill>
                <a:ea typeface="맑은 고딕" pitchFamily="50" charset="-127"/>
              </a:rPr>
              <a:t>T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W33041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7510" y="2361014"/>
            <a:ext cx="3096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622690" y="2361014"/>
            <a:ext cx="3096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그룹 13"/>
          <p:cNvGrpSpPr/>
          <p:nvPr/>
        </p:nvGrpSpPr>
        <p:grpSpPr bwMode="gray">
          <a:xfrm>
            <a:off x="247510" y="2361014"/>
            <a:ext cx="9410980" cy="3209454"/>
            <a:chOff x="247510" y="2290575"/>
            <a:chExt cx="9410980" cy="3209454"/>
          </a:xfrm>
        </p:grpSpPr>
        <p:cxnSp>
          <p:nvCxnSpPr>
            <p:cNvPr id="15" name="직선 연결선 14"/>
            <p:cNvCxnSpPr/>
            <p:nvPr/>
          </p:nvCxnSpPr>
          <p:spPr bwMode="gray">
            <a:xfrm flipV="1">
              <a:off x="4269945" y="2290575"/>
              <a:ext cx="0" cy="2880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gray">
            <a:xfrm flipV="1">
              <a:off x="7685220" y="2290575"/>
              <a:ext cx="0" cy="2880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 bwMode="gray">
            <a:xfrm>
              <a:off x="3510995" y="5278430"/>
              <a:ext cx="2859062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11</a:t>
              </a:r>
              <a:r>
                <a:rPr lang="ko-KR" altLang="en-US" sz="1200" b="1" dirty="0" smtClean="0">
                  <a:ea typeface="맑은 고딕" pitchFamily="50" charset="-127"/>
                </a:rPr>
                <a:t>월 </a:t>
              </a:r>
              <a:r>
                <a:rPr lang="en-US" altLang="ko-KR" sz="1200" b="1" dirty="0">
                  <a:ea typeface="맑은 고딕" pitchFamily="50" charset="-127"/>
                </a:rPr>
                <a:t>1</a:t>
              </a:r>
              <a:r>
                <a:rPr lang="ko-KR" altLang="en-US" sz="1200" b="1" dirty="0" smtClean="0">
                  <a:ea typeface="맑은 고딕" pitchFamily="50" charset="-127"/>
                </a:rPr>
                <a:t>주차 </a:t>
              </a:r>
              <a:r>
                <a:rPr lang="en-US" altLang="ko-KR" sz="1200" b="1" dirty="0" smtClean="0">
                  <a:ea typeface="맑은 고딕" pitchFamily="50" charset="-127"/>
                </a:rPr>
                <a:t>: </a:t>
              </a:r>
              <a:r>
                <a:rPr lang="ko-KR" altLang="en-US" sz="1200" b="1" dirty="0" smtClean="0">
                  <a:ea typeface="맑은 고딕" pitchFamily="50" charset="-127"/>
                </a:rPr>
                <a:t>점간 이동 수량 </a:t>
              </a:r>
              <a:r>
                <a:rPr lang="en-US" altLang="ko-KR" sz="1200" b="1" dirty="0" smtClean="0">
                  <a:ea typeface="맑은 고딕" pitchFamily="50" charset="-127"/>
                </a:rPr>
                <a:t>= 10+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gray">
            <a:xfrm>
              <a:off x="6799428" y="5267498"/>
              <a:ext cx="2859062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11</a:t>
              </a:r>
              <a:r>
                <a:rPr lang="ko-KR" altLang="en-US" sz="1200" b="1" dirty="0" smtClean="0">
                  <a:ea typeface="맑은 고딕" pitchFamily="50" charset="-127"/>
                </a:rPr>
                <a:t>월 </a:t>
              </a:r>
              <a:r>
                <a:rPr lang="en-US" altLang="ko-KR" sz="1200" b="1" dirty="0">
                  <a:ea typeface="맑은 고딕" pitchFamily="50" charset="-127"/>
                </a:rPr>
                <a:t>2</a:t>
              </a:r>
              <a:r>
                <a:rPr lang="ko-KR" altLang="en-US" sz="1200" b="1" dirty="0" smtClean="0">
                  <a:ea typeface="맑은 고딕" pitchFamily="50" charset="-127"/>
                </a:rPr>
                <a:t>주차 </a:t>
              </a:r>
              <a:r>
                <a:rPr lang="en-US" altLang="ko-KR" sz="1200" b="1" dirty="0" smtClean="0">
                  <a:ea typeface="맑은 고딕" pitchFamily="50" charset="-127"/>
                </a:rPr>
                <a:t>: </a:t>
              </a:r>
              <a:r>
                <a:rPr lang="ko-KR" altLang="en-US" sz="1200" b="1" dirty="0" smtClean="0">
                  <a:ea typeface="맑은 고딕" pitchFamily="50" charset="-127"/>
                </a:rPr>
                <a:t>점간 이동 수량 </a:t>
              </a:r>
              <a:r>
                <a:rPr lang="en-US" altLang="ko-KR" sz="1200" b="1" dirty="0" smtClean="0">
                  <a:ea typeface="맑은 고딕" pitchFamily="50" charset="-127"/>
                </a:rPr>
                <a:t>= 20+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 bwMode="gray">
            <a:xfrm>
              <a:off x="247510" y="5267498"/>
              <a:ext cx="2859062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ea typeface="맑은 고딕" pitchFamily="50" charset="-127"/>
                </a:rPr>
                <a:t>점간 이동 수량</a:t>
              </a:r>
              <a:r>
                <a:rPr lang="ko-KR" altLang="en-US" sz="1200" b="1" dirty="0">
                  <a:ea typeface="맑은 고딕" pitchFamily="50" charset="-127"/>
                </a:rPr>
                <a:t>이</a:t>
              </a:r>
              <a:r>
                <a:rPr lang="en-US" altLang="ko-KR" sz="1200" b="1" dirty="0" smtClean="0">
                  <a:ea typeface="맑은 고딕" pitchFamily="50" charset="-127"/>
                </a:rPr>
                <a:t> </a:t>
              </a:r>
              <a:r>
                <a:rPr lang="en-US" altLang="ko-KR" sz="1200" b="1" dirty="0">
                  <a:ea typeface="맑은 고딕" pitchFamily="50" charset="-127"/>
                </a:rPr>
                <a:t>1</a:t>
              </a:r>
              <a:r>
                <a:rPr lang="en-US" altLang="ko-KR" sz="1200" b="1" dirty="0" smtClean="0">
                  <a:ea typeface="맑은 고딕" pitchFamily="50" charset="-127"/>
                </a:rPr>
                <a:t>0+</a:t>
              </a:r>
              <a:r>
                <a:rPr lang="ko-KR" altLang="en-US" sz="1200" b="1" dirty="0" smtClean="0">
                  <a:ea typeface="맑은 고딕" pitchFamily="50" charset="-127"/>
                </a:rPr>
                <a:t>인 </a:t>
              </a:r>
              <a:r>
                <a:rPr lang="en-US" altLang="ko-KR" sz="1200" b="1" dirty="0" smtClean="0">
                  <a:ea typeface="맑은 고딕" pitchFamily="50" charset="-127"/>
                </a:rPr>
                <a:t>Week </a:t>
              </a:r>
              <a:r>
                <a:rPr lang="ko-KR" altLang="en-US" sz="1200" b="1" dirty="0" smtClean="0">
                  <a:ea typeface="맑은 고딕" pitchFamily="50" charset="-127"/>
                </a:rPr>
                <a:t>없음</a:t>
              </a:r>
            </a:p>
          </p:txBody>
        </p:sp>
      </p:grpSp>
      <p:sp>
        <p:nvSpPr>
          <p:cNvPr id="21" name="TextBox 20"/>
          <p:cNvSpPr txBox="1"/>
          <p:nvPr/>
        </p:nvSpPr>
        <p:spPr bwMode="gray">
          <a:xfrm>
            <a:off x="365979" y="571193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시즌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r>
              <a:rPr lang="ko-KR" altLang="en-US" sz="1200" b="1" dirty="0" smtClean="0">
                <a:ea typeface="맑은 고딕" pitchFamily="50" charset="-127"/>
              </a:rPr>
              <a:t>판매율 </a:t>
            </a:r>
            <a:r>
              <a:rPr lang="en-US" altLang="ko-KR" sz="1200" b="1" dirty="0" smtClean="0">
                <a:ea typeface="맑은 고딕" pitchFamily="50" charset="-127"/>
              </a:rPr>
              <a:t>= 16%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 bwMode="gray">
          <a:xfrm>
            <a:off x="3535943" y="571193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시즌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r>
              <a:rPr lang="ko-KR" altLang="en-US" sz="1200" b="1" dirty="0" smtClean="0">
                <a:ea typeface="맑은 고딕" pitchFamily="50" charset="-127"/>
              </a:rPr>
              <a:t>판매율 </a:t>
            </a:r>
            <a:r>
              <a:rPr lang="en-US" altLang="ko-KR" sz="1200" b="1" dirty="0" smtClean="0">
                <a:ea typeface="맑은 고딕" pitchFamily="50" charset="-127"/>
              </a:rPr>
              <a:t>= 48%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6741159" y="571193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시즌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r>
              <a:rPr lang="ko-KR" altLang="en-US" sz="1200" b="1" dirty="0" smtClean="0">
                <a:ea typeface="맑은 고딕" pitchFamily="50" charset="-127"/>
              </a:rPr>
              <a:t>판매율 </a:t>
            </a:r>
            <a:r>
              <a:rPr lang="en-US" altLang="ko-KR" sz="1200" b="1" dirty="0" smtClean="0">
                <a:ea typeface="맑은 고딕" pitchFamily="50" charset="-127"/>
              </a:rPr>
              <a:t>= 86%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 bwMode="gray">
          <a:xfrm>
            <a:off x="7736167" y="4080620"/>
            <a:ext cx="1175847" cy="810908"/>
            <a:chOff x="7736167" y="4080620"/>
            <a:chExt cx="1175847" cy="810908"/>
          </a:xfrm>
        </p:grpSpPr>
        <p:cxnSp>
          <p:nvCxnSpPr>
            <p:cNvPr id="24" name="직선 화살표 연결선 23"/>
            <p:cNvCxnSpPr>
              <a:stCxn id="25" idx="1"/>
            </p:cNvCxnSpPr>
            <p:nvPr/>
          </p:nvCxnSpPr>
          <p:spPr bwMode="gray">
            <a:xfrm flipH="1" flipV="1">
              <a:off x="7736167" y="4334284"/>
              <a:ext cx="240159" cy="45737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 bwMode="gray">
            <a:xfrm>
              <a:off x="7976326" y="4691793"/>
              <a:ext cx="91074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점간 </a:t>
              </a: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113</a:t>
              </a: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장</a:t>
              </a:r>
            </a:p>
          </p:txBody>
        </p:sp>
        <p:cxnSp>
          <p:nvCxnSpPr>
            <p:cNvPr id="26" name="직선 화살표 연결선 25"/>
            <p:cNvCxnSpPr>
              <a:stCxn id="27" idx="1"/>
            </p:cNvCxnSpPr>
            <p:nvPr/>
          </p:nvCxnSpPr>
          <p:spPr bwMode="gray">
            <a:xfrm flipH="1" flipV="1">
              <a:off x="7761115" y="4080620"/>
              <a:ext cx="240159" cy="45737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 bwMode="gray">
            <a:xfrm>
              <a:off x="8001274" y="4438129"/>
              <a:ext cx="91074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점간 </a:t>
              </a: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141</a:t>
              </a: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장</a:t>
              </a:r>
            </a:p>
          </p:txBody>
        </p:sp>
      </p:grpSp>
      <p:sp>
        <p:nvSpPr>
          <p:cNvPr id="28" name="TextBox 27"/>
          <p:cNvSpPr txBox="1"/>
          <p:nvPr/>
        </p:nvSpPr>
        <p:spPr bwMode="gray">
          <a:xfrm>
            <a:off x="348353" y="601551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ea typeface="맑은 고딕" pitchFamily="50" charset="-127"/>
              </a:rPr>
              <a:t>매장 입고 총량 </a:t>
            </a:r>
            <a:r>
              <a:rPr lang="en-US" altLang="ko-KR" sz="1200" b="1" dirty="0" smtClean="0">
                <a:ea typeface="맑은 고딕" pitchFamily="50" charset="-127"/>
              </a:rPr>
              <a:t>= 281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3518317" y="601551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>
                <a:ea typeface="맑은 고딕" pitchFamily="50" charset="-127"/>
              </a:rPr>
              <a:t>매장 입고 총량 </a:t>
            </a:r>
            <a:r>
              <a:rPr lang="en-US" altLang="ko-KR" sz="1200" b="1" dirty="0" smtClean="0">
                <a:ea typeface="맑은 고딕" pitchFamily="50" charset="-127"/>
              </a:rPr>
              <a:t>= 294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 bwMode="gray">
          <a:xfrm>
            <a:off x="6723533" y="6015516"/>
            <a:ext cx="285906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>
                <a:ea typeface="맑은 고딕" pitchFamily="50" charset="-127"/>
              </a:rPr>
              <a:t>매장 입고 총량 </a:t>
            </a:r>
            <a:r>
              <a:rPr lang="en-US" altLang="ko-KR" sz="1200" b="1" dirty="0" smtClean="0">
                <a:ea typeface="맑은 고딕" pitchFamily="50" charset="-127"/>
              </a:rPr>
              <a:t>= 970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gray">
          <a:xfrm>
            <a:off x="7749282" y="3049525"/>
            <a:ext cx="251992" cy="1224000"/>
          </a:xfrm>
          <a:prstGeom prst="rect">
            <a:avLst/>
          </a:prstGeom>
          <a:solidFill>
            <a:srgbClr val="D7E4BD">
              <a:alpha val="30196"/>
            </a:srgbClr>
          </a:solidFill>
          <a:ln w="12700">
            <a:solidFill>
              <a:schemeClr val="accent3">
                <a:lumMod val="75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8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dirty="0" smtClean="0"/>
              <a:t>가중 </a:t>
            </a:r>
            <a:r>
              <a:rPr lang="ko-KR" altLang="en-US" dirty="0" err="1" smtClean="0"/>
              <a:t>결품</a:t>
            </a:r>
            <a:r>
              <a:rPr lang="ko-KR" altLang="en-US" dirty="0" smtClean="0"/>
              <a:t> 지수</a:t>
            </a:r>
            <a:r>
              <a:rPr lang="en-US" altLang="ko-KR" dirty="0" smtClean="0"/>
              <a:t>(WSQ)</a:t>
            </a:r>
            <a:r>
              <a:rPr lang="ko-KR" altLang="en-US" dirty="0" smtClean="0"/>
              <a:t>를 활용한 점간 이송 자동화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en-US" altLang="ko-KR" dirty="0" smtClean="0"/>
              <a:t>NWSI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Critical Point</a:t>
            </a:r>
            <a:r>
              <a:rPr lang="ko-KR" altLang="en-US" dirty="0" smtClean="0"/>
              <a:t>를 넘어 서면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결품</a:t>
            </a:r>
            <a:r>
              <a:rPr lang="ko-KR" altLang="en-US" dirty="0" smtClean="0"/>
              <a:t> 지수의 </a:t>
            </a:r>
            <a:r>
              <a:rPr lang="ko-KR" altLang="en-US" dirty="0" err="1" smtClean="0"/>
              <a:t>변화량이</a:t>
            </a:r>
            <a:r>
              <a:rPr lang="ko-KR" altLang="en-US" dirty="0" smtClean="0"/>
              <a:t> 작은 매장의 남는 재고를 </a:t>
            </a:r>
            <a:r>
              <a:rPr lang="ko-KR" altLang="en-US" dirty="0" err="1" smtClean="0"/>
              <a:t>결품</a:t>
            </a:r>
            <a:r>
              <a:rPr lang="ko-KR" altLang="en-US" dirty="0" smtClean="0"/>
              <a:t> 지수 </a:t>
            </a:r>
            <a:r>
              <a:rPr lang="ko-KR" altLang="en-US" dirty="0" err="1" smtClean="0"/>
              <a:t>변화량이</a:t>
            </a:r>
            <a:r>
              <a:rPr lang="ko-KR" altLang="en-US" dirty="0" smtClean="0"/>
              <a:t> 큰 </a:t>
            </a:r>
            <a:r>
              <a:rPr lang="ko-KR" altLang="en-US" dirty="0" err="1" smtClean="0"/>
              <a:t>결품</a:t>
            </a:r>
            <a:r>
              <a:rPr lang="ko-KR" altLang="en-US" dirty="0" smtClean="0"/>
              <a:t> 매장으로 재배치되도록 이동 물량이 자동 산정됨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gray">
          <a:xfrm>
            <a:off x="433525" y="1531740"/>
            <a:ext cx="4140000" cy="14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초도 배분 완료 후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,</a:t>
            </a: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각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Store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의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Weighted Stock-out Quotient (WSQ)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계산</a:t>
            </a:r>
            <a:endParaRPr lang="en-US" altLang="ko-KR" sz="1400" b="1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lang="en-US" altLang="ko-KR" sz="1400" b="1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gray">
          <a:xfrm>
            <a:off x="433525" y="3220375"/>
            <a:ext cx="4140000" cy="14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noProof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매장별</a:t>
            </a:r>
            <a:r>
              <a:rPr lang="ko-KR" altLang="en-US" sz="1400" b="1" kern="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en-US" altLang="ko-KR" sz="1400" b="1" kern="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Size</a:t>
            </a:r>
            <a:r>
              <a:rPr lang="ko-KR" altLang="en-US" sz="1400" b="1" kern="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별 </a:t>
            </a:r>
            <a:r>
              <a:rPr lang="ko-KR" altLang="en-US" sz="1400" b="1" kern="0" noProof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결품이</a:t>
            </a:r>
            <a:r>
              <a:rPr lang="ko-KR" altLang="en-US" sz="1400" b="1" kern="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 발생하는 시점에 </a:t>
            </a:r>
            <a:endParaRPr lang="en-US" altLang="ko-KR" sz="1400" b="1" kern="0" noProof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각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Store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의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Weighted Stock-out Quotient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계산</a:t>
            </a:r>
            <a:endParaRPr lang="en-US" altLang="ko-KR" sz="1400" b="1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433525" y="4909010"/>
            <a:ext cx="4140000" cy="14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54000" tIns="0" rIns="54000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각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Store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별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Weighted Stock-out Quotient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의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변화량을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계산하고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,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크기 순서로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Sorting</a:t>
            </a: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lang="en-US" altLang="ko-KR" sz="1400" b="1" kern="0" dirty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lang="en-US" altLang="ko-KR" sz="1400" b="1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gray">
          <a:xfrm>
            <a:off x="5332475" y="1531740"/>
            <a:ext cx="4140000" cy="14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   해당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Style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의 평균 판매율을 기준으로</a:t>
            </a:r>
            <a:endParaRPr lang="en-US" altLang="ko-KR" sz="1400" b="1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초도 배분과 동일한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Size Pattern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을 갖는 각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Store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의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Ideal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재고량 계산</a:t>
            </a:r>
            <a:r>
              <a:rPr lang="en-US" altLang="ko-KR" sz="1400" b="1" kern="0" baseline="30000" dirty="0" smtClean="0">
                <a:solidFill>
                  <a:sysClr val="windowText" lastClr="000000"/>
                </a:solidFill>
                <a:ea typeface="맑은 고딕" pitchFamily="50" charset="-127"/>
              </a:rPr>
              <a:t>1)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lang="en-US" altLang="ko-KR" sz="1400" b="1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lang="en-US" altLang="ko-KR" sz="1400" b="1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gray">
          <a:xfrm>
            <a:off x="5332475" y="3220375"/>
            <a:ext cx="4140000" cy="14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kumimoji="0" lang="en-US" altLang="ko-KR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       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Store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별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Actual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재고량과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Ideal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재고량의 차이를 계산하여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,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매장별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Size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별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과부족량을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산정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. (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해당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Style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을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철수하고자 하는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Store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에 대해서는 </a:t>
            </a:r>
            <a:r>
              <a:rPr lang="en-US" altLang="ko-KR" sz="1400" b="1" dirty="0">
                <a:ea typeface="맑은 고딕" pitchFamily="50" charset="-127"/>
              </a:rPr>
              <a:t>Ideal Stock (t</a:t>
            </a:r>
            <a:r>
              <a:rPr lang="en-US" altLang="ko-KR" sz="1400" b="1" dirty="0" smtClean="0">
                <a:ea typeface="맑은 고딕" pitchFamily="50" charset="-127"/>
              </a:rPr>
              <a:t>) = 0</a:t>
            </a:r>
            <a:r>
              <a:rPr lang="ko-KR" altLang="en-US" sz="1400" b="1" dirty="0" smtClean="0">
                <a:ea typeface="맑은 고딕" pitchFamily="50" charset="-127"/>
              </a:rPr>
              <a:t>으로 임의 설정</a:t>
            </a:r>
            <a:r>
              <a:rPr lang="en-US" altLang="ko-KR" sz="1400" b="1" dirty="0" smtClean="0">
                <a:ea typeface="맑은 고딕" pitchFamily="50" charset="-127"/>
              </a:rPr>
              <a:t>)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endParaRPr lang="en-US" altLang="ko-KR" sz="1400" b="1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algn="ctr" defTabSz="1028700" latinLnBrk="0">
              <a:spcBef>
                <a:spcPct val="0"/>
              </a:spcBef>
              <a:buSzPct val="120000"/>
            </a:pPr>
            <a:endParaRPr lang="en-US" altLang="ko-KR" sz="1100" b="1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5332475" y="4909010"/>
            <a:ext cx="4140000" cy="14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kumimoji="0" lang="en-US" altLang="ko-KR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      </a:t>
            </a:r>
            <a:r>
              <a:rPr kumimoji="0" lang="el-GR" altLang="ko-KR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Δ</a:t>
            </a:r>
            <a:r>
              <a:rPr kumimoji="0" lang="en-US" altLang="ko-KR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WSQ(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t)</a:t>
            </a:r>
            <a:r>
              <a:rPr kumimoji="0" lang="ko-KR" altLang="en-US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이 작은 매장의 남는 재고</a:t>
            </a:r>
            <a:r>
              <a:rPr lang="en-US" altLang="ko-KR" sz="1400" b="1" dirty="0">
                <a:ea typeface="맑은 고딕" pitchFamily="50" charset="-127"/>
              </a:rPr>
              <a:t> </a:t>
            </a:r>
            <a:r>
              <a:rPr lang="en-US" altLang="ko-KR" sz="1400" b="1" dirty="0" smtClean="0">
                <a:ea typeface="맑은 고딕" pitchFamily="50" charset="-127"/>
              </a:rPr>
              <a:t>(Available Stock(t))</a:t>
            </a:r>
            <a:r>
              <a:rPr kumimoji="0" lang="ko-KR" altLang="en-US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를 </a:t>
            </a:r>
            <a:r>
              <a:rPr kumimoji="0" lang="el-GR" altLang="ko-KR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Δ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WSQ(t)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이 큰 매장으로 이송함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. From-To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의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Matching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은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Size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별로 수행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. “Origin-Store”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의 남는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재고가 모두 소진되거나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, “Destination-Store”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의 부족한 재고가 모두 채워지면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Matching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작업 종료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cxnSp>
        <p:nvCxnSpPr>
          <p:cNvPr id="11" name="직선 화살표 연결선 10"/>
          <p:cNvCxnSpPr>
            <a:stCxn id="4" idx="2"/>
            <a:endCxn id="5" idx="0"/>
          </p:cNvCxnSpPr>
          <p:nvPr/>
        </p:nvCxnSpPr>
        <p:spPr bwMode="gray">
          <a:xfrm>
            <a:off x="2503525" y="2935740"/>
            <a:ext cx="0" cy="2846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 bwMode="gray">
          <a:xfrm>
            <a:off x="2503525" y="4624375"/>
            <a:ext cx="0" cy="2846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8" idx="0"/>
          </p:cNvCxnSpPr>
          <p:nvPr/>
        </p:nvCxnSpPr>
        <p:spPr bwMode="gray">
          <a:xfrm>
            <a:off x="7402475" y="2935740"/>
            <a:ext cx="0" cy="2846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2"/>
            <a:endCxn id="9" idx="0"/>
          </p:cNvCxnSpPr>
          <p:nvPr/>
        </p:nvCxnSpPr>
        <p:spPr bwMode="gray">
          <a:xfrm>
            <a:off x="7402475" y="4624375"/>
            <a:ext cx="0" cy="2846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6" idx="2"/>
            <a:endCxn id="7" idx="1"/>
          </p:cNvCxnSpPr>
          <p:nvPr/>
        </p:nvCxnSpPr>
        <p:spPr bwMode="gray">
          <a:xfrm rot="5400000" flipH="1" flipV="1">
            <a:off x="1878365" y="2858900"/>
            <a:ext cx="4079270" cy="2828950"/>
          </a:xfrm>
          <a:prstGeom prst="bentConnector4">
            <a:avLst>
              <a:gd name="adj1" fmla="val -5604"/>
              <a:gd name="adj2" fmla="val 86586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 bwMode="gray">
          <a:xfrm>
            <a:off x="702880" y="2371817"/>
            <a:ext cx="3567066" cy="426366"/>
            <a:chOff x="551090" y="2062890"/>
            <a:chExt cx="3036824" cy="426366"/>
          </a:xfrm>
        </p:grpSpPr>
        <p:sp>
          <p:nvSpPr>
            <p:cNvPr id="28" name="TextBox 27"/>
            <p:cNvSpPr txBox="1"/>
            <p:nvPr/>
          </p:nvSpPr>
          <p:spPr bwMode="gray">
            <a:xfrm>
              <a:off x="551090" y="2062890"/>
              <a:ext cx="3036824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latin typeface="+mn-ea"/>
                </a:rPr>
                <a:t>WSQ |</a:t>
              </a:r>
              <a:r>
                <a:rPr lang="en-US" altLang="ko-KR" sz="1200" b="1" baseline="-25000" dirty="0" smtClean="0">
                  <a:latin typeface="+mn-ea"/>
                </a:rPr>
                <a:t>style, store, t=0</a:t>
              </a:r>
              <a:r>
                <a:rPr lang="en-US" altLang="ko-KR" sz="1200" b="1" dirty="0" smtClean="0">
                  <a:latin typeface="+mn-ea"/>
                </a:rPr>
                <a:t> = </a:t>
              </a:r>
              <a:r>
                <a:rPr lang="el-GR" altLang="ko-KR" sz="1200" b="1" dirty="0" smtClean="0">
                  <a:latin typeface="+mn-ea"/>
                </a:rPr>
                <a:t>Σ</a:t>
              </a:r>
              <a:r>
                <a:rPr lang="en-US" altLang="ko-KR" sz="1200" b="1" dirty="0" smtClean="0">
                  <a:latin typeface="+mn-ea"/>
                </a:rPr>
                <a:t>  N(t) * S</a:t>
              </a:r>
              <a:r>
                <a:rPr lang="en-US" altLang="ko-KR" sz="1200" b="1" baseline="-25000" dirty="0" smtClean="0">
                  <a:latin typeface="+mn-ea"/>
                </a:rPr>
                <a:t>size</a:t>
              </a:r>
              <a:r>
                <a:rPr lang="en-US" altLang="ko-KR" sz="1200" b="1" dirty="0">
                  <a:latin typeface="+mn-ea"/>
                </a:rPr>
                <a:t> * P</a:t>
              </a:r>
              <a:r>
                <a:rPr lang="en-US" altLang="ko-KR" sz="1200" b="1" baseline="-25000" dirty="0">
                  <a:latin typeface="+mn-ea"/>
                </a:rPr>
                <a:t>size </a:t>
              </a:r>
              <a:r>
                <a:rPr lang="en-US" altLang="ko-KR" sz="1200" b="1" baseline="-25000" dirty="0" smtClean="0">
                  <a:latin typeface="+mn-ea"/>
                </a:rPr>
                <a:t> </a:t>
              </a:r>
              <a:r>
                <a:rPr lang="en-US" altLang="ko-KR" sz="1200" b="1" dirty="0" smtClean="0">
                  <a:latin typeface="+mn-ea"/>
                </a:rPr>
                <a:t>* W</a:t>
              </a:r>
              <a:r>
                <a:rPr lang="en-US" altLang="ko-KR" sz="1200" b="1" baseline="-25000" dirty="0" smtClean="0">
                  <a:latin typeface="+mn-ea"/>
                </a:rPr>
                <a:t>store</a:t>
              </a:r>
              <a:r>
                <a:rPr lang="en-US" altLang="ko-KR" sz="1200" b="1" dirty="0" smtClean="0">
                  <a:latin typeface="+mn-ea"/>
                </a:rPr>
                <a:t>   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gray">
            <a:xfrm>
              <a:off x="1642412" y="2348601"/>
              <a:ext cx="41331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buSzPct val="120000"/>
              </a:pPr>
              <a:r>
                <a:rPr lang="en-US" altLang="ko-KR" sz="900" b="1" dirty="0" smtClean="0">
                  <a:latin typeface="+mn-ea"/>
                </a:rPr>
                <a:t>size</a:t>
              </a:r>
              <a:endParaRPr lang="en-US" altLang="ko-KR" sz="1000" b="1" dirty="0" smtClean="0">
                <a:latin typeface="+mn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 bwMode="gray">
          <a:xfrm>
            <a:off x="702880" y="4078191"/>
            <a:ext cx="3567066" cy="426366"/>
            <a:chOff x="551090" y="2062890"/>
            <a:chExt cx="3036824" cy="426366"/>
          </a:xfrm>
        </p:grpSpPr>
        <p:sp>
          <p:nvSpPr>
            <p:cNvPr id="31" name="TextBox 30"/>
            <p:cNvSpPr txBox="1"/>
            <p:nvPr/>
          </p:nvSpPr>
          <p:spPr bwMode="gray">
            <a:xfrm>
              <a:off x="551090" y="2062890"/>
              <a:ext cx="3036824" cy="426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latin typeface="+mn-ea"/>
                </a:rPr>
                <a:t>WSQ |</a:t>
              </a:r>
              <a:r>
                <a:rPr lang="en-US" altLang="ko-KR" sz="1200" b="1" baseline="-25000" dirty="0" smtClean="0">
                  <a:latin typeface="+mn-ea"/>
                </a:rPr>
                <a:t>style, store, t=T</a:t>
              </a:r>
              <a:r>
                <a:rPr lang="en-US" altLang="ko-KR" sz="1200" b="1" dirty="0" smtClean="0">
                  <a:latin typeface="+mn-ea"/>
                </a:rPr>
                <a:t> = </a:t>
              </a:r>
              <a:r>
                <a:rPr lang="el-GR" altLang="ko-KR" sz="1200" b="1" dirty="0" smtClean="0">
                  <a:latin typeface="+mn-ea"/>
                </a:rPr>
                <a:t>Σ</a:t>
              </a:r>
              <a:r>
                <a:rPr lang="en-US" altLang="ko-KR" sz="1200" b="1" dirty="0" smtClean="0">
                  <a:latin typeface="+mn-ea"/>
                </a:rPr>
                <a:t>  N(t) * S</a:t>
              </a:r>
              <a:r>
                <a:rPr lang="en-US" altLang="ko-KR" sz="1200" b="1" baseline="-25000" dirty="0" smtClean="0">
                  <a:latin typeface="+mn-ea"/>
                </a:rPr>
                <a:t>size</a:t>
              </a:r>
              <a:r>
                <a:rPr lang="en-US" altLang="ko-KR" sz="1200" b="1" dirty="0">
                  <a:latin typeface="+mn-ea"/>
                </a:rPr>
                <a:t> * P</a:t>
              </a:r>
              <a:r>
                <a:rPr lang="en-US" altLang="ko-KR" sz="1200" b="1" baseline="-25000" dirty="0">
                  <a:latin typeface="+mn-ea"/>
                </a:rPr>
                <a:t>size </a:t>
              </a:r>
              <a:r>
                <a:rPr lang="en-US" altLang="ko-KR" sz="1200" b="1" baseline="-25000" dirty="0" smtClean="0">
                  <a:latin typeface="+mn-ea"/>
                </a:rPr>
                <a:t> </a:t>
              </a:r>
              <a:r>
                <a:rPr lang="en-US" altLang="ko-KR" sz="1200" b="1" dirty="0" smtClean="0">
                  <a:latin typeface="+mn-ea"/>
                </a:rPr>
                <a:t>* W</a:t>
              </a:r>
              <a:r>
                <a:rPr lang="en-US" altLang="ko-KR" sz="1200" b="1" baseline="-25000" dirty="0" smtClean="0">
                  <a:latin typeface="+mn-ea"/>
                </a:rPr>
                <a:t>store</a:t>
              </a:r>
              <a:r>
                <a:rPr lang="en-US" altLang="ko-KR" sz="1200" b="1" dirty="0" smtClean="0">
                  <a:latin typeface="+mn-ea"/>
                </a:rPr>
                <a:t>   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gray">
            <a:xfrm>
              <a:off x="1642412" y="2348601"/>
              <a:ext cx="41331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buSzPct val="120000"/>
              </a:pPr>
              <a:r>
                <a:rPr lang="en-US" altLang="ko-KR" sz="900" b="1" dirty="0" smtClean="0">
                  <a:latin typeface="+mn-ea"/>
                </a:rPr>
                <a:t>size</a:t>
              </a:r>
              <a:endParaRPr lang="en-US" altLang="ko-KR" sz="1000" b="1" dirty="0" smtClean="0">
                <a:latin typeface="+mn-ea"/>
              </a:endParaRPr>
            </a:p>
          </p:txBody>
        </p:sp>
      </p:grpSp>
      <p:sp>
        <p:nvSpPr>
          <p:cNvPr id="33" name="TextBox 32"/>
          <p:cNvSpPr txBox="1"/>
          <p:nvPr/>
        </p:nvSpPr>
        <p:spPr bwMode="gray">
          <a:xfrm>
            <a:off x="702880" y="5857640"/>
            <a:ext cx="3600000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l-GR" altLang="ko-KR" sz="1200" b="1" dirty="0" smtClean="0">
                <a:ea typeface="맑은 고딕" pitchFamily="50" charset="-127"/>
              </a:rPr>
              <a:t>Δ</a:t>
            </a:r>
            <a:r>
              <a:rPr lang="en-US" altLang="ko-KR" sz="1200" b="1" dirty="0" smtClean="0">
                <a:ea typeface="맑은 고딕" pitchFamily="50" charset="-127"/>
              </a:rPr>
              <a:t>WSQ(t) |</a:t>
            </a:r>
            <a:r>
              <a:rPr lang="en-US" altLang="ko-KR" sz="1200" b="1" baseline="-25000" dirty="0" smtClean="0">
                <a:ea typeface="맑은 고딕" pitchFamily="50" charset="-127"/>
              </a:rPr>
              <a:t>store</a:t>
            </a:r>
            <a:r>
              <a:rPr lang="en-US" altLang="ko-KR" sz="1200" b="1" dirty="0" smtClean="0">
                <a:ea typeface="맑은 고딕" pitchFamily="50" charset="-127"/>
              </a:rPr>
              <a:t> = WSQ(t) |</a:t>
            </a:r>
            <a:r>
              <a:rPr lang="en-US" altLang="ko-KR" sz="1200" b="1" baseline="-25000" dirty="0" smtClean="0">
                <a:ea typeface="맑은 고딕" pitchFamily="50" charset="-127"/>
              </a:rPr>
              <a:t>store</a:t>
            </a:r>
            <a:r>
              <a:rPr lang="en-US" altLang="ko-KR" sz="1200" b="1" dirty="0" smtClean="0">
                <a:ea typeface="맑은 고딕" pitchFamily="50" charset="-127"/>
              </a:rPr>
              <a:t> –  WSQ(0) |</a:t>
            </a:r>
            <a:r>
              <a:rPr lang="en-US" altLang="ko-KR" sz="1200" b="1" baseline="-25000" dirty="0" smtClean="0">
                <a:ea typeface="맑은 고딕" pitchFamily="50" charset="-127"/>
              </a:rPr>
              <a:t>store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 bwMode="gray">
          <a:xfrm>
            <a:off x="5560159" y="4165221"/>
            <a:ext cx="3870646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Available Stock (t) |</a:t>
            </a:r>
            <a:r>
              <a:rPr lang="en-US" altLang="ko-KR" sz="1200" b="1" baseline="-25000" dirty="0" smtClean="0">
                <a:ea typeface="맑은 고딕" pitchFamily="50" charset="-127"/>
              </a:rPr>
              <a:t>store, size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</a:p>
          <a:p>
            <a:pPr defTabSz="1028700" eaLnBrk="1" hangingPunct="1"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= Actual Stock (t) |</a:t>
            </a:r>
            <a:r>
              <a:rPr lang="en-US" altLang="ko-KR" sz="1200" b="1" baseline="-25000" dirty="0" smtClean="0">
                <a:ea typeface="맑은 고딕" pitchFamily="50" charset="-127"/>
              </a:rPr>
              <a:t>store, size</a:t>
            </a:r>
            <a:r>
              <a:rPr lang="en-US" altLang="ko-KR" sz="1200" b="1" dirty="0" smtClean="0">
                <a:ea typeface="맑은 고딕" pitchFamily="50" charset="-127"/>
              </a:rPr>
              <a:t> –  Ideal Stock (t) |</a:t>
            </a:r>
            <a:r>
              <a:rPr lang="en-US" altLang="ko-KR" sz="1200" b="1" baseline="-25000" dirty="0" smtClean="0">
                <a:ea typeface="맑은 고딕" pitchFamily="50" charset="-127"/>
              </a:rPr>
              <a:t>store, size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 bwMode="gray">
          <a:xfrm>
            <a:off x="5560159" y="2262350"/>
            <a:ext cx="3852000" cy="62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Ideal Stock (t) |</a:t>
            </a:r>
            <a:r>
              <a:rPr lang="en-US" altLang="ko-KR" sz="1200" b="1" baseline="-25000" dirty="0" smtClean="0">
                <a:ea typeface="맑은 고딕" pitchFamily="50" charset="-127"/>
              </a:rPr>
              <a:t>store, size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</a:p>
          <a:p>
            <a:pPr defTabSz="1028700" eaLnBrk="1" hangingPunct="1"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     = (</a:t>
            </a:r>
            <a:r>
              <a:rPr lang="ko-KR" altLang="en-US" sz="1200" b="1" dirty="0" err="1" smtClean="0">
                <a:ea typeface="맑은 고딕" pitchFamily="50" charset="-127"/>
              </a:rPr>
              <a:t>초도배분량</a:t>
            </a:r>
            <a:r>
              <a:rPr lang="ko-KR" altLang="en-US" sz="1200" b="1" dirty="0" smtClean="0">
                <a:ea typeface="맑은 고딕" pitchFamily="50" charset="-127"/>
              </a:rPr>
              <a:t> </a:t>
            </a:r>
            <a:r>
              <a:rPr lang="en-US" altLang="ko-KR" sz="1200" b="1" dirty="0" smtClean="0">
                <a:ea typeface="맑은 고딕" pitchFamily="50" charset="-127"/>
              </a:rPr>
              <a:t>+ </a:t>
            </a:r>
            <a:r>
              <a:rPr lang="ko-KR" altLang="en-US" sz="1200" b="1" dirty="0" err="1" smtClean="0">
                <a:ea typeface="맑은 고딕" pitchFamily="50" charset="-127"/>
              </a:rPr>
              <a:t>추가입고량</a:t>
            </a:r>
            <a:r>
              <a:rPr lang="en-US" altLang="ko-KR" sz="1200" b="1" dirty="0" smtClean="0">
                <a:ea typeface="맑은 고딕" pitchFamily="50" charset="-127"/>
              </a:rPr>
              <a:t> - </a:t>
            </a:r>
            <a:r>
              <a:rPr lang="ko-KR" altLang="en-US" sz="1200" b="1" dirty="0" smtClean="0">
                <a:ea typeface="맑은 고딕" pitchFamily="50" charset="-127"/>
              </a:rPr>
              <a:t>출고량</a:t>
            </a:r>
            <a:r>
              <a:rPr lang="en-US" altLang="ko-KR" sz="1200" b="1" dirty="0" smtClean="0">
                <a:ea typeface="맑은 고딕" pitchFamily="50" charset="-127"/>
              </a:rPr>
              <a:t>)|</a:t>
            </a:r>
            <a:r>
              <a:rPr lang="en-US" altLang="ko-KR" sz="1200" b="1" baseline="-25000" dirty="0" smtClean="0">
                <a:ea typeface="맑은 고딕" pitchFamily="50" charset="-127"/>
              </a:rPr>
              <a:t>store, size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</a:p>
          <a:p>
            <a:pPr defTabSz="1028700" eaLnBrk="1" hangingPunct="1">
              <a:spcBef>
                <a:spcPct val="20000"/>
              </a:spcBef>
              <a:buSzPct val="120000"/>
            </a:pPr>
            <a:r>
              <a:rPr lang="en-US" altLang="ko-KR" sz="1200" b="1" dirty="0">
                <a:ea typeface="맑은 고딕" pitchFamily="50" charset="-127"/>
              </a:rPr>
              <a:t> </a:t>
            </a:r>
            <a:r>
              <a:rPr lang="en-US" altLang="ko-KR" sz="1200" b="1" dirty="0" smtClean="0">
                <a:ea typeface="맑은 고딕" pitchFamily="50" charset="-127"/>
              </a:rPr>
              <a:t>               x (1 - </a:t>
            </a:r>
            <a:r>
              <a:rPr lang="ko-KR" altLang="en-US" sz="1200" b="1" dirty="0" smtClean="0">
                <a:ea typeface="맑은 고딕" pitchFamily="50" charset="-127"/>
              </a:rPr>
              <a:t>해당 </a:t>
            </a:r>
            <a:r>
              <a:rPr lang="en-US" altLang="ko-KR" sz="1200" b="1" dirty="0" smtClean="0">
                <a:ea typeface="맑은 고딕" pitchFamily="50" charset="-127"/>
              </a:rPr>
              <a:t>Style/Color</a:t>
            </a:r>
            <a:r>
              <a:rPr lang="ko-KR" altLang="en-US" sz="1200" b="1" dirty="0" smtClean="0">
                <a:ea typeface="맑은 고딕" pitchFamily="50" charset="-127"/>
              </a:rPr>
              <a:t>의 전체</a:t>
            </a:r>
            <a:r>
              <a:rPr lang="en-US" altLang="ko-KR" sz="1200" b="1" dirty="0" smtClean="0">
                <a:ea typeface="맑은 고딕" pitchFamily="50" charset="-127"/>
              </a:rPr>
              <a:t> </a:t>
            </a:r>
            <a:r>
              <a:rPr lang="ko-KR" altLang="en-US" sz="1200" b="1" dirty="0" smtClean="0">
                <a:ea typeface="맑은 고딕" pitchFamily="50" charset="-127"/>
              </a:rPr>
              <a:t>판매율</a:t>
            </a:r>
            <a:r>
              <a:rPr lang="en-US" altLang="ko-KR" sz="1200" b="1" dirty="0" smtClean="0">
                <a:ea typeface="맑은 고딕" pitchFamily="50" charset="-127"/>
              </a:rPr>
              <a:t>(t) )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2627035" y="2985109"/>
            <a:ext cx="1946490" cy="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In Season : </a:t>
            </a:r>
            <a:r>
              <a:rPr lang="ko-KR" altLang="en-US" sz="1200" b="1" dirty="0" smtClean="0">
                <a:ea typeface="맑은 고딕" pitchFamily="50" charset="-127"/>
              </a:rPr>
              <a:t>판매 시작</a:t>
            </a:r>
          </a:p>
        </p:txBody>
      </p:sp>
      <p:sp>
        <p:nvSpPr>
          <p:cNvPr id="13" name="모서리가 둥근 직사각형 12"/>
          <p:cNvSpPr/>
          <p:nvPr/>
        </p:nvSpPr>
        <p:spPr bwMode="gray">
          <a:xfrm>
            <a:off x="321010" y="1435310"/>
            <a:ext cx="720000" cy="32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Step 1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gray">
          <a:xfrm>
            <a:off x="321010" y="3078057"/>
            <a:ext cx="720000" cy="32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Step 2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gray">
          <a:xfrm>
            <a:off x="321010" y="4785576"/>
            <a:ext cx="720000" cy="32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Step 3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gray">
          <a:xfrm>
            <a:off x="5219635" y="1437594"/>
            <a:ext cx="720000" cy="32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Step 4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gray">
          <a:xfrm>
            <a:off x="5219635" y="3080341"/>
            <a:ext cx="720000" cy="32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Step 5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gray">
          <a:xfrm>
            <a:off x="5219635" y="4785576"/>
            <a:ext cx="720000" cy="32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Step 6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gray">
          <a:xfrm>
            <a:off x="5328299" y="6313010"/>
            <a:ext cx="4144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185738" latinLnBrk="0"/>
            <a:r>
              <a:rPr lang="en-US" altLang="ko-KR" sz="10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1) Store</a:t>
            </a:r>
            <a:r>
              <a:rPr lang="ko-KR" altLang="en-US" sz="10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별 소수점 이상 값만 택하고</a:t>
            </a:r>
            <a:r>
              <a:rPr lang="en-US" altLang="ko-KR" sz="10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, </a:t>
            </a:r>
            <a:r>
              <a:rPr lang="ko-KR" altLang="en-US" sz="10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총 잔량과의 차이 값은 소수점 </a:t>
            </a:r>
            <a:r>
              <a:rPr lang="ko-KR" altLang="en-US" sz="1000" b="1" kern="0" dirty="0">
                <a:solidFill>
                  <a:sysClr val="windowText" lastClr="000000"/>
                </a:solidFill>
                <a:ea typeface="맑은 고딕" pitchFamily="50" charset="-127"/>
              </a:rPr>
              <a:t>이하 값이 큰 </a:t>
            </a:r>
            <a:r>
              <a:rPr lang="en-US" altLang="ko-KR" sz="10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Store</a:t>
            </a:r>
            <a:r>
              <a:rPr lang="ko-KR" altLang="en-US" sz="10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ko-KR" altLang="en-US" sz="1000" b="1" kern="0" dirty="0">
                <a:solidFill>
                  <a:sysClr val="windowText" lastClr="000000"/>
                </a:solidFill>
                <a:ea typeface="맑은 고딕" pitchFamily="50" charset="-127"/>
              </a:rPr>
              <a:t>순서로 </a:t>
            </a:r>
            <a:r>
              <a:rPr lang="ko-KR" altLang="en-US" sz="10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잔량값</a:t>
            </a:r>
            <a:r>
              <a:rPr lang="ko-KR" altLang="en-US" sz="10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ko-KR" altLang="en-US" sz="10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소진시까지</a:t>
            </a:r>
            <a:r>
              <a:rPr lang="ko-KR" altLang="en-US" sz="10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배분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30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 smtClean="0"/>
              <a:t>Ideal Stock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Actual Stock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Available Stock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en-US" altLang="ko-KR" dirty="0" smtClean="0"/>
              <a:t>Ideal Stock </a:t>
            </a:r>
            <a:r>
              <a:rPr lang="ko-KR" altLang="en-US" dirty="0" smtClean="0"/>
              <a:t>량과 </a:t>
            </a:r>
            <a:r>
              <a:rPr lang="en-US" altLang="ko-KR" dirty="0" smtClean="0"/>
              <a:t>Actual Stock </a:t>
            </a:r>
            <a:r>
              <a:rPr lang="ko-KR" altLang="en-US" dirty="0" smtClean="0"/>
              <a:t>량의 차이가 점간 이동 대상이 되는 </a:t>
            </a:r>
            <a:r>
              <a:rPr lang="en-US" altLang="ko-KR" dirty="0" smtClean="0"/>
              <a:t>Available Stock </a:t>
            </a:r>
            <a:r>
              <a:rPr lang="ko-KR" altLang="en-US" dirty="0" smtClean="0"/>
              <a:t>량이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값이 </a:t>
            </a:r>
            <a:r>
              <a:rPr lang="en-US" altLang="ko-KR" dirty="0" smtClean="0"/>
              <a:t>(+)</a:t>
            </a:r>
            <a:r>
              <a:rPr lang="ko-KR" altLang="en-US" dirty="0" smtClean="0"/>
              <a:t>인 매장에서 </a:t>
            </a:r>
            <a:r>
              <a:rPr lang="en-US" altLang="ko-KR" dirty="0" smtClean="0"/>
              <a:t>(-)</a:t>
            </a:r>
            <a:r>
              <a:rPr lang="ko-KR" altLang="en-US" dirty="0" smtClean="0"/>
              <a:t>인 매장으로 이동함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gray">
          <a:xfrm>
            <a:off x="247649" y="2407310"/>
            <a:ext cx="3794611" cy="38298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" name="오각형 4"/>
          <p:cNvSpPr/>
          <p:nvPr/>
        </p:nvSpPr>
        <p:spPr bwMode="gray">
          <a:xfrm>
            <a:off x="246829" y="1758950"/>
            <a:ext cx="4326696" cy="648000"/>
          </a:xfrm>
          <a:prstGeom prst="homePlate">
            <a:avLst>
              <a:gd name="adj" fmla="val 8863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400" b="1" kern="0" dirty="0" err="1" smtClean="0">
                <a:solidFill>
                  <a:schemeClr val="bg1"/>
                </a:solidFill>
                <a:ea typeface="맑은 고딕" pitchFamily="50" charset="-127"/>
              </a:rPr>
              <a:t>시즌초</a:t>
            </a:r>
            <a:r>
              <a:rPr lang="ko-KR" altLang="en-US" sz="1400" b="1" kern="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chemeClr val="bg1"/>
                </a:solidFill>
                <a:ea typeface="맑은 고딕" pitchFamily="50" charset="-127"/>
              </a:rPr>
              <a:t>(t=0) </a:t>
            </a:r>
            <a:r>
              <a:rPr lang="ko-KR" altLang="en-US" sz="1400" b="1" kern="0" dirty="0" err="1" smtClean="0">
                <a:solidFill>
                  <a:schemeClr val="bg1"/>
                </a:solidFill>
                <a:ea typeface="맑은 고딕" pitchFamily="50" charset="-127"/>
              </a:rPr>
              <a:t>초도배분량</a:t>
            </a:r>
            <a:r>
              <a:rPr lang="ko-KR" altLang="en-US" sz="1400" b="1" kern="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chemeClr val="bg1"/>
                </a:solidFill>
                <a:ea typeface="맑은 고딕" pitchFamily="50" charset="-127"/>
              </a:rPr>
              <a:t>+ 1:1 </a:t>
            </a:r>
            <a:r>
              <a:rPr lang="ko-KR" altLang="en-US" sz="1400" b="1" kern="0" dirty="0" smtClean="0">
                <a:solidFill>
                  <a:schemeClr val="bg1"/>
                </a:solidFill>
                <a:ea typeface="맑은 고딕" pitchFamily="50" charset="-127"/>
              </a:rPr>
              <a:t>자동 </a:t>
            </a:r>
            <a:r>
              <a:rPr lang="ko-KR" altLang="en-US" sz="1400" b="1" kern="0" dirty="0" err="1" smtClean="0">
                <a:solidFill>
                  <a:schemeClr val="bg1"/>
                </a:solidFill>
                <a:ea typeface="맑은 고딕" pitchFamily="50" charset="-127"/>
              </a:rPr>
              <a:t>보충량</a:t>
            </a:r>
            <a:endParaRPr lang="ko-KR" altLang="en-US" sz="1400" b="1" kern="0" dirty="0">
              <a:solidFill>
                <a:schemeClr val="bg1"/>
              </a:solidFill>
              <a:ea typeface="맑은 고딕" pitchFamily="50" charset="-127"/>
            </a:endParaRPr>
          </a:p>
        </p:txBody>
      </p:sp>
      <p:grpSp>
        <p:nvGrpSpPr>
          <p:cNvPr id="26" name="Group 39"/>
          <p:cNvGrpSpPr>
            <a:grpSpLocks/>
          </p:cNvGrpSpPr>
          <p:nvPr/>
        </p:nvGrpSpPr>
        <p:grpSpPr bwMode="gray">
          <a:xfrm>
            <a:off x="8430595" y="1267915"/>
            <a:ext cx="1152000" cy="307777"/>
            <a:chOff x="8672842" y="1429451"/>
            <a:chExt cx="843757" cy="378856"/>
          </a:xfrm>
        </p:grpSpPr>
        <p:sp>
          <p:nvSpPr>
            <p:cNvPr id="27" name="TextBox 40"/>
            <p:cNvSpPr txBox="1">
              <a:spLocks noChangeArrowheads="1"/>
            </p:cNvSpPr>
            <p:nvPr/>
          </p:nvSpPr>
          <p:spPr bwMode="gray">
            <a:xfrm>
              <a:off x="8705042" y="1429451"/>
              <a:ext cx="811557" cy="37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Illustrative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28" name="Straight Connector 41"/>
            <p:cNvCxnSpPr>
              <a:cxnSpLocks noChangeShapeType="1"/>
            </p:cNvCxnSpPr>
            <p:nvPr/>
          </p:nvCxnSpPr>
          <p:spPr bwMode="gray">
            <a:xfrm>
              <a:off x="8672842" y="1465461"/>
              <a:ext cx="843757" cy="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51"/>
            <p:cNvCxnSpPr>
              <a:cxnSpLocks noChangeShapeType="1"/>
            </p:cNvCxnSpPr>
            <p:nvPr/>
          </p:nvCxnSpPr>
          <p:spPr bwMode="gray">
            <a:xfrm>
              <a:off x="8672842" y="1775659"/>
              <a:ext cx="843757" cy="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그룹 38"/>
          <p:cNvGrpSpPr/>
          <p:nvPr/>
        </p:nvGrpSpPr>
        <p:grpSpPr bwMode="gray">
          <a:xfrm>
            <a:off x="282565" y="2650055"/>
            <a:ext cx="3436525" cy="3359375"/>
            <a:chOff x="586145" y="2650055"/>
            <a:chExt cx="3436525" cy="3359375"/>
          </a:xfrm>
        </p:grpSpPr>
        <p:grpSp>
          <p:nvGrpSpPr>
            <p:cNvPr id="34" name="그룹 33"/>
            <p:cNvGrpSpPr/>
            <p:nvPr/>
          </p:nvGrpSpPr>
          <p:grpSpPr bwMode="gray">
            <a:xfrm>
              <a:off x="854670" y="2925685"/>
              <a:ext cx="3168000" cy="2808115"/>
              <a:chOff x="626985" y="2669440"/>
              <a:chExt cx="3662545" cy="3112305"/>
            </a:xfrm>
          </p:grpSpPr>
          <p:cxnSp>
            <p:nvCxnSpPr>
              <p:cNvPr id="31" name="직선 화살표 연결선 30"/>
              <p:cNvCxnSpPr/>
              <p:nvPr/>
            </p:nvCxnSpPr>
            <p:spPr bwMode="gray">
              <a:xfrm>
                <a:off x="626985" y="5781745"/>
                <a:ext cx="36625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 bwMode="gray">
              <a:xfrm flipV="1">
                <a:off x="626985" y="2669440"/>
                <a:ext cx="0" cy="3112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 bwMode="gray">
            <a:xfrm>
              <a:off x="586145" y="2650055"/>
              <a:ext cx="64800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ea typeface="맑은 고딕" pitchFamily="50" charset="-127"/>
                </a:rPr>
                <a:t>재고량</a:t>
              </a:r>
            </a:p>
          </p:txBody>
        </p:sp>
        <p:sp>
          <p:nvSpPr>
            <p:cNvPr id="36" name="TextBox 35"/>
            <p:cNvSpPr txBox="1"/>
            <p:nvPr/>
          </p:nvSpPr>
          <p:spPr bwMode="gray">
            <a:xfrm>
              <a:off x="1114706" y="5809695"/>
              <a:ext cx="75895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err="1" smtClean="0">
                  <a:ea typeface="맑은 고딕" pitchFamily="50" charset="-127"/>
                </a:rPr>
                <a:t>롯데</a:t>
              </a:r>
              <a:r>
                <a:rPr lang="ko-KR" altLang="en-US" sz="1200" b="1" dirty="0" smtClean="0">
                  <a:ea typeface="맑은 고딕" pitchFamily="50" charset="-127"/>
                </a:rPr>
                <a:t> 본점</a:t>
              </a:r>
            </a:p>
          </p:txBody>
        </p:sp>
        <p:sp>
          <p:nvSpPr>
            <p:cNvPr id="37" name="TextBox 36"/>
            <p:cNvSpPr txBox="1"/>
            <p:nvPr/>
          </p:nvSpPr>
          <p:spPr bwMode="gray">
            <a:xfrm>
              <a:off x="2085165" y="5809695"/>
              <a:ext cx="75895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smtClean="0">
                  <a:ea typeface="맑은 고딕" pitchFamily="50" charset="-127"/>
                </a:rPr>
                <a:t>동성로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gray">
            <a:xfrm>
              <a:off x="3055625" y="5809695"/>
              <a:ext cx="75895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ea typeface="맑은 고딕" pitchFamily="50" charset="-127"/>
                </a:rPr>
                <a:t>전주</a:t>
              </a:r>
            </a:p>
          </p:txBody>
        </p:sp>
      </p:grpSp>
      <p:sp>
        <p:nvSpPr>
          <p:cNvPr id="40" name="직사각형 39"/>
          <p:cNvSpPr/>
          <p:nvPr/>
        </p:nvSpPr>
        <p:spPr bwMode="gray">
          <a:xfrm>
            <a:off x="965620" y="3580659"/>
            <a:ext cx="432000" cy="21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72000" rIns="52604" bIns="0" rtlCol="0" anchor="t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12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gray">
          <a:xfrm>
            <a:off x="1934728" y="4300659"/>
            <a:ext cx="432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52604" tIns="72000" rIns="52604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200" b="1" kern="0" dirty="0">
                <a:solidFill>
                  <a:sysClr val="windowText" lastClr="000000"/>
                </a:solidFill>
                <a:ea typeface="맑은 고딕" pitchFamily="50" charset="-127"/>
              </a:rPr>
              <a:t>8</a:t>
            </a:r>
            <a:endParaRPr lang="ko-KR" altLang="en-US" sz="1200" b="1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gray">
          <a:xfrm>
            <a:off x="2903835" y="5020659"/>
            <a:ext cx="432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52604" tIns="72000" rIns="52604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4</a:t>
            </a:r>
            <a:endParaRPr lang="ko-KR" altLang="en-US" sz="1200" b="1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 bwMode="gray">
          <a:xfrm>
            <a:off x="3890470" y="1759310"/>
            <a:ext cx="5751043" cy="4477805"/>
            <a:chOff x="3890470" y="1759310"/>
            <a:chExt cx="5751043" cy="4477805"/>
          </a:xfrm>
        </p:grpSpPr>
        <p:sp>
          <p:nvSpPr>
            <p:cNvPr id="7" name="직사각형 6"/>
            <p:cNvSpPr/>
            <p:nvPr/>
          </p:nvSpPr>
          <p:spPr bwMode="gray">
            <a:xfrm>
              <a:off x="4497970" y="2407310"/>
              <a:ext cx="5143542" cy="38298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gray">
            <a:xfrm>
              <a:off x="4497631" y="1759310"/>
              <a:ext cx="5143882" cy="64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In-Season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판매 개시 후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(t=T)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재고량</a:t>
              </a:r>
            </a:p>
          </p:txBody>
        </p:sp>
        <p:grpSp>
          <p:nvGrpSpPr>
            <p:cNvPr id="44" name="그룹 43"/>
            <p:cNvGrpSpPr/>
            <p:nvPr/>
          </p:nvGrpSpPr>
          <p:grpSpPr bwMode="gray">
            <a:xfrm>
              <a:off x="4951224" y="2925685"/>
              <a:ext cx="4555475" cy="2808115"/>
              <a:chOff x="626985" y="2669440"/>
              <a:chExt cx="3870645" cy="3112305"/>
            </a:xfrm>
          </p:grpSpPr>
          <p:cxnSp>
            <p:nvCxnSpPr>
              <p:cNvPr id="49" name="직선 화살표 연결선 48"/>
              <p:cNvCxnSpPr/>
              <p:nvPr/>
            </p:nvCxnSpPr>
            <p:spPr bwMode="gray">
              <a:xfrm>
                <a:off x="626985" y="5781745"/>
                <a:ext cx="38706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 bwMode="gray">
              <a:xfrm flipV="1">
                <a:off x="626985" y="2669440"/>
                <a:ext cx="0" cy="3112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 bwMode="gray">
            <a:xfrm>
              <a:off x="4571752" y="2650055"/>
              <a:ext cx="75895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ea typeface="맑은 고딕" pitchFamily="50" charset="-127"/>
                </a:rPr>
                <a:t>재고량</a:t>
              </a:r>
            </a:p>
          </p:txBody>
        </p:sp>
        <p:sp>
          <p:nvSpPr>
            <p:cNvPr id="46" name="TextBox 45"/>
            <p:cNvSpPr txBox="1"/>
            <p:nvPr/>
          </p:nvSpPr>
          <p:spPr bwMode="gray">
            <a:xfrm>
              <a:off x="5332475" y="5809695"/>
              <a:ext cx="75895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err="1" smtClean="0">
                  <a:ea typeface="맑은 고딕" pitchFamily="50" charset="-127"/>
                </a:rPr>
                <a:t>롯데</a:t>
              </a:r>
              <a:r>
                <a:rPr lang="ko-KR" altLang="en-US" sz="1200" b="1" dirty="0" smtClean="0">
                  <a:ea typeface="맑은 고딕" pitchFamily="50" charset="-127"/>
                </a:rPr>
                <a:t> 본점</a:t>
              </a:r>
            </a:p>
          </p:txBody>
        </p:sp>
        <p:sp>
          <p:nvSpPr>
            <p:cNvPr id="47" name="TextBox 46"/>
            <p:cNvSpPr txBox="1"/>
            <p:nvPr/>
          </p:nvSpPr>
          <p:spPr bwMode="gray">
            <a:xfrm>
              <a:off x="6812428" y="5809695"/>
              <a:ext cx="75895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err="1" smtClean="0">
                  <a:ea typeface="맑은 고딕" pitchFamily="50" charset="-127"/>
                </a:rPr>
                <a:t>동성로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gray">
            <a:xfrm>
              <a:off x="8292380" y="5809695"/>
              <a:ext cx="75895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ea typeface="맑은 고딕" pitchFamily="50" charset="-127"/>
                </a:rPr>
                <a:t>전주</a:t>
              </a:r>
            </a:p>
          </p:txBody>
        </p:sp>
        <p:sp>
          <p:nvSpPr>
            <p:cNvPr id="51" name="직사각형 50"/>
            <p:cNvSpPr/>
            <p:nvPr/>
          </p:nvSpPr>
          <p:spPr bwMode="gray">
            <a:xfrm>
              <a:off x="5178912" y="3033800"/>
              <a:ext cx="324000" cy="27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 bwMode="gray">
            <a:xfrm>
              <a:off x="6661284" y="3940659"/>
              <a:ext cx="324000" cy="18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gray">
            <a:xfrm>
              <a:off x="8143655" y="4480659"/>
              <a:ext cx="324000" cy="12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54" name="오른쪽 화살표 53"/>
            <p:cNvSpPr/>
            <p:nvPr/>
          </p:nvSpPr>
          <p:spPr bwMode="gray">
            <a:xfrm>
              <a:off x="3890470" y="2849790"/>
              <a:ext cx="767309" cy="3059772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전체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endParaRPr>
            </a:p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판매율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endParaRPr>
            </a:p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lang="en-US" altLang="ko-KR" sz="1400" b="1" kern="0" dirty="0" smtClean="0">
                  <a:solidFill>
                    <a:schemeClr val="bg1"/>
                  </a:solidFill>
                  <a:ea typeface="맑은 고딕" pitchFamily="50" charset="-127"/>
                </a:rPr>
                <a:t>40%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gray">
            <a:xfrm>
              <a:off x="5330702" y="4480659"/>
              <a:ext cx="324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52604" tIns="72000" rIns="52604" bIns="0" rtlCol="0" anchor="t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rPr>
                <a:t>7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gray">
            <a:xfrm>
              <a:off x="6812340" y="4480659"/>
              <a:ext cx="324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spcFirstLastPara="0" vertOverflow="overflow" horzOverflow="overflow" vert="horz" wrap="none" lIns="52604" tIns="72000" rIns="52604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28700" latinLnBrk="0">
                <a:spcBef>
                  <a:spcPct val="0"/>
                </a:spcBef>
                <a:buSzPct val="120000"/>
              </a:pPr>
              <a:r>
                <a:rPr lang="en-US" altLang="ko-KR" sz="1200" b="1" kern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  <a:t>7</a:t>
              </a:r>
              <a:endParaRPr lang="ko-KR" altLang="en-US" sz="1200" b="1" kern="0" dirty="0">
                <a:solidFill>
                  <a:sysClr val="windowText" lastClr="000000"/>
                </a:solidFill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gray">
            <a:xfrm>
              <a:off x="8293978" y="4840659"/>
              <a:ext cx="324000" cy="90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spcFirstLastPara="0" vertOverflow="overflow" horzOverflow="overflow" vert="horz" wrap="none" lIns="52604" tIns="72000" rIns="52604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28700" latinLnBrk="0">
                <a:spcBef>
                  <a:spcPct val="0"/>
                </a:spcBef>
                <a:buSzPct val="120000"/>
              </a:pPr>
              <a:r>
                <a:rPr lang="en-US" altLang="ko-KR" sz="1200" b="1" kern="0" dirty="0" smtClean="0">
                  <a:solidFill>
                    <a:sysClr val="windowText" lastClr="000000"/>
                  </a:solidFill>
                  <a:ea typeface="맑은 고딕" pitchFamily="50" charset="-127"/>
                </a:rPr>
                <a:t>5</a:t>
              </a:r>
              <a:endParaRPr lang="ko-KR" altLang="en-US" sz="1200" b="1" kern="0" dirty="0">
                <a:solidFill>
                  <a:sysClr val="windowText" lastClr="000000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 bwMode="gray">
          <a:xfrm>
            <a:off x="5646213" y="4120659"/>
            <a:ext cx="3296977" cy="1620000"/>
            <a:chOff x="5646213" y="4120659"/>
            <a:chExt cx="3296977" cy="1620000"/>
          </a:xfrm>
        </p:grpSpPr>
        <p:sp>
          <p:nvSpPr>
            <p:cNvPr id="58" name="직사각형 57"/>
            <p:cNvSpPr/>
            <p:nvPr/>
          </p:nvSpPr>
          <p:spPr bwMode="gray">
            <a:xfrm>
              <a:off x="5646213" y="4120659"/>
              <a:ext cx="324000" cy="162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52604" tIns="72000" rIns="52604" bIns="0" rtlCol="0" anchor="t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rPr>
                <a:t>9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gray">
            <a:xfrm>
              <a:off x="7139525" y="4660659"/>
              <a:ext cx="324000" cy="108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52604" tIns="72000" rIns="52604" bIns="0" rtlCol="0" anchor="t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rPr>
                <a:t>6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gray">
            <a:xfrm>
              <a:off x="8619190" y="5020659"/>
              <a:ext cx="324000" cy="72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52604" tIns="72000" rIns="52604" bIns="0" rtlCol="0" anchor="t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rPr>
                <a:t>4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 bwMode="gray">
          <a:xfrm>
            <a:off x="6069232" y="4120659"/>
            <a:ext cx="3285678" cy="900000"/>
            <a:chOff x="6069232" y="4120659"/>
            <a:chExt cx="3285678" cy="900000"/>
          </a:xfrm>
        </p:grpSpPr>
        <p:sp>
          <p:nvSpPr>
            <p:cNvPr id="61" name="직사각형 60"/>
            <p:cNvSpPr/>
            <p:nvPr/>
          </p:nvSpPr>
          <p:spPr bwMode="gray">
            <a:xfrm>
              <a:off x="6069232" y="4120659"/>
              <a:ext cx="324000" cy="36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lIns="52604" tIns="72000" rIns="52604" bIns="0" rtlCol="0" anchor="t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rPr>
                <a:t>2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 bwMode="gray">
            <a:xfrm>
              <a:off x="7550071" y="4480659"/>
              <a:ext cx="324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wrap="none" lIns="52604" tIns="0" rIns="52604" bIns="0" rtlCol="0" anchor="t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rPr>
                <a:t>1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 bwMode="gray">
            <a:xfrm>
              <a:off x="9030910" y="4840659"/>
              <a:ext cx="324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wrap="none" lIns="52604" tIns="0" rIns="52604" bIns="0" rtlCol="0" anchor="t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rPr>
                <a:t>1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 bwMode="gray">
          <a:xfrm>
            <a:off x="6850375" y="3480580"/>
            <a:ext cx="1404000" cy="1000079"/>
            <a:chOff x="6850375" y="3480580"/>
            <a:chExt cx="1404000" cy="1000079"/>
          </a:xfrm>
        </p:grpSpPr>
        <p:sp>
          <p:nvSpPr>
            <p:cNvPr id="64" name="TextBox 63"/>
            <p:cNvSpPr txBox="1"/>
            <p:nvPr/>
          </p:nvSpPr>
          <p:spPr bwMode="gray">
            <a:xfrm>
              <a:off x="6850375" y="3480580"/>
              <a:ext cx="140400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Actual</a:t>
              </a:r>
              <a:r>
                <a:rPr lang="ko-KR" altLang="en-US" sz="1200" b="1" dirty="0" smtClean="0">
                  <a:ea typeface="맑은 고딕" pitchFamily="50" charset="-127"/>
                </a:rPr>
                <a:t> </a:t>
              </a:r>
              <a:r>
                <a:rPr lang="en-US" altLang="ko-KR" sz="1200" b="1" dirty="0" smtClean="0">
                  <a:ea typeface="맑은 고딕" pitchFamily="50" charset="-127"/>
                </a:rPr>
                <a:t>Stock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cxnSp>
          <p:nvCxnSpPr>
            <p:cNvPr id="66" name="직선 화살표 연결선 65"/>
            <p:cNvCxnSpPr>
              <a:stCxn id="64" idx="2"/>
              <a:endCxn id="56" idx="0"/>
            </p:cNvCxnSpPr>
            <p:nvPr/>
          </p:nvCxnSpPr>
          <p:spPr bwMode="gray">
            <a:xfrm flipH="1">
              <a:off x="6974340" y="3732580"/>
              <a:ext cx="578035" cy="74807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 bwMode="gray">
          <a:xfrm>
            <a:off x="5787845" y="3075657"/>
            <a:ext cx="1404000" cy="1045002"/>
            <a:chOff x="5787845" y="3075657"/>
            <a:chExt cx="1404000" cy="1045002"/>
          </a:xfrm>
        </p:grpSpPr>
        <p:sp>
          <p:nvSpPr>
            <p:cNvPr id="69" name="TextBox 68"/>
            <p:cNvSpPr txBox="1"/>
            <p:nvPr/>
          </p:nvSpPr>
          <p:spPr bwMode="gray">
            <a:xfrm>
              <a:off x="5787845" y="3075657"/>
              <a:ext cx="140400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solidFill>
                    <a:schemeClr val="accent5">
                      <a:lumMod val="50000"/>
                    </a:schemeClr>
                  </a:solidFill>
                  <a:ea typeface="맑은 고딕" pitchFamily="50" charset="-127"/>
                </a:rPr>
                <a:t>Ideal</a:t>
              </a:r>
              <a:r>
                <a:rPr lang="ko-KR" altLang="en-US" sz="1200" b="1" dirty="0" smtClean="0">
                  <a:solidFill>
                    <a:schemeClr val="accent5">
                      <a:lumMod val="50000"/>
                    </a:schemeClr>
                  </a:solidFill>
                  <a:ea typeface="맑은 고딕" pitchFamily="50" charset="-127"/>
                </a:rPr>
                <a:t> </a:t>
              </a:r>
              <a:r>
                <a:rPr lang="en-US" altLang="ko-KR" sz="1200" b="1" dirty="0" smtClean="0">
                  <a:solidFill>
                    <a:schemeClr val="accent5">
                      <a:lumMod val="50000"/>
                    </a:schemeClr>
                  </a:solidFill>
                  <a:ea typeface="맑은 고딕" pitchFamily="50" charset="-127"/>
                </a:rPr>
                <a:t>Stock</a:t>
              </a:r>
              <a:endParaRPr lang="ko-KR" altLang="en-US" sz="1200" b="1" dirty="0" smtClean="0">
                <a:solidFill>
                  <a:schemeClr val="accent5">
                    <a:lumMod val="50000"/>
                  </a:schemeClr>
                </a:solidFill>
                <a:ea typeface="맑은 고딕" pitchFamily="50" charset="-127"/>
              </a:endParaRPr>
            </a:p>
          </p:txBody>
        </p:sp>
        <p:cxnSp>
          <p:nvCxnSpPr>
            <p:cNvPr id="70" name="직선 화살표 연결선 69"/>
            <p:cNvCxnSpPr>
              <a:stCxn id="69" idx="2"/>
              <a:endCxn id="58" idx="0"/>
            </p:cNvCxnSpPr>
            <p:nvPr/>
          </p:nvCxnSpPr>
          <p:spPr bwMode="gray">
            <a:xfrm flipH="1">
              <a:off x="5808213" y="3275392"/>
              <a:ext cx="681632" cy="845267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 bwMode="gray">
          <a:xfrm>
            <a:off x="7712071" y="3890456"/>
            <a:ext cx="1528939" cy="590203"/>
            <a:chOff x="7712071" y="3890456"/>
            <a:chExt cx="1528939" cy="590203"/>
          </a:xfrm>
        </p:grpSpPr>
        <p:sp>
          <p:nvSpPr>
            <p:cNvPr id="73" name="TextBox 72"/>
            <p:cNvSpPr txBox="1"/>
            <p:nvPr/>
          </p:nvSpPr>
          <p:spPr bwMode="gray">
            <a:xfrm>
              <a:off x="7837010" y="3890456"/>
              <a:ext cx="1404000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Available Stock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cxnSp>
          <p:nvCxnSpPr>
            <p:cNvPr id="74" name="직선 화살표 연결선 73"/>
            <p:cNvCxnSpPr>
              <a:stCxn id="73" idx="2"/>
              <a:endCxn id="62" idx="0"/>
            </p:cNvCxnSpPr>
            <p:nvPr/>
          </p:nvCxnSpPr>
          <p:spPr bwMode="gray">
            <a:xfrm flipH="1">
              <a:off x="7712071" y="4112055"/>
              <a:ext cx="826939" cy="3686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 bwMode="gray">
          <a:xfrm>
            <a:off x="5104790" y="4660659"/>
            <a:ext cx="1061219" cy="1045191"/>
            <a:chOff x="5104790" y="4660659"/>
            <a:chExt cx="1061219" cy="1045191"/>
          </a:xfrm>
        </p:grpSpPr>
        <p:sp>
          <p:nvSpPr>
            <p:cNvPr id="76" name="폭발 1 75"/>
            <p:cNvSpPr/>
            <p:nvPr/>
          </p:nvSpPr>
          <p:spPr bwMode="gray">
            <a:xfrm>
              <a:off x="5104790" y="4660659"/>
              <a:ext cx="1061219" cy="1045191"/>
            </a:xfrm>
            <a:prstGeom prst="irregularSeal1">
              <a:avLst/>
            </a:prstGeom>
            <a:solidFill>
              <a:srgbClr val="FF0000">
                <a:alpha val="20000"/>
              </a:srgb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 bwMode="gray">
            <a:xfrm>
              <a:off x="5233265" y="4995698"/>
              <a:ext cx="7607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latinLnBrk="0" hangingPunct="1">
                <a:buSzPct val="120000"/>
              </a:pP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Size 100 </a:t>
              </a:r>
              <a:r>
                <a:rPr lang="ko-KR" altLang="en-US" sz="1200" b="1" dirty="0" err="1" smtClean="0">
                  <a:solidFill>
                    <a:srgbClr val="FF0000"/>
                  </a:solidFill>
                  <a:ea typeface="맑은 고딕" pitchFamily="50" charset="-127"/>
                </a:rPr>
                <a:t>결품</a:t>
              </a:r>
              <a:endParaRPr lang="ko-KR" altLang="en-US" sz="1200" b="1" dirty="0" smtClean="0">
                <a:solidFill>
                  <a:srgbClr val="FF0000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 bwMode="gray">
          <a:xfrm>
            <a:off x="6146290" y="4242737"/>
            <a:ext cx="2922454" cy="1341747"/>
            <a:chOff x="6146290" y="4242737"/>
            <a:chExt cx="2922454" cy="1341747"/>
          </a:xfrm>
        </p:grpSpPr>
        <p:sp>
          <p:nvSpPr>
            <p:cNvPr id="80" name="자유형 79"/>
            <p:cNvSpPr/>
            <p:nvPr/>
          </p:nvSpPr>
          <p:spPr bwMode="gray">
            <a:xfrm rot="1906066" flipH="1" flipV="1">
              <a:off x="6290593" y="4242737"/>
              <a:ext cx="1343240" cy="903092"/>
            </a:xfrm>
            <a:custGeom>
              <a:avLst/>
              <a:gdLst>
                <a:gd name="connsiteX0" fmla="*/ 0 w 1905000"/>
                <a:gd name="connsiteY0" fmla="*/ 892657 h 892657"/>
                <a:gd name="connsiteX1" fmla="*/ 457200 w 1905000"/>
                <a:gd name="connsiteY1" fmla="*/ 228629 h 892657"/>
                <a:gd name="connsiteX2" fmla="*/ 1230086 w 1905000"/>
                <a:gd name="connsiteY2" fmla="*/ 29 h 892657"/>
                <a:gd name="connsiteX3" fmla="*/ 1905000 w 1905000"/>
                <a:gd name="connsiteY3" fmla="*/ 239514 h 89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892657">
                  <a:moveTo>
                    <a:pt x="0" y="892657"/>
                  </a:moveTo>
                  <a:cubicBezTo>
                    <a:pt x="126093" y="635028"/>
                    <a:pt x="252186" y="377400"/>
                    <a:pt x="457200" y="228629"/>
                  </a:cubicBezTo>
                  <a:cubicBezTo>
                    <a:pt x="662214" y="79858"/>
                    <a:pt x="988786" y="-1785"/>
                    <a:pt x="1230086" y="29"/>
                  </a:cubicBezTo>
                  <a:cubicBezTo>
                    <a:pt x="1471386" y="1843"/>
                    <a:pt x="1750786" y="88928"/>
                    <a:pt x="1905000" y="239514"/>
                  </a:cubicBezTo>
                </a:path>
              </a:pathLst>
            </a:cu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 bwMode="gray">
            <a:xfrm rot="1601151" flipH="1" flipV="1">
              <a:off x="6146290" y="4309014"/>
              <a:ext cx="2922454" cy="1275470"/>
            </a:xfrm>
            <a:custGeom>
              <a:avLst/>
              <a:gdLst>
                <a:gd name="connsiteX0" fmla="*/ 0 w 1905000"/>
                <a:gd name="connsiteY0" fmla="*/ 892657 h 892657"/>
                <a:gd name="connsiteX1" fmla="*/ 457200 w 1905000"/>
                <a:gd name="connsiteY1" fmla="*/ 228629 h 892657"/>
                <a:gd name="connsiteX2" fmla="*/ 1230086 w 1905000"/>
                <a:gd name="connsiteY2" fmla="*/ 29 h 892657"/>
                <a:gd name="connsiteX3" fmla="*/ 1905000 w 1905000"/>
                <a:gd name="connsiteY3" fmla="*/ 239514 h 89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892657">
                  <a:moveTo>
                    <a:pt x="0" y="892657"/>
                  </a:moveTo>
                  <a:cubicBezTo>
                    <a:pt x="126093" y="635028"/>
                    <a:pt x="252186" y="377400"/>
                    <a:pt x="457200" y="228629"/>
                  </a:cubicBezTo>
                  <a:cubicBezTo>
                    <a:pt x="662214" y="79858"/>
                    <a:pt x="988786" y="-1785"/>
                    <a:pt x="1230086" y="29"/>
                  </a:cubicBezTo>
                  <a:cubicBezTo>
                    <a:pt x="1471386" y="1843"/>
                    <a:pt x="1750786" y="88928"/>
                    <a:pt x="1905000" y="239514"/>
                  </a:cubicBezTo>
                </a:path>
              </a:pathLst>
            </a:cu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 bwMode="gray">
            <a:xfrm>
              <a:off x="7423104" y="5162956"/>
              <a:ext cx="7607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latinLnBrk="0" hangingPunct="1">
                <a:buSzPct val="120000"/>
              </a:pP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점간 </a:t>
              </a:r>
              <a:endParaRPr lang="en-US" altLang="ko-KR" sz="1200" b="1" dirty="0" smtClean="0">
                <a:solidFill>
                  <a:srgbClr val="FF0000"/>
                </a:solidFill>
                <a:ea typeface="맑은 고딕" pitchFamily="50" charset="-127"/>
              </a:endParaRPr>
            </a:p>
            <a:p>
              <a:pPr algn="ctr" defTabSz="1028700" eaLnBrk="1" latinLnBrk="0" hangingPunct="1">
                <a:buSzPct val="120000"/>
              </a:pPr>
              <a:r>
                <a:rPr lang="ko-KR" altLang="en-US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이동</a:t>
              </a:r>
            </a:p>
          </p:txBody>
        </p:sp>
      </p:grpSp>
      <p:sp>
        <p:nvSpPr>
          <p:cNvPr id="65" name="직사각형 64"/>
          <p:cNvSpPr/>
          <p:nvPr/>
        </p:nvSpPr>
        <p:spPr bwMode="gray">
          <a:xfrm>
            <a:off x="965620" y="3040790"/>
            <a:ext cx="43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52604" tIns="72000" rIns="52604" bIns="0" rtlCol="0" anchor="t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3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gray">
          <a:xfrm>
            <a:off x="1934728" y="3936196"/>
            <a:ext cx="43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52604" tIns="72000" rIns="52604" bIns="0" rtlCol="0" anchor="t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2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gray">
          <a:xfrm>
            <a:off x="2903835" y="4482795"/>
            <a:ext cx="43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52604" tIns="72000" rIns="52604" bIns="0" rtlCol="0" anchor="t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3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 bwMode="gray">
          <a:xfrm>
            <a:off x="1340453" y="2670050"/>
            <a:ext cx="1332000" cy="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1:1 </a:t>
            </a:r>
            <a:r>
              <a:rPr lang="ko-KR" altLang="en-US" sz="1200" b="1" dirty="0" smtClean="0">
                <a:ea typeface="맑은 고딕" pitchFamily="50" charset="-127"/>
              </a:rPr>
              <a:t>자동보충</a:t>
            </a:r>
          </a:p>
        </p:txBody>
      </p:sp>
      <p:cxnSp>
        <p:nvCxnSpPr>
          <p:cNvPr id="75" name="직선 화살표 연결선 74"/>
          <p:cNvCxnSpPr>
            <a:stCxn id="72" idx="2"/>
            <a:endCxn id="65" idx="3"/>
          </p:cNvCxnSpPr>
          <p:nvPr/>
        </p:nvCxnSpPr>
        <p:spPr bwMode="gray">
          <a:xfrm flipH="1">
            <a:off x="1397620" y="2869785"/>
            <a:ext cx="608833" cy="4410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 bwMode="gray">
          <a:xfrm>
            <a:off x="1651625" y="3319525"/>
            <a:ext cx="936000" cy="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err="1" smtClean="0">
                <a:ea typeface="맑은 고딕" pitchFamily="50" charset="-127"/>
              </a:rPr>
              <a:t>초도배분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cxnSp>
        <p:nvCxnSpPr>
          <p:cNvPr id="79" name="직선 화살표 연결선 78"/>
          <p:cNvCxnSpPr>
            <a:stCxn id="78" idx="2"/>
          </p:cNvCxnSpPr>
          <p:nvPr/>
        </p:nvCxnSpPr>
        <p:spPr bwMode="gray">
          <a:xfrm flipH="1">
            <a:off x="1397621" y="3519260"/>
            <a:ext cx="722004" cy="4819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3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 bwMode="gray">
          <a:xfrm>
            <a:off x="247650" y="2407310"/>
            <a:ext cx="4629150" cy="38298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dirty="0" err="1" smtClean="0"/>
              <a:t>결품</a:t>
            </a:r>
            <a:r>
              <a:rPr lang="ko-KR" altLang="en-US" dirty="0" smtClean="0"/>
              <a:t> 지수 그래프와 판매율 그래프 해석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en-US" altLang="ko-KR" dirty="0" smtClean="0"/>
              <a:t>NWSI</a:t>
            </a:r>
            <a:r>
              <a:rPr lang="ko-KR" altLang="en-US" dirty="0" smtClean="0"/>
              <a:t>를 활용한 점간 이동 여부 및 그 효과에 대한 평가는 판매율 그래프와 연계하여 판단해 볼 수 있음 </a:t>
            </a:r>
            <a:endParaRPr lang="ko-KR" altLang="en-US" dirty="0"/>
          </a:p>
        </p:txBody>
      </p:sp>
      <p:sp>
        <p:nvSpPr>
          <p:cNvPr id="5" name="오각형 4"/>
          <p:cNvSpPr/>
          <p:nvPr/>
        </p:nvSpPr>
        <p:spPr bwMode="gray">
          <a:xfrm>
            <a:off x="246828" y="1758950"/>
            <a:ext cx="4876391" cy="6480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400" b="1" kern="0" dirty="0" err="1" smtClean="0">
                <a:solidFill>
                  <a:schemeClr val="bg1"/>
                </a:solidFill>
                <a:ea typeface="맑은 고딕" pitchFamily="50" charset="-127"/>
              </a:rPr>
              <a:t>시즌초</a:t>
            </a:r>
            <a:r>
              <a:rPr lang="ko-KR" altLang="en-US" sz="1400" b="1" kern="0" dirty="0" smtClean="0">
                <a:solidFill>
                  <a:schemeClr val="bg1"/>
                </a:solidFill>
                <a:ea typeface="맑은 고딕" pitchFamily="50" charset="-127"/>
              </a:rPr>
              <a:t> 판매율 증가할 수록 </a:t>
            </a:r>
            <a:r>
              <a:rPr lang="ko-KR" altLang="en-US" sz="1400" b="1" kern="0" dirty="0" err="1" smtClean="0">
                <a:solidFill>
                  <a:schemeClr val="bg1"/>
                </a:solidFill>
                <a:ea typeface="맑은 고딕" pitchFamily="50" charset="-127"/>
              </a:rPr>
              <a:t>결품</a:t>
            </a:r>
            <a:r>
              <a:rPr lang="ko-KR" altLang="en-US" sz="1400" b="1" kern="0" dirty="0" smtClean="0">
                <a:solidFill>
                  <a:schemeClr val="bg1"/>
                </a:solidFill>
                <a:ea typeface="맑은 고딕" pitchFamily="50" charset="-127"/>
              </a:rPr>
              <a:t> 지수 증가 시작</a:t>
            </a:r>
            <a:endParaRPr lang="ko-KR" altLang="en-US" sz="1400" b="1" kern="0" dirty="0">
              <a:solidFill>
                <a:schemeClr val="bg1"/>
              </a:solidFill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 bwMode="gray">
          <a:xfrm>
            <a:off x="399300" y="2745945"/>
            <a:ext cx="3718855" cy="3026247"/>
            <a:chOff x="702880" y="2907288"/>
            <a:chExt cx="3718855" cy="3026247"/>
          </a:xfrm>
        </p:grpSpPr>
        <p:sp>
          <p:nvSpPr>
            <p:cNvPr id="11" name="자유형 10"/>
            <p:cNvSpPr/>
            <p:nvPr/>
          </p:nvSpPr>
          <p:spPr bwMode="gray">
            <a:xfrm>
              <a:off x="1171464" y="4943517"/>
              <a:ext cx="1244343" cy="500020"/>
            </a:xfrm>
            <a:custGeom>
              <a:avLst/>
              <a:gdLst>
                <a:gd name="connsiteX0" fmla="*/ 0 w 2264229"/>
                <a:gd name="connsiteY0" fmla="*/ 1514079 h 1514079"/>
                <a:gd name="connsiteX1" fmla="*/ 206829 w 2264229"/>
                <a:gd name="connsiteY1" fmla="*/ 1405222 h 1514079"/>
                <a:gd name="connsiteX2" fmla="*/ 435429 w 2264229"/>
                <a:gd name="connsiteY2" fmla="*/ 1405222 h 1514079"/>
                <a:gd name="connsiteX3" fmla="*/ 620486 w 2264229"/>
                <a:gd name="connsiteY3" fmla="*/ 1285479 h 1514079"/>
                <a:gd name="connsiteX4" fmla="*/ 772886 w 2264229"/>
                <a:gd name="connsiteY4" fmla="*/ 1318136 h 1514079"/>
                <a:gd name="connsiteX5" fmla="*/ 1447800 w 2264229"/>
                <a:gd name="connsiteY5" fmla="*/ 730308 h 1514079"/>
                <a:gd name="connsiteX6" fmla="*/ 1611086 w 2264229"/>
                <a:gd name="connsiteY6" fmla="*/ 479936 h 1514079"/>
                <a:gd name="connsiteX7" fmla="*/ 1883229 w 2264229"/>
                <a:gd name="connsiteY7" fmla="*/ 447279 h 1514079"/>
                <a:gd name="connsiteX8" fmla="*/ 2122715 w 2264229"/>
                <a:gd name="connsiteY8" fmla="*/ 55393 h 1514079"/>
                <a:gd name="connsiteX9" fmla="*/ 2264229 w 2264229"/>
                <a:gd name="connsiteY9" fmla="*/ 11850 h 1514079"/>
                <a:gd name="connsiteX0" fmla="*/ 0 w 2264229"/>
                <a:gd name="connsiteY0" fmla="*/ 1514079 h 1514079"/>
                <a:gd name="connsiteX1" fmla="*/ 206829 w 2264229"/>
                <a:gd name="connsiteY1" fmla="*/ 1405222 h 1514079"/>
                <a:gd name="connsiteX2" fmla="*/ 435429 w 2264229"/>
                <a:gd name="connsiteY2" fmla="*/ 1405222 h 1514079"/>
                <a:gd name="connsiteX3" fmla="*/ 620486 w 2264229"/>
                <a:gd name="connsiteY3" fmla="*/ 1285479 h 1514079"/>
                <a:gd name="connsiteX4" fmla="*/ 772886 w 2264229"/>
                <a:gd name="connsiteY4" fmla="*/ 1318136 h 1514079"/>
                <a:gd name="connsiteX5" fmla="*/ 1368569 w 2264229"/>
                <a:gd name="connsiteY5" fmla="*/ 976929 h 1514079"/>
                <a:gd name="connsiteX6" fmla="*/ 1611086 w 2264229"/>
                <a:gd name="connsiteY6" fmla="*/ 479936 h 1514079"/>
                <a:gd name="connsiteX7" fmla="*/ 1883229 w 2264229"/>
                <a:gd name="connsiteY7" fmla="*/ 447279 h 1514079"/>
                <a:gd name="connsiteX8" fmla="*/ 2122715 w 2264229"/>
                <a:gd name="connsiteY8" fmla="*/ 55393 h 1514079"/>
                <a:gd name="connsiteX9" fmla="*/ 2264229 w 2264229"/>
                <a:gd name="connsiteY9" fmla="*/ 11850 h 1514079"/>
                <a:gd name="connsiteX0" fmla="*/ 0 w 2323652"/>
                <a:gd name="connsiteY0" fmla="*/ 1452422 h 1452422"/>
                <a:gd name="connsiteX1" fmla="*/ 266252 w 2323652"/>
                <a:gd name="connsiteY1" fmla="*/ 1405222 h 1452422"/>
                <a:gd name="connsiteX2" fmla="*/ 494852 w 2323652"/>
                <a:gd name="connsiteY2" fmla="*/ 1405222 h 1452422"/>
                <a:gd name="connsiteX3" fmla="*/ 679909 w 2323652"/>
                <a:gd name="connsiteY3" fmla="*/ 1285479 h 1452422"/>
                <a:gd name="connsiteX4" fmla="*/ 832309 w 2323652"/>
                <a:gd name="connsiteY4" fmla="*/ 1318136 h 1452422"/>
                <a:gd name="connsiteX5" fmla="*/ 1427992 w 2323652"/>
                <a:gd name="connsiteY5" fmla="*/ 976929 h 1452422"/>
                <a:gd name="connsiteX6" fmla="*/ 1670509 w 2323652"/>
                <a:gd name="connsiteY6" fmla="*/ 479936 h 1452422"/>
                <a:gd name="connsiteX7" fmla="*/ 1942652 w 2323652"/>
                <a:gd name="connsiteY7" fmla="*/ 447279 h 1452422"/>
                <a:gd name="connsiteX8" fmla="*/ 2182138 w 2323652"/>
                <a:gd name="connsiteY8" fmla="*/ 55393 h 1452422"/>
                <a:gd name="connsiteX9" fmla="*/ 2323652 w 2323652"/>
                <a:gd name="connsiteY9" fmla="*/ 11850 h 1452422"/>
                <a:gd name="connsiteX0" fmla="*/ 0 w 2264229"/>
                <a:gd name="connsiteY0" fmla="*/ 1359940 h 1416015"/>
                <a:gd name="connsiteX1" fmla="*/ 206829 w 2264229"/>
                <a:gd name="connsiteY1" fmla="*/ 1405222 h 1416015"/>
                <a:gd name="connsiteX2" fmla="*/ 435429 w 2264229"/>
                <a:gd name="connsiteY2" fmla="*/ 1405222 h 1416015"/>
                <a:gd name="connsiteX3" fmla="*/ 620486 w 2264229"/>
                <a:gd name="connsiteY3" fmla="*/ 1285479 h 1416015"/>
                <a:gd name="connsiteX4" fmla="*/ 772886 w 2264229"/>
                <a:gd name="connsiteY4" fmla="*/ 1318136 h 1416015"/>
                <a:gd name="connsiteX5" fmla="*/ 1368569 w 2264229"/>
                <a:gd name="connsiteY5" fmla="*/ 976929 h 1416015"/>
                <a:gd name="connsiteX6" fmla="*/ 1611086 w 2264229"/>
                <a:gd name="connsiteY6" fmla="*/ 479936 h 1416015"/>
                <a:gd name="connsiteX7" fmla="*/ 1883229 w 2264229"/>
                <a:gd name="connsiteY7" fmla="*/ 447279 h 1416015"/>
                <a:gd name="connsiteX8" fmla="*/ 2122715 w 2264229"/>
                <a:gd name="connsiteY8" fmla="*/ 55393 h 1416015"/>
                <a:gd name="connsiteX9" fmla="*/ 2264229 w 2264229"/>
                <a:gd name="connsiteY9" fmla="*/ 11850 h 1416015"/>
                <a:gd name="connsiteX0" fmla="*/ 0 w 2264229"/>
                <a:gd name="connsiteY0" fmla="*/ 1359940 h 1416015"/>
                <a:gd name="connsiteX1" fmla="*/ 206829 w 2264229"/>
                <a:gd name="connsiteY1" fmla="*/ 1405222 h 1416015"/>
                <a:gd name="connsiteX2" fmla="*/ 435429 w 2264229"/>
                <a:gd name="connsiteY2" fmla="*/ 1405222 h 1416015"/>
                <a:gd name="connsiteX3" fmla="*/ 620486 w 2264229"/>
                <a:gd name="connsiteY3" fmla="*/ 1285479 h 1416015"/>
                <a:gd name="connsiteX4" fmla="*/ 1248274 w 2264229"/>
                <a:gd name="connsiteY4" fmla="*/ 1225651 h 1416015"/>
                <a:gd name="connsiteX5" fmla="*/ 1368569 w 2264229"/>
                <a:gd name="connsiteY5" fmla="*/ 976929 h 1416015"/>
                <a:gd name="connsiteX6" fmla="*/ 1611086 w 2264229"/>
                <a:gd name="connsiteY6" fmla="*/ 479936 h 1416015"/>
                <a:gd name="connsiteX7" fmla="*/ 1883229 w 2264229"/>
                <a:gd name="connsiteY7" fmla="*/ 447279 h 1416015"/>
                <a:gd name="connsiteX8" fmla="*/ 2122715 w 2264229"/>
                <a:gd name="connsiteY8" fmla="*/ 55393 h 1416015"/>
                <a:gd name="connsiteX9" fmla="*/ 2264229 w 2264229"/>
                <a:gd name="connsiteY9" fmla="*/ 11850 h 1416015"/>
                <a:gd name="connsiteX0" fmla="*/ 0 w 2264229"/>
                <a:gd name="connsiteY0" fmla="*/ 1359940 h 1416015"/>
                <a:gd name="connsiteX1" fmla="*/ 206829 w 2264229"/>
                <a:gd name="connsiteY1" fmla="*/ 1405222 h 1416015"/>
                <a:gd name="connsiteX2" fmla="*/ 435429 w 2264229"/>
                <a:gd name="connsiteY2" fmla="*/ 1405222 h 1416015"/>
                <a:gd name="connsiteX3" fmla="*/ 620486 w 2264229"/>
                <a:gd name="connsiteY3" fmla="*/ 1285479 h 1416015"/>
                <a:gd name="connsiteX4" fmla="*/ 1248274 w 2264229"/>
                <a:gd name="connsiteY4" fmla="*/ 1225651 h 1416015"/>
                <a:gd name="connsiteX5" fmla="*/ 1368569 w 2264229"/>
                <a:gd name="connsiteY5" fmla="*/ 976929 h 1416015"/>
                <a:gd name="connsiteX6" fmla="*/ 1611086 w 2264229"/>
                <a:gd name="connsiteY6" fmla="*/ 479936 h 1416015"/>
                <a:gd name="connsiteX7" fmla="*/ 1883229 w 2264229"/>
                <a:gd name="connsiteY7" fmla="*/ 447279 h 1416015"/>
                <a:gd name="connsiteX8" fmla="*/ 2122715 w 2264229"/>
                <a:gd name="connsiteY8" fmla="*/ 55393 h 1416015"/>
                <a:gd name="connsiteX9" fmla="*/ 2264229 w 2264229"/>
                <a:gd name="connsiteY9" fmla="*/ 11850 h 1416015"/>
                <a:gd name="connsiteX0" fmla="*/ 0 w 2264229"/>
                <a:gd name="connsiteY0" fmla="*/ 1359940 h 1416015"/>
                <a:gd name="connsiteX1" fmla="*/ 206829 w 2264229"/>
                <a:gd name="connsiteY1" fmla="*/ 1405222 h 1416015"/>
                <a:gd name="connsiteX2" fmla="*/ 435429 w 2264229"/>
                <a:gd name="connsiteY2" fmla="*/ 1405222 h 1416015"/>
                <a:gd name="connsiteX3" fmla="*/ 620486 w 2264229"/>
                <a:gd name="connsiteY3" fmla="*/ 1285479 h 1416015"/>
                <a:gd name="connsiteX4" fmla="*/ 1248274 w 2264229"/>
                <a:gd name="connsiteY4" fmla="*/ 1225651 h 1416015"/>
                <a:gd name="connsiteX5" fmla="*/ 1507224 w 2264229"/>
                <a:gd name="connsiteY5" fmla="*/ 853619 h 1416015"/>
                <a:gd name="connsiteX6" fmla="*/ 1611086 w 2264229"/>
                <a:gd name="connsiteY6" fmla="*/ 479936 h 1416015"/>
                <a:gd name="connsiteX7" fmla="*/ 1883229 w 2264229"/>
                <a:gd name="connsiteY7" fmla="*/ 447279 h 1416015"/>
                <a:gd name="connsiteX8" fmla="*/ 2122715 w 2264229"/>
                <a:gd name="connsiteY8" fmla="*/ 55393 h 1416015"/>
                <a:gd name="connsiteX9" fmla="*/ 2264229 w 2264229"/>
                <a:gd name="connsiteY9" fmla="*/ 11850 h 1416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4229" h="1416015">
                  <a:moveTo>
                    <a:pt x="0" y="1359940"/>
                  </a:moveTo>
                  <a:cubicBezTo>
                    <a:pt x="67129" y="1314583"/>
                    <a:pt x="134257" y="1397675"/>
                    <a:pt x="206829" y="1405222"/>
                  </a:cubicBezTo>
                  <a:cubicBezTo>
                    <a:pt x="279401" y="1412769"/>
                    <a:pt x="366486" y="1425179"/>
                    <a:pt x="435429" y="1405222"/>
                  </a:cubicBezTo>
                  <a:cubicBezTo>
                    <a:pt x="504372" y="1385265"/>
                    <a:pt x="485012" y="1315407"/>
                    <a:pt x="620486" y="1285479"/>
                  </a:cubicBezTo>
                  <a:cubicBezTo>
                    <a:pt x="755960" y="1255551"/>
                    <a:pt x="1100484" y="1297628"/>
                    <a:pt x="1248274" y="1225651"/>
                  </a:cubicBezTo>
                  <a:cubicBezTo>
                    <a:pt x="1396064" y="1153674"/>
                    <a:pt x="1446755" y="977905"/>
                    <a:pt x="1507224" y="853619"/>
                  </a:cubicBezTo>
                  <a:cubicBezTo>
                    <a:pt x="1567693" y="729333"/>
                    <a:pt x="1548419" y="547659"/>
                    <a:pt x="1611086" y="479936"/>
                  </a:cubicBezTo>
                  <a:cubicBezTo>
                    <a:pt x="1673753" y="412213"/>
                    <a:pt x="1797958" y="518036"/>
                    <a:pt x="1883229" y="447279"/>
                  </a:cubicBezTo>
                  <a:cubicBezTo>
                    <a:pt x="1968501" y="376522"/>
                    <a:pt x="2059215" y="127964"/>
                    <a:pt x="2122715" y="55393"/>
                  </a:cubicBezTo>
                  <a:cubicBezTo>
                    <a:pt x="2186215" y="-17178"/>
                    <a:pt x="2225222" y="-2664"/>
                    <a:pt x="2264229" y="11850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 bwMode="gray">
            <a:xfrm>
              <a:off x="1167736" y="5623882"/>
              <a:ext cx="29750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 bwMode="gray">
            <a:xfrm flipV="1">
              <a:off x="1167736" y="3210166"/>
              <a:ext cx="0" cy="24137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gray">
            <a:xfrm>
              <a:off x="1167736" y="3573487"/>
              <a:ext cx="28781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 bwMode="gray">
            <a:xfrm>
              <a:off x="3770935" y="5692830"/>
              <a:ext cx="650800" cy="24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latin typeface="+mn-ea"/>
                </a:rPr>
                <a:t>Weeks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gray">
            <a:xfrm>
              <a:off x="702880" y="2907288"/>
              <a:ext cx="1291266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smtClean="0">
                  <a:latin typeface="+mn-ea"/>
                </a:rPr>
                <a:t>NWSI &amp; </a:t>
              </a:r>
              <a:r>
                <a:rPr lang="ko-KR" altLang="en-US" sz="1200" b="1" dirty="0" smtClean="0">
                  <a:latin typeface="+mn-ea"/>
                </a:rPr>
                <a:t>판매율</a:t>
              </a:r>
            </a:p>
          </p:txBody>
        </p:sp>
        <p:sp>
          <p:nvSpPr>
            <p:cNvPr id="18" name="TextBox 17"/>
            <p:cNvSpPr txBox="1"/>
            <p:nvPr/>
          </p:nvSpPr>
          <p:spPr bwMode="gray">
            <a:xfrm>
              <a:off x="702880" y="3429000"/>
              <a:ext cx="464856" cy="26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latin typeface="+mn-ea"/>
                </a:rPr>
                <a:t>1</a:t>
              </a:r>
              <a:endParaRPr lang="ko-KR" altLang="en-US" sz="1200" b="1" dirty="0" smtClean="0">
                <a:latin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 bwMode="gray">
            <a:xfrm>
              <a:off x="1167736" y="5022795"/>
              <a:ext cx="28781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 bwMode="gray">
            <a:xfrm>
              <a:off x="702880" y="4904664"/>
              <a:ext cx="464856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latin typeface="+mn-ea"/>
                </a:rPr>
                <a:t>0.2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gray">
            <a:xfrm>
              <a:off x="2371625" y="4795110"/>
              <a:ext cx="68400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</a:rPr>
                <a:t>NWSI</a:t>
              </a:r>
              <a:endParaRPr lang="ko-KR" altLang="en-US" sz="12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2" name="자유형 21"/>
            <p:cNvSpPr/>
            <p:nvPr/>
          </p:nvSpPr>
          <p:spPr bwMode="gray">
            <a:xfrm>
              <a:off x="1175657" y="4658171"/>
              <a:ext cx="1219200" cy="957943"/>
            </a:xfrm>
            <a:custGeom>
              <a:avLst/>
              <a:gdLst>
                <a:gd name="connsiteX0" fmla="*/ 0 w 1219200"/>
                <a:gd name="connsiteY0" fmla="*/ 957943 h 957943"/>
                <a:gd name="connsiteX1" fmla="*/ 174172 w 1219200"/>
                <a:gd name="connsiteY1" fmla="*/ 925285 h 957943"/>
                <a:gd name="connsiteX2" fmla="*/ 511629 w 1219200"/>
                <a:gd name="connsiteY2" fmla="*/ 903514 h 957943"/>
                <a:gd name="connsiteX3" fmla="*/ 794657 w 1219200"/>
                <a:gd name="connsiteY3" fmla="*/ 664028 h 957943"/>
                <a:gd name="connsiteX4" fmla="*/ 957943 w 1219200"/>
                <a:gd name="connsiteY4" fmla="*/ 130628 h 957943"/>
                <a:gd name="connsiteX5" fmla="*/ 1219200 w 1219200"/>
                <a:gd name="connsiteY5" fmla="*/ 0 h 95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957943">
                  <a:moveTo>
                    <a:pt x="0" y="957943"/>
                  </a:moveTo>
                  <a:cubicBezTo>
                    <a:pt x="44450" y="946149"/>
                    <a:pt x="88901" y="934356"/>
                    <a:pt x="174172" y="925285"/>
                  </a:cubicBezTo>
                  <a:cubicBezTo>
                    <a:pt x="259443" y="916214"/>
                    <a:pt x="408215" y="947057"/>
                    <a:pt x="511629" y="903514"/>
                  </a:cubicBezTo>
                  <a:cubicBezTo>
                    <a:pt x="615043" y="859971"/>
                    <a:pt x="720271" y="792842"/>
                    <a:pt x="794657" y="664028"/>
                  </a:cubicBezTo>
                  <a:cubicBezTo>
                    <a:pt x="869043" y="535214"/>
                    <a:pt x="887186" y="241299"/>
                    <a:pt x="957943" y="130628"/>
                  </a:cubicBezTo>
                  <a:cubicBezTo>
                    <a:pt x="1028700" y="19957"/>
                    <a:pt x="1219200" y="0"/>
                    <a:pt x="1219200" y="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 bwMode="gray">
            <a:xfrm>
              <a:off x="2371625" y="4491530"/>
              <a:ext cx="68400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판매</a:t>
              </a:r>
              <a:r>
                <a:rPr lang="ko-KR" altLang="en-US" sz="1200" b="1" dirty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율</a:t>
              </a:r>
              <a:endPara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4" name="그룹 73"/>
          <p:cNvGrpSpPr/>
          <p:nvPr/>
        </p:nvGrpSpPr>
        <p:grpSpPr bwMode="gray">
          <a:xfrm>
            <a:off x="1369452" y="3792256"/>
            <a:ext cx="3280913" cy="1610014"/>
            <a:chOff x="1445347" y="3877704"/>
            <a:chExt cx="3280913" cy="1610014"/>
          </a:xfrm>
        </p:grpSpPr>
        <p:sp>
          <p:nvSpPr>
            <p:cNvPr id="38" name="TextBox 37"/>
            <p:cNvSpPr txBox="1"/>
            <p:nvPr/>
          </p:nvSpPr>
          <p:spPr bwMode="gray">
            <a:xfrm>
              <a:off x="2297925" y="5235718"/>
              <a:ext cx="2428335" cy="252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err="1" smtClean="0">
                  <a:ea typeface="맑은 고딕" pitchFamily="50" charset="-127"/>
                </a:rPr>
                <a:t>결품</a:t>
              </a:r>
              <a:r>
                <a:rPr lang="ko-KR" altLang="en-US" sz="1200" b="1" dirty="0" smtClean="0">
                  <a:ea typeface="맑은 고딕" pitchFamily="50" charset="-127"/>
                </a:rPr>
                <a:t> 매장 증가로 </a:t>
              </a:r>
              <a:r>
                <a:rPr lang="en-US" altLang="ko-KR" sz="1200" b="1" dirty="0" smtClean="0">
                  <a:ea typeface="맑은 고딕" pitchFamily="50" charset="-127"/>
                </a:rPr>
                <a:t>NWSI 0.2 </a:t>
              </a:r>
              <a:r>
                <a:rPr lang="ko-KR" altLang="en-US" sz="1200" b="1" dirty="0" smtClean="0">
                  <a:ea typeface="맑은 고딕" pitchFamily="50" charset="-127"/>
                </a:rPr>
                <a:t>도달</a:t>
              </a:r>
              <a:r>
                <a:rPr lang="en-US" altLang="ko-KR" sz="1200" b="1" dirty="0" smtClean="0">
                  <a:ea typeface="맑은 고딕" pitchFamily="50" charset="-127"/>
                </a:rPr>
                <a:t> 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gray">
            <a:xfrm>
              <a:off x="1445347" y="3877704"/>
              <a:ext cx="2428335" cy="25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ea typeface="맑은 고딕" pitchFamily="50" charset="-127"/>
                </a:rPr>
                <a:t>판매율 </a:t>
              </a:r>
              <a:r>
                <a:rPr lang="ko-KR" altLang="en-US" sz="1200" b="1" dirty="0" err="1" smtClean="0">
                  <a:ea typeface="맑은 고딕" pitchFamily="50" charset="-127"/>
                </a:rPr>
                <a:t>증가후</a:t>
              </a:r>
              <a:r>
                <a:rPr lang="ko-KR" altLang="en-US" sz="1200" b="1" dirty="0" smtClean="0">
                  <a:ea typeface="맑은 고딕" pitchFamily="50" charset="-127"/>
                </a:rPr>
                <a:t> 증가속도 감소</a:t>
              </a:r>
            </a:p>
          </p:txBody>
        </p:sp>
        <p:cxnSp>
          <p:nvCxnSpPr>
            <p:cNvPr id="45" name="꺾인 연결선 44"/>
            <p:cNvCxnSpPr>
              <a:stCxn id="41" idx="1"/>
              <a:endCxn id="22" idx="4"/>
            </p:cNvCxnSpPr>
            <p:nvPr/>
          </p:nvCxnSpPr>
          <p:spPr bwMode="gray">
            <a:xfrm rot="10800000" flipH="1" flipV="1">
              <a:off x="1445347" y="4003704"/>
              <a:ext cx="460568" cy="709200"/>
            </a:xfrm>
            <a:prstGeom prst="bentConnector5">
              <a:avLst>
                <a:gd name="adj1" fmla="val -49634"/>
                <a:gd name="adj2" fmla="val 49674"/>
                <a:gd name="adj3" fmla="val -48904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stCxn id="38" idx="1"/>
            </p:cNvCxnSpPr>
            <p:nvPr/>
          </p:nvCxnSpPr>
          <p:spPr bwMode="gray">
            <a:xfrm rot="10800000">
              <a:off x="2068993" y="5001950"/>
              <a:ext cx="228933" cy="359768"/>
            </a:xfrm>
            <a:prstGeom prst="bentConnector2">
              <a:avLst/>
            </a:prstGeom>
            <a:ln>
              <a:solidFill>
                <a:srgbClr val="FF0000"/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39"/>
          <p:cNvGrpSpPr>
            <a:grpSpLocks/>
          </p:cNvGrpSpPr>
          <p:nvPr/>
        </p:nvGrpSpPr>
        <p:grpSpPr bwMode="gray">
          <a:xfrm>
            <a:off x="8430595" y="1267915"/>
            <a:ext cx="1152000" cy="307777"/>
            <a:chOff x="8672842" y="1429451"/>
            <a:chExt cx="843757" cy="378856"/>
          </a:xfrm>
        </p:grpSpPr>
        <p:sp>
          <p:nvSpPr>
            <p:cNvPr id="76" name="TextBox 40"/>
            <p:cNvSpPr txBox="1">
              <a:spLocks noChangeArrowheads="1"/>
            </p:cNvSpPr>
            <p:nvPr/>
          </p:nvSpPr>
          <p:spPr bwMode="gray">
            <a:xfrm>
              <a:off x="8705042" y="1429451"/>
              <a:ext cx="811557" cy="37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Illustrative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77" name="Straight Connector 41"/>
            <p:cNvCxnSpPr>
              <a:cxnSpLocks noChangeShapeType="1"/>
            </p:cNvCxnSpPr>
            <p:nvPr/>
          </p:nvCxnSpPr>
          <p:spPr bwMode="gray">
            <a:xfrm>
              <a:off x="8672842" y="1465461"/>
              <a:ext cx="843757" cy="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Straight Connector 51"/>
            <p:cNvCxnSpPr>
              <a:cxnSpLocks noChangeShapeType="1"/>
            </p:cNvCxnSpPr>
            <p:nvPr/>
          </p:nvCxnSpPr>
          <p:spPr bwMode="gray">
            <a:xfrm>
              <a:off x="8672842" y="1775659"/>
              <a:ext cx="843757" cy="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" name="그룹 91"/>
          <p:cNvGrpSpPr/>
          <p:nvPr/>
        </p:nvGrpSpPr>
        <p:grpSpPr bwMode="gray">
          <a:xfrm>
            <a:off x="5028895" y="1759310"/>
            <a:ext cx="4612617" cy="4477805"/>
            <a:chOff x="5028895" y="1759310"/>
            <a:chExt cx="4612617" cy="4477805"/>
          </a:xfrm>
        </p:grpSpPr>
        <p:sp>
          <p:nvSpPr>
            <p:cNvPr id="87" name="직사각형 86"/>
            <p:cNvSpPr/>
            <p:nvPr/>
          </p:nvSpPr>
          <p:spPr bwMode="gray">
            <a:xfrm>
              <a:off x="5029200" y="2407310"/>
              <a:ext cx="4612312" cy="38298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 bwMode="gray">
            <a:xfrm>
              <a:off x="5028895" y="1759310"/>
              <a:ext cx="4612617" cy="64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점간 이동을 통한 상품 </a:t>
              </a:r>
              <a:r>
                <a:rPr kumimoji="0" lang="ko-KR" altLang="en-US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재배분후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결품지수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 증가 속도는 감소하고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,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판매율은 지속 증가</a:t>
              </a:r>
            </a:p>
          </p:txBody>
        </p:sp>
        <p:grpSp>
          <p:nvGrpSpPr>
            <p:cNvPr id="91" name="그룹 90"/>
            <p:cNvGrpSpPr/>
            <p:nvPr/>
          </p:nvGrpSpPr>
          <p:grpSpPr bwMode="gray">
            <a:xfrm>
              <a:off x="5256580" y="2745945"/>
              <a:ext cx="3794750" cy="3324460"/>
              <a:chOff x="5256580" y="2745945"/>
              <a:chExt cx="3794750" cy="3324460"/>
            </a:xfrm>
          </p:grpSpPr>
          <p:cxnSp>
            <p:nvCxnSpPr>
              <p:cNvPr id="27" name="직선 화살표 연결선 26"/>
              <p:cNvCxnSpPr/>
              <p:nvPr/>
            </p:nvCxnSpPr>
            <p:spPr bwMode="gray">
              <a:xfrm>
                <a:off x="5797331" y="5467315"/>
                <a:ext cx="297508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 bwMode="gray">
              <a:xfrm flipV="1">
                <a:off x="5797331" y="3053599"/>
                <a:ext cx="0" cy="24137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gray">
              <a:xfrm>
                <a:off x="5797331" y="3416920"/>
                <a:ext cx="287811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 bwMode="gray">
              <a:xfrm>
                <a:off x="8400530" y="5536263"/>
                <a:ext cx="650800" cy="240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4512" tIns="0" rIns="4048" bIns="0" rtlCol="0" anchor="ctr">
                <a:spAutoFit/>
              </a:bodyPr>
              <a:lstStyle/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latin typeface="+mn-ea"/>
                  </a:rPr>
                  <a:t>Weeks</a:t>
                </a:r>
                <a:endParaRPr lang="ko-KR" altLang="en-US" sz="1200" b="1" dirty="0" smtClean="0">
                  <a:latin typeface="+mn-ea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 bwMode="gray">
              <a:xfrm>
                <a:off x="5256580" y="2745945"/>
                <a:ext cx="1529291" cy="226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4512" tIns="0" rIns="4048" bIns="0" rtlCol="0" anchor="ctr">
                <a:spAutoFit/>
              </a:bodyPr>
              <a:lstStyle/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latin typeface="+mn-ea"/>
                  </a:rPr>
                  <a:t>NWSI &amp; </a:t>
                </a:r>
                <a:r>
                  <a:rPr lang="ko-KR" altLang="en-US" sz="1200" b="1" dirty="0" smtClean="0">
                    <a:latin typeface="+mn-ea"/>
                  </a:rPr>
                  <a:t>판매율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 bwMode="gray">
              <a:xfrm>
                <a:off x="5332475" y="3272433"/>
                <a:ext cx="464856" cy="267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4512" tIns="0" rIns="4048" bIns="0" rtlCol="0" anchor="ctr">
                <a:spAutoFit/>
              </a:bodyPr>
              <a:lstStyle/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latin typeface="+mn-ea"/>
                  </a:rPr>
                  <a:t>1</a:t>
                </a:r>
                <a:endParaRPr lang="ko-KR" altLang="en-US" sz="1200" b="1" dirty="0" smtClean="0">
                  <a:latin typeface="+mn-ea"/>
                </a:endParaRPr>
              </a:p>
            </p:txBody>
          </p:sp>
          <p:cxnSp>
            <p:nvCxnSpPr>
              <p:cNvPr id="33" name="직선 연결선 32"/>
              <p:cNvCxnSpPr/>
              <p:nvPr/>
            </p:nvCxnSpPr>
            <p:spPr bwMode="gray">
              <a:xfrm>
                <a:off x="5797331" y="4866228"/>
                <a:ext cx="287811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 bwMode="gray">
              <a:xfrm>
                <a:off x="5332475" y="4748097"/>
                <a:ext cx="464856" cy="1997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4512" tIns="0" rIns="4048" bIns="0" rtlCol="0" anchor="ctr">
                <a:spAutoFit/>
              </a:bodyPr>
              <a:lstStyle/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latin typeface="+mn-ea"/>
                  </a:rPr>
                  <a:t>0.2</a:t>
                </a:r>
                <a:endParaRPr lang="ko-KR" altLang="en-US" sz="1200" b="1" dirty="0" smtClean="0">
                  <a:latin typeface="+mn-ea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 bwMode="gray">
              <a:xfrm>
                <a:off x="8063750" y="3907543"/>
                <a:ext cx="684000" cy="1997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4512" tIns="0" rIns="4048" bIns="0" rtlCol="0" anchor="ctr">
                <a:spAutoFit/>
              </a:bodyPr>
              <a:lstStyle/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solidFill>
                      <a:srgbClr val="FF0000"/>
                    </a:solidFill>
                    <a:latin typeface="+mn-ea"/>
                  </a:rPr>
                  <a:t>NWSI</a:t>
                </a:r>
                <a:endParaRPr lang="ko-KR" altLang="en-US" sz="12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6" name="자유형 35"/>
              <p:cNvSpPr/>
              <p:nvPr/>
            </p:nvSpPr>
            <p:spPr bwMode="gray">
              <a:xfrm>
                <a:off x="5805252" y="4501604"/>
                <a:ext cx="1219200" cy="957943"/>
              </a:xfrm>
              <a:custGeom>
                <a:avLst/>
                <a:gdLst>
                  <a:gd name="connsiteX0" fmla="*/ 0 w 1219200"/>
                  <a:gd name="connsiteY0" fmla="*/ 957943 h 957943"/>
                  <a:gd name="connsiteX1" fmla="*/ 174172 w 1219200"/>
                  <a:gd name="connsiteY1" fmla="*/ 925285 h 957943"/>
                  <a:gd name="connsiteX2" fmla="*/ 511629 w 1219200"/>
                  <a:gd name="connsiteY2" fmla="*/ 903514 h 957943"/>
                  <a:gd name="connsiteX3" fmla="*/ 794657 w 1219200"/>
                  <a:gd name="connsiteY3" fmla="*/ 664028 h 957943"/>
                  <a:gd name="connsiteX4" fmla="*/ 957943 w 1219200"/>
                  <a:gd name="connsiteY4" fmla="*/ 130628 h 957943"/>
                  <a:gd name="connsiteX5" fmla="*/ 1219200 w 1219200"/>
                  <a:gd name="connsiteY5" fmla="*/ 0 h 957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9200" h="957943">
                    <a:moveTo>
                      <a:pt x="0" y="957943"/>
                    </a:moveTo>
                    <a:cubicBezTo>
                      <a:pt x="44450" y="946149"/>
                      <a:pt x="88901" y="934356"/>
                      <a:pt x="174172" y="925285"/>
                    </a:cubicBezTo>
                    <a:cubicBezTo>
                      <a:pt x="259443" y="916214"/>
                      <a:pt x="408215" y="947057"/>
                      <a:pt x="511629" y="903514"/>
                    </a:cubicBezTo>
                    <a:cubicBezTo>
                      <a:pt x="615043" y="859971"/>
                      <a:pt x="720271" y="792842"/>
                      <a:pt x="794657" y="664028"/>
                    </a:cubicBezTo>
                    <a:cubicBezTo>
                      <a:pt x="869043" y="535214"/>
                      <a:pt x="887186" y="241299"/>
                      <a:pt x="957943" y="130628"/>
                    </a:cubicBezTo>
                    <a:cubicBezTo>
                      <a:pt x="1028700" y="19957"/>
                      <a:pt x="1219200" y="0"/>
                      <a:pt x="1219200" y="0"/>
                    </a:cubicBezTo>
                  </a:path>
                </a:pathLst>
              </a:custGeom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 bwMode="gray">
              <a:xfrm>
                <a:off x="8062805" y="3656685"/>
                <a:ext cx="684000" cy="1997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4512" tIns="0" rIns="4048" bIns="0" rtlCol="0" anchor="ctr">
                <a:spAutoFit/>
              </a:bodyPr>
              <a:lstStyle/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ko-KR" altLang="en-US" sz="1200" b="1" dirty="0" smtClean="0">
                    <a:solidFill>
                      <a:schemeClr val="accent5">
                        <a:lumMod val="75000"/>
                      </a:schemeClr>
                    </a:solidFill>
                    <a:latin typeface="+mn-ea"/>
                  </a:rPr>
                  <a:t>판매</a:t>
                </a:r>
                <a:r>
                  <a:rPr lang="ko-KR" altLang="en-US" sz="1200" b="1" dirty="0">
                    <a:solidFill>
                      <a:schemeClr val="accent5">
                        <a:lumMod val="75000"/>
                      </a:schemeClr>
                    </a:solidFill>
                    <a:latin typeface="+mn-ea"/>
                  </a:rPr>
                  <a:t>율</a:t>
                </a:r>
                <a:endParaRPr lang="ko-KR" alt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79" name="직선 연결선 78"/>
              <p:cNvCxnSpPr/>
              <p:nvPr/>
            </p:nvCxnSpPr>
            <p:spPr bwMode="gray">
              <a:xfrm flipH="1" flipV="1">
                <a:off x="7056595" y="3329850"/>
                <a:ext cx="0" cy="230400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 bwMode="gray">
              <a:xfrm>
                <a:off x="6492672" y="5701073"/>
                <a:ext cx="113842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4512" tIns="0" rIns="4048" bIns="0" rtlCol="0" anchor="ctr">
                <a:spAutoFit/>
              </a:bodyPr>
              <a:lstStyle/>
              <a:p>
                <a:pPr algn="ctr" defTabSz="1028700" eaLnBrk="1" latinLnBrk="0" hangingPunct="1">
                  <a:buSzPct val="120000"/>
                </a:pPr>
                <a:r>
                  <a:rPr lang="ko-KR" altLang="en-US" sz="1200" b="1" dirty="0" smtClean="0">
                    <a:ea typeface="맑은 고딕" pitchFamily="50" charset="-127"/>
                  </a:rPr>
                  <a:t>본사 주도 </a:t>
                </a:r>
                <a:endParaRPr lang="en-US" altLang="ko-KR" sz="1200" b="1" dirty="0" smtClean="0">
                  <a:ea typeface="맑은 고딕" pitchFamily="50" charset="-127"/>
                </a:endParaRPr>
              </a:p>
              <a:p>
                <a:pPr algn="ctr" defTabSz="1028700" eaLnBrk="1" latinLnBrk="0" hangingPunct="1">
                  <a:buSzPct val="120000"/>
                </a:pPr>
                <a:r>
                  <a:rPr lang="ko-KR" altLang="en-US" sz="1200" b="1" dirty="0" smtClean="0">
                    <a:ea typeface="맑은 고딕" pitchFamily="50" charset="-127"/>
                  </a:rPr>
                  <a:t>점간 이동 실시</a:t>
                </a:r>
              </a:p>
            </p:txBody>
          </p:sp>
          <p:sp>
            <p:nvSpPr>
              <p:cNvPr id="82" name="자유형 81"/>
              <p:cNvSpPr/>
              <p:nvPr/>
            </p:nvSpPr>
            <p:spPr bwMode="gray">
              <a:xfrm>
                <a:off x="7054553" y="3996860"/>
                <a:ext cx="1023257" cy="852278"/>
              </a:xfrm>
              <a:custGeom>
                <a:avLst/>
                <a:gdLst>
                  <a:gd name="connsiteX0" fmla="*/ 0 w 1012371"/>
                  <a:gd name="connsiteY0" fmla="*/ 1001486 h 1036322"/>
                  <a:gd name="connsiteX1" fmla="*/ 250371 w 1012371"/>
                  <a:gd name="connsiteY1" fmla="*/ 1034143 h 1036322"/>
                  <a:gd name="connsiteX2" fmla="*/ 359228 w 1012371"/>
                  <a:gd name="connsiteY2" fmla="*/ 947057 h 1036322"/>
                  <a:gd name="connsiteX3" fmla="*/ 544286 w 1012371"/>
                  <a:gd name="connsiteY3" fmla="*/ 783771 h 1036322"/>
                  <a:gd name="connsiteX4" fmla="*/ 740228 w 1012371"/>
                  <a:gd name="connsiteY4" fmla="*/ 674914 h 1036322"/>
                  <a:gd name="connsiteX5" fmla="*/ 859971 w 1012371"/>
                  <a:gd name="connsiteY5" fmla="*/ 152400 h 1036322"/>
                  <a:gd name="connsiteX6" fmla="*/ 1012371 w 1012371"/>
                  <a:gd name="connsiteY6" fmla="*/ 0 h 1036322"/>
                  <a:gd name="connsiteX0" fmla="*/ 0 w 1012371"/>
                  <a:gd name="connsiteY0" fmla="*/ 1001486 h 1067825"/>
                  <a:gd name="connsiteX1" fmla="*/ 206828 w 1012371"/>
                  <a:gd name="connsiteY1" fmla="*/ 1066800 h 1067825"/>
                  <a:gd name="connsiteX2" fmla="*/ 359228 w 1012371"/>
                  <a:gd name="connsiteY2" fmla="*/ 947057 h 1067825"/>
                  <a:gd name="connsiteX3" fmla="*/ 544286 w 1012371"/>
                  <a:gd name="connsiteY3" fmla="*/ 783771 h 1067825"/>
                  <a:gd name="connsiteX4" fmla="*/ 740228 w 1012371"/>
                  <a:gd name="connsiteY4" fmla="*/ 674914 h 1067825"/>
                  <a:gd name="connsiteX5" fmla="*/ 859971 w 1012371"/>
                  <a:gd name="connsiteY5" fmla="*/ 152400 h 1067825"/>
                  <a:gd name="connsiteX6" fmla="*/ 1012371 w 1012371"/>
                  <a:gd name="connsiteY6" fmla="*/ 0 h 1067825"/>
                  <a:gd name="connsiteX0" fmla="*/ 0 w 1012371"/>
                  <a:gd name="connsiteY0" fmla="*/ 1001486 h 1067212"/>
                  <a:gd name="connsiteX1" fmla="*/ 206828 w 1012371"/>
                  <a:gd name="connsiteY1" fmla="*/ 1066800 h 1067212"/>
                  <a:gd name="connsiteX2" fmla="*/ 283028 w 1012371"/>
                  <a:gd name="connsiteY2" fmla="*/ 968828 h 1067212"/>
                  <a:gd name="connsiteX3" fmla="*/ 544286 w 1012371"/>
                  <a:gd name="connsiteY3" fmla="*/ 783771 h 1067212"/>
                  <a:gd name="connsiteX4" fmla="*/ 740228 w 1012371"/>
                  <a:gd name="connsiteY4" fmla="*/ 674914 h 1067212"/>
                  <a:gd name="connsiteX5" fmla="*/ 859971 w 1012371"/>
                  <a:gd name="connsiteY5" fmla="*/ 152400 h 1067212"/>
                  <a:gd name="connsiteX6" fmla="*/ 1012371 w 1012371"/>
                  <a:gd name="connsiteY6" fmla="*/ 0 h 1067212"/>
                  <a:gd name="connsiteX0" fmla="*/ 0 w 1012371"/>
                  <a:gd name="connsiteY0" fmla="*/ 1001486 h 1067212"/>
                  <a:gd name="connsiteX1" fmla="*/ 206828 w 1012371"/>
                  <a:gd name="connsiteY1" fmla="*/ 1066800 h 1067212"/>
                  <a:gd name="connsiteX2" fmla="*/ 283028 w 1012371"/>
                  <a:gd name="connsiteY2" fmla="*/ 968828 h 1067212"/>
                  <a:gd name="connsiteX3" fmla="*/ 533401 w 1012371"/>
                  <a:gd name="connsiteY3" fmla="*/ 805542 h 1067212"/>
                  <a:gd name="connsiteX4" fmla="*/ 740228 w 1012371"/>
                  <a:gd name="connsiteY4" fmla="*/ 674914 h 1067212"/>
                  <a:gd name="connsiteX5" fmla="*/ 859971 w 1012371"/>
                  <a:gd name="connsiteY5" fmla="*/ 152400 h 1067212"/>
                  <a:gd name="connsiteX6" fmla="*/ 1012371 w 1012371"/>
                  <a:gd name="connsiteY6" fmla="*/ 0 h 1067212"/>
                  <a:gd name="connsiteX0" fmla="*/ 0 w 1012371"/>
                  <a:gd name="connsiteY0" fmla="*/ 1001486 h 1067212"/>
                  <a:gd name="connsiteX1" fmla="*/ 206828 w 1012371"/>
                  <a:gd name="connsiteY1" fmla="*/ 1066800 h 1067212"/>
                  <a:gd name="connsiteX2" fmla="*/ 283028 w 1012371"/>
                  <a:gd name="connsiteY2" fmla="*/ 968828 h 1067212"/>
                  <a:gd name="connsiteX3" fmla="*/ 533401 w 1012371"/>
                  <a:gd name="connsiteY3" fmla="*/ 805542 h 1067212"/>
                  <a:gd name="connsiteX4" fmla="*/ 718457 w 1012371"/>
                  <a:gd name="connsiteY4" fmla="*/ 664028 h 1067212"/>
                  <a:gd name="connsiteX5" fmla="*/ 859971 w 1012371"/>
                  <a:gd name="connsiteY5" fmla="*/ 152400 h 1067212"/>
                  <a:gd name="connsiteX6" fmla="*/ 1012371 w 1012371"/>
                  <a:gd name="connsiteY6" fmla="*/ 0 h 1067212"/>
                  <a:gd name="connsiteX0" fmla="*/ 0 w 1023257"/>
                  <a:gd name="connsiteY0" fmla="*/ 979715 h 1045441"/>
                  <a:gd name="connsiteX1" fmla="*/ 206828 w 1023257"/>
                  <a:gd name="connsiteY1" fmla="*/ 1045029 h 1045441"/>
                  <a:gd name="connsiteX2" fmla="*/ 283028 w 1023257"/>
                  <a:gd name="connsiteY2" fmla="*/ 947057 h 1045441"/>
                  <a:gd name="connsiteX3" fmla="*/ 533401 w 1023257"/>
                  <a:gd name="connsiteY3" fmla="*/ 783771 h 1045441"/>
                  <a:gd name="connsiteX4" fmla="*/ 718457 w 1023257"/>
                  <a:gd name="connsiteY4" fmla="*/ 642257 h 1045441"/>
                  <a:gd name="connsiteX5" fmla="*/ 859971 w 1023257"/>
                  <a:gd name="connsiteY5" fmla="*/ 130629 h 1045441"/>
                  <a:gd name="connsiteX6" fmla="*/ 1023257 w 1023257"/>
                  <a:gd name="connsiteY6" fmla="*/ 0 h 1045441"/>
                  <a:gd name="connsiteX0" fmla="*/ 0 w 1023257"/>
                  <a:gd name="connsiteY0" fmla="*/ 979715 h 1045441"/>
                  <a:gd name="connsiteX1" fmla="*/ 206828 w 1023257"/>
                  <a:gd name="connsiteY1" fmla="*/ 1045029 h 1045441"/>
                  <a:gd name="connsiteX2" fmla="*/ 283028 w 1023257"/>
                  <a:gd name="connsiteY2" fmla="*/ 947057 h 1045441"/>
                  <a:gd name="connsiteX3" fmla="*/ 544552 w 1023257"/>
                  <a:gd name="connsiteY3" fmla="*/ 811128 h 1045441"/>
                  <a:gd name="connsiteX4" fmla="*/ 718457 w 1023257"/>
                  <a:gd name="connsiteY4" fmla="*/ 642257 h 1045441"/>
                  <a:gd name="connsiteX5" fmla="*/ 859971 w 1023257"/>
                  <a:gd name="connsiteY5" fmla="*/ 130629 h 1045441"/>
                  <a:gd name="connsiteX6" fmla="*/ 1023257 w 1023257"/>
                  <a:gd name="connsiteY6" fmla="*/ 0 h 104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3257" h="1045441">
                    <a:moveTo>
                      <a:pt x="0" y="979715"/>
                    </a:moveTo>
                    <a:cubicBezTo>
                      <a:pt x="95250" y="1000579"/>
                      <a:pt x="159657" y="1050472"/>
                      <a:pt x="206828" y="1045029"/>
                    </a:cubicBezTo>
                    <a:cubicBezTo>
                      <a:pt x="253999" y="1039586"/>
                      <a:pt x="226741" y="986040"/>
                      <a:pt x="283028" y="947057"/>
                    </a:cubicBezTo>
                    <a:cubicBezTo>
                      <a:pt x="339315" y="908074"/>
                      <a:pt x="471981" y="861928"/>
                      <a:pt x="544552" y="811128"/>
                    </a:cubicBezTo>
                    <a:cubicBezTo>
                      <a:pt x="617124" y="760328"/>
                      <a:pt x="665887" y="755673"/>
                      <a:pt x="718457" y="642257"/>
                    </a:cubicBezTo>
                    <a:cubicBezTo>
                      <a:pt x="771027" y="528841"/>
                      <a:pt x="809171" y="237672"/>
                      <a:pt x="859971" y="130629"/>
                    </a:cubicBezTo>
                    <a:cubicBezTo>
                      <a:pt x="910771" y="23586"/>
                      <a:pt x="969735" y="19957"/>
                      <a:pt x="1023257" y="0"/>
                    </a:cubicBezTo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자유형 82"/>
              <p:cNvSpPr/>
              <p:nvPr/>
            </p:nvSpPr>
            <p:spPr bwMode="gray">
              <a:xfrm>
                <a:off x="7043667" y="3803698"/>
                <a:ext cx="1012371" cy="699009"/>
              </a:xfrm>
              <a:custGeom>
                <a:avLst/>
                <a:gdLst>
                  <a:gd name="connsiteX0" fmla="*/ 0 w 1012371"/>
                  <a:gd name="connsiteY0" fmla="*/ 783771 h 791103"/>
                  <a:gd name="connsiteX1" fmla="*/ 250371 w 1012371"/>
                  <a:gd name="connsiteY1" fmla="*/ 783771 h 791103"/>
                  <a:gd name="connsiteX2" fmla="*/ 370114 w 1012371"/>
                  <a:gd name="connsiteY2" fmla="*/ 707571 h 791103"/>
                  <a:gd name="connsiteX3" fmla="*/ 609600 w 1012371"/>
                  <a:gd name="connsiteY3" fmla="*/ 119743 h 791103"/>
                  <a:gd name="connsiteX4" fmla="*/ 1012371 w 1012371"/>
                  <a:gd name="connsiteY4" fmla="*/ 0 h 791103"/>
                  <a:gd name="connsiteX0" fmla="*/ 0 w 1012371"/>
                  <a:gd name="connsiteY0" fmla="*/ 783771 h 784494"/>
                  <a:gd name="connsiteX1" fmla="*/ 250371 w 1012371"/>
                  <a:gd name="connsiteY1" fmla="*/ 740228 h 784494"/>
                  <a:gd name="connsiteX2" fmla="*/ 370114 w 1012371"/>
                  <a:gd name="connsiteY2" fmla="*/ 707571 h 784494"/>
                  <a:gd name="connsiteX3" fmla="*/ 609600 w 1012371"/>
                  <a:gd name="connsiteY3" fmla="*/ 119743 h 784494"/>
                  <a:gd name="connsiteX4" fmla="*/ 1012371 w 1012371"/>
                  <a:gd name="connsiteY4" fmla="*/ 0 h 784494"/>
                  <a:gd name="connsiteX0" fmla="*/ 0 w 1012371"/>
                  <a:gd name="connsiteY0" fmla="*/ 783771 h 784914"/>
                  <a:gd name="connsiteX1" fmla="*/ 250371 w 1012371"/>
                  <a:gd name="connsiteY1" fmla="*/ 740228 h 784914"/>
                  <a:gd name="connsiteX2" fmla="*/ 370114 w 1012371"/>
                  <a:gd name="connsiteY2" fmla="*/ 609600 h 784914"/>
                  <a:gd name="connsiteX3" fmla="*/ 609600 w 1012371"/>
                  <a:gd name="connsiteY3" fmla="*/ 119743 h 784914"/>
                  <a:gd name="connsiteX4" fmla="*/ 1012371 w 1012371"/>
                  <a:gd name="connsiteY4" fmla="*/ 0 h 784914"/>
                  <a:gd name="connsiteX0" fmla="*/ 0 w 1012371"/>
                  <a:gd name="connsiteY0" fmla="*/ 783771 h 784077"/>
                  <a:gd name="connsiteX1" fmla="*/ 250371 w 1012371"/>
                  <a:gd name="connsiteY1" fmla="*/ 666956 h 784077"/>
                  <a:gd name="connsiteX2" fmla="*/ 370114 w 1012371"/>
                  <a:gd name="connsiteY2" fmla="*/ 609600 h 784077"/>
                  <a:gd name="connsiteX3" fmla="*/ 609600 w 1012371"/>
                  <a:gd name="connsiteY3" fmla="*/ 119743 h 784077"/>
                  <a:gd name="connsiteX4" fmla="*/ 1012371 w 1012371"/>
                  <a:gd name="connsiteY4" fmla="*/ 0 h 784077"/>
                  <a:gd name="connsiteX0" fmla="*/ 0 w 1012371"/>
                  <a:gd name="connsiteY0" fmla="*/ 783771 h 784186"/>
                  <a:gd name="connsiteX1" fmla="*/ 250371 w 1012371"/>
                  <a:gd name="connsiteY1" fmla="*/ 666956 h 784186"/>
                  <a:gd name="connsiteX2" fmla="*/ 348342 w 1012371"/>
                  <a:gd name="connsiteY2" fmla="*/ 450842 h 784186"/>
                  <a:gd name="connsiteX3" fmla="*/ 609600 w 1012371"/>
                  <a:gd name="connsiteY3" fmla="*/ 119743 h 784186"/>
                  <a:gd name="connsiteX4" fmla="*/ 1012371 w 1012371"/>
                  <a:gd name="connsiteY4" fmla="*/ 0 h 784186"/>
                  <a:gd name="connsiteX0" fmla="*/ 0 w 1012371"/>
                  <a:gd name="connsiteY0" fmla="*/ 783771 h 784186"/>
                  <a:gd name="connsiteX1" fmla="*/ 206828 w 1012371"/>
                  <a:gd name="connsiteY1" fmla="*/ 666956 h 784186"/>
                  <a:gd name="connsiteX2" fmla="*/ 348342 w 1012371"/>
                  <a:gd name="connsiteY2" fmla="*/ 450842 h 784186"/>
                  <a:gd name="connsiteX3" fmla="*/ 609600 w 1012371"/>
                  <a:gd name="connsiteY3" fmla="*/ 119743 h 784186"/>
                  <a:gd name="connsiteX4" fmla="*/ 1012371 w 1012371"/>
                  <a:gd name="connsiteY4" fmla="*/ 0 h 78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2371" h="784186">
                    <a:moveTo>
                      <a:pt x="0" y="783771"/>
                    </a:moveTo>
                    <a:cubicBezTo>
                      <a:pt x="94342" y="790121"/>
                      <a:pt x="148771" y="722444"/>
                      <a:pt x="206828" y="666956"/>
                    </a:cubicBezTo>
                    <a:cubicBezTo>
                      <a:pt x="264885" y="611468"/>
                      <a:pt x="281213" y="542044"/>
                      <a:pt x="348342" y="450842"/>
                    </a:cubicBezTo>
                    <a:cubicBezTo>
                      <a:pt x="415471" y="359640"/>
                      <a:pt x="498929" y="194883"/>
                      <a:pt x="609600" y="119743"/>
                    </a:cubicBezTo>
                    <a:cubicBezTo>
                      <a:pt x="720271" y="44603"/>
                      <a:pt x="864507" y="907"/>
                      <a:pt x="1012371" y="0"/>
                    </a:cubicBezTo>
                  </a:path>
                </a:pathLst>
              </a:cu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자유형 89"/>
              <p:cNvSpPr/>
              <p:nvPr/>
            </p:nvSpPr>
            <p:spPr bwMode="gray">
              <a:xfrm>
                <a:off x="5811945" y="4795110"/>
                <a:ext cx="1244343" cy="500020"/>
              </a:xfrm>
              <a:custGeom>
                <a:avLst/>
                <a:gdLst>
                  <a:gd name="connsiteX0" fmla="*/ 0 w 2264229"/>
                  <a:gd name="connsiteY0" fmla="*/ 1514079 h 1514079"/>
                  <a:gd name="connsiteX1" fmla="*/ 206829 w 2264229"/>
                  <a:gd name="connsiteY1" fmla="*/ 1405222 h 1514079"/>
                  <a:gd name="connsiteX2" fmla="*/ 435429 w 2264229"/>
                  <a:gd name="connsiteY2" fmla="*/ 1405222 h 1514079"/>
                  <a:gd name="connsiteX3" fmla="*/ 620486 w 2264229"/>
                  <a:gd name="connsiteY3" fmla="*/ 1285479 h 1514079"/>
                  <a:gd name="connsiteX4" fmla="*/ 772886 w 2264229"/>
                  <a:gd name="connsiteY4" fmla="*/ 1318136 h 1514079"/>
                  <a:gd name="connsiteX5" fmla="*/ 1447800 w 2264229"/>
                  <a:gd name="connsiteY5" fmla="*/ 730308 h 1514079"/>
                  <a:gd name="connsiteX6" fmla="*/ 1611086 w 2264229"/>
                  <a:gd name="connsiteY6" fmla="*/ 479936 h 1514079"/>
                  <a:gd name="connsiteX7" fmla="*/ 1883229 w 2264229"/>
                  <a:gd name="connsiteY7" fmla="*/ 447279 h 1514079"/>
                  <a:gd name="connsiteX8" fmla="*/ 2122715 w 2264229"/>
                  <a:gd name="connsiteY8" fmla="*/ 55393 h 1514079"/>
                  <a:gd name="connsiteX9" fmla="*/ 2264229 w 2264229"/>
                  <a:gd name="connsiteY9" fmla="*/ 11850 h 1514079"/>
                  <a:gd name="connsiteX0" fmla="*/ 0 w 2264229"/>
                  <a:gd name="connsiteY0" fmla="*/ 1514079 h 1514079"/>
                  <a:gd name="connsiteX1" fmla="*/ 206829 w 2264229"/>
                  <a:gd name="connsiteY1" fmla="*/ 1405222 h 1514079"/>
                  <a:gd name="connsiteX2" fmla="*/ 435429 w 2264229"/>
                  <a:gd name="connsiteY2" fmla="*/ 1405222 h 1514079"/>
                  <a:gd name="connsiteX3" fmla="*/ 620486 w 2264229"/>
                  <a:gd name="connsiteY3" fmla="*/ 1285479 h 1514079"/>
                  <a:gd name="connsiteX4" fmla="*/ 772886 w 2264229"/>
                  <a:gd name="connsiteY4" fmla="*/ 1318136 h 1514079"/>
                  <a:gd name="connsiteX5" fmla="*/ 1368569 w 2264229"/>
                  <a:gd name="connsiteY5" fmla="*/ 976929 h 1514079"/>
                  <a:gd name="connsiteX6" fmla="*/ 1611086 w 2264229"/>
                  <a:gd name="connsiteY6" fmla="*/ 479936 h 1514079"/>
                  <a:gd name="connsiteX7" fmla="*/ 1883229 w 2264229"/>
                  <a:gd name="connsiteY7" fmla="*/ 447279 h 1514079"/>
                  <a:gd name="connsiteX8" fmla="*/ 2122715 w 2264229"/>
                  <a:gd name="connsiteY8" fmla="*/ 55393 h 1514079"/>
                  <a:gd name="connsiteX9" fmla="*/ 2264229 w 2264229"/>
                  <a:gd name="connsiteY9" fmla="*/ 11850 h 1514079"/>
                  <a:gd name="connsiteX0" fmla="*/ 0 w 2323652"/>
                  <a:gd name="connsiteY0" fmla="*/ 1452422 h 1452422"/>
                  <a:gd name="connsiteX1" fmla="*/ 266252 w 2323652"/>
                  <a:gd name="connsiteY1" fmla="*/ 1405222 h 1452422"/>
                  <a:gd name="connsiteX2" fmla="*/ 494852 w 2323652"/>
                  <a:gd name="connsiteY2" fmla="*/ 1405222 h 1452422"/>
                  <a:gd name="connsiteX3" fmla="*/ 679909 w 2323652"/>
                  <a:gd name="connsiteY3" fmla="*/ 1285479 h 1452422"/>
                  <a:gd name="connsiteX4" fmla="*/ 832309 w 2323652"/>
                  <a:gd name="connsiteY4" fmla="*/ 1318136 h 1452422"/>
                  <a:gd name="connsiteX5" fmla="*/ 1427992 w 2323652"/>
                  <a:gd name="connsiteY5" fmla="*/ 976929 h 1452422"/>
                  <a:gd name="connsiteX6" fmla="*/ 1670509 w 2323652"/>
                  <a:gd name="connsiteY6" fmla="*/ 479936 h 1452422"/>
                  <a:gd name="connsiteX7" fmla="*/ 1942652 w 2323652"/>
                  <a:gd name="connsiteY7" fmla="*/ 447279 h 1452422"/>
                  <a:gd name="connsiteX8" fmla="*/ 2182138 w 2323652"/>
                  <a:gd name="connsiteY8" fmla="*/ 55393 h 1452422"/>
                  <a:gd name="connsiteX9" fmla="*/ 2323652 w 2323652"/>
                  <a:gd name="connsiteY9" fmla="*/ 11850 h 1452422"/>
                  <a:gd name="connsiteX0" fmla="*/ 0 w 2264229"/>
                  <a:gd name="connsiteY0" fmla="*/ 1359940 h 1416015"/>
                  <a:gd name="connsiteX1" fmla="*/ 206829 w 2264229"/>
                  <a:gd name="connsiteY1" fmla="*/ 1405222 h 1416015"/>
                  <a:gd name="connsiteX2" fmla="*/ 435429 w 2264229"/>
                  <a:gd name="connsiteY2" fmla="*/ 1405222 h 1416015"/>
                  <a:gd name="connsiteX3" fmla="*/ 620486 w 2264229"/>
                  <a:gd name="connsiteY3" fmla="*/ 1285479 h 1416015"/>
                  <a:gd name="connsiteX4" fmla="*/ 772886 w 2264229"/>
                  <a:gd name="connsiteY4" fmla="*/ 1318136 h 1416015"/>
                  <a:gd name="connsiteX5" fmla="*/ 1368569 w 2264229"/>
                  <a:gd name="connsiteY5" fmla="*/ 976929 h 1416015"/>
                  <a:gd name="connsiteX6" fmla="*/ 1611086 w 2264229"/>
                  <a:gd name="connsiteY6" fmla="*/ 479936 h 1416015"/>
                  <a:gd name="connsiteX7" fmla="*/ 1883229 w 2264229"/>
                  <a:gd name="connsiteY7" fmla="*/ 447279 h 1416015"/>
                  <a:gd name="connsiteX8" fmla="*/ 2122715 w 2264229"/>
                  <a:gd name="connsiteY8" fmla="*/ 55393 h 1416015"/>
                  <a:gd name="connsiteX9" fmla="*/ 2264229 w 2264229"/>
                  <a:gd name="connsiteY9" fmla="*/ 11850 h 1416015"/>
                  <a:gd name="connsiteX0" fmla="*/ 0 w 2264229"/>
                  <a:gd name="connsiteY0" fmla="*/ 1359940 h 1416015"/>
                  <a:gd name="connsiteX1" fmla="*/ 206829 w 2264229"/>
                  <a:gd name="connsiteY1" fmla="*/ 1405222 h 1416015"/>
                  <a:gd name="connsiteX2" fmla="*/ 435429 w 2264229"/>
                  <a:gd name="connsiteY2" fmla="*/ 1405222 h 1416015"/>
                  <a:gd name="connsiteX3" fmla="*/ 620486 w 2264229"/>
                  <a:gd name="connsiteY3" fmla="*/ 1285479 h 1416015"/>
                  <a:gd name="connsiteX4" fmla="*/ 1248274 w 2264229"/>
                  <a:gd name="connsiteY4" fmla="*/ 1225651 h 1416015"/>
                  <a:gd name="connsiteX5" fmla="*/ 1368569 w 2264229"/>
                  <a:gd name="connsiteY5" fmla="*/ 976929 h 1416015"/>
                  <a:gd name="connsiteX6" fmla="*/ 1611086 w 2264229"/>
                  <a:gd name="connsiteY6" fmla="*/ 479936 h 1416015"/>
                  <a:gd name="connsiteX7" fmla="*/ 1883229 w 2264229"/>
                  <a:gd name="connsiteY7" fmla="*/ 447279 h 1416015"/>
                  <a:gd name="connsiteX8" fmla="*/ 2122715 w 2264229"/>
                  <a:gd name="connsiteY8" fmla="*/ 55393 h 1416015"/>
                  <a:gd name="connsiteX9" fmla="*/ 2264229 w 2264229"/>
                  <a:gd name="connsiteY9" fmla="*/ 11850 h 1416015"/>
                  <a:gd name="connsiteX0" fmla="*/ 0 w 2264229"/>
                  <a:gd name="connsiteY0" fmla="*/ 1359940 h 1416015"/>
                  <a:gd name="connsiteX1" fmla="*/ 206829 w 2264229"/>
                  <a:gd name="connsiteY1" fmla="*/ 1405222 h 1416015"/>
                  <a:gd name="connsiteX2" fmla="*/ 435429 w 2264229"/>
                  <a:gd name="connsiteY2" fmla="*/ 1405222 h 1416015"/>
                  <a:gd name="connsiteX3" fmla="*/ 620486 w 2264229"/>
                  <a:gd name="connsiteY3" fmla="*/ 1285479 h 1416015"/>
                  <a:gd name="connsiteX4" fmla="*/ 1248274 w 2264229"/>
                  <a:gd name="connsiteY4" fmla="*/ 1225651 h 1416015"/>
                  <a:gd name="connsiteX5" fmla="*/ 1368569 w 2264229"/>
                  <a:gd name="connsiteY5" fmla="*/ 976929 h 1416015"/>
                  <a:gd name="connsiteX6" fmla="*/ 1611086 w 2264229"/>
                  <a:gd name="connsiteY6" fmla="*/ 479936 h 1416015"/>
                  <a:gd name="connsiteX7" fmla="*/ 1883229 w 2264229"/>
                  <a:gd name="connsiteY7" fmla="*/ 447279 h 1416015"/>
                  <a:gd name="connsiteX8" fmla="*/ 2122715 w 2264229"/>
                  <a:gd name="connsiteY8" fmla="*/ 55393 h 1416015"/>
                  <a:gd name="connsiteX9" fmla="*/ 2264229 w 2264229"/>
                  <a:gd name="connsiteY9" fmla="*/ 11850 h 1416015"/>
                  <a:gd name="connsiteX0" fmla="*/ 0 w 2264229"/>
                  <a:gd name="connsiteY0" fmla="*/ 1359940 h 1416015"/>
                  <a:gd name="connsiteX1" fmla="*/ 206829 w 2264229"/>
                  <a:gd name="connsiteY1" fmla="*/ 1405222 h 1416015"/>
                  <a:gd name="connsiteX2" fmla="*/ 435429 w 2264229"/>
                  <a:gd name="connsiteY2" fmla="*/ 1405222 h 1416015"/>
                  <a:gd name="connsiteX3" fmla="*/ 620486 w 2264229"/>
                  <a:gd name="connsiteY3" fmla="*/ 1285479 h 1416015"/>
                  <a:gd name="connsiteX4" fmla="*/ 1248274 w 2264229"/>
                  <a:gd name="connsiteY4" fmla="*/ 1225651 h 1416015"/>
                  <a:gd name="connsiteX5" fmla="*/ 1507224 w 2264229"/>
                  <a:gd name="connsiteY5" fmla="*/ 853619 h 1416015"/>
                  <a:gd name="connsiteX6" fmla="*/ 1611086 w 2264229"/>
                  <a:gd name="connsiteY6" fmla="*/ 479936 h 1416015"/>
                  <a:gd name="connsiteX7" fmla="*/ 1883229 w 2264229"/>
                  <a:gd name="connsiteY7" fmla="*/ 447279 h 1416015"/>
                  <a:gd name="connsiteX8" fmla="*/ 2122715 w 2264229"/>
                  <a:gd name="connsiteY8" fmla="*/ 55393 h 1416015"/>
                  <a:gd name="connsiteX9" fmla="*/ 2264229 w 2264229"/>
                  <a:gd name="connsiteY9" fmla="*/ 11850 h 141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64229" h="1416015">
                    <a:moveTo>
                      <a:pt x="0" y="1359940"/>
                    </a:moveTo>
                    <a:cubicBezTo>
                      <a:pt x="67129" y="1314583"/>
                      <a:pt x="134257" y="1397675"/>
                      <a:pt x="206829" y="1405222"/>
                    </a:cubicBezTo>
                    <a:cubicBezTo>
                      <a:pt x="279401" y="1412769"/>
                      <a:pt x="366486" y="1425179"/>
                      <a:pt x="435429" y="1405222"/>
                    </a:cubicBezTo>
                    <a:cubicBezTo>
                      <a:pt x="504372" y="1385265"/>
                      <a:pt x="485012" y="1315407"/>
                      <a:pt x="620486" y="1285479"/>
                    </a:cubicBezTo>
                    <a:cubicBezTo>
                      <a:pt x="755960" y="1255551"/>
                      <a:pt x="1100484" y="1297628"/>
                      <a:pt x="1248274" y="1225651"/>
                    </a:cubicBezTo>
                    <a:cubicBezTo>
                      <a:pt x="1396064" y="1153674"/>
                      <a:pt x="1446755" y="977905"/>
                      <a:pt x="1507224" y="853619"/>
                    </a:cubicBezTo>
                    <a:cubicBezTo>
                      <a:pt x="1567693" y="729333"/>
                      <a:pt x="1548419" y="547659"/>
                      <a:pt x="1611086" y="479936"/>
                    </a:cubicBezTo>
                    <a:cubicBezTo>
                      <a:pt x="1673753" y="412213"/>
                      <a:pt x="1797958" y="518036"/>
                      <a:pt x="1883229" y="447279"/>
                    </a:cubicBezTo>
                    <a:cubicBezTo>
                      <a:pt x="1968501" y="376522"/>
                      <a:pt x="2059215" y="127964"/>
                      <a:pt x="2122715" y="55393"/>
                    </a:cubicBezTo>
                    <a:cubicBezTo>
                      <a:pt x="2186215" y="-17178"/>
                      <a:pt x="2225222" y="-2664"/>
                      <a:pt x="2264229" y="11850"/>
                    </a:cubicBezTo>
                  </a:path>
                </a:pathLst>
              </a:cu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5" name="그룹 94"/>
          <p:cNvGrpSpPr/>
          <p:nvPr/>
        </p:nvGrpSpPr>
        <p:grpSpPr bwMode="gray">
          <a:xfrm>
            <a:off x="6850375" y="3049525"/>
            <a:ext cx="2598581" cy="1745585"/>
            <a:chOff x="1030932" y="3884370"/>
            <a:chExt cx="2598581" cy="1745585"/>
          </a:xfrm>
        </p:grpSpPr>
        <p:sp>
          <p:nvSpPr>
            <p:cNvPr id="96" name="TextBox 95"/>
            <p:cNvSpPr txBox="1"/>
            <p:nvPr/>
          </p:nvSpPr>
          <p:spPr bwMode="gray">
            <a:xfrm>
              <a:off x="2204297" y="5186757"/>
              <a:ext cx="1425216" cy="44319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NWSI </a:t>
              </a:r>
              <a:r>
                <a:rPr lang="ko-KR" altLang="en-US" sz="1200" b="1" dirty="0" smtClean="0">
                  <a:ea typeface="맑은 고딕" pitchFamily="50" charset="-127"/>
                </a:rPr>
                <a:t>잠시 하락 후 다시 증가</a:t>
              </a:r>
            </a:p>
          </p:txBody>
        </p:sp>
        <p:sp>
          <p:nvSpPr>
            <p:cNvPr id="97" name="TextBox 96"/>
            <p:cNvSpPr txBox="1"/>
            <p:nvPr/>
          </p:nvSpPr>
          <p:spPr bwMode="gray">
            <a:xfrm>
              <a:off x="1030932" y="3884370"/>
              <a:ext cx="2160000" cy="25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200" b="1" dirty="0" smtClean="0">
                  <a:ea typeface="맑은 고딕" pitchFamily="50" charset="-127"/>
                </a:rPr>
                <a:t>판매율 증가속도 다시 증가</a:t>
              </a:r>
            </a:p>
          </p:txBody>
        </p:sp>
        <p:cxnSp>
          <p:nvCxnSpPr>
            <p:cNvPr id="98" name="꺾인 연결선 97"/>
            <p:cNvCxnSpPr>
              <a:stCxn id="97" idx="2"/>
            </p:cNvCxnSpPr>
            <p:nvPr/>
          </p:nvCxnSpPr>
          <p:spPr bwMode="gray">
            <a:xfrm rot="5400000">
              <a:off x="1488899" y="4209671"/>
              <a:ext cx="695335" cy="5487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꺾인 연결선 98"/>
            <p:cNvCxnSpPr>
              <a:stCxn id="96" idx="0"/>
            </p:cNvCxnSpPr>
            <p:nvPr/>
          </p:nvCxnSpPr>
          <p:spPr bwMode="gray">
            <a:xfrm rot="16200000" flipV="1">
              <a:off x="2461317" y="4731168"/>
              <a:ext cx="122675" cy="788503"/>
            </a:xfrm>
            <a:prstGeom prst="bentConnector2">
              <a:avLst/>
            </a:prstGeom>
            <a:ln>
              <a:solidFill>
                <a:srgbClr val="FF0000"/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695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>
            <a:spLocks noGrp="1"/>
          </p:cNvSpPr>
          <p:nvPr>
            <p:ph type="title"/>
          </p:nvPr>
        </p:nvSpPr>
        <p:spPr bwMode="gray"/>
        <p:txBody>
          <a:bodyPr anchor="b"/>
          <a:lstStyle/>
          <a:p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초도 물량 </a:t>
            </a:r>
            <a:r>
              <a:rPr lang="ko-KR" altLang="en-US" dirty="0" err="1" smtClean="0">
                <a:latin typeface="+mn-ea"/>
                <a:ea typeface="+mn-ea"/>
              </a:rPr>
              <a:t>배분표</a:t>
            </a:r>
            <a:r>
              <a:rPr lang="ko-KR" altLang="en-US" dirty="0" smtClean="0">
                <a:latin typeface="+mn-ea"/>
                <a:ea typeface="+mn-ea"/>
              </a:rPr>
              <a:t> 도출 </a:t>
            </a:r>
            <a:r>
              <a:rPr lang="en-US" altLang="ko-KR" dirty="0" smtClean="0">
                <a:latin typeface="+mn-ea"/>
                <a:ea typeface="+mn-ea"/>
              </a:rPr>
              <a:t>– Step 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smtClean="0">
                <a:latin typeface="+mn-ea"/>
              </a:rPr>
              <a:t>기획</a:t>
            </a:r>
            <a:r>
              <a:rPr lang="en-US" altLang="ko-KR" dirty="0" smtClean="0">
                <a:latin typeface="+mn-ea"/>
              </a:rPr>
              <a:t>MD</a:t>
            </a:r>
            <a:r>
              <a:rPr lang="ko-KR" altLang="en-US" dirty="0" smtClean="0">
                <a:latin typeface="+mn-ea"/>
              </a:rPr>
              <a:t>에 의해 정의된 </a:t>
            </a:r>
            <a:r>
              <a:rPr lang="en-US" altLang="ko-KR" dirty="0" smtClean="0">
                <a:latin typeface="+mn-ea"/>
              </a:rPr>
              <a:t>Item</a:t>
            </a:r>
            <a:r>
              <a:rPr lang="ko-KR" altLang="en-US" dirty="0" smtClean="0">
                <a:latin typeface="+mn-ea"/>
              </a:rPr>
              <a:t>별 매장 공간 점유 </a:t>
            </a:r>
            <a:r>
              <a:rPr lang="ko-KR" altLang="en-US" dirty="0" err="1" smtClean="0">
                <a:latin typeface="+mn-ea"/>
              </a:rPr>
              <a:t>비율값을</a:t>
            </a:r>
            <a:r>
              <a:rPr lang="ko-KR" altLang="en-US" dirty="0" smtClean="0">
                <a:latin typeface="+mn-ea"/>
              </a:rPr>
              <a:t> 바탕으로 전매장의 </a:t>
            </a:r>
            <a:r>
              <a:rPr lang="en-US" altLang="ko-KR" dirty="0" smtClean="0">
                <a:latin typeface="+mn-ea"/>
              </a:rPr>
              <a:t>Item</a:t>
            </a:r>
            <a:r>
              <a:rPr lang="ko-KR" altLang="en-US" dirty="0" smtClean="0">
                <a:latin typeface="+mn-ea"/>
              </a:rPr>
              <a:t>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월</a:t>
            </a:r>
            <a:r>
              <a:rPr lang="ko-KR" altLang="en-US" dirty="0" smtClean="0">
                <a:latin typeface="+mn-ea"/>
              </a:rPr>
              <a:t>별 전시 </a:t>
            </a:r>
            <a:r>
              <a:rPr lang="en-US" altLang="ko-KR" dirty="0" smtClean="0">
                <a:latin typeface="+mn-ea"/>
              </a:rPr>
              <a:t>Capa</a:t>
            </a:r>
            <a:r>
              <a:rPr lang="ko-KR" altLang="en-US" dirty="0" smtClean="0">
                <a:latin typeface="+mn-ea"/>
              </a:rPr>
              <a:t>값을 산정함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동일 </a:t>
            </a:r>
            <a:r>
              <a:rPr lang="en-US" altLang="ko-KR" dirty="0" smtClean="0">
                <a:latin typeface="+mn-ea"/>
              </a:rPr>
              <a:t>Item</a:t>
            </a:r>
            <a:r>
              <a:rPr lang="ko-KR" altLang="en-US" dirty="0" smtClean="0">
                <a:latin typeface="+mn-ea"/>
              </a:rPr>
              <a:t>이라도 </a:t>
            </a:r>
            <a:r>
              <a:rPr lang="ko-KR" altLang="en-US" dirty="0" err="1" smtClean="0">
                <a:latin typeface="+mn-ea"/>
              </a:rPr>
              <a:t>기획군이</a:t>
            </a:r>
            <a:r>
              <a:rPr lang="ko-KR" altLang="en-US" dirty="0" smtClean="0">
                <a:latin typeface="+mn-ea"/>
              </a:rPr>
              <a:t> 다르면 다른 </a:t>
            </a:r>
            <a:r>
              <a:rPr lang="en-US" altLang="ko-KR" dirty="0" smtClean="0">
                <a:latin typeface="+mn-ea"/>
              </a:rPr>
              <a:t>Item</a:t>
            </a:r>
            <a:r>
              <a:rPr lang="ko-KR" altLang="en-US" dirty="0" smtClean="0">
                <a:latin typeface="+mn-ea"/>
              </a:rPr>
              <a:t>으로 간주하여 계산함</a:t>
            </a:r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12" name="자유형 11"/>
          <p:cNvSpPr/>
          <p:nvPr/>
        </p:nvSpPr>
        <p:spPr bwMode="gray">
          <a:xfrm>
            <a:off x="312519" y="3026532"/>
            <a:ext cx="2764971" cy="358924"/>
          </a:xfrm>
          <a:custGeom>
            <a:avLst/>
            <a:gdLst>
              <a:gd name="connsiteX0" fmla="*/ 21771 w 2764971"/>
              <a:gd name="connsiteY0" fmla="*/ 0 h 424543"/>
              <a:gd name="connsiteX1" fmla="*/ 0 w 2764971"/>
              <a:gd name="connsiteY1" fmla="*/ 424543 h 424543"/>
              <a:gd name="connsiteX2" fmla="*/ 2764971 w 2764971"/>
              <a:gd name="connsiteY2" fmla="*/ 413658 h 424543"/>
              <a:gd name="connsiteX3" fmla="*/ 1458686 w 2764971"/>
              <a:gd name="connsiteY3" fmla="*/ 0 h 424543"/>
              <a:gd name="connsiteX4" fmla="*/ 21771 w 2764971"/>
              <a:gd name="connsiteY4" fmla="*/ 0 h 424543"/>
              <a:gd name="connsiteX0" fmla="*/ 21771 w 2764971"/>
              <a:gd name="connsiteY0" fmla="*/ 12876 h 437419"/>
              <a:gd name="connsiteX1" fmla="*/ 0 w 2764971"/>
              <a:gd name="connsiteY1" fmla="*/ 437419 h 437419"/>
              <a:gd name="connsiteX2" fmla="*/ 2764971 w 2764971"/>
              <a:gd name="connsiteY2" fmla="*/ 426534 h 437419"/>
              <a:gd name="connsiteX3" fmla="*/ 1338943 w 2764971"/>
              <a:gd name="connsiteY3" fmla="*/ 0 h 437419"/>
              <a:gd name="connsiteX4" fmla="*/ 21771 w 2764971"/>
              <a:gd name="connsiteY4" fmla="*/ 12876 h 437419"/>
              <a:gd name="connsiteX0" fmla="*/ 21771 w 2764971"/>
              <a:gd name="connsiteY0" fmla="*/ 0 h 424543"/>
              <a:gd name="connsiteX1" fmla="*/ 0 w 2764971"/>
              <a:gd name="connsiteY1" fmla="*/ 424543 h 424543"/>
              <a:gd name="connsiteX2" fmla="*/ 2764971 w 2764971"/>
              <a:gd name="connsiteY2" fmla="*/ 413658 h 424543"/>
              <a:gd name="connsiteX3" fmla="*/ 1338943 w 2764971"/>
              <a:gd name="connsiteY3" fmla="*/ 0 h 424543"/>
              <a:gd name="connsiteX4" fmla="*/ 21771 w 2764971"/>
              <a:gd name="connsiteY4" fmla="*/ 0 h 42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971" h="424543">
                <a:moveTo>
                  <a:pt x="21771" y="0"/>
                </a:moveTo>
                <a:lnTo>
                  <a:pt x="0" y="424543"/>
                </a:lnTo>
                <a:lnTo>
                  <a:pt x="2764971" y="413658"/>
                </a:lnTo>
                <a:lnTo>
                  <a:pt x="1338943" y="0"/>
                </a:lnTo>
                <a:lnTo>
                  <a:pt x="2177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" name="오각형 3"/>
          <p:cNvSpPr/>
          <p:nvPr/>
        </p:nvSpPr>
        <p:spPr bwMode="gray">
          <a:xfrm>
            <a:off x="337739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매장별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</a:b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전시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가능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Style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수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 (Capa)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산정</a:t>
            </a:r>
          </a:p>
        </p:txBody>
      </p:sp>
      <p:sp>
        <p:nvSpPr>
          <p:cNvPr id="60" name="오각형 59"/>
          <p:cNvSpPr/>
          <p:nvPr/>
        </p:nvSpPr>
        <p:spPr bwMode="gray">
          <a:xfrm>
            <a:off x="5012918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 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판매력과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전시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Capa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에 따른 배분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Style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결정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1" name="오각형 60"/>
          <p:cNvSpPr/>
          <p:nvPr/>
        </p:nvSpPr>
        <p:spPr bwMode="gray">
          <a:xfrm>
            <a:off x="6571311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스타일별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매장별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할당 물량 산정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2" name="오각형 61"/>
          <p:cNvSpPr/>
          <p:nvPr/>
        </p:nvSpPr>
        <p:spPr bwMode="gray">
          <a:xfrm>
            <a:off x="8129704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   Assort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Box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지정 및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Size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별 배분 물량 산정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5" name="오각형 64"/>
          <p:cNvSpPr/>
          <p:nvPr/>
        </p:nvSpPr>
        <p:spPr bwMode="gray">
          <a:xfrm>
            <a:off x="1896132" y="2131525"/>
            <a:ext cx="1512000" cy="867551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noProof="0" dirty="0" smtClean="0">
                <a:solidFill>
                  <a:sysClr val="windowText" lastClr="000000"/>
                </a:solidFill>
                <a:latin typeface="+mn-ea"/>
              </a:rPr>
              <a:t>상품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속성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따른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스타일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Grouping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 bwMode="gray">
          <a:xfrm>
            <a:off x="337739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1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gray">
          <a:xfrm>
            <a:off x="1896132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2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gray">
          <a:xfrm>
            <a:off x="5012918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4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1" name="직사각형 80"/>
          <p:cNvSpPr/>
          <p:nvPr/>
        </p:nvSpPr>
        <p:spPr bwMode="gray">
          <a:xfrm>
            <a:off x="6571311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5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gray">
          <a:xfrm>
            <a:off x="8129704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6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 bwMode="gray">
          <a:xfrm>
            <a:off x="328103" y="1879929"/>
            <a:ext cx="61560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 bwMode="gray">
          <a:xfrm>
            <a:off x="6579146" y="1879929"/>
            <a:ext cx="30600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 bwMode="gray">
          <a:xfrm>
            <a:off x="2170303" y="1683415"/>
            <a:ext cx="2479117" cy="40360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500" b="1" i="1" dirty="0" smtClean="0">
                <a:latin typeface="+mn-ea"/>
                <a:cs typeface="Arial" charset="0"/>
              </a:rPr>
              <a:t>매장 구색 </a:t>
            </a:r>
            <a:r>
              <a:rPr lang="en-US" altLang="ko-KR" sz="1500" b="1" i="1" dirty="0" smtClean="0">
                <a:latin typeface="+mn-ea"/>
                <a:cs typeface="Arial" charset="0"/>
              </a:rPr>
              <a:t>(Assortment)</a:t>
            </a:r>
            <a:endParaRPr lang="en-US" altLang="ko-KR" sz="1500" b="1" i="1" dirty="0">
              <a:latin typeface="+mn-ea"/>
              <a:cs typeface="Arial" charset="0"/>
            </a:endParaRPr>
          </a:p>
        </p:txBody>
      </p:sp>
      <p:sp>
        <p:nvSpPr>
          <p:cNvPr id="91" name="직사각형 90"/>
          <p:cNvSpPr/>
          <p:nvPr/>
        </p:nvSpPr>
        <p:spPr bwMode="gray">
          <a:xfrm>
            <a:off x="7078060" y="1683415"/>
            <a:ext cx="2200955" cy="40360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500" b="1" i="1" dirty="0" smtClean="0">
                <a:latin typeface="+mn-ea"/>
                <a:cs typeface="Arial" charset="0"/>
              </a:rPr>
              <a:t>물량 할당 </a:t>
            </a:r>
            <a:r>
              <a:rPr lang="en-US" altLang="ko-KR" sz="1500" b="1" i="1" dirty="0" smtClean="0">
                <a:latin typeface="+mn-ea"/>
                <a:cs typeface="Arial" charset="0"/>
              </a:rPr>
              <a:t>(Allocation)</a:t>
            </a:r>
            <a:endParaRPr lang="en-US" altLang="ko-KR" sz="1500" b="1" i="1" dirty="0">
              <a:latin typeface="+mn-ea"/>
              <a:cs typeface="Arial" charset="0"/>
            </a:endParaRPr>
          </a:p>
        </p:txBody>
      </p:sp>
      <p:cxnSp>
        <p:nvCxnSpPr>
          <p:cNvPr id="30" name="직선 연결선 29"/>
          <p:cNvCxnSpPr/>
          <p:nvPr/>
        </p:nvCxnSpPr>
        <p:spPr bwMode="gray">
          <a:xfrm>
            <a:off x="328104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 bwMode="gray">
          <a:xfrm>
            <a:off x="6535909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 bwMode="gray">
          <a:xfrm>
            <a:off x="9647604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오각형 68"/>
          <p:cNvSpPr/>
          <p:nvPr/>
        </p:nvSpPr>
        <p:spPr bwMode="gray">
          <a:xfrm>
            <a:off x="3454525" y="2131525"/>
            <a:ext cx="1512000" cy="867551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우선 배분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Style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선정 및 배분</a:t>
            </a:r>
          </a:p>
        </p:txBody>
      </p:sp>
      <p:sp>
        <p:nvSpPr>
          <p:cNvPr id="70" name="직사각형 69"/>
          <p:cNvSpPr/>
          <p:nvPr/>
        </p:nvSpPr>
        <p:spPr bwMode="gray">
          <a:xfrm>
            <a:off x="3454525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3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40" name="Rectangle 25"/>
          <p:cNvSpPr/>
          <p:nvPr/>
        </p:nvSpPr>
        <p:spPr bwMode="gray">
          <a:xfrm>
            <a:off x="725024" y="3446838"/>
            <a:ext cx="4248000" cy="756000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1200" dirty="0" smtClean="0">
                <a:latin typeface="+mn-ea"/>
              </a:rPr>
              <a:t>MDP </a:t>
            </a:r>
            <a:r>
              <a:rPr lang="ko-KR" altLang="en-US" sz="1200" dirty="0" smtClean="0">
                <a:latin typeface="+mn-ea"/>
              </a:rPr>
              <a:t>단계에서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결정된 </a:t>
            </a:r>
            <a:r>
              <a:rPr lang="en-US" altLang="ko-KR" sz="1200" dirty="0" smtClean="0">
                <a:latin typeface="+mn-ea"/>
              </a:rPr>
              <a:t>Item</a:t>
            </a:r>
            <a:r>
              <a:rPr lang="ko-KR" altLang="en-US" sz="1200" dirty="0" smtClean="0">
                <a:latin typeface="+mn-ea"/>
              </a:rPr>
              <a:t>간 공간 점유 비율을 기본으로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각 </a:t>
            </a:r>
            <a:r>
              <a:rPr lang="ko-KR" altLang="en-US" sz="1200" dirty="0" err="1" smtClean="0">
                <a:latin typeface="+mn-ea"/>
              </a:rPr>
              <a:t>매장별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Item </a:t>
            </a:r>
            <a:r>
              <a:rPr lang="ko-KR" altLang="en-US" sz="1200" dirty="0" smtClean="0">
                <a:latin typeface="+mn-ea"/>
              </a:rPr>
              <a:t>간 前年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동기간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+1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개월</a:t>
            </a:r>
            <a:r>
              <a:rPr lang="ko-KR" altLang="en-US" sz="1200" dirty="0" smtClean="0">
                <a:latin typeface="+mn-ea"/>
              </a:rPr>
              <a:t>의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판매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수량 조합의 비율로 공간 점유 비율 확</a:t>
            </a:r>
            <a:r>
              <a:rPr lang="ko-KR" altLang="en-US" sz="1200" dirty="0">
                <a:latin typeface="+mn-ea"/>
              </a:rPr>
              <a:t>정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strike="sngStrike" dirty="0" smtClean="0">
                <a:latin typeface="+mn-ea"/>
              </a:rPr>
              <a:t>월별 각각 산정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err="1">
                <a:latin typeface="+mn-ea"/>
              </a:rPr>
              <a:t>복합점은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브랜드별</a:t>
            </a:r>
            <a:r>
              <a:rPr lang="ko-KR" altLang="en-US" sz="1200" dirty="0">
                <a:latin typeface="+mn-ea"/>
              </a:rPr>
              <a:t> 매출 비례로 공간 할당 후 </a:t>
            </a:r>
            <a:r>
              <a:rPr lang="en-US" altLang="ko-KR" sz="1200" dirty="0">
                <a:latin typeface="+mn-ea"/>
              </a:rPr>
              <a:t>Item</a:t>
            </a:r>
            <a:r>
              <a:rPr lang="ko-KR" altLang="en-US" sz="1200" dirty="0">
                <a:latin typeface="+mn-ea"/>
              </a:rPr>
              <a:t>간 계산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1" name="직사각형 40">
            <a:hlinkClick r:id="rId2" action="ppaction://hlinksldjump"/>
          </p:cNvPr>
          <p:cNvSpPr/>
          <p:nvPr/>
        </p:nvSpPr>
        <p:spPr bwMode="gray">
          <a:xfrm>
            <a:off x="323405" y="3446839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1-1*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42" name="Rectangle 25"/>
          <p:cNvSpPr/>
          <p:nvPr/>
        </p:nvSpPr>
        <p:spPr bwMode="gray">
          <a:xfrm>
            <a:off x="725024" y="4263845"/>
            <a:ext cx="4248000" cy="426773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 err="1" smtClean="0">
                <a:latin typeface="+mn-ea"/>
              </a:rPr>
              <a:t>全매장에</a:t>
            </a:r>
            <a:r>
              <a:rPr lang="ko-KR" altLang="en-US" sz="1200" dirty="0" smtClean="0">
                <a:latin typeface="+mn-ea"/>
              </a:rPr>
              <a:t> 대해 각 </a:t>
            </a:r>
            <a:r>
              <a:rPr lang="en-US" altLang="ko-KR" sz="1200" dirty="0" smtClean="0">
                <a:latin typeface="+mn-ea"/>
              </a:rPr>
              <a:t>Item</a:t>
            </a:r>
            <a:r>
              <a:rPr lang="ko-KR" altLang="en-US" sz="1200" dirty="0" smtClean="0">
                <a:latin typeface="+mn-ea"/>
              </a:rPr>
              <a:t>의 전시 </a:t>
            </a:r>
            <a:r>
              <a:rPr lang="en-US" altLang="ko-KR" sz="1200" dirty="0" smtClean="0">
                <a:latin typeface="+mn-ea"/>
              </a:rPr>
              <a:t>Capa </a:t>
            </a:r>
            <a:r>
              <a:rPr lang="ko-KR" altLang="en-US" sz="1200" dirty="0" smtClean="0">
                <a:latin typeface="+mn-ea"/>
              </a:rPr>
              <a:t>계산 </a:t>
            </a:r>
            <a:endParaRPr lang="en-US" altLang="ko-KR" sz="1200" dirty="0" smtClean="0">
              <a:latin typeface="+mn-ea"/>
            </a:endParaRPr>
          </a:p>
          <a:p>
            <a:pPr latinLnBrk="0"/>
            <a:r>
              <a:rPr lang="en-US" altLang="ko-KR" sz="1200" strike="sngStrike" dirty="0" smtClean="0">
                <a:latin typeface="+mn-ea"/>
              </a:rPr>
              <a:t>(</a:t>
            </a:r>
            <a:r>
              <a:rPr lang="ko-KR" altLang="en-US" sz="1200" strike="sngStrike" dirty="0">
                <a:latin typeface="+mn-ea"/>
              </a:rPr>
              <a:t>월</a:t>
            </a:r>
            <a:r>
              <a:rPr lang="ko-KR" altLang="en-US" sz="1200" strike="sngStrike" dirty="0" smtClean="0">
                <a:latin typeface="+mn-ea"/>
              </a:rPr>
              <a:t>별 각각 계산</a:t>
            </a:r>
            <a:r>
              <a:rPr lang="en-US" altLang="ko-KR" sz="1200" strike="sngStrike" dirty="0" smtClean="0">
                <a:latin typeface="+mn-ea"/>
              </a:rPr>
              <a:t>)</a:t>
            </a:r>
            <a:endParaRPr lang="en-US" sz="1200" strike="sngStrike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hlinkClick r:id="rId3" action="ppaction://hlinksldjump"/>
          </p:cNvPr>
          <p:cNvSpPr/>
          <p:nvPr/>
        </p:nvSpPr>
        <p:spPr bwMode="gray">
          <a:xfrm>
            <a:off x="323405" y="4263845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1-2*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44" name="Rectangle 25"/>
          <p:cNvSpPr/>
          <p:nvPr/>
        </p:nvSpPr>
        <p:spPr bwMode="gray">
          <a:xfrm>
            <a:off x="725024" y="4759751"/>
            <a:ext cx="4248000" cy="1476000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특수 매장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(Too</a:t>
            </a:r>
            <a:r>
              <a:rPr lang="en-US" altLang="ko-KR" sz="1200" dirty="0" smtClean="0">
                <a:latin typeface="+mn-ea"/>
              </a:rPr>
              <a:t>-s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mall, Too-big)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에 대해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Capa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 보정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/>
              <a:buChar char="à"/>
            </a:pPr>
            <a:r>
              <a:rPr lang="en-US" sz="1200" dirty="0" smtClean="0">
                <a:latin typeface="+mn-ea"/>
                <a:sym typeface="Wingdings" pitchFamily="2" charset="2"/>
              </a:rPr>
              <a:t>Too-small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매장의 경우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,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매장의 </a:t>
            </a:r>
            <a:r>
              <a:rPr lang="en-US" altLang="ko-KR" sz="1200" dirty="0">
                <a:latin typeface="+mn-ea"/>
                <a:sym typeface="Wingdings" pitchFamily="2" charset="2"/>
              </a:rPr>
              <a:t>M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ax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 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Capa</a:t>
            </a:r>
            <a:r>
              <a:rPr lang="ko-KR" altLang="en-US" sz="1200" dirty="0">
                <a:latin typeface="+mn-ea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대비 판매량이 그 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Item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의 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(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평균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+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표준편차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)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값을 갖도록 </a:t>
            </a:r>
            <a:r>
              <a:rPr lang="ko-KR" altLang="en-US" sz="1200" dirty="0" err="1" smtClean="0">
                <a:latin typeface="+mn-ea"/>
                <a:sym typeface="Wingdings" pitchFamily="2" charset="2"/>
              </a:rPr>
              <a:t>매장별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, </a:t>
            </a:r>
            <a:r>
              <a:rPr lang="ko-KR" altLang="en-US" sz="1200" dirty="0">
                <a:latin typeface="+mn-ea"/>
                <a:sym typeface="Wingdings" pitchFamily="2" charset="2"/>
              </a:rPr>
              <a:t>월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별 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Capa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값 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(+)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조정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171450" indent="-171450" latinLnBrk="0">
              <a:buFont typeface="Wingdings"/>
              <a:buChar char="à"/>
            </a:pPr>
            <a:r>
              <a:rPr lang="en-US" sz="12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Too-big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매장은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, Item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평균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값이 되도록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Capa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값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(-)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조정</a:t>
            </a:r>
            <a:endParaRPr lang="en-US" altLang="ko-KR" sz="1200" dirty="0" smtClean="0">
              <a:solidFill>
                <a:schemeClr val="tx1"/>
              </a:solidFill>
              <a:latin typeface="+mn-ea"/>
              <a:sym typeface="Wingdings" pitchFamily="2" charset="2"/>
            </a:endParaRPr>
          </a:p>
          <a:p>
            <a:pPr marL="171450" indent="-171450" latinLnBrk="0">
              <a:buFont typeface="Wingdings"/>
              <a:buChar char="à"/>
            </a:pPr>
            <a:r>
              <a:rPr lang="ko-KR" altLang="en-US" sz="1200" dirty="0" err="1" smtClean="0">
                <a:latin typeface="+mn-ea"/>
                <a:sym typeface="Wingdings" pitchFamily="2" charset="2"/>
              </a:rPr>
              <a:t>조정후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 값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(=Modified </a:t>
            </a:r>
            <a:r>
              <a:rPr lang="en-US" altLang="ko-KR" sz="1200" dirty="0" err="1" smtClean="0">
                <a:latin typeface="+mn-ea"/>
                <a:sym typeface="Wingdings" pitchFamily="2" charset="2"/>
              </a:rPr>
              <a:t>Capa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)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이 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Max </a:t>
            </a:r>
            <a:r>
              <a:rPr lang="en-US" altLang="ko-KR" sz="1200" baseline="-25000" dirty="0" smtClean="0">
                <a:latin typeface="+mn-ea"/>
                <a:sym typeface="Wingdings" pitchFamily="2" charset="2"/>
              </a:rPr>
              <a:t>item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보다 크면 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Max </a:t>
            </a:r>
            <a:r>
              <a:rPr lang="en-US" altLang="ko-KR" sz="1200" baseline="-25000" dirty="0" smtClean="0">
                <a:latin typeface="+mn-ea"/>
                <a:sym typeface="Wingdings" pitchFamily="2" charset="2"/>
              </a:rPr>
              <a:t>item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로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, Min </a:t>
            </a:r>
            <a:r>
              <a:rPr lang="en-US" altLang="ko-KR" sz="1200" baseline="-25000" dirty="0" smtClean="0">
                <a:latin typeface="+mn-ea"/>
                <a:sym typeface="Wingdings" pitchFamily="2" charset="2"/>
              </a:rPr>
              <a:t>item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보다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작으며 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Min </a:t>
            </a:r>
            <a:r>
              <a:rPr lang="en-US" altLang="ko-KR" sz="1200" baseline="-25000" dirty="0" smtClean="0">
                <a:latin typeface="+mn-ea"/>
                <a:sym typeface="Wingdings" pitchFamily="2" charset="2"/>
              </a:rPr>
              <a:t>item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으로 재조정 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(Max </a:t>
            </a:r>
            <a:r>
              <a:rPr lang="en-US" altLang="ko-KR" sz="1200" baseline="-25000" dirty="0" smtClean="0">
                <a:latin typeface="+mn-ea"/>
                <a:sym typeface="Wingdings" pitchFamily="2" charset="2"/>
              </a:rPr>
              <a:t>item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, Min </a:t>
            </a:r>
            <a:r>
              <a:rPr lang="en-US" altLang="ko-KR" sz="1200" baseline="-25000" dirty="0" smtClean="0">
                <a:latin typeface="+mn-ea"/>
                <a:sym typeface="Wingdings" pitchFamily="2" charset="2"/>
              </a:rPr>
              <a:t>item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값은 별도 정의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)</a:t>
            </a:r>
          </a:p>
        </p:txBody>
      </p:sp>
      <p:sp>
        <p:nvSpPr>
          <p:cNvPr id="45" name="직사각형 44">
            <a:hlinkClick r:id="rId4" action="ppaction://hlinksldjump"/>
          </p:cNvPr>
          <p:cNvSpPr/>
          <p:nvPr/>
        </p:nvSpPr>
        <p:spPr bwMode="gray">
          <a:xfrm>
            <a:off x="323405" y="4759751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1-3*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46" name="Rectangle 25"/>
          <p:cNvSpPr/>
          <p:nvPr/>
        </p:nvSpPr>
        <p:spPr bwMode="gray">
          <a:xfrm>
            <a:off x="725024" y="6304884"/>
            <a:ext cx="4248000" cy="42677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>
                <a:latin typeface="+mn-ea"/>
              </a:rPr>
              <a:t>영업</a:t>
            </a:r>
            <a:r>
              <a:rPr lang="en-US" altLang="ko-KR" sz="1200" dirty="0">
                <a:latin typeface="+mn-ea"/>
              </a:rPr>
              <a:t>MD</a:t>
            </a:r>
            <a:r>
              <a:rPr lang="ko-KR" altLang="en-US" sz="1200" dirty="0">
                <a:latin typeface="+mn-ea"/>
              </a:rPr>
              <a:t>가 </a:t>
            </a:r>
            <a:r>
              <a:rPr lang="ko-KR" altLang="en-US" sz="1200" dirty="0" err="1">
                <a:latin typeface="+mn-ea"/>
              </a:rPr>
              <a:t>매장별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Modified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Capa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값을 일부 조정하여 최종 전시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Capa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 확정 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 bwMode="gray">
          <a:xfrm>
            <a:off x="323405" y="6304884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1-4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 bwMode="gray">
          <a:xfrm>
            <a:off x="5111635" y="3446839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 bwMode="gray">
          <a:xfrm>
            <a:off x="5111635" y="4263845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 bwMode="gray">
          <a:xfrm>
            <a:off x="5111635" y="4759751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 bwMode="gray">
          <a:xfrm>
            <a:off x="5111635" y="6304884"/>
            <a:ext cx="828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사용자 입력</a:t>
            </a:r>
          </a:p>
        </p:txBody>
      </p:sp>
    </p:spTree>
    <p:extLst>
      <p:ext uri="{BB962C8B-B14F-4D97-AF65-F5344CB8AC3E}">
        <p14:creationId xmlns:p14="http://schemas.microsoft.com/office/powerpoint/2010/main" val="40345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dirty="0" err="1" smtClean="0"/>
              <a:t>결품</a:t>
            </a:r>
            <a:r>
              <a:rPr lang="ko-KR" altLang="en-US" dirty="0" smtClean="0"/>
              <a:t> 지수 활용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err="1" smtClean="0"/>
              <a:t>매장별</a:t>
            </a:r>
            <a:r>
              <a:rPr lang="ko-KR" altLang="en-US" dirty="0" smtClean="0"/>
              <a:t> 판매율과 </a:t>
            </a:r>
            <a:r>
              <a:rPr lang="ko-KR" altLang="en-US" dirty="0" err="1" smtClean="0"/>
              <a:t>결품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지수값을</a:t>
            </a:r>
            <a:r>
              <a:rPr lang="ko-KR" altLang="en-US" dirty="0" smtClean="0"/>
              <a:t> 통해 전체 매장의 </a:t>
            </a:r>
            <a:r>
              <a:rPr lang="ko-KR" altLang="en-US" dirty="0" err="1" smtClean="0"/>
              <a:t>결품</a:t>
            </a:r>
            <a:r>
              <a:rPr lang="ko-KR" altLang="en-US" dirty="0" smtClean="0"/>
              <a:t> 상태를 인지하여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재배분</a:t>
            </a:r>
            <a:r>
              <a:rPr lang="ko-KR" altLang="en-US" dirty="0" smtClean="0"/>
              <a:t> 여부를 결정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71025" y="2786899"/>
            <a:ext cx="3226300" cy="2160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7860" y="3356417"/>
            <a:ext cx="3226300" cy="21593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5" name="직사각형 4"/>
          <p:cNvSpPr/>
          <p:nvPr/>
        </p:nvSpPr>
        <p:spPr bwMode="gray">
          <a:xfrm>
            <a:off x="247650" y="1758950"/>
            <a:ext cx="9410840" cy="531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T = n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주에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Item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내 모든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Style/Color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의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결품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지수와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매장별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판매율을 계산하고 내림차</a:t>
            </a: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순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정리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84539" y="3925324"/>
            <a:ext cx="3226456" cy="2160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 bwMode="gray">
          <a:xfrm>
            <a:off x="247510" y="2366470"/>
            <a:ext cx="1214320" cy="19973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solidFill>
                  <a:schemeClr val="bg1"/>
                </a:solidFill>
                <a:ea typeface="맑은 고딕" pitchFamily="50" charset="-127"/>
              </a:rPr>
              <a:t>Week n</a:t>
            </a:r>
            <a:endParaRPr lang="ko-KR" altLang="en-US" sz="1200" b="1" dirty="0" smtClean="0">
              <a:solidFill>
                <a:schemeClr val="bg1"/>
              </a:solidFill>
              <a:ea typeface="맑은 고딕" pitchFamily="50" charset="-127"/>
            </a:endParaRPr>
          </a:p>
        </p:txBody>
      </p:sp>
      <p:pic>
        <p:nvPicPr>
          <p:cNvPr id="21" name="Picture 130" descr="WB01753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 rot="4794544">
            <a:off x="3075640" y="5711039"/>
            <a:ext cx="576000" cy="54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0" descr="WB01753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 rot="4794544">
            <a:off x="3540216" y="5158758"/>
            <a:ext cx="576000" cy="54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30" descr="WB01753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 rot="4794544">
            <a:off x="4044199" y="4572614"/>
            <a:ext cx="576000" cy="54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39"/>
          <p:cNvGrpSpPr>
            <a:grpSpLocks/>
          </p:cNvGrpSpPr>
          <p:nvPr/>
        </p:nvGrpSpPr>
        <p:grpSpPr bwMode="gray">
          <a:xfrm>
            <a:off x="8430595" y="1267915"/>
            <a:ext cx="1152000" cy="307777"/>
            <a:chOff x="8672842" y="1429451"/>
            <a:chExt cx="843757" cy="378856"/>
          </a:xfrm>
        </p:grpSpPr>
        <p:sp>
          <p:nvSpPr>
            <p:cNvPr id="26" name="TextBox 40"/>
            <p:cNvSpPr txBox="1">
              <a:spLocks noChangeArrowheads="1"/>
            </p:cNvSpPr>
            <p:nvPr/>
          </p:nvSpPr>
          <p:spPr bwMode="gray">
            <a:xfrm>
              <a:off x="8705042" y="1429451"/>
              <a:ext cx="811557" cy="37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Illustrative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31" name="Straight Connector 41"/>
            <p:cNvCxnSpPr>
              <a:cxnSpLocks noChangeShapeType="1"/>
            </p:cNvCxnSpPr>
            <p:nvPr/>
          </p:nvCxnSpPr>
          <p:spPr bwMode="gray">
            <a:xfrm>
              <a:off x="8672842" y="1465461"/>
              <a:ext cx="843757" cy="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Connector 51"/>
            <p:cNvCxnSpPr>
              <a:cxnSpLocks noChangeShapeType="1"/>
            </p:cNvCxnSpPr>
            <p:nvPr/>
          </p:nvCxnSpPr>
          <p:spPr bwMode="gray">
            <a:xfrm>
              <a:off x="8672842" y="1775659"/>
              <a:ext cx="843757" cy="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그룹 12"/>
          <p:cNvGrpSpPr/>
          <p:nvPr/>
        </p:nvGrpSpPr>
        <p:grpSpPr>
          <a:xfrm>
            <a:off x="4665000" y="2448380"/>
            <a:ext cx="5059091" cy="3838049"/>
            <a:chOff x="4665000" y="2448380"/>
            <a:chExt cx="5059091" cy="3838049"/>
          </a:xfrm>
        </p:grpSpPr>
        <p:sp>
          <p:nvSpPr>
            <p:cNvPr id="35" name="모서리가 둥근 직사각형 34"/>
            <p:cNvSpPr/>
            <p:nvPr/>
          </p:nvSpPr>
          <p:spPr bwMode="gray">
            <a:xfrm>
              <a:off x="5104790" y="2448380"/>
              <a:ext cx="4553700" cy="3528000"/>
            </a:xfrm>
            <a:prstGeom prst="roundRect">
              <a:avLst>
                <a:gd name="adj" fmla="val 681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3" name="이등변 삼각형 22"/>
            <p:cNvSpPr/>
            <p:nvPr/>
          </p:nvSpPr>
          <p:spPr bwMode="gray">
            <a:xfrm rot="5400000">
              <a:off x="2937000" y="4176380"/>
              <a:ext cx="3744000" cy="288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 bwMode="gray">
            <a:xfrm>
              <a:off x="5213343" y="3706358"/>
              <a:ext cx="2448000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 bwMode="gray">
            <a:xfrm>
              <a:off x="5574288" y="3149901"/>
              <a:ext cx="108000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u="sng" dirty="0" smtClean="0">
                  <a:ea typeface="맑은 고딕" pitchFamily="50" charset="-127"/>
                </a:rPr>
                <a:t>Style Code</a:t>
              </a:r>
              <a:endParaRPr lang="ko-KR" altLang="en-US" sz="1200" b="1" u="sng" dirty="0" smtClean="0"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gray">
            <a:xfrm>
              <a:off x="6578393" y="3149901"/>
              <a:ext cx="720000" cy="199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u="sng" dirty="0" smtClean="0">
                  <a:ea typeface="맑은 고딕" pitchFamily="50" charset="-127"/>
                </a:rPr>
                <a:t>NWSI</a:t>
              </a:r>
              <a:endParaRPr lang="ko-KR" altLang="en-US" sz="1200" b="1" u="sng" dirty="0" smtClean="0"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gray">
            <a:xfrm>
              <a:off x="5213343" y="3464446"/>
              <a:ext cx="324000" cy="2289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1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2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3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4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5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6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7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8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…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gray">
            <a:xfrm>
              <a:off x="5704598" y="3464446"/>
              <a:ext cx="885895" cy="2289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JHDW011</a:t>
              </a:r>
            </a:p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>
                  <a:solidFill>
                    <a:srgbClr val="FF0000"/>
                  </a:solidFill>
                  <a:ea typeface="맑은 고딕" pitchFamily="50" charset="-127"/>
                </a:rPr>
                <a:t>JHDW001</a:t>
              </a:r>
              <a:endParaRPr lang="en-US" altLang="ko-KR" sz="1200" b="1" dirty="0" smtClean="0">
                <a:solidFill>
                  <a:srgbClr val="FF0000"/>
                </a:solidFill>
                <a:ea typeface="맑은 고딕" pitchFamily="50" charset="-127"/>
              </a:endParaRPr>
            </a:p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>
                  <a:solidFill>
                    <a:srgbClr val="FF0000"/>
                  </a:solidFill>
                  <a:ea typeface="맑은 고딕" pitchFamily="50" charset="-127"/>
                </a:rPr>
                <a:t>JHDW020</a:t>
              </a:r>
              <a:endParaRPr lang="en-US" altLang="ko-KR" sz="1200" b="1" dirty="0" smtClean="0">
                <a:solidFill>
                  <a:srgbClr val="FF0000"/>
                </a:solidFill>
                <a:ea typeface="맑은 고딕" pitchFamily="50" charset="-127"/>
              </a:endParaRPr>
            </a:p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JHDW211</a:t>
              </a:r>
            </a:p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>
                  <a:ea typeface="맑은 고딕" pitchFamily="50" charset="-127"/>
                </a:rPr>
                <a:t>JHDW005</a:t>
              </a:r>
              <a:endParaRPr lang="en-US" altLang="ko-KR" sz="1200" b="1" dirty="0" smtClean="0">
                <a:ea typeface="맑은 고딕" pitchFamily="50" charset="-127"/>
              </a:endParaRPr>
            </a:p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>
                  <a:ea typeface="맑은 고딕" pitchFamily="50" charset="-127"/>
                </a:rPr>
                <a:t>JHDW090</a:t>
              </a:r>
              <a:endParaRPr lang="en-US" altLang="ko-KR" sz="1200" b="1" dirty="0" smtClean="0">
                <a:ea typeface="맑은 고딕" pitchFamily="50" charset="-127"/>
              </a:endParaRPr>
            </a:p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JHDW101</a:t>
              </a:r>
            </a:p>
            <a:p>
              <a: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JHDW102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…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gray">
            <a:xfrm>
              <a:off x="6686393" y="3481001"/>
              <a:ext cx="504000" cy="2289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0.31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0.23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solidFill>
                    <a:srgbClr val="FF0000"/>
                  </a:solidFill>
                  <a:ea typeface="맑은 고딕" pitchFamily="50" charset="-127"/>
                </a:rPr>
                <a:t>0.20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0.15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0.14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0.09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0.06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0.04</a:t>
              </a:r>
            </a:p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…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 bwMode="gray">
            <a:xfrm flipH="1">
              <a:off x="5213343" y="4233896"/>
              <a:ext cx="2268000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7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7277535" y="3559018"/>
              <a:ext cx="180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defTabSz="895350">
                <a:buSzPct val="120000"/>
              </a:pPr>
              <a:r>
                <a:rPr lang="en-US" altLang="ko-KR" sz="3600" b="0" dirty="0">
                  <a:solidFill>
                    <a:srgbClr val="FF0000"/>
                  </a:solidFill>
                  <a:latin typeface="Wingdings" pitchFamily="2" charset="2"/>
                  <a:ea typeface="-윤고딕130" pitchFamily="18" charset="-127"/>
                </a:rPr>
                <a:t>ü</a:t>
              </a:r>
              <a:endParaRPr lang="en-US" altLang="ko-KR" sz="1400" b="0" dirty="0">
                <a:solidFill>
                  <a:srgbClr val="FF0000"/>
                </a:solidFill>
                <a:latin typeface="Wingdings" pitchFamily="2" charset="2"/>
                <a:ea typeface="-윤고딕130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gray">
            <a:xfrm>
              <a:off x="6546795" y="2546210"/>
              <a:ext cx="1669690" cy="1997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en-US" altLang="ko-KR" sz="1200" b="1" dirty="0" smtClean="0">
                  <a:ea typeface="맑은 고딕" pitchFamily="50" charset="-127"/>
                </a:rPr>
                <a:t>&lt; Item A &gt;</a:t>
              </a:r>
              <a:endParaRPr lang="ko-KR" altLang="en-US" sz="1200" b="1" dirty="0" smtClean="0">
                <a:ea typeface="맑은 고딕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 bwMode="gray">
            <a:xfrm>
              <a:off x="7609325" y="3097979"/>
              <a:ext cx="1945060" cy="2764572"/>
              <a:chOff x="5213343" y="3217418"/>
              <a:chExt cx="1945060" cy="2764572"/>
            </a:xfrm>
          </p:grpSpPr>
          <p:sp>
            <p:nvSpPr>
              <p:cNvPr id="4" name="직사각형 3"/>
              <p:cNvSpPr/>
              <p:nvPr/>
            </p:nvSpPr>
            <p:spPr bwMode="gray">
              <a:xfrm>
                <a:off x="5213343" y="3217418"/>
                <a:ext cx="1945060" cy="27645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2604" tIns="0" rIns="52604" bIns="0" rtlCol="0" anchor="ctr"/>
              <a:lstStyle/>
              <a:p>
                <a:pPr marL="0" marR="0" indent="0" algn="ctr" defTabSz="10287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ko-KR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 bwMode="gray">
              <a:xfrm>
                <a:off x="5425914" y="3280226"/>
                <a:ext cx="1080000" cy="1997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4512" tIns="0" rIns="4048" bIns="0" rtlCol="0" anchor="ctr">
                <a:spAutoFit/>
              </a:bodyPr>
              <a:lstStyle/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ko-KR" altLang="en-US" sz="1200" b="1" u="sng" dirty="0" smtClean="0">
                    <a:ea typeface="맑은 고딕" pitchFamily="50" charset="-127"/>
                  </a:rPr>
                  <a:t>매장명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 bwMode="gray">
              <a:xfrm>
                <a:off x="6434320" y="3280226"/>
                <a:ext cx="720000" cy="1997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4512" tIns="0" rIns="4048" bIns="0" rtlCol="0" anchor="ctr">
                <a:spAutoFit/>
              </a:bodyPr>
              <a:lstStyle/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ko-KR" altLang="en-US" sz="1200" b="1" u="sng" dirty="0" smtClean="0">
                    <a:ea typeface="맑은 고딕" pitchFamily="50" charset="-127"/>
                  </a:rPr>
                  <a:t>판매율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 bwMode="gray">
              <a:xfrm>
                <a:off x="5216759" y="3594771"/>
                <a:ext cx="324000" cy="2289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4512" tIns="0" rIns="4048" bIns="0" rtlCol="0" anchor="ctr">
                <a:spAutoFit/>
              </a:bodyPr>
              <a:lstStyle/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solidFill>
                      <a:srgbClr val="FF0000"/>
                    </a:solidFill>
                    <a:ea typeface="맑은 고딕" pitchFamily="50" charset="-127"/>
                  </a:rPr>
                  <a:t>1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solidFill>
                      <a:srgbClr val="FF0000"/>
                    </a:solidFill>
                    <a:ea typeface="맑은 고딕" pitchFamily="50" charset="-127"/>
                  </a:rPr>
                  <a:t>2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solidFill>
                      <a:srgbClr val="FF0000"/>
                    </a:solidFill>
                    <a:ea typeface="맑은 고딕" pitchFamily="50" charset="-127"/>
                  </a:rPr>
                  <a:t>3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solidFill>
                      <a:srgbClr val="FF0000"/>
                    </a:solidFill>
                    <a:ea typeface="맑은 고딕" pitchFamily="50" charset="-127"/>
                  </a:rPr>
                  <a:t>4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ea typeface="맑은 고딕" pitchFamily="50" charset="-127"/>
                  </a:rPr>
                  <a:t>5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ea typeface="맑은 고딕" pitchFamily="50" charset="-127"/>
                  </a:rPr>
                  <a:t>6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ea typeface="맑은 고딕" pitchFamily="50" charset="-127"/>
                  </a:rPr>
                  <a:t>7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ea typeface="맑은 고딕" pitchFamily="50" charset="-127"/>
                  </a:rPr>
                  <a:t>8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ea typeface="맑은 고딕" pitchFamily="50" charset="-127"/>
                  </a:rPr>
                  <a:t>…</a:t>
                </a:r>
                <a:endParaRPr lang="ko-KR" altLang="en-US" sz="1200" b="1" dirty="0" smtClean="0">
                  <a:ea typeface="맑은 고딕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 bwMode="gray">
              <a:xfrm>
                <a:off x="5556224" y="3594771"/>
                <a:ext cx="885895" cy="2289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4512" tIns="0" rIns="4048" bIns="0" rtlCol="0" anchor="ctr">
                <a:spAutoFit/>
              </a:bodyPr>
              <a:lstStyle/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solidFill>
                      <a:srgbClr val="FF0000"/>
                    </a:solidFill>
                    <a:ea typeface="맑은 고딕" pitchFamily="50" charset="-127"/>
                  </a:rPr>
                  <a:t>Store #2</a:t>
                </a:r>
              </a:p>
              <a:p>
                <a:pPr algn="ctr" defTabSz="1028700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solidFill>
                      <a:srgbClr val="FF0000"/>
                    </a:solidFill>
                    <a:ea typeface="맑은 고딕" pitchFamily="50" charset="-127"/>
                  </a:rPr>
                  <a:t>Store #8</a:t>
                </a:r>
              </a:p>
              <a:p>
                <a:pPr algn="ctr" defTabSz="1028700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solidFill>
                      <a:srgbClr val="FF0000"/>
                    </a:solidFill>
                    <a:ea typeface="맑은 고딕" pitchFamily="50" charset="-127"/>
                  </a:rPr>
                  <a:t>Store #45</a:t>
                </a:r>
              </a:p>
              <a:p>
                <a:pPr algn="ctr" defTabSz="1028700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solidFill>
                      <a:srgbClr val="FF0000"/>
                    </a:solidFill>
                    <a:ea typeface="맑은 고딕" pitchFamily="50" charset="-127"/>
                  </a:rPr>
                  <a:t>Store #38 </a:t>
                </a:r>
              </a:p>
              <a:p>
                <a:pPr algn="ctr" defTabSz="1028700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ea typeface="맑은 고딕" pitchFamily="50" charset="-127"/>
                  </a:rPr>
                  <a:t>Store #6</a:t>
                </a:r>
              </a:p>
              <a:p>
                <a:pPr algn="ctr" defTabSz="1028700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ea typeface="맑은 고딕" pitchFamily="50" charset="-127"/>
                  </a:rPr>
                  <a:t>Store #21</a:t>
                </a:r>
              </a:p>
              <a:p>
                <a:pPr algn="ctr" defTabSz="1028700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ea typeface="맑은 고딕" pitchFamily="50" charset="-127"/>
                  </a:rPr>
                  <a:t>Store #10</a:t>
                </a:r>
              </a:p>
              <a:p>
                <a:pPr algn="ctr" defTabSz="1028700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ea typeface="맑은 고딕" pitchFamily="50" charset="-127"/>
                  </a:rPr>
                  <a:t>Store #9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ea typeface="맑은 고딕" pitchFamily="50" charset="-127"/>
                  </a:rPr>
                  <a:t>…</a:t>
                </a:r>
                <a:endParaRPr lang="ko-KR" altLang="en-US" sz="1200" b="1" dirty="0" smtClean="0">
                  <a:ea typeface="맑은 고딕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 bwMode="gray">
              <a:xfrm>
                <a:off x="6542320" y="3611326"/>
                <a:ext cx="504000" cy="2289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4512" tIns="0" rIns="4048" bIns="0" rtlCol="0" anchor="ctr">
                <a:spAutoFit/>
              </a:bodyPr>
              <a:lstStyle/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solidFill>
                      <a:srgbClr val="FF0000"/>
                    </a:solidFill>
                    <a:ea typeface="맑은 고딕" pitchFamily="50" charset="-127"/>
                  </a:rPr>
                  <a:t>55.3%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solidFill>
                      <a:srgbClr val="FF0000"/>
                    </a:solidFill>
                    <a:ea typeface="맑은 고딕" pitchFamily="50" charset="-127"/>
                  </a:rPr>
                  <a:t>49.1%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solidFill>
                      <a:srgbClr val="FF0000"/>
                    </a:solidFill>
                    <a:ea typeface="맑은 고딕" pitchFamily="50" charset="-127"/>
                  </a:rPr>
                  <a:t>46.8%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solidFill>
                      <a:srgbClr val="FF0000"/>
                    </a:solidFill>
                    <a:ea typeface="맑은 고딕" pitchFamily="50" charset="-127"/>
                  </a:rPr>
                  <a:t>41.2%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ea typeface="맑은 고딕" pitchFamily="50" charset="-127"/>
                  </a:rPr>
                  <a:t>35.9%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ea typeface="맑은 고딕" pitchFamily="50" charset="-127"/>
                  </a:rPr>
                  <a:t>33.1%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ea typeface="맑은 고딕" pitchFamily="50" charset="-127"/>
                  </a:rPr>
                  <a:t>32.7%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ea typeface="맑은 고딕" pitchFamily="50" charset="-127"/>
                  </a:rPr>
                  <a:t>29.8%</a:t>
                </a:r>
              </a:p>
              <a:p>
                <a:pPr algn="ctr" defTabSz="1028700" eaLnBrk="1" hangingPunct="1">
                  <a:lnSpc>
                    <a:spcPct val="120000"/>
                  </a:lnSpc>
                  <a:spcBef>
                    <a:spcPct val="20000"/>
                  </a:spcBef>
                  <a:buSzPct val="120000"/>
                </a:pPr>
                <a:r>
                  <a:rPr lang="en-US" altLang="ko-KR" sz="1200" b="1" dirty="0" smtClean="0">
                    <a:ea typeface="맑은 고딕" pitchFamily="50" charset="-127"/>
                  </a:rPr>
                  <a:t>…</a:t>
                </a:r>
                <a:endParaRPr lang="ko-KR" altLang="en-US" sz="1200" b="1" dirty="0" smtClean="0">
                  <a:ea typeface="맑은 고딕" pitchFamily="50" charset="-127"/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 bwMode="gray">
              <a:xfrm flipH="1">
                <a:off x="5213343" y="4610968"/>
                <a:ext cx="1944000" cy="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 bwMode="gray">
            <a:xfrm>
              <a:off x="6733640" y="2821840"/>
              <a:ext cx="1296000" cy="19973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>
              <a:defPPr>
                <a:defRPr lang="ko-KR"/>
              </a:defPPr>
              <a:lvl1pPr algn="ctr" defTabSz="1028700">
                <a:lnSpc>
                  <a:spcPct val="120000"/>
                </a:lnSpc>
                <a:spcBef>
                  <a:spcPct val="20000"/>
                </a:spcBef>
                <a:buSzPct val="120000"/>
                <a:defRPr sz="1200" b="1">
                  <a:solidFill>
                    <a:schemeClr val="bg1"/>
                  </a:solidFill>
                  <a:ea typeface="맑은 고딕" pitchFamily="50" charset="-127"/>
                </a:defRPr>
              </a:lvl1pPr>
            </a:lstStyle>
            <a:p>
              <a:r>
                <a:rPr lang="en-US" altLang="ko-KR" dirty="0" smtClean="0"/>
                <a:t>Week n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 bwMode="gray">
            <a:xfrm>
              <a:off x="5028895" y="6009430"/>
              <a:ext cx="46951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smtClean="0">
                  <a:ea typeface="맑은 고딕" pitchFamily="50" charset="-127"/>
                </a:rPr>
                <a:t>판매율</a:t>
              </a:r>
              <a:r>
                <a:rPr lang="en-US" altLang="ko-KR" sz="1200" b="1" dirty="0" smtClean="0">
                  <a:ea typeface="맑은 고딕" pitchFamily="50" charset="-127"/>
                </a:rPr>
                <a:t>|</a:t>
              </a:r>
              <a:r>
                <a:rPr lang="en-US" altLang="ko-KR" sz="1200" b="1" baseline="-25000" dirty="0" smtClean="0">
                  <a:ea typeface="맑은 고딕" pitchFamily="50" charset="-127"/>
                </a:rPr>
                <a:t>store</a:t>
              </a:r>
              <a:r>
                <a:rPr lang="ko-KR" altLang="en-US" sz="1200" b="1" dirty="0" smtClean="0">
                  <a:ea typeface="맑은 고딕" pitchFamily="50" charset="-127"/>
                </a:rPr>
                <a:t> </a:t>
              </a:r>
              <a:r>
                <a:rPr lang="en-US" altLang="ko-KR" sz="1200" b="1" dirty="0" smtClean="0">
                  <a:ea typeface="맑은 고딕" pitchFamily="50" charset="-127"/>
                </a:rPr>
                <a:t>= </a:t>
              </a:r>
              <a:r>
                <a:rPr lang="ko-KR" altLang="en-US" sz="1200" b="1" dirty="0" smtClean="0">
                  <a:ea typeface="맑은 고딕" pitchFamily="50" charset="-127"/>
                </a:rPr>
                <a:t>판매량 </a:t>
              </a:r>
              <a:r>
                <a:rPr lang="en-US" altLang="ko-KR" sz="1200" b="1" dirty="0" smtClean="0">
                  <a:ea typeface="맑은 고딕" pitchFamily="50" charset="-127"/>
                </a:rPr>
                <a:t>÷ (</a:t>
              </a:r>
              <a:r>
                <a:rPr lang="ko-KR" altLang="en-US" sz="1200" b="1" dirty="0" err="1">
                  <a:ea typeface="맑은 고딕" pitchFamily="50" charset="-127"/>
                </a:rPr>
                <a:t>초도배분량</a:t>
              </a:r>
              <a:r>
                <a:rPr lang="ko-KR" altLang="en-US" sz="1200" b="1" dirty="0">
                  <a:ea typeface="맑은 고딕" pitchFamily="50" charset="-127"/>
                </a:rPr>
                <a:t> </a:t>
              </a:r>
              <a:r>
                <a:rPr lang="en-US" altLang="ko-KR" sz="1200" b="1" dirty="0">
                  <a:ea typeface="맑은 고딕" pitchFamily="50" charset="-127"/>
                </a:rPr>
                <a:t>+ </a:t>
              </a:r>
              <a:r>
                <a:rPr lang="ko-KR" altLang="en-US" sz="1200" b="1" dirty="0" err="1">
                  <a:ea typeface="맑은 고딕" pitchFamily="50" charset="-127"/>
                </a:rPr>
                <a:t>추가입고량</a:t>
              </a:r>
              <a:r>
                <a:rPr lang="en-US" altLang="ko-KR" sz="1200" b="1" dirty="0">
                  <a:ea typeface="맑은 고딕" pitchFamily="50" charset="-127"/>
                </a:rPr>
                <a:t> - </a:t>
              </a:r>
              <a:r>
                <a:rPr lang="ko-KR" altLang="en-US" sz="1200" b="1" dirty="0">
                  <a:ea typeface="맑은 고딕" pitchFamily="50" charset="-127"/>
                </a:rPr>
                <a:t>출고량</a:t>
              </a:r>
              <a:r>
                <a:rPr lang="en-US" altLang="ko-KR" sz="1200" b="1" dirty="0">
                  <a:ea typeface="맑은 고딕" pitchFamily="50" charset="-127"/>
                </a:rPr>
                <a:t>)|</a:t>
              </a:r>
              <a:r>
                <a:rPr lang="en-US" altLang="ko-KR" sz="1200" b="1" baseline="-25000" dirty="0" smtClean="0">
                  <a:ea typeface="맑은 고딕" pitchFamily="50" charset="-127"/>
                </a:rPr>
                <a:t>store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29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dirty="0" err="1"/>
              <a:t>결품</a:t>
            </a:r>
            <a:r>
              <a:rPr lang="ko-KR" altLang="en-US" dirty="0"/>
              <a:t> 지수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err="1" smtClean="0"/>
              <a:t>재배분이</a:t>
            </a:r>
            <a:r>
              <a:rPr lang="ko-KR" altLang="en-US" dirty="0" smtClean="0"/>
              <a:t> 결정된 </a:t>
            </a:r>
            <a:r>
              <a:rPr lang="en-US" altLang="ko-KR" dirty="0" smtClean="0"/>
              <a:t>Style</a:t>
            </a:r>
            <a:r>
              <a:rPr lang="ko-KR" altLang="en-US" dirty="0" smtClean="0"/>
              <a:t>의 이동 대상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와 매장을 자동으로 계산함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gray">
          <a:xfrm>
            <a:off x="247650" y="1758950"/>
            <a:ext cx="9410840" cy="531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전체 매장에 대해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Size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재배분을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결정하면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, Origin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매장과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Destination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매장을</a:t>
            </a:r>
            <a:r>
              <a:rPr kumimoji="0" lang="ko-KR" altLang="en-US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자동으로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M</a:t>
            </a:r>
            <a:r>
              <a:rPr kumimoji="0" lang="en-US" altLang="ko-KR" sz="14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atching</a:t>
            </a:r>
            <a:r>
              <a:rPr kumimoji="0" lang="en-US" altLang="ko-KR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시켜줌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gray">
          <a:xfrm>
            <a:off x="399299" y="2475023"/>
            <a:ext cx="9108000" cy="3762092"/>
          </a:xfrm>
          <a:prstGeom prst="roundRect">
            <a:avLst>
              <a:gd name="adj" fmla="val 801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740827" y="2610241"/>
            <a:ext cx="2736000" cy="2215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&lt; Item A – JHDW001&gt;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740827" y="2930393"/>
            <a:ext cx="1296000" cy="19973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>
            <a:defPPr>
              <a:defRPr lang="ko-KR"/>
            </a:defPPr>
            <a:lvl1pPr algn="ctr" defTabSz="1028700">
              <a:lnSpc>
                <a:spcPct val="120000"/>
              </a:lnSpc>
              <a:spcBef>
                <a:spcPct val="20000"/>
              </a:spcBef>
              <a:buSzPct val="120000"/>
              <a:defRPr sz="1200" b="1">
                <a:solidFill>
                  <a:schemeClr val="bg1"/>
                </a:solidFill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Week n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 bwMode="gray">
          <a:xfrm>
            <a:off x="551700" y="3277210"/>
            <a:ext cx="2048555" cy="2808115"/>
          </a:xfrm>
          <a:prstGeom prst="roundRect">
            <a:avLst>
              <a:gd name="adj" fmla="val 8013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gray">
          <a:xfrm>
            <a:off x="2763807" y="3277210"/>
            <a:ext cx="2088000" cy="2808115"/>
          </a:xfrm>
          <a:prstGeom prst="roundRect">
            <a:avLst>
              <a:gd name="adj" fmla="val 8013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gray">
          <a:xfrm>
            <a:off x="5015359" y="3277210"/>
            <a:ext cx="2088000" cy="2808115"/>
          </a:xfrm>
          <a:prstGeom prst="roundRect">
            <a:avLst>
              <a:gd name="adj" fmla="val 8013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gray">
          <a:xfrm>
            <a:off x="7266910" y="3277210"/>
            <a:ext cx="2088000" cy="2808115"/>
          </a:xfrm>
          <a:prstGeom prst="roundRect">
            <a:avLst>
              <a:gd name="adj" fmla="val 8013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>
            <a:off x="927977" y="3429000"/>
            <a:ext cx="1296000" cy="1997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Size 90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3159807" y="3429000"/>
            <a:ext cx="1296000" cy="1997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Size 95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gray">
          <a:xfrm>
            <a:off x="5411359" y="3429000"/>
            <a:ext cx="1296000" cy="1997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Size 100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7662910" y="3429000"/>
            <a:ext cx="1296000" cy="1997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Size 105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gray">
          <a:xfrm>
            <a:off x="779080" y="3742903"/>
            <a:ext cx="1593795" cy="20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u="sng" dirty="0" smtClean="0">
                <a:ea typeface="맑은 고딕" pitchFamily="50" charset="-127"/>
              </a:rPr>
              <a:t>From</a:t>
            </a:r>
            <a:r>
              <a:rPr lang="en-US" altLang="ko-KR" sz="1200" b="1" dirty="0" smtClean="0">
                <a:ea typeface="맑은 고딕" pitchFamily="50" charset="-127"/>
              </a:rPr>
              <a:t>   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   </a:t>
            </a:r>
            <a:r>
              <a:rPr lang="en-US" altLang="ko-KR" sz="1200" b="1" u="sng" dirty="0" smtClean="0">
                <a:ea typeface="맑은 고딕" pitchFamily="50" charset="-127"/>
                <a:sym typeface="Wingdings" pitchFamily="2" charset="2"/>
              </a:rPr>
              <a:t>To</a:t>
            </a:r>
            <a:endParaRPr lang="ko-KR" altLang="en-US" sz="1200" b="1" u="sng" dirty="0" smtClean="0"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3010910" y="3742903"/>
            <a:ext cx="1593795" cy="20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u="sng" dirty="0" smtClean="0">
                <a:ea typeface="맑은 고딕" pitchFamily="50" charset="-127"/>
              </a:rPr>
              <a:t>From</a:t>
            </a:r>
            <a:r>
              <a:rPr lang="en-US" altLang="ko-KR" sz="1200" b="1" dirty="0" smtClean="0">
                <a:ea typeface="맑은 고딕" pitchFamily="50" charset="-127"/>
              </a:rPr>
              <a:t>   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   </a:t>
            </a:r>
            <a:r>
              <a:rPr lang="en-US" altLang="ko-KR" sz="1200" b="1" u="sng" dirty="0" smtClean="0">
                <a:ea typeface="맑은 고딕" pitchFamily="50" charset="-127"/>
                <a:sym typeface="Wingdings" pitchFamily="2" charset="2"/>
              </a:rPr>
              <a:t>To</a:t>
            </a:r>
            <a:endParaRPr lang="ko-KR" altLang="en-US" sz="1200" b="1" u="sng" dirty="0" smtClean="0"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5262462" y="3742903"/>
            <a:ext cx="1593795" cy="20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u="sng" dirty="0" smtClean="0">
                <a:ea typeface="맑은 고딕" pitchFamily="50" charset="-127"/>
              </a:rPr>
              <a:t>From</a:t>
            </a:r>
            <a:r>
              <a:rPr lang="en-US" altLang="ko-KR" sz="1200" b="1" dirty="0" smtClean="0">
                <a:ea typeface="맑은 고딕" pitchFamily="50" charset="-127"/>
              </a:rPr>
              <a:t>   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   </a:t>
            </a:r>
            <a:r>
              <a:rPr lang="en-US" altLang="ko-KR" sz="1200" b="1" u="sng" dirty="0" smtClean="0">
                <a:ea typeface="맑은 고딕" pitchFamily="50" charset="-127"/>
                <a:sym typeface="Wingdings" pitchFamily="2" charset="2"/>
              </a:rPr>
              <a:t>To</a:t>
            </a:r>
            <a:endParaRPr lang="ko-KR" altLang="en-US" sz="1200" b="1" u="sng" dirty="0" smtClean="0"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gray">
          <a:xfrm>
            <a:off x="7514013" y="3742903"/>
            <a:ext cx="1593795" cy="20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u="sng" dirty="0" smtClean="0">
                <a:ea typeface="맑은 고딕" pitchFamily="50" charset="-127"/>
              </a:rPr>
              <a:t>From</a:t>
            </a:r>
            <a:r>
              <a:rPr lang="en-US" altLang="ko-KR" sz="1200" b="1" dirty="0" smtClean="0">
                <a:ea typeface="맑은 고딕" pitchFamily="50" charset="-127"/>
              </a:rPr>
              <a:t>   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   </a:t>
            </a:r>
            <a:r>
              <a:rPr lang="en-US" altLang="ko-KR" sz="1200" b="1" u="sng" dirty="0" smtClean="0">
                <a:ea typeface="맑은 고딕" pitchFamily="50" charset="-127"/>
                <a:sym typeface="Wingdings" pitchFamily="2" charset="2"/>
              </a:rPr>
              <a:t>To</a:t>
            </a:r>
            <a:endParaRPr lang="ko-KR" altLang="en-US" sz="1200" b="1" u="sng" dirty="0" smtClean="0"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gray">
          <a:xfrm>
            <a:off x="2897067" y="4032805"/>
            <a:ext cx="1821480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1. Store 6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Store 7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gray">
          <a:xfrm>
            <a:off x="5148619" y="4032805"/>
            <a:ext cx="1821480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1. Store 9 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Store 2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 bwMode="gray">
          <a:xfrm>
            <a:off x="5148619" y="4413398"/>
            <a:ext cx="1821480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2. Store 10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Store 2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5148619" y="4793991"/>
            <a:ext cx="1821480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3. Store 7 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Store 2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 bwMode="gray">
          <a:xfrm>
            <a:off x="7400170" y="4032805"/>
            <a:ext cx="1821480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1. Store 1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Store 4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gray">
          <a:xfrm>
            <a:off x="5148619" y="5174585"/>
            <a:ext cx="1821480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ea typeface="맑은 고딕" pitchFamily="50" charset="-127"/>
              </a:rPr>
              <a:t>4. Store 3  </a:t>
            </a:r>
            <a:r>
              <a:rPr lang="en-US" altLang="ko-KR" sz="1200" b="1" dirty="0" smtClean="0">
                <a:ea typeface="맑은 고딕" pitchFamily="50" charset="-127"/>
                <a:sym typeface="Wingdings" pitchFamily="2" charset="2"/>
              </a:rPr>
              <a:t> Store 8</a:t>
            </a:r>
            <a:endParaRPr lang="ko-KR" altLang="en-US" sz="1200" b="1" dirty="0" smtClean="0">
              <a:ea typeface="맑은 고딕" pitchFamily="50" charset="-127"/>
            </a:endParaRPr>
          </a:p>
        </p:txBody>
      </p:sp>
      <p:grpSp>
        <p:nvGrpSpPr>
          <p:cNvPr id="26" name="Group 39"/>
          <p:cNvGrpSpPr>
            <a:grpSpLocks/>
          </p:cNvGrpSpPr>
          <p:nvPr/>
        </p:nvGrpSpPr>
        <p:grpSpPr bwMode="gray">
          <a:xfrm>
            <a:off x="8430595" y="1267915"/>
            <a:ext cx="1152000" cy="307777"/>
            <a:chOff x="8672842" y="1429451"/>
            <a:chExt cx="843757" cy="378856"/>
          </a:xfrm>
        </p:grpSpPr>
        <p:sp>
          <p:nvSpPr>
            <p:cNvPr id="27" name="TextBox 40"/>
            <p:cNvSpPr txBox="1">
              <a:spLocks noChangeArrowheads="1"/>
            </p:cNvSpPr>
            <p:nvPr/>
          </p:nvSpPr>
          <p:spPr bwMode="gray">
            <a:xfrm>
              <a:off x="8705042" y="1429451"/>
              <a:ext cx="811557" cy="37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Illustrative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28" name="Straight Connector 41"/>
            <p:cNvCxnSpPr>
              <a:cxnSpLocks noChangeShapeType="1"/>
            </p:cNvCxnSpPr>
            <p:nvPr/>
          </p:nvCxnSpPr>
          <p:spPr bwMode="gray">
            <a:xfrm>
              <a:off x="8672842" y="1465461"/>
              <a:ext cx="843757" cy="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51"/>
            <p:cNvCxnSpPr>
              <a:cxnSpLocks noChangeShapeType="1"/>
            </p:cNvCxnSpPr>
            <p:nvPr/>
          </p:nvCxnSpPr>
          <p:spPr bwMode="gray">
            <a:xfrm>
              <a:off x="8672842" y="1775659"/>
              <a:ext cx="843757" cy="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245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gray">
          <a:xfrm>
            <a:off x="323405" y="4453640"/>
            <a:ext cx="4248000" cy="14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lang="en-US" altLang="ko-KR" sz="1400" b="1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dirty="0" smtClean="0"/>
              <a:t>시즌</a:t>
            </a:r>
            <a:r>
              <a:rPr lang="en-US" altLang="ko-KR" dirty="0" smtClean="0"/>
              <a:t> </a:t>
            </a:r>
            <a:r>
              <a:rPr lang="ko-KR" altLang="en-US" dirty="0" smtClean="0"/>
              <a:t>말 소수매장 집중 배분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시스템 제안 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err="1" smtClean="0"/>
              <a:t>시즌말</a:t>
            </a:r>
            <a:r>
              <a:rPr lang="ko-KR" altLang="en-US" dirty="0" smtClean="0"/>
              <a:t> 판매율 상승으로 </a:t>
            </a:r>
            <a:r>
              <a:rPr lang="ko-KR" altLang="en-US" dirty="0" err="1" smtClean="0"/>
              <a:t>매장별</a:t>
            </a:r>
            <a:r>
              <a:rPr lang="ko-KR" altLang="en-US" dirty="0" smtClean="0"/>
              <a:t> 재고량이 감소하여 소수 매장으로 상품 몰아주기를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시스템이 상품 이동 루트를 자동으로 계산하여 제안함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399300" y="4518618"/>
            <a:ext cx="3794750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ea typeface="맑은 고딕" pitchFamily="50" charset="-127"/>
              </a:rPr>
              <a:t>Ideal Stock (t) |</a:t>
            </a:r>
            <a:r>
              <a:rPr lang="ko-KR" altLang="en-US" sz="1400" b="1" baseline="-25000" dirty="0" smtClean="0">
                <a:ea typeface="맑은 고딕" pitchFamily="50" charset="-127"/>
              </a:rPr>
              <a:t>철수대상 </a:t>
            </a:r>
            <a:r>
              <a:rPr lang="en-US" altLang="ko-KR" sz="1400" b="1" baseline="-25000" dirty="0" smtClean="0">
                <a:ea typeface="맑은 고딕" pitchFamily="50" charset="-127"/>
              </a:rPr>
              <a:t>store, size</a:t>
            </a:r>
            <a:r>
              <a:rPr lang="en-US" altLang="ko-KR" sz="1400" b="1" dirty="0" smtClean="0">
                <a:ea typeface="맑은 고딕" pitchFamily="50" charset="-127"/>
              </a:rPr>
              <a:t> = 0</a:t>
            </a:r>
            <a:endParaRPr lang="ko-KR" altLang="en-US" sz="1400" b="1" dirty="0" smtClean="0"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gray">
          <a:xfrm>
            <a:off x="247510" y="2138785"/>
            <a:ext cx="2070000" cy="14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72000" tIns="0" rIns="72000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Normalized Weighted Stock-out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I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ndex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(NWSI)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값이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0.5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에 도달</a:t>
            </a:r>
            <a:endParaRPr lang="en-US" altLang="ko-KR" sz="1400" b="1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2752045" y="2138785"/>
            <a:ext cx="2070000" cy="14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72000" tIns="0" rIns="72000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영업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MD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가 소수매장 집중 배분 여부 결정</a:t>
            </a:r>
            <a:endParaRPr lang="en-US" altLang="ko-KR" sz="1400" b="1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gray">
          <a:xfrm>
            <a:off x="5256580" y="2138785"/>
            <a:ext cx="2070000" cy="14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72000" tIns="0" rIns="72000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영업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MD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가 해당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Style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의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철수대상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Store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결정</a:t>
            </a:r>
            <a:endParaRPr lang="en-US" altLang="ko-KR" sz="1400" b="1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(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즉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,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판매량 기준 하위 몇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%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매장에서 철수할지 결정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99300" y="4775214"/>
            <a:ext cx="4104000" cy="72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ea typeface="맑은 고딕" pitchFamily="50" charset="-127"/>
              </a:rPr>
              <a:t>Ideal Stock (t) |</a:t>
            </a:r>
            <a:r>
              <a:rPr lang="ko-KR" altLang="en-US" sz="1400" b="1" baseline="-25000" dirty="0" smtClean="0">
                <a:ea typeface="맑은 고딕" pitchFamily="50" charset="-127"/>
              </a:rPr>
              <a:t>판매량 </a:t>
            </a:r>
            <a:r>
              <a:rPr lang="ko-KR" altLang="en-US" sz="1400" b="1" baseline="-25000" dirty="0">
                <a:ea typeface="맑은 고딕" pitchFamily="50" charset="-127"/>
              </a:rPr>
              <a:t>상</a:t>
            </a:r>
            <a:r>
              <a:rPr lang="ko-KR" altLang="en-US" sz="1400" b="1" baseline="-25000" dirty="0" smtClean="0">
                <a:ea typeface="맑은 고딕" pitchFamily="50" charset="-127"/>
              </a:rPr>
              <a:t>위 </a:t>
            </a:r>
            <a:r>
              <a:rPr lang="en-US" altLang="ko-KR" sz="1400" b="1" baseline="-25000" dirty="0" smtClean="0">
                <a:ea typeface="맑은 고딕" pitchFamily="50" charset="-127"/>
              </a:rPr>
              <a:t>store, size</a:t>
            </a:r>
            <a:r>
              <a:rPr lang="en-US" altLang="ko-KR" sz="1400" b="1" dirty="0" smtClean="0">
                <a:ea typeface="맑은 고딕" pitchFamily="50" charset="-127"/>
              </a:rPr>
              <a:t> </a:t>
            </a:r>
          </a:p>
          <a:p>
            <a:pPr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400" b="1" dirty="0" smtClean="0">
                <a:ea typeface="맑은 고딕" pitchFamily="50" charset="-127"/>
              </a:rPr>
              <a:t>= </a:t>
            </a:r>
            <a:r>
              <a:rPr lang="ko-KR" altLang="en-US" sz="1400" b="1" dirty="0" smtClean="0">
                <a:ea typeface="맑은 고딕" pitchFamily="50" charset="-127"/>
              </a:rPr>
              <a:t>총재고량 </a:t>
            </a:r>
            <a:r>
              <a:rPr lang="en-US" altLang="ko-KR" sz="1400" b="1" dirty="0" smtClean="0">
                <a:ea typeface="맑은 고딕" pitchFamily="50" charset="-127"/>
              </a:rPr>
              <a:t>÷ </a:t>
            </a:r>
            <a:r>
              <a:rPr lang="ko-KR" altLang="en-US" sz="1400" b="1" dirty="0" smtClean="0">
                <a:ea typeface="맑은 고딕" pitchFamily="50" charset="-127"/>
              </a:rPr>
              <a:t>판매량 상위 </a:t>
            </a:r>
            <a:r>
              <a:rPr lang="en-US" altLang="ko-KR" sz="1400" b="1" dirty="0" smtClean="0">
                <a:ea typeface="맑은 고딕" pitchFamily="50" charset="-127"/>
              </a:rPr>
              <a:t>Store </a:t>
            </a:r>
            <a:r>
              <a:rPr lang="ko-KR" altLang="en-US" sz="1400" b="1" dirty="0" smtClean="0">
                <a:ea typeface="맑은 고딕" pitchFamily="50" charset="-127"/>
              </a:rPr>
              <a:t>수</a:t>
            </a:r>
            <a:r>
              <a:rPr lang="en-US" altLang="ko-KR" sz="900" b="1" dirty="0" smtClean="0">
                <a:ea typeface="맑은 고딕" pitchFamily="50" charset="-127"/>
              </a:rPr>
              <a:t>(=Destination </a:t>
            </a:r>
            <a:r>
              <a:rPr lang="ko-KR" altLang="en-US" sz="900" b="1" dirty="0" smtClean="0">
                <a:ea typeface="맑은 고딕" pitchFamily="50" charset="-127"/>
              </a:rPr>
              <a:t>매장 수</a:t>
            </a:r>
            <a:r>
              <a:rPr lang="en-US" altLang="ko-KR" sz="900" b="1" dirty="0" smtClean="0">
                <a:ea typeface="맑은 고딕" pitchFamily="50" charset="-127"/>
              </a:rPr>
              <a:t>)</a:t>
            </a:r>
            <a:endParaRPr lang="ko-KR" altLang="en-US" sz="1400" b="1" dirty="0" smtClean="0"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5039313" y="4453640"/>
            <a:ext cx="2070000" cy="14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72000" tIns="0" rIns="72000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시스템이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Store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별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과부족량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계산하여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, Store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간 상품 이동 루트 제안</a:t>
            </a:r>
            <a:endParaRPr lang="en-US" altLang="ko-KR" sz="1400" b="1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7533430" y="4453640"/>
            <a:ext cx="2070000" cy="14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72000" tIns="0" rIns="72000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영업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MD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가 시스템의 제안에 동의하면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Confirm,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그렇지 않으면 수동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조정후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Confirm</a:t>
            </a:r>
          </a:p>
        </p:txBody>
      </p:sp>
      <p:cxnSp>
        <p:nvCxnSpPr>
          <p:cNvPr id="12" name="꺾인 연결선 11"/>
          <p:cNvCxnSpPr>
            <a:stCxn id="7" idx="3"/>
            <a:endCxn id="11" idx="0"/>
          </p:cNvCxnSpPr>
          <p:nvPr/>
        </p:nvCxnSpPr>
        <p:spPr bwMode="gray">
          <a:xfrm flipH="1">
            <a:off x="2447405" y="2840785"/>
            <a:ext cx="4879175" cy="1612855"/>
          </a:xfrm>
          <a:prstGeom prst="bentConnector4">
            <a:avLst>
              <a:gd name="adj1" fmla="val -4685"/>
              <a:gd name="adj2" fmla="val 71763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6" idx="1"/>
          </p:cNvCxnSpPr>
          <p:nvPr/>
        </p:nvCxnSpPr>
        <p:spPr bwMode="gray">
          <a:xfrm>
            <a:off x="2317510" y="2840785"/>
            <a:ext cx="4345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7" idx="1"/>
          </p:cNvCxnSpPr>
          <p:nvPr/>
        </p:nvCxnSpPr>
        <p:spPr bwMode="gray">
          <a:xfrm>
            <a:off x="4822045" y="2840785"/>
            <a:ext cx="4345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3"/>
            <a:endCxn id="9" idx="1"/>
          </p:cNvCxnSpPr>
          <p:nvPr/>
        </p:nvCxnSpPr>
        <p:spPr bwMode="gray">
          <a:xfrm>
            <a:off x="4571405" y="5155640"/>
            <a:ext cx="46790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3"/>
            <a:endCxn id="10" idx="1"/>
          </p:cNvCxnSpPr>
          <p:nvPr/>
        </p:nvCxnSpPr>
        <p:spPr bwMode="gray">
          <a:xfrm>
            <a:off x="7109313" y="5155640"/>
            <a:ext cx="42411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 bwMode="gray">
          <a:xfrm>
            <a:off x="2903835" y="1649003"/>
            <a:ext cx="4022435" cy="337992"/>
            <a:chOff x="3131520" y="1649003"/>
            <a:chExt cx="3600000" cy="337992"/>
          </a:xfrm>
        </p:grpSpPr>
        <p:sp>
          <p:nvSpPr>
            <p:cNvPr id="28" name="TextBox 27"/>
            <p:cNvSpPr txBox="1"/>
            <p:nvPr/>
          </p:nvSpPr>
          <p:spPr bwMode="gray">
            <a:xfrm>
              <a:off x="3275405" y="1649003"/>
              <a:ext cx="3355190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400" b="1" dirty="0" err="1" smtClean="0">
                  <a:ea typeface="맑은 고딕" pitchFamily="50" charset="-127"/>
                </a:rPr>
                <a:t>시즌말</a:t>
              </a:r>
              <a:r>
                <a:rPr lang="ko-KR" altLang="en-US" sz="1400" b="1" dirty="0" smtClean="0">
                  <a:ea typeface="맑은 고딕" pitchFamily="50" charset="-127"/>
                </a:rPr>
                <a:t> 소수</a:t>
              </a:r>
              <a:r>
                <a:rPr lang="en-US" altLang="ko-KR" sz="1400" b="1" dirty="0" smtClean="0">
                  <a:ea typeface="맑은 고딕" pitchFamily="50" charset="-127"/>
                </a:rPr>
                <a:t> </a:t>
              </a:r>
              <a:r>
                <a:rPr lang="ko-KR" altLang="en-US" sz="1400" b="1" dirty="0" smtClean="0">
                  <a:ea typeface="맑은 고딕" pitchFamily="50" charset="-127"/>
                </a:rPr>
                <a:t>매장 집중 </a:t>
              </a:r>
              <a:r>
                <a:rPr lang="ko-KR" altLang="en-US" sz="1400" b="1" dirty="0" err="1" smtClean="0">
                  <a:ea typeface="맑은 고딕" pitchFamily="50" charset="-127"/>
                </a:rPr>
                <a:t>배분안</a:t>
              </a:r>
              <a:r>
                <a:rPr lang="ko-KR" altLang="en-US" sz="1400" b="1" dirty="0" smtClean="0">
                  <a:ea typeface="맑은 고딕" pitchFamily="50" charset="-127"/>
                </a:rPr>
                <a:t> 생성 </a:t>
              </a:r>
              <a:r>
                <a:rPr lang="ko-KR" altLang="en-US" sz="1400" b="1" dirty="0" err="1" smtClean="0">
                  <a:ea typeface="맑은 고딕" pitchFamily="50" charset="-127"/>
                </a:rPr>
                <a:t>로직</a:t>
              </a:r>
              <a:endParaRPr lang="ko-KR" altLang="en-US" sz="1400" b="1" dirty="0" smtClean="0">
                <a:ea typeface="맑은 고딕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 bwMode="gray">
            <a:xfrm>
              <a:off x="3131520" y="198699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모서리가 둥근 직사각형 19"/>
          <p:cNvSpPr/>
          <p:nvPr/>
        </p:nvSpPr>
        <p:spPr bwMode="gray">
          <a:xfrm>
            <a:off x="1489510" y="3580790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dirty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 bwMode="gray">
          <a:xfrm>
            <a:off x="3994045" y="3580790"/>
            <a:ext cx="828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사용자 입력</a:t>
            </a:r>
          </a:p>
        </p:txBody>
      </p:sp>
      <p:sp>
        <p:nvSpPr>
          <p:cNvPr id="23" name="모서리가 둥근 직사각형 22"/>
          <p:cNvSpPr/>
          <p:nvPr/>
        </p:nvSpPr>
        <p:spPr bwMode="gray">
          <a:xfrm>
            <a:off x="6498580" y="3580790"/>
            <a:ext cx="828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사용자 입력</a:t>
            </a:r>
          </a:p>
        </p:txBody>
      </p:sp>
      <p:sp>
        <p:nvSpPr>
          <p:cNvPr id="25" name="모서리가 둥근 직사각형 24"/>
          <p:cNvSpPr/>
          <p:nvPr/>
        </p:nvSpPr>
        <p:spPr bwMode="gray">
          <a:xfrm>
            <a:off x="3743405" y="5913115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dirty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 bwMode="gray">
          <a:xfrm>
            <a:off x="6281313" y="5913115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dirty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 bwMode="gray">
          <a:xfrm>
            <a:off x="8775430" y="5913115"/>
            <a:ext cx="828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사용자 입력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9300" y="5499630"/>
            <a:ext cx="22787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400" b="1" dirty="0">
                <a:ea typeface="맑은 고딕" pitchFamily="50" charset="-127"/>
              </a:rPr>
              <a:t>Δ</a:t>
            </a:r>
            <a:r>
              <a:rPr lang="en-US" altLang="ko-KR" sz="1400" b="1" dirty="0">
                <a:ea typeface="맑은 고딕" pitchFamily="50" charset="-127"/>
              </a:rPr>
              <a:t>WSQ(t) </a:t>
            </a:r>
            <a:r>
              <a:rPr lang="en-US" altLang="ko-KR" sz="1400" b="1" dirty="0" smtClean="0">
                <a:ea typeface="맑은 고딕" pitchFamily="50" charset="-127"/>
              </a:rPr>
              <a:t>|</a:t>
            </a:r>
            <a:r>
              <a:rPr lang="ko-KR" altLang="en-US" sz="1400" b="1" baseline="-25000" dirty="0" smtClean="0">
                <a:ea typeface="맑은 고딕" pitchFamily="50" charset="-127"/>
              </a:rPr>
              <a:t>철수대상 </a:t>
            </a:r>
            <a:r>
              <a:rPr lang="en-US" altLang="ko-KR" sz="1400" b="1" baseline="-25000" dirty="0" smtClean="0">
                <a:ea typeface="맑은 고딕" pitchFamily="50" charset="-127"/>
              </a:rPr>
              <a:t>store</a:t>
            </a:r>
            <a:r>
              <a:rPr lang="en-US" altLang="ko-KR" sz="1400" b="1" dirty="0" smtClean="0">
                <a:ea typeface="맑은 고딕" pitchFamily="50" charset="-127"/>
              </a:rPr>
              <a:t> = 0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55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gray">
          <a:xfrm>
            <a:off x="1765410" y="3062777"/>
            <a:ext cx="6375180" cy="73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4400" b="1" dirty="0" smtClean="0">
                <a:ea typeface="맑은 고딕" pitchFamily="50" charset="-127"/>
              </a:rPr>
              <a:t>상품 속성 유효성 검증</a:t>
            </a:r>
          </a:p>
        </p:txBody>
      </p:sp>
    </p:spTree>
    <p:extLst>
      <p:ext uri="{BB962C8B-B14F-4D97-AF65-F5344CB8AC3E}">
        <p14:creationId xmlns:p14="http://schemas.microsoft.com/office/powerpoint/2010/main" val="38836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상품 속성 유효성 검증을 위한 </a:t>
            </a:r>
            <a:r>
              <a:rPr lang="en-US" altLang="ko-KR" dirty="0" smtClean="0">
                <a:latin typeface="+mn-ea"/>
                <a:ea typeface="+mn-ea"/>
              </a:rPr>
              <a:t>Simulation </a:t>
            </a:r>
            <a:r>
              <a:rPr lang="ko-KR" altLang="en-US" dirty="0" smtClean="0">
                <a:latin typeface="+mn-ea"/>
                <a:ea typeface="+mn-ea"/>
              </a:rPr>
              <a:t>방법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err="1" smtClean="0">
                <a:latin typeface="+mn-ea"/>
              </a:rPr>
              <a:t>브랜드별</a:t>
            </a:r>
            <a:r>
              <a:rPr lang="en-US" altLang="ko-KR" dirty="0" smtClean="0">
                <a:latin typeface="+mn-ea"/>
              </a:rPr>
              <a:t>/Item</a:t>
            </a:r>
            <a:r>
              <a:rPr lang="ko-KR" altLang="en-US" dirty="0" smtClean="0">
                <a:latin typeface="+mn-ea"/>
              </a:rPr>
              <a:t>별 다양한 상품 속성을 물량 배분에 활용하기 위해 </a:t>
            </a:r>
            <a:r>
              <a:rPr lang="ko-KR" altLang="en-US" dirty="0" err="1" smtClean="0">
                <a:latin typeface="+mn-ea"/>
              </a:rPr>
              <a:t>배분표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확정전</a:t>
            </a:r>
            <a:r>
              <a:rPr lang="ko-KR" altLang="en-US" dirty="0" smtClean="0">
                <a:latin typeface="+mn-ea"/>
              </a:rPr>
              <a:t> 前年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판매 결과를 활용하여 속성의 유효성에 대한 시뮬레이션을 수행할 수 있음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86109"/>
              </p:ext>
            </p:extLst>
          </p:nvPr>
        </p:nvGraphicFramePr>
        <p:xfrm>
          <a:off x="630988" y="1683415"/>
          <a:ext cx="2630408" cy="85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311"/>
                <a:gridCol w="605479"/>
                <a:gridCol w="605479"/>
                <a:gridCol w="605479"/>
                <a:gridCol w="295660"/>
              </a:tblGrid>
              <a:tr h="19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0000FF"/>
                          </a:solidFill>
                        </a:rPr>
                        <a:t>Brand</a:t>
                      </a:r>
                      <a:r>
                        <a:rPr lang="en-US" altLang="ko-KR" sz="900" b="1" baseline="0" dirty="0" smtClean="0">
                          <a:solidFill>
                            <a:srgbClr val="0000FF"/>
                          </a:solidFill>
                        </a:rPr>
                        <a:t> A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Style 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Style 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Style 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Store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1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itchFamily="34" charset="0"/>
                        <a:buChar char="•"/>
                      </a:pPr>
                      <a:endParaRPr lang="en-US" altLang="ko-KR" sz="900" b="0" baseline="0" dirty="0" smtClean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Store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2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…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gray">
          <a:xfrm>
            <a:off x="1178063" y="1948148"/>
            <a:ext cx="2124803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신규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로직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 적용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배분표</a:t>
            </a:r>
            <a:endParaRPr lang="en-US" altLang="ko-KR" sz="1400" b="1" dirty="0" smtClean="0">
              <a:solidFill>
                <a:srgbClr val="0000FF"/>
              </a:solidFill>
              <a:latin typeface="+mn-ea"/>
            </a:endParaRPr>
          </a:p>
          <a:p>
            <a:pPr marL="93663" indent="-93663"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前前년 판매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Data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기반 </a:t>
            </a:r>
            <a:endParaRPr lang="en-US" altLang="ko-KR" sz="14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73058"/>
              </p:ext>
            </p:extLst>
          </p:nvPr>
        </p:nvGraphicFramePr>
        <p:xfrm>
          <a:off x="3615417" y="1683415"/>
          <a:ext cx="2630408" cy="85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311"/>
                <a:gridCol w="605479"/>
                <a:gridCol w="605479"/>
                <a:gridCol w="605479"/>
                <a:gridCol w="295660"/>
              </a:tblGrid>
              <a:tr h="192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0000FF"/>
                          </a:solidFill>
                        </a:rPr>
                        <a:t>Brand</a:t>
                      </a:r>
                      <a:r>
                        <a:rPr lang="en-US" altLang="ko-KR" sz="900" b="1" baseline="0" dirty="0" smtClean="0">
                          <a:solidFill>
                            <a:srgbClr val="0000FF"/>
                          </a:solidFill>
                        </a:rPr>
                        <a:t> A</a:t>
                      </a:r>
                      <a:endParaRPr lang="ko-KR" altLang="en-US" sz="9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Style 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Style 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Style 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Store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1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itchFamily="34" charset="0"/>
                        <a:buChar char="•"/>
                      </a:pPr>
                      <a:endParaRPr lang="en-US" altLang="ko-KR" sz="900" b="0" baseline="0" dirty="0" smtClean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Store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2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…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gray">
          <a:xfrm>
            <a:off x="4247359" y="2062890"/>
            <a:ext cx="1850966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前년 실제 판매량</a:t>
            </a:r>
            <a:endParaRPr lang="en-US" altLang="ko-KR" sz="14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70359"/>
              </p:ext>
            </p:extLst>
          </p:nvPr>
        </p:nvGraphicFramePr>
        <p:xfrm>
          <a:off x="6599846" y="1683415"/>
          <a:ext cx="2630408" cy="85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311"/>
                <a:gridCol w="605479"/>
                <a:gridCol w="605479"/>
                <a:gridCol w="605479"/>
                <a:gridCol w="295660"/>
              </a:tblGrid>
              <a:tr h="192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0000FF"/>
                          </a:solidFill>
                        </a:rPr>
                        <a:t>Brand</a:t>
                      </a:r>
                      <a:r>
                        <a:rPr lang="en-US" altLang="ko-KR" sz="900" b="1" baseline="0" dirty="0" smtClean="0">
                          <a:solidFill>
                            <a:srgbClr val="0000FF"/>
                          </a:solidFill>
                        </a:rPr>
                        <a:t> A</a:t>
                      </a:r>
                      <a:endParaRPr lang="ko-KR" altLang="en-US" sz="9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Style 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Style 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Style 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Store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1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itchFamily="34" charset="0"/>
                        <a:buChar char="•"/>
                      </a:pPr>
                      <a:endParaRPr lang="en-US" altLang="ko-KR" sz="900" b="0" baseline="0" dirty="0" smtClean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Store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2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…</a:t>
                      </a:r>
                      <a:endParaRPr lang="ko-KR" altLang="en-US" sz="900" b="1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33772" marR="33772" marT="33772" marB="33772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gray">
          <a:xfrm>
            <a:off x="7153955" y="1948148"/>
            <a:ext cx="2125060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신규 </a:t>
            </a:r>
            <a:r>
              <a:rPr lang="ko-KR" altLang="en-US" sz="1400" b="1" dirty="0" err="1">
                <a:solidFill>
                  <a:srgbClr val="0000FF"/>
                </a:solidFill>
                <a:latin typeface="+mn-ea"/>
              </a:rPr>
              <a:t>로직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 적용 </a:t>
            </a:r>
            <a:r>
              <a:rPr lang="ko-KR" altLang="en-US" sz="1400" b="1" dirty="0" err="1">
                <a:solidFill>
                  <a:srgbClr val="0000FF"/>
                </a:solidFill>
                <a:latin typeface="+mn-ea"/>
              </a:rPr>
              <a:t>배분표</a:t>
            </a:r>
            <a:endParaRPr lang="en-US" altLang="ko-KR" sz="1400" b="1" dirty="0">
              <a:solidFill>
                <a:srgbClr val="0000FF"/>
              </a:solidFill>
              <a:latin typeface="+mn-ea"/>
            </a:endParaRPr>
          </a:p>
          <a:p>
            <a:pPr marL="93663" indent="-93663">
              <a:buFont typeface="Arial" pitchFamily="34" charset="0"/>
              <a:buChar char="•"/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前前년 판매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Data 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기반 </a:t>
            </a:r>
            <a:endParaRPr lang="en-US" altLang="ko-KR" sz="1400" b="1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 bwMode="gray">
          <a:xfrm>
            <a:off x="1590776" y="2594155"/>
            <a:ext cx="2592000" cy="396000"/>
            <a:chOff x="1824439" y="5793916"/>
            <a:chExt cx="2474802" cy="432000"/>
          </a:xfrm>
        </p:grpSpPr>
        <p:sp>
          <p:nvSpPr>
            <p:cNvPr id="11" name="위로 굽은 화살표 10"/>
            <p:cNvSpPr/>
            <p:nvPr/>
          </p:nvSpPr>
          <p:spPr bwMode="gray">
            <a:xfrm>
              <a:off x="3039241" y="5793916"/>
              <a:ext cx="1260000" cy="432000"/>
            </a:xfrm>
            <a:prstGeom prst="bentUpArrow">
              <a:avLst/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2" name="위로 굽은 화살표 11"/>
            <p:cNvSpPr/>
            <p:nvPr/>
          </p:nvSpPr>
          <p:spPr bwMode="gray">
            <a:xfrm flipH="1">
              <a:off x="1824439" y="5793916"/>
              <a:ext cx="1260000" cy="432000"/>
            </a:xfrm>
            <a:prstGeom prst="bentUpArrow">
              <a:avLst/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 bwMode="gray">
          <a:xfrm>
            <a:off x="5689106" y="2594155"/>
            <a:ext cx="2592000" cy="396000"/>
            <a:chOff x="1824439" y="5793916"/>
            <a:chExt cx="2474802" cy="432000"/>
          </a:xfrm>
        </p:grpSpPr>
        <p:sp>
          <p:nvSpPr>
            <p:cNvPr id="14" name="위로 굽은 화살표 13"/>
            <p:cNvSpPr/>
            <p:nvPr/>
          </p:nvSpPr>
          <p:spPr bwMode="gray">
            <a:xfrm>
              <a:off x="3039241" y="5793916"/>
              <a:ext cx="1260000" cy="432000"/>
            </a:xfrm>
            <a:prstGeom prst="bentUpArrow">
              <a:avLst/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  <p:sp>
          <p:nvSpPr>
            <p:cNvPr id="15" name="위로 굽은 화살표 14"/>
            <p:cNvSpPr/>
            <p:nvPr/>
          </p:nvSpPr>
          <p:spPr bwMode="gray">
            <a:xfrm flipH="1">
              <a:off x="1824439" y="5793916"/>
              <a:ext cx="1260000" cy="432000"/>
            </a:xfrm>
            <a:prstGeom prst="bentUpArrow">
              <a:avLst/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  <a:extLst/>
          </p:spPr>
          <p:txBody>
            <a:bodyPr tIns="0" bIns="0" rtlCol="0" anchor="ctr"/>
            <a:lstStyle/>
            <a:p>
              <a:pPr algn="ctr"/>
              <a:endParaRPr lang="ko-KR" altLang="en-US" sz="1300" b="1" dirty="0" smtClean="0">
                <a:latin typeface="+mn-ea"/>
                <a:cs typeface="Arial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 bwMode="gray">
          <a:xfrm>
            <a:off x="1993621" y="2713287"/>
            <a:ext cx="179811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latin typeface="+mn-ea"/>
              </a:rPr>
              <a:t>Cell</a:t>
            </a:r>
            <a:r>
              <a:rPr lang="ko-KR" altLang="en-US" sz="1200" b="1" dirty="0" smtClean="0">
                <a:latin typeface="+mn-ea"/>
              </a:rPr>
              <a:t>별 차이 계산 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B</a:t>
            </a:r>
            <a:r>
              <a:rPr lang="en-US" altLang="ko-KR" sz="1200" b="1" baseline="-25000" dirty="0" err="1">
                <a:latin typeface="+mn-ea"/>
              </a:rPr>
              <a:t>n,m</a:t>
            </a:r>
            <a:r>
              <a:rPr lang="en-US" altLang="ko-KR" sz="1200" b="1" dirty="0" smtClean="0">
                <a:latin typeface="+mn-ea"/>
              </a:rPr>
              <a:t>) </a:t>
            </a:r>
            <a:r>
              <a:rPr lang="ko-KR" altLang="en-US" sz="1200" b="1" dirty="0" smtClean="0">
                <a:latin typeface="+mn-ea"/>
              </a:rPr>
              <a:t>후 평균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표준편차 계산</a:t>
            </a:r>
          </a:p>
        </p:txBody>
      </p:sp>
      <p:sp>
        <p:nvSpPr>
          <p:cNvPr id="17" name="TextBox 16"/>
          <p:cNvSpPr txBox="1"/>
          <p:nvPr/>
        </p:nvSpPr>
        <p:spPr bwMode="gray">
          <a:xfrm>
            <a:off x="6185615" y="2713287"/>
            <a:ext cx="1704446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latin typeface="+mn-ea"/>
              </a:rPr>
              <a:t>Cell</a:t>
            </a:r>
            <a:r>
              <a:rPr lang="ko-KR" altLang="en-US" sz="1200" b="1" dirty="0" smtClean="0">
                <a:latin typeface="+mn-ea"/>
              </a:rPr>
              <a:t>별 차이 계산 </a:t>
            </a:r>
            <a:r>
              <a:rPr lang="en-US" altLang="ko-KR" sz="1200" b="1" dirty="0" smtClean="0">
                <a:latin typeface="+mn-ea"/>
              </a:rPr>
              <a:t>(A</a:t>
            </a:r>
            <a:r>
              <a:rPr lang="en-US" altLang="ko-KR" sz="1200" b="1" baseline="-25000" dirty="0" smtClean="0">
                <a:latin typeface="+mn-ea"/>
              </a:rPr>
              <a:t>n,m</a:t>
            </a:r>
            <a:r>
              <a:rPr lang="en-US" altLang="ko-KR" sz="1200" b="1" dirty="0" smtClean="0">
                <a:latin typeface="+mn-ea"/>
              </a:rPr>
              <a:t>) </a:t>
            </a:r>
            <a:r>
              <a:rPr lang="ko-KR" altLang="en-US" sz="1200" b="1" dirty="0" smtClean="0">
                <a:latin typeface="+mn-ea"/>
              </a:rPr>
              <a:t>후 평균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표준편차 계산</a:t>
            </a:r>
          </a:p>
        </p:txBody>
      </p:sp>
      <p:sp>
        <p:nvSpPr>
          <p:cNvPr id="18" name="왼쪽/오른쪽 화살표 17"/>
          <p:cNvSpPr/>
          <p:nvPr/>
        </p:nvSpPr>
        <p:spPr bwMode="gray">
          <a:xfrm>
            <a:off x="4322996" y="2745945"/>
            <a:ext cx="1214320" cy="409160"/>
          </a:xfrm>
          <a:prstGeom prst="leftRightArrow">
            <a:avLst/>
          </a:prstGeom>
          <a:solidFill>
            <a:srgbClr val="FFD5D5"/>
          </a:solidFill>
          <a:ln w="63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300" b="1" smtClean="0">
                <a:solidFill>
                  <a:srgbClr val="FF0000"/>
                </a:solidFill>
                <a:latin typeface="+mn-ea"/>
                <a:cs typeface="Arial" charset="0"/>
              </a:rPr>
              <a:t>비교 분석</a:t>
            </a:r>
            <a:endParaRPr lang="ko-KR" altLang="en-US" sz="1300" b="1" dirty="0" smtClean="0">
              <a:solidFill>
                <a:srgbClr val="FF0000"/>
              </a:solidFill>
              <a:latin typeface="+mn-ea"/>
              <a:cs typeface="Arial" charset="0"/>
            </a:endParaRPr>
          </a:p>
        </p:txBody>
      </p:sp>
      <p:grpSp>
        <p:nvGrpSpPr>
          <p:cNvPr id="19" name="그룹 18"/>
          <p:cNvGrpSpPr/>
          <p:nvPr/>
        </p:nvGrpSpPr>
        <p:grpSpPr bwMode="gray">
          <a:xfrm>
            <a:off x="412126" y="4097501"/>
            <a:ext cx="3355346" cy="1006220"/>
            <a:chOff x="414768" y="2559181"/>
            <a:chExt cx="3620812" cy="1006220"/>
          </a:xfrm>
        </p:grpSpPr>
        <p:sp>
          <p:nvSpPr>
            <p:cNvPr id="20" name="직사각형 19"/>
            <p:cNvSpPr/>
            <p:nvPr/>
          </p:nvSpPr>
          <p:spPr bwMode="gray">
            <a:xfrm>
              <a:off x="414768" y="2559181"/>
              <a:ext cx="358974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00" b="1" dirty="0" smtClean="0">
                  <a:latin typeface="+mn-ea"/>
                </a:rPr>
                <a:t>  </a:t>
              </a:r>
              <a:r>
                <a:rPr lang="ko-KR" altLang="en-US" sz="1500" b="1" dirty="0">
                  <a:latin typeface="+mn-ea"/>
                </a:rPr>
                <a:t>실 판매량 </a:t>
              </a:r>
              <a:r>
                <a:rPr lang="en-US" altLang="ko-KR" sz="1500" b="1" dirty="0" smtClean="0">
                  <a:latin typeface="+mn-ea"/>
                </a:rPr>
                <a:t>– </a:t>
              </a:r>
              <a:r>
                <a:rPr lang="ko-KR" altLang="en-US" sz="1500" b="1" dirty="0" smtClean="0">
                  <a:latin typeface="+mn-ea"/>
                </a:rPr>
                <a:t>기존 </a:t>
              </a:r>
              <a:r>
                <a:rPr lang="ko-KR" altLang="en-US" sz="1500" b="1" dirty="0" err="1" smtClean="0">
                  <a:latin typeface="+mn-ea"/>
                </a:rPr>
                <a:t>배분량</a:t>
              </a:r>
              <a:r>
                <a:rPr lang="ko-KR" altLang="en-US" sz="1500" b="1" dirty="0" smtClean="0">
                  <a:latin typeface="+mn-ea"/>
                </a:rPr>
                <a:t>  </a:t>
              </a:r>
              <a:r>
                <a:rPr lang="en-US" altLang="ko-KR" sz="1500" b="1" dirty="0" smtClean="0">
                  <a:latin typeface="+mn-ea"/>
                </a:rPr>
                <a:t>=  A</a:t>
              </a:r>
              <a:r>
                <a:rPr lang="en-US" altLang="ko-KR" sz="1500" b="1" baseline="-25000" dirty="0" smtClean="0">
                  <a:latin typeface="+mn-ea"/>
                </a:rPr>
                <a:t>n,m</a:t>
              </a:r>
              <a:r>
                <a:rPr lang="ko-KR" altLang="en-US" sz="1500" b="1" dirty="0" smtClean="0">
                  <a:latin typeface="+mn-ea"/>
                </a:rPr>
                <a:t> </a:t>
              </a:r>
              <a:endParaRPr lang="ko-KR" altLang="en-US" sz="1500" b="1" dirty="0"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 bwMode="gray">
            <a:xfrm>
              <a:off x="470055" y="3242236"/>
              <a:ext cx="356552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00" b="1" dirty="0">
                  <a:latin typeface="+mn-ea"/>
                </a:rPr>
                <a:t>실 판매량 </a:t>
              </a:r>
              <a:r>
                <a:rPr lang="en-US" altLang="ko-KR" sz="1500" b="1" dirty="0" smtClean="0">
                  <a:latin typeface="+mn-ea"/>
                </a:rPr>
                <a:t>– </a:t>
              </a:r>
              <a:r>
                <a:rPr lang="ko-KR" altLang="en-US" sz="1500" b="1" dirty="0" smtClean="0">
                  <a:latin typeface="+mn-ea"/>
                </a:rPr>
                <a:t>新 </a:t>
              </a:r>
              <a:r>
                <a:rPr lang="ko-KR" altLang="en-US" sz="1500" b="1" dirty="0" err="1" smtClean="0">
                  <a:latin typeface="+mn-ea"/>
                </a:rPr>
                <a:t>로직</a:t>
              </a:r>
              <a:r>
                <a:rPr lang="ko-KR" altLang="en-US" sz="1500" b="1" dirty="0" smtClean="0">
                  <a:latin typeface="+mn-ea"/>
                </a:rPr>
                <a:t> </a:t>
              </a:r>
              <a:r>
                <a:rPr lang="ko-KR" altLang="en-US" sz="1500" b="1" dirty="0" err="1" smtClean="0">
                  <a:latin typeface="+mn-ea"/>
                </a:rPr>
                <a:t>배분량</a:t>
              </a:r>
              <a:r>
                <a:rPr lang="ko-KR" altLang="en-US" sz="1500" b="1" dirty="0" smtClean="0">
                  <a:latin typeface="+mn-ea"/>
                </a:rPr>
                <a:t> </a:t>
              </a:r>
              <a:r>
                <a:rPr lang="en-US" altLang="ko-KR" sz="1500" b="1" dirty="0" smtClean="0">
                  <a:latin typeface="+mn-ea"/>
                </a:rPr>
                <a:t>=  </a:t>
              </a:r>
              <a:r>
                <a:rPr lang="en-US" altLang="ko-KR" sz="1500" b="1" dirty="0" err="1" smtClean="0">
                  <a:latin typeface="+mn-ea"/>
                </a:rPr>
                <a:t>B</a:t>
              </a:r>
              <a:r>
                <a:rPr lang="en-US" altLang="ko-KR" sz="1500" b="1" baseline="-25000" dirty="0" err="1" smtClean="0">
                  <a:latin typeface="+mn-ea"/>
                </a:rPr>
                <a:t>n,m</a:t>
              </a:r>
              <a:r>
                <a:rPr lang="ko-KR" altLang="en-US" sz="1500" b="1" dirty="0" smtClean="0">
                  <a:latin typeface="+mn-ea"/>
                </a:rPr>
                <a:t> </a:t>
              </a:r>
              <a:endParaRPr lang="ko-KR" altLang="en-US" sz="1500" b="1" dirty="0">
                <a:latin typeface="+mn-ea"/>
              </a:endParaRPr>
            </a:p>
          </p:txBody>
        </p:sp>
      </p:grpSp>
      <p:sp>
        <p:nvSpPr>
          <p:cNvPr id="22" name="직사각형 21"/>
          <p:cNvSpPr/>
          <p:nvPr/>
        </p:nvSpPr>
        <p:spPr bwMode="gray">
          <a:xfrm>
            <a:off x="778775" y="5428851"/>
            <a:ext cx="26271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( n = Store </a:t>
            </a:r>
            <a:r>
              <a:rPr lang="ko-KR" altLang="en-US" sz="1200" b="1" dirty="0" smtClean="0">
                <a:latin typeface="+mn-ea"/>
              </a:rPr>
              <a:t>순서</a:t>
            </a:r>
            <a:r>
              <a:rPr lang="en-US" altLang="ko-KR" sz="1200" b="1" dirty="0" smtClean="0">
                <a:latin typeface="+mn-ea"/>
              </a:rPr>
              <a:t>, m = Style </a:t>
            </a:r>
            <a:r>
              <a:rPr lang="ko-KR" altLang="en-US" sz="1200" b="1" dirty="0" smtClean="0">
                <a:latin typeface="+mn-ea"/>
              </a:rPr>
              <a:t>순서</a:t>
            </a:r>
            <a:r>
              <a:rPr lang="en-US" altLang="ko-KR" sz="1200" b="1" dirty="0" smtClean="0">
                <a:latin typeface="+mn-ea"/>
              </a:rPr>
              <a:t> 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 bwMode="gray">
          <a:xfrm>
            <a:off x="399298" y="3428999"/>
            <a:ext cx="3344730" cy="2857429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lIns="72000" tIns="0" rIns="72000" bIns="0" rtlCol="0" anchor="ctr"/>
          <a:lstStyle/>
          <a:p>
            <a:pPr algn="ctr">
              <a:spcBef>
                <a:spcPts val="600"/>
              </a:spcBef>
            </a:pPr>
            <a:endParaRPr lang="ko-KR" altLang="en-US" sz="1400" b="1" dirty="0" smtClean="0">
              <a:latin typeface="+mn-ea"/>
              <a:cs typeface="Arial" charset="0"/>
            </a:endParaRPr>
          </a:p>
        </p:txBody>
      </p:sp>
      <p:grpSp>
        <p:nvGrpSpPr>
          <p:cNvPr id="24" name="그룹 23"/>
          <p:cNvGrpSpPr/>
          <p:nvPr/>
        </p:nvGrpSpPr>
        <p:grpSpPr bwMode="gray">
          <a:xfrm>
            <a:off x="4596886" y="3841959"/>
            <a:ext cx="1065466" cy="745237"/>
            <a:chOff x="5449055" y="2978514"/>
            <a:chExt cx="1065466" cy="824801"/>
          </a:xfrm>
        </p:grpSpPr>
        <p:sp>
          <p:nvSpPr>
            <p:cNvPr id="25" name="직사각형 24"/>
            <p:cNvSpPr/>
            <p:nvPr/>
          </p:nvSpPr>
          <p:spPr bwMode="gray">
            <a:xfrm>
              <a:off x="5449055" y="3105827"/>
              <a:ext cx="1065466" cy="545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600" dirty="0" smtClean="0">
                  <a:latin typeface="+mn-ea"/>
                </a:rPr>
                <a:t>(∑    )</a:t>
              </a:r>
              <a:endParaRPr lang="ko-KR" altLang="en-US" sz="2600" dirty="0">
                <a:latin typeface="+mn-ea"/>
              </a:endParaRPr>
            </a:p>
          </p:txBody>
        </p:sp>
        <p:sp>
          <p:nvSpPr>
            <p:cNvPr id="26" name="직사각형 25"/>
            <p:cNvSpPr/>
            <p:nvPr/>
          </p:nvSpPr>
          <p:spPr bwMode="gray">
            <a:xfrm>
              <a:off x="5501589" y="3513774"/>
              <a:ext cx="442750" cy="289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n=1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 bwMode="gray">
            <a:xfrm>
              <a:off x="5597553" y="2978514"/>
              <a:ext cx="296876" cy="28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N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28" name="직사각형 27"/>
            <p:cNvSpPr/>
            <p:nvPr/>
          </p:nvSpPr>
          <p:spPr bwMode="gray">
            <a:xfrm>
              <a:off x="5862155" y="3240124"/>
              <a:ext cx="500458" cy="323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00" b="1" dirty="0" smtClean="0">
                  <a:latin typeface="+mn-ea"/>
                </a:rPr>
                <a:t>A</a:t>
              </a:r>
              <a:r>
                <a:rPr lang="en-US" altLang="ko-KR" sz="1300" b="1" baseline="-25000" dirty="0" smtClean="0">
                  <a:latin typeface="+mn-ea"/>
                </a:rPr>
                <a:t>n,m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29" name="그룹 28"/>
          <p:cNvGrpSpPr/>
          <p:nvPr/>
        </p:nvGrpSpPr>
        <p:grpSpPr bwMode="gray">
          <a:xfrm>
            <a:off x="5936699" y="3841959"/>
            <a:ext cx="1065466" cy="745237"/>
            <a:chOff x="5449055" y="2978514"/>
            <a:chExt cx="1065466" cy="824801"/>
          </a:xfrm>
        </p:grpSpPr>
        <p:sp>
          <p:nvSpPr>
            <p:cNvPr id="30" name="직사각형 29"/>
            <p:cNvSpPr/>
            <p:nvPr/>
          </p:nvSpPr>
          <p:spPr bwMode="gray">
            <a:xfrm>
              <a:off x="5449055" y="3105827"/>
              <a:ext cx="1065466" cy="545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600" dirty="0" smtClean="0">
                  <a:latin typeface="+mn-ea"/>
                </a:rPr>
                <a:t>(∑    )</a:t>
              </a:r>
              <a:endParaRPr lang="ko-KR" altLang="en-US" sz="2600" dirty="0"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 bwMode="gray">
            <a:xfrm>
              <a:off x="5527886" y="3513774"/>
              <a:ext cx="442750" cy="289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n=1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32" name="직사각형 31"/>
            <p:cNvSpPr/>
            <p:nvPr/>
          </p:nvSpPr>
          <p:spPr bwMode="gray">
            <a:xfrm>
              <a:off x="5597553" y="2978514"/>
              <a:ext cx="296876" cy="28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N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33" name="직사각형 32"/>
            <p:cNvSpPr/>
            <p:nvPr/>
          </p:nvSpPr>
          <p:spPr bwMode="gray">
            <a:xfrm>
              <a:off x="5862155" y="3240124"/>
              <a:ext cx="489236" cy="323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00" b="1" dirty="0" err="1" smtClean="0">
                  <a:latin typeface="+mn-ea"/>
                </a:rPr>
                <a:t>B</a:t>
              </a:r>
              <a:r>
                <a:rPr lang="en-US" altLang="ko-KR" sz="1300" b="1" baseline="-25000" dirty="0" err="1" smtClean="0">
                  <a:latin typeface="+mn-ea"/>
                </a:rPr>
                <a:t>n,m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 bwMode="gray">
          <a:xfrm>
            <a:off x="4646897" y="5283964"/>
            <a:ext cx="1065466" cy="745237"/>
            <a:chOff x="5449055" y="2978514"/>
            <a:chExt cx="1065466" cy="824801"/>
          </a:xfrm>
        </p:grpSpPr>
        <p:sp>
          <p:nvSpPr>
            <p:cNvPr id="35" name="직사각형 34"/>
            <p:cNvSpPr/>
            <p:nvPr/>
          </p:nvSpPr>
          <p:spPr bwMode="gray">
            <a:xfrm>
              <a:off x="5449055" y="3105827"/>
              <a:ext cx="1065466" cy="545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600" dirty="0" smtClean="0">
                  <a:latin typeface="+mn-ea"/>
                </a:rPr>
                <a:t>(∑    )</a:t>
              </a:r>
              <a:endParaRPr lang="ko-KR" altLang="en-US" sz="2600" dirty="0">
                <a:latin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 bwMode="gray">
            <a:xfrm>
              <a:off x="5498415" y="3513774"/>
              <a:ext cx="484428" cy="289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+mn-ea"/>
                </a:rPr>
                <a:t>m</a:t>
              </a:r>
              <a:r>
                <a:rPr lang="en-US" altLang="ko-KR" sz="1100" dirty="0" smtClean="0">
                  <a:latin typeface="+mn-ea"/>
                </a:rPr>
                <a:t>=1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37" name="직사각형 36"/>
            <p:cNvSpPr/>
            <p:nvPr/>
          </p:nvSpPr>
          <p:spPr bwMode="gray">
            <a:xfrm>
              <a:off x="5597553" y="2978514"/>
              <a:ext cx="320922" cy="28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 smtClean="0">
                  <a:latin typeface="+mn-ea"/>
                </a:rPr>
                <a:t>M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 bwMode="gray">
            <a:xfrm>
              <a:off x="5862155" y="3240124"/>
              <a:ext cx="500458" cy="323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00" b="1" dirty="0" smtClean="0">
                  <a:latin typeface="+mn-ea"/>
                </a:rPr>
                <a:t>A</a:t>
              </a:r>
              <a:r>
                <a:rPr lang="en-US" altLang="ko-KR" sz="1300" b="1" baseline="-25000" dirty="0" smtClean="0">
                  <a:latin typeface="+mn-ea"/>
                </a:rPr>
                <a:t>n,m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 bwMode="gray">
          <a:xfrm>
            <a:off x="6012594" y="5283964"/>
            <a:ext cx="1065466" cy="745237"/>
            <a:chOff x="5449055" y="2978514"/>
            <a:chExt cx="1065466" cy="824801"/>
          </a:xfrm>
        </p:grpSpPr>
        <p:sp>
          <p:nvSpPr>
            <p:cNvPr id="40" name="직사각형 39"/>
            <p:cNvSpPr/>
            <p:nvPr/>
          </p:nvSpPr>
          <p:spPr bwMode="gray">
            <a:xfrm>
              <a:off x="5449055" y="3105827"/>
              <a:ext cx="1065466" cy="545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600" dirty="0" smtClean="0">
                  <a:latin typeface="+mn-ea"/>
                </a:rPr>
                <a:t>(∑    )</a:t>
              </a:r>
              <a:endParaRPr lang="ko-KR" altLang="en-US" sz="2600" dirty="0"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 bwMode="gray">
            <a:xfrm>
              <a:off x="5520600" y="3513774"/>
              <a:ext cx="484428" cy="289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m=1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 bwMode="gray">
            <a:xfrm>
              <a:off x="5597553" y="2978514"/>
              <a:ext cx="320922" cy="28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 smtClean="0">
                  <a:latin typeface="+mn-ea"/>
                </a:rPr>
                <a:t>M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 bwMode="gray">
            <a:xfrm>
              <a:off x="5862155" y="3240124"/>
              <a:ext cx="489236" cy="323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00" b="1" dirty="0" err="1" smtClean="0">
                  <a:latin typeface="+mn-ea"/>
                </a:rPr>
                <a:t>B</a:t>
              </a:r>
              <a:r>
                <a:rPr lang="en-US" altLang="ko-KR" sz="1300" b="1" baseline="-25000" dirty="0" err="1" smtClean="0">
                  <a:latin typeface="+mn-ea"/>
                </a:rPr>
                <a:t>n,m</a:t>
              </a:r>
              <a:endParaRPr lang="ko-KR" altLang="en-US" sz="1100" b="1" dirty="0">
                <a:latin typeface="+mn-ea"/>
              </a:endParaRPr>
            </a:p>
          </p:txBody>
        </p:sp>
      </p:grpSp>
      <p:sp>
        <p:nvSpPr>
          <p:cNvPr id="44" name="직사각형 43"/>
          <p:cNvSpPr/>
          <p:nvPr/>
        </p:nvSpPr>
        <p:spPr bwMode="gray">
          <a:xfrm>
            <a:off x="4421735" y="3429000"/>
            <a:ext cx="2772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latin typeface="+mn-ea"/>
                <a:cs typeface="Arial" charset="0"/>
              </a:rPr>
              <a:t>Store</a:t>
            </a:r>
            <a:r>
              <a:rPr lang="ko-KR" altLang="en-US" sz="1400" b="1" dirty="0" smtClean="0">
                <a:latin typeface="+mn-ea"/>
                <a:cs typeface="Arial" charset="0"/>
              </a:rPr>
              <a:t> 간의 정확성 비교</a:t>
            </a:r>
          </a:p>
        </p:txBody>
      </p:sp>
      <p:sp>
        <p:nvSpPr>
          <p:cNvPr id="45" name="직사각형 44"/>
          <p:cNvSpPr/>
          <p:nvPr/>
        </p:nvSpPr>
        <p:spPr bwMode="gray">
          <a:xfrm>
            <a:off x="4421735" y="4890480"/>
            <a:ext cx="2772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latin typeface="+mn-ea"/>
                <a:cs typeface="Arial" charset="0"/>
              </a:rPr>
              <a:t>Style </a:t>
            </a:r>
            <a:r>
              <a:rPr lang="ko-KR" altLang="en-US" sz="1400" b="1" dirty="0" smtClean="0">
                <a:latin typeface="+mn-ea"/>
                <a:cs typeface="Arial" charset="0"/>
              </a:rPr>
              <a:t>간의 정확성 비교</a:t>
            </a:r>
          </a:p>
        </p:txBody>
      </p:sp>
      <p:sp>
        <p:nvSpPr>
          <p:cNvPr id="46" name="직사각형 45"/>
          <p:cNvSpPr/>
          <p:nvPr/>
        </p:nvSpPr>
        <p:spPr bwMode="gray">
          <a:xfrm>
            <a:off x="5418537" y="4158221"/>
            <a:ext cx="531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  </a:t>
            </a:r>
            <a:r>
              <a:rPr lang="ko-KR" altLang="en-US" sz="1200" b="1" dirty="0">
                <a:latin typeface="+mn-ea"/>
              </a:rPr>
              <a:t>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 bwMode="gray">
          <a:xfrm>
            <a:off x="5590946" y="558483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 bwMode="gray">
          <a:xfrm>
            <a:off x="4605355" y="4567425"/>
            <a:ext cx="2396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의 평균</a:t>
            </a:r>
            <a:r>
              <a:rPr lang="en-US" altLang="ko-KR" sz="1200" b="1" dirty="0" smtClean="0">
                <a:latin typeface="+mn-ea"/>
              </a:rPr>
              <a:t>(m)</a:t>
            </a:r>
            <a:r>
              <a:rPr lang="ko-KR" altLang="en-US" sz="1200" b="1" dirty="0" smtClean="0">
                <a:latin typeface="+mn-ea"/>
              </a:rPr>
              <a:t>과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표준편차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el-GR" altLang="ko-KR" sz="1200" b="1" dirty="0" smtClean="0">
                <a:latin typeface="+mn-ea"/>
              </a:rPr>
              <a:t>σ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ko-KR" altLang="en-US" sz="1200" b="1" dirty="0" smtClean="0">
                <a:latin typeface="+mn-ea"/>
              </a:rPr>
              <a:t> 계산 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 bwMode="gray">
          <a:xfrm>
            <a:off x="4681250" y="6009430"/>
            <a:ext cx="2396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+mn-ea"/>
              </a:rPr>
              <a:t>의 평균</a:t>
            </a:r>
            <a:r>
              <a:rPr lang="en-US" altLang="ko-KR" sz="1200" b="1" dirty="0">
                <a:latin typeface="+mn-ea"/>
              </a:rPr>
              <a:t>(m)</a:t>
            </a:r>
            <a:r>
              <a:rPr lang="ko-KR" altLang="en-US" sz="1200" b="1" dirty="0">
                <a:latin typeface="+mn-ea"/>
              </a:rPr>
              <a:t>과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표준편차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l-GR" altLang="ko-KR" sz="1200" b="1" dirty="0">
                <a:latin typeface="+mn-ea"/>
              </a:rPr>
              <a:t>σ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 계산 </a:t>
            </a:r>
          </a:p>
        </p:txBody>
      </p:sp>
      <p:sp>
        <p:nvSpPr>
          <p:cNvPr id="50" name="이등변 삼각형 49"/>
          <p:cNvSpPr/>
          <p:nvPr/>
        </p:nvSpPr>
        <p:spPr bwMode="gray">
          <a:xfrm rot="5400000" flipH="1">
            <a:off x="2241270" y="4741685"/>
            <a:ext cx="3600000" cy="301599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 w="6350" algn="ctr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 marL="90488" indent="-90488" algn="ctr">
              <a:lnSpc>
                <a:spcPct val="95000"/>
              </a:lnSpc>
            </a:pPr>
            <a:endParaRPr lang="en-US">
              <a:latin typeface="+mn-ea"/>
            </a:endParaRPr>
          </a:p>
        </p:txBody>
      </p:sp>
      <p:sp>
        <p:nvSpPr>
          <p:cNvPr id="52" name="이등변 삼각형 51"/>
          <p:cNvSpPr/>
          <p:nvPr/>
        </p:nvSpPr>
        <p:spPr bwMode="gray">
          <a:xfrm rot="5400000" flipH="1">
            <a:off x="5734420" y="4741685"/>
            <a:ext cx="3600000" cy="301599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 w="6350" algn="ctr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 marL="90488" indent="-90488" algn="ctr">
              <a:lnSpc>
                <a:spcPct val="95000"/>
              </a:lnSpc>
            </a:pPr>
            <a:endParaRPr lang="en-US"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gray">
          <a:xfrm>
            <a:off x="7782595" y="3960265"/>
            <a:ext cx="1800000" cy="15026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 marL="0" marR="0" indent="0" algn="ctr" defTabSz="10287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X, Y, Z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속성의 유효성 여부에</a:t>
            </a:r>
            <a:r>
              <a:rPr kumimoji="0" lang="ko-KR" altLang="en-US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대한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비즈니스적인 판단 필요</a:t>
            </a:r>
          </a:p>
        </p:txBody>
      </p:sp>
      <p:sp>
        <p:nvSpPr>
          <p:cNvPr id="54" name="TextBox 53"/>
          <p:cNvSpPr txBox="1"/>
          <p:nvPr/>
        </p:nvSpPr>
        <p:spPr bwMode="gray">
          <a:xfrm>
            <a:off x="7837010" y="5557056"/>
            <a:ext cx="1745586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ko-KR" sz="1200" b="1" dirty="0" smtClean="0">
                <a:latin typeface="+mn-ea"/>
              </a:rPr>
              <a:t>* </a:t>
            </a:r>
            <a:r>
              <a:rPr lang="ko-KR" altLang="en-US" sz="1200" b="1" dirty="0" smtClean="0">
                <a:latin typeface="+mn-ea"/>
              </a:rPr>
              <a:t>當年 </a:t>
            </a:r>
            <a:r>
              <a:rPr lang="ko-KR" altLang="en-US" sz="1200" b="1" dirty="0" err="1" smtClean="0">
                <a:latin typeface="+mn-ea"/>
              </a:rPr>
              <a:t>배분표에</a:t>
            </a:r>
            <a:r>
              <a:rPr lang="ko-KR" altLang="en-US" sz="1200" b="1" dirty="0" smtClean="0">
                <a:latin typeface="+mn-ea"/>
              </a:rPr>
              <a:t> 대한 유효성 및 성과는 시즌 종료 후 판단 가능</a:t>
            </a:r>
          </a:p>
        </p:txBody>
      </p:sp>
      <p:sp>
        <p:nvSpPr>
          <p:cNvPr id="51" name="TextBox 50"/>
          <p:cNvSpPr txBox="1"/>
          <p:nvPr/>
        </p:nvSpPr>
        <p:spPr bwMode="blackWhite">
          <a:xfrm>
            <a:off x="735538" y="1458773"/>
            <a:ext cx="2428640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solidFill>
                  <a:srgbClr val="FF0000"/>
                </a:solidFill>
                <a:ea typeface="맑은 고딕" pitchFamily="50" charset="-127"/>
              </a:rPr>
              <a:t>속성 </a:t>
            </a:r>
            <a:r>
              <a:rPr lang="en-US" altLang="ko-KR" sz="1200" b="1" dirty="0" smtClean="0">
                <a:solidFill>
                  <a:srgbClr val="FF0000"/>
                </a:solidFill>
                <a:ea typeface="맑은 고딕" pitchFamily="50" charset="-127"/>
              </a:rPr>
              <a:t>X &amp; Y </a:t>
            </a:r>
            <a:r>
              <a:rPr lang="ko-KR" altLang="en-US" sz="1200" b="1" dirty="0" smtClean="0">
                <a:solidFill>
                  <a:srgbClr val="FF0000"/>
                </a:solidFill>
                <a:ea typeface="맑은 고딕" pitchFamily="50" charset="-127"/>
              </a:rPr>
              <a:t>사용한 </a:t>
            </a:r>
            <a:r>
              <a:rPr lang="en-US" altLang="ko-KR" sz="1200" b="1" dirty="0" smtClean="0">
                <a:solidFill>
                  <a:srgbClr val="FF0000"/>
                </a:solidFill>
                <a:ea typeface="맑은 고딕" pitchFamily="50" charset="-127"/>
              </a:rPr>
              <a:t>Grouping</a:t>
            </a:r>
            <a:endParaRPr lang="ko-KR" altLang="en-US" sz="1200" b="1" dirty="0" smtClean="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 bwMode="blackWhite">
          <a:xfrm>
            <a:off x="6668881" y="1437089"/>
            <a:ext cx="2428640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512" tIns="0" rIns="4048" bIns="0" rtlCol="0" anchor="ctr">
            <a:spAutoFit/>
          </a:bodyPr>
          <a:lstStyle/>
          <a:p>
            <a:pPr algn="ctr" defTabSz="1028700" eaLnBrk="1" hangingPunct="1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ko-KR" altLang="en-US" sz="1200" b="1" dirty="0" smtClean="0">
                <a:solidFill>
                  <a:srgbClr val="FF0000"/>
                </a:solidFill>
                <a:ea typeface="맑은 고딕" pitchFamily="50" charset="-127"/>
              </a:rPr>
              <a:t>속성 </a:t>
            </a:r>
            <a:r>
              <a:rPr lang="en-US" altLang="ko-KR" sz="1200" b="1" dirty="0" smtClean="0">
                <a:solidFill>
                  <a:srgbClr val="FF0000"/>
                </a:solidFill>
                <a:ea typeface="맑은 고딕" pitchFamily="50" charset="-127"/>
              </a:rPr>
              <a:t>X &amp; Z </a:t>
            </a:r>
            <a:r>
              <a:rPr lang="ko-KR" altLang="en-US" sz="1200" b="1" dirty="0" smtClean="0">
                <a:solidFill>
                  <a:srgbClr val="FF0000"/>
                </a:solidFill>
                <a:ea typeface="맑은 고딕" pitchFamily="50" charset="-127"/>
              </a:rPr>
              <a:t>사용한 </a:t>
            </a:r>
            <a:r>
              <a:rPr lang="en-US" altLang="ko-KR" sz="1200" b="1" dirty="0" smtClean="0">
                <a:solidFill>
                  <a:srgbClr val="FF0000"/>
                </a:solidFill>
                <a:ea typeface="맑은 고딕" pitchFamily="50" charset="-127"/>
              </a:rPr>
              <a:t>Grouping</a:t>
            </a:r>
            <a:endParaRPr lang="ko-KR" altLang="en-US" sz="1200" b="1" dirty="0" smtClean="0">
              <a:solidFill>
                <a:srgbClr val="FF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4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3135034" y="2774279"/>
            <a:ext cx="3631122" cy="920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2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altLang="ko-KR" sz="3200" b="1" kern="0" dirty="0" smtClean="0">
                <a:solidFill>
                  <a:srgbClr val="000000"/>
                </a:solidFill>
                <a:latin typeface="맑은 고딕"/>
              </a:rPr>
              <a:t>End of Document</a:t>
            </a:r>
            <a:endParaRPr lang="en-US" altLang="ko-KR" sz="3200" b="1" kern="0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3231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>
            <a:spLocks noGrp="1"/>
          </p:cNvSpPr>
          <p:nvPr>
            <p:ph type="title"/>
          </p:nvPr>
        </p:nvSpPr>
        <p:spPr bwMode="gray"/>
        <p:txBody>
          <a:bodyPr anchor="b"/>
          <a:lstStyle/>
          <a:p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초도 물량 </a:t>
            </a:r>
            <a:r>
              <a:rPr lang="ko-KR" altLang="en-US" dirty="0" err="1" smtClean="0">
                <a:latin typeface="+mn-ea"/>
                <a:ea typeface="+mn-ea"/>
              </a:rPr>
              <a:t>배분표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도출 </a:t>
            </a:r>
            <a:r>
              <a:rPr lang="en-US" altLang="ko-KR" dirty="0">
                <a:latin typeface="+mn-ea"/>
                <a:ea typeface="+mn-ea"/>
              </a:rPr>
              <a:t>– Step 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smtClean="0">
                <a:latin typeface="+mn-ea"/>
              </a:rPr>
              <a:t>전년 판매 </a:t>
            </a:r>
            <a:r>
              <a:rPr lang="en-US" altLang="ko-KR" dirty="0" smtClean="0">
                <a:latin typeface="+mn-ea"/>
              </a:rPr>
              <a:t>Style/Color</a:t>
            </a:r>
            <a:r>
              <a:rPr lang="ko-KR" altLang="en-US" dirty="0" smtClean="0">
                <a:latin typeface="+mn-ea"/>
              </a:rPr>
              <a:t>을 상품 속성별로 </a:t>
            </a:r>
            <a:r>
              <a:rPr lang="en-US" altLang="ko-KR" dirty="0" smtClean="0">
                <a:latin typeface="+mn-ea"/>
              </a:rPr>
              <a:t>Grouping </a:t>
            </a:r>
            <a:r>
              <a:rPr lang="ko-KR" altLang="en-US" dirty="0" smtClean="0">
                <a:latin typeface="+mn-ea"/>
              </a:rPr>
              <a:t>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판매량에 대한 각 </a:t>
            </a:r>
            <a:r>
              <a:rPr lang="en-US" altLang="ko-KR" dirty="0" smtClean="0">
                <a:latin typeface="+mn-ea"/>
              </a:rPr>
              <a:t>Group</a:t>
            </a:r>
            <a:r>
              <a:rPr lang="ko-KR" altLang="en-US" dirty="0" smtClean="0">
                <a:latin typeface="+mn-ea"/>
              </a:rPr>
              <a:t>별 판매 비중 값을 계산함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자유형 11"/>
          <p:cNvSpPr/>
          <p:nvPr/>
        </p:nvSpPr>
        <p:spPr bwMode="gray">
          <a:xfrm>
            <a:off x="784992" y="3026532"/>
            <a:ext cx="3864428" cy="358924"/>
          </a:xfrm>
          <a:custGeom>
            <a:avLst/>
            <a:gdLst>
              <a:gd name="connsiteX0" fmla="*/ 21771 w 2764971"/>
              <a:gd name="connsiteY0" fmla="*/ 0 h 424543"/>
              <a:gd name="connsiteX1" fmla="*/ 0 w 2764971"/>
              <a:gd name="connsiteY1" fmla="*/ 424543 h 424543"/>
              <a:gd name="connsiteX2" fmla="*/ 2764971 w 2764971"/>
              <a:gd name="connsiteY2" fmla="*/ 413658 h 424543"/>
              <a:gd name="connsiteX3" fmla="*/ 1458686 w 2764971"/>
              <a:gd name="connsiteY3" fmla="*/ 0 h 424543"/>
              <a:gd name="connsiteX4" fmla="*/ 21771 w 2764971"/>
              <a:gd name="connsiteY4" fmla="*/ 0 h 424543"/>
              <a:gd name="connsiteX0" fmla="*/ 21771 w 2764971"/>
              <a:gd name="connsiteY0" fmla="*/ 12876 h 437419"/>
              <a:gd name="connsiteX1" fmla="*/ 0 w 2764971"/>
              <a:gd name="connsiteY1" fmla="*/ 437419 h 437419"/>
              <a:gd name="connsiteX2" fmla="*/ 2764971 w 2764971"/>
              <a:gd name="connsiteY2" fmla="*/ 426534 h 437419"/>
              <a:gd name="connsiteX3" fmla="*/ 1338943 w 2764971"/>
              <a:gd name="connsiteY3" fmla="*/ 0 h 437419"/>
              <a:gd name="connsiteX4" fmla="*/ 21771 w 2764971"/>
              <a:gd name="connsiteY4" fmla="*/ 12876 h 437419"/>
              <a:gd name="connsiteX0" fmla="*/ 21771 w 2764971"/>
              <a:gd name="connsiteY0" fmla="*/ 0 h 424543"/>
              <a:gd name="connsiteX1" fmla="*/ 0 w 2764971"/>
              <a:gd name="connsiteY1" fmla="*/ 424543 h 424543"/>
              <a:gd name="connsiteX2" fmla="*/ 2764971 w 2764971"/>
              <a:gd name="connsiteY2" fmla="*/ 413658 h 424543"/>
              <a:gd name="connsiteX3" fmla="*/ 1338943 w 2764971"/>
              <a:gd name="connsiteY3" fmla="*/ 0 h 424543"/>
              <a:gd name="connsiteX4" fmla="*/ 21771 w 2764971"/>
              <a:gd name="connsiteY4" fmla="*/ 0 h 424543"/>
              <a:gd name="connsiteX0" fmla="*/ 1121228 w 3864428"/>
              <a:gd name="connsiteY0" fmla="*/ 0 h 424543"/>
              <a:gd name="connsiteX1" fmla="*/ 0 w 3864428"/>
              <a:gd name="connsiteY1" fmla="*/ 424543 h 424543"/>
              <a:gd name="connsiteX2" fmla="*/ 3864428 w 3864428"/>
              <a:gd name="connsiteY2" fmla="*/ 413658 h 424543"/>
              <a:gd name="connsiteX3" fmla="*/ 2438400 w 3864428"/>
              <a:gd name="connsiteY3" fmla="*/ 0 h 424543"/>
              <a:gd name="connsiteX4" fmla="*/ 1121228 w 3864428"/>
              <a:gd name="connsiteY4" fmla="*/ 0 h 42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428" h="424543">
                <a:moveTo>
                  <a:pt x="1121228" y="0"/>
                </a:moveTo>
                <a:lnTo>
                  <a:pt x="0" y="424543"/>
                </a:lnTo>
                <a:lnTo>
                  <a:pt x="3864428" y="413658"/>
                </a:lnTo>
                <a:lnTo>
                  <a:pt x="2438400" y="0"/>
                </a:lnTo>
                <a:lnTo>
                  <a:pt x="112122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" name="오각형 3"/>
          <p:cNvSpPr/>
          <p:nvPr/>
        </p:nvSpPr>
        <p:spPr bwMode="gray">
          <a:xfrm>
            <a:off x="337739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400" b="1" kern="0" dirty="0" err="1">
                <a:solidFill>
                  <a:sysClr val="windowText" lastClr="000000"/>
                </a:solidFill>
                <a:latin typeface="+mn-ea"/>
              </a:rPr>
              <a:t>매장별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전시 가능</a:t>
            </a:r>
            <a:endParaRPr lang="en-US" altLang="ko-KR" sz="1400" b="1" kern="0" dirty="0">
              <a:solidFill>
                <a:sysClr val="windowText" lastClr="000000"/>
              </a:solidFill>
              <a:latin typeface="+mn-ea"/>
            </a:endParaRPr>
          </a:p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Style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수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(Capa)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산정</a:t>
            </a:r>
          </a:p>
        </p:txBody>
      </p:sp>
      <p:sp>
        <p:nvSpPr>
          <p:cNvPr id="60" name="오각형 59"/>
          <p:cNvSpPr/>
          <p:nvPr/>
        </p:nvSpPr>
        <p:spPr bwMode="gray">
          <a:xfrm>
            <a:off x="5012918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 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판매력과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전시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Capa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에 따른 배분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Style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결정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1" name="오각형 60"/>
          <p:cNvSpPr/>
          <p:nvPr/>
        </p:nvSpPr>
        <p:spPr bwMode="gray">
          <a:xfrm>
            <a:off x="6571311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스타일별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매장별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할당 물량 산정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2" name="오각형 61"/>
          <p:cNvSpPr/>
          <p:nvPr/>
        </p:nvSpPr>
        <p:spPr bwMode="gray">
          <a:xfrm>
            <a:off x="8129704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   Assort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Box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지정 및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Size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별 배분 물량 산정</a:t>
            </a:r>
          </a:p>
        </p:txBody>
      </p:sp>
      <p:sp>
        <p:nvSpPr>
          <p:cNvPr id="65" name="오각형 64"/>
          <p:cNvSpPr/>
          <p:nvPr/>
        </p:nvSpPr>
        <p:spPr bwMode="gray">
          <a:xfrm>
            <a:off x="1896132" y="2131525"/>
            <a:ext cx="1512000" cy="867551"/>
          </a:xfrm>
          <a:prstGeom prst="homePlate">
            <a:avLst>
              <a:gd name="adj" fmla="val 2404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noProof="0" dirty="0" smtClean="0">
                <a:solidFill>
                  <a:sysClr val="windowText" lastClr="000000"/>
                </a:solidFill>
                <a:latin typeface="+mn-ea"/>
              </a:rPr>
              <a:t>상품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속성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따른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스타일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Grouping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 bwMode="gray">
          <a:xfrm>
            <a:off x="337739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1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gray">
          <a:xfrm>
            <a:off x="1896132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2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gray">
          <a:xfrm>
            <a:off x="5012918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4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1" name="직사각형 80"/>
          <p:cNvSpPr/>
          <p:nvPr/>
        </p:nvSpPr>
        <p:spPr bwMode="gray">
          <a:xfrm>
            <a:off x="6571311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5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gray">
          <a:xfrm>
            <a:off x="8129704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6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 bwMode="gray">
          <a:xfrm>
            <a:off x="328103" y="1879929"/>
            <a:ext cx="61560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 bwMode="gray">
          <a:xfrm>
            <a:off x="6579146" y="1879929"/>
            <a:ext cx="30600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 bwMode="gray">
          <a:xfrm>
            <a:off x="2170303" y="1683415"/>
            <a:ext cx="2479117" cy="40360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500" b="1" i="1" dirty="0" smtClean="0">
                <a:latin typeface="+mn-ea"/>
                <a:cs typeface="Arial" charset="0"/>
              </a:rPr>
              <a:t>매장 구색 </a:t>
            </a:r>
            <a:r>
              <a:rPr lang="en-US" altLang="ko-KR" sz="1500" b="1" i="1" dirty="0" smtClean="0">
                <a:latin typeface="+mn-ea"/>
                <a:cs typeface="Arial" charset="0"/>
              </a:rPr>
              <a:t>(Assortment)</a:t>
            </a:r>
            <a:endParaRPr lang="en-US" altLang="ko-KR" sz="1500" b="1" i="1" dirty="0">
              <a:latin typeface="+mn-ea"/>
              <a:cs typeface="Arial" charset="0"/>
            </a:endParaRPr>
          </a:p>
        </p:txBody>
      </p:sp>
      <p:cxnSp>
        <p:nvCxnSpPr>
          <p:cNvPr id="30" name="직선 연결선 29"/>
          <p:cNvCxnSpPr/>
          <p:nvPr/>
        </p:nvCxnSpPr>
        <p:spPr bwMode="gray">
          <a:xfrm>
            <a:off x="328104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 bwMode="gray">
          <a:xfrm>
            <a:off x="6535909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 bwMode="gray">
          <a:xfrm>
            <a:off x="9647604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오각형 68"/>
          <p:cNvSpPr/>
          <p:nvPr/>
        </p:nvSpPr>
        <p:spPr bwMode="gray">
          <a:xfrm>
            <a:off x="3454525" y="2131525"/>
            <a:ext cx="1512000" cy="867551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우선 배분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Style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선정 및 배분</a:t>
            </a:r>
          </a:p>
        </p:txBody>
      </p:sp>
      <p:sp>
        <p:nvSpPr>
          <p:cNvPr id="70" name="직사각형 69"/>
          <p:cNvSpPr/>
          <p:nvPr/>
        </p:nvSpPr>
        <p:spPr bwMode="gray">
          <a:xfrm>
            <a:off x="3454525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3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76" name="Rectangle 25"/>
          <p:cNvSpPr/>
          <p:nvPr/>
        </p:nvSpPr>
        <p:spPr bwMode="gray">
          <a:xfrm>
            <a:off x="725024" y="3446839"/>
            <a:ext cx="4248000" cy="426773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1200" dirty="0" smtClean="0">
                <a:latin typeface="+mn-ea"/>
              </a:rPr>
              <a:t>Style/Color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을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Grouping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할 상품 속성 확정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atinLnBrk="0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(Item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별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2~3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개 속성 선택 </a:t>
            </a:r>
            <a:r>
              <a:rPr lang="ko-KR" altLang="en-US" sz="1200" dirty="0" smtClean="0">
                <a:latin typeface="+mn-ea"/>
              </a:rPr>
              <a:t>가능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gray">
          <a:xfrm>
            <a:off x="323405" y="3446839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2-1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96" name="Rectangle 25"/>
          <p:cNvSpPr/>
          <p:nvPr/>
        </p:nvSpPr>
        <p:spPr bwMode="gray">
          <a:xfrm>
            <a:off x="725024" y="3983483"/>
            <a:ext cx="4248000" cy="426773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前年 판매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Style/Color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을 선택된 속성에 의해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Grouping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 bwMode="gray">
          <a:xfrm>
            <a:off x="323405" y="3983483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2-2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99" name="Rectangle 25"/>
          <p:cNvSpPr/>
          <p:nvPr/>
        </p:nvSpPr>
        <p:spPr bwMode="gray">
          <a:xfrm>
            <a:off x="725024" y="4520128"/>
            <a:ext cx="4248000" cy="1548000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 smtClean="0">
                <a:latin typeface="+mn-ea"/>
              </a:rPr>
              <a:t>前年 </a:t>
            </a:r>
            <a:r>
              <a:rPr lang="en-US" altLang="ko-KR" sz="1200" dirty="0" smtClean="0">
                <a:latin typeface="+mn-ea"/>
              </a:rPr>
              <a:t>Data</a:t>
            </a:r>
            <a:r>
              <a:rPr lang="ko-KR" altLang="en-US" sz="1200" dirty="0" smtClean="0">
                <a:latin typeface="+mn-ea"/>
              </a:rPr>
              <a:t>를 사용하여 각 속성 </a:t>
            </a:r>
            <a:r>
              <a:rPr lang="en-US" altLang="ko-KR" sz="1200" dirty="0" smtClean="0">
                <a:latin typeface="+mn-ea"/>
              </a:rPr>
              <a:t>Group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ko-KR" altLang="en-US" sz="1200" dirty="0" err="1" smtClean="0">
                <a:latin typeface="+mn-ea"/>
              </a:rPr>
              <a:t>매장별</a:t>
            </a:r>
            <a:r>
              <a:rPr lang="ko-KR" altLang="en-US" sz="1200" dirty="0" smtClean="0">
                <a:latin typeface="+mn-ea"/>
              </a:rPr>
              <a:t> 판매 비중 계산 </a:t>
            </a:r>
            <a:endParaRPr lang="en-US" altLang="ko-KR" sz="1200" dirty="0" smtClean="0">
              <a:latin typeface="+mn-ea"/>
            </a:endParaRPr>
          </a:p>
          <a:p>
            <a:pPr latinLnBrk="0"/>
            <a:r>
              <a:rPr lang="ko-KR" altLang="en-US" sz="1200" dirty="0" smtClean="0">
                <a:latin typeface="+mn-ea"/>
              </a:rPr>
              <a:t>판매비중</a:t>
            </a:r>
            <a:r>
              <a:rPr lang="en-US" altLang="ko-KR" sz="1200" dirty="0" smtClean="0">
                <a:latin typeface="+mn-ea"/>
              </a:rPr>
              <a:t>|</a:t>
            </a:r>
            <a:r>
              <a:rPr lang="en-US" altLang="ko-KR" sz="1200" baseline="-25000" dirty="0" smtClean="0">
                <a:latin typeface="+mn-ea"/>
              </a:rPr>
              <a:t>style group, store</a:t>
            </a:r>
            <a:r>
              <a:rPr lang="en-US" altLang="ko-KR" sz="1200" dirty="0" smtClean="0">
                <a:latin typeface="+mn-ea"/>
              </a:rPr>
              <a:t> </a:t>
            </a:r>
          </a:p>
          <a:p>
            <a:pPr latinLnBrk="0"/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= </a:t>
            </a:r>
            <a:r>
              <a:rPr lang="ko-KR" altLang="en-US" sz="1200" dirty="0" smtClean="0">
                <a:latin typeface="+mn-ea"/>
              </a:rPr>
              <a:t>판매량</a:t>
            </a:r>
            <a:r>
              <a:rPr lang="en-US" altLang="ko-KR" sz="1200" dirty="0" smtClean="0">
                <a:latin typeface="+mn-ea"/>
              </a:rPr>
              <a:t>|</a:t>
            </a:r>
            <a:r>
              <a:rPr lang="en-US" altLang="ko-KR" sz="1200" baseline="-25000" dirty="0" smtClean="0">
                <a:latin typeface="+mn-ea"/>
              </a:rPr>
              <a:t>style group, store</a:t>
            </a:r>
            <a:r>
              <a:rPr lang="en-US" altLang="ko-KR" sz="1200" dirty="0" smtClean="0">
                <a:latin typeface="+mn-ea"/>
              </a:rPr>
              <a:t> ÷ </a:t>
            </a:r>
            <a:r>
              <a:rPr lang="el-GR" altLang="ko-KR" sz="1200" dirty="0" smtClean="0">
                <a:latin typeface="+mn-ea"/>
              </a:rPr>
              <a:t>Σ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판매량</a:t>
            </a:r>
            <a:r>
              <a:rPr lang="en-US" altLang="ko-KR" sz="1200" dirty="0" smtClean="0">
                <a:latin typeface="+mn-ea"/>
              </a:rPr>
              <a:t>|</a:t>
            </a:r>
            <a:r>
              <a:rPr lang="en-US" altLang="ko-KR" sz="1200" baseline="-25000" dirty="0" smtClean="0">
                <a:latin typeface="+mn-ea"/>
              </a:rPr>
              <a:t>style, store</a:t>
            </a:r>
            <a:r>
              <a:rPr lang="en-US" altLang="ko-KR" sz="1200" dirty="0" smtClean="0">
                <a:latin typeface="+mn-ea"/>
              </a:rPr>
              <a:t> </a:t>
            </a:r>
          </a:p>
          <a:p>
            <a:pPr latinLnBrk="0"/>
            <a:r>
              <a:rPr lang="en-US" altLang="ko-KR" sz="1200" dirty="0" smtClean="0">
                <a:latin typeface="+mn-ea"/>
                <a:sym typeface="Wingdings" pitchFamily="2" charset="2"/>
              </a:rPr>
              <a:t> </a:t>
            </a:r>
            <a:r>
              <a:rPr lang="ko-KR" altLang="en-US" sz="1200" dirty="0" smtClean="0">
                <a:latin typeface="+mn-ea"/>
              </a:rPr>
              <a:t>판매량 </a:t>
            </a:r>
            <a:r>
              <a:rPr lang="en-US" altLang="ko-KR" sz="1200" dirty="0">
                <a:latin typeface="+mn-ea"/>
              </a:rPr>
              <a:t>=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정상 </a:t>
            </a:r>
            <a:r>
              <a:rPr lang="en-US" altLang="ko-KR" sz="1200" dirty="0">
                <a:latin typeface="+mn-ea"/>
              </a:rPr>
              <a:t>+ </a:t>
            </a:r>
            <a:r>
              <a:rPr lang="ko-KR" altLang="en-US" sz="1200" dirty="0" smtClean="0">
                <a:latin typeface="+mn-ea"/>
              </a:rPr>
              <a:t>세일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only + </a:t>
            </a:r>
            <a:r>
              <a:rPr lang="ko-KR" altLang="en-US" sz="1200" dirty="0" smtClean="0">
                <a:latin typeface="+mn-ea"/>
              </a:rPr>
              <a:t>온라인 판매 제외 </a:t>
            </a:r>
            <a:r>
              <a:rPr lang="en-US" altLang="ko-KR" sz="1200" dirty="0" smtClean="0">
                <a:latin typeface="+mn-ea"/>
              </a:rPr>
              <a:t>if possible</a:t>
            </a:r>
          </a:p>
          <a:p>
            <a:pPr latinLnBrk="0"/>
            <a:r>
              <a:rPr lang="en-US" altLang="ko-KR" sz="1200" dirty="0" smtClean="0">
                <a:latin typeface="+mn-ea"/>
                <a:sym typeface="Wingdings" pitchFamily="2" charset="2"/>
              </a:rPr>
              <a:t> </a:t>
            </a:r>
            <a:r>
              <a:rPr lang="en-US" altLang="ko-KR" sz="1200" dirty="0" smtClean="0">
                <a:latin typeface="+mn-ea"/>
              </a:rPr>
              <a:t>Store = </a:t>
            </a:r>
            <a:r>
              <a:rPr lang="ko-KR" altLang="en-US" sz="1200" dirty="0" smtClean="0">
                <a:latin typeface="+mn-ea"/>
              </a:rPr>
              <a:t>前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시즌 기간의 </a:t>
            </a:r>
            <a:r>
              <a:rPr lang="en-US" altLang="ko-KR" sz="1200" dirty="0" smtClean="0">
                <a:latin typeface="+mn-ea"/>
              </a:rPr>
              <a:t>50% </a:t>
            </a:r>
            <a:r>
              <a:rPr lang="ko-KR" altLang="en-US" sz="1200" dirty="0" smtClean="0">
                <a:latin typeface="+mn-ea"/>
              </a:rPr>
              <a:t>이상 운영 매장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정상 판매 매장 </a:t>
            </a:r>
            <a:r>
              <a:rPr lang="en-US" altLang="ko-KR" sz="1200" dirty="0" smtClean="0">
                <a:latin typeface="+mn-ea"/>
              </a:rPr>
              <a:t>only, </a:t>
            </a:r>
            <a:r>
              <a:rPr lang="ko-KR" altLang="en-US" sz="1200" dirty="0" smtClean="0">
                <a:latin typeface="+mn-ea"/>
              </a:rPr>
              <a:t>상설할인점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err="1" smtClean="0">
                <a:latin typeface="+mn-ea"/>
              </a:rPr>
              <a:t>아웃렛</a:t>
            </a:r>
            <a:r>
              <a:rPr lang="ko-KR" altLang="en-US" sz="1200" dirty="0" smtClean="0">
                <a:latin typeface="+mn-ea"/>
              </a:rPr>
              <a:t> 제외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 bwMode="gray">
          <a:xfrm>
            <a:off x="323405" y="4520127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2-3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 bwMode="gray">
          <a:xfrm>
            <a:off x="5111635" y="3983483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 bwMode="gray">
          <a:xfrm>
            <a:off x="5111635" y="4520127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 bwMode="gray">
          <a:xfrm>
            <a:off x="5111635" y="3446839"/>
            <a:ext cx="828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사용자 입력</a:t>
            </a:r>
          </a:p>
        </p:txBody>
      </p:sp>
      <p:sp>
        <p:nvSpPr>
          <p:cNvPr id="35" name="직사각형 34"/>
          <p:cNvSpPr/>
          <p:nvPr/>
        </p:nvSpPr>
        <p:spPr bwMode="gray">
          <a:xfrm>
            <a:off x="7078060" y="1683415"/>
            <a:ext cx="2200955" cy="40360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500" b="1" i="1" dirty="0" smtClean="0">
                <a:latin typeface="+mn-ea"/>
                <a:cs typeface="Arial" charset="0"/>
              </a:rPr>
              <a:t>물량 할당 </a:t>
            </a:r>
            <a:r>
              <a:rPr lang="en-US" altLang="ko-KR" sz="1500" b="1" i="1" dirty="0" smtClean="0">
                <a:latin typeface="+mn-ea"/>
                <a:cs typeface="Arial" charset="0"/>
              </a:rPr>
              <a:t>(Allocation)</a:t>
            </a:r>
            <a:endParaRPr lang="en-US" altLang="ko-KR" sz="1500" b="1" i="1" dirty="0">
              <a:latin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8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>
            <a:spLocks noGrp="1"/>
          </p:cNvSpPr>
          <p:nvPr>
            <p:ph type="title"/>
          </p:nvPr>
        </p:nvSpPr>
        <p:spPr bwMode="gray"/>
        <p:txBody>
          <a:bodyPr anchor="b"/>
          <a:lstStyle/>
          <a:p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초도 물량 </a:t>
            </a:r>
            <a:r>
              <a:rPr lang="ko-KR" altLang="en-US" dirty="0" err="1" smtClean="0">
                <a:latin typeface="+mn-ea"/>
                <a:ea typeface="+mn-ea"/>
              </a:rPr>
              <a:t>배분표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도출 </a:t>
            </a:r>
            <a:r>
              <a:rPr lang="en-US" altLang="ko-KR" dirty="0">
                <a:latin typeface="+mn-ea"/>
                <a:ea typeface="+mn-ea"/>
              </a:rPr>
              <a:t>– Step </a:t>
            </a:r>
            <a:r>
              <a:rPr lang="en-US" altLang="ko-KR" dirty="0" smtClean="0">
                <a:latin typeface="+mn-ea"/>
                <a:ea typeface="+mn-ea"/>
              </a:rPr>
              <a:t>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smtClean="0">
                <a:latin typeface="+mn-ea"/>
              </a:rPr>
              <a:t>기획</a:t>
            </a:r>
            <a:r>
              <a:rPr lang="en-US" altLang="ko-KR" dirty="0" smtClean="0">
                <a:latin typeface="+mn-ea"/>
              </a:rPr>
              <a:t>MD</a:t>
            </a:r>
            <a:r>
              <a:rPr lang="ko-KR" altLang="en-US" dirty="0" smtClean="0">
                <a:latin typeface="+mn-ea"/>
              </a:rPr>
              <a:t>의 상품 기획 의도와 영업</a:t>
            </a:r>
            <a:r>
              <a:rPr lang="en-US" altLang="ko-KR" dirty="0" smtClean="0">
                <a:latin typeface="+mn-ea"/>
              </a:rPr>
              <a:t>MD</a:t>
            </a:r>
            <a:r>
              <a:rPr lang="ko-KR" altLang="en-US" dirty="0" smtClean="0">
                <a:latin typeface="+mn-ea"/>
              </a:rPr>
              <a:t>의 판매 전략을 반영하여 일부 </a:t>
            </a:r>
            <a:r>
              <a:rPr lang="en-US" altLang="ko-KR" dirty="0" smtClean="0">
                <a:latin typeface="+mn-ea"/>
              </a:rPr>
              <a:t>Style/Color</a:t>
            </a:r>
            <a:r>
              <a:rPr lang="ko-KR" altLang="en-US" dirty="0" smtClean="0">
                <a:latin typeface="+mn-ea"/>
              </a:rPr>
              <a:t>은 특정 매장에 우선 배분하고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우선 배분된 </a:t>
            </a:r>
            <a:r>
              <a:rPr lang="en-US" altLang="ko-KR" dirty="0" smtClean="0">
                <a:latin typeface="+mn-ea"/>
              </a:rPr>
              <a:t>Style/Color </a:t>
            </a:r>
            <a:r>
              <a:rPr lang="ko-KR" altLang="en-US" dirty="0" smtClean="0">
                <a:latin typeface="+mn-ea"/>
              </a:rPr>
              <a:t>수 만큼 전시 </a:t>
            </a:r>
            <a:r>
              <a:rPr lang="en-US" altLang="ko-KR" dirty="0" smtClean="0">
                <a:latin typeface="+mn-ea"/>
              </a:rPr>
              <a:t>Capa </a:t>
            </a:r>
            <a:r>
              <a:rPr lang="ko-KR" altLang="en-US" dirty="0" smtClean="0">
                <a:latin typeface="+mn-ea"/>
              </a:rPr>
              <a:t>값을 차감함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자유형 11"/>
          <p:cNvSpPr/>
          <p:nvPr/>
        </p:nvSpPr>
        <p:spPr bwMode="gray">
          <a:xfrm>
            <a:off x="1436702" y="3026532"/>
            <a:ext cx="3548743" cy="360606"/>
          </a:xfrm>
          <a:custGeom>
            <a:avLst/>
            <a:gdLst>
              <a:gd name="connsiteX0" fmla="*/ 21771 w 2764971"/>
              <a:gd name="connsiteY0" fmla="*/ 0 h 424543"/>
              <a:gd name="connsiteX1" fmla="*/ 0 w 2764971"/>
              <a:gd name="connsiteY1" fmla="*/ 424543 h 424543"/>
              <a:gd name="connsiteX2" fmla="*/ 2764971 w 2764971"/>
              <a:gd name="connsiteY2" fmla="*/ 413658 h 424543"/>
              <a:gd name="connsiteX3" fmla="*/ 1458686 w 2764971"/>
              <a:gd name="connsiteY3" fmla="*/ 0 h 424543"/>
              <a:gd name="connsiteX4" fmla="*/ 21771 w 2764971"/>
              <a:gd name="connsiteY4" fmla="*/ 0 h 424543"/>
              <a:gd name="connsiteX0" fmla="*/ 21771 w 2764971"/>
              <a:gd name="connsiteY0" fmla="*/ 12876 h 437419"/>
              <a:gd name="connsiteX1" fmla="*/ 0 w 2764971"/>
              <a:gd name="connsiteY1" fmla="*/ 437419 h 437419"/>
              <a:gd name="connsiteX2" fmla="*/ 2764971 w 2764971"/>
              <a:gd name="connsiteY2" fmla="*/ 426534 h 437419"/>
              <a:gd name="connsiteX3" fmla="*/ 1338943 w 2764971"/>
              <a:gd name="connsiteY3" fmla="*/ 0 h 437419"/>
              <a:gd name="connsiteX4" fmla="*/ 21771 w 2764971"/>
              <a:gd name="connsiteY4" fmla="*/ 12876 h 437419"/>
              <a:gd name="connsiteX0" fmla="*/ 21771 w 2764971"/>
              <a:gd name="connsiteY0" fmla="*/ 0 h 424543"/>
              <a:gd name="connsiteX1" fmla="*/ 0 w 2764971"/>
              <a:gd name="connsiteY1" fmla="*/ 424543 h 424543"/>
              <a:gd name="connsiteX2" fmla="*/ 2764971 w 2764971"/>
              <a:gd name="connsiteY2" fmla="*/ 413658 h 424543"/>
              <a:gd name="connsiteX3" fmla="*/ 1338943 w 2764971"/>
              <a:gd name="connsiteY3" fmla="*/ 0 h 424543"/>
              <a:gd name="connsiteX4" fmla="*/ 21771 w 2764971"/>
              <a:gd name="connsiteY4" fmla="*/ 0 h 424543"/>
              <a:gd name="connsiteX0" fmla="*/ 1121228 w 3864428"/>
              <a:gd name="connsiteY0" fmla="*/ 0 h 424543"/>
              <a:gd name="connsiteX1" fmla="*/ 0 w 3864428"/>
              <a:gd name="connsiteY1" fmla="*/ 424543 h 424543"/>
              <a:gd name="connsiteX2" fmla="*/ 3864428 w 3864428"/>
              <a:gd name="connsiteY2" fmla="*/ 413658 h 424543"/>
              <a:gd name="connsiteX3" fmla="*/ 2438400 w 3864428"/>
              <a:gd name="connsiteY3" fmla="*/ 0 h 424543"/>
              <a:gd name="connsiteX4" fmla="*/ 1121228 w 3864428"/>
              <a:gd name="connsiteY4" fmla="*/ 0 h 424543"/>
              <a:gd name="connsiteX0" fmla="*/ 1121228 w 2677885"/>
              <a:gd name="connsiteY0" fmla="*/ 0 h 426533"/>
              <a:gd name="connsiteX1" fmla="*/ 0 w 2677885"/>
              <a:gd name="connsiteY1" fmla="*/ 424543 h 426533"/>
              <a:gd name="connsiteX2" fmla="*/ 2677885 w 2677885"/>
              <a:gd name="connsiteY2" fmla="*/ 426533 h 426533"/>
              <a:gd name="connsiteX3" fmla="*/ 2438400 w 2677885"/>
              <a:gd name="connsiteY3" fmla="*/ 0 h 426533"/>
              <a:gd name="connsiteX4" fmla="*/ 1121228 w 2677885"/>
              <a:gd name="connsiteY4" fmla="*/ 0 h 426533"/>
              <a:gd name="connsiteX0" fmla="*/ 1992086 w 3548743"/>
              <a:gd name="connsiteY0" fmla="*/ 0 h 426533"/>
              <a:gd name="connsiteX1" fmla="*/ 0 w 3548743"/>
              <a:gd name="connsiteY1" fmla="*/ 424543 h 426533"/>
              <a:gd name="connsiteX2" fmla="*/ 3548743 w 3548743"/>
              <a:gd name="connsiteY2" fmla="*/ 426533 h 426533"/>
              <a:gd name="connsiteX3" fmla="*/ 3309258 w 3548743"/>
              <a:gd name="connsiteY3" fmla="*/ 0 h 426533"/>
              <a:gd name="connsiteX4" fmla="*/ 1992086 w 3548743"/>
              <a:gd name="connsiteY4" fmla="*/ 0 h 42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743" h="426533">
                <a:moveTo>
                  <a:pt x="1992086" y="0"/>
                </a:moveTo>
                <a:lnTo>
                  <a:pt x="0" y="424543"/>
                </a:lnTo>
                <a:lnTo>
                  <a:pt x="3548743" y="426533"/>
                </a:lnTo>
                <a:lnTo>
                  <a:pt x="3309258" y="0"/>
                </a:lnTo>
                <a:lnTo>
                  <a:pt x="199208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" name="오각형 3"/>
          <p:cNvSpPr/>
          <p:nvPr/>
        </p:nvSpPr>
        <p:spPr bwMode="gray">
          <a:xfrm>
            <a:off x="337739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400" b="1" kern="0" dirty="0" err="1">
                <a:solidFill>
                  <a:sysClr val="windowText" lastClr="000000"/>
                </a:solidFill>
                <a:latin typeface="+mn-ea"/>
              </a:rPr>
              <a:t>매장별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전시 가능</a:t>
            </a:r>
            <a:endParaRPr lang="en-US" altLang="ko-KR" sz="1400" b="1" kern="0" dirty="0">
              <a:solidFill>
                <a:sysClr val="windowText" lastClr="000000"/>
              </a:solidFill>
              <a:latin typeface="+mn-ea"/>
            </a:endParaRPr>
          </a:p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Style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수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(Capa)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산정</a:t>
            </a:r>
          </a:p>
        </p:txBody>
      </p:sp>
      <p:sp>
        <p:nvSpPr>
          <p:cNvPr id="60" name="오각형 59"/>
          <p:cNvSpPr/>
          <p:nvPr/>
        </p:nvSpPr>
        <p:spPr bwMode="gray">
          <a:xfrm>
            <a:off x="5012918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 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판매력과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전시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Capa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에 따른 배분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Style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결정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1" name="오각형 60"/>
          <p:cNvSpPr/>
          <p:nvPr/>
        </p:nvSpPr>
        <p:spPr bwMode="gray">
          <a:xfrm>
            <a:off x="6571311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스타일별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매장별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할당 물량 산정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2" name="오각형 61"/>
          <p:cNvSpPr/>
          <p:nvPr/>
        </p:nvSpPr>
        <p:spPr bwMode="gray">
          <a:xfrm>
            <a:off x="8129704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   Assort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Box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지정 및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Size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별 배분 물량 산정</a:t>
            </a:r>
          </a:p>
        </p:txBody>
      </p:sp>
      <p:sp>
        <p:nvSpPr>
          <p:cNvPr id="65" name="오각형 64"/>
          <p:cNvSpPr/>
          <p:nvPr/>
        </p:nvSpPr>
        <p:spPr bwMode="gray">
          <a:xfrm>
            <a:off x="1896132" y="2131525"/>
            <a:ext cx="1512000" cy="867551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noProof="0" dirty="0" smtClean="0">
                <a:solidFill>
                  <a:sysClr val="windowText" lastClr="000000"/>
                </a:solidFill>
                <a:latin typeface="+mn-ea"/>
              </a:rPr>
              <a:t>상품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속성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따른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스타일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Grouping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 bwMode="gray">
          <a:xfrm>
            <a:off x="337739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1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gray">
          <a:xfrm>
            <a:off x="1896132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2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gray">
          <a:xfrm>
            <a:off x="5012918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4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1" name="직사각형 80"/>
          <p:cNvSpPr/>
          <p:nvPr/>
        </p:nvSpPr>
        <p:spPr bwMode="gray">
          <a:xfrm>
            <a:off x="6571311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5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gray">
          <a:xfrm>
            <a:off x="8129704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6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 bwMode="gray">
          <a:xfrm>
            <a:off x="328103" y="1879929"/>
            <a:ext cx="61560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 bwMode="gray">
          <a:xfrm>
            <a:off x="6579146" y="1879929"/>
            <a:ext cx="30600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 bwMode="gray">
          <a:xfrm>
            <a:off x="2170303" y="1683415"/>
            <a:ext cx="2479117" cy="40360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500" b="1" i="1" dirty="0" smtClean="0">
                <a:latin typeface="+mn-ea"/>
                <a:cs typeface="Arial" charset="0"/>
              </a:rPr>
              <a:t>매장 구색 </a:t>
            </a:r>
            <a:r>
              <a:rPr lang="en-US" altLang="ko-KR" sz="1500" b="1" i="1" dirty="0" smtClean="0">
                <a:latin typeface="+mn-ea"/>
                <a:cs typeface="Arial" charset="0"/>
              </a:rPr>
              <a:t>(Assortment)</a:t>
            </a:r>
            <a:endParaRPr lang="en-US" altLang="ko-KR" sz="1500" b="1" i="1" dirty="0">
              <a:latin typeface="+mn-ea"/>
              <a:cs typeface="Arial" charset="0"/>
            </a:endParaRPr>
          </a:p>
        </p:txBody>
      </p:sp>
      <p:cxnSp>
        <p:nvCxnSpPr>
          <p:cNvPr id="30" name="직선 연결선 29"/>
          <p:cNvCxnSpPr/>
          <p:nvPr/>
        </p:nvCxnSpPr>
        <p:spPr bwMode="gray">
          <a:xfrm>
            <a:off x="328104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 bwMode="gray">
          <a:xfrm>
            <a:off x="6535909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 bwMode="gray">
          <a:xfrm>
            <a:off x="9647604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오각형 68"/>
          <p:cNvSpPr/>
          <p:nvPr/>
        </p:nvSpPr>
        <p:spPr bwMode="gray">
          <a:xfrm>
            <a:off x="3454525" y="2131525"/>
            <a:ext cx="1512000" cy="867551"/>
          </a:xfrm>
          <a:prstGeom prst="homePlate">
            <a:avLst>
              <a:gd name="adj" fmla="val 2404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우선 배분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Style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선정 및 배분</a:t>
            </a:r>
          </a:p>
        </p:txBody>
      </p:sp>
      <p:sp>
        <p:nvSpPr>
          <p:cNvPr id="70" name="직사각형 69"/>
          <p:cNvSpPr/>
          <p:nvPr/>
        </p:nvSpPr>
        <p:spPr bwMode="gray">
          <a:xfrm>
            <a:off x="3454525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3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76" name="Rectangle 25"/>
          <p:cNvSpPr/>
          <p:nvPr/>
        </p:nvSpPr>
        <p:spPr bwMode="gray">
          <a:xfrm>
            <a:off x="725024" y="4339740"/>
            <a:ext cx="4248000" cy="576000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 smtClean="0">
                <a:latin typeface="+mn-ea"/>
              </a:rPr>
              <a:t>일부 </a:t>
            </a:r>
            <a:r>
              <a:rPr lang="en-US" altLang="ko-KR" sz="1200" dirty="0" smtClean="0">
                <a:latin typeface="+mn-ea"/>
              </a:rPr>
              <a:t>Style/Color</a:t>
            </a:r>
            <a:r>
              <a:rPr lang="ko-KR" altLang="en-US" sz="1200" dirty="0" smtClean="0">
                <a:latin typeface="+mn-ea"/>
              </a:rPr>
              <a:t>을 기획 </a:t>
            </a:r>
            <a:r>
              <a:rPr lang="en-US" altLang="ko-KR" sz="1200" dirty="0" smtClean="0">
                <a:latin typeface="+mn-ea"/>
              </a:rPr>
              <a:t>MD</a:t>
            </a:r>
            <a:r>
              <a:rPr lang="ko-KR" altLang="en-US" sz="1200" dirty="0" smtClean="0">
                <a:latin typeface="+mn-ea"/>
              </a:rPr>
              <a:t>의 기획 의도에 맞게 특정 매장에 우선 배분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우선 배분 실행한 </a:t>
            </a:r>
            <a:r>
              <a:rPr lang="en-US" altLang="ko-KR" sz="1200" dirty="0" smtClean="0">
                <a:latin typeface="+mn-ea"/>
              </a:rPr>
              <a:t>Style/Color</a:t>
            </a:r>
            <a:r>
              <a:rPr lang="ko-KR" altLang="en-US" sz="1200" dirty="0" smtClean="0">
                <a:latin typeface="+mn-ea"/>
              </a:rPr>
              <a:t>은 </a:t>
            </a:r>
            <a:r>
              <a:rPr lang="ko-KR" altLang="en-US" sz="1200" dirty="0" err="1" smtClean="0">
                <a:latin typeface="+mn-ea"/>
              </a:rPr>
              <a:t>판매력</a:t>
            </a:r>
            <a:r>
              <a:rPr lang="ko-KR" altLang="en-US" sz="1200" dirty="0" smtClean="0">
                <a:latin typeface="+mn-ea"/>
              </a:rPr>
              <a:t> 비례 배분 대상에서 제외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gray">
          <a:xfrm>
            <a:off x="323405" y="3446839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3-1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96" name="Rectangle 25"/>
          <p:cNvSpPr/>
          <p:nvPr/>
        </p:nvSpPr>
        <p:spPr bwMode="gray">
          <a:xfrm>
            <a:off x="725024" y="5028173"/>
            <a:ext cx="4248000" cy="426773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우선 배분된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Style/Color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의 판기를 고려하여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각 매장의 전시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Capa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값을 차감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월별 </a:t>
            </a:r>
            <a:r>
              <a:rPr lang="en-US" altLang="ko-KR" sz="1200" dirty="0" err="1" smtClean="0">
                <a:latin typeface="+mn-ea"/>
              </a:rPr>
              <a:t>Capa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값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고려 필요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 bwMode="gray">
          <a:xfrm>
            <a:off x="323405" y="4339740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3-2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99" name="Rectangle 25"/>
          <p:cNvSpPr/>
          <p:nvPr/>
        </p:nvSpPr>
        <p:spPr bwMode="gray">
          <a:xfrm>
            <a:off x="725024" y="3446838"/>
            <a:ext cx="4248000" cy="792000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1200" dirty="0" smtClean="0">
                <a:latin typeface="+mn-ea"/>
              </a:rPr>
              <a:t>MDP </a:t>
            </a:r>
            <a:r>
              <a:rPr lang="ko-KR" altLang="en-US" sz="1200" dirty="0" smtClean="0">
                <a:latin typeface="+mn-ea"/>
              </a:rPr>
              <a:t>시즌 상세 계획 확정 단계에서 설정된 세트 상품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코디 상품 우선 배분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이미 </a:t>
            </a:r>
            <a:r>
              <a:rPr lang="ko-KR" altLang="en-US" sz="1200" dirty="0" err="1" smtClean="0">
                <a:latin typeface="+mn-ea"/>
              </a:rPr>
              <a:t>배분표가</a:t>
            </a:r>
            <a:r>
              <a:rPr lang="ko-KR" altLang="en-US" sz="1200" dirty="0" smtClean="0">
                <a:latin typeface="+mn-ea"/>
              </a:rPr>
              <a:t> 확정된 </a:t>
            </a:r>
            <a:r>
              <a:rPr lang="en-US" altLang="ko-KR" sz="1200" dirty="0" smtClean="0">
                <a:latin typeface="+mn-ea"/>
              </a:rPr>
              <a:t>Item</a:t>
            </a:r>
            <a:r>
              <a:rPr lang="ko-KR" altLang="en-US" sz="1200" dirty="0" smtClean="0">
                <a:latin typeface="+mn-ea"/>
              </a:rPr>
              <a:t>의 배분 결과를 </a:t>
            </a:r>
            <a:r>
              <a:rPr lang="en-US" altLang="ko-KR" sz="1200" dirty="0" smtClean="0">
                <a:latin typeface="+mn-ea"/>
              </a:rPr>
              <a:t>Scan</a:t>
            </a:r>
            <a:r>
              <a:rPr lang="ko-KR" altLang="en-US" sz="1200" dirty="0" smtClean="0">
                <a:latin typeface="+mn-ea"/>
              </a:rPr>
              <a:t>하여 세트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상품으로 연결된 </a:t>
            </a:r>
            <a:r>
              <a:rPr lang="en-US" altLang="ko-KR" sz="1200" dirty="0" smtClean="0">
                <a:latin typeface="+mn-ea"/>
              </a:rPr>
              <a:t>Style/Color</a:t>
            </a:r>
            <a:r>
              <a:rPr lang="ko-KR" altLang="en-US" sz="1200" dirty="0" smtClean="0">
                <a:latin typeface="+mn-ea"/>
              </a:rPr>
              <a:t>을 기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배분된 </a:t>
            </a:r>
            <a:r>
              <a:rPr lang="en-US" altLang="ko-KR" sz="1200" dirty="0" smtClean="0">
                <a:latin typeface="+mn-ea"/>
              </a:rPr>
              <a:t>Store</a:t>
            </a:r>
            <a:r>
              <a:rPr lang="ko-KR" altLang="en-US" sz="1200" dirty="0" smtClean="0">
                <a:latin typeface="+mn-ea"/>
              </a:rPr>
              <a:t>와 동일 </a:t>
            </a:r>
            <a:r>
              <a:rPr lang="en-US" altLang="ko-KR" sz="1200" dirty="0" smtClean="0">
                <a:latin typeface="+mn-ea"/>
              </a:rPr>
              <a:t>Store</a:t>
            </a:r>
            <a:r>
              <a:rPr lang="ko-KR" altLang="en-US" sz="1200" dirty="0" smtClean="0">
                <a:latin typeface="+mn-ea"/>
              </a:rPr>
              <a:t>에 우선 배분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 bwMode="gray">
          <a:xfrm>
            <a:off x="323405" y="5028174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3-3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 bwMode="gray">
          <a:xfrm>
            <a:off x="5111635" y="3446839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 bwMode="gray">
          <a:xfrm>
            <a:off x="5111635" y="5028174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 bwMode="gray">
          <a:xfrm>
            <a:off x="5111635" y="4339740"/>
            <a:ext cx="828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사용자 입력</a:t>
            </a:r>
          </a:p>
        </p:txBody>
      </p:sp>
      <p:sp>
        <p:nvSpPr>
          <p:cNvPr id="35" name="직사각형 34"/>
          <p:cNvSpPr/>
          <p:nvPr/>
        </p:nvSpPr>
        <p:spPr bwMode="gray">
          <a:xfrm>
            <a:off x="7078060" y="1683415"/>
            <a:ext cx="2200955" cy="40360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500" b="1" i="1" dirty="0" smtClean="0">
                <a:latin typeface="+mn-ea"/>
                <a:cs typeface="Arial" charset="0"/>
              </a:rPr>
              <a:t>물량 할당 </a:t>
            </a:r>
            <a:r>
              <a:rPr lang="en-US" altLang="ko-KR" sz="1500" b="1" i="1" dirty="0" smtClean="0">
                <a:latin typeface="+mn-ea"/>
                <a:cs typeface="Arial" charset="0"/>
              </a:rPr>
              <a:t>(Allocation)</a:t>
            </a:r>
            <a:endParaRPr lang="en-US" altLang="ko-KR" sz="1500" b="1" i="1" dirty="0">
              <a:latin typeface="+mn-ea"/>
              <a:cs typeface="Arial" charset="0"/>
            </a:endParaRPr>
          </a:p>
        </p:txBody>
      </p:sp>
      <p:sp>
        <p:nvSpPr>
          <p:cNvPr id="36" name="Rectangle 25"/>
          <p:cNvSpPr/>
          <p:nvPr/>
        </p:nvSpPr>
        <p:spPr bwMode="gray">
          <a:xfrm>
            <a:off x="725024" y="5562002"/>
            <a:ext cx="4248000" cy="576000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매장별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우선 배분 후 잔여 전시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Capa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 산정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atinLnBrk="0"/>
            <a:r>
              <a:rPr lang="ko-KR" altLang="en-US" sz="1200" dirty="0" smtClean="0">
                <a:latin typeface="+mn-ea"/>
              </a:rPr>
              <a:t>전시 </a:t>
            </a:r>
            <a:r>
              <a:rPr lang="en-US" altLang="ko-KR" sz="1200" dirty="0" err="1" smtClean="0">
                <a:latin typeface="+mn-ea"/>
              </a:rPr>
              <a:t>Capa</a:t>
            </a:r>
            <a:r>
              <a:rPr lang="en-US" altLang="ko-KR" sz="1200" dirty="0" smtClean="0">
                <a:latin typeface="+mn-ea"/>
              </a:rPr>
              <a:t> @Step 3 = </a:t>
            </a:r>
            <a:r>
              <a:rPr lang="ko-KR" altLang="en-US" sz="1200" dirty="0" smtClean="0">
                <a:latin typeface="+mn-ea"/>
              </a:rPr>
              <a:t>전시 </a:t>
            </a:r>
            <a:r>
              <a:rPr lang="en-US" altLang="ko-KR" sz="1200" dirty="0" err="1" smtClean="0">
                <a:latin typeface="+mn-ea"/>
              </a:rPr>
              <a:t>Capa</a:t>
            </a:r>
            <a:r>
              <a:rPr lang="en-US" altLang="ko-KR" sz="1200" dirty="0" smtClean="0">
                <a:latin typeface="+mn-ea"/>
              </a:rPr>
              <a:t> @Step 1 – </a:t>
            </a:r>
            <a:r>
              <a:rPr lang="ko-KR" altLang="en-US" sz="1200" dirty="0" smtClean="0">
                <a:latin typeface="+mn-ea"/>
              </a:rPr>
              <a:t>우선 배분된 </a:t>
            </a:r>
            <a:r>
              <a:rPr lang="en-US" altLang="ko-KR" sz="1200" dirty="0" smtClean="0">
                <a:latin typeface="+mn-ea"/>
              </a:rPr>
              <a:t>Style/Color </a:t>
            </a:r>
            <a:r>
              <a:rPr lang="ko-KR" altLang="en-US" sz="1200" dirty="0" smtClean="0">
                <a:latin typeface="+mn-ea"/>
              </a:rPr>
              <a:t>수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gray">
          <a:xfrm>
            <a:off x="323405" y="5562003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3-4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 bwMode="gray">
          <a:xfrm>
            <a:off x="5111635" y="5562003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94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>
            <a:spLocks noGrp="1"/>
          </p:cNvSpPr>
          <p:nvPr>
            <p:ph type="title"/>
          </p:nvPr>
        </p:nvSpPr>
        <p:spPr bwMode="gray"/>
        <p:txBody>
          <a:bodyPr anchor="b"/>
          <a:lstStyle/>
          <a:p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초도 물량 </a:t>
            </a:r>
            <a:r>
              <a:rPr lang="ko-KR" altLang="en-US" dirty="0" err="1" smtClean="0">
                <a:latin typeface="+mn-ea"/>
                <a:ea typeface="+mn-ea"/>
              </a:rPr>
              <a:t>배분표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도출 </a:t>
            </a:r>
            <a:r>
              <a:rPr lang="en-US" altLang="ko-KR" dirty="0">
                <a:latin typeface="+mn-ea"/>
                <a:ea typeface="+mn-ea"/>
              </a:rPr>
              <a:t>– Step </a:t>
            </a:r>
            <a:r>
              <a:rPr lang="en-US" altLang="ko-KR" dirty="0" smtClean="0">
                <a:latin typeface="+mn-ea"/>
                <a:ea typeface="+mn-ea"/>
              </a:rPr>
              <a:t>4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smtClean="0">
                <a:latin typeface="+mn-ea"/>
              </a:rPr>
              <a:t>이번 시즌 생산 </a:t>
            </a:r>
            <a:r>
              <a:rPr lang="en-US" altLang="ko-KR" dirty="0" smtClean="0">
                <a:latin typeface="+mn-ea"/>
              </a:rPr>
              <a:t>Style/Color</a:t>
            </a:r>
            <a:r>
              <a:rPr lang="ko-KR" altLang="en-US" dirty="0" smtClean="0">
                <a:latin typeface="+mn-ea"/>
              </a:rPr>
              <a:t>을 상품 속성별로 </a:t>
            </a:r>
            <a:r>
              <a:rPr lang="en-US" altLang="ko-KR" dirty="0" smtClean="0">
                <a:latin typeface="+mn-ea"/>
              </a:rPr>
              <a:t>Grouping</a:t>
            </a:r>
            <a:r>
              <a:rPr lang="ko-KR" altLang="en-US" dirty="0" smtClean="0">
                <a:latin typeface="+mn-ea"/>
              </a:rPr>
              <a:t>하고 각 </a:t>
            </a:r>
            <a:r>
              <a:rPr lang="en-US" altLang="ko-KR" dirty="0" smtClean="0">
                <a:latin typeface="+mn-ea"/>
              </a:rPr>
              <a:t>Group</a:t>
            </a:r>
            <a:r>
              <a:rPr lang="ko-KR" altLang="en-US" dirty="0" smtClean="0">
                <a:latin typeface="+mn-ea"/>
              </a:rPr>
              <a:t>별로 </a:t>
            </a:r>
            <a:r>
              <a:rPr lang="en-US" altLang="ko-KR" dirty="0" smtClean="0">
                <a:latin typeface="+mn-ea"/>
              </a:rPr>
              <a:t>Step 2</a:t>
            </a:r>
            <a:r>
              <a:rPr lang="ko-KR" altLang="en-US" dirty="0" smtClean="0">
                <a:latin typeface="+mn-ea"/>
              </a:rPr>
              <a:t>에서 계산한 판매 비중 값을 대입함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err="1" smtClean="0">
                <a:latin typeface="+mn-ea"/>
              </a:rPr>
              <a:t>매장별</a:t>
            </a:r>
            <a:r>
              <a:rPr lang="ko-KR" altLang="en-US" dirty="0" smtClean="0">
                <a:latin typeface="+mn-ea"/>
              </a:rPr>
              <a:t> 전시 </a:t>
            </a:r>
            <a:r>
              <a:rPr lang="en-US" altLang="ko-KR" dirty="0" smtClean="0">
                <a:latin typeface="+mn-ea"/>
              </a:rPr>
              <a:t>Capa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만큼 판매 비중이 높은 상품 </a:t>
            </a:r>
            <a:r>
              <a:rPr lang="en-US" altLang="ko-KR" dirty="0" smtClean="0">
                <a:latin typeface="+mn-ea"/>
              </a:rPr>
              <a:t>Group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Style/Color</a:t>
            </a:r>
            <a:r>
              <a:rPr lang="ko-KR" altLang="en-US" dirty="0" smtClean="0">
                <a:latin typeface="+mn-ea"/>
              </a:rPr>
              <a:t>을 순차적으로 배분함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자유형 11"/>
          <p:cNvSpPr/>
          <p:nvPr/>
        </p:nvSpPr>
        <p:spPr bwMode="gray">
          <a:xfrm>
            <a:off x="1713326" y="3026532"/>
            <a:ext cx="4615544" cy="369810"/>
          </a:xfrm>
          <a:custGeom>
            <a:avLst/>
            <a:gdLst>
              <a:gd name="connsiteX0" fmla="*/ 21771 w 2764971"/>
              <a:gd name="connsiteY0" fmla="*/ 0 h 424543"/>
              <a:gd name="connsiteX1" fmla="*/ 0 w 2764971"/>
              <a:gd name="connsiteY1" fmla="*/ 424543 h 424543"/>
              <a:gd name="connsiteX2" fmla="*/ 2764971 w 2764971"/>
              <a:gd name="connsiteY2" fmla="*/ 413658 h 424543"/>
              <a:gd name="connsiteX3" fmla="*/ 1458686 w 2764971"/>
              <a:gd name="connsiteY3" fmla="*/ 0 h 424543"/>
              <a:gd name="connsiteX4" fmla="*/ 21771 w 2764971"/>
              <a:gd name="connsiteY4" fmla="*/ 0 h 424543"/>
              <a:gd name="connsiteX0" fmla="*/ 21771 w 2764971"/>
              <a:gd name="connsiteY0" fmla="*/ 12876 h 437419"/>
              <a:gd name="connsiteX1" fmla="*/ 0 w 2764971"/>
              <a:gd name="connsiteY1" fmla="*/ 437419 h 437419"/>
              <a:gd name="connsiteX2" fmla="*/ 2764971 w 2764971"/>
              <a:gd name="connsiteY2" fmla="*/ 426534 h 437419"/>
              <a:gd name="connsiteX3" fmla="*/ 1338943 w 2764971"/>
              <a:gd name="connsiteY3" fmla="*/ 0 h 437419"/>
              <a:gd name="connsiteX4" fmla="*/ 21771 w 2764971"/>
              <a:gd name="connsiteY4" fmla="*/ 12876 h 437419"/>
              <a:gd name="connsiteX0" fmla="*/ 21771 w 2764971"/>
              <a:gd name="connsiteY0" fmla="*/ 0 h 424543"/>
              <a:gd name="connsiteX1" fmla="*/ 0 w 2764971"/>
              <a:gd name="connsiteY1" fmla="*/ 424543 h 424543"/>
              <a:gd name="connsiteX2" fmla="*/ 2764971 w 2764971"/>
              <a:gd name="connsiteY2" fmla="*/ 413658 h 424543"/>
              <a:gd name="connsiteX3" fmla="*/ 1338943 w 2764971"/>
              <a:gd name="connsiteY3" fmla="*/ 0 h 424543"/>
              <a:gd name="connsiteX4" fmla="*/ 21771 w 2764971"/>
              <a:gd name="connsiteY4" fmla="*/ 0 h 424543"/>
              <a:gd name="connsiteX0" fmla="*/ 1121228 w 3864428"/>
              <a:gd name="connsiteY0" fmla="*/ 0 h 424543"/>
              <a:gd name="connsiteX1" fmla="*/ 0 w 3864428"/>
              <a:gd name="connsiteY1" fmla="*/ 424543 h 424543"/>
              <a:gd name="connsiteX2" fmla="*/ 3864428 w 3864428"/>
              <a:gd name="connsiteY2" fmla="*/ 413658 h 424543"/>
              <a:gd name="connsiteX3" fmla="*/ 2438400 w 3864428"/>
              <a:gd name="connsiteY3" fmla="*/ 0 h 424543"/>
              <a:gd name="connsiteX4" fmla="*/ 1121228 w 3864428"/>
              <a:gd name="connsiteY4" fmla="*/ 0 h 424543"/>
              <a:gd name="connsiteX0" fmla="*/ 1121228 w 2677885"/>
              <a:gd name="connsiteY0" fmla="*/ 0 h 426533"/>
              <a:gd name="connsiteX1" fmla="*/ 0 w 2677885"/>
              <a:gd name="connsiteY1" fmla="*/ 424543 h 426533"/>
              <a:gd name="connsiteX2" fmla="*/ 2677885 w 2677885"/>
              <a:gd name="connsiteY2" fmla="*/ 426533 h 426533"/>
              <a:gd name="connsiteX3" fmla="*/ 2438400 w 2677885"/>
              <a:gd name="connsiteY3" fmla="*/ 0 h 426533"/>
              <a:gd name="connsiteX4" fmla="*/ 1121228 w 2677885"/>
              <a:gd name="connsiteY4" fmla="*/ 0 h 426533"/>
              <a:gd name="connsiteX0" fmla="*/ 2808514 w 4365171"/>
              <a:gd name="connsiteY0" fmla="*/ 0 h 426533"/>
              <a:gd name="connsiteX1" fmla="*/ 0 w 4365171"/>
              <a:gd name="connsiteY1" fmla="*/ 424543 h 426533"/>
              <a:gd name="connsiteX2" fmla="*/ 4365171 w 4365171"/>
              <a:gd name="connsiteY2" fmla="*/ 426533 h 426533"/>
              <a:gd name="connsiteX3" fmla="*/ 4125686 w 4365171"/>
              <a:gd name="connsiteY3" fmla="*/ 0 h 426533"/>
              <a:gd name="connsiteX4" fmla="*/ 2808514 w 4365171"/>
              <a:gd name="connsiteY4" fmla="*/ 0 h 426533"/>
              <a:gd name="connsiteX0" fmla="*/ 2808514 w 4125686"/>
              <a:gd name="connsiteY0" fmla="*/ 0 h 426533"/>
              <a:gd name="connsiteX1" fmla="*/ 0 w 4125686"/>
              <a:gd name="connsiteY1" fmla="*/ 424543 h 426533"/>
              <a:gd name="connsiteX2" fmla="*/ 2743200 w 4125686"/>
              <a:gd name="connsiteY2" fmla="*/ 426533 h 426533"/>
              <a:gd name="connsiteX3" fmla="*/ 4125686 w 4125686"/>
              <a:gd name="connsiteY3" fmla="*/ 0 h 426533"/>
              <a:gd name="connsiteX4" fmla="*/ 2808514 w 4125686"/>
              <a:gd name="connsiteY4" fmla="*/ 0 h 426533"/>
              <a:gd name="connsiteX0" fmla="*/ 3298372 w 4615544"/>
              <a:gd name="connsiteY0" fmla="*/ 0 h 437420"/>
              <a:gd name="connsiteX1" fmla="*/ 0 w 4615544"/>
              <a:gd name="connsiteY1" fmla="*/ 437420 h 437420"/>
              <a:gd name="connsiteX2" fmla="*/ 3233058 w 4615544"/>
              <a:gd name="connsiteY2" fmla="*/ 426533 h 437420"/>
              <a:gd name="connsiteX3" fmla="*/ 4615544 w 4615544"/>
              <a:gd name="connsiteY3" fmla="*/ 0 h 437420"/>
              <a:gd name="connsiteX4" fmla="*/ 3298372 w 4615544"/>
              <a:gd name="connsiteY4" fmla="*/ 0 h 43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544" h="437420">
                <a:moveTo>
                  <a:pt x="3298372" y="0"/>
                </a:moveTo>
                <a:lnTo>
                  <a:pt x="0" y="437420"/>
                </a:lnTo>
                <a:lnTo>
                  <a:pt x="3233058" y="426533"/>
                </a:lnTo>
                <a:lnTo>
                  <a:pt x="4615544" y="0"/>
                </a:lnTo>
                <a:lnTo>
                  <a:pt x="329837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" name="오각형 3"/>
          <p:cNvSpPr/>
          <p:nvPr/>
        </p:nvSpPr>
        <p:spPr bwMode="gray">
          <a:xfrm>
            <a:off x="337739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400" b="1" kern="0" dirty="0" err="1">
                <a:solidFill>
                  <a:sysClr val="windowText" lastClr="000000"/>
                </a:solidFill>
                <a:latin typeface="+mn-ea"/>
              </a:rPr>
              <a:t>매장별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전시 가능</a:t>
            </a:r>
            <a:endParaRPr lang="en-US" altLang="ko-KR" sz="1400" b="1" kern="0" dirty="0">
              <a:solidFill>
                <a:sysClr val="windowText" lastClr="000000"/>
              </a:solidFill>
              <a:latin typeface="+mn-ea"/>
            </a:endParaRPr>
          </a:p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Style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수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(Capa)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산정</a:t>
            </a:r>
          </a:p>
        </p:txBody>
      </p:sp>
      <p:sp>
        <p:nvSpPr>
          <p:cNvPr id="60" name="오각형 59"/>
          <p:cNvSpPr/>
          <p:nvPr/>
        </p:nvSpPr>
        <p:spPr bwMode="gray">
          <a:xfrm>
            <a:off x="5012918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 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판매력과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전시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Capa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에 따른 배분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Style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결정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1" name="오각형 60"/>
          <p:cNvSpPr/>
          <p:nvPr/>
        </p:nvSpPr>
        <p:spPr bwMode="gray">
          <a:xfrm>
            <a:off x="6571311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스타일별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매장별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할당 물량 산정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2" name="오각형 61"/>
          <p:cNvSpPr/>
          <p:nvPr/>
        </p:nvSpPr>
        <p:spPr bwMode="gray">
          <a:xfrm>
            <a:off x="8129704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   Assort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Box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지정 및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Size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별 배분 물량 산정</a:t>
            </a:r>
          </a:p>
        </p:txBody>
      </p:sp>
      <p:sp>
        <p:nvSpPr>
          <p:cNvPr id="65" name="오각형 64"/>
          <p:cNvSpPr/>
          <p:nvPr/>
        </p:nvSpPr>
        <p:spPr bwMode="gray">
          <a:xfrm>
            <a:off x="1896132" y="2131525"/>
            <a:ext cx="1512000" cy="867551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noProof="0" dirty="0" smtClean="0">
                <a:solidFill>
                  <a:sysClr val="windowText" lastClr="000000"/>
                </a:solidFill>
                <a:latin typeface="+mn-ea"/>
              </a:rPr>
              <a:t>상품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속성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따른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스타일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Grouping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 bwMode="gray">
          <a:xfrm>
            <a:off x="337739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1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gray">
          <a:xfrm>
            <a:off x="1896132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2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gray">
          <a:xfrm>
            <a:off x="5012918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4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1" name="직사각형 80"/>
          <p:cNvSpPr/>
          <p:nvPr/>
        </p:nvSpPr>
        <p:spPr bwMode="gray">
          <a:xfrm>
            <a:off x="6571311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5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gray">
          <a:xfrm>
            <a:off x="8129704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6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 bwMode="gray">
          <a:xfrm>
            <a:off x="328103" y="1879929"/>
            <a:ext cx="61560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 bwMode="gray">
          <a:xfrm>
            <a:off x="6579146" y="1879929"/>
            <a:ext cx="30600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 bwMode="gray">
          <a:xfrm>
            <a:off x="2170303" y="1683415"/>
            <a:ext cx="2479117" cy="40360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500" b="1" i="1" dirty="0" smtClean="0">
                <a:latin typeface="+mn-ea"/>
                <a:cs typeface="Arial" charset="0"/>
              </a:rPr>
              <a:t>매장 구색 </a:t>
            </a:r>
            <a:r>
              <a:rPr lang="en-US" altLang="ko-KR" sz="1500" b="1" i="1" dirty="0" smtClean="0">
                <a:latin typeface="+mn-ea"/>
                <a:cs typeface="Arial" charset="0"/>
              </a:rPr>
              <a:t>(Assortment)</a:t>
            </a:r>
            <a:endParaRPr lang="en-US" altLang="ko-KR" sz="1500" b="1" i="1" dirty="0">
              <a:latin typeface="+mn-ea"/>
              <a:cs typeface="Arial" charset="0"/>
            </a:endParaRPr>
          </a:p>
        </p:txBody>
      </p:sp>
      <p:cxnSp>
        <p:nvCxnSpPr>
          <p:cNvPr id="30" name="직선 연결선 29"/>
          <p:cNvCxnSpPr/>
          <p:nvPr/>
        </p:nvCxnSpPr>
        <p:spPr bwMode="gray">
          <a:xfrm>
            <a:off x="328104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 bwMode="gray">
          <a:xfrm>
            <a:off x="6535909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 bwMode="gray">
          <a:xfrm>
            <a:off x="9647604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오각형 68"/>
          <p:cNvSpPr/>
          <p:nvPr/>
        </p:nvSpPr>
        <p:spPr bwMode="gray">
          <a:xfrm>
            <a:off x="3454525" y="2131525"/>
            <a:ext cx="1512000" cy="867551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우선 배분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Style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선정 및 배분</a:t>
            </a:r>
          </a:p>
        </p:txBody>
      </p:sp>
      <p:sp>
        <p:nvSpPr>
          <p:cNvPr id="70" name="직사각형 69"/>
          <p:cNvSpPr/>
          <p:nvPr/>
        </p:nvSpPr>
        <p:spPr bwMode="gray">
          <a:xfrm>
            <a:off x="3454525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3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76" name="Rectangle 25"/>
          <p:cNvSpPr/>
          <p:nvPr/>
        </p:nvSpPr>
        <p:spPr bwMode="gray">
          <a:xfrm>
            <a:off x="725024" y="4112055"/>
            <a:ext cx="4248000" cy="792000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 err="1" smtClean="0">
                <a:latin typeface="+mn-ea"/>
              </a:rPr>
              <a:t>첫번째</a:t>
            </a:r>
            <a:r>
              <a:rPr lang="ko-KR" altLang="en-US" sz="1200" dirty="0" smtClean="0">
                <a:latin typeface="+mn-ea"/>
              </a:rPr>
              <a:t> 월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月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ko-KR" altLang="en-US" sz="1200" dirty="0" err="1" smtClean="0">
                <a:latin typeface="+mn-ea"/>
              </a:rPr>
              <a:t>매장별</a:t>
            </a:r>
            <a:r>
              <a:rPr lang="ko-KR" altLang="en-US" sz="1200" dirty="0" smtClean="0">
                <a:latin typeface="+mn-ea"/>
              </a:rPr>
              <a:t> 잔여 </a:t>
            </a:r>
            <a:r>
              <a:rPr lang="en-US" altLang="ko-KR" sz="1200" dirty="0" smtClean="0">
                <a:latin typeface="+mn-ea"/>
              </a:rPr>
              <a:t>Capa </a:t>
            </a:r>
            <a:r>
              <a:rPr lang="ko-KR" altLang="en-US" sz="1200" dirty="0" smtClean="0">
                <a:latin typeface="+mn-ea"/>
              </a:rPr>
              <a:t>만큼에 대해 </a:t>
            </a:r>
            <a:r>
              <a:rPr lang="ko-KR" altLang="en-US" sz="1200" dirty="0" err="1" smtClean="0">
                <a:latin typeface="+mn-ea"/>
              </a:rPr>
              <a:t>판매력</a:t>
            </a:r>
            <a:r>
              <a:rPr lang="ko-KR" altLang="en-US" sz="1200" dirty="0" smtClean="0">
                <a:latin typeface="+mn-ea"/>
              </a:rPr>
              <a:t> 상위 속성 그룹의 </a:t>
            </a:r>
            <a:r>
              <a:rPr lang="en-US" altLang="ko-KR" sz="1200" dirty="0" smtClean="0">
                <a:latin typeface="+mn-ea"/>
              </a:rPr>
              <a:t>Style/Color</a:t>
            </a:r>
            <a:r>
              <a:rPr lang="ko-KR" altLang="en-US" sz="1200" dirty="0" smtClean="0">
                <a:latin typeface="+mn-ea"/>
              </a:rPr>
              <a:t>을 순차적으로 배분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  <a:p>
            <a:pPr latinLnBrk="0"/>
            <a:r>
              <a:rPr lang="ko-KR" altLang="en-US" sz="1200" dirty="0" smtClean="0">
                <a:latin typeface="+mn-ea"/>
              </a:rPr>
              <a:t>배분 대상 </a:t>
            </a:r>
            <a:r>
              <a:rPr lang="en-US" altLang="ko-KR" sz="1200" dirty="0" smtClean="0">
                <a:latin typeface="+mn-ea"/>
              </a:rPr>
              <a:t>Style/Color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= </a:t>
            </a:r>
            <a:r>
              <a:rPr lang="ko-KR" altLang="en-US" sz="1200" dirty="0" smtClean="0">
                <a:latin typeface="+mn-ea"/>
              </a:rPr>
              <a:t>當월에 판매가 시작되는 </a:t>
            </a:r>
            <a:r>
              <a:rPr lang="en-US" altLang="ko-KR" sz="1200" dirty="0" smtClean="0">
                <a:latin typeface="+mn-ea"/>
              </a:rPr>
              <a:t>Style/Color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>
            <a:hlinkClick r:id="rId2" action="ppaction://hlinksldjump"/>
          </p:cNvPr>
          <p:cNvSpPr/>
          <p:nvPr/>
        </p:nvSpPr>
        <p:spPr bwMode="gray">
          <a:xfrm>
            <a:off x="323405" y="3446839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4-1*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96" name="Rectangle 25"/>
          <p:cNvSpPr/>
          <p:nvPr/>
        </p:nvSpPr>
        <p:spPr bwMode="gray">
          <a:xfrm>
            <a:off x="725024" y="5001023"/>
            <a:ext cx="4248000" cy="1152000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두번째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이후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월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에 대해 배분 작업 반복 수행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latinLnBrk="0"/>
            <a:r>
              <a:rPr lang="ko-KR" altLang="en-US" sz="1200" dirty="0" smtClean="0">
                <a:latin typeface="+mn-ea"/>
              </a:rPr>
              <a:t>當월의 </a:t>
            </a:r>
            <a:r>
              <a:rPr lang="ko-KR" altLang="en-US" sz="1200" dirty="0">
                <a:latin typeface="+mn-ea"/>
              </a:rPr>
              <a:t>전시 </a:t>
            </a:r>
            <a:r>
              <a:rPr lang="en-US" altLang="ko-KR" sz="1200" dirty="0" err="1" smtClean="0">
                <a:latin typeface="+mn-ea"/>
              </a:rPr>
              <a:t>Capa</a:t>
            </a:r>
            <a:r>
              <a:rPr lang="en-US" altLang="ko-KR" sz="1200" dirty="0" smtClean="0">
                <a:latin typeface="+mn-ea"/>
              </a:rPr>
              <a:t> @Step 4 = (</a:t>
            </a:r>
            <a:r>
              <a:rPr lang="ko-KR" altLang="en-US" sz="1200" dirty="0" smtClean="0">
                <a:latin typeface="+mn-ea"/>
              </a:rPr>
              <a:t>當월의 전시 </a:t>
            </a:r>
            <a:r>
              <a:rPr lang="en-US" altLang="ko-KR" sz="1200" dirty="0" err="1" smtClean="0">
                <a:latin typeface="+mn-ea"/>
              </a:rPr>
              <a:t>Capa</a:t>
            </a:r>
            <a:r>
              <a:rPr lang="en-US" altLang="ko-KR" sz="1200" dirty="0" smtClean="0">
                <a:latin typeface="+mn-ea"/>
              </a:rPr>
              <a:t> @Step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3 – </a:t>
            </a:r>
            <a:r>
              <a:rPr lang="ko-KR" altLang="en-US" sz="1200" dirty="0" smtClean="0">
                <a:latin typeface="+mn-ea"/>
              </a:rPr>
              <a:t>前월의 전시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Capa</a:t>
            </a:r>
            <a:r>
              <a:rPr lang="en-US" altLang="ko-KR" sz="1200" dirty="0" smtClean="0">
                <a:latin typeface="+mn-ea"/>
              </a:rPr>
              <a:t> @Step 4) + </a:t>
            </a:r>
            <a:r>
              <a:rPr lang="ko-KR" altLang="en-US" sz="1200" dirty="0" smtClean="0">
                <a:latin typeface="+mn-ea"/>
              </a:rPr>
              <a:t>前월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후 매장에서 철수되는 </a:t>
            </a:r>
            <a:r>
              <a:rPr lang="en-US" altLang="ko-KR" sz="1200" dirty="0" smtClean="0">
                <a:latin typeface="+mn-ea"/>
              </a:rPr>
              <a:t>Style/Color </a:t>
            </a:r>
            <a:r>
              <a:rPr lang="ko-KR" altLang="en-US" sz="1200" dirty="0" smtClean="0">
                <a:latin typeface="+mn-ea"/>
              </a:rPr>
              <a:t>수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latinLnBrk="0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배분 대상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Style/Color =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當월에 판기가 시작되는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Style/Color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Rectangle 25"/>
          <p:cNvSpPr/>
          <p:nvPr/>
        </p:nvSpPr>
        <p:spPr bwMode="gray">
          <a:xfrm>
            <a:off x="725024" y="3446838"/>
            <a:ext cx="4248000" cy="576000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當시즌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생산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Style/Color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에 대해 속성별로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Grouping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하고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동일 속성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Group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내의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Style/Color </a:t>
            </a:r>
            <a:r>
              <a:rPr lang="ko-KR" altLang="en-US" sz="1200" dirty="0" smtClean="0">
                <a:latin typeface="+mn-ea"/>
              </a:rPr>
              <a:t>사</a:t>
            </a:r>
            <a:r>
              <a:rPr lang="ko-KR" altLang="en-US" sz="1200" dirty="0">
                <a:latin typeface="+mn-ea"/>
              </a:rPr>
              <a:t>이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에도 우선 순위 설정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latinLnBrk="0"/>
            <a:r>
              <a:rPr lang="ko-KR" altLang="en-US" sz="1200" dirty="0" smtClean="0">
                <a:latin typeface="+mn-ea"/>
              </a:rPr>
              <a:t>當년 생산량이 많은 </a:t>
            </a:r>
            <a:r>
              <a:rPr lang="en-US" altLang="ko-KR" sz="1200" dirty="0" smtClean="0">
                <a:latin typeface="+mn-ea"/>
              </a:rPr>
              <a:t>Style/Color</a:t>
            </a:r>
            <a:r>
              <a:rPr lang="ko-KR" altLang="en-US" sz="1200" dirty="0" smtClean="0">
                <a:latin typeface="+mn-ea"/>
              </a:rPr>
              <a:t>에 상위 우선 순위 지정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gray">
          <a:xfrm>
            <a:off x="323405" y="4112055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4-2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3" name="직사각형 32"/>
          <p:cNvSpPr/>
          <p:nvPr/>
        </p:nvSpPr>
        <p:spPr bwMode="gray">
          <a:xfrm>
            <a:off x="323405" y="5001023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4-3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 bwMode="gray">
          <a:xfrm>
            <a:off x="5111635" y="3446839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 bwMode="gray">
          <a:xfrm>
            <a:off x="5111635" y="4112055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 bwMode="gray">
          <a:xfrm>
            <a:off x="5111635" y="5001023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gray">
          <a:xfrm>
            <a:off x="7078060" y="1683415"/>
            <a:ext cx="2200955" cy="40360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500" b="1" i="1" dirty="0" smtClean="0">
                <a:latin typeface="+mn-ea"/>
                <a:cs typeface="Arial" charset="0"/>
              </a:rPr>
              <a:t>물량 할당 </a:t>
            </a:r>
            <a:r>
              <a:rPr lang="en-US" altLang="ko-KR" sz="1500" b="1" i="1" dirty="0" smtClean="0">
                <a:latin typeface="+mn-ea"/>
                <a:cs typeface="Arial" charset="0"/>
              </a:rPr>
              <a:t>(Allocation)</a:t>
            </a:r>
            <a:endParaRPr lang="en-US" altLang="ko-KR" sz="1500" b="1" i="1" dirty="0">
              <a:latin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6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>
            <a:spLocks noGrp="1"/>
          </p:cNvSpPr>
          <p:nvPr>
            <p:ph type="title"/>
          </p:nvPr>
        </p:nvSpPr>
        <p:spPr bwMode="gray"/>
        <p:txBody>
          <a:bodyPr anchor="b"/>
          <a:lstStyle/>
          <a:p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초도 물량 </a:t>
            </a:r>
            <a:r>
              <a:rPr lang="ko-KR" altLang="en-US" dirty="0" err="1" smtClean="0">
                <a:latin typeface="+mn-ea"/>
                <a:ea typeface="+mn-ea"/>
              </a:rPr>
              <a:t>배분표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도출 </a:t>
            </a:r>
            <a:r>
              <a:rPr lang="en-US" altLang="ko-KR" dirty="0">
                <a:latin typeface="+mn-ea"/>
                <a:ea typeface="+mn-ea"/>
              </a:rPr>
              <a:t>– Step </a:t>
            </a:r>
            <a:r>
              <a:rPr lang="en-US" altLang="ko-KR" dirty="0" smtClean="0">
                <a:latin typeface="+mn-ea"/>
                <a:ea typeface="+mn-ea"/>
              </a:rPr>
              <a:t>5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smtClean="0">
                <a:latin typeface="+mn-ea"/>
              </a:rPr>
              <a:t>영업</a:t>
            </a:r>
            <a:r>
              <a:rPr lang="en-US" altLang="ko-KR" dirty="0" smtClean="0">
                <a:latin typeface="+mn-ea"/>
              </a:rPr>
              <a:t>MD</a:t>
            </a:r>
            <a:r>
              <a:rPr lang="ko-KR" altLang="en-US" dirty="0" smtClean="0">
                <a:latin typeface="+mn-ea"/>
              </a:rPr>
              <a:t>가 설정한 초도 배분 총량 </a:t>
            </a:r>
            <a:r>
              <a:rPr lang="ko-KR" altLang="en-US" dirty="0" err="1" smtClean="0">
                <a:latin typeface="+mn-ea"/>
              </a:rPr>
              <a:t>범위내에서</a:t>
            </a:r>
            <a:r>
              <a:rPr lang="ko-KR" altLang="en-US" dirty="0" smtClean="0">
                <a:latin typeface="+mn-ea"/>
              </a:rPr>
              <a:t> 각 매장에 대해 기본 할당 및 </a:t>
            </a:r>
            <a:r>
              <a:rPr lang="ko-KR" altLang="en-US" dirty="0" err="1" smtClean="0">
                <a:latin typeface="+mn-ea"/>
              </a:rPr>
              <a:t>판매력</a:t>
            </a:r>
            <a:r>
              <a:rPr lang="ko-KR" altLang="en-US" dirty="0" smtClean="0">
                <a:latin typeface="+mn-ea"/>
              </a:rPr>
              <a:t> 비례 할당을 수행함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자유형 11"/>
          <p:cNvSpPr/>
          <p:nvPr/>
        </p:nvSpPr>
        <p:spPr bwMode="gray">
          <a:xfrm>
            <a:off x="1413219" y="3026532"/>
            <a:ext cx="6466114" cy="382378"/>
          </a:xfrm>
          <a:custGeom>
            <a:avLst/>
            <a:gdLst>
              <a:gd name="connsiteX0" fmla="*/ 21771 w 2764971"/>
              <a:gd name="connsiteY0" fmla="*/ 0 h 424543"/>
              <a:gd name="connsiteX1" fmla="*/ 0 w 2764971"/>
              <a:gd name="connsiteY1" fmla="*/ 424543 h 424543"/>
              <a:gd name="connsiteX2" fmla="*/ 2764971 w 2764971"/>
              <a:gd name="connsiteY2" fmla="*/ 413658 h 424543"/>
              <a:gd name="connsiteX3" fmla="*/ 1458686 w 2764971"/>
              <a:gd name="connsiteY3" fmla="*/ 0 h 424543"/>
              <a:gd name="connsiteX4" fmla="*/ 21771 w 2764971"/>
              <a:gd name="connsiteY4" fmla="*/ 0 h 424543"/>
              <a:gd name="connsiteX0" fmla="*/ 21771 w 2764971"/>
              <a:gd name="connsiteY0" fmla="*/ 12876 h 437419"/>
              <a:gd name="connsiteX1" fmla="*/ 0 w 2764971"/>
              <a:gd name="connsiteY1" fmla="*/ 437419 h 437419"/>
              <a:gd name="connsiteX2" fmla="*/ 2764971 w 2764971"/>
              <a:gd name="connsiteY2" fmla="*/ 426534 h 437419"/>
              <a:gd name="connsiteX3" fmla="*/ 1338943 w 2764971"/>
              <a:gd name="connsiteY3" fmla="*/ 0 h 437419"/>
              <a:gd name="connsiteX4" fmla="*/ 21771 w 2764971"/>
              <a:gd name="connsiteY4" fmla="*/ 12876 h 437419"/>
              <a:gd name="connsiteX0" fmla="*/ 21771 w 2764971"/>
              <a:gd name="connsiteY0" fmla="*/ 0 h 424543"/>
              <a:gd name="connsiteX1" fmla="*/ 0 w 2764971"/>
              <a:gd name="connsiteY1" fmla="*/ 424543 h 424543"/>
              <a:gd name="connsiteX2" fmla="*/ 2764971 w 2764971"/>
              <a:gd name="connsiteY2" fmla="*/ 413658 h 424543"/>
              <a:gd name="connsiteX3" fmla="*/ 1338943 w 2764971"/>
              <a:gd name="connsiteY3" fmla="*/ 0 h 424543"/>
              <a:gd name="connsiteX4" fmla="*/ 21771 w 2764971"/>
              <a:gd name="connsiteY4" fmla="*/ 0 h 424543"/>
              <a:gd name="connsiteX0" fmla="*/ 1121228 w 3864428"/>
              <a:gd name="connsiteY0" fmla="*/ 0 h 424543"/>
              <a:gd name="connsiteX1" fmla="*/ 0 w 3864428"/>
              <a:gd name="connsiteY1" fmla="*/ 424543 h 424543"/>
              <a:gd name="connsiteX2" fmla="*/ 3864428 w 3864428"/>
              <a:gd name="connsiteY2" fmla="*/ 413658 h 424543"/>
              <a:gd name="connsiteX3" fmla="*/ 2438400 w 3864428"/>
              <a:gd name="connsiteY3" fmla="*/ 0 h 424543"/>
              <a:gd name="connsiteX4" fmla="*/ 1121228 w 3864428"/>
              <a:gd name="connsiteY4" fmla="*/ 0 h 424543"/>
              <a:gd name="connsiteX0" fmla="*/ 1121228 w 2677885"/>
              <a:gd name="connsiteY0" fmla="*/ 0 h 426533"/>
              <a:gd name="connsiteX1" fmla="*/ 0 w 2677885"/>
              <a:gd name="connsiteY1" fmla="*/ 424543 h 426533"/>
              <a:gd name="connsiteX2" fmla="*/ 2677885 w 2677885"/>
              <a:gd name="connsiteY2" fmla="*/ 426533 h 426533"/>
              <a:gd name="connsiteX3" fmla="*/ 2438400 w 2677885"/>
              <a:gd name="connsiteY3" fmla="*/ 0 h 426533"/>
              <a:gd name="connsiteX4" fmla="*/ 1121228 w 2677885"/>
              <a:gd name="connsiteY4" fmla="*/ 0 h 426533"/>
              <a:gd name="connsiteX0" fmla="*/ 5148942 w 6705599"/>
              <a:gd name="connsiteY0" fmla="*/ 0 h 450296"/>
              <a:gd name="connsiteX1" fmla="*/ 0 w 6705599"/>
              <a:gd name="connsiteY1" fmla="*/ 450296 h 450296"/>
              <a:gd name="connsiteX2" fmla="*/ 6705599 w 6705599"/>
              <a:gd name="connsiteY2" fmla="*/ 426533 h 450296"/>
              <a:gd name="connsiteX3" fmla="*/ 6466114 w 6705599"/>
              <a:gd name="connsiteY3" fmla="*/ 0 h 450296"/>
              <a:gd name="connsiteX4" fmla="*/ 5148942 w 6705599"/>
              <a:gd name="connsiteY4" fmla="*/ 0 h 450296"/>
              <a:gd name="connsiteX0" fmla="*/ 5148942 w 6466114"/>
              <a:gd name="connsiteY0" fmla="*/ 0 h 452286"/>
              <a:gd name="connsiteX1" fmla="*/ 0 w 6466114"/>
              <a:gd name="connsiteY1" fmla="*/ 450296 h 452286"/>
              <a:gd name="connsiteX2" fmla="*/ 3548742 w 6466114"/>
              <a:gd name="connsiteY2" fmla="*/ 452286 h 452286"/>
              <a:gd name="connsiteX3" fmla="*/ 6466114 w 6466114"/>
              <a:gd name="connsiteY3" fmla="*/ 0 h 452286"/>
              <a:gd name="connsiteX4" fmla="*/ 5148942 w 6466114"/>
              <a:gd name="connsiteY4" fmla="*/ 0 h 45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452286">
                <a:moveTo>
                  <a:pt x="5148942" y="0"/>
                </a:moveTo>
                <a:lnTo>
                  <a:pt x="0" y="450296"/>
                </a:lnTo>
                <a:lnTo>
                  <a:pt x="3548742" y="452286"/>
                </a:lnTo>
                <a:lnTo>
                  <a:pt x="6466114" y="0"/>
                </a:lnTo>
                <a:lnTo>
                  <a:pt x="514894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" name="오각형 3"/>
          <p:cNvSpPr/>
          <p:nvPr/>
        </p:nvSpPr>
        <p:spPr bwMode="gray">
          <a:xfrm>
            <a:off x="337739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400" b="1" kern="0" dirty="0" err="1">
                <a:solidFill>
                  <a:sysClr val="windowText" lastClr="000000"/>
                </a:solidFill>
                <a:latin typeface="+mn-ea"/>
              </a:rPr>
              <a:t>매장별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전시 가능</a:t>
            </a:r>
            <a:endParaRPr lang="en-US" altLang="ko-KR" sz="1400" b="1" kern="0" dirty="0">
              <a:solidFill>
                <a:sysClr val="windowText" lastClr="000000"/>
              </a:solidFill>
              <a:latin typeface="+mn-ea"/>
            </a:endParaRPr>
          </a:p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Style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수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(Capa)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산정</a:t>
            </a:r>
          </a:p>
        </p:txBody>
      </p:sp>
      <p:sp>
        <p:nvSpPr>
          <p:cNvPr id="60" name="오각형 59"/>
          <p:cNvSpPr/>
          <p:nvPr/>
        </p:nvSpPr>
        <p:spPr bwMode="gray">
          <a:xfrm>
            <a:off x="5012918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 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판매력과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전시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Capa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에 따른 배분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Style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결정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1" name="오각형 60"/>
          <p:cNvSpPr/>
          <p:nvPr/>
        </p:nvSpPr>
        <p:spPr bwMode="gray">
          <a:xfrm>
            <a:off x="6571311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스타일별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매장별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할당 물량 산정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2" name="오각형 61"/>
          <p:cNvSpPr/>
          <p:nvPr/>
        </p:nvSpPr>
        <p:spPr bwMode="gray">
          <a:xfrm>
            <a:off x="8129704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   Assort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Box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지정 및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Size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별 배분 물량 산정</a:t>
            </a:r>
          </a:p>
        </p:txBody>
      </p:sp>
      <p:sp>
        <p:nvSpPr>
          <p:cNvPr id="65" name="오각형 64"/>
          <p:cNvSpPr/>
          <p:nvPr/>
        </p:nvSpPr>
        <p:spPr bwMode="gray">
          <a:xfrm>
            <a:off x="1896132" y="2131525"/>
            <a:ext cx="1512000" cy="867551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noProof="0" dirty="0" smtClean="0">
                <a:solidFill>
                  <a:sysClr val="windowText" lastClr="000000"/>
                </a:solidFill>
                <a:latin typeface="+mn-ea"/>
              </a:rPr>
              <a:t>상품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속성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따른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스타일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Grouping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 bwMode="gray">
          <a:xfrm>
            <a:off x="337739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1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gray">
          <a:xfrm>
            <a:off x="1896132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2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gray">
          <a:xfrm>
            <a:off x="5012918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4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1" name="직사각형 80"/>
          <p:cNvSpPr/>
          <p:nvPr/>
        </p:nvSpPr>
        <p:spPr bwMode="gray">
          <a:xfrm>
            <a:off x="6571311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5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gray">
          <a:xfrm>
            <a:off x="8129704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6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 bwMode="gray">
          <a:xfrm>
            <a:off x="328103" y="1879929"/>
            <a:ext cx="61560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 bwMode="gray">
          <a:xfrm>
            <a:off x="6579146" y="1879929"/>
            <a:ext cx="30600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 bwMode="gray">
          <a:xfrm>
            <a:off x="2170303" y="1683415"/>
            <a:ext cx="2479117" cy="40360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500" b="1" i="1" dirty="0" smtClean="0">
                <a:latin typeface="+mn-ea"/>
                <a:cs typeface="Arial" charset="0"/>
              </a:rPr>
              <a:t>매장 구색 </a:t>
            </a:r>
            <a:r>
              <a:rPr lang="en-US" altLang="ko-KR" sz="1500" b="1" i="1" dirty="0" smtClean="0">
                <a:latin typeface="+mn-ea"/>
                <a:cs typeface="Arial" charset="0"/>
              </a:rPr>
              <a:t>(Assortment)</a:t>
            </a:r>
            <a:endParaRPr lang="en-US" altLang="ko-KR" sz="1500" b="1" i="1" dirty="0">
              <a:latin typeface="+mn-ea"/>
              <a:cs typeface="Arial" charset="0"/>
            </a:endParaRPr>
          </a:p>
        </p:txBody>
      </p:sp>
      <p:cxnSp>
        <p:nvCxnSpPr>
          <p:cNvPr id="30" name="직선 연결선 29"/>
          <p:cNvCxnSpPr/>
          <p:nvPr/>
        </p:nvCxnSpPr>
        <p:spPr bwMode="gray">
          <a:xfrm>
            <a:off x="328104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 bwMode="gray">
          <a:xfrm>
            <a:off x="6535909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 bwMode="gray">
          <a:xfrm>
            <a:off x="9647604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오각형 68"/>
          <p:cNvSpPr/>
          <p:nvPr/>
        </p:nvSpPr>
        <p:spPr bwMode="gray">
          <a:xfrm>
            <a:off x="3454525" y="2131525"/>
            <a:ext cx="1512000" cy="867551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우선 배분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Style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선정 및 배분</a:t>
            </a:r>
          </a:p>
        </p:txBody>
      </p:sp>
      <p:sp>
        <p:nvSpPr>
          <p:cNvPr id="70" name="직사각형 69"/>
          <p:cNvSpPr/>
          <p:nvPr/>
        </p:nvSpPr>
        <p:spPr bwMode="gray">
          <a:xfrm>
            <a:off x="3454525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3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76" name="Rectangle 25"/>
          <p:cNvSpPr/>
          <p:nvPr/>
        </p:nvSpPr>
        <p:spPr bwMode="gray">
          <a:xfrm>
            <a:off x="725024" y="3446838"/>
            <a:ext cx="4248000" cy="540000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Style/Color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별 시즌 초도 배분 총량 결정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atinLnBrk="0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생산량 대비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% </a:t>
            </a:r>
            <a:r>
              <a:rPr lang="en-US" altLang="ko-KR" sz="1200" dirty="0" smtClean="0">
                <a:latin typeface="+mn-ea"/>
              </a:rPr>
              <a:t>or </a:t>
            </a:r>
            <a:r>
              <a:rPr lang="ko-KR" altLang="en-US" sz="1200" dirty="0" smtClean="0">
                <a:latin typeface="+mn-ea"/>
              </a:rPr>
              <a:t>초도 물량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판매 기간 입력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매장별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 보정에 의해 실제 초도 배분 총량은 다소 감소될 수 있음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gray">
          <a:xfrm>
            <a:off x="323405" y="3446839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5-1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96" name="Rectangle 25"/>
          <p:cNvSpPr/>
          <p:nvPr/>
        </p:nvSpPr>
        <p:spPr bwMode="gray">
          <a:xfrm>
            <a:off x="725024" y="4051761"/>
            <a:ext cx="4248000" cy="1620000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>
                <a:latin typeface="+mn-ea"/>
              </a:rPr>
              <a:t>배분이 결정된 매장에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Style/Color </a:t>
            </a:r>
            <a:r>
              <a:rPr lang="ko-KR" altLang="en-US" sz="1200" dirty="0">
                <a:latin typeface="+mn-ea"/>
              </a:rPr>
              <a:t>별 최소 수량 </a:t>
            </a:r>
            <a:r>
              <a:rPr lang="ko-KR" altLang="en-US" sz="1200" dirty="0" smtClean="0">
                <a:latin typeface="+mn-ea"/>
              </a:rPr>
              <a:t>할당 </a:t>
            </a:r>
            <a:r>
              <a:rPr lang="en-US" altLang="ko-KR" sz="1200" dirty="0" smtClean="0">
                <a:latin typeface="+mn-ea"/>
              </a:rPr>
              <a:t>(=</a:t>
            </a:r>
            <a:r>
              <a:rPr lang="ko-KR" altLang="en-US" sz="1200" dirty="0" smtClean="0">
                <a:latin typeface="+mn-ea"/>
              </a:rPr>
              <a:t>기본 할당</a:t>
            </a:r>
            <a:r>
              <a:rPr lang="en-US" altLang="ko-KR" sz="1200" dirty="0" smtClean="0">
                <a:latin typeface="+mn-ea"/>
              </a:rPr>
              <a:t>).</a:t>
            </a:r>
          </a:p>
          <a:p>
            <a:pPr latinLnBrk="0"/>
            <a:r>
              <a:rPr lang="en-US" altLang="ko-KR" sz="1200" dirty="0" smtClean="0">
                <a:latin typeface="+mn-ea"/>
              </a:rPr>
              <a:t>Too-small + Normal </a:t>
            </a:r>
            <a:r>
              <a:rPr lang="ko-KR" altLang="en-US" sz="1200" dirty="0" smtClean="0">
                <a:latin typeface="+mn-ea"/>
              </a:rPr>
              <a:t>매장 </a:t>
            </a:r>
            <a:r>
              <a:rPr lang="en-US" altLang="ko-KR" sz="1200" dirty="0" smtClean="0">
                <a:latin typeface="+mn-ea"/>
              </a:rPr>
              <a:t>: Style/Color </a:t>
            </a:r>
            <a:r>
              <a:rPr lang="ko-KR" altLang="en-US" sz="1200" dirty="0" smtClean="0">
                <a:latin typeface="+mn-ea"/>
              </a:rPr>
              <a:t>별 </a:t>
            </a:r>
            <a:r>
              <a:rPr lang="en-US" altLang="ko-KR" sz="1200" dirty="0" smtClean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장</a:t>
            </a:r>
            <a:r>
              <a:rPr lang="en-US" altLang="ko-KR" sz="1200" dirty="0" smtClean="0">
                <a:latin typeface="+mn-ea"/>
              </a:rPr>
              <a:t> </a:t>
            </a:r>
          </a:p>
          <a:p>
            <a:pPr latinLnBrk="0"/>
            <a:r>
              <a:rPr lang="en-US" altLang="ko-KR" sz="1200" dirty="0" smtClean="0">
                <a:latin typeface="+mn-ea"/>
              </a:rPr>
              <a:t>Too-big </a:t>
            </a:r>
            <a:r>
              <a:rPr lang="ko-KR" altLang="en-US" sz="1200" dirty="0" smtClean="0">
                <a:latin typeface="+mn-ea"/>
              </a:rPr>
              <a:t>매장 </a:t>
            </a:r>
            <a:r>
              <a:rPr lang="en-US" altLang="ko-KR" sz="1200" dirty="0" smtClean="0">
                <a:latin typeface="+mn-ea"/>
              </a:rPr>
              <a:t>: Style/Color</a:t>
            </a:r>
            <a:r>
              <a:rPr lang="ko-KR" altLang="en-US" sz="1200" dirty="0" smtClean="0">
                <a:latin typeface="+mn-ea"/>
              </a:rPr>
              <a:t>별 </a:t>
            </a:r>
            <a:r>
              <a:rPr lang="en-US" altLang="ko-KR" sz="1200" dirty="0" smtClean="0">
                <a:latin typeface="+mn-ea"/>
              </a:rPr>
              <a:t>MIN((Item</a:t>
            </a:r>
            <a:r>
              <a:rPr lang="ko-KR" altLang="en-US" sz="1200" dirty="0" smtClean="0">
                <a:latin typeface="+mn-ea"/>
              </a:rPr>
              <a:t>에 배정된 보정 전 </a:t>
            </a:r>
            <a:r>
              <a:rPr lang="en-US" altLang="ko-KR" sz="1200" dirty="0" smtClean="0">
                <a:latin typeface="+mn-ea"/>
              </a:rPr>
              <a:t>Capa ÷ </a:t>
            </a:r>
            <a:r>
              <a:rPr lang="ko-KR" altLang="en-US" sz="1200" dirty="0" smtClean="0">
                <a:latin typeface="+mn-ea"/>
              </a:rPr>
              <a:t>보정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후 </a:t>
            </a:r>
            <a:r>
              <a:rPr lang="en-US" altLang="ko-KR" sz="1200" dirty="0" smtClean="0">
                <a:latin typeface="+mn-ea"/>
              </a:rPr>
              <a:t>Capa)</a:t>
            </a:r>
            <a:r>
              <a:rPr lang="ko-KR" altLang="en-US" sz="1200" dirty="0" smtClean="0">
                <a:latin typeface="+mn-ea"/>
              </a:rPr>
              <a:t>장</a:t>
            </a:r>
            <a:r>
              <a:rPr lang="en-US" altLang="ko-KR" sz="1200" dirty="0" smtClean="0">
                <a:latin typeface="+mn-ea"/>
              </a:rPr>
              <a:t>, Style/Color</a:t>
            </a:r>
            <a:r>
              <a:rPr lang="ko-KR" altLang="en-US" sz="1200" dirty="0" smtClean="0">
                <a:latin typeface="+mn-ea"/>
              </a:rPr>
              <a:t>의 초도 배분 총량 </a:t>
            </a:r>
            <a:r>
              <a:rPr lang="en-US" altLang="ko-KR" sz="1200" dirty="0" smtClean="0">
                <a:latin typeface="+mn-ea"/>
              </a:rPr>
              <a:t>÷ </a:t>
            </a:r>
            <a:r>
              <a:rPr lang="ko-KR" altLang="en-US" sz="1200" dirty="0" smtClean="0">
                <a:latin typeface="+mn-ea"/>
              </a:rPr>
              <a:t>배분되는 </a:t>
            </a:r>
            <a:r>
              <a:rPr lang="en-US" altLang="ko-KR" sz="1200" dirty="0" smtClean="0">
                <a:latin typeface="+mn-ea"/>
              </a:rPr>
              <a:t>Store </a:t>
            </a:r>
            <a:r>
              <a:rPr lang="ko-KR" altLang="en-US" sz="1200" dirty="0" smtClean="0">
                <a:latin typeface="+mn-ea"/>
              </a:rPr>
              <a:t>수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장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 배정</a:t>
            </a:r>
            <a:r>
              <a:rPr lang="en-US" altLang="ko-KR" sz="1200" dirty="0" smtClean="0">
                <a:latin typeface="+mn-ea"/>
              </a:rPr>
              <a:t>.  </a:t>
            </a:r>
            <a:r>
              <a:rPr lang="ko-KR" altLang="en-US" sz="1200" dirty="0" smtClean="0">
                <a:latin typeface="+mn-ea"/>
              </a:rPr>
              <a:t>소수점 이하는 올림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latinLnBrk="0"/>
            <a:r>
              <a:rPr lang="en-US" altLang="ko-KR" sz="1200" dirty="0" smtClean="0">
                <a:latin typeface="+mn-ea"/>
              </a:rPr>
              <a:t>Style/Color</a:t>
            </a:r>
            <a:r>
              <a:rPr lang="ko-KR" altLang="en-US" sz="1200" dirty="0" smtClean="0">
                <a:latin typeface="+mn-ea"/>
              </a:rPr>
              <a:t>별 기본 할당량의 합이 </a:t>
            </a:r>
            <a:r>
              <a:rPr lang="ko-KR" altLang="en-US" sz="1200" dirty="0" err="1" smtClean="0">
                <a:latin typeface="+mn-ea"/>
              </a:rPr>
              <a:t>초도배분</a:t>
            </a:r>
            <a:r>
              <a:rPr lang="ko-KR" altLang="en-US" sz="1200" dirty="0" err="1">
                <a:latin typeface="+mn-ea"/>
              </a:rPr>
              <a:t>량</a:t>
            </a:r>
            <a:r>
              <a:rPr lang="ko-KR" altLang="en-US" sz="1200" dirty="0" smtClean="0">
                <a:latin typeface="+mn-ea"/>
              </a:rPr>
              <a:t> 보다 큰 경우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할당량이 많고</a:t>
            </a:r>
            <a:r>
              <a:rPr lang="en-US" altLang="ko-KR" sz="1200" dirty="0" smtClean="0">
                <a:latin typeface="+mn-ea"/>
              </a:rPr>
              <a:t>, Capa</a:t>
            </a:r>
            <a:r>
              <a:rPr lang="ko-KR" altLang="en-US" sz="1200" dirty="0" smtClean="0">
                <a:latin typeface="+mn-ea"/>
              </a:rPr>
              <a:t>당 </a:t>
            </a:r>
            <a:r>
              <a:rPr lang="ko-KR" altLang="en-US" sz="1200" dirty="0" err="1" smtClean="0">
                <a:latin typeface="+mn-ea"/>
              </a:rPr>
              <a:t>판매력이</a:t>
            </a:r>
            <a:r>
              <a:rPr lang="ko-KR" altLang="en-US" sz="1200" dirty="0" smtClean="0">
                <a:latin typeface="+mn-ea"/>
              </a:rPr>
              <a:t> 작은 </a:t>
            </a:r>
            <a:r>
              <a:rPr lang="en-US" altLang="ko-KR" sz="1200" dirty="0" smtClean="0">
                <a:latin typeface="+mn-ea"/>
              </a:rPr>
              <a:t>Too-big Store</a:t>
            </a:r>
            <a:r>
              <a:rPr lang="ko-KR" altLang="en-US" sz="1200" dirty="0" smtClean="0">
                <a:latin typeface="+mn-ea"/>
              </a:rPr>
              <a:t>부터 </a:t>
            </a:r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장씩 차감</a:t>
            </a:r>
            <a:endParaRPr lang="en-US" altLang="ko-KR" sz="1200" dirty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 bwMode="gray">
          <a:xfrm>
            <a:off x="323405" y="4051761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5-2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99" name="Rectangle 25"/>
          <p:cNvSpPr/>
          <p:nvPr/>
        </p:nvSpPr>
        <p:spPr bwMode="gray">
          <a:xfrm>
            <a:off x="725024" y="5736684"/>
            <a:ext cx="4248000" cy="540000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초도 배분 수량이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매장별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기본 할당량의 합보다 큰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Style/Color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의 경우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그 차이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잔량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만큼을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매장별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판매력에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비례하여 배분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(=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판매력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비례할당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), MAX=</a:t>
            </a:r>
            <a:r>
              <a:rPr lang="ko-KR" altLang="en-US" sz="1200" dirty="0" err="1" smtClean="0">
                <a:ea typeface="맑은 고딕" pitchFamily="50" charset="-127"/>
              </a:rPr>
              <a:t>초도생산량의</a:t>
            </a:r>
            <a:r>
              <a:rPr lang="ko-KR" altLang="en-US" sz="1200" dirty="0" smtClean="0">
                <a:ea typeface="맑은 고딕" pitchFamily="50" charset="-127"/>
              </a:rPr>
              <a:t> </a:t>
            </a:r>
            <a:r>
              <a:rPr lang="en-US" altLang="ko-KR" sz="1200" dirty="0">
                <a:ea typeface="맑은 고딕" pitchFamily="50" charset="-127"/>
              </a:rPr>
              <a:t>5%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 bwMode="gray">
          <a:xfrm>
            <a:off x="323405" y="5736684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5-3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 bwMode="gray">
          <a:xfrm>
            <a:off x="5111635" y="4051761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 bwMode="gray">
          <a:xfrm>
            <a:off x="5111635" y="5736684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 bwMode="gray">
          <a:xfrm>
            <a:off x="5111635" y="3446839"/>
            <a:ext cx="828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사용자 입력</a:t>
            </a:r>
          </a:p>
        </p:txBody>
      </p:sp>
      <p:sp>
        <p:nvSpPr>
          <p:cNvPr id="39" name="Rectangle 25"/>
          <p:cNvSpPr/>
          <p:nvPr/>
        </p:nvSpPr>
        <p:spPr bwMode="gray">
          <a:xfrm>
            <a:off x="725024" y="6341607"/>
            <a:ext cx="4248000" cy="42677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필요시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매장별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초도 할당 수량을 영업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MD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가 일부 조정하여 최종 값 확정 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 bwMode="gray">
          <a:xfrm>
            <a:off x="323405" y="6341607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5-4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 bwMode="gray">
          <a:xfrm>
            <a:off x="5111635" y="6341607"/>
            <a:ext cx="828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사용자 입력</a:t>
            </a:r>
          </a:p>
        </p:txBody>
      </p:sp>
      <p:sp>
        <p:nvSpPr>
          <p:cNvPr id="37" name="직사각형 36"/>
          <p:cNvSpPr/>
          <p:nvPr/>
        </p:nvSpPr>
        <p:spPr bwMode="gray">
          <a:xfrm>
            <a:off x="7078060" y="1683415"/>
            <a:ext cx="2200955" cy="40360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500" b="1" i="1" dirty="0" smtClean="0">
                <a:latin typeface="+mn-ea"/>
                <a:cs typeface="Arial" charset="0"/>
              </a:rPr>
              <a:t>물량 할당 </a:t>
            </a:r>
            <a:r>
              <a:rPr lang="en-US" altLang="ko-KR" sz="1500" b="1" i="1" dirty="0" smtClean="0">
                <a:latin typeface="+mn-ea"/>
                <a:cs typeface="Arial" charset="0"/>
              </a:rPr>
              <a:t>(Allocation)</a:t>
            </a:r>
            <a:endParaRPr lang="en-US" altLang="ko-KR" sz="1500" b="1" i="1" dirty="0">
              <a:latin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>
            <a:spLocks noGrp="1"/>
          </p:cNvSpPr>
          <p:nvPr>
            <p:ph type="title"/>
          </p:nvPr>
        </p:nvSpPr>
        <p:spPr bwMode="gray"/>
        <p:txBody>
          <a:bodyPr anchor="b"/>
          <a:lstStyle/>
          <a:p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초도 물량 </a:t>
            </a:r>
            <a:r>
              <a:rPr lang="ko-KR" altLang="en-US" dirty="0" err="1" smtClean="0">
                <a:latin typeface="+mn-ea"/>
                <a:ea typeface="+mn-ea"/>
              </a:rPr>
              <a:t>배분표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도출 </a:t>
            </a:r>
            <a:r>
              <a:rPr lang="en-US" altLang="ko-KR" dirty="0">
                <a:latin typeface="+mn-ea"/>
                <a:ea typeface="+mn-ea"/>
              </a:rPr>
              <a:t>– Step </a:t>
            </a:r>
            <a:r>
              <a:rPr lang="en-US" altLang="ko-KR" dirty="0" smtClean="0">
                <a:latin typeface="+mn-ea"/>
                <a:ea typeface="+mn-ea"/>
              </a:rPr>
              <a:t>6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ko-KR" altLang="en-US" dirty="0" err="1" smtClean="0">
                <a:latin typeface="+mn-ea"/>
              </a:rPr>
              <a:t>매장별</a:t>
            </a:r>
            <a:r>
              <a:rPr lang="ko-KR" altLang="en-US" dirty="0" smtClean="0">
                <a:latin typeface="+mn-ea"/>
              </a:rPr>
              <a:t> 할당 물량은 </a:t>
            </a:r>
            <a:r>
              <a:rPr lang="en-US" altLang="ko-KR" dirty="0" smtClean="0">
                <a:latin typeface="+mn-ea"/>
              </a:rPr>
              <a:t>Assort Box</a:t>
            </a:r>
            <a:r>
              <a:rPr lang="ko-KR" altLang="en-US" dirty="0" smtClean="0">
                <a:latin typeface="+mn-ea"/>
              </a:rPr>
              <a:t>의 종류 만큼 </a:t>
            </a:r>
            <a:r>
              <a:rPr lang="en-US" altLang="ko-KR" dirty="0" smtClean="0">
                <a:latin typeface="+mn-ea"/>
              </a:rPr>
              <a:t>Re-Grouping</a:t>
            </a:r>
            <a:r>
              <a:rPr lang="ko-KR" altLang="en-US" dirty="0" smtClean="0">
                <a:latin typeface="+mn-ea"/>
              </a:rPr>
              <a:t>되어 재조정됨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각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매장에 배분되는 </a:t>
            </a:r>
            <a:r>
              <a:rPr lang="en-US" altLang="ko-KR" dirty="0" smtClean="0">
                <a:latin typeface="+mn-ea"/>
              </a:rPr>
              <a:t>Size</a:t>
            </a:r>
            <a:r>
              <a:rPr lang="ko-KR" altLang="en-US" dirty="0" smtClean="0">
                <a:latin typeface="+mn-ea"/>
              </a:rPr>
              <a:t>별 물량은 </a:t>
            </a:r>
            <a:r>
              <a:rPr lang="en-US" altLang="ko-KR" dirty="0" smtClean="0">
                <a:latin typeface="+mn-ea"/>
              </a:rPr>
              <a:t>Size</a:t>
            </a:r>
            <a:r>
              <a:rPr lang="ko-KR" altLang="en-US" dirty="0" smtClean="0">
                <a:latin typeface="+mn-ea"/>
              </a:rPr>
              <a:t>별 생산 비율과 동일하게 산정하고 </a:t>
            </a:r>
            <a:r>
              <a:rPr lang="en-US" altLang="ko-KR" dirty="0" smtClean="0">
                <a:latin typeface="+mn-ea"/>
              </a:rPr>
              <a:t>Style/Color</a:t>
            </a:r>
            <a:r>
              <a:rPr lang="ko-KR" altLang="en-US" dirty="0" smtClean="0">
                <a:latin typeface="+mn-ea"/>
              </a:rPr>
              <a:t>별 </a:t>
            </a:r>
            <a:r>
              <a:rPr lang="ko-KR" altLang="en-US" dirty="0" err="1" smtClean="0">
                <a:latin typeface="+mn-ea"/>
              </a:rPr>
              <a:t>배분표를</a:t>
            </a:r>
            <a:r>
              <a:rPr lang="ko-KR" altLang="en-US" dirty="0" smtClean="0">
                <a:latin typeface="+mn-ea"/>
              </a:rPr>
              <a:t> 최종 확정함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자유형 11"/>
          <p:cNvSpPr/>
          <p:nvPr/>
        </p:nvSpPr>
        <p:spPr bwMode="gray">
          <a:xfrm>
            <a:off x="1353300" y="3026531"/>
            <a:ext cx="8153400" cy="371493"/>
          </a:xfrm>
          <a:custGeom>
            <a:avLst/>
            <a:gdLst>
              <a:gd name="connsiteX0" fmla="*/ 21771 w 2764971"/>
              <a:gd name="connsiteY0" fmla="*/ 0 h 424543"/>
              <a:gd name="connsiteX1" fmla="*/ 0 w 2764971"/>
              <a:gd name="connsiteY1" fmla="*/ 424543 h 424543"/>
              <a:gd name="connsiteX2" fmla="*/ 2764971 w 2764971"/>
              <a:gd name="connsiteY2" fmla="*/ 413658 h 424543"/>
              <a:gd name="connsiteX3" fmla="*/ 1458686 w 2764971"/>
              <a:gd name="connsiteY3" fmla="*/ 0 h 424543"/>
              <a:gd name="connsiteX4" fmla="*/ 21771 w 2764971"/>
              <a:gd name="connsiteY4" fmla="*/ 0 h 424543"/>
              <a:gd name="connsiteX0" fmla="*/ 21771 w 2764971"/>
              <a:gd name="connsiteY0" fmla="*/ 12876 h 437419"/>
              <a:gd name="connsiteX1" fmla="*/ 0 w 2764971"/>
              <a:gd name="connsiteY1" fmla="*/ 437419 h 437419"/>
              <a:gd name="connsiteX2" fmla="*/ 2764971 w 2764971"/>
              <a:gd name="connsiteY2" fmla="*/ 426534 h 437419"/>
              <a:gd name="connsiteX3" fmla="*/ 1338943 w 2764971"/>
              <a:gd name="connsiteY3" fmla="*/ 0 h 437419"/>
              <a:gd name="connsiteX4" fmla="*/ 21771 w 2764971"/>
              <a:gd name="connsiteY4" fmla="*/ 12876 h 437419"/>
              <a:gd name="connsiteX0" fmla="*/ 21771 w 2764971"/>
              <a:gd name="connsiteY0" fmla="*/ 0 h 424543"/>
              <a:gd name="connsiteX1" fmla="*/ 0 w 2764971"/>
              <a:gd name="connsiteY1" fmla="*/ 424543 h 424543"/>
              <a:gd name="connsiteX2" fmla="*/ 2764971 w 2764971"/>
              <a:gd name="connsiteY2" fmla="*/ 413658 h 424543"/>
              <a:gd name="connsiteX3" fmla="*/ 1338943 w 2764971"/>
              <a:gd name="connsiteY3" fmla="*/ 0 h 424543"/>
              <a:gd name="connsiteX4" fmla="*/ 21771 w 2764971"/>
              <a:gd name="connsiteY4" fmla="*/ 0 h 424543"/>
              <a:gd name="connsiteX0" fmla="*/ 1121228 w 3864428"/>
              <a:gd name="connsiteY0" fmla="*/ 0 h 424543"/>
              <a:gd name="connsiteX1" fmla="*/ 0 w 3864428"/>
              <a:gd name="connsiteY1" fmla="*/ 424543 h 424543"/>
              <a:gd name="connsiteX2" fmla="*/ 3864428 w 3864428"/>
              <a:gd name="connsiteY2" fmla="*/ 413658 h 424543"/>
              <a:gd name="connsiteX3" fmla="*/ 2438400 w 3864428"/>
              <a:gd name="connsiteY3" fmla="*/ 0 h 424543"/>
              <a:gd name="connsiteX4" fmla="*/ 1121228 w 3864428"/>
              <a:gd name="connsiteY4" fmla="*/ 0 h 424543"/>
              <a:gd name="connsiteX0" fmla="*/ 1121228 w 2677885"/>
              <a:gd name="connsiteY0" fmla="*/ 0 h 426533"/>
              <a:gd name="connsiteX1" fmla="*/ 0 w 2677885"/>
              <a:gd name="connsiteY1" fmla="*/ 424543 h 426533"/>
              <a:gd name="connsiteX2" fmla="*/ 2677885 w 2677885"/>
              <a:gd name="connsiteY2" fmla="*/ 426533 h 426533"/>
              <a:gd name="connsiteX3" fmla="*/ 2438400 w 2677885"/>
              <a:gd name="connsiteY3" fmla="*/ 0 h 426533"/>
              <a:gd name="connsiteX4" fmla="*/ 1121228 w 2677885"/>
              <a:gd name="connsiteY4" fmla="*/ 0 h 426533"/>
              <a:gd name="connsiteX0" fmla="*/ 5148942 w 6705599"/>
              <a:gd name="connsiteY0" fmla="*/ 0 h 450296"/>
              <a:gd name="connsiteX1" fmla="*/ 0 w 6705599"/>
              <a:gd name="connsiteY1" fmla="*/ 450296 h 450296"/>
              <a:gd name="connsiteX2" fmla="*/ 6705599 w 6705599"/>
              <a:gd name="connsiteY2" fmla="*/ 426533 h 450296"/>
              <a:gd name="connsiteX3" fmla="*/ 6466114 w 6705599"/>
              <a:gd name="connsiteY3" fmla="*/ 0 h 450296"/>
              <a:gd name="connsiteX4" fmla="*/ 5148942 w 6705599"/>
              <a:gd name="connsiteY4" fmla="*/ 0 h 450296"/>
              <a:gd name="connsiteX0" fmla="*/ 5148942 w 6466114"/>
              <a:gd name="connsiteY0" fmla="*/ 0 h 452286"/>
              <a:gd name="connsiteX1" fmla="*/ 0 w 6466114"/>
              <a:gd name="connsiteY1" fmla="*/ 450296 h 452286"/>
              <a:gd name="connsiteX2" fmla="*/ 3548742 w 6466114"/>
              <a:gd name="connsiteY2" fmla="*/ 452286 h 452286"/>
              <a:gd name="connsiteX3" fmla="*/ 6466114 w 6466114"/>
              <a:gd name="connsiteY3" fmla="*/ 0 h 452286"/>
              <a:gd name="connsiteX4" fmla="*/ 5148942 w 6466114"/>
              <a:gd name="connsiteY4" fmla="*/ 0 h 452286"/>
              <a:gd name="connsiteX0" fmla="*/ 6770914 w 8088086"/>
              <a:gd name="connsiteY0" fmla="*/ 0 h 452286"/>
              <a:gd name="connsiteX1" fmla="*/ 0 w 8088086"/>
              <a:gd name="connsiteY1" fmla="*/ 424545 h 452286"/>
              <a:gd name="connsiteX2" fmla="*/ 5170714 w 8088086"/>
              <a:gd name="connsiteY2" fmla="*/ 452286 h 452286"/>
              <a:gd name="connsiteX3" fmla="*/ 8088086 w 8088086"/>
              <a:gd name="connsiteY3" fmla="*/ 0 h 452286"/>
              <a:gd name="connsiteX4" fmla="*/ 6770914 w 8088086"/>
              <a:gd name="connsiteY4" fmla="*/ 0 h 452286"/>
              <a:gd name="connsiteX0" fmla="*/ 6836228 w 8153400"/>
              <a:gd name="connsiteY0" fmla="*/ 0 h 452286"/>
              <a:gd name="connsiteX1" fmla="*/ 0 w 8153400"/>
              <a:gd name="connsiteY1" fmla="*/ 437420 h 452286"/>
              <a:gd name="connsiteX2" fmla="*/ 5236028 w 8153400"/>
              <a:gd name="connsiteY2" fmla="*/ 452286 h 452286"/>
              <a:gd name="connsiteX3" fmla="*/ 8153400 w 8153400"/>
              <a:gd name="connsiteY3" fmla="*/ 0 h 452286"/>
              <a:gd name="connsiteX4" fmla="*/ 6836228 w 8153400"/>
              <a:gd name="connsiteY4" fmla="*/ 0 h 452286"/>
              <a:gd name="connsiteX0" fmla="*/ 6836228 w 8153400"/>
              <a:gd name="connsiteY0" fmla="*/ 0 h 439411"/>
              <a:gd name="connsiteX1" fmla="*/ 0 w 8153400"/>
              <a:gd name="connsiteY1" fmla="*/ 437420 h 439411"/>
              <a:gd name="connsiteX2" fmla="*/ 3592286 w 8153400"/>
              <a:gd name="connsiteY2" fmla="*/ 439411 h 439411"/>
              <a:gd name="connsiteX3" fmla="*/ 8153400 w 8153400"/>
              <a:gd name="connsiteY3" fmla="*/ 0 h 439411"/>
              <a:gd name="connsiteX4" fmla="*/ 6836228 w 8153400"/>
              <a:gd name="connsiteY4" fmla="*/ 0 h 43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3400" h="439411">
                <a:moveTo>
                  <a:pt x="6836228" y="0"/>
                </a:moveTo>
                <a:lnTo>
                  <a:pt x="0" y="437420"/>
                </a:lnTo>
                <a:lnTo>
                  <a:pt x="3592286" y="439411"/>
                </a:lnTo>
                <a:lnTo>
                  <a:pt x="8153400" y="0"/>
                </a:lnTo>
                <a:lnTo>
                  <a:pt x="683622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" name="오각형 3"/>
          <p:cNvSpPr/>
          <p:nvPr/>
        </p:nvSpPr>
        <p:spPr bwMode="gray">
          <a:xfrm>
            <a:off x="337739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400" b="1" kern="0" dirty="0" err="1">
                <a:solidFill>
                  <a:sysClr val="windowText" lastClr="000000"/>
                </a:solidFill>
                <a:latin typeface="+mn-ea"/>
              </a:rPr>
              <a:t>매장별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전시 가능</a:t>
            </a:r>
            <a:endParaRPr lang="en-US" altLang="ko-KR" sz="1400" b="1" kern="0" dirty="0">
              <a:solidFill>
                <a:sysClr val="windowText" lastClr="000000"/>
              </a:solidFill>
              <a:latin typeface="+mn-ea"/>
            </a:endParaRPr>
          </a:p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Style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수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(Capa)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산정</a:t>
            </a:r>
          </a:p>
        </p:txBody>
      </p:sp>
      <p:sp>
        <p:nvSpPr>
          <p:cNvPr id="60" name="오각형 59"/>
          <p:cNvSpPr/>
          <p:nvPr/>
        </p:nvSpPr>
        <p:spPr bwMode="gray">
          <a:xfrm>
            <a:off x="5012918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 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판매력과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전시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Capa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에 따른 배분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Style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결정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1" name="오각형 60"/>
          <p:cNvSpPr/>
          <p:nvPr/>
        </p:nvSpPr>
        <p:spPr bwMode="gray">
          <a:xfrm>
            <a:off x="6571311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스타일별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+mn-ea"/>
              </a:rPr>
              <a:t>매장별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 할당 물량 산정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2" name="오각형 61"/>
          <p:cNvSpPr/>
          <p:nvPr/>
        </p:nvSpPr>
        <p:spPr bwMode="gray">
          <a:xfrm>
            <a:off x="8129704" y="2131525"/>
            <a:ext cx="1512000" cy="867550"/>
          </a:xfrm>
          <a:prstGeom prst="homePlate">
            <a:avLst>
              <a:gd name="adj" fmla="val 2404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+mn-ea"/>
              </a:rPr>
              <a:t>    Assort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Box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지정 및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Size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별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+mn-ea"/>
              </a:rPr>
              <a:t>배분 물량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산정</a:t>
            </a:r>
          </a:p>
        </p:txBody>
      </p:sp>
      <p:sp>
        <p:nvSpPr>
          <p:cNvPr id="65" name="오각형 64"/>
          <p:cNvSpPr/>
          <p:nvPr/>
        </p:nvSpPr>
        <p:spPr bwMode="gray">
          <a:xfrm>
            <a:off x="1896132" y="2131525"/>
            <a:ext cx="1512000" cy="867551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400" b="1" kern="0" noProof="0" dirty="0" smtClean="0">
                <a:solidFill>
                  <a:sysClr val="windowText" lastClr="000000"/>
                </a:solidFill>
                <a:latin typeface="+mn-ea"/>
              </a:rPr>
              <a:t>상품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속성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따른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스타일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Grouping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 bwMode="gray">
          <a:xfrm>
            <a:off x="337739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1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gray">
          <a:xfrm>
            <a:off x="1896132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2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gray">
          <a:xfrm>
            <a:off x="5012918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4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1" name="직사각형 80"/>
          <p:cNvSpPr/>
          <p:nvPr/>
        </p:nvSpPr>
        <p:spPr bwMode="gray">
          <a:xfrm>
            <a:off x="6571311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5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gray">
          <a:xfrm>
            <a:off x="8129704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6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 bwMode="gray">
          <a:xfrm>
            <a:off x="328103" y="1879929"/>
            <a:ext cx="61560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 bwMode="gray">
          <a:xfrm>
            <a:off x="6579146" y="1879929"/>
            <a:ext cx="30600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 bwMode="gray">
          <a:xfrm>
            <a:off x="2170303" y="1683415"/>
            <a:ext cx="2479117" cy="40360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500" b="1" i="1" dirty="0" smtClean="0">
                <a:latin typeface="+mn-ea"/>
                <a:cs typeface="Arial" charset="0"/>
              </a:rPr>
              <a:t>매장 구색 </a:t>
            </a:r>
            <a:r>
              <a:rPr lang="en-US" altLang="ko-KR" sz="1500" b="1" i="1" dirty="0" smtClean="0">
                <a:latin typeface="+mn-ea"/>
                <a:cs typeface="Arial" charset="0"/>
              </a:rPr>
              <a:t>(Assortment)</a:t>
            </a:r>
            <a:endParaRPr lang="en-US" altLang="ko-KR" sz="1500" b="1" i="1" dirty="0">
              <a:latin typeface="+mn-ea"/>
              <a:cs typeface="Arial" charset="0"/>
            </a:endParaRPr>
          </a:p>
        </p:txBody>
      </p:sp>
      <p:cxnSp>
        <p:nvCxnSpPr>
          <p:cNvPr id="30" name="직선 연결선 29"/>
          <p:cNvCxnSpPr/>
          <p:nvPr/>
        </p:nvCxnSpPr>
        <p:spPr bwMode="gray">
          <a:xfrm>
            <a:off x="328104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 bwMode="gray">
          <a:xfrm>
            <a:off x="6535909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 bwMode="gray">
          <a:xfrm>
            <a:off x="9647604" y="1716073"/>
            <a:ext cx="0" cy="3277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오각형 68"/>
          <p:cNvSpPr/>
          <p:nvPr/>
        </p:nvSpPr>
        <p:spPr bwMode="gray">
          <a:xfrm>
            <a:off x="3454525" y="2131525"/>
            <a:ext cx="1512000" cy="867551"/>
          </a:xfrm>
          <a:prstGeom prst="homePlate">
            <a:avLst>
              <a:gd name="adj" fmla="val 24046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우선 배분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Style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선정 및 배분</a:t>
            </a:r>
          </a:p>
        </p:txBody>
      </p:sp>
      <p:sp>
        <p:nvSpPr>
          <p:cNvPr id="70" name="직사각형 69"/>
          <p:cNvSpPr/>
          <p:nvPr/>
        </p:nvSpPr>
        <p:spPr bwMode="gray">
          <a:xfrm>
            <a:off x="3454525" y="2131525"/>
            <a:ext cx="288000" cy="23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3</a:t>
            </a:r>
            <a:endParaRPr lang="ko-KR" altLang="en-US" sz="1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76" name="Rectangle 25"/>
          <p:cNvSpPr/>
          <p:nvPr/>
        </p:nvSpPr>
        <p:spPr bwMode="gray">
          <a:xfrm>
            <a:off x="725024" y="4830476"/>
            <a:ext cx="4248000" cy="522000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할당량</a:t>
            </a:r>
            <a:r>
              <a:rPr lang="en-US" altLang="ko-KR" sz="1200" baseline="-25000" dirty="0">
                <a:latin typeface="+mn-ea"/>
              </a:rPr>
              <a:t>n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Max</a:t>
            </a:r>
            <a:r>
              <a:rPr lang="ko-KR" altLang="en-US" sz="1200" baseline="-25000" dirty="0" smtClean="0">
                <a:solidFill>
                  <a:schemeClr val="tx1"/>
                </a:solidFill>
                <a:latin typeface="+mn-ea"/>
              </a:rPr>
              <a:t>할당량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보다 크면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Max</a:t>
            </a:r>
            <a:r>
              <a:rPr lang="ko-KR" altLang="en-US" sz="1200" baseline="-25000" dirty="0" smtClean="0">
                <a:solidFill>
                  <a:schemeClr val="tx1"/>
                </a:solidFill>
                <a:latin typeface="+mn-ea"/>
              </a:rPr>
              <a:t>할당량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만큼만 배정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atinLnBrk="0"/>
            <a:r>
              <a:rPr lang="en-US" altLang="ko-KR" sz="1200" dirty="0" smtClean="0">
                <a:latin typeface="+mn-ea"/>
                <a:sym typeface="Wingdings" pitchFamily="2" charset="2"/>
              </a:rPr>
              <a:t> </a:t>
            </a:r>
            <a:r>
              <a:rPr lang="en-US" altLang="ko-KR" sz="1200" dirty="0" smtClean="0">
                <a:latin typeface="+mn-ea"/>
              </a:rPr>
              <a:t>Max</a:t>
            </a:r>
            <a:r>
              <a:rPr lang="ko-KR" altLang="en-US" sz="1200" baseline="-25000" dirty="0" smtClean="0">
                <a:latin typeface="+mn-ea"/>
              </a:rPr>
              <a:t>할당량 </a:t>
            </a:r>
            <a:r>
              <a:rPr lang="en-US" altLang="ko-KR" sz="1200" dirty="0">
                <a:latin typeface="+mn-ea"/>
              </a:rPr>
              <a:t>= </a:t>
            </a:r>
            <a:r>
              <a:rPr lang="en-US" altLang="ko-KR" sz="1200" dirty="0" smtClean="0">
                <a:latin typeface="+mn-ea"/>
              </a:rPr>
              <a:t>MAX (</a:t>
            </a:r>
            <a:r>
              <a:rPr lang="ko-KR" altLang="en-US" sz="1200" dirty="0" smtClean="0">
                <a:latin typeface="+mn-ea"/>
              </a:rPr>
              <a:t>초도 생산량의 </a:t>
            </a:r>
            <a:r>
              <a:rPr lang="en-US" altLang="ko-KR" sz="1200" dirty="0">
                <a:latin typeface="+mn-ea"/>
              </a:rPr>
              <a:t>5%, </a:t>
            </a:r>
            <a:r>
              <a:rPr lang="en-US" altLang="ko-KR" sz="1200" dirty="0" smtClean="0">
                <a:latin typeface="+mn-ea"/>
              </a:rPr>
              <a:t>Style/Color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ko-KR" altLang="en-US" sz="1200" dirty="0">
                <a:latin typeface="+mn-ea"/>
              </a:rPr>
              <a:t>초도 배분 총량 </a:t>
            </a:r>
            <a:r>
              <a:rPr lang="en-US" altLang="ko-KR" sz="1200" dirty="0">
                <a:latin typeface="+mn-ea"/>
              </a:rPr>
              <a:t>÷ </a:t>
            </a:r>
            <a:r>
              <a:rPr lang="ko-KR" altLang="en-US" sz="1200" dirty="0">
                <a:latin typeface="+mn-ea"/>
              </a:rPr>
              <a:t>배분되는 </a:t>
            </a:r>
            <a:r>
              <a:rPr lang="en-US" altLang="ko-KR" sz="1200" dirty="0">
                <a:latin typeface="+mn-ea"/>
              </a:rPr>
              <a:t>Store </a:t>
            </a:r>
            <a:r>
              <a:rPr lang="ko-KR" altLang="en-US" sz="1200" dirty="0" smtClean="0">
                <a:latin typeface="+mn-ea"/>
              </a:rPr>
              <a:t>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생산 </a:t>
            </a:r>
            <a:r>
              <a:rPr lang="en-US" altLang="ko-KR" sz="1200" dirty="0" smtClean="0">
                <a:latin typeface="+mn-ea"/>
              </a:rPr>
              <a:t>Size </a:t>
            </a:r>
            <a:r>
              <a:rPr lang="ko-KR" altLang="en-US" sz="1200" dirty="0" smtClean="0">
                <a:latin typeface="+mn-ea"/>
              </a:rPr>
              <a:t>종류 </a:t>
            </a:r>
            <a:r>
              <a:rPr lang="en-US" altLang="ko-KR" sz="1200" dirty="0" smtClean="0">
                <a:latin typeface="+mn-ea"/>
              </a:rPr>
              <a:t>x 2)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>
            <a:hlinkClick r:id="rId2" action="ppaction://hlinksldjump"/>
          </p:cNvPr>
          <p:cNvSpPr/>
          <p:nvPr/>
        </p:nvSpPr>
        <p:spPr bwMode="gray">
          <a:xfrm>
            <a:off x="323405" y="3446839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6-1*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96" name="Rectangle 25"/>
          <p:cNvSpPr/>
          <p:nvPr/>
        </p:nvSpPr>
        <p:spPr bwMode="gray">
          <a:xfrm>
            <a:off x="725024" y="5402270"/>
            <a:ext cx="4248000" cy="426773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>
                <a:latin typeface="+mn-ea"/>
              </a:rPr>
              <a:t>생산시의 </a:t>
            </a:r>
            <a:r>
              <a:rPr lang="en-US" altLang="ko-KR" sz="1200" dirty="0">
                <a:latin typeface="+mn-ea"/>
              </a:rPr>
              <a:t>Size</a:t>
            </a:r>
            <a:r>
              <a:rPr lang="ko-KR" altLang="en-US" sz="1200" dirty="0">
                <a:latin typeface="+mn-ea"/>
              </a:rPr>
              <a:t>간 비율대로 배분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소수점 </a:t>
            </a:r>
            <a:r>
              <a:rPr lang="ko-KR" altLang="en-US" sz="1200" dirty="0">
                <a:latin typeface="+mn-ea"/>
              </a:rPr>
              <a:t>이하는 </a:t>
            </a:r>
            <a:r>
              <a:rPr lang="ko-KR" altLang="en-US" sz="1200" dirty="0" smtClean="0">
                <a:latin typeface="+mn-ea"/>
              </a:rPr>
              <a:t>버림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latinLnBrk="0"/>
            <a:r>
              <a:rPr lang="en-US" altLang="ko-KR" sz="1200" dirty="0" smtClean="0">
                <a:latin typeface="+mn-ea"/>
              </a:rPr>
              <a:t>Store</a:t>
            </a:r>
            <a:r>
              <a:rPr lang="ko-KR" altLang="en-US" sz="1200" dirty="0" smtClean="0">
                <a:latin typeface="+mn-ea"/>
              </a:rPr>
              <a:t> 별 소수점 이하의 값이 큰 순서의 </a:t>
            </a:r>
            <a:r>
              <a:rPr lang="en-US" altLang="ko-KR" sz="1200" dirty="0" smtClean="0">
                <a:latin typeface="+mn-ea"/>
              </a:rPr>
              <a:t>Size</a:t>
            </a:r>
            <a:r>
              <a:rPr lang="ko-KR" altLang="en-US" sz="1200" dirty="0" smtClean="0">
                <a:latin typeface="+mn-ea"/>
              </a:rPr>
              <a:t>에 잔량 배분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 bwMode="gray">
          <a:xfrm>
            <a:off x="323405" y="4830477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6-2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 bwMode="gray">
          <a:xfrm>
            <a:off x="5111635" y="3863950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dirty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 bwMode="gray">
          <a:xfrm>
            <a:off x="5111635" y="4830477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dirty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3" name="Rectangle 25"/>
          <p:cNvSpPr/>
          <p:nvPr/>
        </p:nvSpPr>
        <p:spPr bwMode="gray">
          <a:xfrm>
            <a:off x="725024" y="5880682"/>
            <a:ext cx="4248000" cy="42677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 smtClean="0">
                <a:latin typeface="+mn-ea"/>
              </a:rPr>
              <a:t>영업</a:t>
            </a:r>
            <a:r>
              <a:rPr lang="en-US" altLang="ko-KR" sz="1200" dirty="0" smtClean="0">
                <a:latin typeface="+mn-ea"/>
              </a:rPr>
              <a:t>MD</a:t>
            </a:r>
            <a:r>
              <a:rPr lang="ko-KR" altLang="en-US" sz="1200" dirty="0" smtClean="0">
                <a:latin typeface="+mn-ea"/>
              </a:rPr>
              <a:t>가 특정 매장에 특정 </a:t>
            </a:r>
            <a:r>
              <a:rPr lang="en-US" altLang="ko-KR" sz="1200" dirty="0" smtClean="0">
                <a:latin typeface="+mn-ea"/>
              </a:rPr>
              <a:t>Size</a:t>
            </a:r>
            <a:r>
              <a:rPr lang="ko-KR" altLang="en-US" sz="1200" dirty="0" smtClean="0">
                <a:latin typeface="+mn-ea"/>
              </a:rPr>
              <a:t>를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추가 할당하기를 원하는 경우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수작업 입력하고 이 수량은 </a:t>
            </a:r>
            <a:r>
              <a:rPr lang="en-US" altLang="ko-KR" sz="1200" dirty="0" smtClean="0">
                <a:latin typeface="+mn-ea"/>
              </a:rPr>
              <a:t>Solid</a:t>
            </a:r>
            <a:r>
              <a:rPr lang="ko-KR" altLang="en-US" sz="1200" dirty="0" smtClean="0">
                <a:latin typeface="+mn-ea"/>
              </a:rPr>
              <a:t>로 배송처리 함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gray">
          <a:xfrm>
            <a:off x="323405" y="5402270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6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-3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 bwMode="gray">
          <a:xfrm>
            <a:off x="5111635" y="5402270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dirty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6" name="Rectangle 25"/>
          <p:cNvSpPr/>
          <p:nvPr/>
        </p:nvSpPr>
        <p:spPr bwMode="gray">
          <a:xfrm>
            <a:off x="725024" y="3446838"/>
            <a:ext cx="4248000" cy="1332000"/>
          </a:xfrm>
          <a:prstGeom prst="rect">
            <a:avLst/>
          </a:prstGeom>
          <a:noFill/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1200" dirty="0">
                <a:latin typeface="+mn-ea"/>
              </a:rPr>
              <a:t>Store </a:t>
            </a:r>
            <a:r>
              <a:rPr lang="ko-KR" altLang="en-US" sz="1200" dirty="0" smtClean="0">
                <a:latin typeface="+mn-ea"/>
              </a:rPr>
              <a:t>별 할당량의 종류가 </a:t>
            </a:r>
            <a:r>
              <a:rPr lang="en-US" altLang="ko-KR" sz="1200" dirty="0" smtClean="0">
                <a:latin typeface="+mn-ea"/>
              </a:rPr>
              <a:t>N</a:t>
            </a:r>
            <a:r>
              <a:rPr lang="ko-KR" altLang="en-US" sz="1200" dirty="0" smtClean="0">
                <a:latin typeface="+mn-ea"/>
              </a:rPr>
              <a:t>개 이상인 경우</a:t>
            </a:r>
            <a:r>
              <a:rPr lang="en-US" altLang="ko-KR" sz="1200" dirty="0" smtClean="0">
                <a:latin typeface="+mn-ea"/>
              </a:rPr>
              <a:t>, Pulling Mass </a:t>
            </a:r>
            <a:r>
              <a:rPr lang="ko-KR" altLang="en-US" sz="1200" dirty="0" smtClean="0">
                <a:latin typeface="+mn-ea"/>
              </a:rPr>
              <a:t>값 상위 </a:t>
            </a:r>
            <a:r>
              <a:rPr lang="en-US" altLang="ko-KR" sz="1200" dirty="0">
                <a:latin typeface="+mn-ea"/>
              </a:rPr>
              <a:t>N</a:t>
            </a:r>
            <a:r>
              <a:rPr lang="ko-KR" altLang="en-US" sz="1200" dirty="0" smtClean="0">
                <a:latin typeface="+mn-ea"/>
              </a:rPr>
              <a:t>개 구간으로 </a:t>
            </a:r>
            <a:r>
              <a:rPr lang="en-US" altLang="ko-KR" sz="1200" dirty="0" smtClean="0">
                <a:latin typeface="+mn-ea"/>
              </a:rPr>
              <a:t>Re-Grouping</a:t>
            </a:r>
            <a:r>
              <a:rPr lang="ko-KR" altLang="en-US" sz="1200" dirty="0" smtClean="0">
                <a:latin typeface="+mn-ea"/>
              </a:rPr>
              <a:t>하여</a:t>
            </a:r>
            <a:r>
              <a:rPr lang="en-US" altLang="ko-KR" sz="1200" dirty="0" smtClean="0">
                <a:latin typeface="+mn-ea"/>
              </a:rPr>
              <a:t> Assort Box</a:t>
            </a:r>
            <a:r>
              <a:rPr lang="ko-KR" altLang="en-US" sz="1200" dirty="0" smtClean="0">
                <a:latin typeface="+mn-ea"/>
              </a:rPr>
              <a:t>를</a:t>
            </a:r>
            <a:r>
              <a:rPr lang="en-US" altLang="ko-KR" sz="1200" dirty="0" smtClean="0">
                <a:latin typeface="+mn-ea"/>
              </a:rPr>
              <a:t> Define. </a:t>
            </a:r>
          </a:p>
          <a:p>
            <a:pPr latinLnBrk="0"/>
            <a:r>
              <a:rPr lang="en-US" altLang="ko-KR" sz="1200" dirty="0" smtClean="0">
                <a:latin typeface="+mn-ea"/>
                <a:sym typeface="Wingdings" pitchFamily="2" charset="2"/>
              </a:rPr>
              <a:t> </a:t>
            </a:r>
            <a:r>
              <a:rPr lang="en-US" altLang="ko-KR" sz="1200" dirty="0" smtClean="0">
                <a:latin typeface="+mn-ea"/>
              </a:rPr>
              <a:t>(N = Assort Box ID </a:t>
            </a:r>
            <a:r>
              <a:rPr lang="ko-KR" altLang="en-US" sz="1200" dirty="0" smtClean="0">
                <a:latin typeface="+mn-ea"/>
              </a:rPr>
              <a:t>종류</a:t>
            </a:r>
            <a:r>
              <a:rPr lang="en-US" altLang="ko-KR" sz="1200" dirty="0" smtClean="0">
                <a:latin typeface="+mn-ea"/>
              </a:rPr>
              <a:t> : </a:t>
            </a:r>
            <a:r>
              <a:rPr lang="ko-KR" altLang="en-US" sz="1200" dirty="0" smtClean="0">
                <a:latin typeface="+mn-ea"/>
              </a:rPr>
              <a:t>사용자 입력</a:t>
            </a:r>
            <a:r>
              <a:rPr lang="en-US" altLang="ko-KR" sz="1200" dirty="0" smtClean="0">
                <a:latin typeface="+mn-ea"/>
              </a:rPr>
              <a:t>) </a:t>
            </a:r>
          </a:p>
          <a:p>
            <a:pPr latinLnBrk="0"/>
            <a:r>
              <a:rPr lang="ko-KR" altLang="en-US" sz="1200" dirty="0" smtClean="0">
                <a:latin typeface="+mn-ea"/>
              </a:rPr>
              <a:t>각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구간의 </a:t>
            </a:r>
            <a:r>
              <a:rPr lang="en-US" altLang="ko-KR" sz="1200" dirty="0" smtClean="0">
                <a:latin typeface="+mn-ea"/>
              </a:rPr>
              <a:t>Pulling Mass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값은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할당값이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작거나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이전 구간과의 거리가 멀거나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Store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개수가 많으면 </a:t>
            </a:r>
            <a:r>
              <a:rPr lang="ko-KR" altLang="en-US" sz="1200" dirty="0">
                <a:latin typeface="+mn-ea"/>
              </a:rPr>
              <a:t>큰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값을 가짐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latinLnBrk="0"/>
            <a:r>
              <a:rPr lang="en-US" altLang="ko-KR" sz="1200" dirty="0" smtClean="0">
                <a:latin typeface="+mn-ea"/>
              </a:rPr>
              <a:t>Pulling Mass </a:t>
            </a:r>
            <a:r>
              <a:rPr lang="en-US" sz="1200" dirty="0" smtClean="0">
                <a:latin typeface="+mn-ea"/>
              </a:rPr>
              <a:t>|</a:t>
            </a:r>
            <a:r>
              <a:rPr lang="en-US" sz="1200" baseline="-25000" dirty="0" smtClean="0">
                <a:latin typeface="+mn-ea"/>
              </a:rPr>
              <a:t>n</a:t>
            </a:r>
            <a:r>
              <a:rPr lang="en-US" sz="1200" dirty="0" smtClean="0">
                <a:latin typeface="+mn-ea"/>
              </a:rPr>
              <a:t> = ((</a:t>
            </a:r>
            <a:r>
              <a:rPr lang="ko-KR" altLang="en-US" sz="1200" dirty="0" smtClean="0">
                <a:latin typeface="+mn-ea"/>
              </a:rPr>
              <a:t>할당량</a:t>
            </a:r>
            <a:r>
              <a:rPr lang="en-US" altLang="ko-KR" sz="1200" baseline="-25000" dirty="0" smtClean="0">
                <a:latin typeface="+mn-ea"/>
              </a:rPr>
              <a:t>n</a:t>
            </a:r>
            <a:r>
              <a:rPr lang="en-US" altLang="ko-KR" sz="1200" dirty="0" smtClean="0">
                <a:latin typeface="+mn-ea"/>
              </a:rPr>
              <a:t> – </a:t>
            </a:r>
            <a:r>
              <a:rPr lang="ko-KR" altLang="en-US" sz="1200" dirty="0" smtClean="0">
                <a:latin typeface="+mn-ea"/>
              </a:rPr>
              <a:t>할</a:t>
            </a:r>
            <a:r>
              <a:rPr lang="ko-KR" altLang="en-US" sz="1200" dirty="0">
                <a:latin typeface="+mn-ea"/>
              </a:rPr>
              <a:t>당</a:t>
            </a:r>
            <a:r>
              <a:rPr lang="ko-KR" altLang="en-US" sz="1200" dirty="0" smtClean="0">
                <a:latin typeface="+mn-ea"/>
              </a:rPr>
              <a:t>량</a:t>
            </a:r>
            <a:r>
              <a:rPr lang="en-US" altLang="ko-KR" sz="1200" baseline="-25000" dirty="0" smtClean="0">
                <a:latin typeface="+mn-ea"/>
              </a:rPr>
              <a:t>n-1</a:t>
            </a:r>
            <a:r>
              <a:rPr lang="en-US" altLang="ko-KR" sz="1200" dirty="0" smtClean="0">
                <a:latin typeface="+mn-ea"/>
              </a:rPr>
              <a:t>) ÷ </a:t>
            </a:r>
            <a:r>
              <a:rPr lang="ko-KR" altLang="en-US" sz="1200" dirty="0" smtClean="0">
                <a:latin typeface="+mn-ea"/>
              </a:rPr>
              <a:t>할</a:t>
            </a:r>
            <a:r>
              <a:rPr lang="ko-KR" altLang="en-US" sz="1200" dirty="0">
                <a:latin typeface="+mn-ea"/>
              </a:rPr>
              <a:t>당</a:t>
            </a:r>
            <a:r>
              <a:rPr lang="ko-KR" altLang="en-US" sz="1200" dirty="0" smtClean="0">
                <a:latin typeface="+mn-ea"/>
              </a:rPr>
              <a:t>량</a:t>
            </a:r>
            <a:r>
              <a:rPr lang="en-US" altLang="ko-KR" sz="1200" baseline="-25000" dirty="0" smtClean="0">
                <a:latin typeface="+mn-ea"/>
              </a:rPr>
              <a:t>n </a:t>
            </a:r>
            <a:r>
              <a:rPr lang="en-US" altLang="ko-KR" sz="1200" dirty="0" smtClean="0">
                <a:latin typeface="+mn-ea"/>
              </a:rPr>
              <a:t>) * (</a:t>
            </a:r>
            <a:r>
              <a:rPr lang="ko-KR" altLang="en-US" sz="1200" dirty="0" smtClean="0">
                <a:latin typeface="+mn-ea"/>
              </a:rPr>
              <a:t>할</a:t>
            </a:r>
            <a:r>
              <a:rPr lang="ko-KR" altLang="en-US" sz="1200" dirty="0">
                <a:latin typeface="+mn-ea"/>
              </a:rPr>
              <a:t>당</a:t>
            </a:r>
            <a:r>
              <a:rPr lang="ko-KR" altLang="en-US" sz="1200" dirty="0" smtClean="0">
                <a:latin typeface="+mn-ea"/>
              </a:rPr>
              <a:t>량</a:t>
            </a:r>
            <a:r>
              <a:rPr lang="en-US" altLang="ko-KR" sz="1200" baseline="-25000" dirty="0" smtClean="0">
                <a:latin typeface="+mn-ea"/>
              </a:rPr>
              <a:t>n</a:t>
            </a:r>
            <a:r>
              <a:rPr lang="ko-KR" altLang="en-US" sz="1200" dirty="0" smtClean="0">
                <a:latin typeface="+mn-ea"/>
              </a:rPr>
              <a:t>을 갖는 </a:t>
            </a:r>
            <a:r>
              <a:rPr lang="ko-KR" altLang="en-US" sz="1200" dirty="0" err="1" smtClean="0">
                <a:latin typeface="+mn-ea"/>
              </a:rPr>
              <a:t>매장수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gray">
          <a:xfrm>
            <a:off x="323405" y="5880682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6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-4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 bwMode="gray">
          <a:xfrm>
            <a:off x="5111635" y="3446839"/>
            <a:ext cx="828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사용자 입력</a:t>
            </a:r>
          </a:p>
        </p:txBody>
      </p:sp>
      <p:sp>
        <p:nvSpPr>
          <p:cNvPr id="40" name="직사각형 39"/>
          <p:cNvSpPr/>
          <p:nvPr/>
        </p:nvSpPr>
        <p:spPr bwMode="gray">
          <a:xfrm>
            <a:off x="7078060" y="1683415"/>
            <a:ext cx="2200955" cy="40360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  <a:extLst/>
        </p:spPr>
        <p:txBody>
          <a:bodyPr tIns="0" bIns="0" rtlCol="0" anchor="ctr"/>
          <a:lstStyle/>
          <a:p>
            <a:pPr algn="ctr"/>
            <a:r>
              <a:rPr lang="ko-KR" altLang="en-US" sz="1500" b="1" i="1" dirty="0" smtClean="0">
                <a:latin typeface="+mn-ea"/>
                <a:cs typeface="Arial" charset="0"/>
              </a:rPr>
              <a:t>물량 할당 </a:t>
            </a:r>
            <a:r>
              <a:rPr lang="en-US" altLang="ko-KR" sz="1500" b="1" i="1" dirty="0" smtClean="0">
                <a:latin typeface="+mn-ea"/>
                <a:cs typeface="Arial" charset="0"/>
              </a:rPr>
              <a:t>(Allocation)</a:t>
            </a:r>
            <a:endParaRPr lang="en-US" altLang="ko-KR" sz="1500" b="1" i="1" dirty="0">
              <a:latin typeface="+mn-ea"/>
              <a:cs typeface="Arial" charset="0"/>
            </a:endParaRPr>
          </a:p>
        </p:txBody>
      </p:sp>
      <p:sp>
        <p:nvSpPr>
          <p:cNvPr id="41" name="Rectangle 25"/>
          <p:cNvSpPr/>
          <p:nvPr/>
        </p:nvSpPr>
        <p:spPr bwMode="gray">
          <a:xfrm>
            <a:off x="725024" y="6359093"/>
            <a:ext cx="4248000" cy="42677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dirty="0" smtClean="0">
                <a:latin typeface="+mn-ea"/>
              </a:rPr>
              <a:t>사용자가 </a:t>
            </a:r>
            <a:r>
              <a:rPr lang="en-US" altLang="ko-KR" sz="1200" dirty="0" smtClean="0">
                <a:latin typeface="+mn-ea"/>
              </a:rPr>
              <a:t>Confirm</a:t>
            </a:r>
            <a:r>
              <a:rPr lang="ko-KR" altLang="en-US" sz="1200" dirty="0" smtClean="0">
                <a:latin typeface="+mn-ea"/>
              </a:rPr>
              <a:t>하면 해당 </a:t>
            </a:r>
            <a:r>
              <a:rPr lang="en-US" altLang="ko-KR" sz="1200" dirty="0" smtClean="0">
                <a:latin typeface="+mn-ea"/>
              </a:rPr>
              <a:t>Item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smtClean="0">
                <a:latin typeface="+mn-ea"/>
              </a:rPr>
              <a:t>Style/Color</a:t>
            </a:r>
            <a:r>
              <a:rPr lang="ko-KR" altLang="en-US" sz="1200" dirty="0" smtClean="0">
                <a:latin typeface="+mn-ea"/>
              </a:rPr>
              <a:t>별 </a:t>
            </a:r>
            <a:r>
              <a:rPr lang="ko-KR" altLang="en-US" sz="1200" dirty="0" err="1" smtClean="0">
                <a:latin typeface="+mn-ea"/>
              </a:rPr>
              <a:t>배분표</a:t>
            </a:r>
            <a:r>
              <a:rPr lang="ko-KR" altLang="en-US" sz="1200" dirty="0" smtClean="0">
                <a:latin typeface="+mn-ea"/>
              </a:rPr>
              <a:t> 생성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xls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양식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가로축</a:t>
            </a:r>
            <a:r>
              <a:rPr lang="en-US" altLang="ko-KR" sz="1200" dirty="0" smtClean="0">
                <a:latin typeface="+mn-ea"/>
              </a:rPr>
              <a:t>=Size, </a:t>
            </a:r>
            <a:r>
              <a:rPr lang="ko-KR" altLang="en-US" sz="1200" dirty="0" smtClean="0">
                <a:latin typeface="+mn-ea"/>
              </a:rPr>
              <a:t>세로축</a:t>
            </a:r>
            <a:r>
              <a:rPr lang="en-US" altLang="ko-KR" sz="1200" dirty="0" smtClean="0">
                <a:latin typeface="+mn-ea"/>
              </a:rPr>
              <a:t>=Store)</a:t>
            </a:r>
            <a:endParaRPr 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gray">
          <a:xfrm>
            <a:off x="323405" y="6359093"/>
            <a:ext cx="360000" cy="426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6-5</a:t>
            </a:r>
            <a:endParaRPr lang="ko-KR" altLang="en-US" sz="12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 bwMode="gray">
          <a:xfrm>
            <a:off x="5111635" y="6359093"/>
            <a:ext cx="828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kern="0" smtClean="0">
                <a:solidFill>
                  <a:sysClr val="windowText" lastClr="000000"/>
                </a:solidFill>
                <a:latin typeface="+mn-ea"/>
              </a:rPr>
              <a:t>시스템 자동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gray">
          <a:xfrm>
            <a:off x="5111635" y="5880682"/>
            <a:ext cx="828000" cy="32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사용자 입력</a:t>
            </a:r>
          </a:p>
        </p:txBody>
      </p:sp>
    </p:spTree>
    <p:extLst>
      <p:ext uri="{BB962C8B-B14F-4D97-AF65-F5344CB8AC3E}">
        <p14:creationId xmlns:p14="http://schemas.microsoft.com/office/powerpoint/2010/main" val="38942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아래쪽 화살표 18"/>
          <p:cNvSpPr/>
          <p:nvPr/>
        </p:nvSpPr>
        <p:spPr bwMode="gray">
          <a:xfrm>
            <a:off x="7119544" y="1965745"/>
            <a:ext cx="1973270" cy="4423160"/>
          </a:xfrm>
          <a:prstGeom prst="downArrow">
            <a:avLst>
              <a:gd name="adj1" fmla="val 61033"/>
              <a:gd name="adj2" fmla="val 35657"/>
            </a:avLst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 bwMode="gray">
          <a:xfrm>
            <a:off x="399300" y="1986995"/>
            <a:ext cx="1973270" cy="4401910"/>
          </a:xfrm>
          <a:prstGeom prst="downArrow">
            <a:avLst>
              <a:gd name="adj1" fmla="val 61033"/>
              <a:gd name="adj2" fmla="val 35657"/>
            </a:avLst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gray">
          <a:xfrm>
            <a:off x="399300" y="1759310"/>
            <a:ext cx="5995705" cy="4705490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각 매장의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별 공간 점유 비율 계산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en-US" altLang="ko-KR" dirty="0" smtClean="0"/>
              <a:t>Item</a:t>
            </a:r>
            <a:r>
              <a:rPr lang="ko-KR" altLang="en-US" dirty="0" smtClean="0"/>
              <a:t>별 매장 공간 점유 비율은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단계에서 결정한 비율을 기본으로 하여 </a:t>
            </a:r>
            <a:r>
              <a:rPr lang="ko-KR" altLang="en-US" dirty="0" err="1" smtClean="0"/>
              <a:t>매장별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간 판매수량 비율로 보정하여 확정됨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전년 판매수량 값은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전년동월</a:t>
            </a:r>
            <a:r>
              <a:rPr lang="en-US" altLang="ko-KR" dirty="0"/>
              <a:t>+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사용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gray">
          <a:xfrm>
            <a:off x="247510" y="1518995"/>
            <a:ext cx="2528957" cy="46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ko-KR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rPr>
              <a:t>매장별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626984" y="2101840"/>
            <a:ext cx="5544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08000" tIns="0" rIns="108000" bIns="0" rtlCol="0" anchor="ctr"/>
          <a:lstStyle/>
          <a:p>
            <a:pPr marL="0" marR="0" indent="0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Step 1.</a:t>
            </a:r>
            <a:r>
              <a:rPr kumimoji="0" lang="en-US" altLang="ko-KR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Item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간 비율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기준값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설정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: </a:t>
            </a: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MDP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단계에서 대표매장 대상으로 확정한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Item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간 비율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Import</a:t>
            </a: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(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Base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: Base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B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: Base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C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)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gray">
          <a:xfrm>
            <a:off x="626984" y="2946659"/>
            <a:ext cx="5544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108000" tIns="0" rIns="10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Step 2. Item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간 판매 금액 판매 수량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Ratio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계산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:</a:t>
            </a:r>
          </a:p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각 매장의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Item</a:t>
            </a: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별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전년 동월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+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1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월의 정상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+</a:t>
            </a: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세일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판매수량 </a:t>
            </a: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비율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계산후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평균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(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Avg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: Avg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B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: Avg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C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)</a:t>
            </a:r>
            <a:endParaRPr lang="en-US" altLang="ko-KR" sz="1400" b="1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gray">
          <a:xfrm>
            <a:off x="626984" y="3791478"/>
            <a:ext cx="5544000" cy="11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108000" tIns="0" rIns="10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Step 3.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각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매장별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,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평균보다 큰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비율값을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갖는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Item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의 경우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,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차이</a:t>
            </a: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의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%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계산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(※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평균보다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작은값을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갖는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Item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은 고려하지 않음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)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endParaRPr lang="en-US" altLang="ko-KR" sz="1400" b="1" kern="0" dirty="0" smtClean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(Store#1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의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Item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간 판매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수량비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= Sales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1,A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: Sales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1,B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: Sales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1,C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) </a:t>
            </a:r>
          </a:p>
          <a:p>
            <a:pPr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If Store#1 has higher ratio in Item A, </a:t>
            </a:r>
          </a:p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Gap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1,A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= (Sales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1,A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– Avg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) ÷ Avg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 bwMode="gray">
          <a:xfrm>
            <a:off x="626984" y="5697115"/>
            <a:ext cx="5544000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108000" tIns="0" rIns="10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Step 5.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보정된 값을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Item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간 공간 점유 백분율로 전환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:</a:t>
            </a:r>
          </a:p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보</a:t>
            </a: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정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된 </a:t>
            </a: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비율 값의 합을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母數로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하여 각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Item</a:t>
            </a: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별 백분율 계산</a:t>
            </a:r>
            <a:endParaRPr lang="en-US" altLang="ko-KR" sz="1400" b="1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6622690" y="2101840"/>
            <a:ext cx="2966979" cy="720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08000" tIns="0" rIns="108000" bIns="0" rtlCol="0" anchor="ctr"/>
          <a:lstStyle/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Base</a:t>
            </a:r>
            <a:r>
              <a:rPr kumimoji="0" lang="ko-KR" altLang="en-US" sz="14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바지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: Base</a:t>
            </a:r>
            <a:r>
              <a:rPr kumimoji="0" lang="ko-KR" altLang="en-US" sz="14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점퍼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: Base</a:t>
            </a:r>
            <a:r>
              <a:rPr kumimoji="0" lang="ko-KR" altLang="en-US" sz="14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티셔츠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  <a:p>
            <a:pPr marL="0" marR="0" indent="0" algn="ctr" defTabSz="10287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= 0.2 : 0.3 : 0.5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gray">
          <a:xfrm>
            <a:off x="6622690" y="2946659"/>
            <a:ext cx="2966979" cy="720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08000" tIns="0" rIns="108000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Avg</a:t>
            </a:r>
            <a:r>
              <a:rPr lang="ko-KR" altLang="en-US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바지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: </a:t>
            </a:r>
            <a:r>
              <a:rPr lang="en-US" altLang="ko-KR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Avg</a:t>
            </a:r>
            <a:r>
              <a:rPr lang="ko-KR" altLang="en-US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점퍼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: </a:t>
            </a:r>
            <a:r>
              <a:rPr lang="en-US" altLang="ko-KR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Avg</a:t>
            </a:r>
            <a:r>
              <a:rPr lang="ko-KR" altLang="en-US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티셔츠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endParaRPr lang="en-US" altLang="ko-KR" sz="1400" b="1" kern="0" dirty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=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0.15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: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0.2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: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0.65</a:t>
            </a:r>
            <a:endParaRPr lang="en-US" altLang="ko-KR" sz="1400" b="1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gray">
          <a:xfrm>
            <a:off x="6622690" y="3791478"/>
            <a:ext cx="2966979" cy="1116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08000" tIns="0" rIns="108000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Sales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1,</a:t>
            </a:r>
            <a:r>
              <a:rPr lang="ko-KR" altLang="en-US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바지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: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Sales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1,</a:t>
            </a:r>
            <a:r>
              <a:rPr lang="ko-KR" altLang="en-US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점퍼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: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Sales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1,</a:t>
            </a:r>
            <a:r>
              <a:rPr lang="ko-KR" altLang="en-US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티셔츠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endParaRPr lang="en-US" altLang="ko-KR" sz="1400" b="1" kern="0" dirty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= 0.2 :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0.3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: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0.5</a:t>
            </a:r>
          </a:p>
          <a:p>
            <a:pPr marL="285750" indent="-285750" algn="ctr" defTabSz="1028700" latinLnBrk="0">
              <a:spcBef>
                <a:spcPct val="0"/>
              </a:spcBef>
              <a:buSzPct val="120000"/>
              <a:buFont typeface="Wingdings"/>
              <a:buChar char="à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Gap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1,</a:t>
            </a:r>
            <a:r>
              <a:rPr lang="ko-KR" altLang="en-US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바지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= 0.33 = 33% UP</a:t>
            </a:r>
          </a:p>
          <a:p>
            <a:pPr marL="285750" indent="-285750" algn="ctr" defTabSz="1028700" latinLnBrk="0">
              <a:spcBef>
                <a:spcPct val="0"/>
              </a:spcBef>
              <a:buSzPct val="120000"/>
              <a:buFont typeface="Wingdings"/>
              <a:buChar char="à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Gap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1,</a:t>
            </a:r>
            <a:r>
              <a:rPr lang="ko-KR" altLang="en-US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점퍼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= 0.5 = 50% UP</a:t>
            </a:r>
            <a:endParaRPr lang="en-US" altLang="ko-KR" sz="1400" b="1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gray">
          <a:xfrm>
            <a:off x="6622690" y="5697115"/>
            <a:ext cx="2966979" cy="540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08000" tIns="0" rIns="108000" bIns="0" rtlCol="0" anchor="ctr"/>
          <a:lstStyle/>
          <a:p>
            <a:pPr algn="ctr" defTabSz="1028700" latinLnBrk="0">
              <a:spcBef>
                <a:spcPct val="0"/>
              </a:spcBef>
              <a:buSzPct val="120000"/>
            </a:pP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바지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: </a:t>
            </a: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점퍼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: </a:t>
            </a: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티셔츠 </a:t>
            </a:r>
            <a:endParaRPr lang="en-US" altLang="ko-KR" sz="1400" b="1" kern="0" dirty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=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0.22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: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0.37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: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0.41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최종값</a:t>
            </a:r>
            <a:endParaRPr lang="en-US" altLang="ko-KR" sz="1400" b="1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 bwMode="gray">
          <a:xfrm>
            <a:off x="6644170" y="1518995"/>
            <a:ext cx="2924019" cy="337993"/>
            <a:chOff x="3131520" y="1649002"/>
            <a:chExt cx="3600000" cy="337993"/>
          </a:xfrm>
        </p:grpSpPr>
        <p:sp>
          <p:nvSpPr>
            <p:cNvPr id="17" name="TextBox 16"/>
            <p:cNvSpPr txBox="1"/>
            <p:nvPr/>
          </p:nvSpPr>
          <p:spPr bwMode="gray">
            <a:xfrm>
              <a:off x="3275405" y="1649002"/>
              <a:ext cx="3355190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4512" tIns="0" rIns="4048" bIns="0" rtlCol="0" anchor="ctr">
              <a:spAutoFit/>
            </a:bodyPr>
            <a:lstStyle/>
            <a:p>
              <a:pPr algn="ctr" defTabSz="1028700" eaLnBrk="1" hangingPunct="1">
                <a:lnSpc>
                  <a:spcPct val="120000"/>
                </a:lnSpc>
                <a:spcBef>
                  <a:spcPct val="20000"/>
                </a:spcBef>
                <a:buSzPct val="120000"/>
              </a:pPr>
              <a:r>
                <a:rPr lang="ko-KR" altLang="en-US" sz="1400" b="1" dirty="0" smtClean="0">
                  <a:ea typeface="맑은 고딕" pitchFamily="50" charset="-127"/>
                </a:rPr>
                <a:t>공간</a:t>
              </a:r>
              <a:r>
                <a:rPr lang="en-US" altLang="ko-KR" sz="1400" b="1" dirty="0" smtClean="0">
                  <a:ea typeface="맑은 고딕" pitchFamily="50" charset="-127"/>
                </a:rPr>
                <a:t> </a:t>
              </a:r>
              <a:r>
                <a:rPr lang="ko-KR" altLang="en-US" sz="1400" b="1" dirty="0" smtClean="0">
                  <a:ea typeface="맑은 고딕" pitchFamily="50" charset="-127"/>
                </a:rPr>
                <a:t>비율 계산 단계 </a:t>
              </a:r>
              <a:r>
                <a:rPr lang="en-US" altLang="ko-KR" sz="1400" b="1" dirty="0" smtClean="0">
                  <a:ea typeface="맑은 고딕" pitchFamily="50" charset="-127"/>
                </a:rPr>
                <a:t>(</a:t>
              </a:r>
              <a:r>
                <a:rPr lang="ko-KR" altLang="en-US" sz="1400" b="1" dirty="0" smtClean="0">
                  <a:ea typeface="맑은 고딕" pitchFamily="50" charset="-127"/>
                </a:rPr>
                <a:t>예시</a:t>
              </a:r>
              <a:r>
                <a:rPr lang="en-US" altLang="ko-KR" sz="1400" b="1" dirty="0">
                  <a:ea typeface="맑은 고딕" pitchFamily="50" charset="-127"/>
                </a:rPr>
                <a:t>)</a:t>
              </a:r>
              <a:endParaRPr lang="ko-KR" altLang="en-US" sz="1400" b="1" dirty="0" smtClean="0"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 bwMode="gray">
            <a:xfrm>
              <a:off x="3131520" y="198699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 bwMode="gray">
          <a:xfrm>
            <a:off x="626984" y="5032297"/>
            <a:ext cx="5544000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108000" tIns="0" rIns="10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Step 4.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해당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Item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의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기준값을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보정함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:</a:t>
            </a:r>
          </a:p>
          <a:p>
            <a:pPr algn="ctr" defTabSz="1028700" latinLnBrk="0"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Base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 x (1 + Gap</a:t>
            </a:r>
            <a:r>
              <a:rPr lang="en-US" altLang="ko-KR" sz="1400" b="1" kern="0" baseline="-25000" dirty="0" smtClean="0">
                <a:solidFill>
                  <a:sysClr val="windowText" lastClr="000000"/>
                </a:solidFill>
                <a:ea typeface="맑은 고딕" pitchFamily="50" charset="-127"/>
              </a:rPr>
              <a:t>1,A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)</a:t>
            </a:r>
            <a:endParaRPr lang="en-US" altLang="ko-KR" sz="1400" b="1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6622690" y="5032297"/>
            <a:ext cx="2966979" cy="540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08000" tIns="0" rIns="108000" bIns="0" rtlCol="0" anchor="ctr"/>
          <a:lstStyle/>
          <a:p>
            <a:pPr algn="ctr" defTabSz="1028700" latinLnBrk="0">
              <a:lnSpc>
                <a:spcPct val="90000"/>
              </a:lnSpc>
              <a:spcBef>
                <a:spcPct val="0"/>
              </a:spcBef>
              <a:buSzPct val="120000"/>
            </a:pP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바지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: </a:t>
            </a: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점퍼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: </a:t>
            </a:r>
            <a:r>
              <a:rPr lang="ko-KR" altLang="en-US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티셔츠 </a:t>
            </a:r>
            <a:endParaRPr lang="en-US" altLang="ko-KR" sz="1400" b="1" kern="0" dirty="0">
              <a:solidFill>
                <a:sysClr val="windowText" lastClr="000000"/>
              </a:solidFill>
              <a:ea typeface="맑은 고딕" pitchFamily="50" charset="-127"/>
            </a:endParaRPr>
          </a:p>
          <a:p>
            <a:pPr algn="ctr" defTabSz="1028700" latinLnBrk="0">
              <a:lnSpc>
                <a:spcPct val="90000"/>
              </a:lnSpc>
              <a:spcBef>
                <a:spcPct val="0"/>
              </a:spcBef>
              <a:buSzPct val="120000"/>
            </a:pP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=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0.2 x 1.33 </a:t>
            </a:r>
            <a:r>
              <a:rPr lang="en-US" altLang="ko-KR" sz="1400" b="1" kern="0" dirty="0">
                <a:solidFill>
                  <a:sysClr val="windowText" lastClr="000000"/>
                </a:solidFill>
                <a:ea typeface="맑은 고딕" pitchFamily="50" charset="-127"/>
              </a:rPr>
              <a:t>: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0.3 x 1.5 : 0.5</a:t>
            </a:r>
          </a:p>
          <a:p>
            <a:pPr algn="ctr" defTabSz="1028700" latinLnBrk="0">
              <a:lnSpc>
                <a:spcPct val="90000"/>
              </a:lnSpc>
              <a:spcBef>
                <a:spcPct val="0"/>
              </a:spcBef>
              <a:buSzPct val="120000"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ea typeface="맑은 고딕" pitchFamily="50" charset="-127"/>
              </a:rPr>
              <a:t>= 0.266 : 0.45 : 0.5</a:t>
            </a:r>
            <a:endParaRPr lang="en-US" altLang="ko-KR" sz="1400" b="1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 bwMode="gray">
          <a:xfrm>
            <a:off x="7348998" y="3207188"/>
            <a:ext cx="1050568" cy="1014581"/>
            <a:chOff x="7348998" y="3207188"/>
            <a:chExt cx="1050568" cy="1014581"/>
          </a:xfrm>
        </p:grpSpPr>
        <p:sp>
          <p:nvSpPr>
            <p:cNvPr id="20" name="타원 19"/>
            <p:cNvSpPr/>
            <p:nvPr/>
          </p:nvSpPr>
          <p:spPr bwMode="gray">
            <a:xfrm>
              <a:off x="7533430" y="3207188"/>
              <a:ext cx="396000" cy="396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33" name="자유형 32"/>
            <p:cNvSpPr/>
            <p:nvPr/>
          </p:nvSpPr>
          <p:spPr bwMode="gray">
            <a:xfrm rot="3785386" flipV="1">
              <a:off x="7229974" y="3723569"/>
              <a:ext cx="617224" cy="379176"/>
            </a:xfrm>
            <a:custGeom>
              <a:avLst/>
              <a:gdLst>
                <a:gd name="connsiteX0" fmla="*/ 0 w 1905000"/>
                <a:gd name="connsiteY0" fmla="*/ 892657 h 892657"/>
                <a:gd name="connsiteX1" fmla="*/ 457200 w 1905000"/>
                <a:gd name="connsiteY1" fmla="*/ 228629 h 892657"/>
                <a:gd name="connsiteX2" fmla="*/ 1230086 w 1905000"/>
                <a:gd name="connsiteY2" fmla="*/ 29 h 892657"/>
                <a:gd name="connsiteX3" fmla="*/ 1905000 w 1905000"/>
                <a:gd name="connsiteY3" fmla="*/ 239514 h 89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892657">
                  <a:moveTo>
                    <a:pt x="0" y="892657"/>
                  </a:moveTo>
                  <a:cubicBezTo>
                    <a:pt x="126093" y="635028"/>
                    <a:pt x="252186" y="377400"/>
                    <a:pt x="457200" y="228629"/>
                  </a:cubicBezTo>
                  <a:cubicBezTo>
                    <a:pt x="662214" y="79858"/>
                    <a:pt x="988786" y="-1785"/>
                    <a:pt x="1230086" y="29"/>
                  </a:cubicBezTo>
                  <a:cubicBezTo>
                    <a:pt x="1471386" y="1843"/>
                    <a:pt x="1750786" y="88928"/>
                    <a:pt x="1905000" y="239514"/>
                  </a:cubicBezTo>
                </a:path>
              </a:pathLst>
            </a:custGeom>
            <a:ln w="127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 bwMode="gray">
            <a:xfrm>
              <a:off x="8003566" y="3207188"/>
              <a:ext cx="396000" cy="396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30" name="자유형 29"/>
            <p:cNvSpPr/>
            <p:nvPr/>
          </p:nvSpPr>
          <p:spPr bwMode="gray">
            <a:xfrm rot="3785386" flipV="1">
              <a:off x="7701843" y="3714873"/>
              <a:ext cx="610891" cy="379176"/>
            </a:xfrm>
            <a:custGeom>
              <a:avLst/>
              <a:gdLst>
                <a:gd name="connsiteX0" fmla="*/ 0 w 1905000"/>
                <a:gd name="connsiteY0" fmla="*/ 892657 h 892657"/>
                <a:gd name="connsiteX1" fmla="*/ 457200 w 1905000"/>
                <a:gd name="connsiteY1" fmla="*/ 228629 h 892657"/>
                <a:gd name="connsiteX2" fmla="*/ 1230086 w 1905000"/>
                <a:gd name="connsiteY2" fmla="*/ 29 h 892657"/>
                <a:gd name="connsiteX3" fmla="*/ 1905000 w 1905000"/>
                <a:gd name="connsiteY3" fmla="*/ 239514 h 89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892657">
                  <a:moveTo>
                    <a:pt x="0" y="892657"/>
                  </a:moveTo>
                  <a:cubicBezTo>
                    <a:pt x="126093" y="635028"/>
                    <a:pt x="252186" y="377400"/>
                    <a:pt x="457200" y="228629"/>
                  </a:cubicBezTo>
                  <a:cubicBezTo>
                    <a:pt x="662214" y="79858"/>
                    <a:pt x="988786" y="-1785"/>
                    <a:pt x="1230086" y="29"/>
                  </a:cubicBezTo>
                  <a:cubicBezTo>
                    <a:pt x="1471386" y="1843"/>
                    <a:pt x="1750786" y="88928"/>
                    <a:pt x="1905000" y="239514"/>
                  </a:cubicBezTo>
                </a:path>
              </a:pathLst>
            </a:custGeom>
            <a:ln w="127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 bwMode="gray">
          <a:xfrm>
            <a:off x="6647590" y="2366470"/>
            <a:ext cx="3133360" cy="3009748"/>
            <a:chOff x="6647590" y="2366470"/>
            <a:chExt cx="3133360" cy="3009748"/>
          </a:xfrm>
        </p:grpSpPr>
        <p:sp>
          <p:nvSpPr>
            <p:cNvPr id="37" name="타원 36"/>
            <p:cNvSpPr/>
            <p:nvPr/>
          </p:nvSpPr>
          <p:spPr bwMode="gray">
            <a:xfrm>
              <a:off x="7554630" y="2366470"/>
              <a:ext cx="396000" cy="39600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38" name="자유형 37"/>
            <p:cNvSpPr/>
            <p:nvPr/>
          </p:nvSpPr>
          <p:spPr bwMode="gray">
            <a:xfrm rot="4732722" flipV="1">
              <a:off x="6006922" y="3372771"/>
              <a:ext cx="2427530" cy="1146194"/>
            </a:xfrm>
            <a:custGeom>
              <a:avLst/>
              <a:gdLst>
                <a:gd name="connsiteX0" fmla="*/ 0 w 1905000"/>
                <a:gd name="connsiteY0" fmla="*/ 892657 h 892657"/>
                <a:gd name="connsiteX1" fmla="*/ 457200 w 1905000"/>
                <a:gd name="connsiteY1" fmla="*/ 228629 h 892657"/>
                <a:gd name="connsiteX2" fmla="*/ 1230086 w 1905000"/>
                <a:gd name="connsiteY2" fmla="*/ 29 h 892657"/>
                <a:gd name="connsiteX3" fmla="*/ 1905000 w 1905000"/>
                <a:gd name="connsiteY3" fmla="*/ 239514 h 89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892657">
                  <a:moveTo>
                    <a:pt x="0" y="892657"/>
                  </a:moveTo>
                  <a:cubicBezTo>
                    <a:pt x="126093" y="635028"/>
                    <a:pt x="252186" y="377400"/>
                    <a:pt x="457200" y="228629"/>
                  </a:cubicBezTo>
                  <a:cubicBezTo>
                    <a:pt x="662214" y="79858"/>
                    <a:pt x="988786" y="-1785"/>
                    <a:pt x="1230086" y="29"/>
                  </a:cubicBezTo>
                  <a:cubicBezTo>
                    <a:pt x="1471386" y="1843"/>
                    <a:pt x="1750786" y="88928"/>
                    <a:pt x="1905000" y="239514"/>
                  </a:cubicBezTo>
                </a:path>
              </a:pathLst>
            </a:cu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 bwMode="gray">
            <a:xfrm>
              <a:off x="8444170" y="2366470"/>
              <a:ext cx="396000" cy="39600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 bwMode="gray">
            <a:xfrm rot="5967728">
              <a:off x="7935022" y="3340178"/>
              <a:ext cx="2533690" cy="1158166"/>
            </a:xfrm>
            <a:custGeom>
              <a:avLst/>
              <a:gdLst>
                <a:gd name="connsiteX0" fmla="*/ 0 w 1905000"/>
                <a:gd name="connsiteY0" fmla="*/ 892657 h 892657"/>
                <a:gd name="connsiteX1" fmla="*/ 457200 w 1905000"/>
                <a:gd name="connsiteY1" fmla="*/ 228629 h 892657"/>
                <a:gd name="connsiteX2" fmla="*/ 1230086 w 1905000"/>
                <a:gd name="connsiteY2" fmla="*/ 29 h 892657"/>
                <a:gd name="connsiteX3" fmla="*/ 1905000 w 1905000"/>
                <a:gd name="connsiteY3" fmla="*/ 239514 h 89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892657">
                  <a:moveTo>
                    <a:pt x="0" y="892657"/>
                  </a:moveTo>
                  <a:cubicBezTo>
                    <a:pt x="126093" y="635028"/>
                    <a:pt x="252186" y="377400"/>
                    <a:pt x="457200" y="228629"/>
                  </a:cubicBezTo>
                  <a:cubicBezTo>
                    <a:pt x="662214" y="79858"/>
                    <a:pt x="988786" y="-1785"/>
                    <a:pt x="1230086" y="29"/>
                  </a:cubicBezTo>
                  <a:cubicBezTo>
                    <a:pt x="1471386" y="1843"/>
                    <a:pt x="1750786" y="88928"/>
                    <a:pt x="1905000" y="239514"/>
                  </a:cubicBezTo>
                </a:path>
              </a:pathLst>
            </a:cu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 bwMode="gray">
            <a:xfrm>
              <a:off x="8048170" y="4263845"/>
              <a:ext cx="396000" cy="39600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lIns="52604" tIns="0" rIns="52604" bIns="0" rtlCol="0" anchor="ctr"/>
            <a:lstStyle/>
            <a:p>
              <a:pPr marL="0" marR="0" indent="0" algn="ctr" defTabSz="10287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</a:pP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43" name="자유형 42"/>
            <p:cNvSpPr/>
            <p:nvPr/>
          </p:nvSpPr>
          <p:spPr bwMode="gray">
            <a:xfrm rot="7914652">
              <a:off x="7814196" y="4845164"/>
              <a:ext cx="832960" cy="229147"/>
            </a:xfrm>
            <a:custGeom>
              <a:avLst/>
              <a:gdLst>
                <a:gd name="connsiteX0" fmla="*/ 0 w 1905000"/>
                <a:gd name="connsiteY0" fmla="*/ 892657 h 892657"/>
                <a:gd name="connsiteX1" fmla="*/ 457200 w 1905000"/>
                <a:gd name="connsiteY1" fmla="*/ 228629 h 892657"/>
                <a:gd name="connsiteX2" fmla="*/ 1230086 w 1905000"/>
                <a:gd name="connsiteY2" fmla="*/ 29 h 892657"/>
                <a:gd name="connsiteX3" fmla="*/ 1905000 w 1905000"/>
                <a:gd name="connsiteY3" fmla="*/ 239514 h 89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892657">
                  <a:moveTo>
                    <a:pt x="0" y="892657"/>
                  </a:moveTo>
                  <a:cubicBezTo>
                    <a:pt x="126093" y="635028"/>
                    <a:pt x="252186" y="377400"/>
                    <a:pt x="457200" y="228629"/>
                  </a:cubicBezTo>
                  <a:cubicBezTo>
                    <a:pt x="662214" y="79858"/>
                    <a:pt x="988786" y="-1785"/>
                    <a:pt x="1230086" y="29"/>
                  </a:cubicBezTo>
                  <a:cubicBezTo>
                    <a:pt x="1471386" y="1843"/>
                    <a:pt x="1750786" y="88928"/>
                    <a:pt x="1905000" y="239514"/>
                  </a:cubicBezTo>
                </a:path>
              </a:pathLst>
            </a:cu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352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 143.875"/>
  <p:tag name="TOP" val=" 207"/>
</p:tagLst>
</file>

<file path=ppt/theme/theme1.xml><?xml version="1.0" encoding="utf-8"?>
<a:theme xmlns:a="http://schemas.openxmlformats.org/drawingml/2006/main" name="KOLON">
  <a:themeElements>
    <a:clrScheme name="사용자 지정 1">
      <a:dk1>
        <a:sysClr val="windowText" lastClr="000000"/>
      </a:dk1>
      <a:lt1>
        <a:sysClr val="window" lastClr="FFFFFF"/>
      </a:lt1>
      <a:dk2>
        <a:srgbClr val="2C4364"/>
      </a:dk2>
      <a:lt2>
        <a:srgbClr val="D6EBF6"/>
      </a:lt2>
      <a:accent1>
        <a:srgbClr val="EEECE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F81BD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blackWhite">
        <a:solidFill>
          <a:schemeClr val="bg1">
            <a:lumMod val="95000"/>
          </a:schemeClr>
        </a:solidFill>
        <a:ln w="12700">
          <a:solidFill>
            <a:srgbClr val="000000"/>
          </a:solidFill>
          <a:miter lim="800000"/>
          <a:headEnd/>
          <a:tailEnd/>
        </a:ln>
      </a:spPr>
      <a:bodyPr wrap="none" lIns="52604" tIns="0" rIns="52604" bIns="0" rtlCol="0" anchor="ctr"/>
      <a:lstStyle>
        <a:defPPr marL="0" marR="0" indent="0" algn="ctr" defTabSz="102870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Pct val="120000"/>
          <a:buFontTx/>
          <a:buNone/>
          <a:tabLst/>
          <a:defRPr kumimoji="0" sz="1200" b="1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ea typeface="맑은 고딕" pitchFamily="50" charset="-127"/>
          </a:defRPr>
        </a:defPPr>
      </a:lst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blackWhite">
        <a:noFill/>
        <a:ln w="9525">
          <a:noFill/>
          <a:miter lim="800000"/>
          <a:headEnd/>
          <a:tailEnd/>
        </a:ln>
      </a:spPr>
      <a:bodyPr wrap="square" lIns="44512" tIns="0" rIns="4048" bIns="0" rtlCol="0" anchor="ctr">
        <a:spAutoFit/>
      </a:bodyPr>
      <a:lstStyle>
        <a:defPPr algn="ctr" defTabSz="1028700" eaLnBrk="1" hangingPunct="1">
          <a:lnSpc>
            <a:spcPct val="120000"/>
          </a:lnSpc>
          <a:spcBef>
            <a:spcPct val="20000"/>
          </a:spcBef>
          <a:buSzPct val="120000"/>
          <a:defRPr sz="1200" b="1" dirty="0" smtClean="0"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AF102319F53A439EC3168A5929B136" ma:contentTypeVersion="0" ma:contentTypeDescription="새 문서를 만듭니다." ma:contentTypeScope="" ma:versionID="d4067466b104ca07a0b1fef0fea3a5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029191-EB42-4323-9732-429085D6E44E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1C1DFE-014A-4578-AF4E-3FA1274110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F422CB-2DB7-4B44-984D-E17F18F658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29488</TotalTime>
  <Words>5350</Words>
  <Application>Microsoft Office PowerPoint</Application>
  <PresentationFormat>A4 용지(210x297mm)</PresentationFormat>
  <Paragraphs>949</Paragraphs>
  <Slides>35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KOLON</vt:lpstr>
      <vt:lpstr>PowerPoint 프레젠테이션</vt:lpstr>
      <vt:lpstr>초도 물량 배분 로직의 기본 원칙</vt:lpstr>
      <vt:lpstr> 초도 물량 배분표 도출 – Step 1</vt:lpstr>
      <vt:lpstr> 초도 물량 배분표 도출 – Step 2</vt:lpstr>
      <vt:lpstr> 초도 물량 배분표 도출 – Step 3</vt:lpstr>
      <vt:lpstr> 초도 물량 배분표 도출 – Step 4</vt:lpstr>
      <vt:lpstr> 초도 물량 배분표 도출 – Step 5</vt:lpstr>
      <vt:lpstr> 초도 물량 배분표 도출 – Step 6</vt:lpstr>
      <vt:lpstr>1-1. 각 매장의 Item별 공간 점유 비율 계산 </vt:lpstr>
      <vt:lpstr>1-1. 복합점의 전시 Capa 계산</vt:lpstr>
      <vt:lpstr>1-2. 각 매장의 전시 Capa 계산 </vt:lpstr>
      <vt:lpstr>1-3. 매장별 Capa 값 조정 – Too-small/Too-big 매장의 정의</vt:lpstr>
      <vt:lpstr>1-3. 매장별 Capa 값 조정 – HD 티셔츠의 Too-small/Too-big 매장</vt:lpstr>
      <vt:lpstr>1-3. 매장별 Capa 값 조정</vt:lpstr>
      <vt:lpstr>1-3. 매장별 Capa 값 조정 – Min item 값 설정 (HD, KS 예시, 13FW)</vt:lpstr>
      <vt:lpstr>4-1. 판매 비중 계산 - 前年 실적 Data가 없는 Store 및 Style/Color의 처리 (1/2)</vt:lpstr>
      <vt:lpstr>4-1. 판매 비중 계산 - 前年 실적 Data가 없는 Store 및 Style/Color의 처리 (2/2)</vt:lpstr>
      <vt:lpstr>6-1. Pulling Mass (Heaviness Index) 상세 설명</vt:lpstr>
      <vt:lpstr>PowerPoint 프레젠테이션</vt:lpstr>
      <vt:lpstr>결품 지수 Summary</vt:lpstr>
      <vt:lpstr>정규화된 가중 결품 지수 (Normalized Weighted Stock-out Index = NWSI)</vt:lpstr>
      <vt:lpstr>NWSI Concept (1/2)</vt:lpstr>
      <vt:lpstr>NWSI Concept (2/2)</vt:lpstr>
      <vt:lpstr>실제 판매 Data를 적용한 NWSI 값 예시 (HD P) </vt:lpstr>
      <vt:lpstr>실제 판매 Data를 적용한 NWSI 값 예시 (HD D) </vt:lpstr>
      <vt:lpstr>실제 판매 Data를 적용한 NWSI 값 예시 (HD T) </vt:lpstr>
      <vt:lpstr>가중 결품 지수(WSQ)를 활용한 점간 이송 자동화</vt:lpstr>
      <vt:lpstr>Ideal Stock vs Actual Stock vs Available Stock</vt:lpstr>
      <vt:lpstr>결품 지수 그래프와 판매율 그래프 해석</vt:lpstr>
      <vt:lpstr>결품 지수 활용 (1/2)</vt:lpstr>
      <vt:lpstr>결품 지수 활용 (2/2)</vt:lpstr>
      <vt:lpstr>시즌 말 소수매장 집중 배분 로직 (시스템 제안 案)</vt:lpstr>
      <vt:lpstr>PowerPoint 프레젠테이션</vt:lpstr>
      <vt:lpstr>상품 속성 유효성 검증을 위한 Simulation 방법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김용민</dc:creator>
  <cp:lastModifiedBy>kolon</cp:lastModifiedBy>
  <cp:revision>1393</cp:revision>
  <cp:lastPrinted>2014-04-29T00:20:39Z</cp:lastPrinted>
  <dcterms:created xsi:type="dcterms:W3CDTF">2013-07-29T08:48:55Z</dcterms:created>
  <dcterms:modified xsi:type="dcterms:W3CDTF">2015-02-20T06:37:25Z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0x010100D5AF102319F53A439EC3168A5929B136</vt:lpwstr>
  </property>
</Properties>
</file>