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44"/>
  </p:notesMasterIdLst>
  <p:sldIdLst>
    <p:sldId id="570" r:id="rId5"/>
    <p:sldId id="571" r:id="rId6"/>
    <p:sldId id="474" r:id="rId7"/>
    <p:sldId id="475" r:id="rId8"/>
    <p:sldId id="476" r:id="rId9"/>
    <p:sldId id="477" r:id="rId10"/>
    <p:sldId id="565" r:id="rId11"/>
    <p:sldId id="566" r:id="rId12"/>
    <p:sldId id="481" r:id="rId13"/>
    <p:sldId id="558" r:id="rId14"/>
    <p:sldId id="559" r:id="rId15"/>
    <p:sldId id="547" r:id="rId16"/>
    <p:sldId id="602" r:id="rId17"/>
    <p:sldId id="542" r:id="rId18"/>
    <p:sldId id="548" r:id="rId19"/>
    <p:sldId id="601" r:id="rId20"/>
    <p:sldId id="603" r:id="rId21"/>
    <p:sldId id="593" r:id="rId22"/>
    <p:sldId id="588" r:id="rId23"/>
    <p:sldId id="561" r:id="rId24"/>
    <p:sldId id="569" r:id="rId25"/>
    <p:sldId id="563" r:id="rId26"/>
    <p:sldId id="574" r:id="rId27"/>
    <p:sldId id="564" r:id="rId28"/>
    <p:sldId id="604" r:id="rId29"/>
    <p:sldId id="581" r:id="rId30"/>
    <p:sldId id="557" r:id="rId31"/>
    <p:sldId id="595" r:id="rId32"/>
    <p:sldId id="596" r:id="rId33"/>
    <p:sldId id="597" r:id="rId34"/>
    <p:sldId id="598" r:id="rId35"/>
    <p:sldId id="599" r:id="rId36"/>
    <p:sldId id="493" r:id="rId37"/>
    <p:sldId id="560" r:id="rId38"/>
    <p:sldId id="568" r:id="rId39"/>
    <p:sldId id="500" r:id="rId40"/>
    <p:sldId id="501" r:id="rId41"/>
    <p:sldId id="502" r:id="rId42"/>
    <p:sldId id="583" r:id="rId43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BFBFBF"/>
    <a:srgbClr val="298ABD"/>
    <a:srgbClr val="3366FF"/>
    <a:srgbClr val="FFD5D5"/>
    <a:srgbClr val="FFF7F7"/>
    <a:srgbClr val="FF5D5D"/>
    <a:srgbClr val="FFFFFF"/>
    <a:srgbClr val="FFD357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00" autoAdjust="0"/>
    <p:restoredTop sz="92297" autoAdjust="0"/>
  </p:normalViewPr>
  <p:slideViewPr>
    <p:cSldViewPr showGuides="1">
      <p:cViewPr>
        <p:scale>
          <a:sx n="100" d="100"/>
          <a:sy n="100" d="100"/>
        </p:scale>
        <p:origin x="-1506" y="-186"/>
      </p:cViewPr>
      <p:guideLst>
        <p:guide orient="horz" pos="3977"/>
        <p:guide orient="horz" pos="2160"/>
        <p:guide orient="horz" pos="487"/>
        <p:guide orient="horz" pos="965"/>
        <p:guide orient="horz" pos="774"/>
        <p:guide orient="horz" pos="1252"/>
        <p:guide pos="3120"/>
        <p:guide pos="3072"/>
        <p:guide pos="3168"/>
        <p:guide pos="156"/>
        <p:guide pos="6084"/>
        <p:guide pos="5319"/>
        <p:guide pos="9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[배분안_검토_20140102_ver2.xlsx]Sheet1!$A$4</c:f>
              <c:strCache>
                <c:ptCount val="1"/>
                <c:pt idx="0">
                  <c:v>2012판매량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3"/>
          </c:marker>
          <c:xVal>
            <c:numRef>
              <c:f>[배분안_검토_20140102_ver2.xlsx]Sheet1!$B$3:$CY$3</c:f>
              <c:numCache>
                <c:formatCode>General</c:formatCode>
                <c:ptCount val="102"/>
                <c:pt idx="0">
                  <c:v>30</c:v>
                </c:pt>
                <c:pt idx="1">
                  <c:v>70.5</c:v>
                </c:pt>
                <c:pt idx="2">
                  <c:v>35</c:v>
                </c:pt>
                <c:pt idx="3">
                  <c:v>19.5</c:v>
                </c:pt>
                <c:pt idx="4">
                  <c:v>37</c:v>
                </c:pt>
                <c:pt idx="5">
                  <c:v>40.5</c:v>
                </c:pt>
                <c:pt idx="6">
                  <c:v>58.5</c:v>
                </c:pt>
                <c:pt idx="7">
                  <c:v>26.5</c:v>
                </c:pt>
                <c:pt idx="8">
                  <c:v>41.5</c:v>
                </c:pt>
                <c:pt idx="9">
                  <c:v>48.5</c:v>
                </c:pt>
                <c:pt idx="10">
                  <c:v>53</c:v>
                </c:pt>
                <c:pt idx="11">
                  <c:v>28</c:v>
                </c:pt>
                <c:pt idx="12">
                  <c:v>81</c:v>
                </c:pt>
                <c:pt idx="13">
                  <c:v>17.5</c:v>
                </c:pt>
                <c:pt idx="14">
                  <c:v>43.5</c:v>
                </c:pt>
                <c:pt idx="15">
                  <c:v>60</c:v>
                </c:pt>
                <c:pt idx="16">
                  <c:v>27.5</c:v>
                </c:pt>
                <c:pt idx="17">
                  <c:v>31.5</c:v>
                </c:pt>
                <c:pt idx="18">
                  <c:v>47.5</c:v>
                </c:pt>
                <c:pt idx="19">
                  <c:v>41</c:v>
                </c:pt>
                <c:pt idx="20">
                  <c:v>46</c:v>
                </c:pt>
                <c:pt idx="21">
                  <c:v>31.5</c:v>
                </c:pt>
                <c:pt idx="22">
                  <c:v>49.5</c:v>
                </c:pt>
                <c:pt idx="23">
                  <c:v>27</c:v>
                </c:pt>
                <c:pt idx="24">
                  <c:v>25</c:v>
                </c:pt>
                <c:pt idx="25">
                  <c:v>49.5</c:v>
                </c:pt>
                <c:pt idx="26">
                  <c:v>44.5</c:v>
                </c:pt>
                <c:pt idx="27">
                  <c:v>21</c:v>
                </c:pt>
                <c:pt idx="28">
                  <c:v>75.5</c:v>
                </c:pt>
                <c:pt idx="29">
                  <c:v>33</c:v>
                </c:pt>
                <c:pt idx="30">
                  <c:v>23</c:v>
                </c:pt>
                <c:pt idx="31">
                  <c:v>47.5</c:v>
                </c:pt>
                <c:pt idx="32">
                  <c:v>65</c:v>
                </c:pt>
                <c:pt idx="33">
                  <c:v>39.5</c:v>
                </c:pt>
                <c:pt idx="34">
                  <c:v>21</c:v>
                </c:pt>
                <c:pt idx="35">
                  <c:v>44</c:v>
                </c:pt>
                <c:pt idx="36">
                  <c:v>63</c:v>
                </c:pt>
                <c:pt idx="37">
                  <c:v>24</c:v>
                </c:pt>
                <c:pt idx="38">
                  <c:v>45.5</c:v>
                </c:pt>
                <c:pt idx="39">
                  <c:v>19.5</c:v>
                </c:pt>
                <c:pt idx="40">
                  <c:v>27.5</c:v>
                </c:pt>
                <c:pt idx="41">
                  <c:v>22</c:v>
                </c:pt>
                <c:pt idx="42">
                  <c:v>35</c:v>
                </c:pt>
                <c:pt idx="43">
                  <c:v>19</c:v>
                </c:pt>
                <c:pt idx="44">
                  <c:v>25</c:v>
                </c:pt>
                <c:pt idx="45">
                  <c:v>57</c:v>
                </c:pt>
                <c:pt idx="46">
                  <c:v>46.5</c:v>
                </c:pt>
                <c:pt idx="47">
                  <c:v>23</c:v>
                </c:pt>
                <c:pt idx="48">
                  <c:v>52.5</c:v>
                </c:pt>
                <c:pt idx="49">
                  <c:v>48.5</c:v>
                </c:pt>
                <c:pt idx="50">
                  <c:v>39</c:v>
                </c:pt>
                <c:pt idx="51">
                  <c:v>23</c:v>
                </c:pt>
                <c:pt idx="52">
                  <c:v>49</c:v>
                </c:pt>
                <c:pt idx="53">
                  <c:v>24</c:v>
                </c:pt>
                <c:pt idx="54">
                  <c:v>75.5</c:v>
                </c:pt>
                <c:pt idx="55">
                  <c:v>52.5</c:v>
                </c:pt>
                <c:pt idx="56">
                  <c:v>56</c:v>
                </c:pt>
                <c:pt idx="57">
                  <c:v>16</c:v>
                </c:pt>
                <c:pt idx="58">
                  <c:v>35</c:v>
                </c:pt>
                <c:pt idx="59">
                  <c:v>28.5</c:v>
                </c:pt>
                <c:pt idx="60">
                  <c:v>90</c:v>
                </c:pt>
                <c:pt idx="61">
                  <c:v>25.5</c:v>
                </c:pt>
                <c:pt idx="62">
                  <c:v>21.5</c:v>
                </c:pt>
                <c:pt idx="63">
                  <c:v>39</c:v>
                </c:pt>
                <c:pt idx="64">
                  <c:v>50</c:v>
                </c:pt>
                <c:pt idx="65">
                  <c:v>33</c:v>
                </c:pt>
                <c:pt idx="66">
                  <c:v>37.5</c:v>
                </c:pt>
                <c:pt idx="67">
                  <c:v>45</c:v>
                </c:pt>
                <c:pt idx="68">
                  <c:v>34</c:v>
                </c:pt>
                <c:pt idx="69">
                  <c:v>40</c:v>
                </c:pt>
                <c:pt idx="70">
                  <c:v>34</c:v>
                </c:pt>
                <c:pt idx="71">
                  <c:v>33.5</c:v>
                </c:pt>
                <c:pt idx="72">
                  <c:v>24</c:v>
                </c:pt>
                <c:pt idx="73">
                  <c:v>51</c:v>
                </c:pt>
                <c:pt idx="74">
                  <c:v>64</c:v>
                </c:pt>
                <c:pt idx="75">
                  <c:v>26.5</c:v>
                </c:pt>
                <c:pt idx="76">
                  <c:v>35.5</c:v>
                </c:pt>
                <c:pt idx="77">
                  <c:v>19</c:v>
                </c:pt>
                <c:pt idx="78">
                  <c:v>47.5</c:v>
                </c:pt>
                <c:pt idx="79">
                  <c:v>22</c:v>
                </c:pt>
                <c:pt idx="80">
                  <c:v>50</c:v>
                </c:pt>
                <c:pt idx="81">
                  <c:v>8</c:v>
                </c:pt>
                <c:pt idx="82">
                  <c:v>45.5</c:v>
                </c:pt>
                <c:pt idx="83">
                  <c:v>30.5</c:v>
                </c:pt>
                <c:pt idx="84">
                  <c:v>15</c:v>
                </c:pt>
                <c:pt idx="85">
                  <c:v>24.5</c:v>
                </c:pt>
                <c:pt idx="86">
                  <c:v>36.5</c:v>
                </c:pt>
                <c:pt idx="87">
                  <c:v>30.5</c:v>
                </c:pt>
                <c:pt idx="88">
                  <c:v>13</c:v>
                </c:pt>
                <c:pt idx="89">
                  <c:v>48</c:v>
                </c:pt>
                <c:pt idx="90">
                  <c:v>34.5</c:v>
                </c:pt>
                <c:pt idx="91">
                  <c:v>19</c:v>
                </c:pt>
                <c:pt idx="92">
                  <c:v>35.5</c:v>
                </c:pt>
                <c:pt idx="93">
                  <c:v>40.5</c:v>
                </c:pt>
                <c:pt idx="94">
                  <c:v>22.5</c:v>
                </c:pt>
                <c:pt idx="95">
                  <c:v>22.5</c:v>
                </c:pt>
                <c:pt idx="96">
                  <c:v>13</c:v>
                </c:pt>
                <c:pt idx="97">
                  <c:v>22.5</c:v>
                </c:pt>
                <c:pt idx="98">
                  <c:v>56.5</c:v>
                </c:pt>
                <c:pt idx="99">
                  <c:v>35.5</c:v>
                </c:pt>
                <c:pt idx="100">
                  <c:v>86</c:v>
                </c:pt>
                <c:pt idx="101">
                  <c:v>12.5</c:v>
                </c:pt>
              </c:numCache>
            </c:numRef>
          </c:xVal>
          <c:yVal>
            <c:numRef>
              <c:f>[배분안_검토_20140102_ver2.xlsx]Sheet1!$B$4:$CY$4</c:f>
              <c:numCache>
                <c:formatCode>General</c:formatCode>
                <c:ptCount val="102"/>
                <c:pt idx="0">
                  <c:v>1962</c:v>
                </c:pt>
                <c:pt idx="1">
                  <c:v>1447</c:v>
                </c:pt>
                <c:pt idx="2">
                  <c:v>970</c:v>
                </c:pt>
                <c:pt idx="3">
                  <c:v>1091</c:v>
                </c:pt>
                <c:pt idx="4">
                  <c:v>1456</c:v>
                </c:pt>
                <c:pt idx="5">
                  <c:v>965</c:v>
                </c:pt>
                <c:pt idx="6">
                  <c:v>677</c:v>
                </c:pt>
                <c:pt idx="7">
                  <c:v>699</c:v>
                </c:pt>
                <c:pt idx="8">
                  <c:v>538</c:v>
                </c:pt>
                <c:pt idx="9">
                  <c:v>587</c:v>
                </c:pt>
                <c:pt idx="10">
                  <c:v>563</c:v>
                </c:pt>
                <c:pt idx="11">
                  <c:v>558</c:v>
                </c:pt>
                <c:pt idx="12">
                  <c:v>609</c:v>
                </c:pt>
                <c:pt idx="13">
                  <c:v>512</c:v>
                </c:pt>
                <c:pt idx="14">
                  <c:v>476</c:v>
                </c:pt>
                <c:pt idx="15">
                  <c:v>536</c:v>
                </c:pt>
                <c:pt idx="16">
                  <c:v>585</c:v>
                </c:pt>
                <c:pt idx="17">
                  <c:v>456</c:v>
                </c:pt>
                <c:pt idx="18">
                  <c:v>531</c:v>
                </c:pt>
                <c:pt idx="19">
                  <c:v>562</c:v>
                </c:pt>
                <c:pt idx="20">
                  <c:v>393</c:v>
                </c:pt>
                <c:pt idx="21">
                  <c:v>439</c:v>
                </c:pt>
                <c:pt idx="22">
                  <c:v>411</c:v>
                </c:pt>
                <c:pt idx="23">
                  <c:v>442</c:v>
                </c:pt>
                <c:pt idx="24">
                  <c:v>424</c:v>
                </c:pt>
                <c:pt idx="25">
                  <c:v>407</c:v>
                </c:pt>
                <c:pt idx="26">
                  <c:v>405</c:v>
                </c:pt>
                <c:pt idx="27">
                  <c:v>429</c:v>
                </c:pt>
                <c:pt idx="28">
                  <c:v>420</c:v>
                </c:pt>
                <c:pt idx="29">
                  <c:v>415</c:v>
                </c:pt>
                <c:pt idx="30">
                  <c:v>348</c:v>
                </c:pt>
                <c:pt idx="31">
                  <c:v>449</c:v>
                </c:pt>
                <c:pt idx="32">
                  <c:v>406</c:v>
                </c:pt>
                <c:pt idx="33">
                  <c:v>391</c:v>
                </c:pt>
                <c:pt idx="34">
                  <c:v>341</c:v>
                </c:pt>
                <c:pt idx="35">
                  <c:v>366</c:v>
                </c:pt>
                <c:pt idx="36">
                  <c:v>345</c:v>
                </c:pt>
                <c:pt idx="37">
                  <c:v>357</c:v>
                </c:pt>
                <c:pt idx="38">
                  <c:v>322</c:v>
                </c:pt>
                <c:pt idx="39">
                  <c:v>348</c:v>
                </c:pt>
                <c:pt idx="40">
                  <c:v>308</c:v>
                </c:pt>
                <c:pt idx="41">
                  <c:v>339</c:v>
                </c:pt>
                <c:pt idx="42">
                  <c:v>325</c:v>
                </c:pt>
                <c:pt idx="43">
                  <c:v>342</c:v>
                </c:pt>
                <c:pt idx="44">
                  <c:v>289</c:v>
                </c:pt>
                <c:pt idx="45">
                  <c:v>300</c:v>
                </c:pt>
                <c:pt idx="46">
                  <c:v>266</c:v>
                </c:pt>
                <c:pt idx="47">
                  <c:v>291</c:v>
                </c:pt>
                <c:pt idx="48">
                  <c:v>278</c:v>
                </c:pt>
                <c:pt idx="49">
                  <c:v>285</c:v>
                </c:pt>
                <c:pt idx="50">
                  <c:v>268</c:v>
                </c:pt>
                <c:pt idx="51">
                  <c:v>296</c:v>
                </c:pt>
                <c:pt idx="52">
                  <c:v>294</c:v>
                </c:pt>
                <c:pt idx="53">
                  <c:v>294</c:v>
                </c:pt>
                <c:pt idx="54">
                  <c:v>298</c:v>
                </c:pt>
                <c:pt idx="55">
                  <c:v>245</c:v>
                </c:pt>
                <c:pt idx="56">
                  <c:v>280</c:v>
                </c:pt>
                <c:pt idx="57">
                  <c:v>257</c:v>
                </c:pt>
                <c:pt idx="58">
                  <c:v>240</c:v>
                </c:pt>
                <c:pt idx="59">
                  <c:v>237</c:v>
                </c:pt>
                <c:pt idx="60">
                  <c:v>210</c:v>
                </c:pt>
                <c:pt idx="61">
                  <c:v>249</c:v>
                </c:pt>
                <c:pt idx="62">
                  <c:v>250</c:v>
                </c:pt>
                <c:pt idx="63">
                  <c:v>268</c:v>
                </c:pt>
                <c:pt idx="64">
                  <c:v>239</c:v>
                </c:pt>
                <c:pt idx="65">
                  <c:v>229</c:v>
                </c:pt>
                <c:pt idx="66">
                  <c:v>248</c:v>
                </c:pt>
                <c:pt idx="67">
                  <c:v>213</c:v>
                </c:pt>
                <c:pt idx="68">
                  <c:v>202</c:v>
                </c:pt>
                <c:pt idx="69">
                  <c:v>200</c:v>
                </c:pt>
                <c:pt idx="70">
                  <c:v>226</c:v>
                </c:pt>
                <c:pt idx="71">
                  <c:v>227</c:v>
                </c:pt>
                <c:pt idx="72">
                  <c:v>190</c:v>
                </c:pt>
                <c:pt idx="73">
                  <c:v>168</c:v>
                </c:pt>
                <c:pt idx="74">
                  <c:v>197</c:v>
                </c:pt>
                <c:pt idx="75">
                  <c:v>181</c:v>
                </c:pt>
                <c:pt idx="76">
                  <c:v>165</c:v>
                </c:pt>
                <c:pt idx="77">
                  <c:v>202</c:v>
                </c:pt>
                <c:pt idx="78">
                  <c:v>171</c:v>
                </c:pt>
                <c:pt idx="79">
                  <c:v>157</c:v>
                </c:pt>
                <c:pt idx="80">
                  <c:v>163</c:v>
                </c:pt>
                <c:pt idx="81">
                  <c:v>182</c:v>
                </c:pt>
                <c:pt idx="82">
                  <c:v>150</c:v>
                </c:pt>
                <c:pt idx="83">
                  <c:v>157</c:v>
                </c:pt>
                <c:pt idx="84">
                  <c:v>145</c:v>
                </c:pt>
                <c:pt idx="85">
                  <c:v>151</c:v>
                </c:pt>
                <c:pt idx="86">
                  <c:v>137</c:v>
                </c:pt>
                <c:pt idx="87">
                  <c:v>145</c:v>
                </c:pt>
                <c:pt idx="88">
                  <c:v>137</c:v>
                </c:pt>
                <c:pt idx="89">
                  <c:v>133</c:v>
                </c:pt>
                <c:pt idx="90">
                  <c:v>117</c:v>
                </c:pt>
                <c:pt idx="91">
                  <c:v>99</c:v>
                </c:pt>
                <c:pt idx="92">
                  <c:v>102</c:v>
                </c:pt>
                <c:pt idx="93">
                  <c:v>118</c:v>
                </c:pt>
                <c:pt idx="94">
                  <c:v>83</c:v>
                </c:pt>
                <c:pt idx="95">
                  <c:v>90</c:v>
                </c:pt>
                <c:pt idx="96">
                  <c:v>71</c:v>
                </c:pt>
                <c:pt idx="97">
                  <c:v>28</c:v>
                </c:pt>
                <c:pt idx="98">
                  <c:v>26</c:v>
                </c:pt>
                <c:pt idx="99">
                  <c:v>4</c:v>
                </c:pt>
                <c:pt idx="100">
                  <c:v>-1</c:v>
                </c:pt>
                <c:pt idx="101">
                  <c:v>-1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1092352"/>
        <c:axId val="422064896"/>
      </c:scatterChart>
      <c:valAx>
        <c:axId val="421092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22064896"/>
        <c:crosses val="autoZero"/>
        <c:crossBetween val="midCat"/>
      </c:valAx>
      <c:valAx>
        <c:axId val="422064896"/>
        <c:scaling>
          <c:orientation val="minMax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crossAx val="421092352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3066F-DCD1-4D7A-BA1A-CB73C2D3DF42}" type="datetimeFigureOut">
              <a:rPr lang="ko-KR" altLang="en-US" smtClean="0"/>
              <a:t>2014-01-03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D90F9-4CB9-473E-A49B-E82F59976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557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D90F9-4CB9-473E-A49B-E82F599762A5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35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D90F9-4CB9-473E-A49B-E82F599762A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078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D90F9-4CB9-473E-A49B-E82F599762A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22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D90F9-4CB9-473E-A49B-E82F599762A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464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D90F9-4CB9-473E-A49B-E82F599762A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337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6438" y="746125"/>
            <a:ext cx="5324475" cy="3686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15" y="82079"/>
            <a:ext cx="1917700" cy="938070"/>
          </a:xfrm>
          <a:prstGeom prst="rect">
            <a:avLst/>
          </a:prstGeom>
        </p:spPr>
      </p:pic>
      <p:pic>
        <p:nvPicPr>
          <p:cNvPr id="10" name="Picture 2" descr="D:\02. 변화관리\04. CIP\03. 매뉴얼\Signature_상하조합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537575" y="5459289"/>
            <a:ext cx="821935" cy="6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5104791" y="6204501"/>
            <a:ext cx="449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dirty="0" smtClean="0">
                <a:solidFill>
                  <a:schemeClr val="tx2">
                    <a:lumMod val="75000"/>
                  </a:schemeClr>
                </a:solidFill>
              </a:rPr>
              <a:t>프로세스 혁신</a:t>
            </a:r>
            <a:r>
              <a:rPr lang="en-US" altLang="ko-KR" sz="1200" b="1" i="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altLang="ko-KR" sz="1200" b="1" i="0" baseline="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1200" b="1" i="0" dirty="0" smtClean="0">
                <a:solidFill>
                  <a:schemeClr val="tx2">
                    <a:lumMod val="75000"/>
                  </a:schemeClr>
                </a:solidFill>
              </a:rPr>
              <a:t>강한 </a:t>
            </a:r>
            <a:r>
              <a:rPr lang="ko-KR" altLang="en-US" sz="1200" b="1" i="0" dirty="0" err="1" smtClean="0">
                <a:solidFill>
                  <a:schemeClr val="tx2">
                    <a:lumMod val="75000"/>
                  </a:schemeClr>
                </a:solidFill>
              </a:rPr>
              <a:t>코오롱</a:t>
            </a:r>
            <a:r>
              <a:rPr lang="en-US" altLang="ko-KR" sz="1200" b="1" i="0" dirty="0" smtClean="0">
                <a:solidFill>
                  <a:schemeClr val="tx2">
                    <a:lumMod val="75000"/>
                  </a:schemeClr>
                </a:solidFill>
              </a:rPr>
              <a:t>, One</a:t>
            </a:r>
            <a:r>
              <a:rPr lang="en-US" altLang="ko-KR" sz="1200" b="1" i="0" baseline="0" dirty="0" smtClean="0">
                <a:solidFill>
                  <a:schemeClr val="tx2">
                    <a:lumMod val="75000"/>
                  </a:schemeClr>
                </a:solidFill>
              </a:rPr>
              <a:t> &amp; Only!  </a:t>
            </a:r>
            <a:r>
              <a:rPr lang="ko-KR" altLang="en-US" sz="1200" b="1" dirty="0" smtClean="0">
                <a:latin typeface="+mn-ea"/>
                <a:ea typeface="+mn-ea"/>
                <a:cs typeface="Arial" pitchFamily="34" charset="0"/>
              </a:rPr>
              <a:t>프로세스혁신</a:t>
            </a:r>
            <a:r>
              <a:rPr lang="en-US" altLang="ko-KR" sz="1200" b="1" dirty="0" smtClean="0">
                <a:latin typeface="+mn-ea"/>
                <a:ea typeface="+mn-ea"/>
                <a:cs typeface="Arial" pitchFamily="34" charset="0"/>
              </a:rPr>
              <a:t>TF</a:t>
            </a:r>
            <a:endParaRPr lang="ko-KR" altLang="en-US" sz="1200" b="1" dirty="0"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12" name="그림 7" descr="라이프스타일이노베이터_Posi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7638" y="268757"/>
            <a:ext cx="22256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9974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9237" y="218526"/>
            <a:ext cx="9360000" cy="4222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249236" y="769625"/>
            <a:ext cx="9382443" cy="762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85837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" y="696780"/>
            <a:ext cx="9906000" cy="0"/>
          </a:xfrm>
          <a:prstGeom prst="line">
            <a:avLst/>
          </a:prstGeom>
          <a:noFill/>
          <a:ln w="63500">
            <a:solidFill>
              <a:srgbClr val="808080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fontAlgn="b" latinLnBrk="0">
              <a:spcBef>
                <a:spcPct val="50000"/>
              </a:spcBef>
              <a:spcAft>
                <a:spcPct val="0"/>
              </a:spcAft>
              <a:defRPr/>
            </a:pPr>
            <a:endParaRPr kumimoji="1" lang="ko-KR" altLang="en-US" sz="1600" cap="all" baseline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4495800" y="6521106"/>
            <a:ext cx="912813" cy="26987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atinLnBrk="0">
              <a:defRPr/>
            </a:pPr>
            <a:fld id="{8DFB1A83-64F0-4912-9BE6-927514D9BDAB}" type="slidenum">
              <a:rPr lang="en-US" altLang="ko-KR" sz="1100" b="0" cap="all" baseline="0" smtClean="0">
                <a:latin typeface="맑은 고딕" pitchFamily="50" charset="-127"/>
                <a:ea typeface="맑은 고딕" pitchFamily="50" charset="-127"/>
              </a:rPr>
              <a:pPr latinLnBrk="0">
                <a:defRPr/>
              </a:pPr>
              <a:t>‹#›</a:t>
            </a:fld>
            <a:endParaRPr lang="en-US" altLang="ko-KR" sz="1100" b="0" cap="all" baseline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92245" y="6509200"/>
            <a:ext cx="97155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2095" y="6556402"/>
            <a:ext cx="981246" cy="1777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158250" y="6522159"/>
            <a:ext cx="303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b="1" i="1" dirty="0" smtClean="0">
                <a:solidFill>
                  <a:schemeClr val="bg1">
                    <a:lumMod val="50000"/>
                  </a:schemeClr>
                </a:solidFill>
              </a:rPr>
              <a:t>프로세스 혁신</a:t>
            </a:r>
            <a:r>
              <a:rPr lang="en-US" altLang="ko-KR" sz="1000" b="1" i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000" b="1" i="1" dirty="0" smtClean="0">
                <a:solidFill>
                  <a:schemeClr val="bg1">
                    <a:lumMod val="50000"/>
                  </a:schemeClr>
                </a:solidFill>
              </a:rPr>
              <a:t>강한 코오롱</a:t>
            </a:r>
            <a:r>
              <a:rPr lang="en-US" altLang="ko-KR" sz="1000" b="1" i="1" dirty="0" smtClean="0">
                <a:solidFill>
                  <a:schemeClr val="bg1">
                    <a:lumMod val="50000"/>
                  </a:schemeClr>
                </a:solidFill>
              </a:rPr>
              <a:t>, One &amp; Only</a:t>
            </a:r>
            <a:endParaRPr lang="ko-KR" altLang="en-US" sz="1000" b="1" i="1" dirty="0" err="1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9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spcBef>
          <a:spcPct val="0"/>
        </a:spcBef>
        <a:buFont typeface="Arial" pitchFamily="34" charset="0"/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tabLst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/>
          <p:cNvSpPr txBox="1">
            <a:spLocks noChangeArrowheads="1"/>
          </p:cNvSpPr>
          <p:nvPr/>
        </p:nvSpPr>
        <p:spPr bwMode="auto">
          <a:xfrm>
            <a:off x="1056481" y="1000360"/>
            <a:ext cx="7767637" cy="646479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99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ctr" latinLnBrk="0">
              <a:lnSpc>
                <a:spcPct val="130000"/>
              </a:lnSpc>
            </a:pPr>
            <a:r>
              <a:rPr lang="en-US" altLang="ko-KR" sz="3000" dirty="0" smtClean="0">
                <a:solidFill>
                  <a:schemeClr val="tx1"/>
                </a:solidFill>
                <a:latin typeface="+mn-ea"/>
                <a:ea typeface="+mn-ea"/>
              </a:rPr>
              <a:t>PI </a:t>
            </a:r>
            <a:r>
              <a:rPr lang="ko-KR" altLang="en-US" sz="3000" dirty="0" smtClean="0">
                <a:solidFill>
                  <a:schemeClr val="tx1"/>
                </a:solidFill>
                <a:latin typeface="+mn-ea"/>
                <a:ea typeface="+mn-ea"/>
              </a:rPr>
              <a:t>과제 정의서</a:t>
            </a:r>
            <a:endParaRPr lang="en-US" altLang="ko-KR" sz="3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4057" y="4719215"/>
            <a:ext cx="1771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프로세스 혁신 </a:t>
            </a:r>
            <a:r>
              <a:rPr lang="en-US" altLang="ko-KR" sz="1600" kern="0" noProof="0" dirty="0" smtClean="0">
                <a:solidFill>
                  <a:srgbClr val="000000"/>
                </a:solidFill>
              </a:rPr>
              <a:t>TF</a:t>
            </a:r>
            <a:endParaRPr kumimoji="0" lang="en-US" altLang="ko-KR" sz="16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kern="0" dirty="0" smtClean="0">
                <a:solidFill>
                  <a:srgbClr val="000000"/>
                </a:solidFill>
              </a:rPr>
              <a:t>패션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SCM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  <p:sp>
        <p:nvSpPr>
          <p:cNvPr id="7" name="Rectangle 15"/>
          <p:cNvSpPr txBox="1">
            <a:spLocks noChangeArrowheads="1"/>
          </p:cNvSpPr>
          <p:nvPr/>
        </p:nvSpPr>
        <p:spPr bwMode="auto">
          <a:xfrm>
            <a:off x="1310040" y="1874523"/>
            <a:ext cx="1669690" cy="834845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99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marL="285750" indent="-285750" latinLnBrk="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600" b="0" dirty="0" err="1" smtClean="0">
                <a:solidFill>
                  <a:schemeClr val="tx1"/>
                </a:solidFill>
                <a:latin typeface="+mn-ea"/>
                <a:ea typeface="+mn-ea"/>
              </a:rPr>
              <a:t>과제명</a:t>
            </a:r>
            <a:r>
              <a:rPr lang="en-US" altLang="ko-KR" sz="1600" b="0" dirty="0" smtClean="0">
                <a:solidFill>
                  <a:schemeClr val="tx1"/>
                </a:solidFill>
                <a:latin typeface="+mn-ea"/>
                <a:ea typeface="+mn-ea"/>
              </a:rPr>
              <a:t>    :</a:t>
            </a:r>
            <a:r>
              <a:rPr lang="ko-KR" altLang="en-US" sz="1600" b="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endParaRPr lang="en-US" altLang="ko-KR" sz="1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 latinLnBrk="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600" b="0" dirty="0" smtClean="0">
                <a:solidFill>
                  <a:schemeClr val="tx1"/>
                </a:solidFill>
                <a:latin typeface="+mn-ea"/>
                <a:ea typeface="+mn-ea"/>
              </a:rPr>
              <a:t>과제목표 </a:t>
            </a:r>
            <a:r>
              <a:rPr lang="en-US" altLang="ko-KR" sz="1600" b="0" dirty="0" smtClean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endParaRPr lang="en-US" altLang="ko-KR" sz="1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Rectangle 15"/>
          <p:cNvSpPr txBox="1">
            <a:spLocks noChangeArrowheads="1"/>
          </p:cNvSpPr>
          <p:nvPr/>
        </p:nvSpPr>
        <p:spPr bwMode="auto">
          <a:xfrm>
            <a:off x="2807850" y="1874524"/>
            <a:ext cx="6091689" cy="1366110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99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latinLnBrk="0">
              <a:lnSpc>
                <a:spcPct val="130000"/>
              </a:lnSpc>
            </a:pPr>
            <a:r>
              <a:rPr lang="ko-KR" altLang="ko-KR" sz="1600" b="0" dirty="0">
                <a:solidFill>
                  <a:schemeClr val="tx1"/>
                </a:solidFill>
                <a:latin typeface="+mn-ea"/>
              </a:rPr>
              <a:t>상품 속성과 판매 예측 기반 물량 배분 최적화</a:t>
            </a:r>
            <a:endParaRPr lang="en-US" altLang="ko-KR" sz="1600" b="0" dirty="0">
              <a:solidFill>
                <a:schemeClr val="tx1"/>
              </a:solidFill>
              <a:latin typeface="+mn-ea"/>
            </a:endParaRPr>
          </a:p>
          <a:p>
            <a:pPr latinLnBrk="0">
              <a:lnSpc>
                <a:spcPct val="130000"/>
              </a:lnSpc>
            </a:pPr>
            <a:r>
              <a:rPr lang="ko-KR" altLang="en-US" sz="1600" b="0" dirty="0" smtClean="0">
                <a:solidFill>
                  <a:schemeClr val="tx1"/>
                </a:solidFill>
                <a:latin typeface="+mn-ea"/>
              </a:rPr>
              <a:t>상품 속성 기반의 구색 및 </a:t>
            </a:r>
            <a:r>
              <a:rPr lang="ko-KR" altLang="en-US" sz="1600" b="0" dirty="0">
                <a:solidFill>
                  <a:schemeClr val="tx1"/>
                </a:solidFill>
                <a:latin typeface="+mn-ea"/>
              </a:rPr>
              <a:t>판매 예측의 도입을 통해 물량 운영의 정확성을 향상하고</a:t>
            </a:r>
            <a:r>
              <a:rPr lang="en-US" altLang="ko-KR" sz="1600" b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0" dirty="0">
                <a:solidFill>
                  <a:schemeClr val="tx1"/>
                </a:solidFill>
                <a:latin typeface="+mn-ea"/>
              </a:rPr>
              <a:t>수작업 업무의 </a:t>
            </a:r>
            <a:r>
              <a:rPr lang="ko-KR" altLang="en-US" sz="1600" b="0" dirty="0" smtClean="0">
                <a:solidFill>
                  <a:schemeClr val="tx1"/>
                </a:solidFill>
                <a:latin typeface="+mn-ea"/>
              </a:rPr>
              <a:t>자동화로 </a:t>
            </a:r>
            <a:r>
              <a:rPr lang="ko-KR" altLang="en-US" sz="1600" b="0" dirty="0">
                <a:solidFill>
                  <a:schemeClr val="tx1"/>
                </a:solidFill>
                <a:latin typeface="+mn-ea"/>
              </a:rPr>
              <a:t>생산성 제고</a:t>
            </a:r>
            <a:endParaRPr lang="en-US" altLang="ko-KR" sz="16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9230" y="3773501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2013.11.15</a:t>
            </a:r>
          </a:p>
        </p:txBody>
      </p:sp>
    </p:spTree>
    <p:extLst>
      <p:ext uri="{BB962C8B-B14F-4D97-AF65-F5344CB8AC3E}">
        <p14:creationId xmlns:p14="http://schemas.microsoft.com/office/powerpoint/2010/main" val="28621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ko-KR" dirty="0" smtClean="0"/>
              <a:t>3. PI </a:t>
            </a:r>
            <a:r>
              <a:rPr lang="ko-KR" altLang="en-US" dirty="0" smtClean="0"/>
              <a:t>변화방향 </a:t>
            </a:r>
            <a:r>
              <a:rPr lang="en-US" altLang="ko-KR" dirty="0" smtClean="0"/>
              <a:t>– To-Be </a:t>
            </a:r>
            <a:r>
              <a:rPr lang="ko-KR" altLang="en-US" dirty="0" smtClean="0"/>
              <a:t>방향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ko-KR" altLang="en-US" dirty="0" smtClean="0">
                <a:latin typeface="+mn-ea"/>
              </a:rPr>
              <a:t>매장의 구색과 할당을 구분하여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매장별</a:t>
            </a:r>
            <a:r>
              <a:rPr lang="ko-KR" altLang="en-US" dirty="0" smtClean="0">
                <a:latin typeface="+mn-ea"/>
              </a:rPr>
              <a:t> 배분의 정교화를 도모함</a:t>
            </a:r>
            <a:endParaRPr lang="en-US" altLang="ko-KR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 bwMode="gray">
          <a:xfrm>
            <a:off x="7816878" y="289130"/>
            <a:ext cx="1786513" cy="2805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r" defTabSz="1028700" latinLnBrk="0">
              <a:spcBef>
                <a:spcPct val="0"/>
              </a:spcBef>
              <a:buSzPct val="120000"/>
            </a:pPr>
            <a:r>
              <a:rPr lang="ko-KR" altLang="en-US" sz="14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매장 구색과 할당의 구분</a:t>
            </a:r>
            <a:endParaRPr lang="ko-KR" altLang="en-US" sz="1400" b="1" i="1" kern="0" dirty="0">
              <a:solidFill>
                <a:schemeClr val="tx1">
                  <a:lumMod val="95000"/>
                  <a:lumOff val="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46167" y="2437662"/>
            <a:ext cx="4098330" cy="605856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400" b="1" dirty="0" smtClean="0">
                <a:latin typeface="+mn-ea"/>
                <a:cs typeface="Arial" charset="0"/>
              </a:rPr>
              <a:t>매장 구색</a:t>
            </a:r>
            <a:endParaRPr lang="en-US" altLang="ko-KR" sz="1400" b="1" dirty="0" smtClean="0">
              <a:latin typeface="+mn-ea"/>
              <a:cs typeface="Arial" charset="0"/>
            </a:endParaRPr>
          </a:p>
          <a:p>
            <a:pPr algn="ctr"/>
            <a:r>
              <a:rPr lang="en-US" altLang="ko-KR" sz="1400" b="1" dirty="0" smtClean="0">
                <a:latin typeface="+mn-ea"/>
                <a:cs typeface="Arial" charset="0"/>
              </a:rPr>
              <a:t>(</a:t>
            </a:r>
            <a:r>
              <a:rPr lang="en-US" altLang="ko-KR" sz="1400" b="1" dirty="0">
                <a:latin typeface="+mn-ea"/>
                <a:cs typeface="Arial" charset="0"/>
              </a:rPr>
              <a:t>S</a:t>
            </a:r>
            <a:r>
              <a:rPr lang="en-US" altLang="ko-KR" sz="1400" b="1" dirty="0" smtClean="0">
                <a:latin typeface="+mn-ea"/>
                <a:cs typeface="Arial" charset="0"/>
              </a:rPr>
              <a:t>tore</a:t>
            </a:r>
            <a:r>
              <a:rPr lang="ko-KR" altLang="en-US" sz="1400" b="1" dirty="0" smtClean="0">
                <a:latin typeface="+mn-ea"/>
                <a:cs typeface="Arial" charset="0"/>
              </a:rPr>
              <a:t> </a:t>
            </a:r>
            <a:r>
              <a:rPr lang="en-US" altLang="ko-KR" sz="1400" b="1" dirty="0" smtClean="0">
                <a:latin typeface="+mn-ea"/>
                <a:cs typeface="Arial" charset="0"/>
              </a:rPr>
              <a:t>Assortment)</a:t>
            </a:r>
            <a:endParaRPr lang="ko-KR" altLang="en-US" sz="1400" b="1" dirty="0" smtClean="0">
              <a:latin typeface="+mn-ea"/>
              <a:cs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379342" y="2426755"/>
            <a:ext cx="4098330" cy="605856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400" b="1" dirty="0" smtClean="0">
                <a:latin typeface="+mn-ea"/>
                <a:cs typeface="Arial" charset="0"/>
              </a:rPr>
              <a:t>매장 물량 할당</a:t>
            </a:r>
            <a:endParaRPr lang="en-US" altLang="ko-KR" sz="1400" b="1" dirty="0" smtClean="0">
              <a:latin typeface="+mn-ea"/>
              <a:cs typeface="Arial" charset="0"/>
            </a:endParaRPr>
          </a:p>
          <a:p>
            <a:pPr algn="ctr"/>
            <a:r>
              <a:rPr lang="en-US" altLang="ko-KR" sz="1400" b="1" dirty="0" smtClean="0">
                <a:latin typeface="+mn-ea"/>
                <a:cs typeface="Arial" charset="0"/>
              </a:rPr>
              <a:t>(Store</a:t>
            </a:r>
            <a:r>
              <a:rPr lang="ko-KR" altLang="en-US" sz="1400" b="1" dirty="0" smtClean="0">
                <a:latin typeface="+mn-ea"/>
                <a:cs typeface="Arial" charset="0"/>
              </a:rPr>
              <a:t> </a:t>
            </a:r>
            <a:r>
              <a:rPr lang="en-US" altLang="ko-KR" sz="1400" b="1" dirty="0" smtClean="0">
                <a:latin typeface="+mn-ea"/>
                <a:cs typeface="Arial" charset="0"/>
              </a:rPr>
              <a:t>Allocation)</a:t>
            </a:r>
            <a:endParaRPr lang="ko-KR" altLang="en-US" sz="1400" b="1" dirty="0" smtClean="0">
              <a:latin typeface="+mn-ea"/>
              <a:cs typeface="Arial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4754544" y="2552698"/>
            <a:ext cx="360000" cy="360000"/>
          </a:xfrm>
          <a:prstGeom prst="ellipse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rtlCol="0" anchor="ctr"/>
          <a:lstStyle/>
          <a:p>
            <a:pPr algn="ctr"/>
            <a:r>
              <a:rPr lang="en-US" altLang="ko-KR" sz="4000" b="1" dirty="0" smtClean="0">
                <a:latin typeface="+mn-ea"/>
                <a:cs typeface="Arial" charset="0"/>
              </a:rPr>
              <a:t>+</a:t>
            </a:r>
            <a:endParaRPr lang="ko-KR" altLang="en-US" sz="4000" b="1" dirty="0" smtClean="0">
              <a:latin typeface="+mn-ea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 bwMode="blackWhite">
          <a:xfrm>
            <a:off x="2609023" y="3811031"/>
            <a:ext cx="1912710" cy="37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rtlCol="0" anchor="t">
            <a:noAutofit/>
          </a:bodyPr>
          <a:lstStyle/>
          <a:p>
            <a:pPr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400" b="1" dirty="0" err="1" smtClean="0">
                <a:ea typeface="맑은 고딕" pitchFamily="50" charset="-127"/>
              </a:rPr>
              <a:t>매장별로</a:t>
            </a:r>
            <a:r>
              <a:rPr lang="ko-KR" altLang="en-US" sz="1400" b="1" dirty="0" smtClean="0">
                <a:ea typeface="맑은 고딕" pitchFamily="50" charset="-127"/>
              </a:rPr>
              <a:t> 어떤 스타일을</a:t>
            </a:r>
            <a:r>
              <a:rPr lang="en-US" altLang="ko-KR" sz="1400" b="1" dirty="0" smtClean="0">
                <a:ea typeface="맑은 고딕" pitchFamily="50" charset="-127"/>
              </a:rPr>
              <a:t/>
            </a:r>
            <a:br>
              <a:rPr lang="en-US" altLang="ko-KR" sz="1400" b="1" dirty="0" smtClean="0">
                <a:ea typeface="맑은 고딕" pitchFamily="50" charset="-127"/>
              </a:rPr>
            </a:br>
            <a:r>
              <a:rPr lang="ko-KR" altLang="en-US" sz="1400" b="1" dirty="0" smtClean="0">
                <a:ea typeface="맑은 고딕" pitchFamily="50" charset="-127"/>
              </a:rPr>
              <a:t>제공해야 할까</a:t>
            </a:r>
            <a:r>
              <a:rPr lang="en-US" altLang="ko-KR" sz="1400" b="1" dirty="0" smtClean="0">
                <a:ea typeface="맑은 고딕" pitchFamily="50" charset="-127"/>
              </a:rPr>
              <a:t>?</a:t>
            </a:r>
            <a:endParaRPr lang="ko-KR" altLang="en-US" sz="1400" b="1" dirty="0" smtClean="0"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5390082" y="4813272"/>
            <a:ext cx="4087590" cy="636113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r>
              <a:rPr lang="ko-KR" altLang="en-US" sz="1400" b="1" dirty="0" err="1" smtClean="0">
                <a:latin typeface="+mn-ea"/>
                <a:cs typeface="Arial" charset="0"/>
              </a:rPr>
              <a:t>매장별</a:t>
            </a:r>
            <a:r>
              <a:rPr lang="ko-KR" altLang="en-US" sz="1400" b="1" dirty="0" smtClean="0">
                <a:latin typeface="+mn-ea"/>
                <a:cs typeface="Arial" charset="0"/>
              </a:rPr>
              <a:t> 해당 상품의 판매예측</a:t>
            </a:r>
          </a:p>
        </p:txBody>
      </p:sp>
      <p:sp>
        <p:nvSpPr>
          <p:cNvPr id="27" name="TextBox 26"/>
          <p:cNvSpPr txBox="1"/>
          <p:nvPr/>
        </p:nvSpPr>
        <p:spPr bwMode="blackWhite">
          <a:xfrm>
            <a:off x="5379342" y="3811031"/>
            <a:ext cx="4098330" cy="37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rtlCol="0" anchor="t">
            <a:noAutofit/>
          </a:bodyPr>
          <a:lstStyle/>
          <a:p>
            <a:pPr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400" b="1" dirty="0" err="1" smtClean="0">
                <a:ea typeface="맑은 고딕" pitchFamily="50" charset="-127"/>
              </a:rPr>
              <a:t>매장별</a:t>
            </a:r>
            <a:r>
              <a:rPr lang="ko-KR" altLang="en-US" sz="1400" b="1" dirty="0">
                <a:ea typeface="맑은 고딕" pitchFamily="50" charset="-127"/>
              </a:rPr>
              <a:t> </a:t>
            </a:r>
            <a:r>
              <a:rPr lang="ko-KR" altLang="en-US" sz="1400" b="1" dirty="0" smtClean="0">
                <a:ea typeface="맑은 고딕" pitchFamily="50" charset="-127"/>
              </a:rPr>
              <a:t>구색이 정해진 스타일에 대해</a:t>
            </a:r>
            <a:r>
              <a:rPr lang="en-US" altLang="ko-KR" sz="1400" b="1" dirty="0" smtClean="0">
                <a:ea typeface="맑은 고딕" pitchFamily="50" charset="-127"/>
              </a:rPr>
              <a:t/>
            </a:r>
            <a:br>
              <a:rPr lang="en-US" altLang="ko-KR" sz="1400" b="1" dirty="0" smtClean="0">
                <a:ea typeface="맑은 고딕" pitchFamily="50" charset="-127"/>
              </a:rPr>
            </a:br>
            <a:r>
              <a:rPr lang="ko-KR" altLang="en-US" sz="1400" b="1" dirty="0" smtClean="0">
                <a:ea typeface="맑은 고딕" pitchFamily="50" charset="-127"/>
              </a:rPr>
              <a:t>얼마나 많이 할당할까</a:t>
            </a:r>
            <a:r>
              <a:rPr lang="en-US" altLang="ko-KR" sz="1400" b="1" dirty="0" smtClean="0">
                <a:ea typeface="맑은 고딕" pitchFamily="50" charset="-127"/>
              </a:rPr>
              <a:t>?</a:t>
            </a:r>
            <a:endParaRPr lang="ko-KR" altLang="en-US" sz="1400" b="1" dirty="0" smtClean="0"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446167" y="3139934"/>
            <a:ext cx="1988605" cy="605856"/>
          </a:xfrm>
          <a:prstGeom prst="rect">
            <a:avLst/>
          </a:prstGeom>
          <a:solidFill>
            <a:schemeClr val="bg2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400" b="1" dirty="0" err="1" smtClean="0">
                <a:latin typeface="+mn-ea"/>
                <a:cs typeface="Arial" charset="0"/>
              </a:rPr>
              <a:t>매장별</a:t>
            </a:r>
            <a:r>
              <a:rPr lang="en-US" altLang="ko-KR" sz="1400" b="1" dirty="0" smtClean="0">
                <a:latin typeface="+mn-ea"/>
                <a:cs typeface="Arial" charset="0"/>
              </a:rPr>
              <a:t/>
            </a:r>
            <a:br>
              <a:rPr lang="en-US" altLang="ko-KR" sz="1400" b="1" dirty="0" smtClean="0">
                <a:latin typeface="+mn-ea"/>
                <a:cs typeface="Arial" charset="0"/>
              </a:rPr>
            </a:br>
            <a:r>
              <a:rPr lang="ko-KR" altLang="en-US" sz="1400" b="1" dirty="0" smtClean="0">
                <a:latin typeface="+mn-ea"/>
                <a:cs typeface="Arial" charset="0"/>
              </a:rPr>
              <a:t>적정 스타일 수</a:t>
            </a:r>
            <a:endParaRPr lang="en-US" altLang="ko-KR" sz="1400" b="1" dirty="0" smtClean="0">
              <a:latin typeface="+mn-ea"/>
              <a:cs typeface="Arial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571227" y="3139934"/>
            <a:ext cx="1988605" cy="605856"/>
          </a:xfrm>
          <a:prstGeom prst="rect">
            <a:avLst/>
          </a:prstGeom>
          <a:solidFill>
            <a:schemeClr val="bg2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400" b="1" dirty="0" err="1" smtClean="0">
                <a:latin typeface="+mn-ea"/>
                <a:cs typeface="Arial" charset="0"/>
              </a:rPr>
              <a:t>매장별</a:t>
            </a:r>
            <a:r>
              <a:rPr lang="en-US" altLang="ko-KR" sz="1400" b="1" dirty="0" smtClean="0">
                <a:latin typeface="+mn-ea"/>
                <a:cs typeface="Arial" charset="0"/>
              </a:rPr>
              <a:t/>
            </a:r>
            <a:br>
              <a:rPr lang="en-US" altLang="ko-KR" sz="1400" b="1" dirty="0" smtClean="0">
                <a:latin typeface="+mn-ea"/>
                <a:cs typeface="Arial" charset="0"/>
              </a:rPr>
            </a:br>
            <a:r>
              <a:rPr lang="ko-KR" altLang="en-US" sz="1400" b="1" dirty="0" smtClean="0">
                <a:latin typeface="+mn-ea"/>
                <a:cs typeface="Arial" charset="0"/>
              </a:rPr>
              <a:t>스타일 구색</a:t>
            </a:r>
            <a:endParaRPr lang="en-US" altLang="ko-KR" sz="1400" b="1" dirty="0" smtClean="0">
              <a:latin typeface="+mn-ea"/>
              <a:cs typeface="Arial" charset="0"/>
            </a:endParaRPr>
          </a:p>
        </p:txBody>
      </p:sp>
      <p:sp>
        <p:nvSpPr>
          <p:cNvPr id="32" name="TextBox 31"/>
          <p:cNvSpPr txBox="1"/>
          <p:nvPr/>
        </p:nvSpPr>
        <p:spPr bwMode="blackWhite">
          <a:xfrm>
            <a:off x="446167" y="3811031"/>
            <a:ext cx="1897375" cy="37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rtlCol="0" anchor="t">
            <a:noAutofit/>
          </a:bodyPr>
          <a:lstStyle/>
          <a:p>
            <a:pPr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400" b="1" dirty="0" err="1" smtClean="0">
                <a:ea typeface="맑은 고딕" pitchFamily="50" charset="-127"/>
              </a:rPr>
              <a:t>매장별로</a:t>
            </a:r>
            <a:r>
              <a:rPr lang="ko-KR" altLang="en-US" sz="1400" b="1" dirty="0" smtClean="0">
                <a:ea typeface="맑은 고딕" pitchFamily="50" charset="-127"/>
              </a:rPr>
              <a:t> 얼마나 많은</a:t>
            </a:r>
            <a:r>
              <a:rPr lang="en-US" altLang="ko-KR" sz="1400" b="1" dirty="0" smtClean="0">
                <a:ea typeface="맑은 고딕" pitchFamily="50" charset="-127"/>
              </a:rPr>
              <a:t/>
            </a:r>
            <a:br>
              <a:rPr lang="en-US" altLang="ko-KR" sz="1400" b="1" dirty="0" smtClean="0">
                <a:ea typeface="맑은 고딕" pitchFamily="50" charset="-127"/>
              </a:rPr>
            </a:br>
            <a:r>
              <a:rPr lang="ko-KR" altLang="en-US" sz="1400" b="1" dirty="0" smtClean="0">
                <a:ea typeface="맑은 고딕" pitchFamily="50" charset="-127"/>
              </a:rPr>
              <a:t>스타일을 제공할까</a:t>
            </a:r>
            <a:r>
              <a:rPr lang="en-US" altLang="ko-KR" sz="1400" b="1" dirty="0" smtClean="0">
                <a:ea typeface="맑은 고딕" pitchFamily="50" charset="-127"/>
              </a:rPr>
              <a:t>?</a:t>
            </a:r>
            <a:endParaRPr lang="ko-KR" altLang="en-US" sz="1400" b="1" dirty="0" smtClean="0"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379342" y="3140304"/>
            <a:ext cx="4098330" cy="605856"/>
          </a:xfrm>
          <a:prstGeom prst="rect">
            <a:avLst/>
          </a:prstGeom>
          <a:solidFill>
            <a:schemeClr val="bg2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400" b="1" dirty="0" err="1" smtClean="0">
                <a:latin typeface="+mn-ea"/>
                <a:cs typeface="Arial" charset="0"/>
              </a:rPr>
              <a:t>매장별</a:t>
            </a:r>
            <a:r>
              <a:rPr lang="ko-KR" altLang="en-US" sz="1400" b="1" dirty="0" smtClean="0">
                <a:latin typeface="+mn-ea"/>
                <a:cs typeface="Arial" charset="0"/>
              </a:rPr>
              <a:t> 필요 물량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446166" y="4819671"/>
            <a:ext cx="1988605" cy="631064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r>
              <a:rPr lang="ko-KR" altLang="en-US" sz="1400" b="1" dirty="0" err="1" smtClean="0">
                <a:latin typeface="+mn-ea"/>
                <a:cs typeface="Arial" charset="0"/>
              </a:rPr>
              <a:t>매장별</a:t>
            </a:r>
            <a:endParaRPr lang="en-US" altLang="ko-KR" sz="1400" b="1" dirty="0">
              <a:latin typeface="+mn-ea"/>
              <a:cs typeface="Arial" charset="0"/>
            </a:endParaRPr>
          </a:p>
          <a:p>
            <a:pPr algn="ctr"/>
            <a:r>
              <a:rPr lang="ko-KR" altLang="en-US" sz="1400" b="1" dirty="0" smtClean="0">
                <a:latin typeface="+mn-ea"/>
                <a:cs typeface="Arial" charset="0"/>
              </a:rPr>
              <a:t>전시 </a:t>
            </a:r>
            <a:r>
              <a:rPr lang="en-US" altLang="ko-KR" sz="1400" b="1" dirty="0" err="1" smtClean="0">
                <a:latin typeface="+mn-ea"/>
                <a:cs typeface="Arial" charset="0"/>
              </a:rPr>
              <a:t>Capa</a:t>
            </a:r>
            <a:r>
              <a:rPr lang="ko-KR" altLang="en-US" sz="1400" b="1" dirty="0" smtClean="0">
                <a:latin typeface="+mn-ea"/>
                <a:cs typeface="Arial" charset="0"/>
              </a:rPr>
              <a:t>의 감안</a:t>
            </a:r>
          </a:p>
        </p:txBody>
      </p:sp>
      <p:sp>
        <p:nvSpPr>
          <p:cNvPr id="4" name="아래쪽 화살표 3"/>
          <p:cNvSpPr/>
          <p:nvPr/>
        </p:nvSpPr>
        <p:spPr bwMode="auto">
          <a:xfrm>
            <a:off x="977432" y="4378870"/>
            <a:ext cx="910740" cy="326539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39" name="아래쪽 화살표 38"/>
          <p:cNvSpPr/>
          <p:nvPr/>
        </p:nvSpPr>
        <p:spPr bwMode="auto">
          <a:xfrm>
            <a:off x="3112061" y="4378870"/>
            <a:ext cx="910740" cy="326539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2594509" y="4819671"/>
            <a:ext cx="1988605" cy="631064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r>
              <a:rPr lang="ko-KR" altLang="en-US" sz="1400" b="1" dirty="0" smtClean="0">
                <a:latin typeface="+mn-ea"/>
                <a:cs typeface="Arial" charset="0"/>
              </a:rPr>
              <a:t>상품 및</a:t>
            </a:r>
            <a:r>
              <a:rPr lang="en-US" altLang="ko-KR" sz="1400" b="1" dirty="0" smtClean="0">
                <a:latin typeface="+mn-ea"/>
                <a:cs typeface="Arial" charset="0"/>
              </a:rPr>
              <a:t/>
            </a:r>
            <a:br>
              <a:rPr lang="en-US" altLang="ko-KR" sz="1400" b="1" dirty="0" smtClean="0">
                <a:latin typeface="+mn-ea"/>
                <a:cs typeface="Arial" charset="0"/>
              </a:rPr>
            </a:br>
            <a:r>
              <a:rPr lang="ko-KR" altLang="en-US" sz="1400" b="1" dirty="0" smtClean="0">
                <a:latin typeface="+mn-ea"/>
                <a:cs typeface="Arial" charset="0"/>
              </a:rPr>
              <a:t>매장 특성 반영</a:t>
            </a:r>
          </a:p>
        </p:txBody>
      </p:sp>
      <p:sp>
        <p:nvSpPr>
          <p:cNvPr id="42" name="아래쪽 화살표 41"/>
          <p:cNvSpPr/>
          <p:nvPr/>
        </p:nvSpPr>
        <p:spPr bwMode="auto">
          <a:xfrm>
            <a:off x="6973137" y="4378870"/>
            <a:ext cx="910740" cy="326539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46167" y="5596106"/>
            <a:ext cx="4136947" cy="40911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400" b="1" dirty="0" smtClean="0">
                <a:latin typeface="+mn-ea"/>
                <a:cs typeface="Arial" charset="0"/>
              </a:rPr>
              <a:t>매장 초도 배분에 적용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5369753" y="5596106"/>
            <a:ext cx="4136947" cy="40911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400" b="1" dirty="0" smtClean="0">
                <a:latin typeface="+mn-ea"/>
                <a:cs typeface="Arial" charset="0"/>
              </a:rPr>
              <a:t>초도 배분</a:t>
            </a:r>
            <a:r>
              <a:rPr lang="en-US" altLang="ko-KR" sz="1400" b="1" dirty="0" smtClean="0">
                <a:latin typeface="+mn-ea"/>
                <a:cs typeface="Arial" charset="0"/>
              </a:rPr>
              <a:t>, </a:t>
            </a:r>
            <a:r>
              <a:rPr lang="ko-KR" altLang="en-US" sz="1400" b="1" dirty="0" smtClean="0">
                <a:latin typeface="+mn-ea"/>
                <a:cs typeface="Arial" charset="0"/>
              </a:rPr>
              <a:t>반응 배분</a:t>
            </a:r>
            <a:r>
              <a:rPr lang="en-US" altLang="ko-KR" sz="1400" b="1" dirty="0" smtClean="0">
                <a:latin typeface="+mn-ea"/>
                <a:cs typeface="Arial" charset="0"/>
              </a:rPr>
              <a:t>, </a:t>
            </a:r>
            <a:r>
              <a:rPr lang="ko-KR" altLang="en-US" sz="1400" b="1" dirty="0" smtClean="0">
                <a:latin typeface="+mn-ea"/>
                <a:cs typeface="Arial" charset="0"/>
              </a:rPr>
              <a:t>점간 이송에 적용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461502" y="1835205"/>
            <a:ext cx="9016170" cy="454066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+mn-ea"/>
                <a:cs typeface="Arial" charset="0"/>
              </a:rPr>
              <a:t>물량 운영의 정교화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60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ko-KR" dirty="0" smtClean="0"/>
              <a:t>3. PI </a:t>
            </a:r>
            <a:r>
              <a:rPr lang="ko-KR" altLang="en-US" dirty="0" smtClean="0"/>
              <a:t>변화방향 </a:t>
            </a:r>
            <a:r>
              <a:rPr lang="en-US" altLang="ko-KR" dirty="0" smtClean="0"/>
              <a:t>– To-Be </a:t>
            </a:r>
            <a:r>
              <a:rPr lang="ko-KR" altLang="en-US" dirty="0" smtClean="0"/>
              <a:t>방향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ko-KR" altLang="en-US" dirty="0" smtClean="0">
                <a:latin typeface="+mn-ea"/>
              </a:rPr>
              <a:t>판매 예측 기반의 배분을 수행하여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정확도를 제고함</a:t>
            </a:r>
            <a:endParaRPr lang="en-US" altLang="ko-KR" dirty="0">
              <a:latin typeface="+mn-ea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706817" y="1379835"/>
            <a:ext cx="8492366" cy="4948583"/>
            <a:chOff x="626985" y="1455730"/>
            <a:chExt cx="8492366" cy="4948583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4995942" y="4872514"/>
              <a:ext cx="4053583" cy="1442005"/>
            </a:xfrm>
            <a:prstGeom prst="rect">
              <a:avLst/>
            </a:prstGeom>
            <a:solidFill>
              <a:schemeClr val="bg2"/>
            </a:solidFill>
            <a:ln w="6350" algn="ctr">
              <a:noFill/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690016" y="4872514"/>
              <a:ext cx="4053583" cy="1442005"/>
            </a:xfrm>
            <a:prstGeom prst="rect">
              <a:avLst/>
            </a:prstGeom>
            <a:solidFill>
              <a:schemeClr val="bg2"/>
            </a:solidFill>
            <a:ln w="6350" algn="ctr">
              <a:noFill/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4948309" y="2228888"/>
              <a:ext cx="4156528" cy="4174225"/>
            </a:xfrm>
            <a:prstGeom prst="rect">
              <a:avLst/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626985" y="1455730"/>
              <a:ext cx="8492366" cy="356547"/>
              <a:chOff x="1454403" y="1477502"/>
              <a:chExt cx="3953967" cy="356547"/>
            </a:xfrm>
          </p:grpSpPr>
          <p:cxnSp>
            <p:nvCxnSpPr>
              <p:cNvPr id="17" name="직선 연결선 92"/>
              <p:cNvCxnSpPr/>
              <p:nvPr/>
            </p:nvCxnSpPr>
            <p:spPr bwMode="gray">
              <a:xfrm>
                <a:off x="1454403" y="1834049"/>
                <a:ext cx="395396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" name="Rectangle 123"/>
              <p:cNvSpPr>
                <a:spLocks noChangeArrowheads="1"/>
              </p:cNvSpPr>
              <p:nvPr/>
            </p:nvSpPr>
            <p:spPr bwMode="gray">
              <a:xfrm>
                <a:off x="3089710" y="1477502"/>
                <a:ext cx="683352" cy="338554"/>
              </a:xfrm>
              <a:prstGeom prst="rect">
                <a:avLst/>
              </a:prstGeom>
              <a:noFill/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 b="1" i="1" dirty="0" smtClean="0">
                    <a:latin typeface="맑은 고딕" pitchFamily="50" charset="-127"/>
                    <a:ea typeface="맑은 고딕" pitchFamily="50" charset="-127"/>
                    <a:cs typeface="Arial" charset="0"/>
                  </a:rPr>
                  <a:t>판매 예측 모델</a:t>
                </a:r>
                <a:endParaRPr lang="ko-KR" altLang="en-US" sz="1600" b="1" i="1" dirty="0">
                  <a:latin typeface="맑은 고딕" pitchFamily="50" charset="-127"/>
                  <a:ea typeface="맑은 고딕" pitchFamily="50" charset="-127"/>
                  <a:cs typeface="Arial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 bwMode="blackWhite">
            <a:xfrm>
              <a:off x="702717" y="4946900"/>
              <a:ext cx="4109216" cy="938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t">
              <a:spAutoFit/>
            </a:bodyPr>
            <a:lstStyle/>
            <a:p>
              <a:pPr marL="285750" indent="-285750" defTabSz="1028700" latinLnBrk="0">
                <a:spcBef>
                  <a:spcPts val="600"/>
                </a:spcBef>
                <a:buSzPct val="120000"/>
                <a:buFont typeface="Arial" pitchFamily="34" charset="0"/>
                <a:buChar char="•"/>
              </a:pPr>
              <a:r>
                <a:rPr lang="ko-KR" altLang="en-US" sz="1400" b="1" dirty="0" smtClean="0">
                  <a:ea typeface="맑은 고딕" pitchFamily="50" charset="-127"/>
                </a:rPr>
                <a:t>전 시즌 유사 스타일 또는 유사 스타일 그룹의 판매 실적을 예측 모델화</a:t>
              </a:r>
              <a:endParaRPr lang="en-US" altLang="ko-KR" sz="1400" b="1" dirty="0" smtClean="0">
                <a:ea typeface="맑은 고딕" pitchFamily="50" charset="-127"/>
              </a:endParaRPr>
            </a:p>
            <a:p>
              <a:pPr marL="285750" indent="-285750" defTabSz="1028700" latinLnBrk="0">
                <a:spcBef>
                  <a:spcPts val="600"/>
                </a:spcBef>
                <a:buSzPct val="120000"/>
                <a:buFont typeface="Arial" pitchFamily="34" charset="0"/>
                <a:buChar char="•"/>
              </a:pPr>
              <a:r>
                <a:rPr lang="ko-KR" altLang="en-US" sz="1400" b="1" dirty="0" smtClean="0">
                  <a:ea typeface="맑은 고딕" pitchFamily="50" charset="-127"/>
                </a:rPr>
                <a:t>유사 스타일 그룹은 동일 아이템에</a:t>
              </a:r>
              <a:r>
                <a:rPr lang="ko-KR" altLang="en-US" sz="1400" b="1" dirty="0">
                  <a:ea typeface="맑은 고딕" pitchFamily="50" charset="-127"/>
                </a:rPr>
                <a:t>서</a:t>
              </a:r>
              <a:r>
                <a:rPr lang="en-US" altLang="ko-KR" sz="1400" b="1" dirty="0" smtClean="0">
                  <a:ea typeface="맑은 고딕" pitchFamily="50" charset="-127"/>
                </a:rPr>
                <a:t> </a:t>
              </a:r>
              <a:r>
                <a:rPr lang="ko-KR" altLang="en-US" sz="1400" b="1" dirty="0" smtClean="0">
                  <a:ea typeface="맑은 고딕" pitchFamily="50" charset="-127"/>
                </a:rPr>
                <a:t>가격대</a:t>
              </a:r>
              <a:r>
                <a:rPr lang="en-US" altLang="ko-KR" sz="1400" b="1" dirty="0" smtClean="0">
                  <a:ea typeface="맑은 고딕" pitchFamily="50" charset="-127"/>
                </a:rPr>
                <a:t>(</a:t>
              </a:r>
              <a:r>
                <a:rPr lang="ko-KR" altLang="en-US" sz="1400" b="1" dirty="0" smtClean="0">
                  <a:ea typeface="맑은 고딕" pitchFamily="50" charset="-127"/>
                </a:rPr>
                <a:t>상</a:t>
              </a:r>
              <a:r>
                <a:rPr lang="en-US" altLang="ko-KR" sz="1400" b="1" dirty="0" smtClean="0">
                  <a:ea typeface="맑은 고딕" pitchFamily="50" charset="-127"/>
                </a:rPr>
                <a:t>/</a:t>
              </a:r>
              <a:r>
                <a:rPr lang="ko-KR" altLang="en-US" sz="1400" b="1" dirty="0" smtClean="0">
                  <a:ea typeface="맑은 고딕" pitchFamily="50" charset="-127"/>
                </a:rPr>
                <a:t>중</a:t>
              </a:r>
              <a:r>
                <a:rPr lang="en-US" altLang="ko-KR" sz="1400" b="1" dirty="0" smtClean="0">
                  <a:ea typeface="맑은 고딕" pitchFamily="50" charset="-127"/>
                </a:rPr>
                <a:t>/</a:t>
              </a:r>
              <a:r>
                <a:rPr lang="ko-KR" altLang="en-US" sz="1400" b="1" dirty="0" smtClean="0">
                  <a:ea typeface="맑은 고딕" pitchFamily="50" charset="-127"/>
                </a:rPr>
                <a:t>하</a:t>
              </a:r>
              <a:r>
                <a:rPr lang="en-US" altLang="ko-KR" sz="1400" b="1" dirty="0" smtClean="0">
                  <a:ea typeface="맑은 고딕" pitchFamily="50" charset="-127"/>
                </a:rPr>
                <a:t>), </a:t>
              </a:r>
              <a:r>
                <a:rPr lang="ko-KR" altLang="en-US" sz="1400" b="1" dirty="0" smtClean="0">
                  <a:ea typeface="맑은 고딕" pitchFamily="50" charset="-127"/>
                </a:rPr>
                <a:t>칼라 등을 반영하여 정함</a:t>
              </a:r>
              <a:endParaRPr lang="en-US" altLang="ko-KR" sz="1400" b="1" dirty="0" smtClean="0"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 bwMode="blackWhite">
            <a:xfrm>
              <a:off x="5008642" y="4946900"/>
              <a:ext cx="4108895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t">
              <a:spAutoFit/>
            </a:bodyPr>
            <a:lstStyle/>
            <a:p>
              <a:pPr marL="285750" indent="-285750" defTabSz="1028700" eaLnBrk="1" latinLnBrk="0" hangingPunct="1">
                <a:spcBef>
                  <a:spcPts val="600"/>
                </a:spcBef>
                <a:buSzPct val="120000"/>
                <a:buFont typeface="Arial" pitchFamily="34" charset="0"/>
                <a:buChar char="•"/>
              </a:pPr>
              <a:r>
                <a:rPr lang="ko-KR" altLang="en-US" sz="1400" b="1" dirty="0" smtClean="0">
                  <a:ea typeface="맑은 고딕" pitchFamily="50" charset="-127"/>
                </a:rPr>
                <a:t>실제 판매 기반 예측 모델 보정</a:t>
              </a:r>
              <a:endParaRPr lang="en-US" altLang="ko-KR" sz="1400" b="1" dirty="0" smtClean="0">
                <a:ea typeface="맑은 고딕" pitchFamily="50" charset="-127"/>
              </a:endParaRPr>
            </a:p>
            <a:p>
              <a:pPr marL="285750" indent="-285750" defTabSz="1028700" eaLnBrk="1" latinLnBrk="0" hangingPunct="1">
                <a:spcBef>
                  <a:spcPts val="600"/>
                </a:spcBef>
                <a:buSzPct val="120000"/>
                <a:buFont typeface="Arial" pitchFamily="34" charset="0"/>
                <a:buChar char="•"/>
              </a:pPr>
              <a:r>
                <a:rPr lang="ko-KR" altLang="en-US" sz="1400" b="1" dirty="0" smtClean="0">
                  <a:ea typeface="맑은 고딕" pitchFamily="50" charset="-127"/>
                </a:rPr>
                <a:t>단기</a:t>
              </a:r>
              <a:r>
                <a:rPr lang="en-US" altLang="ko-KR" sz="1400" b="1" dirty="0" smtClean="0">
                  <a:ea typeface="맑은 고딕" pitchFamily="50" charset="-127"/>
                </a:rPr>
                <a:t>(</a:t>
              </a:r>
              <a:r>
                <a:rPr lang="ko-KR" altLang="en-US" sz="1400" b="1" dirty="0" err="1" smtClean="0">
                  <a:ea typeface="맑은 고딕" pitchFamily="50" charset="-127"/>
                </a:rPr>
                <a:t>주단위</a:t>
              </a:r>
              <a:r>
                <a:rPr lang="en-US" altLang="ko-KR" sz="1400" b="1" dirty="0" smtClean="0">
                  <a:ea typeface="맑은 고딕" pitchFamily="50" charset="-127"/>
                </a:rPr>
                <a:t>)</a:t>
              </a:r>
              <a:r>
                <a:rPr lang="ko-KR" altLang="en-US" sz="1400" b="1" dirty="0" smtClean="0">
                  <a:ea typeface="맑은 고딕" pitchFamily="50" charset="-127"/>
                </a:rPr>
                <a:t> 판매 예측으로 </a:t>
              </a:r>
              <a:r>
                <a:rPr lang="ko-KR" altLang="en-US" sz="1400" b="1" dirty="0" err="1" smtClean="0">
                  <a:ea typeface="맑은 고딕" pitchFamily="50" charset="-127"/>
                </a:rPr>
                <a:t>반응배분량</a:t>
              </a:r>
              <a:r>
                <a:rPr lang="ko-KR" altLang="en-US" sz="1400" b="1" dirty="0" smtClean="0">
                  <a:ea typeface="맑은 고딕" pitchFamily="50" charset="-127"/>
                </a:rPr>
                <a:t> 산정</a:t>
              </a:r>
              <a:endParaRPr lang="en-US" altLang="ko-KR" sz="1400" b="1" dirty="0" smtClean="0">
                <a:ea typeface="맑은 고딕" pitchFamily="50" charset="-127"/>
              </a:endParaRPr>
            </a:p>
            <a:p>
              <a:pPr marL="285750" indent="-285750" defTabSz="1028700" eaLnBrk="1" latinLnBrk="0" hangingPunct="1">
                <a:spcBef>
                  <a:spcPts val="600"/>
                </a:spcBef>
                <a:buSzPct val="120000"/>
                <a:buFont typeface="Arial" pitchFamily="34" charset="0"/>
                <a:buChar char="•"/>
              </a:pPr>
              <a:r>
                <a:rPr lang="ko-KR" altLang="en-US" sz="1400" b="1" dirty="0" smtClean="0">
                  <a:ea typeface="맑은 고딕" pitchFamily="50" charset="-127"/>
                </a:rPr>
                <a:t>잔여기간 판매예측은 점간 이송 물량 산정</a:t>
              </a:r>
              <a:endParaRPr lang="en-US" altLang="ko-KR" sz="1400" b="1" dirty="0" smtClean="0"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blackWhite">
            <a:xfrm>
              <a:off x="702717" y="6097566"/>
              <a:ext cx="410921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t">
              <a:spAutoFit/>
            </a:bodyPr>
            <a:lstStyle/>
            <a:p>
              <a:pPr marL="285750" indent="-285750" defTabSz="1028700" eaLnBrk="1" latinLnBrk="0" hangingPunct="1">
                <a:spcBef>
                  <a:spcPts val="600"/>
                </a:spcBef>
                <a:buSzPct val="120000"/>
                <a:buFont typeface="Arial" pitchFamily="34" charset="0"/>
                <a:buChar char="•"/>
              </a:pPr>
              <a:r>
                <a:rPr lang="ko-KR" altLang="en-US" sz="1400" b="1" dirty="0" smtClean="0">
                  <a:ea typeface="맑은 고딕" pitchFamily="50" charset="-127"/>
                </a:rPr>
                <a:t>매장 초도 배분 물량 산정에 활용</a:t>
              </a:r>
              <a:endParaRPr lang="en-US" altLang="ko-KR" sz="1400" b="1" dirty="0" smtClean="0">
                <a:ea typeface="맑은 고딕" pitchFamily="50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262775" y="2631803"/>
              <a:ext cx="3778371" cy="2076221"/>
              <a:chOff x="5755187" y="2171519"/>
              <a:chExt cx="3778371" cy="2076221"/>
            </a:xfrm>
          </p:grpSpPr>
          <p:sp>
            <p:nvSpPr>
              <p:cNvPr id="24" name="Line 28"/>
              <p:cNvSpPr>
                <a:spLocks noChangeShapeType="1"/>
              </p:cNvSpPr>
              <p:nvPr/>
            </p:nvSpPr>
            <p:spPr bwMode="auto">
              <a:xfrm flipH="1">
                <a:off x="6297032" y="3804627"/>
                <a:ext cx="0" cy="204401"/>
              </a:xfrm>
              <a:prstGeom prst="line">
                <a:avLst/>
              </a:prstGeom>
              <a:noFill/>
              <a:ln w="6350" cap="rnd">
                <a:solidFill>
                  <a:srgbClr val="778888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lIns="45720" rIns="4572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7"/>
              <p:cNvSpPr>
                <a:spLocks/>
              </p:cNvSpPr>
              <p:nvPr/>
            </p:nvSpPr>
            <p:spPr bwMode="auto">
              <a:xfrm>
                <a:off x="6057948" y="2189264"/>
                <a:ext cx="3188409" cy="14013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64"/>
                  </a:cxn>
                  <a:cxn ang="0">
                    <a:pos x="1892" y="764"/>
                  </a:cxn>
                </a:cxnLst>
                <a:rect l="0" t="0" r="r" b="b"/>
                <a:pathLst>
                  <a:path w="1893" h="765">
                    <a:moveTo>
                      <a:pt x="0" y="0"/>
                    </a:moveTo>
                    <a:lnTo>
                      <a:pt x="0" y="764"/>
                    </a:lnTo>
                    <a:lnTo>
                      <a:pt x="1892" y="764"/>
                    </a:lnTo>
                  </a:path>
                </a:pathLst>
              </a:custGeom>
              <a:noFill/>
              <a:ln w="6350" cap="rnd" cmpd="sng">
                <a:solidFill>
                  <a:sysClr val="windowText" lastClr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lIns="45720" rIns="4572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>
                <a:off x="6295711" y="3514920"/>
                <a:ext cx="0" cy="67994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45720" rIns="4572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Rectangle 19"/>
              <p:cNvSpPr>
                <a:spLocks noChangeArrowheads="1"/>
              </p:cNvSpPr>
              <p:nvPr/>
            </p:nvSpPr>
            <p:spPr bwMode="auto">
              <a:xfrm>
                <a:off x="9124277" y="3684657"/>
                <a:ext cx="409281" cy="228456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 wrap="none" lIns="45720" rIns="45720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기간</a:t>
                </a:r>
                <a:endPara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Line 27"/>
              <p:cNvSpPr>
                <a:spLocks noChangeShapeType="1"/>
              </p:cNvSpPr>
              <p:nvPr/>
            </p:nvSpPr>
            <p:spPr bwMode="auto">
              <a:xfrm>
                <a:off x="6557686" y="3412790"/>
                <a:ext cx="0" cy="170124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45720" rIns="4572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6819657" y="3148097"/>
                <a:ext cx="0" cy="434817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45720" rIns="4572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auto">
              <a:xfrm>
                <a:off x="8653474" y="3495166"/>
                <a:ext cx="0" cy="87746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45720" rIns="4572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>
                <a:off x="8915446" y="3575020"/>
                <a:ext cx="0" cy="7895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45720" rIns="4572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5"/>
              <p:cNvSpPr>
                <a:spLocks/>
              </p:cNvSpPr>
              <p:nvPr/>
            </p:nvSpPr>
            <p:spPr bwMode="auto">
              <a:xfrm>
                <a:off x="7981572" y="2786971"/>
                <a:ext cx="1061996" cy="792829"/>
              </a:xfrm>
              <a:custGeom>
                <a:avLst/>
                <a:gdLst>
                  <a:gd name="connsiteX0" fmla="*/ 9989 w 9989"/>
                  <a:gd name="connsiteY0" fmla="*/ 9986 h 9986"/>
                  <a:gd name="connsiteX1" fmla="*/ 8935 w 9989"/>
                  <a:gd name="connsiteY1" fmla="*/ 9875 h 9986"/>
                  <a:gd name="connsiteX2" fmla="*/ 8413 w 9989"/>
                  <a:gd name="connsiteY2" fmla="*/ 9764 h 9986"/>
                  <a:gd name="connsiteX3" fmla="*/ 7891 w 9989"/>
                  <a:gd name="connsiteY3" fmla="*/ 9584 h 9986"/>
                  <a:gd name="connsiteX4" fmla="*/ 7358 w 9989"/>
                  <a:gd name="connsiteY4" fmla="*/ 9362 h 9986"/>
                  <a:gd name="connsiteX5" fmla="*/ 6826 w 9989"/>
                  <a:gd name="connsiteY5" fmla="*/ 9057 h 9986"/>
                  <a:gd name="connsiteX6" fmla="*/ 6304 w 9989"/>
                  <a:gd name="connsiteY6" fmla="*/ 8641 h 9986"/>
                  <a:gd name="connsiteX7" fmla="*/ 5250 w 9989"/>
                  <a:gd name="connsiteY7" fmla="*/ 7490 h 9986"/>
                  <a:gd name="connsiteX8" fmla="*/ 4195 w 9989"/>
                  <a:gd name="connsiteY8" fmla="*/ 5853 h 9986"/>
                  <a:gd name="connsiteX9" fmla="*/ 3152 w 9989"/>
                  <a:gd name="connsiteY9" fmla="*/ 3897 h 9986"/>
                  <a:gd name="connsiteX10" fmla="*/ 2619 w 9989"/>
                  <a:gd name="connsiteY10" fmla="*/ 2899 h 9986"/>
                  <a:gd name="connsiteX11" fmla="*/ 2098 w 9989"/>
                  <a:gd name="connsiteY11" fmla="*/ 1969 h 9986"/>
                  <a:gd name="connsiteX12" fmla="*/ 1576 w 9989"/>
                  <a:gd name="connsiteY12" fmla="*/ 1151 h 9986"/>
                  <a:gd name="connsiteX13" fmla="*/ 1043 w 9989"/>
                  <a:gd name="connsiteY13" fmla="*/ 527 h 9986"/>
                  <a:gd name="connsiteX14" fmla="*/ 0 w 9989"/>
                  <a:gd name="connsiteY14" fmla="*/ 0 h 9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989" h="9986">
                    <a:moveTo>
                      <a:pt x="9989" y="9986"/>
                    </a:moveTo>
                    <a:lnTo>
                      <a:pt x="8935" y="9875"/>
                    </a:lnTo>
                    <a:lnTo>
                      <a:pt x="8413" y="9764"/>
                    </a:lnTo>
                    <a:lnTo>
                      <a:pt x="7891" y="9584"/>
                    </a:lnTo>
                    <a:lnTo>
                      <a:pt x="7358" y="9362"/>
                    </a:lnTo>
                    <a:lnTo>
                      <a:pt x="6826" y="9057"/>
                    </a:lnTo>
                    <a:lnTo>
                      <a:pt x="6304" y="8641"/>
                    </a:lnTo>
                    <a:lnTo>
                      <a:pt x="5250" y="7490"/>
                    </a:lnTo>
                    <a:lnTo>
                      <a:pt x="4195" y="5853"/>
                    </a:lnTo>
                    <a:lnTo>
                      <a:pt x="3152" y="3897"/>
                    </a:lnTo>
                    <a:lnTo>
                      <a:pt x="2619" y="2899"/>
                    </a:lnTo>
                    <a:lnTo>
                      <a:pt x="2098" y="1969"/>
                    </a:lnTo>
                    <a:lnTo>
                      <a:pt x="1576" y="1151"/>
                    </a:lnTo>
                    <a:lnTo>
                      <a:pt x="1043" y="527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 cmpd="sng"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>
                <a:off x="6092828" y="2786972"/>
                <a:ext cx="1876894" cy="792829"/>
              </a:xfrm>
              <a:custGeom>
                <a:avLst/>
                <a:gdLst>
                  <a:gd name="connsiteX0" fmla="*/ 0 w 9989"/>
                  <a:gd name="connsiteY0" fmla="*/ 9986 h 9986"/>
                  <a:gd name="connsiteX1" fmla="*/ 1054 w 9989"/>
                  <a:gd name="connsiteY1" fmla="*/ 9875 h 9986"/>
                  <a:gd name="connsiteX2" fmla="*/ 1576 w 9989"/>
                  <a:gd name="connsiteY2" fmla="*/ 9764 h 9986"/>
                  <a:gd name="connsiteX3" fmla="*/ 2098 w 9989"/>
                  <a:gd name="connsiteY3" fmla="*/ 9584 h 9986"/>
                  <a:gd name="connsiteX4" fmla="*/ 2630 w 9989"/>
                  <a:gd name="connsiteY4" fmla="*/ 9362 h 9986"/>
                  <a:gd name="connsiteX5" fmla="*/ 3152 w 9989"/>
                  <a:gd name="connsiteY5" fmla="*/ 9057 h 9986"/>
                  <a:gd name="connsiteX6" fmla="*/ 3674 w 9989"/>
                  <a:gd name="connsiteY6" fmla="*/ 8641 h 9986"/>
                  <a:gd name="connsiteX7" fmla="*/ 4384 w 9989"/>
                  <a:gd name="connsiteY7" fmla="*/ 7490 h 9986"/>
                  <a:gd name="connsiteX8" fmla="*/ 5782 w 9989"/>
                  <a:gd name="connsiteY8" fmla="*/ 5853 h 9986"/>
                  <a:gd name="connsiteX9" fmla="*/ 6837 w 9989"/>
                  <a:gd name="connsiteY9" fmla="*/ 3897 h 9986"/>
                  <a:gd name="connsiteX10" fmla="*/ 7358 w 9989"/>
                  <a:gd name="connsiteY10" fmla="*/ 2899 h 9986"/>
                  <a:gd name="connsiteX11" fmla="*/ 7880 w 9989"/>
                  <a:gd name="connsiteY11" fmla="*/ 1969 h 9986"/>
                  <a:gd name="connsiteX12" fmla="*/ 8402 w 9989"/>
                  <a:gd name="connsiteY12" fmla="*/ 1151 h 9986"/>
                  <a:gd name="connsiteX13" fmla="*/ 8935 w 9989"/>
                  <a:gd name="connsiteY13" fmla="*/ 527 h 9986"/>
                  <a:gd name="connsiteX14" fmla="*/ 9456 w 9989"/>
                  <a:gd name="connsiteY14" fmla="*/ 125 h 9986"/>
                  <a:gd name="connsiteX15" fmla="*/ 9989 w 9989"/>
                  <a:gd name="connsiteY15" fmla="*/ 0 h 9986"/>
                  <a:gd name="connsiteX0" fmla="*/ 0 w 10000"/>
                  <a:gd name="connsiteY0" fmla="*/ 10000 h 10000"/>
                  <a:gd name="connsiteX1" fmla="*/ 1055 w 10000"/>
                  <a:gd name="connsiteY1" fmla="*/ 9889 h 10000"/>
                  <a:gd name="connsiteX2" fmla="*/ 1578 w 10000"/>
                  <a:gd name="connsiteY2" fmla="*/ 9778 h 10000"/>
                  <a:gd name="connsiteX3" fmla="*/ 2100 w 10000"/>
                  <a:gd name="connsiteY3" fmla="*/ 9597 h 10000"/>
                  <a:gd name="connsiteX4" fmla="*/ 2633 w 10000"/>
                  <a:gd name="connsiteY4" fmla="*/ 9375 h 10000"/>
                  <a:gd name="connsiteX5" fmla="*/ 3155 w 10000"/>
                  <a:gd name="connsiteY5" fmla="*/ 9070 h 10000"/>
                  <a:gd name="connsiteX6" fmla="*/ 3678 w 10000"/>
                  <a:gd name="connsiteY6" fmla="*/ 8653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845 w 10000"/>
                  <a:gd name="connsiteY9" fmla="*/ 3902 h 10000"/>
                  <a:gd name="connsiteX10" fmla="*/ 7366 w 10000"/>
                  <a:gd name="connsiteY10" fmla="*/ 2903 h 10000"/>
                  <a:gd name="connsiteX11" fmla="*/ 7889 w 10000"/>
                  <a:gd name="connsiteY11" fmla="*/ 1972 h 10000"/>
                  <a:gd name="connsiteX12" fmla="*/ 8411 w 10000"/>
                  <a:gd name="connsiteY12" fmla="*/ 1153 h 10000"/>
                  <a:gd name="connsiteX13" fmla="*/ 8945 w 10000"/>
                  <a:gd name="connsiteY13" fmla="*/ 528 h 10000"/>
                  <a:gd name="connsiteX14" fmla="*/ 9466 w 10000"/>
                  <a:gd name="connsiteY14" fmla="*/ 125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55 w 10000"/>
                  <a:gd name="connsiteY1" fmla="*/ 9889 h 10000"/>
                  <a:gd name="connsiteX2" fmla="*/ 1578 w 10000"/>
                  <a:gd name="connsiteY2" fmla="*/ 9778 h 10000"/>
                  <a:gd name="connsiteX3" fmla="*/ 2100 w 10000"/>
                  <a:gd name="connsiteY3" fmla="*/ 9597 h 10000"/>
                  <a:gd name="connsiteX4" fmla="*/ 2633 w 10000"/>
                  <a:gd name="connsiteY4" fmla="*/ 9375 h 10000"/>
                  <a:gd name="connsiteX5" fmla="*/ 3155 w 10000"/>
                  <a:gd name="connsiteY5" fmla="*/ 9070 h 10000"/>
                  <a:gd name="connsiteX6" fmla="*/ 3678 w 10000"/>
                  <a:gd name="connsiteY6" fmla="*/ 8653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354 w 10000"/>
                  <a:gd name="connsiteY9" fmla="*/ 2927 h 10000"/>
                  <a:gd name="connsiteX10" fmla="*/ 7366 w 10000"/>
                  <a:gd name="connsiteY10" fmla="*/ 2903 h 10000"/>
                  <a:gd name="connsiteX11" fmla="*/ 7889 w 10000"/>
                  <a:gd name="connsiteY11" fmla="*/ 1972 h 10000"/>
                  <a:gd name="connsiteX12" fmla="*/ 8411 w 10000"/>
                  <a:gd name="connsiteY12" fmla="*/ 1153 h 10000"/>
                  <a:gd name="connsiteX13" fmla="*/ 8945 w 10000"/>
                  <a:gd name="connsiteY13" fmla="*/ 528 h 10000"/>
                  <a:gd name="connsiteX14" fmla="*/ 9466 w 10000"/>
                  <a:gd name="connsiteY14" fmla="*/ 125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55 w 10000"/>
                  <a:gd name="connsiteY1" fmla="*/ 9889 h 10000"/>
                  <a:gd name="connsiteX2" fmla="*/ 1578 w 10000"/>
                  <a:gd name="connsiteY2" fmla="*/ 9778 h 10000"/>
                  <a:gd name="connsiteX3" fmla="*/ 2100 w 10000"/>
                  <a:gd name="connsiteY3" fmla="*/ 9597 h 10000"/>
                  <a:gd name="connsiteX4" fmla="*/ 2633 w 10000"/>
                  <a:gd name="connsiteY4" fmla="*/ 9375 h 10000"/>
                  <a:gd name="connsiteX5" fmla="*/ 3155 w 10000"/>
                  <a:gd name="connsiteY5" fmla="*/ 9070 h 10000"/>
                  <a:gd name="connsiteX6" fmla="*/ 3678 w 10000"/>
                  <a:gd name="connsiteY6" fmla="*/ 8653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354 w 10000"/>
                  <a:gd name="connsiteY9" fmla="*/ 2927 h 10000"/>
                  <a:gd name="connsiteX10" fmla="*/ 7317 w 10000"/>
                  <a:gd name="connsiteY10" fmla="*/ 1521 h 10000"/>
                  <a:gd name="connsiteX11" fmla="*/ 7889 w 10000"/>
                  <a:gd name="connsiteY11" fmla="*/ 1972 h 10000"/>
                  <a:gd name="connsiteX12" fmla="*/ 8411 w 10000"/>
                  <a:gd name="connsiteY12" fmla="*/ 1153 h 10000"/>
                  <a:gd name="connsiteX13" fmla="*/ 8945 w 10000"/>
                  <a:gd name="connsiteY13" fmla="*/ 528 h 10000"/>
                  <a:gd name="connsiteX14" fmla="*/ 9466 w 10000"/>
                  <a:gd name="connsiteY14" fmla="*/ 125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55 w 10000"/>
                  <a:gd name="connsiteY1" fmla="*/ 9889 h 10000"/>
                  <a:gd name="connsiteX2" fmla="*/ 1578 w 10000"/>
                  <a:gd name="connsiteY2" fmla="*/ 9778 h 10000"/>
                  <a:gd name="connsiteX3" fmla="*/ 2100 w 10000"/>
                  <a:gd name="connsiteY3" fmla="*/ 9597 h 10000"/>
                  <a:gd name="connsiteX4" fmla="*/ 2633 w 10000"/>
                  <a:gd name="connsiteY4" fmla="*/ 9375 h 10000"/>
                  <a:gd name="connsiteX5" fmla="*/ 3155 w 10000"/>
                  <a:gd name="connsiteY5" fmla="*/ 9070 h 10000"/>
                  <a:gd name="connsiteX6" fmla="*/ 3678 w 10000"/>
                  <a:gd name="connsiteY6" fmla="*/ 8653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354 w 10000"/>
                  <a:gd name="connsiteY9" fmla="*/ 2927 h 10000"/>
                  <a:gd name="connsiteX10" fmla="*/ 7317 w 10000"/>
                  <a:gd name="connsiteY10" fmla="*/ 1521 h 10000"/>
                  <a:gd name="connsiteX11" fmla="*/ 7889 w 10000"/>
                  <a:gd name="connsiteY11" fmla="*/ 1972 h 10000"/>
                  <a:gd name="connsiteX12" fmla="*/ 8411 w 10000"/>
                  <a:gd name="connsiteY12" fmla="*/ 503 h 10000"/>
                  <a:gd name="connsiteX13" fmla="*/ 8945 w 10000"/>
                  <a:gd name="connsiteY13" fmla="*/ 528 h 10000"/>
                  <a:gd name="connsiteX14" fmla="*/ 9466 w 10000"/>
                  <a:gd name="connsiteY14" fmla="*/ 125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55 w 10000"/>
                  <a:gd name="connsiteY1" fmla="*/ 9889 h 10000"/>
                  <a:gd name="connsiteX2" fmla="*/ 1578 w 10000"/>
                  <a:gd name="connsiteY2" fmla="*/ 9778 h 10000"/>
                  <a:gd name="connsiteX3" fmla="*/ 2100 w 10000"/>
                  <a:gd name="connsiteY3" fmla="*/ 9597 h 10000"/>
                  <a:gd name="connsiteX4" fmla="*/ 2633 w 10000"/>
                  <a:gd name="connsiteY4" fmla="*/ 9375 h 10000"/>
                  <a:gd name="connsiteX5" fmla="*/ 3155 w 10000"/>
                  <a:gd name="connsiteY5" fmla="*/ 9070 h 10000"/>
                  <a:gd name="connsiteX6" fmla="*/ 3678 w 10000"/>
                  <a:gd name="connsiteY6" fmla="*/ 8653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354 w 10000"/>
                  <a:gd name="connsiteY9" fmla="*/ 2927 h 10000"/>
                  <a:gd name="connsiteX10" fmla="*/ 7317 w 10000"/>
                  <a:gd name="connsiteY10" fmla="*/ 1521 h 10000"/>
                  <a:gd name="connsiteX11" fmla="*/ 7889 w 10000"/>
                  <a:gd name="connsiteY11" fmla="*/ 1078 h 10000"/>
                  <a:gd name="connsiteX12" fmla="*/ 8411 w 10000"/>
                  <a:gd name="connsiteY12" fmla="*/ 503 h 10000"/>
                  <a:gd name="connsiteX13" fmla="*/ 8945 w 10000"/>
                  <a:gd name="connsiteY13" fmla="*/ 528 h 10000"/>
                  <a:gd name="connsiteX14" fmla="*/ 9466 w 10000"/>
                  <a:gd name="connsiteY14" fmla="*/ 125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55 w 10000"/>
                  <a:gd name="connsiteY1" fmla="*/ 9889 h 10000"/>
                  <a:gd name="connsiteX2" fmla="*/ 1578 w 10000"/>
                  <a:gd name="connsiteY2" fmla="*/ 9778 h 10000"/>
                  <a:gd name="connsiteX3" fmla="*/ 2100 w 10000"/>
                  <a:gd name="connsiteY3" fmla="*/ 9597 h 10000"/>
                  <a:gd name="connsiteX4" fmla="*/ 2633 w 10000"/>
                  <a:gd name="connsiteY4" fmla="*/ 9375 h 10000"/>
                  <a:gd name="connsiteX5" fmla="*/ 3155 w 10000"/>
                  <a:gd name="connsiteY5" fmla="*/ 9070 h 10000"/>
                  <a:gd name="connsiteX6" fmla="*/ 3678 w 10000"/>
                  <a:gd name="connsiteY6" fmla="*/ 8653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354 w 10000"/>
                  <a:gd name="connsiteY9" fmla="*/ 2927 h 10000"/>
                  <a:gd name="connsiteX10" fmla="*/ 7317 w 10000"/>
                  <a:gd name="connsiteY10" fmla="*/ 1521 h 10000"/>
                  <a:gd name="connsiteX11" fmla="*/ 7889 w 10000"/>
                  <a:gd name="connsiteY11" fmla="*/ 1078 h 10000"/>
                  <a:gd name="connsiteX12" fmla="*/ 8411 w 10000"/>
                  <a:gd name="connsiteY12" fmla="*/ 503 h 10000"/>
                  <a:gd name="connsiteX13" fmla="*/ 9043 w 10000"/>
                  <a:gd name="connsiteY13" fmla="*/ 203 h 10000"/>
                  <a:gd name="connsiteX14" fmla="*/ 9466 w 10000"/>
                  <a:gd name="connsiteY14" fmla="*/ 125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55 w 10000"/>
                  <a:gd name="connsiteY1" fmla="*/ 9889 h 10000"/>
                  <a:gd name="connsiteX2" fmla="*/ 1578 w 10000"/>
                  <a:gd name="connsiteY2" fmla="*/ 9778 h 10000"/>
                  <a:gd name="connsiteX3" fmla="*/ 2100 w 10000"/>
                  <a:gd name="connsiteY3" fmla="*/ 9597 h 10000"/>
                  <a:gd name="connsiteX4" fmla="*/ 2633 w 10000"/>
                  <a:gd name="connsiteY4" fmla="*/ 9375 h 10000"/>
                  <a:gd name="connsiteX5" fmla="*/ 3155 w 10000"/>
                  <a:gd name="connsiteY5" fmla="*/ 9070 h 10000"/>
                  <a:gd name="connsiteX6" fmla="*/ 3678 w 10000"/>
                  <a:gd name="connsiteY6" fmla="*/ 8653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354 w 10000"/>
                  <a:gd name="connsiteY9" fmla="*/ 2927 h 10000"/>
                  <a:gd name="connsiteX10" fmla="*/ 7317 w 10000"/>
                  <a:gd name="connsiteY10" fmla="*/ 1521 h 10000"/>
                  <a:gd name="connsiteX11" fmla="*/ 7813 w 10000"/>
                  <a:gd name="connsiteY11" fmla="*/ 869 h 10000"/>
                  <a:gd name="connsiteX12" fmla="*/ 8411 w 10000"/>
                  <a:gd name="connsiteY12" fmla="*/ 503 h 10000"/>
                  <a:gd name="connsiteX13" fmla="*/ 9043 w 10000"/>
                  <a:gd name="connsiteY13" fmla="*/ 203 h 10000"/>
                  <a:gd name="connsiteX14" fmla="*/ 9466 w 10000"/>
                  <a:gd name="connsiteY14" fmla="*/ 125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55 w 10000"/>
                  <a:gd name="connsiteY1" fmla="*/ 9889 h 10000"/>
                  <a:gd name="connsiteX2" fmla="*/ 1578 w 10000"/>
                  <a:gd name="connsiteY2" fmla="*/ 9778 h 10000"/>
                  <a:gd name="connsiteX3" fmla="*/ 2100 w 10000"/>
                  <a:gd name="connsiteY3" fmla="*/ 9597 h 10000"/>
                  <a:gd name="connsiteX4" fmla="*/ 2633 w 10000"/>
                  <a:gd name="connsiteY4" fmla="*/ 9375 h 10000"/>
                  <a:gd name="connsiteX5" fmla="*/ 3155 w 10000"/>
                  <a:gd name="connsiteY5" fmla="*/ 9070 h 10000"/>
                  <a:gd name="connsiteX6" fmla="*/ 3678 w 10000"/>
                  <a:gd name="connsiteY6" fmla="*/ 8653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354 w 10000"/>
                  <a:gd name="connsiteY9" fmla="*/ 2927 h 10000"/>
                  <a:gd name="connsiteX10" fmla="*/ 7317 w 10000"/>
                  <a:gd name="connsiteY10" fmla="*/ 1521 h 10000"/>
                  <a:gd name="connsiteX11" fmla="*/ 7813 w 10000"/>
                  <a:gd name="connsiteY11" fmla="*/ 869 h 10000"/>
                  <a:gd name="connsiteX12" fmla="*/ 8411 w 10000"/>
                  <a:gd name="connsiteY12" fmla="*/ 503 h 10000"/>
                  <a:gd name="connsiteX13" fmla="*/ 9043 w 10000"/>
                  <a:gd name="connsiteY13" fmla="*/ 203 h 10000"/>
                  <a:gd name="connsiteX14" fmla="*/ 9441 w 10000"/>
                  <a:gd name="connsiteY14" fmla="*/ 0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55 w 10000"/>
                  <a:gd name="connsiteY1" fmla="*/ 9889 h 10000"/>
                  <a:gd name="connsiteX2" fmla="*/ 1578 w 10000"/>
                  <a:gd name="connsiteY2" fmla="*/ 9778 h 10000"/>
                  <a:gd name="connsiteX3" fmla="*/ 2100 w 10000"/>
                  <a:gd name="connsiteY3" fmla="*/ 9597 h 10000"/>
                  <a:gd name="connsiteX4" fmla="*/ 2633 w 10000"/>
                  <a:gd name="connsiteY4" fmla="*/ 9375 h 10000"/>
                  <a:gd name="connsiteX5" fmla="*/ 2978 w 10000"/>
                  <a:gd name="connsiteY5" fmla="*/ 8694 h 10000"/>
                  <a:gd name="connsiteX6" fmla="*/ 3678 w 10000"/>
                  <a:gd name="connsiteY6" fmla="*/ 8653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354 w 10000"/>
                  <a:gd name="connsiteY9" fmla="*/ 2927 h 10000"/>
                  <a:gd name="connsiteX10" fmla="*/ 7317 w 10000"/>
                  <a:gd name="connsiteY10" fmla="*/ 1521 h 10000"/>
                  <a:gd name="connsiteX11" fmla="*/ 7813 w 10000"/>
                  <a:gd name="connsiteY11" fmla="*/ 869 h 10000"/>
                  <a:gd name="connsiteX12" fmla="*/ 8411 w 10000"/>
                  <a:gd name="connsiteY12" fmla="*/ 503 h 10000"/>
                  <a:gd name="connsiteX13" fmla="*/ 9043 w 10000"/>
                  <a:gd name="connsiteY13" fmla="*/ 203 h 10000"/>
                  <a:gd name="connsiteX14" fmla="*/ 9441 w 10000"/>
                  <a:gd name="connsiteY14" fmla="*/ 0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55 w 10000"/>
                  <a:gd name="connsiteY1" fmla="*/ 9889 h 10000"/>
                  <a:gd name="connsiteX2" fmla="*/ 1578 w 10000"/>
                  <a:gd name="connsiteY2" fmla="*/ 9778 h 10000"/>
                  <a:gd name="connsiteX3" fmla="*/ 2100 w 10000"/>
                  <a:gd name="connsiteY3" fmla="*/ 9597 h 10000"/>
                  <a:gd name="connsiteX4" fmla="*/ 2633 w 10000"/>
                  <a:gd name="connsiteY4" fmla="*/ 9375 h 10000"/>
                  <a:gd name="connsiteX5" fmla="*/ 2978 w 10000"/>
                  <a:gd name="connsiteY5" fmla="*/ 8694 h 10000"/>
                  <a:gd name="connsiteX6" fmla="*/ 3728 w 10000"/>
                  <a:gd name="connsiteY6" fmla="*/ 7024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354 w 10000"/>
                  <a:gd name="connsiteY9" fmla="*/ 2927 h 10000"/>
                  <a:gd name="connsiteX10" fmla="*/ 7317 w 10000"/>
                  <a:gd name="connsiteY10" fmla="*/ 1521 h 10000"/>
                  <a:gd name="connsiteX11" fmla="*/ 7813 w 10000"/>
                  <a:gd name="connsiteY11" fmla="*/ 869 h 10000"/>
                  <a:gd name="connsiteX12" fmla="*/ 8411 w 10000"/>
                  <a:gd name="connsiteY12" fmla="*/ 503 h 10000"/>
                  <a:gd name="connsiteX13" fmla="*/ 9043 w 10000"/>
                  <a:gd name="connsiteY13" fmla="*/ 203 h 10000"/>
                  <a:gd name="connsiteX14" fmla="*/ 9441 w 10000"/>
                  <a:gd name="connsiteY14" fmla="*/ 0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55 w 10000"/>
                  <a:gd name="connsiteY1" fmla="*/ 9889 h 10000"/>
                  <a:gd name="connsiteX2" fmla="*/ 1578 w 10000"/>
                  <a:gd name="connsiteY2" fmla="*/ 9778 h 10000"/>
                  <a:gd name="connsiteX3" fmla="*/ 2100 w 10000"/>
                  <a:gd name="connsiteY3" fmla="*/ 9597 h 10000"/>
                  <a:gd name="connsiteX4" fmla="*/ 2658 w 10000"/>
                  <a:gd name="connsiteY4" fmla="*/ 8665 h 10000"/>
                  <a:gd name="connsiteX5" fmla="*/ 2978 w 10000"/>
                  <a:gd name="connsiteY5" fmla="*/ 8694 h 10000"/>
                  <a:gd name="connsiteX6" fmla="*/ 3728 w 10000"/>
                  <a:gd name="connsiteY6" fmla="*/ 7024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354 w 10000"/>
                  <a:gd name="connsiteY9" fmla="*/ 2927 h 10000"/>
                  <a:gd name="connsiteX10" fmla="*/ 7317 w 10000"/>
                  <a:gd name="connsiteY10" fmla="*/ 1521 h 10000"/>
                  <a:gd name="connsiteX11" fmla="*/ 7813 w 10000"/>
                  <a:gd name="connsiteY11" fmla="*/ 869 h 10000"/>
                  <a:gd name="connsiteX12" fmla="*/ 8411 w 10000"/>
                  <a:gd name="connsiteY12" fmla="*/ 503 h 10000"/>
                  <a:gd name="connsiteX13" fmla="*/ 9043 w 10000"/>
                  <a:gd name="connsiteY13" fmla="*/ 203 h 10000"/>
                  <a:gd name="connsiteX14" fmla="*/ 9441 w 10000"/>
                  <a:gd name="connsiteY14" fmla="*/ 0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55 w 10000"/>
                  <a:gd name="connsiteY1" fmla="*/ 9889 h 10000"/>
                  <a:gd name="connsiteX2" fmla="*/ 1502 w 10000"/>
                  <a:gd name="connsiteY2" fmla="*/ 9235 h 10000"/>
                  <a:gd name="connsiteX3" fmla="*/ 2100 w 10000"/>
                  <a:gd name="connsiteY3" fmla="*/ 9597 h 10000"/>
                  <a:gd name="connsiteX4" fmla="*/ 2658 w 10000"/>
                  <a:gd name="connsiteY4" fmla="*/ 8665 h 10000"/>
                  <a:gd name="connsiteX5" fmla="*/ 2978 w 10000"/>
                  <a:gd name="connsiteY5" fmla="*/ 8694 h 10000"/>
                  <a:gd name="connsiteX6" fmla="*/ 3728 w 10000"/>
                  <a:gd name="connsiteY6" fmla="*/ 7024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354 w 10000"/>
                  <a:gd name="connsiteY9" fmla="*/ 2927 h 10000"/>
                  <a:gd name="connsiteX10" fmla="*/ 7317 w 10000"/>
                  <a:gd name="connsiteY10" fmla="*/ 1521 h 10000"/>
                  <a:gd name="connsiteX11" fmla="*/ 7813 w 10000"/>
                  <a:gd name="connsiteY11" fmla="*/ 869 h 10000"/>
                  <a:gd name="connsiteX12" fmla="*/ 8411 w 10000"/>
                  <a:gd name="connsiteY12" fmla="*/ 503 h 10000"/>
                  <a:gd name="connsiteX13" fmla="*/ 9043 w 10000"/>
                  <a:gd name="connsiteY13" fmla="*/ 203 h 10000"/>
                  <a:gd name="connsiteX14" fmla="*/ 9441 w 10000"/>
                  <a:gd name="connsiteY14" fmla="*/ 0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55 w 10000"/>
                  <a:gd name="connsiteY1" fmla="*/ 9889 h 10000"/>
                  <a:gd name="connsiteX2" fmla="*/ 1502 w 10000"/>
                  <a:gd name="connsiteY2" fmla="*/ 9235 h 10000"/>
                  <a:gd name="connsiteX3" fmla="*/ 2024 w 10000"/>
                  <a:gd name="connsiteY3" fmla="*/ 8970 h 10000"/>
                  <a:gd name="connsiteX4" fmla="*/ 2658 w 10000"/>
                  <a:gd name="connsiteY4" fmla="*/ 8665 h 10000"/>
                  <a:gd name="connsiteX5" fmla="*/ 2978 w 10000"/>
                  <a:gd name="connsiteY5" fmla="*/ 8694 h 10000"/>
                  <a:gd name="connsiteX6" fmla="*/ 3728 w 10000"/>
                  <a:gd name="connsiteY6" fmla="*/ 7024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354 w 10000"/>
                  <a:gd name="connsiteY9" fmla="*/ 2927 h 10000"/>
                  <a:gd name="connsiteX10" fmla="*/ 7317 w 10000"/>
                  <a:gd name="connsiteY10" fmla="*/ 1521 h 10000"/>
                  <a:gd name="connsiteX11" fmla="*/ 7813 w 10000"/>
                  <a:gd name="connsiteY11" fmla="*/ 869 h 10000"/>
                  <a:gd name="connsiteX12" fmla="*/ 8411 w 10000"/>
                  <a:gd name="connsiteY12" fmla="*/ 503 h 10000"/>
                  <a:gd name="connsiteX13" fmla="*/ 9043 w 10000"/>
                  <a:gd name="connsiteY13" fmla="*/ 203 h 10000"/>
                  <a:gd name="connsiteX14" fmla="*/ 9441 w 10000"/>
                  <a:gd name="connsiteY14" fmla="*/ 0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05 w 10000"/>
                  <a:gd name="connsiteY1" fmla="*/ 9597 h 10000"/>
                  <a:gd name="connsiteX2" fmla="*/ 1502 w 10000"/>
                  <a:gd name="connsiteY2" fmla="*/ 9235 h 10000"/>
                  <a:gd name="connsiteX3" fmla="*/ 2024 w 10000"/>
                  <a:gd name="connsiteY3" fmla="*/ 8970 h 10000"/>
                  <a:gd name="connsiteX4" fmla="*/ 2658 w 10000"/>
                  <a:gd name="connsiteY4" fmla="*/ 8665 h 10000"/>
                  <a:gd name="connsiteX5" fmla="*/ 2978 w 10000"/>
                  <a:gd name="connsiteY5" fmla="*/ 8694 h 10000"/>
                  <a:gd name="connsiteX6" fmla="*/ 3728 w 10000"/>
                  <a:gd name="connsiteY6" fmla="*/ 7024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354 w 10000"/>
                  <a:gd name="connsiteY9" fmla="*/ 2927 h 10000"/>
                  <a:gd name="connsiteX10" fmla="*/ 7317 w 10000"/>
                  <a:gd name="connsiteY10" fmla="*/ 1521 h 10000"/>
                  <a:gd name="connsiteX11" fmla="*/ 7813 w 10000"/>
                  <a:gd name="connsiteY11" fmla="*/ 869 h 10000"/>
                  <a:gd name="connsiteX12" fmla="*/ 8411 w 10000"/>
                  <a:gd name="connsiteY12" fmla="*/ 503 h 10000"/>
                  <a:gd name="connsiteX13" fmla="*/ 9043 w 10000"/>
                  <a:gd name="connsiteY13" fmla="*/ 203 h 10000"/>
                  <a:gd name="connsiteX14" fmla="*/ 9441 w 10000"/>
                  <a:gd name="connsiteY14" fmla="*/ 0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05 w 10000"/>
                  <a:gd name="connsiteY1" fmla="*/ 9597 h 10000"/>
                  <a:gd name="connsiteX2" fmla="*/ 1502 w 10000"/>
                  <a:gd name="connsiteY2" fmla="*/ 9235 h 10000"/>
                  <a:gd name="connsiteX3" fmla="*/ 2024 w 10000"/>
                  <a:gd name="connsiteY3" fmla="*/ 8970 h 10000"/>
                  <a:gd name="connsiteX4" fmla="*/ 2658 w 10000"/>
                  <a:gd name="connsiteY4" fmla="*/ 8665 h 10000"/>
                  <a:gd name="connsiteX5" fmla="*/ 3180 w 10000"/>
                  <a:gd name="connsiteY5" fmla="*/ 7984 h 10000"/>
                  <a:gd name="connsiteX6" fmla="*/ 3728 w 10000"/>
                  <a:gd name="connsiteY6" fmla="*/ 7024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354 w 10000"/>
                  <a:gd name="connsiteY9" fmla="*/ 2927 h 10000"/>
                  <a:gd name="connsiteX10" fmla="*/ 7317 w 10000"/>
                  <a:gd name="connsiteY10" fmla="*/ 1521 h 10000"/>
                  <a:gd name="connsiteX11" fmla="*/ 7813 w 10000"/>
                  <a:gd name="connsiteY11" fmla="*/ 869 h 10000"/>
                  <a:gd name="connsiteX12" fmla="*/ 8411 w 10000"/>
                  <a:gd name="connsiteY12" fmla="*/ 503 h 10000"/>
                  <a:gd name="connsiteX13" fmla="*/ 9043 w 10000"/>
                  <a:gd name="connsiteY13" fmla="*/ 203 h 10000"/>
                  <a:gd name="connsiteX14" fmla="*/ 9441 w 10000"/>
                  <a:gd name="connsiteY14" fmla="*/ 0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05 w 10000"/>
                  <a:gd name="connsiteY1" fmla="*/ 9597 h 10000"/>
                  <a:gd name="connsiteX2" fmla="*/ 1552 w 10000"/>
                  <a:gd name="connsiteY2" fmla="*/ 9319 h 10000"/>
                  <a:gd name="connsiteX3" fmla="*/ 2024 w 10000"/>
                  <a:gd name="connsiteY3" fmla="*/ 8970 h 10000"/>
                  <a:gd name="connsiteX4" fmla="*/ 2658 w 10000"/>
                  <a:gd name="connsiteY4" fmla="*/ 8665 h 10000"/>
                  <a:gd name="connsiteX5" fmla="*/ 3180 w 10000"/>
                  <a:gd name="connsiteY5" fmla="*/ 7984 h 10000"/>
                  <a:gd name="connsiteX6" fmla="*/ 3728 w 10000"/>
                  <a:gd name="connsiteY6" fmla="*/ 7024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354 w 10000"/>
                  <a:gd name="connsiteY9" fmla="*/ 2927 h 10000"/>
                  <a:gd name="connsiteX10" fmla="*/ 7317 w 10000"/>
                  <a:gd name="connsiteY10" fmla="*/ 1521 h 10000"/>
                  <a:gd name="connsiteX11" fmla="*/ 7813 w 10000"/>
                  <a:gd name="connsiteY11" fmla="*/ 869 h 10000"/>
                  <a:gd name="connsiteX12" fmla="*/ 8411 w 10000"/>
                  <a:gd name="connsiteY12" fmla="*/ 503 h 10000"/>
                  <a:gd name="connsiteX13" fmla="*/ 9043 w 10000"/>
                  <a:gd name="connsiteY13" fmla="*/ 203 h 10000"/>
                  <a:gd name="connsiteX14" fmla="*/ 9441 w 10000"/>
                  <a:gd name="connsiteY14" fmla="*/ 0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05 w 10000"/>
                  <a:gd name="connsiteY1" fmla="*/ 9597 h 10000"/>
                  <a:gd name="connsiteX2" fmla="*/ 1552 w 10000"/>
                  <a:gd name="connsiteY2" fmla="*/ 9319 h 10000"/>
                  <a:gd name="connsiteX3" fmla="*/ 2125 w 10000"/>
                  <a:gd name="connsiteY3" fmla="*/ 9012 h 10000"/>
                  <a:gd name="connsiteX4" fmla="*/ 2658 w 10000"/>
                  <a:gd name="connsiteY4" fmla="*/ 8665 h 10000"/>
                  <a:gd name="connsiteX5" fmla="*/ 3180 w 10000"/>
                  <a:gd name="connsiteY5" fmla="*/ 7984 h 10000"/>
                  <a:gd name="connsiteX6" fmla="*/ 3728 w 10000"/>
                  <a:gd name="connsiteY6" fmla="*/ 7024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354 w 10000"/>
                  <a:gd name="connsiteY9" fmla="*/ 2927 h 10000"/>
                  <a:gd name="connsiteX10" fmla="*/ 7317 w 10000"/>
                  <a:gd name="connsiteY10" fmla="*/ 1521 h 10000"/>
                  <a:gd name="connsiteX11" fmla="*/ 7813 w 10000"/>
                  <a:gd name="connsiteY11" fmla="*/ 869 h 10000"/>
                  <a:gd name="connsiteX12" fmla="*/ 8411 w 10000"/>
                  <a:gd name="connsiteY12" fmla="*/ 503 h 10000"/>
                  <a:gd name="connsiteX13" fmla="*/ 9043 w 10000"/>
                  <a:gd name="connsiteY13" fmla="*/ 203 h 10000"/>
                  <a:gd name="connsiteX14" fmla="*/ 9441 w 10000"/>
                  <a:gd name="connsiteY14" fmla="*/ 0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05 w 10000"/>
                  <a:gd name="connsiteY1" fmla="*/ 9597 h 10000"/>
                  <a:gd name="connsiteX2" fmla="*/ 1552 w 10000"/>
                  <a:gd name="connsiteY2" fmla="*/ 9319 h 10000"/>
                  <a:gd name="connsiteX3" fmla="*/ 2125 w 10000"/>
                  <a:gd name="connsiteY3" fmla="*/ 9012 h 10000"/>
                  <a:gd name="connsiteX4" fmla="*/ 2658 w 10000"/>
                  <a:gd name="connsiteY4" fmla="*/ 8665 h 10000"/>
                  <a:gd name="connsiteX5" fmla="*/ 2822 w 10000"/>
                  <a:gd name="connsiteY5" fmla="*/ 8536 h 10000"/>
                  <a:gd name="connsiteX6" fmla="*/ 3180 w 10000"/>
                  <a:gd name="connsiteY6" fmla="*/ 7984 h 10000"/>
                  <a:gd name="connsiteX7" fmla="*/ 3728 w 10000"/>
                  <a:gd name="connsiteY7" fmla="*/ 7024 h 10000"/>
                  <a:gd name="connsiteX8" fmla="*/ 4389 w 10000"/>
                  <a:gd name="connsiteY8" fmla="*/ 7501 h 10000"/>
                  <a:gd name="connsiteX9" fmla="*/ 5493 w 10000"/>
                  <a:gd name="connsiteY9" fmla="*/ 4804 h 10000"/>
                  <a:gd name="connsiteX10" fmla="*/ 6354 w 10000"/>
                  <a:gd name="connsiteY10" fmla="*/ 2927 h 10000"/>
                  <a:gd name="connsiteX11" fmla="*/ 7317 w 10000"/>
                  <a:gd name="connsiteY11" fmla="*/ 1521 h 10000"/>
                  <a:gd name="connsiteX12" fmla="*/ 7813 w 10000"/>
                  <a:gd name="connsiteY12" fmla="*/ 869 h 10000"/>
                  <a:gd name="connsiteX13" fmla="*/ 8411 w 10000"/>
                  <a:gd name="connsiteY13" fmla="*/ 503 h 10000"/>
                  <a:gd name="connsiteX14" fmla="*/ 9043 w 10000"/>
                  <a:gd name="connsiteY14" fmla="*/ 203 h 10000"/>
                  <a:gd name="connsiteX15" fmla="*/ 9441 w 10000"/>
                  <a:gd name="connsiteY15" fmla="*/ 0 h 10000"/>
                  <a:gd name="connsiteX16" fmla="*/ 10000 w 10000"/>
                  <a:gd name="connsiteY16" fmla="*/ 0 h 10000"/>
                  <a:gd name="connsiteX0" fmla="*/ 0 w 10000"/>
                  <a:gd name="connsiteY0" fmla="*/ 10000 h 10000"/>
                  <a:gd name="connsiteX1" fmla="*/ 1005 w 10000"/>
                  <a:gd name="connsiteY1" fmla="*/ 9597 h 10000"/>
                  <a:gd name="connsiteX2" fmla="*/ 1552 w 10000"/>
                  <a:gd name="connsiteY2" fmla="*/ 9319 h 10000"/>
                  <a:gd name="connsiteX3" fmla="*/ 2125 w 10000"/>
                  <a:gd name="connsiteY3" fmla="*/ 9012 h 10000"/>
                  <a:gd name="connsiteX4" fmla="*/ 2658 w 10000"/>
                  <a:gd name="connsiteY4" fmla="*/ 8665 h 10000"/>
                  <a:gd name="connsiteX5" fmla="*/ 2822 w 10000"/>
                  <a:gd name="connsiteY5" fmla="*/ 8536 h 10000"/>
                  <a:gd name="connsiteX6" fmla="*/ 3432 w 10000"/>
                  <a:gd name="connsiteY6" fmla="*/ 7817 h 10000"/>
                  <a:gd name="connsiteX7" fmla="*/ 3728 w 10000"/>
                  <a:gd name="connsiteY7" fmla="*/ 7024 h 10000"/>
                  <a:gd name="connsiteX8" fmla="*/ 4389 w 10000"/>
                  <a:gd name="connsiteY8" fmla="*/ 7501 h 10000"/>
                  <a:gd name="connsiteX9" fmla="*/ 5493 w 10000"/>
                  <a:gd name="connsiteY9" fmla="*/ 4804 h 10000"/>
                  <a:gd name="connsiteX10" fmla="*/ 6354 w 10000"/>
                  <a:gd name="connsiteY10" fmla="*/ 2927 h 10000"/>
                  <a:gd name="connsiteX11" fmla="*/ 7317 w 10000"/>
                  <a:gd name="connsiteY11" fmla="*/ 1521 h 10000"/>
                  <a:gd name="connsiteX12" fmla="*/ 7813 w 10000"/>
                  <a:gd name="connsiteY12" fmla="*/ 869 h 10000"/>
                  <a:gd name="connsiteX13" fmla="*/ 8411 w 10000"/>
                  <a:gd name="connsiteY13" fmla="*/ 503 h 10000"/>
                  <a:gd name="connsiteX14" fmla="*/ 9043 w 10000"/>
                  <a:gd name="connsiteY14" fmla="*/ 203 h 10000"/>
                  <a:gd name="connsiteX15" fmla="*/ 9441 w 10000"/>
                  <a:gd name="connsiteY15" fmla="*/ 0 h 10000"/>
                  <a:gd name="connsiteX16" fmla="*/ 10000 w 10000"/>
                  <a:gd name="connsiteY16" fmla="*/ 0 h 10000"/>
                  <a:gd name="connsiteX0" fmla="*/ 0 w 10000"/>
                  <a:gd name="connsiteY0" fmla="*/ 10000 h 10000"/>
                  <a:gd name="connsiteX1" fmla="*/ 1005 w 10000"/>
                  <a:gd name="connsiteY1" fmla="*/ 9597 h 10000"/>
                  <a:gd name="connsiteX2" fmla="*/ 1552 w 10000"/>
                  <a:gd name="connsiteY2" fmla="*/ 9319 h 10000"/>
                  <a:gd name="connsiteX3" fmla="*/ 2125 w 10000"/>
                  <a:gd name="connsiteY3" fmla="*/ 9012 h 10000"/>
                  <a:gd name="connsiteX4" fmla="*/ 2658 w 10000"/>
                  <a:gd name="connsiteY4" fmla="*/ 8665 h 10000"/>
                  <a:gd name="connsiteX5" fmla="*/ 2822 w 10000"/>
                  <a:gd name="connsiteY5" fmla="*/ 8536 h 10000"/>
                  <a:gd name="connsiteX6" fmla="*/ 3432 w 10000"/>
                  <a:gd name="connsiteY6" fmla="*/ 7817 h 10000"/>
                  <a:gd name="connsiteX7" fmla="*/ 4006 w 10000"/>
                  <a:gd name="connsiteY7" fmla="*/ 6648 h 10000"/>
                  <a:gd name="connsiteX8" fmla="*/ 4389 w 10000"/>
                  <a:gd name="connsiteY8" fmla="*/ 7501 h 10000"/>
                  <a:gd name="connsiteX9" fmla="*/ 5493 w 10000"/>
                  <a:gd name="connsiteY9" fmla="*/ 4804 h 10000"/>
                  <a:gd name="connsiteX10" fmla="*/ 6354 w 10000"/>
                  <a:gd name="connsiteY10" fmla="*/ 2927 h 10000"/>
                  <a:gd name="connsiteX11" fmla="*/ 7317 w 10000"/>
                  <a:gd name="connsiteY11" fmla="*/ 1521 h 10000"/>
                  <a:gd name="connsiteX12" fmla="*/ 7813 w 10000"/>
                  <a:gd name="connsiteY12" fmla="*/ 869 h 10000"/>
                  <a:gd name="connsiteX13" fmla="*/ 8411 w 10000"/>
                  <a:gd name="connsiteY13" fmla="*/ 503 h 10000"/>
                  <a:gd name="connsiteX14" fmla="*/ 9043 w 10000"/>
                  <a:gd name="connsiteY14" fmla="*/ 203 h 10000"/>
                  <a:gd name="connsiteX15" fmla="*/ 9441 w 10000"/>
                  <a:gd name="connsiteY15" fmla="*/ 0 h 10000"/>
                  <a:gd name="connsiteX16" fmla="*/ 10000 w 10000"/>
                  <a:gd name="connsiteY16" fmla="*/ 0 h 10000"/>
                  <a:gd name="connsiteX0" fmla="*/ 0 w 10000"/>
                  <a:gd name="connsiteY0" fmla="*/ 10000 h 10000"/>
                  <a:gd name="connsiteX1" fmla="*/ 1005 w 10000"/>
                  <a:gd name="connsiteY1" fmla="*/ 9597 h 10000"/>
                  <a:gd name="connsiteX2" fmla="*/ 1552 w 10000"/>
                  <a:gd name="connsiteY2" fmla="*/ 9319 h 10000"/>
                  <a:gd name="connsiteX3" fmla="*/ 2125 w 10000"/>
                  <a:gd name="connsiteY3" fmla="*/ 9012 h 10000"/>
                  <a:gd name="connsiteX4" fmla="*/ 2658 w 10000"/>
                  <a:gd name="connsiteY4" fmla="*/ 8665 h 10000"/>
                  <a:gd name="connsiteX5" fmla="*/ 2822 w 10000"/>
                  <a:gd name="connsiteY5" fmla="*/ 8536 h 10000"/>
                  <a:gd name="connsiteX6" fmla="*/ 3432 w 10000"/>
                  <a:gd name="connsiteY6" fmla="*/ 7817 h 10000"/>
                  <a:gd name="connsiteX7" fmla="*/ 4006 w 10000"/>
                  <a:gd name="connsiteY7" fmla="*/ 6648 h 10000"/>
                  <a:gd name="connsiteX8" fmla="*/ 4616 w 10000"/>
                  <a:gd name="connsiteY8" fmla="*/ 5037 h 10000"/>
                  <a:gd name="connsiteX9" fmla="*/ 5493 w 10000"/>
                  <a:gd name="connsiteY9" fmla="*/ 4804 h 10000"/>
                  <a:gd name="connsiteX10" fmla="*/ 6354 w 10000"/>
                  <a:gd name="connsiteY10" fmla="*/ 2927 h 10000"/>
                  <a:gd name="connsiteX11" fmla="*/ 7317 w 10000"/>
                  <a:gd name="connsiteY11" fmla="*/ 1521 h 10000"/>
                  <a:gd name="connsiteX12" fmla="*/ 7813 w 10000"/>
                  <a:gd name="connsiteY12" fmla="*/ 869 h 10000"/>
                  <a:gd name="connsiteX13" fmla="*/ 8411 w 10000"/>
                  <a:gd name="connsiteY13" fmla="*/ 503 h 10000"/>
                  <a:gd name="connsiteX14" fmla="*/ 9043 w 10000"/>
                  <a:gd name="connsiteY14" fmla="*/ 203 h 10000"/>
                  <a:gd name="connsiteX15" fmla="*/ 9441 w 10000"/>
                  <a:gd name="connsiteY15" fmla="*/ 0 h 10000"/>
                  <a:gd name="connsiteX16" fmla="*/ 10000 w 10000"/>
                  <a:gd name="connsiteY16" fmla="*/ 0 h 10000"/>
                  <a:gd name="connsiteX0" fmla="*/ 0 w 10000"/>
                  <a:gd name="connsiteY0" fmla="*/ 10000 h 10000"/>
                  <a:gd name="connsiteX1" fmla="*/ 1005 w 10000"/>
                  <a:gd name="connsiteY1" fmla="*/ 9597 h 10000"/>
                  <a:gd name="connsiteX2" fmla="*/ 1552 w 10000"/>
                  <a:gd name="connsiteY2" fmla="*/ 9319 h 10000"/>
                  <a:gd name="connsiteX3" fmla="*/ 2125 w 10000"/>
                  <a:gd name="connsiteY3" fmla="*/ 9012 h 10000"/>
                  <a:gd name="connsiteX4" fmla="*/ 2658 w 10000"/>
                  <a:gd name="connsiteY4" fmla="*/ 8665 h 10000"/>
                  <a:gd name="connsiteX5" fmla="*/ 2822 w 10000"/>
                  <a:gd name="connsiteY5" fmla="*/ 8536 h 10000"/>
                  <a:gd name="connsiteX6" fmla="*/ 3432 w 10000"/>
                  <a:gd name="connsiteY6" fmla="*/ 7817 h 10000"/>
                  <a:gd name="connsiteX7" fmla="*/ 4006 w 10000"/>
                  <a:gd name="connsiteY7" fmla="*/ 6648 h 10000"/>
                  <a:gd name="connsiteX8" fmla="*/ 4616 w 10000"/>
                  <a:gd name="connsiteY8" fmla="*/ 5037 h 10000"/>
                  <a:gd name="connsiteX9" fmla="*/ 5316 w 10000"/>
                  <a:gd name="connsiteY9" fmla="*/ 2841 h 10000"/>
                  <a:gd name="connsiteX10" fmla="*/ 6354 w 10000"/>
                  <a:gd name="connsiteY10" fmla="*/ 2927 h 10000"/>
                  <a:gd name="connsiteX11" fmla="*/ 7317 w 10000"/>
                  <a:gd name="connsiteY11" fmla="*/ 1521 h 10000"/>
                  <a:gd name="connsiteX12" fmla="*/ 7813 w 10000"/>
                  <a:gd name="connsiteY12" fmla="*/ 869 h 10000"/>
                  <a:gd name="connsiteX13" fmla="*/ 8411 w 10000"/>
                  <a:gd name="connsiteY13" fmla="*/ 503 h 10000"/>
                  <a:gd name="connsiteX14" fmla="*/ 9043 w 10000"/>
                  <a:gd name="connsiteY14" fmla="*/ 203 h 10000"/>
                  <a:gd name="connsiteX15" fmla="*/ 9441 w 10000"/>
                  <a:gd name="connsiteY15" fmla="*/ 0 h 10000"/>
                  <a:gd name="connsiteX16" fmla="*/ 10000 w 10000"/>
                  <a:gd name="connsiteY16" fmla="*/ 0 h 10000"/>
                  <a:gd name="connsiteX0" fmla="*/ 0 w 10000"/>
                  <a:gd name="connsiteY0" fmla="*/ 10000 h 10000"/>
                  <a:gd name="connsiteX1" fmla="*/ 1005 w 10000"/>
                  <a:gd name="connsiteY1" fmla="*/ 9597 h 10000"/>
                  <a:gd name="connsiteX2" fmla="*/ 1552 w 10000"/>
                  <a:gd name="connsiteY2" fmla="*/ 9319 h 10000"/>
                  <a:gd name="connsiteX3" fmla="*/ 2125 w 10000"/>
                  <a:gd name="connsiteY3" fmla="*/ 9012 h 10000"/>
                  <a:gd name="connsiteX4" fmla="*/ 2658 w 10000"/>
                  <a:gd name="connsiteY4" fmla="*/ 8665 h 10000"/>
                  <a:gd name="connsiteX5" fmla="*/ 2822 w 10000"/>
                  <a:gd name="connsiteY5" fmla="*/ 8536 h 10000"/>
                  <a:gd name="connsiteX6" fmla="*/ 3432 w 10000"/>
                  <a:gd name="connsiteY6" fmla="*/ 7817 h 10000"/>
                  <a:gd name="connsiteX7" fmla="*/ 4006 w 10000"/>
                  <a:gd name="connsiteY7" fmla="*/ 6648 h 10000"/>
                  <a:gd name="connsiteX8" fmla="*/ 4616 w 10000"/>
                  <a:gd name="connsiteY8" fmla="*/ 5037 h 10000"/>
                  <a:gd name="connsiteX9" fmla="*/ 5316 w 10000"/>
                  <a:gd name="connsiteY9" fmla="*/ 2841 h 10000"/>
                  <a:gd name="connsiteX10" fmla="*/ 6001 w 10000"/>
                  <a:gd name="connsiteY10" fmla="*/ 1590 h 10000"/>
                  <a:gd name="connsiteX11" fmla="*/ 7317 w 10000"/>
                  <a:gd name="connsiteY11" fmla="*/ 1521 h 10000"/>
                  <a:gd name="connsiteX12" fmla="*/ 7813 w 10000"/>
                  <a:gd name="connsiteY12" fmla="*/ 869 h 10000"/>
                  <a:gd name="connsiteX13" fmla="*/ 8411 w 10000"/>
                  <a:gd name="connsiteY13" fmla="*/ 503 h 10000"/>
                  <a:gd name="connsiteX14" fmla="*/ 9043 w 10000"/>
                  <a:gd name="connsiteY14" fmla="*/ 203 h 10000"/>
                  <a:gd name="connsiteX15" fmla="*/ 9441 w 10000"/>
                  <a:gd name="connsiteY15" fmla="*/ 0 h 10000"/>
                  <a:gd name="connsiteX16" fmla="*/ 10000 w 10000"/>
                  <a:gd name="connsiteY16" fmla="*/ 0 h 10000"/>
                  <a:gd name="connsiteX0" fmla="*/ 0 w 10000"/>
                  <a:gd name="connsiteY0" fmla="*/ 10000 h 10000"/>
                  <a:gd name="connsiteX1" fmla="*/ 1005 w 10000"/>
                  <a:gd name="connsiteY1" fmla="*/ 9597 h 10000"/>
                  <a:gd name="connsiteX2" fmla="*/ 1552 w 10000"/>
                  <a:gd name="connsiteY2" fmla="*/ 9319 h 10000"/>
                  <a:gd name="connsiteX3" fmla="*/ 2125 w 10000"/>
                  <a:gd name="connsiteY3" fmla="*/ 9012 h 10000"/>
                  <a:gd name="connsiteX4" fmla="*/ 2658 w 10000"/>
                  <a:gd name="connsiteY4" fmla="*/ 8665 h 10000"/>
                  <a:gd name="connsiteX5" fmla="*/ 2822 w 10000"/>
                  <a:gd name="connsiteY5" fmla="*/ 8536 h 10000"/>
                  <a:gd name="connsiteX6" fmla="*/ 3432 w 10000"/>
                  <a:gd name="connsiteY6" fmla="*/ 7817 h 10000"/>
                  <a:gd name="connsiteX7" fmla="*/ 4006 w 10000"/>
                  <a:gd name="connsiteY7" fmla="*/ 6648 h 10000"/>
                  <a:gd name="connsiteX8" fmla="*/ 4616 w 10000"/>
                  <a:gd name="connsiteY8" fmla="*/ 5037 h 10000"/>
                  <a:gd name="connsiteX9" fmla="*/ 5316 w 10000"/>
                  <a:gd name="connsiteY9" fmla="*/ 2841 h 10000"/>
                  <a:gd name="connsiteX10" fmla="*/ 6001 w 10000"/>
                  <a:gd name="connsiteY10" fmla="*/ 1590 h 10000"/>
                  <a:gd name="connsiteX11" fmla="*/ 6762 w 10000"/>
                  <a:gd name="connsiteY11" fmla="*/ 853 h 10000"/>
                  <a:gd name="connsiteX12" fmla="*/ 7813 w 10000"/>
                  <a:gd name="connsiteY12" fmla="*/ 869 h 10000"/>
                  <a:gd name="connsiteX13" fmla="*/ 8411 w 10000"/>
                  <a:gd name="connsiteY13" fmla="*/ 503 h 10000"/>
                  <a:gd name="connsiteX14" fmla="*/ 9043 w 10000"/>
                  <a:gd name="connsiteY14" fmla="*/ 203 h 10000"/>
                  <a:gd name="connsiteX15" fmla="*/ 9441 w 10000"/>
                  <a:gd name="connsiteY15" fmla="*/ 0 h 10000"/>
                  <a:gd name="connsiteX16" fmla="*/ 10000 w 10000"/>
                  <a:gd name="connsiteY16" fmla="*/ 0 h 10000"/>
                  <a:gd name="connsiteX0" fmla="*/ 0 w 10000"/>
                  <a:gd name="connsiteY0" fmla="*/ 10000 h 10000"/>
                  <a:gd name="connsiteX1" fmla="*/ 1005 w 10000"/>
                  <a:gd name="connsiteY1" fmla="*/ 9597 h 10000"/>
                  <a:gd name="connsiteX2" fmla="*/ 1552 w 10000"/>
                  <a:gd name="connsiteY2" fmla="*/ 9319 h 10000"/>
                  <a:gd name="connsiteX3" fmla="*/ 2125 w 10000"/>
                  <a:gd name="connsiteY3" fmla="*/ 9012 h 10000"/>
                  <a:gd name="connsiteX4" fmla="*/ 2658 w 10000"/>
                  <a:gd name="connsiteY4" fmla="*/ 8665 h 10000"/>
                  <a:gd name="connsiteX5" fmla="*/ 2822 w 10000"/>
                  <a:gd name="connsiteY5" fmla="*/ 8536 h 10000"/>
                  <a:gd name="connsiteX6" fmla="*/ 3432 w 10000"/>
                  <a:gd name="connsiteY6" fmla="*/ 7817 h 10000"/>
                  <a:gd name="connsiteX7" fmla="*/ 4006 w 10000"/>
                  <a:gd name="connsiteY7" fmla="*/ 6648 h 10000"/>
                  <a:gd name="connsiteX8" fmla="*/ 4616 w 10000"/>
                  <a:gd name="connsiteY8" fmla="*/ 5037 h 10000"/>
                  <a:gd name="connsiteX9" fmla="*/ 5316 w 10000"/>
                  <a:gd name="connsiteY9" fmla="*/ 2841 h 10000"/>
                  <a:gd name="connsiteX10" fmla="*/ 6001 w 10000"/>
                  <a:gd name="connsiteY10" fmla="*/ 1590 h 10000"/>
                  <a:gd name="connsiteX11" fmla="*/ 6762 w 10000"/>
                  <a:gd name="connsiteY11" fmla="*/ 853 h 10000"/>
                  <a:gd name="connsiteX12" fmla="*/ 7813 w 10000"/>
                  <a:gd name="connsiteY12" fmla="*/ 159 h 10000"/>
                  <a:gd name="connsiteX13" fmla="*/ 8411 w 10000"/>
                  <a:gd name="connsiteY13" fmla="*/ 503 h 10000"/>
                  <a:gd name="connsiteX14" fmla="*/ 9043 w 10000"/>
                  <a:gd name="connsiteY14" fmla="*/ 203 h 10000"/>
                  <a:gd name="connsiteX15" fmla="*/ 9441 w 10000"/>
                  <a:gd name="connsiteY15" fmla="*/ 0 h 10000"/>
                  <a:gd name="connsiteX16" fmla="*/ 10000 w 10000"/>
                  <a:gd name="connsiteY16" fmla="*/ 0 h 10000"/>
                  <a:gd name="connsiteX0" fmla="*/ 0 w 10000"/>
                  <a:gd name="connsiteY0" fmla="*/ 10000 h 10000"/>
                  <a:gd name="connsiteX1" fmla="*/ 1005 w 10000"/>
                  <a:gd name="connsiteY1" fmla="*/ 9597 h 10000"/>
                  <a:gd name="connsiteX2" fmla="*/ 1552 w 10000"/>
                  <a:gd name="connsiteY2" fmla="*/ 9319 h 10000"/>
                  <a:gd name="connsiteX3" fmla="*/ 2125 w 10000"/>
                  <a:gd name="connsiteY3" fmla="*/ 9012 h 10000"/>
                  <a:gd name="connsiteX4" fmla="*/ 2658 w 10000"/>
                  <a:gd name="connsiteY4" fmla="*/ 8665 h 10000"/>
                  <a:gd name="connsiteX5" fmla="*/ 2822 w 10000"/>
                  <a:gd name="connsiteY5" fmla="*/ 8536 h 10000"/>
                  <a:gd name="connsiteX6" fmla="*/ 3432 w 10000"/>
                  <a:gd name="connsiteY6" fmla="*/ 7817 h 10000"/>
                  <a:gd name="connsiteX7" fmla="*/ 4006 w 10000"/>
                  <a:gd name="connsiteY7" fmla="*/ 6648 h 10000"/>
                  <a:gd name="connsiteX8" fmla="*/ 4616 w 10000"/>
                  <a:gd name="connsiteY8" fmla="*/ 5037 h 10000"/>
                  <a:gd name="connsiteX9" fmla="*/ 5316 w 10000"/>
                  <a:gd name="connsiteY9" fmla="*/ 2841 h 10000"/>
                  <a:gd name="connsiteX10" fmla="*/ 6001 w 10000"/>
                  <a:gd name="connsiteY10" fmla="*/ 1590 h 10000"/>
                  <a:gd name="connsiteX11" fmla="*/ 6762 w 10000"/>
                  <a:gd name="connsiteY11" fmla="*/ 853 h 10000"/>
                  <a:gd name="connsiteX12" fmla="*/ 7813 w 10000"/>
                  <a:gd name="connsiteY12" fmla="*/ 159 h 10000"/>
                  <a:gd name="connsiteX13" fmla="*/ 8411 w 10000"/>
                  <a:gd name="connsiteY13" fmla="*/ 2 h 10000"/>
                  <a:gd name="connsiteX14" fmla="*/ 9043 w 10000"/>
                  <a:gd name="connsiteY14" fmla="*/ 203 h 10000"/>
                  <a:gd name="connsiteX15" fmla="*/ 9441 w 10000"/>
                  <a:gd name="connsiteY15" fmla="*/ 0 h 10000"/>
                  <a:gd name="connsiteX16" fmla="*/ 10000 w 10000"/>
                  <a:gd name="connsiteY16" fmla="*/ 0 h 10000"/>
                  <a:gd name="connsiteX0" fmla="*/ 0 w 10000"/>
                  <a:gd name="connsiteY0" fmla="*/ 10006 h 10006"/>
                  <a:gd name="connsiteX1" fmla="*/ 1005 w 10000"/>
                  <a:gd name="connsiteY1" fmla="*/ 9603 h 10006"/>
                  <a:gd name="connsiteX2" fmla="*/ 1552 w 10000"/>
                  <a:gd name="connsiteY2" fmla="*/ 9325 h 10006"/>
                  <a:gd name="connsiteX3" fmla="*/ 2125 w 10000"/>
                  <a:gd name="connsiteY3" fmla="*/ 9018 h 10006"/>
                  <a:gd name="connsiteX4" fmla="*/ 2658 w 10000"/>
                  <a:gd name="connsiteY4" fmla="*/ 8671 h 10006"/>
                  <a:gd name="connsiteX5" fmla="*/ 2822 w 10000"/>
                  <a:gd name="connsiteY5" fmla="*/ 8542 h 10006"/>
                  <a:gd name="connsiteX6" fmla="*/ 3432 w 10000"/>
                  <a:gd name="connsiteY6" fmla="*/ 7823 h 10006"/>
                  <a:gd name="connsiteX7" fmla="*/ 4006 w 10000"/>
                  <a:gd name="connsiteY7" fmla="*/ 6654 h 10006"/>
                  <a:gd name="connsiteX8" fmla="*/ 4616 w 10000"/>
                  <a:gd name="connsiteY8" fmla="*/ 5043 h 10006"/>
                  <a:gd name="connsiteX9" fmla="*/ 5316 w 10000"/>
                  <a:gd name="connsiteY9" fmla="*/ 2847 h 10006"/>
                  <a:gd name="connsiteX10" fmla="*/ 6001 w 10000"/>
                  <a:gd name="connsiteY10" fmla="*/ 1596 h 10006"/>
                  <a:gd name="connsiteX11" fmla="*/ 6762 w 10000"/>
                  <a:gd name="connsiteY11" fmla="*/ 859 h 10006"/>
                  <a:gd name="connsiteX12" fmla="*/ 7813 w 10000"/>
                  <a:gd name="connsiteY12" fmla="*/ 165 h 10006"/>
                  <a:gd name="connsiteX13" fmla="*/ 8411 w 10000"/>
                  <a:gd name="connsiteY13" fmla="*/ 8 h 10006"/>
                  <a:gd name="connsiteX14" fmla="*/ 9093 w 10000"/>
                  <a:gd name="connsiteY14" fmla="*/ 0 h 10006"/>
                  <a:gd name="connsiteX15" fmla="*/ 9441 w 10000"/>
                  <a:gd name="connsiteY15" fmla="*/ 6 h 10006"/>
                  <a:gd name="connsiteX16" fmla="*/ 10000 w 10000"/>
                  <a:gd name="connsiteY16" fmla="*/ 6 h 10006"/>
                  <a:gd name="connsiteX0" fmla="*/ 0 w 10000"/>
                  <a:gd name="connsiteY0" fmla="*/ 10084 h 10084"/>
                  <a:gd name="connsiteX1" fmla="*/ 1005 w 10000"/>
                  <a:gd name="connsiteY1" fmla="*/ 9681 h 10084"/>
                  <a:gd name="connsiteX2" fmla="*/ 1552 w 10000"/>
                  <a:gd name="connsiteY2" fmla="*/ 9403 h 10084"/>
                  <a:gd name="connsiteX3" fmla="*/ 2125 w 10000"/>
                  <a:gd name="connsiteY3" fmla="*/ 9096 h 10084"/>
                  <a:gd name="connsiteX4" fmla="*/ 2658 w 10000"/>
                  <a:gd name="connsiteY4" fmla="*/ 8749 h 10084"/>
                  <a:gd name="connsiteX5" fmla="*/ 2822 w 10000"/>
                  <a:gd name="connsiteY5" fmla="*/ 8620 h 10084"/>
                  <a:gd name="connsiteX6" fmla="*/ 3432 w 10000"/>
                  <a:gd name="connsiteY6" fmla="*/ 7901 h 10084"/>
                  <a:gd name="connsiteX7" fmla="*/ 4006 w 10000"/>
                  <a:gd name="connsiteY7" fmla="*/ 6732 h 10084"/>
                  <a:gd name="connsiteX8" fmla="*/ 4616 w 10000"/>
                  <a:gd name="connsiteY8" fmla="*/ 5121 h 10084"/>
                  <a:gd name="connsiteX9" fmla="*/ 5316 w 10000"/>
                  <a:gd name="connsiteY9" fmla="*/ 2925 h 10084"/>
                  <a:gd name="connsiteX10" fmla="*/ 6001 w 10000"/>
                  <a:gd name="connsiteY10" fmla="*/ 1674 h 10084"/>
                  <a:gd name="connsiteX11" fmla="*/ 6762 w 10000"/>
                  <a:gd name="connsiteY11" fmla="*/ 937 h 10084"/>
                  <a:gd name="connsiteX12" fmla="*/ 7813 w 10000"/>
                  <a:gd name="connsiteY12" fmla="*/ 243 h 10084"/>
                  <a:gd name="connsiteX13" fmla="*/ 8411 w 10000"/>
                  <a:gd name="connsiteY13" fmla="*/ 86 h 10084"/>
                  <a:gd name="connsiteX14" fmla="*/ 9093 w 10000"/>
                  <a:gd name="connsiteY14" fmla="*/ 78 h 10084"/>
                  <a:gd name="connsiteX15" fmla="*/ 9466 w 10000"/>
                  <a:gd name="connsiteY15" fmla="*/ 0 h 10084"/>
                  <a:gd name="connsiteX16" fmla="*/ 10000 w 10000"/>
                  <a:gd name="connsiteY16" fmla="*/ 84 h 10084"/>
                  <a:gd name="connsiteX0" fmla="*/ 0 w 10000"/>
                  <a:gd name="connsiteY0" fmla="*/ 10131 h 10131"/>
                  <a:gd name="connsiteX1" fmla="*/ 1005 w 10000"/>
                  <a:gd name="connsiteY1" fmla="*/ 9728 h 10131"/>
                  <a:gd name="connsiteX2" fmla="*/ 1552 w 10000"/>
                  <a:gd name="connsiteY2" fmla="*/ 9450 h 10131"/>
                  <a:gd name="connsiteX3" fmla="*/ 2125 w 10000"/>
                  <a:gd name="connsiteY3" fmla="*/ 9143 h 10131"/>
                  <a:gd name="connsiteX4" fmla="*/ 2658 w 10000"/>
                  <a:gd name="connsiteY4" fmla="*/ 8796 h 10131"/>
                  <a:gd name="connsiteX5" fmla="*/ 2822 w 10000"/>
                  <a:gd name="connsiteY5" fmla="*/ 8667 h 10131"/>
                  <a:gd name="connsiteX6" fmla="*/ 3432 w 10000"/>
                  <a:gd name="connsiteY6" fmla="*/ 7948 h 10131"/>
                  <a:gd name="connsiteX7" fmla="*/ 4006 w 10000"/>
                  <a:gd name="connsiteY7" fmla="*/ 6779 h 10131"/>
                  <a:gd name="connsiteX8" fmla="*/ 4616 w 10000"/>
                  <a:gd name="connsiteY8" fmla="*/ 5168 h 10131"/>
                  <a:gd name="connsiteX9" fmla="*/ 5316 w 10000"/>
                  <a:gd name="connsiteY9" fmla="*/ 2972 h 10131"/>
                  <a:gd name="connsiteX10" fmla="*/ 6001 w 10000"/>
                  <a:gd name="connsiteY10" fmla="*/ 1721 h 10131"/>
                  <a:gd name="connsiteX11" fmla="*/ 6762 w 10000"/>
                  <a:gd name="connsiteY11" fmla="*/ 984 h 10131"/>
                  <a:gd name="connsiteX12" fmla="*/ 7813 w 10000"/>
                  <a:gd name="connsiteY12" fmla="*/ 290 h 10131"/>
                  <a:gd name="connsiteX13" fmla="*/ 8411 w 10000"/>
                  <a:gd name="connsiteY13" fmla="*/ 133 h 10131"/>
                  <a:gd name="connsiteX14" fmla="*/ 9068 w 10000"/>
                  <a:gd name="connsiteY14" fmla="*/ 0 h 10131"/>
                  <a:gd name="connsiteX15" fmla="*/ 9466 w 10000"/>
                  <a:gd name="connsiteY15" fmla="*/ 47 h 10131"/>
                  <a:gd name="connsiteX16" fmla="*/ 10000 w 10000"/>
                  <a:gd name="connsiteY16" fmla="*/ 131 h 10131"/>
                  <a:gd name="connsiteX0" fmla="*/ 0 w 10000"/>
                  <a:gd name="connsiteY0" fmla="*/ 10131 h 10131"/>
                  <a:gd name="connsiteX1" fmla="*/ 1005 w 10000"/>
                  <a:gd name="connsiteY1" fmla="*/ 9728 h 10131"/>
                  <a:gd name="connsiteX2" fmla="*/ 1552 w 10000"/>
                  <a:gd name="connsiteY2" fmla="*/ 9450 h 10131"/>
                  <a:gd name="connsiteX3" fmla="*/ 2125 w 10000"/>
                  <a:gd name="connsiteY3" fmla="*/ 9143 h 10131"/>
                  <a:gd name="connsiteX4" fmla="*/ 2658 w 10000"/>
                  <a:gd name="connsiteY4" fmla="*/ 8796 h 10131"/>
                  <a:gd name="connsiteX5" fmla="*/ 2822 w 10000"/>
                  <a:gd name="connsiteY5" fmla="*/ 8667 h 10131"/>
                  <a:gd name="connsiteX6" fmla="*/ 3432 w 10000"/>
                  <a:gd name="connsiteY6" fmla="*/ 7948 h 10131"/>
                  <a:gd name="connsiteX7" fmla="*/ 4006 w 10000"/>
                  <a:gd name="connsiteY7" fmla="*/ 6779 h 10131"/>
                  <a:gd name="connsiteX8" fmla="*/ 4616 w 10000"/>
                  <a:gd name="connsiteY8" fmla="*/ 5168 h 10131"/>
                  <a:gd name="connsiteX9" fmla="*/ 5316 w 10000"/>
                  <a:gd name="connsiteY9" fmla="*/ 2972 h 10131"/>
                  <a:gd name="connsiteX10" fmla="*/ 6001 w 10000"/>
                  <a:gd name="connsiteY10" fmla="*/ 1721 h 10131"/>
                  <a:gd name="connsiteX11" fmla="*/ 6762 w 10000"/>
                  <a:gd name="connsiteY11" fmla="*/ 984 h 10131"/>
                  <a:gd name="connsiteX12" fmla="*/ 7813 w 10000"/>
                  <a:gd name="connsiteY12" fmla="*/ 290 h 10131"/>
                  <a:gd name="connsiteX13" fmla="*/ 8386 w 10000"/>
                  <a:gd name="connsiteY13" fmla="*/ 8 h 10131"/>
                  <a:gd name="connsiteX14" fmla="*/ 9068 w 10000"/>
                  <a:gd name="connsiteY14" fmla="*/ 0 h 10131"/>
                  <a:gd name="connsiteX15" fmla="*/ 9466 w 10000"/>
                  <a:gd name="connsiteY15" fmla="*/ 47 h 10131"/>
                  <a:gd name="connsiteX16" fmla="*/ 10000 w 10000"/>
                  <a:gd name="connsiteY16" fmla="*/ 131 h 10131"/>
                  <a:gd name="connsiteX0" fmla="*/ 0 w 10000"/>
                  <a:gd name="connsiteY0" fmla="*/ 10131 h 10131"/>
                  <a:gd name="connsiteX1" fmla="*/ 1005 w 10000"/>
                  <a:gd name="connsiteY1" fmla="*/ 9728 h 10131"/>
                  <a:gd name="connsiteX2" fmla="*/ 1552 w 10000"/>
                  <a:gd name="connsiteY2" fmla="*/ 9450 h 10131"/>
                  <a:gd name="connsiteX3" fmla="*/ 2125 w 10000"/>
                  <a:gd name="connsiteY3" fmla="*/ 9143 h 10131"/>
                  <a:gd name="connsiteX4" fmla="*/ 2658 w 10000"/>
                  <a:gd name="connsiteY4" fmla="*/ 8796 h 10131"/>
                  <a:gd name="connsiteX5" fmla="*/ 2822 w 10000"/>
                  <a:gd name="connsiteY5" fmla="*/ 8667 h 10131"/>
                  <a:gd name="connsiteX6" fmla="*/ 3432 w 10000"/>
                  <a:gd name="connsiteY6" fmla="*/ 7948 h 10131"/>
                  <a:gd name="connsiteX7" fmla="*/ 4006 w 10000"/>
                  <a:gd name="connsiteY7" fmla="*/ 6779 h 10131"/>
                  <a:gd name="connsiteX8" fmla="*/ 4616 w 10000"/>
                  <a:gd name="connsiteY8" fmla="*/ 5168 h 10131"/>
                  <a:gd name="connsiteX9" fmla="*/ 5316 w 10000"/>
                  <a:gd name="connsiteY9" fmla="*/ 2972 h 10131"/>
                  <a:gd name="connsiteX10" fmla="*/ 6001 w 10000"/>
                  <a:gd name="connsiteY10" fmla="*/ 1721 h 10131"/>
                  <a:gd name="connsiteX11" fmla="*/ 6762 w 10000"/>
                  <a:gd name="connsiteY11" fmla="*/ 984 h 10131"/>
                  <a:gd name="connsiteX12" fmla="*/ 7813 w 10000"/>
                  <a:gd name="connsiteY12" fmla="*/ 290 h 10131"/>
                  <a:gd name="connsiteX13" fmla="*/ 8313 w 10000"/>
                  <a:gd name="connsiteY13" fmla="*/ 196 h 10131"/>
                  <a:gd name="connsiteX14" fmla="*/ 9068 w 10000"/>
                  <a:gd name="connsiteY14" fmla="*/ 0 h 10131"/>
                  <a:gd name="connsiteX15" fmla="*/ 9466 w 10000"/>
                  <a:gd name="connsiteY15" fmla="*/ 47 h 10131"/>
                  <a:gd name="connsiteX16" fmla="*/ 10000 w 10000"/>
                  <a:gd name="connsiteY16" fmla="*/ 131 h 10131"/>
                  <a:gd name="connsiteX0" fmla="*/ 0 w 10000"/>
                  <a:gd name="connsiteY0" fmla="*/ 10131 h 10131"/>
                  <a:gd name="connsiteX1" fmla="*/ 1005 w 10000"/>
                  <a:gd name="connsiteY1" fmla="*/ 9728 h 10131"/>
                  <a:gd name="connsiteX2" fmla="*/ 1552 w 10000"/>
                  <a:gd name="connsiteY2" fmla="*/ 9450 h 10131"/>
                  <a:gd name="connsiteX3" fmla="*/ 2125 w 10000"/>
                  <a:gd name="connsiteY3" fmla="*/ 9143 h 10131"/>
                  <a:gd name="connsiteX4" fmla="*/ 2658 w 10000"/>
                  <a:gd name="connsiteY4" fmla="*/ 8796 h 10131"/>
                  <a:gd name="connsiteX5" fmla="*/ 2822 w 10000"/>
                  <a:gd name="connsiteY5" fmla="*/ 8667 h 10131"/>
                  <a:gd name="connsiteX6" fmla="*/ 3432 w 10000"/>
                  <a:gd name="connsiteY6" fmla="*/ 7948 h 10131"/>
                  <a:gd name="connsiteX7" fmla="*/ 4006 w 10000"/>
                  <a:gd name="connsiteY7" fmla="*/ 6779 h 10131"/>
                  <a:gd name="connsiteX8" fmla="*/ 4616 w 10000"/>
                  <a:gd name="connsiteY8" fmla="*/ 5168 h 10131"/>
                  <a:gd name="connsiteX9" fmla="*/ 5316 w 10000"/>
                  <a:gd name="connsiteY9" fmla="*/ 2972 h 10131"/>
                  <a:gd name="connsiteX10" fmla="*/ 6001 w 10000"/>
                  <a:gd name="connsiteY10" fmla="*/ 1721 h 10131"/>
                  <a:gd name="connsiteX11" fmla="*/ 6762 w 10000"/>
                  <a:gd name="connsiteY11" fmla="*/ 984 h 10131"/>
                  <a:gd name="connsiteX12" fmla="*/ 7813 w 10000"/>
                  <a:gd name="connsiteY12" fmla="*/ 290 h 10131"/>
                  <a:gd name="connsiteX13" fmla="*/ 9068 w 10000"/>
                  <a:gd name="connsiteY13" fmla="*/ 0 h 10131"/>
                  <a:gd name="connsiteX14" fmla="*/ 9466 w 10000"/>
                  <a:gd name="connsiteY14" fmla="*/ 47 h 10131"/>
                  <a:gd name="connsiteX15" fmla="*/ 10000 w 10000"/>
                  <a:gd name="connsiteY15" fmla="*/ 131 h 10131"/>
                  <a:gd name="connsiteX0" fmla="*/ 0 w 10000"/>
                  <a:gd name="connsiteY0" fmla="*/ 10131 h 10131"/>
                  <a:gd name="connsiteX1" fmla="*/ 1005 w 10000"/>
                  <a:gd name="connsiteY1" fmla="*/ 9728 h 10131"/>
                  <a:gd name="connsiteX2" fmla="*/ 1552 w 10000"/>
                  <a:gd name="connsiteY2" fmla="*/ 9450 h 10131"/>
                  <a:gd name="connsiteX3" fmla="*/ 2125 w 10000"/>
                  <a:gd name="connsiteY3" fmla="*/ 9143 h 10131"/>
                  <a:gd name="connsiteX4" fmla="*/ 2658 w 10000"/>
                  <a:gd name="connsiteY4" fmla="*/ 8796 h 10131"/>
                  <a:gd name="connsiteX5" fmla="*/ 2822 w 10000"/>
                  <a:gd name="connsiteY5" fmla="*/ 8667 h 10131"/>
                  <a:gd name="connsiteX6" fmla="*/ 3432 w 10000"/>
                  <a:gd name="connsiteY6" fmla="*/ 7948 h 10131"/>
                  <a:gd name="connsiteX7" fmla="*/ 4006 w 10000"/>
                  <a:gd name="connsiteY7" fmla="*/ 6779 h 10131"/>
                  <a:gd name="connsiteX8" fmla="*/ 4616 w 10000"/>
                  <a:gd name="connsiteY8" fmla="*/ 5168 h 10131"/>
                  <a:gd name="connsiteX9" fmla="*/ 5316 w 10000"/>
                  <a:gd name="connsiteY9" fmla="*/ 2972 h 10131"/>
                  <a:gd name="connsiteX10" fmla="*/ 6001 w 10000"/>
                  <a:gd name="connsiteY10" fmla="*/ 1721 h 10131"/>
                  <a:gd name="connsiteX11" fmla="*/ 6762 w 10000"/>
                  <a:gd name="connsiteY11" fmla="*/ 984 h 10131"/>
                  <a:gd name="connsiteX12" fmla="*/ 7667 w 10000"/>
                  <a:gd name="connsiteY12" fmla="*/ 447 h 10131"/>
                  <a:gd name="connsiteX13" fmla="*/ 9068 w 10000"/>
                  <a:gd name="connsiteY13" fmla="*/ 0 h 10131"/>
                  <a:gd name="connsiteX14" fmla="*/ 9466 w 10000"/>
                  <a:gd name="connsiteY14" fmla="*/ 47 h 10131"/>
                  <a:gd name="connsiteX15" fmla="*/ 10000 w 10000"/>
                  <a:gd name="connsiteY15" fmla="*/ 131 h 10131"/>
                  <a:gd name="connsiteX0" fmla="*/ 0 w 10000"/>
                  <a:gd name="connsiteY0" fmla="*/ 10084 h 10084"/>
                  <a:gd name="connsiteX1" fmla="*/ 1005 w 10000"/>
                  <a:gd name="connsiteY1" fmla="*/ 9681 h 10084"/>
                  <a:gd name="connsiteX2" fmla="*/ 1552 w 10000"/>
                  <a:gd name="connsiteY2" fmla="*/ 9403 h 10084"/>
                  <a:gd name="connsiteX3" fmla="*/ 2125 w 10000"/>
                  <a:gd name="connsiteY3" fmla="*/ 9096 h 10084"/>
                  <a:gd name="connsiteX4" fmla="*/ 2658 w 10000"/>
                  <a:gd name="connsiteY4" fmla="*/ 8749 h 10084"/>
                  <a:gd name="connsiteX5" fmla="*/ 2822 w 10000"/>
                  <a:gd name="connsiteY5" fmla="*/ 8620 h 10084"/>
                  <a:gd name="connsiteX6" fmla="*/ 3432 w 10000"/>
                  <a:gd name="connsiteY6" fmla="*/ 7901 h 10084"/>
                  <a:gd name="connsiteX7" fmla="*/ 4006 w 10000"/>
                  <a:gd name="connsiteY7" fmla="*/ 6732 h 10084"/>
                  <a:gd name="connsiteX8" fmla="*/ 4616 w 10000"/>
                  <a:gd name="connsiteY8" fmla="*/ 5121 h 10084"/>
                  <a:gd name="connsiteX9" fmla="*/ 5316 w 10000"/>
                  <a:gd name="connsiteY9" fmla="*/ 2925 h 10084"/>
                  <a:gd name="connsiteX10" fmla="*/ 6001 w 10000"/>
                  <a:gd name="connsiteY10" fmla="*/ 1674 h 10084"/>
                  <a:gd name="connsiteX11" fmla="*/ 6762 w 10000"/>
                  <a:gd name="connsiteY11" fmla="*/ 937 h 10084"/>
                  <a:gd name="connsiteX12" fmla="*/ 7667 w 10000"/>
                  <a:gd name="connsiteY12" fmla="*/ 400 h 10084"/>
                  <a:gd name="connsiteX13" fmla="*/ 8437 w 10000"/>
                  <a:gd name="connsiteY13" fmla="*/ 110 h 10084"/>
                  <a:gd name="connsiteX14" fmla="*/ 9466 w 10000"/>
                  <a:gd name="connsiteY14" fmla="*/ 0 h 10084"/>
                  <a:gd name="connsiteX15" fmla="*/ 10000 w 10000"/>
                  <a:gd name="connsiteY15" fmla="*/ 84 h 10084"/>
                  <a:gd name="connsiteX0" fmla="*/ 0 w 10000"/>
                  <a:gd name="connsiteY0" fmla="*/ 10084 h 10084"/>
                  <a:gd name="connsiteX1" fmla="*/ 1005 w 10000"/>
                  <a:gd name="connsiteY1" fmla="*/ 9681 h 10084"/>
                  <a:gd name="connsiteX2" fmla="*/ 1552 w 10000"/>
                  <a:gd name="connsiteY2" fmla="*/ 9403 h 10084"/>
                  <a:gd name="connsiteX3" fmla="*/ 2125 w 10000"/>
                  <a:gd name="connsiteY3" fmla="*/ 9096 h 10084"/>
                  <a:gd name="connsiteX4" fmla="*/ 2658 w 10000"/>
                  <a:gd name="connsiteY4" fmla="*/ 8749 h 10084"/>
                  <a:gd name="connsiteX5" fmla="*/ 2822 w 10000"/>
                  <a:gd name="connsiteY5" fmla="*/ 8620 h 10084"/>
                  <a:gd name="connsiteX6" fmla="*/ 3432 w 10000"/>
                  <a:gd name="connsiteY6" fmla="*/ 7901 h 10084"/>
                  <a:gd name="connsiteX7" fmla="*/ 4006 w 10000"/>
                  <a:gd name="connsiteY7" fmla="*/ 6732 h 10084"/>
                  <a:gd name="connsiteX8" fmla="*/ 4616 w 10000"/>
                  <a:gd name="connsiteY8" fmla="*/ 5121 h 10084"/>
                  <a:gd name="connsiteX9" fmla="*/ 5316 w 10000"/>
                  <a:gd name="connsiteY9" fmla="*/ 2925 h 10084"/>
                  <a:gd name="connsiteX10" fmla="*/ 6001 w 10000"/>
                  <a:gd name="connsiteY10" fmla="*/ 1674 h 10084"/>
                  <a:gd name="connsiteX11" fmla="*/ 6762 w 10000"/>
                  <a:gd name="connsiteY11" fmla="*/ 937 h 10084"/>
                  <a:gd name="connsiteX12" fmla="*/ 7667 w 10000"/>
                  <a:gd name="connsiteY12" fmla="*/ 400 h 10084"/>
                  <a:gd name="connsiteX13" fmla="*/ 8437 w 10000"/>
                  <a:gd name="connsiteY13" fmla="*/ 110 h 10084"/>
                  <a:gd name="connsiteX14" fmla="*/ 9466 w 10000"/>
                  <a:gd name="connsiteY14" fmla="*/ 0 h 10084"/>
                  <a:gd name="connsiteX15" fmla="*/ 9783 w 10000"/>
                  <a:gd name="connsiteY15" fmla="*/ 27 h 10084"/>
                  <a:gd name="connsiteX16" fmla="*/ 10000 w 10000"/>
                  <a:gd name="connsiteY16" fmla="*/ 84 h 10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000" h="10084">
                    <a:moveTo>
                      <a:pt x="0" y="10084"/>
                    </a:moveTo>
                    <a:lnTo>
                      <a:pt x="1005" y="9681"/>
                    </a:lnTo>
                    <a:lnTo>
                      <a:pt x="1552" y="9403"/>
                    </a:lnTo>
                    <a:lnTo>
                      <a:pt x="2125" y="9096"/>
                    </a:lnTo>
                    <a:lnTo>
                      <a:pt x="2658" y="8749"/>
                    </a:lnTo>
                    <a:cubicBezTo>
                      <a:pt x="2687" y="8734"/>
                      <a:pt x="2793" y="8635"/>
                      <a:pt x="2822" y="8620"/>
                    </a:cubicBezTo>
                    <a:lnTo>
                      <a:pt x="3432" y="7901"/>
                    </a:lnTo>
                    <a:cubicBezTo>
                      <a:pt x="3531" y="7637"/>
                      <a:pt x="3907" y="6996"/>
                      <a:pt x="4006" y="6732"/>
                    </a:cubicBezTo>
                    <a:lnTo>
                      <a:pt x="4616" y="5121"/>
                    </a:lnTo>
                    <a:lnTo>
                      <a:pt x="5316" y="2925"/>
                    </a:lnTo>
                    <a:lnTo>
                      <a:pt x="6001" y="1674"/>
                    </a:lnTo>
                    <a:lnTo>
                      <a:pt x="6762" y="937"/>
                    </a:lnTo>
                    <a:lnTo>
                      <a:pt x="7667" y="400"/>
                    </a:lnTo>
                    <a:lnTo>
                      <a:pt x="8437" y="110"/>
                    </a:lnTo>
                    <a:lnTo>
                      <a:pt x="9466" y="0"/>
                    </a:lnTo>
                    <a:cubicBezTo>
                      <a:pt x="9604" y="-2"/>
                      <a:pt x="9645" y="29"/>
                      <a:pt x="9783" y="27"/>
                    </a:cubicBezTo>
                    <a:lnTo>
                      <a:pt x="10000" y="84"/>
                    </a:lnTo>
                  </a:path>
                </a:pathLst>
              </a:custGeom>
              <a:noFill/>
              <a:ln w="25400" cap="rnd" cmpd="sng"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Line 28"/>
              <p:cNvSpPr>
                <a:spLocks noChangeShapeType="1"/>
              </p:cNvSpPr>
              <p:nvPr/>
            </p:nvSpPr>
            <p:spPr bwMode="auto">
              <a:xfrm flipH="1">
                <a:off x="6557686" y="3721093"/>
                <a:ext cx="0" cy="204401"/>
              </a:xfrm>
              <a:prstGeom prst="line">
                <a:avLst/>
              </a:prstGeom>
              <a:noFill/>
              <a:ln w="6350" cap="rnd">
                <a:solidFill>
                  <a:srgbClr val="778888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lIns="45720" rIns="4572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Line 28"/>
              <p:cNvSpPr>
                <a:spLocks noChangeShapeType="1"/>
              </p:cNvSpPr>
              <p:nvPr/>
            </p:nvSpPr>
            <p:spPr bwMode="auto">
              <a:xfrm flipH="1">
                <a:off x="6821968" y="3721093"/>
                <a:ext cx="0" cy="204401"/>
              </a:xfrm>
              <a:prstGeom prst="line">
                <a:avLst/>
              </a:prstGeom>
              <a:noFill/>
              <a:ln w="6350" cap="rnd">
                <a:solidFill>
                  <a:srgbClr val="778888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lIns="45720" rIns="4572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Line 28"/>
              <p:cNvSpPr>
                <a:spLocks noChangeShapeType="1"/>
              </p:cNvSpPr>
              <p:nvPr/>
            </p:nvSpPr>
            <p:spPr bwMode="auto">
              <a:xfrm flipH="1">
                <a:off x="7081631" y="3721093"/>
                <a:ext cx="0" cy="204401"/>
              </a:xfrm>
              <a:prstGeom prst="line">
                <a:avLst/>
              </a:prstGeom>
              <a:noFill/>
              <a:ln w="6350" cap="rnd">
                <a:solidFill>
                  <a:srgbClr val="778888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lIns="45720" rIns="4572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Line 28"/>
              <p:cNvSpPr>
                <a:spLocks noChangeShapeType="1"/>
              </p:cNvSpPr>
              <p:nvPr/>
            </p:nvSpPr>
            <p:spPr bwMode="auto">
              <a:xfrm flipH="1">
                <a:off x="7345774" y="3721093"/>
                <a:ext cx="0" cy="204401"/>
              </a:xfrm>
              <a:prstGeom prst="line">
                <a:avLst/>
              </a:prstGeom>
              <a:noFill/>
              <a:ln w="6350" cap="rnd">
                <a:solidFill>
                  <a:srgbClr val="778888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lIns="45720" rIns="4572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Line 139"/>
              <p:cNvSpPr>
                <a:spLocks noChangeShapeType="1"/>
              </p:cNvSpPr>
              <p:nvPr/>
            </p:nvSpPr>
            <p:spPr bwMode="gray">
              <a:xfrm>
                <a:off x="6061018" y="4060519"/>
                <a:ext cx="2958210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latin typeface="맑은 고딕" pitchFamily="50" charset="-127"/>
                  <a:ea typeface="맑은 고딕" pitchFamily="50" charset="-127"/>
                  <a:cs typeface="Arial" charset="0"/>
                </a:endParaRPr>
              </a:p>
            </p:txBody>
          </p:sp>
          <p:grpSp>
            <p:nvGrpSpPr>
              <p:cNvPr id="39" name="그룹 67"/>
              <p:cNvGrpSpPr/>
              <p:nvPr/>
            </p:nvGrpSpPr>
            <p:grpSpPr>
              <a:xfrm>
                <a:off x="6056305" y="3699865"/>
                <a:ext cx="2982817" cy="458958"/>
                <a:chOff x="925109" y="4773868"/>
                <a:chExt cx="3806935" cy="986129"/>
              </a:xfrm>
            </p:grpSpPr>
            <p:sp>
              <p:nvSpPr>
                <p:cNvPr id="57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925109" y="4773868"/>
                  <a:ext cx="0" cy="986129"/>
                </a:xfrm>
                <a:prstGeom prst="line">
                  <a:avLst/>
                </a:prstGeom>
                <a:noFill/>
                <a:ln w="635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lIns="45720" rIns="4572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4732044" y="4773868"/>
                  <a:ext cx="0" cy="986129"/>
                </a:xfrm>
                <a:prstGeom prst="line">
                  <a:avLst/>
                </a:prstGeom>
                <a:noFill/>
                <a:ln w="635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lIns="45720" rIns="4572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40" name="직사각형 3"/>
              <p:cNvSpPr/>
              <p:nvPr/>
            </p:nvSpPr>
            <p:spPr bwMode="blackWhite">
              <a:xfrm>
                <a:off x="6079600" y="3697204"/>
                <a:ext cx="209168" cy="252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2604" tIns="0" rIns="52604" bIns="0" rtlCol="0" anchor="ctr"/>
              <a:lstStyle/>
              <a:p>
                <a:pPr marL="0" marR="0" indent="0" algn="ctr" defTabSz="10287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Pct val="120000"/>
                  <a:buFontTx/>
                  <a:buNone/>
                  <a:tabLst/>
                </a:pPr>
                <a:r>
                  <a:rPr lang="en-US" altLang="ko-KR" sz="1000" b="1" kern="0" dirty="0" smtClean="0">
                    <a:solidFill>
                      <a:sysClr val="windowText" lastClr="000000"/>
                    </a:solidFill>
                    <a:ea typeface="맑은 고딕" pitchFamily="50" charset="-127"/>
                  </a:rPr>
                  <a:t>W</a:t>
                </a:r>
                <a:br>
                  <a:rPr lang="en-US" altLang="ko-KR" sz="1000" b="1" kern="0" dirty="0" smtClean="0">
                    <a:solidFill>
                      <a:sysClr val="windowText" lastClr="000000"/>
                    </a:solidFill>
                    <a:ea typeface="맑은 고딕" pitchFamily="50" charset="-127"/>
                  </a:rPr>
                </a:br>
                <a:r>
                  <a:rPr lang="en-US" altLang="ko-KR" sz="1000" b="1" kern="0" dirty="0" smtClean="0">
                    <a:solidFill>
                      <a:sysClr val="windowText" lastClr="000000"/>
                    </a:solidFill>
                    <a:ea typeface="맑은 고딕" pitchFamily="50" charset="-127"/>
                  </a:rPr>
                  <a:t>1</a:t>
                </a:r>
                <a:endPara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맑은 고딕" pitchFamily="50" charset="-127"/>
                </a:endParaRPr>
              </a:p>
            </p:txBody>
          </p:sp>
          <p:sp>
            <p:nvSpPr>
              <p:cNvPr id="41" name="직사각형 46"/>
              <p:cNvSpPr/>
              <p:nvPr/>
            </p:nvSpPr>
            <p:spPr bwMode="blackWhite">
              <a:xfrm>
                <a:off x="6340024" y="3697204"/>
                <a:ext cx="209168" cy="252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2604" tIns="0" rIns="52604" bIns="0" rtlCol="0" anchor="ctr"/>
              <a:lstStyle/>
              <a:p>
                <a:pPr marL="0" marR="0" indent="0" algn="ctr" defTabSz="10287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Pct val="120000"/>
                  <a:buFontTx/>
                  <a:buNone/>
                  <a:tabLst/>
                </a:pPr>
                <a:r>
                  <a:rPr lang="en-US" altLang="ko-KR" sz="1000" b="1" kern="0" noProof="0" dirty="0" smtClean="0">
                    <a:solidFill>
                      <a:sysClr val="windowText" lastClr="000000"/>
                    </a:solidFill>
                    <a:ea typeface="맑은 고딕" pitchFamily="50" charset="-127"/>
                  </a:rPr>
                  <a:t>W</a:t>
                </a:r>
                <a:br>
                  <a:rPr lang="en-US" altLang="ko-KR" sz="1000" b="1" kern="0" noProof="0" dirty="0" smtClean="0">
                    <a:solidFill>
                      <a:sysClr val="windowText" lastClr="000000"/>
                    </a:solidFill>
                    <a:ea typeface="맑은 고딕" pitchFamily="50" charset="-127"/>
                  </a:rPr>
                </a:br>
                <a:r>
                  <a:rPr lang="en-US" altLang="ko-KR" sz="1000" b="1" kern="0" noProof="0" dirty="0" smtClean="0">
                    <a:solidFill>
                      <a:sysClr val="windowText" lastClr="000000"/>
                    </a:solidFill>
                    <a:ea typeface="맑은 고딕" pitchFamily="50" charset="-127"/>
                  </a:rPr>
                  <a:t>2</a:t>
                </a:r>
                <a:endPara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맑은 고딕" pitchFamily="50" charset="-127"/>
                </a:endParaRPr>
              </a:p>
            </p:txBody>
          </p:sp>
          <p:sp>
            <p:nvSpPr>
              <p:cNvPr id="42" name="직사각형 47"/>
              <p:cNvSpPr/>
              <p:nvPr/>
            </p:nvSpPr>
            <p:spPr bwMode="blackWhite">
              <a:xfrm>
                <a:off x="6600447" y="3697204"/>
                <a:ext cx="209168" cy="252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2604" tIns="0" rIns="52604" bIns="0" rtlCol="0" anchor="ctr"/>
              <a:lstStyle/>
              <a:p>
                <a:pPr marL="0" marR="0" indent="0" algn="ctr" defTabSz="10287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Pct val="120000"/>
                  <a:buFontTx/>
                  <a:buNone/>
                  <a:tabLst/>
                </a:pPr>
                <a:r>
                  <a:rPr lang="en-US" altLang="ko-KR" sz="1000" b="1" kern="0" noProof="0" dirty="0" smtClean="0">
                    <a:solidFill>
                      <a:sysClr val="windowText" lastClr="000000"/>
                    </a:solidFill>
                    <a:ea typeface="맑은 고딕" pitchFamily="50" charset="-127"/>
                  </a:rPr>
                  <a:t>W</a:t>
                </a:r>
                <a:br>
                  <a:rPr lang="en-US" altLang="ko-KR" sz="1000" b="1" kern="0" noProof="0" dirty="0" smtClean="0">
                    <a:solidFill>
                      <a:sysClr val="windowText" lastClr="000000"/>
                    </a:solidFill>
                    <a:ea typeface="맑은 고딕" pitchFamily="50" charset="-127"/>
                  </a:rPr>
                </a:br>
                <a:r>
                  <a:rPr lang="en-US" altLang="ko-KR" sz="1000" b="1" kern="0" noProof="0" dirty="0" smtClean="0">
                    <a:solidFill>
                      <a:sysClr val="windowText" lastClr="000000"/>
                    </a:solidFill>
                    <a:ea typeface="맑은 고딕" pitchFamily="50" charset="-127"/>
                  </a:rPr>
                  <a:t>3</a:t>
                </a:r>
                <a:endPara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맑은 고딕" pitchFamily="50" charset="-127"/>
                </a:endParaRPr>
              </a:p>
            </p:txBody>
          </p:sp>
          <p:sp>
            <p:nvSpPr>
              <p:cNvPr id="43" name="직사각형 48"/>
              <p:cNvSpPr/>
              <p:nvPr/>
            </p:nvSpPr>
            <p:spPr bwMode="blackWhite">
              <a:xfrm>
                <a:off x="6860870" y="3697204"/>
                <a:ext cx="209168" cy="252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2604" tIns="0" rIns="52604" bIns="0" rtlCol="0" anchor="ctr"/>
              <a:lstStyle/>
              <a:p>
                <a:pPr marL="0" marR="0" indent="0" algn="ctr" defTabSz="10287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Pct val="120000"/>
                  <a:buFontTx/>
                  <a:buNone/>
                  <a:tabLst/>
                </a:pPr>
                <a:r>
                  <a:rPr lang="en-US" altLang="ko-KR" sz="1000" b="1" kern="0" noProof="0" dirty="0" smtClean="0">
                    <a:solidFill>
                      <a:sysClr val="windowText" lastClr="000000"/>
                    </a:solidFill>
                    <a:ea typeface="맑은 고딕" pitchFamily="50" charset="-127"/>
                  </a:rPr>
                  <a:t>W</a:t>
                </a:r>
                <a:br>
                  <a:rPr lang="en-US" altLang="ko-KR" sz="1000" b="1" kern="0" noProof="0" dirty="0" smtClean="0">
                    <a:solidFill>
                      <a:sysClr val="windowText" lastClr="000000"/>
                    </a:solidFill>
                    <a:ea typeface="맑은 고딕" pitchFamily="50" charset="-127"/>
                  </a:rPr>
                </a:br>
                <a:r>
                  <a:rPr lang="en-US" altLang="ko-KR" sz="1000" b="1" kern="0" noProof="0" dirty="0" smtClean="0">
                    <a:solidFill>
                      <a:sysClr val="windowText" lastClr="000000"/>
                    </a:solidFill>
                    <a:ea typeface="맑은 고딕" pitchFamily="50" charset="-127"/>
                  </a:rPr>
                  <a:t>4</a:t>
                </a:r>
                <a:endPara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맑은 고딕" pitchFamily="50" charset="-127"/>
                </a:endParaRPr>
              </a:p>
            </p:txBody>
          </p:sp>
          <p:sp>
            <p:nvSpPr>
              <p:cNvPr id="44" name="직사각형 49"/>
              <p:cNvSpPr/>
              <p:nvPr/>
            </p:nvSpPr>
            <p:spPr bwMode="blackWhite">
              <a:xfrm>
                <a:off x="7121293" y="3697204"/>
                <a:ext cx="209168" cy="252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2604" tIns="0" rIns="52604" bIns="0" rtlCol="0" anchor="ctr"/>
              <a:lstStyle/>
              <a:p>
                <a:pPr marL="0" marR="0" indent="0" algn="ctr" defTabSz="10287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Pct val="120000"/>
                  <a:buFontTx/>
                  <a:buNone/>
                  <a:tabLst/>
                </a:pPr>
                <a:r>
                  <a:rPr lang="en-US" altLang="ko-KR" sz="1000" b="1" kern="0" noProof="0" dirty="0" smtClean="0">
                    <a:solidFill>
                      <a:sysClr val="windowText" lastClr="000000"/>
                    </a:solidFill>
                    <a:ea typeface="맑은 고딕" pitchFamily="50" charset="-127"/>
                  </a:rPr>
                  <a:t>W</a:t>
                </a:r>
                <a:br>
                  <a:rPr lang="en-US" altLang="ko-KR" sz="1000" b="1" kern="0" noProof="0" dirty="0" smtClean="0">
                    <a:solidFill>
                      <a:sysClr val="windowText" lastClr="000000"/>
                    </a:solidFill>
                    <a:ea typeface="맑은 고딕" pitchFamily="50" charset="-127"/>
                  </a:rPr>
                </a:br>
                <a:r>
                  <a:rPr lang="en-US" altLang="ko-KR" sz="1000" b="1" kern="0" noProof="0" dirty="0" smtClean="0">
                    <a:solidFill>
                      <a:sysClr val="windowText" lastClr="000000"/>
                    </a:solidFill>
                    <a:ea typeface="맑은 고딕" pitchFamily="50" charset="-127"/>
                  </a:rPr>
                  <a:t>5</a:t>
                </a:r>
                <a:endPara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맑은 고딕" pitchFamily="50" charset="-127"/>
                </a:endParaRPr>
              </a:p>
            </p:txBody>
          </p:sp>
          <p:sp>
            <p:nvSpPr>
              <p:cNvPr id="45" name="Line 27"/>
              <p:cNvSpPr>
                <a:spLocks noChangeShapeType="1"/>
              </p:cNvSpPr>
              <p:nvPr/>
            </p:nvSpPr>
            <p:spPr bwMode="auto">
              <a:xfrm>
                <a:off x="7081631" y="2614341"/>
                <a:ext cx="0" cy="968572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45720" rIns="4572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직사각형 49"/>
              <p:cNvSpPr/>
              <p:nvPr/>
            </p:nvSpPr>
            <p:spPr bwMode="blackWhite">
              <a:xfrm>
                <a:off x="7391447" y="3646579"/>
                <a:ext cx="209168" cy="252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2604" tIns="0" rIns="52604" bIns="0" rtlCol="0" anchor="ctr"/>
              <a:lstStyle/>
              <a:p>
                <a:pPr marL="0" marR="0" indent="0" algn="ctr" defTabSz="10287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Pct val="120000"/>
                  <a:buFontTx/>
                  <a:buNone/>
                  <a:tabLst/>
                </a:pPr>
                <a:r>
                  <a:rPr lang="en-US" altLang="ko-KR" sz="1000" b="1" kern="0" noProof="0" dirty="0" smtClean="0">
                    <a:solidFill>
                      <a:sysClr val="windowText" lastClr="000000"/>
                    </a:solidFill>
                    <a:ea typeface="맑은 고딕" pitchFamily="50" charset="-127"/>
                  </a:rPr>
                  <a:t>…</a:t>
                </a:r>
                <a:endPara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맑은 고딕" pitchFamily="50" charset="-127"/>
                </a:endParaRPr>
              </a:p>
            </p:txBody>
          </p:sp>
          <p:sp>
            <p:nvSpPr>
              <p:cNvPr id="47" name="자유형 46"/>
              <p:cNvSpPr/>
              <p:nvPr/>
            </p:nvSpPr>
            <p:spPr>
              <a:xfrm>
                <a:off x="6088804" y="2987152"/>
                <a:ext cx="780761" cy="586732"/>
              </a:xfrm>
              <a:custGeom>
                <a:avLst/>
                <a:gdLst>
                  <a:gd name="connsiteX0" fmla="*/ 0 w 990600"/>
                  <a:gd name="connsiteY0" fmla="*/ 914400 h 914400"/>
                  <a:gd name="connsiteX1" fmla="*/ 620486 w 990600"/>
                  <a:gd name="connsiteY1" fmla="*/ 718457 h 914400"/>
                  <a:gd name="connsiteX2" fmla="*/ 990600 w 990600"/>
                  <a:gd name="connsiteY2" fmla="*/ 0 h 914400"/>
                  <a:gd name="connsiteX0" fmla="*/ 0 w 1034143"/>
                  <a:gd name="connsiteY0" fmla="*/ 642258 h 642258"/>
                  <a:gd name="connsiteX1" fmla="*/ 620486 w 1034143"/>
                  <a:gd name="connsiteY1" fmla="*/ 446315 h 642258"/>
                  <a:gd name="connsiteX2" fmla="*/ 1034143 w 1034143"/>
                  <a:gd name="connsiteY2" fmla="*/ 0 h 642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4143" h="642258">
                    <a:moveTo>
                      <a:pt x="0" y="642258"/>
                    </a:moveTo>
                    <a:cubicBezTo>
                      <a:pt x="227693" y="620486"/>
                      <a:pt x="448129" y="553358"/>
                      <a:pt x="620486" y="446315"/>
                    </a:cubicBezTo>
                    <a:cubicBezTo>
                      <a:pt x="792843" y="339272"/>
                      <a:pt x="967014" y="141514"/>
                      <a:pt x="1034143" y="0"/>
                    </a:cubicBezTo>
                  </a:path>
                </a:pathLst>
              </a:cu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48" name="자유형 47"/>
              <p:cNvSpPr/>
              <p:nvPr/>
            </p:nvSpPr>
            <p:spPr>
              <a:xfrm>
                <a:off x="6844909" y="2363261"/>
                <a:ext cx="2038196" cy="1230511"/>
              </a:xfrm>
              <a:custGeom>
                <a:avLst/>
                <a:gdLst>
                  <a:gd name="connsiteX0" fmla="*/ 0 w 2699657"/>
                  <a:gd name="connsiteY0" fmla="*/ 936967 h 1546567"/>
                  <a:gd name="connsiteX1" fmla="*/ 195943 w 2699657"/>
                  <a:gd name="connsiteY1" fmla="*/ 370910 h 1546567"/>
                  <a:gd name="connsiteX2" fmla="*/ 631372 w 2699657"/>
                  <a:gd name="connsiteY2" fmla="*/ 44338 h 1546567"/>
                  <a:gd name="connsiteX3" fmla="*/ 914400 w 2699657"/>
                  <a:gd name="connsiteY3" fmla="*/ 120538 h 1546567"/>
                  <a:gd name="connsiteX4" fmla="*/ 1284514 w 2699657"/>
                  <a:gd name="connsiteY4" fmla="*/ 1111138 h 1546567"/>
                  <a:gd name="connsiteX5" fmla="*/ 2699657 w 2699657"/>
                  <a:gd name="connsiteY5" fmla="*/ 1546567 h 1546567"/>
                  <a:gd name="connsiteX0" fmla="*/ 0 w 2699657"/>
                  <a:gd name="connsiteY0" fmla="*/ 907354 h 1516954"/>
                  <a:gd name="connsiteX1" fmla="*/ 195943 w 2699657"/>
                  <a:gd name="connsiteY1" fmla="*/ 341297 h 1516954"/>
                  <a:gd name="connsiteX2" fmla="*/ 511629 w 2699657"/>
                  <a:gd name="connsiteY2" fmla="*/ 73079 h 1516954"/>
                  <a:gd name="connsiteX3" fmla="*/ 914400 w 2699657"/>
                  <a:gd name="connsiteY3" fmla="*/ 90925 h 1516954"/>
                  <a:gd name="connsiteX4" fmla="*/ 1284514 w 2699657"/>
                  <a:gd name="connsiteY4" fmla="*/ 1081525 h 1516954"/>
                  <a:gd name="connsiteX5" fmla="*/ 2699657 w 2699657"/>
                  <a:gd name="connsiteY5" fmla="*/ 1516954 h 1516954"/>
                  <a:gd name="connsiteX0" fmla="*/ 0 w 2699657"/>
                  <a:gd name="connsiteY0" fmla="*/ 834527 h 1444127"/>
                  <a:gd name="connsiteX1" fmla="*/ 195943 w 2699657"/>
                  <a:gd name="connsiteY1" fmla="*/ 268470 h 1444127"/>
                  <a:gd name="connsiteX2" fmla="*/ 511629 w 2699657"/>
                  <a:gd name="connsiteY2" fmla="*/ 252 h 1444127"/>
                  <a:gd name="connsiteX3" fmla="*/ 870858 w 2699657"/>
                  <a:gd name="connsiteY3" fmla="*/ 309872 h 1444127"/>
                  <a:gd name="connsiteX4" fmla="*/ 1284514 w 2699657"/>
                  <a:gd name="connsiteY4" fmla="*/ 1008698 h 1444127"/>
                  <a:gd name="connsiteX5" fmla="*/ 2699657 w 2699657"/>
                  <a:gd name="connsiteY5" fmla="*/ 1444127 h 1444127"/>
                  <a:gd name="connsiteX0" fmla="*/ 0 w 2699657"/>
                  <a:gd name="connsiteY0" fmla="*/ 834527 h 1444127"/>
                  <a:gd name="connsiteX1" fmla="*/ 195943 w 2699657"/>
                  <a:gd name="connsiteY1" fmla="*/ 268470 h 1444127"/>
                  <a:gd name="connsiteX2" fmla="*/ 511629 w 2699657"/>
                  <a:gd name="connsiteY2" fmla="*/ 252 h 1444127"/>
                  <a:gd name="connsiteX3" fmla="*/ 870858 w 2699657"/>
                  <a:gd name="connsiteY3" fmla="*/ 309872 h 1444127"/>
                  <a:gd name="connsiteX4" fmla="*/ 1284514 w 2699657"/>
                  <a:gd name="connsiteY4" fmla="*/ 1008698 h 1444127"/>
                  <a:gd name="connsiteX5" fmla="*/ 2699657 w 2699657"/>
                  <a:gd name="connsiteY5" fmla="*/ 1444127 h 1444127"/>
                  <a:gd name="connsiteX0" fmla="*/ 0 w 2699657"/>
                  <a:gd name="connsiteY0" fmla="*/ 834527 h 1444127"/>
                  <a:gd name="connsiteX1" fmla="*/ 195943 w 2699657"/>
                  <a:gd name="connsiteY1" fmla="*/ 268470 h 1444127"/>
                  <a:gd name="connsiteX2" fmla="*/ 511629 w 2699657"/>
                  <a:gd name="connsiteY2" fmla="*/ 252 h 1444127"/>
                  <a:gd name="connsiteX3" fmla="*/ 870858 w 2699657"/>
                  <a:gd name="connsiteY3" fmla="*/ 309872 h 1444127"/>
                  <a:gd name="connsiteX4" fmla="*/ 1251857 w 2699657"/>
                  <a:gd name="connsiteY4" fmla="*/ 891989 h 1444127"/>
                  <a:gd name="connsiteX5" fmla="*/ 2699657 w 2699657"/>
                  <a:gd name="connsiteY5" fmla="*/ 1444127 h 1444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99657" h="1444127">
                    <a:moveTo>
                      <a:pt x="0" y="834527"/>
                    </a:moveTo>
                    <a:cubicBezTo>
                      <a:pt x="45357" y="625884"/>
                      <a:pt x="110672" y="407516"/>
                      <a:pt x="195943" y="268470"/>
                    </a:cubicBezTo>
                    <a:cubicBezTo>
                      <a:pt x="281214" y="129424"/>
                      <a:pt x="399143" y="-6648"/>
                      <a:pt x="511629" y="252"/>
                    </a:cubicBezTo>
                    <a:cubicBezTo>
                      <a:pt x="624115" y="7152"/>
                      <a:pt x="747487" y="161249"/>
                      <a:pt x="870858" y="309872"/>
                    </a:cubicBezTo>
                    <a:cubicBezTo>
                      <a:pt x="994229" y="458495"/>
                      <a:pt x="947057" y="702947"/>
                      <a:pt x="1251857" y="891989"/>
                    </a:cubicBezTo>
                    <a:cubicBezTo>
                      <a:pt x="1556657" y="1081031"/>
                      <a:pt x="2140857" y="1345248"/>
                      <a:pt x="2699657" y="1444127"/>
                    </a:cubicBezTo>
                  </a:path>
                </a:pathLst>
              </a:cu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1" name="Rectangle 19"/>
              <p:cNvSpPr>
                <a:spLocks noChangeArrowheads="1"/>
              </p:cNvSpPr>
              <p:nvPr/>
            </p:nvSpPr>
            <p:spPr bwMode="auto">
              <a:xfrm>
                <a:off x="7294085" y="3982037"/>
                <a:ext cx="586162" cy="265703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  <a:miter lim="800000"/>
                <a:headEnd/>
                <a:tailEnd/>
              </a:ln>
              <a:effectLst/>
            </p:spPr>
            <p:txBody>
              <a:bodyPr wrap="none" lIns="45720" rIns="45720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1" kern="0" dirty="0" smtClean="0">
                    <a:solidFill>
                      <a:sysClr val="windowText" lastClr="000000"/>
                    </a:solidFill>
                  </a:rPr>
                  <a:t>판기</a:t>
                </a:r>
                <a:endParaRPr kumimoji="0" lang="en-US" sz="1200" b="1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Rectangle 19"/>
              <p:cNvSpPr>
                <a:spLocks noChangeArrowheads="1"/>
              </p:cNvSpPr>
              <p:nvPr/>
            </p:nvSpPr>
            <p:spPr bwMode="auto">
              <a:xfrm rot="16200000">
                <a:off x="5695405" y="2231301"/>
                <a:ext cx="471698" cy="352134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 wrap="none" lIns="45720" rIns="45720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1" i="1" kern="0" dirty="0" smtClean="0">
                    <a:solidFill>
                      <a:sysClr val="windowText" lastClr="000000"/>
                    </a:solidFill>
                  </a:rPr>
                  <a:t>판매</a:t>
                </a:r>
                <a:r>
                  <a:rPr lang="ko-KR" altLang="en-US" sz="1200" b="1" i="1" kern="0" dirty="0">
                    <a:solidFill>
                      <a:sysClr val="windowText" lastClr="000000"/>
                    </a:solidFill>
                  </a:rPr>
                  <a:t>량</a:t>
                </a:r>
                <a:endPara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Rectangle 19"/>
              <p:cNvSpPr>
                <a:spLocks noChangeArrowheads="1"/>
              </p:cNvSpPr>
              <p:nvPr/>
            </p:nvSpPr>
            <p:spPr bwMode="auto">
              <a:xfrm>
                <a:off x="6395806" y="2820761"/>
                <a:ext cx="409281" cy="228455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 wrap="none" lIns="45720" rIns="45720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현재</a:t>
                </a:r>
                <a:endPara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 bwMode="auto">
            <a:xfrm>
              <a:off x="633180" y="2230088"/>
              <a:ext cx="4156528" cy="4174225"/>
            </a:xfrm>
            <a:prstGeom prst="rect">
              <a:avLst/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927235" y="2618851"/>
              <a:ext cx="3817001" cy="2049164"/>
              <a:chOff x="475195" y="2048246"/>
              <a:chExt cx="4565586" cy="2380495"/>
            </a:xfrm>
          </p:grpSpPr>
          <p:sp>
            <p:nvSpPr>
              <p:cNvPr id="61" name="Line 28"/>
              <p:cNvSpPr>
                <a:spLocks noChangeShapeType="1"/>
              </p:cNvSpPr>
              <p:nvPr/>
            </p:nvSpPr>
            <p:spPr bwMode="auto">
              <a:xfrm flipH="1">
                <a:off x="1123306" y="3945414"/>
                <a:ext cx="0" cy="237451"/>
              </a:xfrm>
              <a:prstGeom prst="line">
                <a:avLst/>
              </a:prstGeom>
              <a:noFill/>
              <a:ln w="6350" cap="rnd">
                <a:solidFill>
                  <a:srgbClr val="778888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lIns="45720" rIns="4572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7"/>
              <p:cNvSpPr>
                <a:spLocks/>
              </p:cNvSpPr>
              <p:nvPr/>
            </p:nvSpPr>
            <p:spPr bwMode="auto">
              <a:xfrm>
                <a:off x="837333" y="2068860"/>
                <a:ext cx="3813716" cy="16279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64"/>
                  </a:cxn>
                  <a:cxn ang="0">
                    <a:pos x="1892" y="764"/>
                  </a:cxn>
                </a:cxnLst>
                <a:rect l="0" t="0" r="r" b="b"/>
                <a:pathLst>
                  <a:path w="1893" h="765">
                    <a:moveTo>
                      <a:pt x="0" y="0"/>
                    </a:moveTo>
                    <a:lnTo>
                      <a:pt x="0" y="764"/>
                    </a:lnTo>
                    <a:lnTo>
                      <a:pt x="1892" y="764"/>
                    </a:lnTo>
                  </a:path>
                </a:pathLst>
              </a:custGeom>
              <a:noFill/>
              <a:ln w="6350" cap="rnd" cmpd="sng">
                <a:solidFill>
                  <a:sysClr val="windowText" lastClr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lIns="45720" rIns="4572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Rectangle 19"/>
              <p:cNvSpPr>
                <a:spLocks noChangeArrowheads="1"/>
              </p:cNvSpPr>
              <p:nvPr/>
            </p:nvSpPr>
            <p:spPr bwMode="auto">
              <a:xfrm>
                <a:off x="4551232" y="3908286"/>
                <a:ext cx="489549" cy="265395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 wrap="none" lIns="45720" rIns="45720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기간</a:t>
                </a:r>
                <a:endPara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Line 27"/>
              <p:cNvSpPr>
                <a:spLocks noChangeShapeType="1"/>
              </p:cNvSpPr>
              <p:nvPr/>
            </p:nvSpPr>
            <p:spPr bwMode="auto">
              <a:xfrm>
                <a:off x="4255240" y="3678681"/>
                <a:ext cx="0" cy="9171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45720" rIns="4572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5"/>
              <p:cNvSpPr>
                <a:spLocks/>
              </p:cNvSpPr>
              <p:nvPr/>
            </p:nvSpPr>
            <p:spPr bwMode="auto">
              <a:xfrm>
                <a:off x="3138216" y="2763211"/>
                <a:ext cx="1270273" cy="921023"/>
              </a:xfrm>
              <a:custGeom>
                <a:avLst/>
                <a:gdLst>
                  <a:gd name="connsiteX0" fmla="*/ 9989 w 9989"/>
                  <a:gd name="connsiteY0" fmla="*/ 9986 h 9986"/>
                  <a:gd name="connsiteX1" fmla="*/ 8935 w 9989"/>
                  <a:gd name="connsiteY1" fmla="*/ 9875 h 9986"/>
                  <a:gd name="connsiteX2" fmla="*/ 8413 w 9989"/>
                  <a:gd name="connsiteY2" fmla="*/ 9764 h 9986"/>
                  <a:gd name="connsiteX3" fmla="*/ 7891 w 9989"/>
                  <a:gd name="connsiteY3" fmla="*/ 9584 h 9986"/>
                  <a:gd name="connsiteX4" fmla="*/ 7358 w 9989"/>
                  <a:gd name="connsiteY4" fmla="*/ 9362 h 9986"/>
                  <a:gd name="connsiteX5" fmla="*/ 6826 w 9989"/>
                  <a:gd name="connsiteY5" fmla="*/ 9057 h 9986"/>
                  <a:gd name="connsiteX6" fmla="*/ 6304 w 9989"/>
                  <a:gd name="connsiteY6" fmla="*/ 8641 h 9986"/>
                  <a:gd name="connsiteX7" fmla="*/ 5250 w 9989"/>
                  <a:gd name="connsiteY7" fmla="*/ 7490 h 9986"/>
                  <a:gd name="connsiteX8" fmla="*/ 4195 w 9989"/>
                  <a:gd name="connsiteY8" fmla="*/ 5853 h 9986"/>
                  <a:gd name="connsiteX9" fmla="*/ 3152 w 9989"/>
                  <a:gd name="connsiteY9" fmla="*/ 3897 h 9986"/>
                  <a:gd name="connsiteX10" fmla="*/ 2619 w 9989"/>
                  <a:gd name="connsiteY10" fmla="*/ 2899 h 9986"/>
                  <a:gd name="connsiteX11" fmla="*/ 2098 w 9989"/>
                  <a:gd name="connsiteY11" fmla="*/ 1969 h 9986"/>
                  <a:gd name="connsiteX12" fmla="*/ 1576 w 9989"/>
                  <a:gd name="connsiteY12" fmla="*/ 1151 h 9986"/>
                  <a:gd name="connsiteX13" fmla="*/ 1043 w 9989"/>
                  <a:gd name="connsiteY13" fmla="*/ 527 h 9986"/>
                  <a:gd name="connsiteX14" fmla="*/ 0 w 9989"/>
                  <a:gd name="connsiteY14" fmla="*/ 0 h 9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989" h="9986">
                    <a:moveTo>
                      <a:pt x="9989" y="9986"/>
                    </a:moveTo>
                    <a:lnTo>
                      <a:pt x="8935" y="9875"/>
                    </a:lnTo>
                    <a:lnTo>
                      <a:pt x="8413" y="9764"/>
                    </a:lnTo>
                    <a:lnTo>
                      <a:pt x="7891" y="9584"/>
                    </a:lnTo>
                    <a:lnTo>
                      <a:pt x="7358" y="9362"/>
                    </a:lnTo>
                    <a:lnTo>
                      <a:pt x="6826" y="9057"/>
                    </a:lnTo>
                    <a:lnTo>
                      <a:pt x="6304" y="8641"/>
                    </a:lnTo>
                    <a:lnTo>
                      <a:pt x="5250" y="7490"/>
                    </a:lnTo>
                    <a:lnTo>
                      <a:pt x="4195" y="5853"/>
                    </a:lnTo>
                    <a:lnTo>
                      <a:pt x="3152" y="3897"/>
                    </a:lnTo>
                    <a:lnTo>
                      <a:pt x="2619" y="2899"/>
                    </a:lnTo>
                    <a:lnTo>
                      <a:pt x="2098" y="1969"/>
                    </a:lnTo>
                    <a:lnTo>
                      <a:pt x="1576" y="1151"/>
                    </a:lnTo>
                    <a:lnTo>
                      <a:pt x="1043" y="527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>
                <a:off x="879054" y="2763213"/>
                <a:ext cx="2244988" cy="921023"/>
              </a:xfrm>
              <a:custGeom>
                <a:avLst/>
                <a:gdLst>
                  <a:gd name="connsiteX0" fmla="*/ 0 w 9989"/>
                  <a:gd name="connsiteY0" fmla="*/ 9986 h 9986"/>
                  <a:gd name="connsiteX1" fmla="*/ 1054 w 9989"/>
                  <a:gd name="connsiteY1" fmla="*/ 9875 h 9986"/>
                  <a:gd name="connsiteX2" fmla="*/ 1576 w 9989"/>
                  <a:gd name="connsiteY2" fmla="*/ 9764 h 9986"/>
                  <a:gd name="connsiteX3" fmla="*/ 2098 w 9989"/>
                  <a:gd name="connsiteY3" fmla="*/ 9584 h 9986"/>
                  <a:gd name="connsiteX4" fmla="*/ 2630 w 9989"/>
                  <a:gd name="connsiteY4" fmla="*/ 9362 h 9986"/>
                  <a:gd name="connsiteX5" fmla="*/ 3152 w 9989"/>
                  <a:gd name="connsiteY5" fmla="*/ 9057 h 9986"/>
                  <a:gd name="connsiteX6" fmla="*/ 3674 w 9989"/>
                  <a:gd name="connsiteY6" fmla="*/ 8641 h 9986"/>
                  <a:gd name="connsiteX7" fmla="*/ 4384 w 9989"/>
                  <a:gd name="connsiteY7" fmla="*/ 7490 h 9986"/>
                  <a:gd name="connsiteX8" fmla="*/ 5782 w 9989"/>
                  <a:gd name="connsiteY8" fmla="*/ 5853 h 9986"/>
                  <a:gd name="connsiteX9" fmla="*/ 6837 w 9989"/>
                  <a:gd name="connsiteY9" fmla="*/ 3897 h 9986"/>
                  <a:gd name="connsiteX10" fmla="*/ 7358 w 9989"/>
                  <a:gd name="connsiteY10" fmla="*/ 2899 h 9986"/>
                  <a:gd name="connsiteX11" fmla="*/ 7880 w 9989"/>
                  <a:gd name="connsiteY11" fmla="*/ 1969 h 9986"/>
                  <a:gd name="connsiteX12" fmla="*/ 8402 w 9989"/>
                  <a:gd name="connsiteY12" fmla="*/ 1151 h 9986"/>
                  <a:gd name="connsiteX13" fmla="*/ 8935 w 9989"/>
                  <a:gd name="connsiteY13" fmla="*/ 527 h 9986"/>
                  <a:gd name="connsiteX14" fmla="*/ 9456 w 9989"/>
                  <a:gd name="connsiteY14" fmla="*/ 125 h 9986"/>
                  <a:gd name="connsiteX15" fmla="*/ 9989 w 9989"/>
                  <a:gd name="connsiteY15" fmla="*/ 0 h 9986"/>
                  <a:gd name="connsiteX0" fmla="*/ 0 w 10000"/>
                  <a:gd name="connsiteY0" fmla="*/ 10000 h 10000"/>
                  <a:gd name="connsiteX1" fmla="*/ 1055 w 10000"/>
                  <a:gd name="connsiteY1" fmla="*/ 9889 h 10000"/>
                  <a:gd name="connsiteX2" fmla="*/ 1578 w 10000"/>
                  <a:gd name="connsiteY2" fmla="*/ 9778 h 10000"/>
                  <a:gd name="connsiteX3" fmla="*/ 2100 w 10000"/>
                  <a:gd name="connsiteY3" fmla="*/ 9597 h 10000"/>
                  <a:gd name="connsiteX4" fmla="*/ 2633 w 10000"/>
                  <a:gd name="connsiteY4" fmla="*/ 9375 h 10000"/>
                  <a:gd name="connsiteX5" fmla="*/ 3155 w 10000"/>
                  <a:gd name="connsiteY5" fmla="*/ 9070 h 10000"/>
                  <a:gd name="connsiteX6" fmla="*/ 3678 w 10000"/>
                  <a:gd name="connsiteY6" fmla="*/ 8653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845 w 10000"/>
                  <a:gd name="connsiteY9" fmla="*/ 3902 h 10000"/>
                  <a:gd name="connsiteX10" fmla="*/ 7366 w 10000"/>
                  <a:gd name="connsiteY10" fmla="*/ 2903 h 10000"/>
                  <a:gd name="connsiteX11" fmla="*/ 7889 w 10000"/>
                  <a:gd name="connsiteY11" fmla="*/ 1972 h 10000"/>
                  <a:gd name="connsiteX12" fmla="*/ 8411 w 10000"/>
                  <a:gd name="connsiteY12" fmla="*/ 1153 h 10000"/>
                  <a:gd name="connsiteX13" fmla="*/ 8945 w 10000"/>
                  <a:gd name="connsiteY13" fmla="*/ 528 h 10000"/>
                  <a:gd name="connsiteX14" fmla="*/ 9466 w 10000"/>
                  <a:gd name="connsiteY14" fmla="*/ 125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55 w 10000"/>
                  <a:gd name="connsiteY1" fmla="*/ 9889 h 10000"/>
                  <a:gd name="connsiteX2" fmla="*/ 1578 w 10000"/>
                  <a:gd name="connsiteY2" fmla="*/ 9778 h 10000"/>
                  <a:gd name="connsiteX3" fmla="*/ 2100 w 10000"/>
                  <a:gd name="connsiteY3" fmla="*/ 9597 h 10000"/>
                  <a:gd name="connsiteX4" fmla="*/ 2633 w 10000"/>
                  <a:gd name="connsiteY4" fmla="*/ 9375 h 10000"/>
                  <a:gd name="connsiteX5" fmla="*/ 3155 w 10000"/>
                  <a:gd name="connsiteY5" fmla="*/ 9070 h 10000"/>
                  <a:gd name="connsiteX6" fmla="*/ 3678 w 10000"/>
                  <a:gd name="connsiteY6" fmla="*/ 8653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354 w 10000"/>
                  <a:gd name="connsiteY9" fmla="*/ 2927 h 10000"/>
                  <a:gd name="connsiteX10" fmla="*/ 7366 w 10000"/>
                  <a:gd name="connsiteY10" fmla="*/ 2903 h 10000"/>
                  <a:gd name="connsiteX11" fmla="*/ 7889 w 10000"/>
                  <a:gd name="connsiteY11" fmla="*/ 1972 h 10000"/>
                  <a:gd name="connsiteX12" fmla="*/ 8411 w 10000"/>
                  <a:gd name="connsiteY12" fmla="*/ 1153 h 10000"/>
                  <a:gd name="connsiteX13" fmla="*/ 8945 w 10000"/>
                  <a:gd name="connsiteY13" fmla="*/ 528 h 10000"/>
                  <a:gd name="connsiteX14" fmla="*/ 9466 w 10000"/>
                  <a:gd name="connsiteY14" fmla="*/ 125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55 w 10000"/>
                  <a:gd name="connsiteY1" fmla="*/ 9889 h 10000"/>
                  <a:gd name="connsiteX2" fmla="*/ 1578 w 10000"/>
                  <a:gd name="connsiteY2" fmla="*/ 9778 h 10000"/>
                  <a:gd name="connsiteX3" fmla="*/ 2100 w 10000"/>
                  <a:gd name="connsiteY3" fmla="*/ 9597 h 10000"/>
                  <a:gd name="connsiteX4" fmla="*/ 2633 w 10000"/>
                  <a:gd name="connsiteY4" fmla="*/ 9375 h 10000"/>
                  <a:gd name="connsiteX5" fmla="*/ 3155 w 10000"/>
                  <a:gd name="connsiteY5" fmla="*/ 9070 h 10000"/>
                  <a:gd name="connsiteX6" fmla="*/ 3678 w 10000"/>
                  <a:gd name="connsiteY6" fmla="*/ 8653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354 w 10000"/>
                  <a:gd name="connsiteY9" fmla="*/ 2927 h 10000"/>
                  <a:gd name="connsiteX10" fmla="*/ 7317 w 10000"/>
                  <a:gd name="connsiteY10" fmla="*/ 1521 h 10000"/>
                  <a:gd name="connsiteX11" fmla="*/ 7889 w 10000"/>
                  <a:gd name="connsiteY11" fmla="*/ 1972 h 10000"/>
                  <a:gd name="connsiteX12" fmla="*/ 8411 w 10000"/>
                  <a:gd name="connsiteY12" fmla="*/ 1153 h 10000"/>
                  <a:gd name="connsiteX13" fmla="*/ 8945 w 10000"/>
                  <a:gd name="connsiteY13" fmla="*/ 528 h 10000"/>
                  <a:gd name="connsiteX14" fmla="*/ 9466 w 10000"/>
                  <a:gd name="connsiteY14" fmla="*/ 125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55 w 10000"/>
                  <a:gd name="connsiteY1" fmla="*/ 9889 h 10000"/>
                  <a:gd name="connsiteX2" fmla="*/ 1578 w 10000"/>
                  <a:gd name="connsiteY2" fmla="*/ 9778 h 10000"/>
                  <a:gd name="connsiteX3" fmla="*/ 2100 w 10000"/>
                  <a:gd name="connsiteY3" fmla="*/ 9597 h 10000"/>
                  <a:gd name="connsiteX4" fmla="*/ 2633 w 10000"/>
                  <a:gd name="connsiteY4" fmla="*/ 9375 h 10000"/>
                  <a:gd name="connsiteX5" fmla="*/ 3155 w 10000"/>
                  <a:gd name="connsiteY5" fmla="*/ 9070 h 10000"/>
                  <a:gd name="connsiteX6" fmla="*/ 3678 w 10000"/>
                  <a:gd name="connsiteY6" fmla="*/ 8653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354 w 10000"/>
                  <a:gd name="connsiteY9" fmla="*/ 2927 h 10000"/>
                  <a:gd name="connsiteX10" fmla="*/ 7317 w 10000"/>
                  <a:gd name="connsiteY10" fmla="*/ 1521 h 10000"/>
                  <a:gd name="connsiteX11" fmla="*/ 7889 w 10000"/>
                  <a:gd name="connsiteY11" fmla="*/ 1972 h 10000"/>
                  <a:gd name="connsiteX12" fmla="*/ 8411 w 10000"/>
                  <a:gd name="connsiteY12" fmla="*/ 503 h 10000"/>
                  <a:gd name="connsiteX13" fmla="*/ 8945 w 10000"/>
                  <a:gd name="connsiteY13" fmla="*/ 528 h 10000"/>
                  <a:gd name="connsiteX14" fmla="*/ 9466 w 10000"/>
                  <a:gd name="connsiteY14" fmla="*/ 125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55 w 10000"/>
                  <a:gd name="connsiteY1" fmla="*/ 9889 h 10000"/>
                  <a:gd name="connsiteX2" fmla="*/ 1578 w 10000"/>
                  <a:gd name="connsiteY2" fmla="*/ 9778 h 10000"/>
                  <a:gd name="connsiteX3" fmla="*/ 2100 w 10000"/>
                  <a:gd name="connsiteY3" fmla="*/ 9597 h 10000"/>
                  <a:gd name="connsiteX4" fmla="*/ 2633 w 10000"/>
                  <a:gd name="connsiteY4" fmla="*/ 9375 h 10000"/>
                  <a:gd name="connsiteX5" fmla="*/ 3155 w 10000"/>
                  <a:gd name="connsiteY5" fmla="*/ 9070 h 10000"/>
                  <a:gd name="connsiteX6" fmla="*/ 3678 w 10000"/>
                  <a:gd name="connsiteY6" fmla="*/ 8653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354 w 10000"/>
                  <a:gd name="connsiteY9" fmla="*/ 2927 h 10000"/>
                  <a:gd name="connsiteX10" fmla="*/ 7317 w 10000"/>
                  <a:gd name="connsiteY10" fmla="*/ 1521 h 10000"/>
                  <a:gd name="connsiteX11" fmla="*/ 7889 w 10000"/>
                  <a:gd name="connsiteY11" fmla="*/ 1078 h 10000"/>
                  <a:gd name="connsiteX12" fmla="*/ 8411 w 10000"/>
                  <a:gd name="connsiteY12" fmla="*/ 503 h 10000"/>
                  <a:gd name="connsiteX13" fmla="*/ 8945 w 10000"/>
                  <a:gd name="connsiteY13" fmla="*/ 528 h 10000"/>
                  <a:gd name="connsiteX14" fmla="*/ 9466 w 10000"/>
                  <a:gd name="connsiteY14" fmla="*/ 125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55 w 10000"/>
                  <a:gd name="connsiteY1" fmla="*/ 9889 h 10000"/>
                  <a:gd name="connsiteX2" fmla="*/ 1578 w 10000"/>
                  <a:gd name="connsiteY2" fmla="*/ 9778 h 10000"/>
                  <a:gd name="connsiteX3" fmla="*/ 2100 w 10000"/>
                  <a:gd name="connsiteY3" fmla="*/ 9597 h 10000"/>
                  <a:gd name="connsiteX4" fmla="*/ 2633 w 10000"/>
                  <a:gd name="connsiteY4" fmla="*/ 9375 h 10000"/>
                  <a:gd name="connsiteX5" fmla="*/ 3155 w 10000"/>
                  <a:gd name="connsiteY5" fmla="*/ 9070 h 10000"/>
                  <a:gd name="connsiteX6" fmla="*/ 3678 w 10000"/>
                  <a:gd name="connsiteY6" fmla="*/ 8653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354 w 10000"/>
                  <a:gd name="connsiteY9" fmla="*/ 2927 h 10000"/>
                  <a:gd name="connsiteX10" fmla="*/ 7317 w 10000"/>
                  <a:gd name="connsiteY10" fmla="*/ 1521 h 10000"/>
                  <a:gd name="connsiteX11" fmla="*/ 7889 w 10000"/>
                  <a:gd name="connsiteY11" fmla="*/ 1078 h 10000"/>
                  <a:gd name="connsiteX12" fmla="*/ 8411 w 10000"/>
                  <a:gd name="connsiteY12" fmla="*/ 503 h 10000"/>
                  <a:gd name="connsiteX13" fmla="*/ 9043 w 10000"/>
                  <a:gd name="connsiteY13" fmla="*/ 203 h 10000"/>
                  <a:gd name="connsiteX14" fmla="*/ 9466 w 10000"/>
                  <a:gd name="connsiteY14" fmla="*/ 125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55 w 10000"/>
                  <a:gd name="connsiteY1" fmla="*/ 9889 h 10000"/>
                  <a:gd name="connsiteX2" fmla="*/ 1578 w 10000"/>
                  <a:gd name="connsiteY2" fmla="*/ 9778 h 10000"/>
                  <a:gd name="connsiteX3" fmla="*/ 2100 w 10000"/>
                  <a:gd name="connsiteY3" fmla="*/ 9597 h 10000"/>
                  <a:gd name="connsiteX4" fmla="*/ 2633 w 10000"/>
                  <a:gd name="connsiteY4" fmla="*/ 9375 h 10000"/>
                  <a:gd name="connsiteX5" fmla="*/ 3155 w 10000"/>
                  <a:gd name="connsiteY5" fmla="*/ 9070 h 10000"/>
                  <a:gd name="connsiteX6" fmla="*/ 3678 w 10000"/>
                  <a:gd name="connsiteY6" fmla="*/ 8653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354 w 10000"/>
                  <a:gd name="connsiteY9" fmla="*/ 2927 h 10000"/>
                  <a:gd name="connsiteX10" fmla="*/ 7317 w 10000"/>
                  <a:gd name="connsiteY10" fmla="*/ 1521 h 10000"/>
                  <a:gd name="connsiteX11" fmla="*/ 7813 w 10000"/>
                  <a:gd name="connsiteY11" fmla="*/ 869 h 10000"/>
                  <a:gd name="connsiteX12" fmla="*/ 8411 w 10000"/>
                  <a:gd name="connsiteY12" fmla="*/ 503 h 10000"/>
                  <a:gd name="connsiteX13" fmla="*/ 9043 w 10000"/>
                  <a:gd name="connsiteY13" fmla="*/ 203 h 10000"/>
                  <a:gd name="connsiteX14" fmla="*/ 9466 w 10000"/>
                  <a:gd name="connsiteY14" fmla="*/ 125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55 w 10000"/>
                  <a:gd name="connsiteY1" fmla="*/ 9889 h 10000"/>
                  <a:gd name="connsiteX2" fmla="*/ 1578 w 10000"/>
                  <a:gd name="connsiteY2" fmla="*/ 9778 h 10000"/>
                  <a:gd name="connsiteX3" fmla="*/ 2100 w 10000"/>
                  <a:gd name="connsiteY3" fmla="*/ 9597 h 10000"/>
                  <a:gd name="connsiteX4" fmla="*/ 2633 w 10000"/>
                  <a:gd name="connsiteY4" fmla="*/ 9375 h 10000"/>
                  <a:gd name="connsiteX5" fmla="*/ 3155 w 10000"/>
                  <a:gd name="connsiteY5" fmla="*/ 9070 h 10000"/>
                  <a:gd name="connsiteX6" fmla="*/ 3678 w 10000"/>
                  <a:gd name="connsiteY6" fmla="*/ 8653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354 w 10000"/>
                  <a:gd name="connsiteY9" fmla="*/ 2927 h 10000"/>
                  <a:gd name="connsiteX10" fmla="*/ 7317 w 10000"/>
                  <a:gd name="connsiteY10" fmla="*/ 1521 h 10000"/>
                  <a:gd name="connsiteX11" fmla="*/ 7813 w 10000"/>
                  <a:gd name="connsiteY11" fmla="*/ 869 h 10000"/>
                  <a:gd name="connsiteX12" fmla="*/ 8411 w 10000"/>
                  <a:gd name="connsiteY12" fmla="*/ 503 h 10000"/>
                  <a:gd name="connsiteX13" fmla="*/ 9043 w 10000"/>
                  <a:gd name="connsiteY13" fmla="*/ 203 h 10000"/>
                  <a:gd name="connsiteX14" fmla="*/ 9441 w 10000"/>
                  <a:gd name="connsiteY14" fmla="*/ 0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55 w 10000"/>
                  <a:gd name="connsiteY1" fmla="*/ 9889 h 10000"/>
                  <a:gd name="connsiteX2" fmla="*/ 1578 w 10000"/>
                  <a:gd name="connsiteY2" fmla="*/ 9778 h 10000"/>
                  <a:gd name="connsiteX3" fmla="*/ 2100 w 10000"/>
                  <a:gd name="connsiteY3" fmla="*/ 9597 h 10000"/>
                  <a:gd name="connsiteX4" fmla="*/ 2633 w 10000"/>
                  <a:gd name="connsiteY4" fmla="*/ 9375 h 10000"/>
                  <a:gd name="connsiteX5" fmla="*/ 2978 w 10000"/>
                  <a:gd name="connsiteY5" fmla="*/ 8694 h 10000"/>
                  <a:gd name="connsiteX6" fmla="*/ 3678 w 10000"/>
                  <a:gd name="connsiteY6" fmla="*/ 8653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354 w 10000"/>
                  <a:gd name="connsiteY9" fmla="*/ 2927 h 10000"/>
                  <a:gd name="connsiteX10" fmla="*/ 7317 w 10000"/>
                  <a:gd name="connsiteY10" fmla="*/ 1521 h 10000"/>
                  <a:gd name="connsiteX11" fmla="*/ 7813 w 10000"/>
                  <a:gd name="connsiteY11" fmla="*/ 869 h 10000"/>
                  <a:gd name="connsiteX12" fmla="*/ 8411 w 10000"/>
                  <a:gd name="connsiteY12" fmla="*/ 503 h 10000"/>
                  <a:gd name="connsiteX13" fmla="*/ 9043 w 10000"/>
                  <a:gd name="connsiteY13" fmla="*/ 203 h 10000"/>
                  <a:gd name="connsiteX14" fmla="*/ 9441 w 10000"/>
                  <a:gd name="connsiteY14" fmla="*/ 0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55 w 10000"/>
                  <a:gd name="connsiteY1" fmla="*/ 9889 h 10000"/>
                  <a:gd name="connsiteX2" fmla="*/ 1578 w 10000"/>
                  <a:gd name="connsiteY2" fmla="*/ 9778 h 10000"/>
                  <a:gd name="connsiteX3" fmla="*/ 2100 w 10000"/>
                  <a:gd name="connsiteY3" fmla="*/ 9597 h 10000"/>
                  <a:gd name="connsiteX4" fmla="*/ 2633 w 10000"/>
                  <a:gd name="connsiteY4" fmla="*/ 9375 h 10000"/>
                  <a:gd name="connsiteX5" fmla="*/ 2978 w 10000"/>
                  <a:gd name="connsiteY5" fmla="*/ 8694 h 10000"/>
                  <a:gd name="connsiteX6" fmla="*/ 3728 w 10000"/>
                  <a:gd name="connsiteY6" fmla="*/ 7024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354 w 10000"/>
                  <a:gd name="connsiteY9" fmla="*/ 2927 h 10000"/>
                  <a:gd name="connsiteX10" fmla="*/ 7317 w 10000"/>
                  <a:gd name="connsiteY10" fmla="*/ 1521 h 10000"/>
                  <a:gd name="connsiteX11" fmla="*/ 7813 w 10000"/>
                  <a:gd name="connsiteY11" fmla="*/ 869 h 10000"/>
                  <a:gd name="connsiteX12" fmla="*/ 8411 w 10000"/>
                  <a:gd name="connsiteY12" fmla="*/ 503 h 10000"/>
                  <a:gd name="connsiteX13" fmla="*/ 9043 w 10000"/>
                  <a:gd name="connsiteY13" fmla="*/ 203 h 10000"/>
                  <a:gd name="connsiteX14" fmla="*/ 9441 w 10000"/>
                  <a:gd name="connsiteY14" fmla="*/ 0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55 w 10000"/>
                  <a:gd name="connsiteY1" fmla="*/ 9889 h 10000"/>
                  <a:gd name="connsiteX2" fmla="*/ 1578 w 10000"/>
                  <a:gd name="connsiteY2" fmla="*/ 9778 h 10000"/>
                  <a:gd name="connsiteX3" fmla="*/ 2100 w 10000"/>
                  <a:gd name="connsiteY3" fmla="*/ 9597 h 10000"/>
                  <a:gd name="connsiteX4" fmla="*/ 2658 w 10000"/>
                  <a:gd name="connsiteY4" fmla="*/ 8665 h 10000"/>
                  <a:gd name="connsiteX5" fmla="*/ 2978 w 10000"/>
                  <a:gd name="connsiteY5" fmla="*/ 8694 h 10000"/>
                  <a:gd name="connsiteX6" fmla="*/ 3728 w 10000"/>
                  <a:gd name="connsiteY6" fmla="*/ 7024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354 w 10000"/>
                  <a:gd name="connsiteY9" fmla="*/ 2927 h 10000"/>
                  <a:gd name="connsiteX10" fmla="*/ 7317 w 10000"/>
                  <a:gd name="connsiteY10" fmla="*/ 1521 h 10000"/>
                  <a:gd name="connsiteX11" fmla="*/ 7813 w 10000"/>
                  <a:gd name="connsiteY11" fmla="*/ 869 h 10000"/>
                  <a:gd name="connsiteX12" fmla="*/ 8411 w 10000"/>
                  <a:gd name="connsiteY12" fmla="*/ 503 h 10000"/>
                  <a:gd name="connsiteX13" fmla="*/ 9043 w 10000"/>
                  <a:gd name="connsiteY13" fmla="*/ 203 h 10000"/>
                  <a:gd name="connsiteX14" fmla="*/ 9441 w 10000"/>
                  <a:gd name="connsiteY14" fmla="*/ 0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55 w 10000"/>
                  <a:gd name="connsiteY1" fmla="*/ 9889 h 10000"/>
                  <a:gd name="connsiteX2" fmla="*/ 1502 w 10000"/>
                  <a:gd name="connsiteY2" fmla="*/ 9235 h 10000"/>
                  <a:gd name="connsiteX3" fmla="*/ 2100 w 10000"/>
                  <a:gd name="connsiteY3" fmla="*/ 9597 h 10000"/>
                  <a:gd name="connsiteX4" fmla="*/ 2658 w 10000"/>
                  <a:gd name="connsiteY4" fmla="*/ 8665 h 10000"/>
                  <a:gd name="connsiteX5" fmla="*/ 2978 w 10000"/>
                  <a:gd name="connsiteY5" fmla="*/ 8694 h 10000"/>
                  <a:gd name="connsiteX6" fmla="*/ 3728 w 10000"/>
                  <a:gd name="connsiteY6" fmla="*/ 7024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354 w 10000"/>
                  <a:gd name="connsiteY9" fmla="*/ 2927 h 10000"/>
                  <a:gd name="connsiteX10" fmla="*/ 7317 w 10000"/>
                  <a:gd name="connsiteY10" fmla="*/ 1521 h 10000"/>
                  <a:gd name="connsiteX11" fmla="*/ 7813 w 10000"/>
                  <a:gd name="connsiteY11" fmla="*/ 869 h 10000"/>
                  <a:gd name="connsiteX12" fmla="*/ 8411 w 10000"/>
                  <a:gd name="connsiteY12" fmla="*/ 503 h 10000"/>
                  <a:gd name="connsiteX13" fmla="*/ 9043 w 10000"/>
                  <a:gd name="connsiteY13" fmla="*/ 203 h 10000"/>
                  <a:gd name="connsiteX14" fmla="*/ 9441 w 10000"/>
                  <a:gd name="connsiteY14" fmla="*/ 0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55 w 10000"/>
                  <a:gd name="connsiteY1" fmla="*/ 9889 h 10000"/>
                  <a:gd name="connsiteX2" fmla="*/ 1502 w 10000"/>
                  <a:gd name="connsiteY2" fmla="*/ 9235 h 10000"/>
                  <a:gd name="connsiteX3" fmla="*/ 2024 w 10000"/>
                  <a:gd name="connsiteY3" fmla="*/ 8970 h 10000"/>
                  <a:gd name="connsiteX4" fmla="*/ 2658 w 10000"/>
                  <a:gd name="connsiteY4" fmla="*/ 8665 h 10000"/>
                  <a:gd name="connsiteX5" fmla="*/ 2978 w 10000"/>
                  <a:gd name="connsiteY5" fmla="*/ 8694 h 10000"/>
                  <a:gd name="connsiteX6" fmla="*/ 3728 w 10000"/>
                  <a:gd name="connsiteY6" fmla="*/ 7024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354 w 10000"/>
                  <a:gd name="connsiteY9" fmla="*/ 2927 h 10000"/>
                  <a:gd name="connsiteX10" fmla="*/ 7317 w 10000"/>
                  <a:gd name="connsiteY10" fmla="*/ 1521 h 10000"/>
                  <a:gd name="connsiteX11" fmla="*/ 7813 w 10000"/>
                  <a:gd name="connsiteY11" fmla="*/ 869 h 10000"/>
                  <a:gd name="connsiteX12" fmla="*/ 8411 w 10000"/>
                  <a:gd name="connsiteY12" fmla="*/ 503 h 10000"/>
                  <a:gd name="connsiteX13" fmla="*/ 9043 w 10000"/>
                  <a:gd name="connsiteY13" fmla="*/ 203 h 10000"/>
                  <a:gd name="connsiteX14" fmla="*/ 9441 w 10000"/>
                  <a:gd name="connsiteY14" fmla="*/ 0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05 w 10000"/>
                  <a:gd name="connsiteY1" fmla="*/ 9597 h 10000"/>
                  <a:gd name="connsiteX2" fmla="*/ 1502 w 10000"/>
                  <a:gd name="connsiteY2" fmla="*/ 9235 h 10000"/>
                  <a:gd name="connsiteX3" fmla="*/ 2024 w 10000"/>
                  <a:gd name="connsiteY3" fmla="*/ 8970 h 10000"/>
                  <a:gd name="connsiteX4" fmla="*/ 2658 w 10000"/>
                  <a:gd name="connsiteY4" fmla="*/ 8665 h 10000"/>
                  <a:gd name="connsiteX5" fmla="*/ 2978 w 10000"/>
                  <a:gd name="connsiteY5" fmla="*/ 8694 h 10000"/>
                  <a:gd name="connsiteX6" fmla="*/ 3728 w 10000"/>
                  <a:gd name="connsiteY6" fmla="*/ 7024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354 w 10000"/>
                  <a:gd name="connsiteY9" fmla="*/ 2927 h 10000"/>
                  <a:gd name="connsiteX10" fmla="*/ 7317 w 10000"/>
                  <a:gd name="connsiteY10" fmla="*/ 1521 h 10000"/>
                  <a:gd name="connsiteX11" fmla="*/ 7813 w 10000"/>
                  <a:gd name="connsiteY11" fmla="*/ 869 h 10000"/>
                  <a:gd name="connsiteX12" fmla="*/ 8411 w 10000"/>
                  <a:gd name="connsiteY12" fmla="*/ 503 h 10000"/>
                  <a:gd name="connsiteX13" fmla="*/ 9043 w 10000"/>
                  <a:gd name="connsiteY13" fmla="*/ 203 h 10000"/>
                  <a:gd name="connsiteX14" fmla="*/ 9441 w 10000"/>
                  <a:gd name="connsiteY14" fmla="*/ 0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05 w 10000"/>
                  <a:gd name="connsiteY1" fmla="*/ 9597 h 10000"/>
                  <a:gd name="connsiteX2" fmla="*/ 1502 w 10000"/>
                  <a:gd name="connsiteY2" fmla="*/ 9235 h 10000"/>
                  <a:gd name="connsiteX3" fmla="*/ 2024 w 10000"/>
                  <a:gd name="connsiteY3" fmla="*/ 8970 h 10000"/>
                  <a:gd name="connsiteX4" fmla="*/ 2658 w 10000"/>
                  <a:gd name="connsiteY4" fmla="*/ 8665 h 10000"/>
                  <a:gd name="connsiteX5" fmla="*/ 3180 w 10000"/>
                  <a:gd name="connsiteY5" fmla="*/ 7984 h 10000"/>
                  <a:gd name="connsiteX6" fmla="*/ 3728 w 10000"/>
                  <a:gd name="connsiteY6" fmla="*/ 7024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354 w 10000"/>
                  <a:gd name="connsiteY9" fmla="*/ 2927 h 10000"/>
                  <a:gd name="connsiteX10" fmla="*/ 7317 w 10000"/>
                  <a:gd name="connsiteY10" fmla="*/ 1521 h 10000"/>
                  <a:gd name="connsiteX11" fmla="*/ 7813 w 10000"/>
                  <a:gd name="connsiteY11" fmla="*/ 869 h 10000"/>
                  <a:gd name="connsiteX12" fmla="*/ 8411 w 10000"/>
                  <a:gd name="connsiteY12" fmla="*/ 503 h 10000"/>
                  <a:gd name="connsiteX13" fmla="*/ 9043 w 10000"/>
                  <a:gd name="connsiteY13" fmla="*/ 203 h 10000"/>
                  <a:gd name="connsiteX14" fmla="*/ 9441 w 10000"/>
                  <a:gd name="connsiteY14" fmla="*/ 0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05 w 10000"/>
                  <a:gd name="connsiteY1" fmla="*/ 9597 h 10000"/>
                  <a:gd name="connsiteX2" fmla="*/ 1552 w 10000"/>
                  <a:gd name="connsiteY2" fmla="*/ 9319 h 10000"/>
                  <a:gd name="connsiteX3" fmla="*/ 2024 w 10000"/>
                  <a:gd name="connsiteY3" fmla="*/ 8970 h 10000"/>
                  <a:gd name="connsiteX4" fmla="*/ 2658 w 10000"/>
                  <a:gd name="connsiteY4" fmla="*/ 8665 h 10000"/>
                  <a:gd name="connsiteX5" fmla="*/ 3180 w 10000"/>
                  <a:gd name="connsiteY5" fmla="*/ 7984 h 10000"/>
                  <a:gd name="connsiteX6" fmla="*/ 3728 w 10000"/>
                  <a:gd name="connsiteY6" fmla="*/ 7024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354 w 10000"/>
                  <a:gd name="connsiteY9" fmla="*/ 2927 h 10000"/>
                  <a:gd name="connsiteX10" fmla="*/ 7317 w 10000"/>
                  <a:gd name="connsiteY10" fmla="*/ 1521 h 10000"/>
                  <a:gd name="connsiteX11" fmla="*/ 7813 w 10000"/>
                  <a:gd name="connsiteY11" fmla="*/ 869 h 10000"/>
                  <a:gd name="connsiteX12" fmla="*/ 8411 w 10000"/>
                  <a:gd name="connsiteY12" fmla="*/ 503 h 10000"/>
                  <a:gd name="connsiteX13" fmla="*/ 9043 w 10000"/>
                  <a:gd name="connsiteY13" fmla="*/ 203 h 10000"/>
                  <a:gd name="connsiteX14" fmla="*/ 9441 w 10000"/>
                  <a:gd name="connsiteY14" fmla="*/ 0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05 w 10000"/>
                  <a:gd name="connsiteY1" fmla="*/ 9597 h 10000"/>
                  <a:gd name="connsiteX2" fmla="*/ 1552 w 10000"/>
                  <a:gd name="connsiteY2" fmla="*/ 9319 h 10000"/>
                  <a:gd name="connsiteX3" fmla="*/ 2125 w 10000"/>
                  <a:gd name="connsiteY3" fmla="*/ 9012 h 10000"/>
                  <a:gd name="connsiteX4" fmla="*/ 2658 w 10000"/>
                  <a:gd name="connsiteY4" fmla="*/ 8665 h 10000"/>
                  <a:gd name="connsiteX5" fmla="*/ 3180 w 10000"/>
                  <a:gd name="connsiteY5" fmla="*/ 7984 h 10000"/>
                  <a:gd name="connsiteX6" fmla="*/ 3728 w 10000"/>
                  <a:gd name="connsiteY6" fmla="*/ 7024 h 10000"/>
                  <a:gd name="connsiteX7" fmla="*/ 4389 w 10000"/>
                  <a:gd name="connsiteY7" fmla="*/ 7501 h 10000"/>
                  <a:gd name="connsiteX8" fmla="*/ 5493 w 10000"/>
                  <a:gd name="connsiteY8" fmla="*/ 4804 h 10000"/>
                  <a:gd name="connsiteX9" fmla="*/ 6354 w 10000"/>
                  <a:gd name="connsiteY9" fmla="*/ 2927 h 10000"/>
                  <a:gd name="connsiteX10" fmla="*/ 7317 w 10000"/>
                  <a:gd name="connsiteY10" fmla="*/ 1521 h 10000"/>
                  <a:gd name="connsiteX11" fmla="*/ 7813 w 10000"/>
                  <a:gd name="connsiteY11" fmla="*/ 869 h 10000"/>
                  <a:gd name="connsiteX12" fmla="*/ 8411 w 10000"/>
                  <a:gd name="connsiteY12" fmla="*/ 503 h 10000"/>
                  <a:gd name="connsiteX13" fmla="*/ 9043 w 10000"/>
                  <a:gd name="connsiteY13" fmla="*/ 203 h 10000"/>
                  <a:gd name="connsiteX14" fmla="*/ 9441 w 10000"/>
                  <a:gd name="connsiteY14" fmla="*/ 0 h 10000"/>
                  <a:gd name="connsiteX15" fmla="*/ 10000 w 10000"/>
                  <a:gd name="connsiteY15" fmla="*/ 0 h 10000"/>
                  <a:gd name="connsiteX0" fmla="*/ 0 w 10000"/>
                  <a:gd name="connsiteY0" fmla="*/ 10000 h 10000"/>
                  <a:gd name="connsiteX1" fmla="*/ 1005 w 10000"/>
                  <a:gd name="connsiteY1" fmla="*/ 9597 h 10000"/>
                  <a:gd name="connsiteX2" fmla="*/ 1552 w 10000"/>
                  <a:gd name="connsiteY2" fmla="*/ 9319 h 10000"/>
                  <a:gd name="connsiteX3" fmla="*/ 2125 w 10000"/>
                  <a:gd name="connsiteY3" fmla="*/ 9012 h 10000"/>
                  <a:gd name="connsiteX4" fmla="*/ 2658 w 10000"/>
                  <a:gd name="connsiteY4" fmla="*/ 8665 h 10000"/>
                  <a:gd name="connsiteX5" fmla="*/ 2822 w 10000"/>
                  <a:gd name="connsiteY5" fmla="*/ 8536 h 10000"/>
                  <a:gd name="connsiteX6" fmla="*/ 3180 w 10000"/>
                  <a:gd name="connsiteY6" fmla="*/ 7984 h 10000"/>
                  <a:gd name="connsiteX7" fmla="*/ 3728 w 10000"/>
                  <a:gd name="connsiteY7" fmla="*/ 7024 h 10000"/>
                  <a:gd name="connsiteX8" fmla="*/ 4389 w 10000"/>
                  <a:gd name="connsiteY8" fmla="*/ 7501 h 10000"/>
                  <a:gd name="connsiteX9" fmla="*/ 5493 w 10000"/>
                  <a:gd name="connsiteY9" fmla="*/ 4804 h 10000"/>
                  <a:gd name="connsiteX10" fmla="*/ 6354 w 10000"/>
                  <a:gd name="connsiteY10" fmla="*/ 2927 h 10000"/>
                  <a:gd name="connsiteX11" fmla="*/ 7317 w 10000"/>
                  <a:gd name="connsiteY11" fmla="*/ 1521 h 10000"/>
                  <a:gd name="connsiteX12" fmla="*/ 7813 w 10000"/>
                  <a:gd name="connsiteY12" fmla="*/ 869 h 10000"/>
                  <a:gd name="connsiteX13" fmla="*/ 8411 w 10000"/>
                  <a:gd name="connsiteY13" fmla="*/ 503 h 10000"/>
                  <a:gd name="connsiteX14" fmla="*/ 9043 w 10000"/>
                  <a:gd name="connsiteY14" fmla="*/ 203 h 10000"/>
                  <a:gd name="connsiteX15" fmla="*/ 9441 w 10000"/>
                  <a:gd name="connsiteY15" fmla="*/ 0 h 10000"/>
                  <a:gd name="connsiteX16" fmla="*/ 10000 w 10000"/>
                  <a:gd name="connsiteY16" fmla="*/ 0 h 10000"/>
                  <a:gd name="connsiteX0" fmla="*/ 0 w 10000"/>
                  <a:gd name="connsiteY0" fmla="*/ 10000 h 10000"/>
                  <a:gd name="connsiteX1" fmla="*/ 1005 w 10000"/>
                  <a:gd name="connsiteY1" fmla="*/ 9597 h 10000"/>
                  <a:gd name="connsiteX2" fmla="*/ 1552 w 10000"/>
                  <a:gd name="connsiteY2" fmla="*/ 9319 h 10000"/>
                  <a:gd name="connsiteX3" fmla="*/ 2125 w 10000"/>
                  <a:gd name="connsiteY3" fmla="*/ 9012 h 10000"/>
                  <a:gd name="connsiteX4" fmla="*/ 2658 w 10000"/>
                  <a:gd name="connsiteY4" fmla="*/ 8665 h 10000"/>
                  <a:gd name="connsiteX5" fmla="*/ 2822 w 10000"/>
                  <a:gd name="connsiteY5" fmla="*/ 8536 h 10000"/>
                  <a:gd name="connsiteX6" fmla="*/ 3432 w 10000"/>
                  <a:gd name="connsiteY6" fmla="*/ 7817 h 10000"/>
                  <a:gd name="connsiteX7" fmla="*/ 3728 w 10000"/>
                  <a:gd name="connsiteY7" fmla="*/ 7024 h 10000"/>
                  <a:gd name="connsiteX8" fmla="*/ 4389 w 10000"/>
                  <a:gd name="connsiteY8" fmla="*/ 7501 h 10000"/>
                  <a:gd name="connsiteX9" fmla="*/ 5493 w 10000"/>
                  <a:gd name="connsiteY9" fmla="*/ 4804 h 10000"/>
                  <a:gd name="connsiteX10" fmla="*/ 6354 w 10000"/>
                  <a:gd name="connsiteY10" fmla="*/ 2927 h 10000"/>
                  <a:gd name="connsiteX11" fmla="*/ 7317 w 10000"/>
                  <a:gd name="connsiteY11" fmla="*/ 1521 h 10000"/>
                  <a:gd name="connsiteX12" fmla="*/ 7813 w 10000"/>
                  <a:gd name="connsiteY12" fmla="*/ 869 h 10000"/>
                  <a:gd name="connsiteX13" fmla="*/ 8411 w 10000"/>
                  <a:gd name="connsiteY13" fmla="*/ 503 h 10000"/>
                  <a:gd name="connsiteX14" fmla="*/ 9043 w 10000"/>
                  <a:gd name="connsiteY14" fmla="*/ 203 h 10000"/>
                  <a:gd name="connsiteX15" fmla="*/ 9441 w 10000"/>
                  <a:gd name="connsiteY15" fmla="*/ 0 h 10000"/>
                  <a:gd name="connsiteX16" fmla="*/ 10000 w 10000"/>
                  <a:gd name="connsiteY16" fmla="*/ 0 h 10000"/>
                  <a:gd name="connsiteX0" fmla="*/ 0 w 10000"/>
                  <a:gd name="connsiteY0" fmla="*/ 10000 h 10000"/>
                  <a:gd name="connsiteX1" fmla="*/ 1005 w 10000"/>
                  <a:gd name="connsiteY1" fmla="*/ 9597 h 10000"/>
                  <a:gd name="connsiteX2" fmla="*/ 1552 w 10000"/>
                  <a:gd name="connsiteY2" fmla="*/ 9319 h 10000"/>
                  <a:gd name="connsiteX3" fmla="*/ 2125 w 10000"/>
                  <a:gd name="connsiteY3" fmla="*/ 9012 h 10000"/>
                  <a:gd name="connsiteX4" fmla="*/ 2658 w 10000"/>
                  <a:gd name="connsiteY4" fmla="*/ 8665 h 10000"/>
                  <a:gd name="connsiteX5" fmla="*/ 2822 w 10000"/>
                  <a:gd name="connsiteY5" fmla="*/ 8536 h 10000"/>
                  <a:gd name="connsiteX6" fmla="*/ 3432 w 10000"/>
                  <a:gd name="connsiteY6" fmla="*/ 7817 h 10000"/>
                  <a:gd name="connsiteX7" fmla="*/ 4006 w 10000"/>
                  <a:gd name="connsiteY7" fmla="*/ 6648 h 10000"/>
                  <a:gd name="connsiteX8" fmla="*/ 4389 w 10000"/>
                  <a:gd name="connsiteY8" fmla="*/ 7501 h 10000"/>
                  <a:gd name="connsiteX9" fmla="*/ 5493 w 10000"/>
                  <a:gd name="connsiteY9" fmla="*/ 4804 h 10000"/>
                  <a:gd name="connsiteX10" fmla="*/ 6354 w 10000"/>
                  <a:gd name="connsiteY10" fmla="*/ 2927 h 10000"/>
                  <a:gd name="connsiteX11" fmla="*/ 7317 w 10000"/>
                  <a:gd name="connsiteY11" fmla="*/ 1521 h 10000"/>
                  <a:gd name="connsiteX12" fmla="*/ 7813 w 10000"/>
                  <a:gd name="connsiteY12" fmla="*/ 869 h 10000"/>
                  <a:gd name="connsiteX13" fmla="*/ 8411 w 10000"/>
                  <a:gd name="connsiteY13" fmla="*/ 503 h 10000"/>
                  <a:gd name="connsiteX14" fmla="*/ 9043 w 10000"/>
                  <a:gd name="connsiteY14" fmla="*/ 203 h 10000"/>
                  <a:gd name="connsiteX15" fmla="*/ 9441 w 10000"/>
                  <a:gd name="connsiteY15" fmla="*/ 0 h 10000"/>
                  <a:gd name="connsiteX16" fmla="*/ 10000 w 10000"/>
                  <a:gd name="connsiteY16" fmla="*/ 0 h 10000"/>
                  <a:gd name="connsiteX0" fmla="*/ 0 w 10000"/>
                  <a:gd name="connsiteY0" fmla="*/ 10000 h 10000"/>
                  <a:gd name="connsiteX1" fmla="*/ 1005 w 10000"/>
                  <a:gd name="connsiteY1" fmla="*/ 9597 h 10000"/>
                  <a:gd name="connsiteX2" fmla="*/ 1552 w 10000"/>
                  <a:gd name="connsiteY2" fmla="*/ 9319 h 10000"/>
                  <a:gd name="connsiteX3" fmla="*/ 2125 w 10000"/>
                  <a:gd name="connsiteY3" fmla="*/ 9012 h 10000"/>
                  <a:gd name="connsiteX4" fmla="*/ 2658 w 10000"/>
                  <a:gd name="connsiteY4" fmla="*/ 8665 h 10000"/>
                  <a:gd name="connsiteX5" fmla="*/ 2822 w 10000"/>
                  <a:gd name="connsiteY5" fmla="*/ 8536 h 10000"/>
                  <a:gd name="connsiteX6" fmla="*/ 3432 w 10000"/>
                  <a:gd name="connsiteY6" fmla="*/ 7817 h 10000"/>
                  <a:gd name="connsiteX7" fmla="*/ 4006 w 10000"/>
                  <a:gd name="connsiteY7" fmla="*/ 6648 h 10000"/>
                  <a:gd name="connsiteX8" fmla="*/ 4616 w 10000"/>
                  <a:gd name="connsiteY8" fmla="*/ 5037 h 10000"/>
                  <a:gd name="connsiteX9" fmla="*/ 5493 w 10000"/>
                  <a:gd name="connsiteY9" fmla="*/ 4804 h 10000"/>
                  <a:gd name="connsiteX10" fmla="*/ 6354 w 10000"/>
                  <a:gd name="connsiteY10" fmla="*/ 2927 h 10000"/>
                  <a:gd name="connsiteX11" fmla="*/ 7317 w 10000"/>
                  <a:gd name="connsiteY11" fmla="*/ 1521 h 10000"/>
                  <a:gd name="connsiteX12" fmla="*/ 7813 w 10000"/>
                  <a:gd name="connsiteY12" fmla="*/ 869 h 10000"/>
                  <a:gd name="connsiteX13" fmla="*/ 8411 w 10000"/>
                  <a:gd name="connsiteY13" fmla="*/ 503 h 10000"/>
                  <a:gd name="connsiteX14" fmla="*/ 9043 w 10000"/>
                  <a:gd name="connsiteY14" fmla="*/ 203 h 10000"/>
                  <a:gd name="connsiteX15" fmla="*/ 9441 w 10000"/>
                  <a:gd name="connsiteY15" fmla="*/ 0 h 10000"/>
                  <a:gd name="connsiteX16" fmla="*/ 10000 w 10000"/>
                  <a:gd name="connsiteY16" fmla="*/ 0 h 10000"/>
                  <a:gd name="connsiteX0" fmla="*/ 0 w 10000"/>
                  <a:gd name="connsiteY0" fmla="*/ 10000 h 10000"/>
                  <a:gd name="connsiteX1" fmla="*/ 1005 w 10000"/>
                  <a:gd name="connsiteY1" fmla="*/ 9597 h 10000"/>
                  <a:gd name="connsiteX2" fmla="*/ 1552 w 10000"/>
                  <a:gd name="connsiteY2" fmla="*/ 9319 h 10000"/>
                  <a:gd name="connsiteX3" fmla="*/ 2125 w 10000"/>
                  <a:gd name="connsiteY3" fmla="*/ 9012 h 10000"/>
                  <a:gd name="connsiteX4" fmla="*/ 2658 w 10000"/>
                  <a:gd name="connsiteY4" fmla="*/ 8665 h 10000"/>
                  <a:gd name="connsiteX5" fmla="*/ 2822 w 10000"/>
                  <a:gd name="connsiteY5" fmla="*/ 8536 h 10000"/>
                  <a:gd name="connsiteX6" fmla="*/ 3432 w 10000"/>
                  <a:gd name="connsiteY6" fmla="*/ 7817 h 10000"/>
                  <a:gd name="connsiteX7" fmla="*/ 4006 w 10000"/>
                  <a:gd name="connsiteY7" fmla="*/ 6648 h 10000"/>
                  <a:gd name="connsiteX8" fmla="*/ 4616 w 10000"/>
                  <a:gd name="connsiteY8" fmla="*/ 5037 h 10000"/>
                  <a:gd name="connsiteX9" fmla="*/ 5316 w 10000"/>
                  <a:gd name="connsiteY9" fmla="*/ 2841 h 10000"/>
                  <a:gd name="connsiteX10" fmla="*/ 6354 w 10000"/>
                  <a:gd name="connsiteY10" fmla="*/ 2927 h 10000"/>
                  <a:gd name="connsiteX11" fmla="*/ 7317 w 10000"/>
                  <a:gd name="connsiteY11" fmla="*/ 1521 h 10000"/>
                  <a:gd name="connsiteX12" fmla="*/ 7813 w 10000"/>
                  <a:gd name="connsiteY12" fmla="*/ 869 h 10000"/>
                  <a:gd name="connsiteX13" fmla="*/ 8411 w 10000"/>
                  <a:gd name="connsiteY13" fmla="*/ 503 h 10000"/>
                  <a:gd name="connsiteX14" fmla="*/ 9043 w 10000"/>
                  <a:gd name="connsiteY14" fmla="*/ 203 h 10000"/>
                  <a:gd name="connsiteX15" fmla="*/ 9441 w 10000"/>
                  <a:gd name="connsiteY15" fmla="*/ 0 h 10000"/>
                  <a:gd name="connsiteX16" fmla="*/ 10000 w 10000"/>
                  <a:gd name="connsiteY16" fmla="*/ 0 h 10000"/>
                  <a:gd name="connsiteX0" fmla="*/ 0 w 10000"/>
                  <a:gd name="connsiteY0" fmla="*/ 10000 h 10000"/>
                  <a:gd name="connsiteX1" fmla="*/ 1005 w 10000"/>
                  <a:gd name="connsiteY1" fmla="*/ 9597 h 10000"/>
                  <a:gd name="connsiteX2" fmla="*/ 1552 w 10000"/>
                  <a:gd name="connsiteY2" fmla="*/ 9319 h 10000"/>
                  <a:gd name="connsiteX3" fmla="*/ 2125 w 10000"/>
                  <a:gd name="connsiteY3" fmla="*/ 9012 h 10000"/>
                  <a:gd name="connsiteX4" fmla="*/ 2658 w 10000"/>
                  <a:gd name="connsiteY4" fmla="*/ 8665 h 10000"/>
                  <a:gd name="connsiteX5" fmla="*/ 2822 w 10000"/>
                  <a:gd name="connsiteY5" fmla="*/ 8536 h 10000"/>
                  <a:gd name="connsiteX6" fmla="*/ 3432 w 10000"/>
                  <a:gd name="connsiteY6" fmla="*/ 7817 h 10000"/>
                  <a:gd name="connsiteX7" fmla="*/ 4006 w 10000"/>
                  <a:gd name="connsiteY7" fmla="*/ 6648 h 10000"/>
                  <a:gd name="connsiteX8" fmla="*/ 4616 w 10000"/>
                  <a:gd name="connsiteY8" fmla="*/ 5037 h 10000"/>
                  <a:gd name="connsiteX9" fmla="*/ 5316 w 10000"/>
                  <a:gd name="connsiteY9" fmla="*/ 2841 h 10000"/>
                  <a:gd name="connsiteX10" fmla="*/ 6001 w 10000"/>
                  <a:gd name="connsiteY10" fmla="*/ 1590 h 10000"/>
                  <a:gd name="connsiteX11" fmla="*/ 7317 w 10000"/>
                  <a:gd name="connsiteY11" fmla="*/ 1521 h 10000"/>
                  <a:gd name="connsiteX12" fmla="*/ 7813 w 10000"/>
                  <a:gd name="connsiteY12" fmla="*/ 869 h 10000"/>
                  <a:gd name="connsiteX13" fmla="*/ 8411 w 10000"/>
                  <a:gd name="connsiteY13" fmla="*/ 503 h 10000"/>
                  <a:gd name="connsiteX14" fmla="*/ 9043 w 10000"/>
                  <a:gd name="connsiteY14" fmla="*/ 203 h 10000"/>
                  <a:gd name="connsiteX15" fmla="*/ 9441 w 10000"/>
                  <a:gd name="connsiteY15" fmla="*/ 0 h 10000"/>
                  <a:gd name="connsiteX16" fmla="*/ 10000 w 10000"/>
                  <a:gd name="connsiteY16" fmla="*/ 0 h 10000"/>
                  <a:gd name="connsiteX0" fmla="*/ 0 w 10000"/>
                  <a:gd name="connsiteY0" fmla="*/ 10000 h 10000"/>
                  <a:gd name="connsiteX1" fmla="*/ 1005 w 10000"/>
                  <a:gd name="connsiteY1" fmla="*/ 9597 h 10000"/>
                  <a:gd name="connsiteX2" fmla="*/ 1552 w 10000"/>
                  <a:gd name="connsiteY2" fmla="*/ 9319 h 10000"/>
                  <a:gd name="connsiteX3" fmla="*/ 2125 w 10000"/>
                  <a:gd name="connsiteY3" fmla="*/ 9012 h 10000"/>
                  <a:gd name="connsiteX4" fmla="*/ 2658 w 10000"/>
                  <a:gd name="connsiteY4" fmla="*/ 8665 h 10000"/>
                  <a:gd name="connsiteX5" fmla="*/ 2822 w 10000"/>
                  <a:gd name="connsiteY5" fmla="*/ 8536 h 10000"/>
                  <a:gd name="connsiteX6" fmla="*/ 3432 w 10000"/>
                  <a:gd name="connsiteY6" fmla="*/ 7817 h 10000"/>
                  <a:gd name="connsiteX7" fmla="*/ 4006 w 10000"/>
                  <a:gd name="connsiteY7" fmla="*/ 6648 h 10000"/>
                  <a:gd name="connsiteX8" fmla="*/ 4616 w 10000"/>
                  <a:gd name="connsiteY8" fmla="*/ 5037 h 10000"/>
                  <a:gd name="connsiteX9" fmla="*/ 5316 w 10000"/>
                  <a:gd name="connsiteY9" fmla="*/ 2841 h 10000"/>
                  <a:gd name="connsiteX10" fmla="*/ 6001 w 10000"/>
                  <a:gd name="connsiteY10" fmla="*/ 1590 h 10000"/>
                  <a:gd name="connsiteX11" fmla="*/ 6762 w 10000"/>
                  <a:gd name="connsiteY11" fmla="*/ 853 h 10000"/>
                  <a:gd name="connsiteX12" fmla="*/ 7813 w 10000"/>
                  <a:gd name="connsiteY12" fmla="*/ 869 h 10000"/>
                  <a:gd name="connsiteX13" fmla="*/ 8411 w 10000"/>
                  <a:gd name="connsiteY13" fmla="*/ 503 h 10000"/>
                  <a:gd name="connsiteX14" fmla="*/ 9043 w 10000"/>
                  <a:gd name="connsiteY14" fmla="*/ 203 h 10000"/>
                  <a:gd name="connsiteX15" fmla="*/ 9441 w 10000"/>
                  <a:gd name="connsiteY15" fmla="*/ 0 h 10000"/>
                  <a:gd name="connsiteX16" fmla="*/ 10000 w 10000"/>
                  <a:gd name="connsiteY16" fmla="*/ 0 h 10000"/>
                  <a:gd name="connsiteX0" fmla="*/ 0 w 10000"/>
                  <a:gd name="connsiteY0" fmla="*/ 10000 h 10000"/>
                  <a:gd name="connsiteX1" fmla="*/ 1005 w 10000"/>
                  <a:gd name="connsiteY1" fmla="*/ 9597 h 10000"/>
                  <a:gd name="connsiteX2" fmla="*/ 1552 w 10000"/>
                  <a:gd name="connsiteY2" fmla="*/ 9319 h 10000"/>
                  <a:gd name="connsiteX3" fmla="*/ 2125 w 10000"/>
                  <a:gd name="connsiteY3" fmla="*/ 9012 h 10000"/>
                  <a:gd name="connsiteX4" fmla="*/ 2658 w 10000"/>
                  <a:gd name="connsiteY4" fmla="*/ 8665 h 10000"/>
                  <a:gd name="connsiteX5" fmla="*/ 2822 w 10000"/>
                  <a:gd name="connsiteY5" fmla="*/ 8536 h 10000"/>
                  <a:gd name="connsiteX6" fmla="*/ 3432 w 10000"/>
                  <a:gd name="connsiteY6" fmla="*/ 7817 h 10000"/>
                  <a:gd name="connsiteX7" fmla="*/ 4006 w 10000"/>
                  <a:gd name="connsiteY7" fmla="*/ 6648 h 10000"/>
                  <a:gd name="connsiteX8" fmla="*/ 4616 w 10000"/>
                  <a:gd name="connsiteY8" fmla="*/ 5037 h 10000"/>
                  <a:gd name="connsiteX9" fmla="*/ 5316 w 10000"/>
                  <a:gd name="connsiteY9" fmla="*/ 2841 h 10000"/>
                  <a:gd name="connsiteX10" fmla="*/ 6001 w 10000"/>
                  <a:gd name="connsiteY10" fmla="*/ 1590 h 10000"/>
                  <a:gd name="connsiteX11" fmla="*/ 6762 w 10000"/>
                  <a:gd name="connsiteY11" fmla="*/ 853 h 10000"/>
                  <a:gd name="connsiteX12" fmla="*/ 7813 w 10000"/>
                  <a:gd name="connsiteY12" fmla="*/ 159 h 10000"/>
                  <a:gd name="connsiteX13" fmla="*/ 8411 w 10000"/>
                  <a:gd name="connsiteY13" fmla="*/ 503 h 10000"/>
                  <a:gd name="connsiteX14" fmla="*/ 9043 w 10000"/>
                  <a:gd name="connsiteY14" fmla="*/ 203 h 10000"/>
                  <a:gd name="connsiteX15" fmla="*/ 9441 w 10000"/>
                  <a:gd name="connsiteY15" fmla="*/ 0 h 10000"/>
                  <a:gd name="connsiteX16" fmla="*/ 10000 w 10000"/>
                  <a:gd name="connsiteY16" fmla="*/ 0 h 10000"/>
                  <a:gd name="connsiteX0" fmla="*/ 0 w 10000"/>
                  <a:gd name="connsiteY0" fmla="*/ 10000 h 10000"/>
                  <a:gd name="connsiteX1" fmla="*/ 1005 w 10000"/>
                  <a:gd name="connsiteY1" fmla="*/ 9597 h 10000"/>
                  <a:gd name="connsiteX2" fmla="*/ 1552 w 10000"/>
                  <a:gd name="connsiteY2" fmla="*/ 9319 h 10000"/>
                  <a:gd name="connsiteX3" fmla="*/ 2125 w 10000"/>
                  <a:gd name="connsiteY3" fmla="*/ 9012 h 10000"/>
                  <a:gd name="connsiteX4" fmla="*/ 2658 w 10000"/>
                  <a:gd name="connsiteY4" fmla="*/ 8665 h 10000"/>
                  <a:gd name="connsiteX5" fmla="*/ 2822 w 10000"/>
                  <a:gd name="connsiteY5" fmla="*/ 8536 h 10000"/>
                  <a:gd name="connsiteX6" fmla="*/ 3432 w 10000"/>
                  <a:gd name="connsiteY6" fmla="*/ 7817 h 10000"/>
                  <a:gd name="connsiteX7" fmla="*/ 4006 w 10000"/>
                  <a:gd name="connsiteY7" fmla="*/ 6648 h 10000"/>
                  <a:gd name="connsiteX8" fmla="*/ 4616 w 10000"/>
                  <a:gd name="connsiteY8" fmla="*/ 5037 h 10000"/>
                  <a:gd name="connsiteX9" fmla="*/ 5316 w 10000"/>
                  <a:gd name="connsiteY9" fmla="*/ 2841 h 10000"/>
                  <a:gd name="connsiteX10" fmla="*/ 6001 w 10000"/>
                  <a:gd name="connsiteY10" fmla="*/ 1590 h 10000"/>
                  <a:gd name="connsiteX11" fmla="*/ 6762 w 10000"/>
                  <a:gd name="connsiteY11" fmla="*/ 853 h 10000"/>
                  <a:gd name="connsiteX12" fmla="*/ 7813 w 10000"/>
                  <a:gd name="connsiteY12" fmla="*/ 159 h 10000"/>
                  <a:gd name="connsiteX13" fmla="*/ 8411 w 10000"/>
                  <a:gd name="connsiteY13" fmla="*/ 2 h 10000"/>
                  <a:gd name="connsiteX14" fmla="*/ 9043 w 10000"/>
                  <a:gd name="connsiteY14" fmla="*/ 203 h 10000"/>
                  <a:gd name="connsiteX15" fmla="*/ 9441 w 10000"/>
                  <a:gd name="connsiteY15" fmla="*/ 0 h 10000"/>
                  <a:gd name="connsiteX16" fmla="*/ 10000 w 10000"/>
                  <a:gd name="connsiteY16" fmla="*/ 0 h 10000"/>
                  <a:gd name="connsiteX0" fmla="*/ 0 w 10000"/>
                  <a:gd name="connsiteY0" fmla="*/ 10006 h 10006"/>
                  <a:gd name="connsiteX1" fmla="*/ 1005 w 10000"/>
                  <a:gd name="connsiteY1" fmla="*/ 9603 h 10006"/>
                  <a:gd name="connsiteX2" fmla="*/ 1552 w 10000"/>
                  <a:gd name="connsiteY2" fmla="*/ 9325 h 10006"/>
                  <a:gd name="connsiteX3" fmla="*/ 2125 w 10000"/>
                  <a:gd name="connsiteY3" fmla="*/ 9018 h 10006"/>
                  <a:gd name="connsiteX4" fmla="*/ 2658 w 10000"/>
                  <a:gd name="connsiteY4" fmla="*/ 8671 h 10006"/>
                  <a:gd name="connsiteX5" fmla="*/ 2822 w 10000"/>
                  <a:gd name="connsiteY5" fmla="*/ 8542 h 10006"/>
                  <a:gd name="connsiteX6" fmla="*/ 3432 w 10000"/>
                  <a:gd name="connsiteY6" fmla="*/ 7823 h 10006"/>
                  <a:gd name="connsiteX7" fmla="*/ 4006 w 10000"/>
                  <a:gd name="connsiteY7" fmla="*/ 6654 h 10006"/>
                  <a:gd name="connsiteX8" fmla="*/ 4616 w 10000"/>
                  <a:gd name="connsiteY8" fmla="*/ 5043 h 10006"/>
                  <a:gd name="connsiteX9" fmla="*/ 5316 w 10000"/>
                  <a:gd name="connsiteY9" fmla="*/ 2847 h 10006"/>
                  <a:gd name="connsiteX10" fmla="*/ 6001 w 10000"/>
                  <a:gd name="connsiteY10" fmla="*/ 1596 h 10006"/>
                  <a:gd name="connsiteX11" fmla="*/ 6762 w 10000"/>
                  <a:gd name="connsiteY11" fmla="*/ 859 h 10006"/>
                  <a:gd name="connsiteX12" fmla="*/ 7813 w 10000"/>
                  <a:gd name="connsiteY12" fmla="*/ 165 h 10006"/>
                  <a:gd name="connsiteX13" fmla="*/ 8411 w 10000"/>
                  <a:gd name="connsiteY13" fmla="*/ 8 h 10006"/>
                  <a:gd name="connsiteX14" fmla="*/ 9093 w 10000"/>
                  <a:gd name="connsiteY14" fmla="*/ 0 h 10006"/>
                  <a:gd name="connsiteX15" fmla="*/ 9441 w 10000"/>
                  <a:gd name="connsiteY15" fmla="*/ 6 h 10006"/>
                  <a:gd name="connsiteX16" fmla="*/ 10000 w 10000"/>
                  <a:gd name="connsiteY16" fmla="*/ 6 h 10006"/>
                  <a:gd name="connsiteX0" fmla="*/ 0 w 10000"/>
                  <a:gd name="connsiteY0" fmla="*/ 10084 h 10084"/>
                  <a:gd name="connsiteX1" fmla="*/ 1005 w 10000"/>
                  <a:gd name="connsiteY1" fmla="*/ 9681 h 10084"/>
                  <a:gd name="connsiteX2" fmla="*/ 1552 w 10000"/>
                  <a:gd name="connsiteY2" fmla="*/ 9403 h 10084"/>
                  <a:gd name="connsiteX3" fmla="*/ 2125 w 10000"/>
                  <a:gd name="connsiteY3" fmla="*/ 9096 h 10084"/>
                  <a:gd name="connsiteX4" fmla="*/ 2658 w 10000"/>
                  <a:gd name="connsiteY4" fmla="*/ 8749 h 10084"/>
                  <a:gd name="connsiteX5" fmla="*/ 2822 w 10000"/>
                  <a:gd name="connsiteY5" fmla="*/ 8620 h 10084"/>
                  <a:gd name="connsiteX6" fmla="*/ 3432 w 10000"/>
                  <a:gd name="connsiteY6" fmla="*/ 7901 h 10084"/>
                  <a:gd name="connsiteX7" fmla="*/ 4006 w 10000"/>
                  <a:gd name="connsiteY7" fmla="*/ 6732 h 10084"/>
                  <a:gd name="connsiteX8" fmla="*/ 4616 w 10000"/>
                  <a:gd name="connsiteY8" fmla="*/ 5121 h 10084"/>
                  <a:gd name="connsiteX9" fmla="*/ 5316 w 10000"/>
                  <a:gd name="connsiteY9" fmla="*/ 2925 h 10084"/>
                  <a:gd name="connsiteX10" fmla="*/ 6001 w 10000"/>
                  <a:gd name="connsiteY10" fmla="*/ 1674 h 10084"/>
                  <a:gd name="connsiteX11" fmla="*/ 6762 w 10000"/>
                  <a:gd name="connsiteY11" fmla="*/ 937 h 10084"/>
                  <a:gd name="connsiteX12" fmla="*/ 7813 w 10000"/>
                  <a:gd name="connsiteY12" fmla="*/ 243 h 10084"/>
                  <a:gd name="connsiteX13" fmla="*/ 8411 w 10000"/>
                  <a:gd name="connsiteY13" fmla="*/ 86 h 10084"/>
                  <a:gd name="connsiteX14" fmla="*/ 9093 w 10000"/>
                  <a:gd name="connsiteY14" fmla="*/ 78 h 10084"/>
                  <a:gd name="connsiteX15" fmla="*/ 9466 w 10000"/>
                  <a:gd name="connsiteY15" fmla="*/ 0 h 10084"/>
                  <a:gd name="connsiteX16" fmla="*/ 10000 w 10000"/>
                  <a:gd name="connsiteY16" fmla="*/ 84 h 10084"/>
                  <a:gd name="connsiteX0" fmla="*/ 0 w 10000"/>
                  <a:gd name="connsiteY0" fmla="*/ 10131 h 10131"/>
                  <a:gd name="connsiteX1" fmla="*/ 1005 w 10000"/>
                  <a:gd name="connsiteY1" fmla="*/ 9728 h 10131"/>
                  <a:gd name="connsiteX2" fmla="*/ 1552 w 10000"/>
                  <a:gd name="connsiteY2" fmla="*/ 9450 h 10131"/>
                  <a:gd name="connsiteX3" fmla="*/ 2125 w 10000"/>
                  <a:gd name="connsiteY3" fmla="*/ 9143 h 10131"/>
                  <a:gd name="connsiteX4" fmla="*/ 2658 w 10000"/>
                  <a:gd name="connsiteY4" fmla="*/ 8796 h 10131"/>
                  <a:gd name="connsiteX5" fmla="*/ 2822 w 10000"/>
                  <a:gd name="connsiteY5" fmla="*/ 8667 h 10131"/>
                  <a:gd name="connsiteX6" fmla="*/ 3432 w 10000"/>
                  <a:gd name="connsiteY6" fmla="*/ 7948 h 10131"/>
                  <a:gd name="connsiteX7" fmla="*/ 4006 w 10000"/>
                  <a:gd name="connsiteY7" fmla="*/ 6779 h 10131"/>
                  <a:gd name="connsiteX8" fmla="*/ 4616 w 10000"/>
                  <a:gd name="connsiteY8" fmla="*/ 5168 h 10131"/>
                  <a:gd name="connsiteX9" fmla="*/ 5316 w 10000"/>
                  <a:gd name="connsiteY9" fmla="*/ 2972 h 10131"/>
                  <a:gd name="connsiteX10" fmla="*/ 6001 w 10000"/>
                  <a:gd name="connsiteY10" fmla="*/ 1721 h 10131"/>
                  <a:gd name="connsiteX11" fmla="*/ 6762 w 10000"/>
                  <a:gd name="connsiteY11" fmla="*/ 984 h 10131"/>
                  <a:gd name="connsiteX12" fmla="*/ 7813 w 10000"/>
                  <a:gd name="connsiteY12" fmla="*/ 290 h 10131"/>
                  <a:gd name="connsiteX13" fmla="*/ 8411 w 10000"/>
                  <a:gd name="connsiteY13" fmla="*/ 133 h 10131"/>
                  <a:gd name="connsiteX14" fmla="*/ 9068 w 10000"/>
                  <a:gd name="connsiteY14" fmla="*/ 0 h 10131"/>
                  <a:gd name="connsiteX15" fmla="*/ 9466 w 10000"/>
                  <a:gd name="connsiteY15" fmla="*/ 47 h 10131"/>
                  <a:gd name="connsiteX16" fmla="*/ 10000 w 10000"/>
                  <a:gd name="connsiteY16" fmla="*/ 131 h 10131"/>
                  <a:gd name="connsiteX0" fmla="*/ 0 w 10000"/>
                  <a:gd name="connsiteY0" fmla="*/ 10131 h 10131"/>
                  <a:gd name="connsiteX1" fmla="*/ 1005 w 10000"/>
                  <a:gd name="connsiteY1" fmla="*/ 9728 h 10131"/>
                  <a:gd name="connsiteX2" fmla="*/ 1552 w 10000"/>
                  <a:gd name="connsiteY2" fmla="*/ 9450 h 10131"/>
                  <a:gd name="connsiteX3" fmla="*/ 2125 w 10000"/>
                  <a:gd name="connsiteY3" fmla="*/ 9143 h 10131"/>
                  <a:gd name="connsiteX4" fmla="*/ 2658 w 10000"/>
                  <a:gd name="connsiteY4" fmla="*/ 8796 h 10131"/>
                  <a:gd name="connsiteX5" fmla="*/ 2822 w 10000"/>
                  <a:gd name="connsiteY5" fmla="*/ 8667 h 10131"/>
                  <a:gd name="connsiteX6" fmla="*/ 3432 w 10000"/>
                  <a:gd name="connsiteY6" fmla="*/ 7948 h 10131"/>
                  <a:gd name="connsiteX7" fmla="*/ 4006 w 10000"/>
                  <a:gd name="connsiteY7" fmla="*/ 6779 h 10131"/>
                  <a:gd name="connsiteX8" fmla="*/ 4616 w 10000"/>
                  <a:gd name="connsiteY8" fmla="*/ 5168 h 10131"/>
                  <a:gd name="connsiteX9" fmla="*/ 5316 w 10000"/>
                  <a:gd name="connsiteY9" fmla="*/ 2972 h 10131"/>
                  <a:gd name="connsiteX10" fmla="*/ 6001 w 10000"/>
                  <a:gd name="connsiteY10" fmla="*/ 1721 h 10131"/>
                  <a:gd name="connsiteX11" fmla="*/ 6762 w 10000"/>
                  <a:gd name="connsiteY11" fmla="*/ 984 h 10131"/>
                  <a:gd name="connsiteX12" fmla="*/ 7813 w 10000"/>
                  <a:gd name="connsiteY12" fmla="*/ 290 h 10131"/>
                  <a:gd name="connsiteX13" fmla="*/ 8386 w 10000"/>
                  <a:gd name="connsiteY13" fmla="*/ 8 h 10131"/>
                  <a:gd name="connsiteX14" fmla="*/ 9068 w 10000"/>
                  <a:gd name="connsiteY14" fmla="*/ 0 h 10131"/>
                  <a:gd name="connsiteX15" fmla="*/ 9466 w 10000"/>
                  <a:gd name="connsiteY15" fmla="*/ 47 h 10131"/>
                  <a:gd name="connsiteX16" fmla="*/ 10000 w 10000"/>
                  <a:gd name="connsiteY16" fmla="*/ 131 h 10131"/>
                  <a:gd name="connsiteX0" fmla="*/ 0 w 10000"/>
                  <a:gd name="connsiteY0" fmla="*/ 10131 h 10131"/>
                  <a:gd name="connsiteX1" fmla="*/ 1005 w 10000"/>
                  <a:gd name="connsiteY1" fmla="*/ 9728 h 10131"/>
                  <a:gd name="connsiteX2" fmla="*/ 1552 w 10000"/>
                  <a:gd name="connsiteY2" fmla="*/ 9450 h 10131"/>
                  <a:gd name="connsiteX3" fmla="*/ 2125 w 10000"/>
                  <a:gd name="connsiteY3" fmla="*/ 9143 h 10131"/>
                  <a:gd name="connsiteX4" fmla="*/ 2658 w 10000"/>
                  <a:gd name="connsiteY4" fmla="*/ 8796 h 10131"/>
                  <a:gd name="connsiteX5" fmla="*/ 2822 w 10000"/>
                  <a:gd name="connsiteY5" fmla="*/ 8667 h 10131"/>
                  <a:gd name="connsiteX6" fmla="*/ 3432 w 10000"/>
                  <a:gd name="connsiteY6" fmla="*/ 7948 h 10131"/>
                  <a:gd name="connsiteX7" fmla="*/ 4006 w 10000"/>
                  <a:gd name="connsiteY7" fmla="*/ 6779 h 10131"/>
                  <a:gd name="connsiteX8" fmla="*/ 4616 w 10000"/>
                  <a:gd name="connsiteY8" fmla="*/ 5168 h 10131"/>
                  <a:gd name="connsiteX9" fmla="*/ 5316 w 10000"/>
                  <a:gd name="connsiteY9" fmla="*/ 2972 h 10131"/>
                  <a:gd name="connsiteX10" fmla="*/ 6001 w 10000"/>
                  <a:gd name="connsiteY10" fmla="*/ 1721 h 10131"/>
                  <a:gd name="connsiteX11" fmla="*/ 6762 w 10000"/>
                  <a:gd name="connsiteY11" fmla="*/ 984 h 10131"/>
                  <a:gd name="connsiteX12" fmla="*/ 7813 w 10000"/>
                  <a:gd name="connsiteY12" fmla="*/ 290 h 10131"/>
                  <a:gd name="connsiteX13" fmla="*/ 8313 w 10000"/>
                  <a:gd name="connsiteY13" fmla="*/ 196 h 10131"/>
                  <a:gd name="connsiteX14" fmla="*/ 9068 w 10000"/>
                  <a:gd name="connsiteY14" fmla="*/ 0 h 10131"/>
                  <a:gd name="connsiteX15" fmla="*/ 9466 w 10000"/>
                  <a:gd name="connsiteY15" fmla="*/ 47 h 10131"/>
                  <a:gd name="connsiteX16" fmla="*/ 10000 w 10000"/>
                  <a:gd name="connsiteY16" fmla="*/ 131 h 10131"/>
                  <a:gd name="connsiteX0" fmla="*/ 0 w 10000"/>
                  <a:gd name="connsiteY0" fmla="*/ 10131 h 10131"/>
                  <a:gd name="connsiteX1" fmla="*/ 1005 w 10000"/>
                  <a:gd name="connsiteY1" fmla="*/ 9728 h 10131"/>
                  <a:gd name="connsiteX2" fmla="*/ 1552 w 10000"/>
                  <a:gd name="connsiteY2" fmla="*/ 9450 h 10131"/>
                  <a:gd name="connsiteX3" fmla="*/ 2125 w 10000"/>
                  <a:gd name="connsiteY3" fmla="*/ 9143 h 10131"/>
                  <a:gd name="connsiteX4" fmla="*/ 2658 w 10000"/>
                  <a:gd name="connsiteY4" fmla="*/ 8796 h 10131"/>
                  <a:gd name="connsiteX5" fmla="*/ 2822 w 10000"/>
                  <a:gd name="connsiteY5" fmla="*/ 8667 h 10131"/>
                  <a:gd name="connsiteX6" fmla="*/ 3432 w 10000"/>
                  <a:gd name="connsiteY6" fmla="*/ 7948 h 10131"/>
                  <a:gd name="connsiteX7" fmla="*/ 4006 w 10000"/>
                  <a:gd name="connsiteY7" fmla="*/ 6779 h 10131"/>
                  <a:gd name="connsiteX8" fmla="*/ 4616 w 10000"/>
                  <a:gd name="connsiteY8" fmla="*/ 5168 h 10131"/>
                  <a:gd name="connsiteX9" fmla="*/ 5316 w 10000"/>
                  <a:gd name="connsiteY9" fmla="*/ 2972 h 10131"/>
                  <a:gd name="connsiteX10" fmla="*/ 6001 w 10000"/>
                  <a:gd name="connsiteY10" fmla="*/ 1721 h 10131"/>
                  <a:gd name="connsiteX11" fmla="*/ 6762 w 10000"/>
                  <a:gd name="connsiteY11" fmla="*/ 984 h 10131"/>
                  <a:gd name="connsiteX12" fmla="*/ 7813 w 10000"/>
                  <a:gd name="connsiteY12" fmla="*/ 290 h 10131"/>
                  <a:gd name="connsiteX13" fmla="*/ 9068 w 10000"/>
                  <a:gd name="connsiteY13" fmla="*/ 0 h 10131"/>
                  <a:gd name="connsiteX14" fmla="*/ 9466 w 10000"/>
                  <a:gd name="connsiteY14" fmla="*/ 47 h 10131"/>
                  <a:gd name="connsiteX15" fmla="*/ 10000 w 10000"/>
                  <a:gd name="connsiteY15" fmla="*/ 131 h 10131"/>
                  <a:gd name="connsiteX0" fmla="*/ 0 w 10000"/>
                  <a:gd name="connsiteY0" fmla="*/ 10131 h 10131"/>
                  <a:gd name="connsiteX1" fmla="*/ 1005 w 10000"/>
                  <a:gd name="connsiteY1" fmla="*/ 9728 h 10131"/>
                  <a:gd name="connsiteX2" fmla="*/ 1552 w 10000"/>
                  <a:gd name="connsiteY2" fmla="*/ 9450 h 10131"/>
                  <a:gd name="connsiteX3" fmla="*/ 2125 w 10000"/>
                  <a:gd name="connsiteY3" fmla="*/ 9143 h 10131"/>
                  <a:gd name="connsiteX4" fmla="*/ 2658 w 10000"/>
                  <a:gd name="connsiteY4" fmla="*/ 8796 h 10131"/>
                  <a:gd name="connsiteX5" fmla="*/ 2822 w 10000"/>
                  <a:gd name="connsiteY5" fmla="*/ 8667 h 10131"/>
                  <a:gd name="connsiteX6" fmla="*/ 3432 w 10000"/>
                  <a:gd name="connsiteY6" fmla="*/ 7948 h 10131"/>
                  <a:gd name="connsiteX7" fmla="*/ 4006 w 10000"/>
                  <a:gd name="connsiteY7" fmla="*/ 6779 h 10131"/>
                  <a:gd name="connsiteX8" fmla="*/ 4616 w 10000"/>
                  <a:gd name="connsiteY8" fmla="*/ 5168 h 10131"/>
                  <a:gd name="connsiteX9" fmla="*/ 5316 w 10000"/>
                  <a:gd name="connsiteY9" fmla="*/ 2972 h 10131"/>
                  <a:gd name="connsiteX10" fmla="*/ 6001 w 10000"/>
                  <a:gd name="connsiteY10" fmla="*/ 1721 h 10131"/>
                  <a:gd name="connsiteX11" fmla="*/ 6762 w 10000"/>
                  <a:gd name="connsiteY11" fmla="*/ 984 h 10131"/>
                  <a:gd name="connsiteX12" fmla="*/ 7667 w 10000"/>
                  <a:gd name="connsiteY12" fmla="*/ 447 h 10131"/>
                  <a:gd name="connsiteX13" fmla="*/ 9068 w 10000"/>
                  <a:gd name="connsiteY13" fmla="*/ 0 h 10131"/>
                  <a:gd name="connsiteX14" fmla="*/ 9466 w 10000"/>
                  <a:gd name="connsiteY14" fmla="*/ 47 h 10131"/>
                  <a:gd name="connsiteX15" fmla="*/ 10000 w 10000"/>
                  <a:gd name="connsiteY15" fmla="*/ 131 h 10131"/>
                  <a:gd name="connsiteX0" fmla="*/ 0 w 10000"/>
                  <a:gd name="connsiteY0" fmla="*/ 10084 h 10084"/>
                  <a:gd name="connsiteX1" fmla="*/ 1005 w 10000"/>
                  <a:gd name="connsiteY1" fmla="*/ 9681 h 10084"/>
                  <a:gd name="connsiteX2" fmla="*/ 1552 w 10000"/>
                  <a:gd name="connsiteY2" fmla="*/ 9403 h 10084"/>
                  <a:gd name="connsiteX3" fmla="*/ 2125 w 10000"/>
                  <a:gd name="connsiteY3" fmla="*/ 9096 h 10084"/>
                  <a:gd name="connsiteX4" fmla="*/ 2658 w 10000"/>
                  <a:gd name="connsiteY4" fmla="*/ 8749 h 10084"/>
                  <a:gd name="connsiteX5" fmla="*/ 2822 w 10000"/>
                  <a:gd name="connsiteY5" fmla="*/ 8620 h 10084"/>
                  <a:gd name="connsiteX6" fmla="*/ 3432 w 10000"/>
                  <a:gd name="connsiteY6" fmla="*/ 7901 h 10084"/>
                  <a:gd name="connsiteX7" fmla="*/ 4006 w 10000"/>
                  <a:gd name="connsiteY7" fmla="*/ 6732 h 10084"/>
                  <a:gd name="connsiteX8" fmla="*/ 4616 w 10000"/>
                  <a:gd name="connsiteY8" fmla="*/ 5121 h 10084"/>
                  <a:gd name="connsiteX9" fmla="*/ 5316 w 10000"/>
                  <a:gd name="connsiteY9" fmla="*/ 2925 h 10084"/>
                  <a:gd name="connsiteX10" fmla="*/ 6001 w 10000"/>
                  <a:gd name="connsiteY10" fmla="*/ 1674 h 10084"/>
                  <a:gd name="connsiteX11" fmla="*/ 6762 w 10000"/>
                  <a:gd name="connsiteY11" fmla="*/ 937 h 10084"/>
                  <a:gd name="connsiteX12" fmla="*/ 7667 w 10000"/>
                  <a:gd name="connsiteY12" fmla="*/ 400 h 10084"/>
                  <a:gd name="connsiteX13" fmla="*/ 8437 w 10000"/>
                  <a:gd name="connsiteY13" fmla="*/ 110 h 10084"/>
                  <a:gd name="connsiteX14" fmla="*/ 9466 w 10000"/>
                  <a:gd name="connsiteY14" fmla="*/ 0 h 10084"/>
                  <a:gd name="connsiteX15" fmla="*/ 10000 w 10000"/>
                  <a:gd name="connsiteY15" fmla="*/ 84 h 10084"/>
                  <a:gd name="connsiteX0" fmla="*/ 0 w 10000"/>
                  <a:gd name="connsiteY0" fmla="*/ 10084 h 10084"/>
                  <a:gd name="connsiteX1" fmla="*/ 1005 w 10000"/>
                  <a:gd name="connsiteY1" fmla="*/ 9681 h 10084"/>
                  <a:gd name="connsiteX2" fmla="*/ 1552 w 10000"/>
                  <a:gd name="connsiteY2" fmla="*/ 9403 h 10084"/>
                  <a:gd name="connsiteX3" fmla="*/ 2125 w 10000"/>
                  <a:gd name="connsiteY3" fmla="*/ 9096 h 10084"/>
                  <a:gd name="connsiteX4" fmla="*/ 2658 w 10000"/>
                  <a:gd name="connsiteY4" fmla="*/ 8749 h 10084"/>
                  <a:gd name="connsiteX5" fmla="*/ 2822 w 10000"/>
                  <a:gd name="connsiteY5" fmla="*/ 8620 h 10084"/>
                  <a:gd name="connsiteX6" fmla="*/ 3432 w 10000"/>
                  <a:gd name="connsiteY6" fmla="*/ 7901 h 10084"/>
                  <a:gd name="connsiteX7" fmla="*/ 4006 w 10000"/>
                  <a:gd name="connsiteY7" fmla="*/ 6732 h 10084"/>
                  <a:gd name="connsiteX8" fmla="*/ 4616 w 10000"/>
                  <a:gd name="connsiteY8" fmla="*/ 5121 h 10084"/>
                  <a:gd name="connsiteX9" fmla="*/ 5316 w 10000"/>
                  <a:gd name="connsiteY9" fmla="*/ 2925 h 10084"/>
                  <a:gd name="connsiteX10" fmla="*/ 6001 w 10000"/>
                  <a:gd name="connsiteY10" fmla="*/ 1674 h 10084"/>
                  <a:gd name="connsiteX11" fmla="*/ 6762 w 10000"/>
                  <a:gd name="connsiteY11" fmla="*/ 937 h 10084"/>
                  <a:gd name="connsiteX12" fmla="*/ 7667 w 10000"/>
                  <a:gd name="connsiteY12" fmla="*/ 400 h 10084"/>
                  <a:gd name="connsiteX13" fmla="*/ 8437 w 10000"/>
                  <a:gd name="connsiteY13" fmla="*/ 110 h 10084"/>
                  <a:gd name="connsiteX14" fmla="*/ 9466 w 10000"/>
                  <a:gd name="connsiteY14" fmla="*/ 0 h 10084"/>
                  <a:gd name="connsiteX15" fmla="*/ 9783 w 10000"/>
                  <a:gd name="connsiteY15" fmla="*/ 27 h 10084"/>
                  <a:gd name="connsiteX16" fmla="*/ 10000 w 10000"/>
                  <a:gd name="connsiteY16" fmla="*/ 84 h 10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000" h="10084">
                    <a:moveTo>
                      <a:pt x="0" y="10084"/>
                    </a:moveTo>
                    <a:lnTo>
                      <a:pt x="1005" y="9681"/>
                    </a:lnTo>
                    <a:lnTo>
                      <a:pt x="1552" y="9403"/>
                    </a:lnTo>
                    <a:lnTo>
                      <a:pt x="2125" y="9096"/>
                    </a:lnTo>
                    <a:lnTo>
                      <a:pt x="2658" y="8749"/>
                    </a:lnTo>
                    <a:cubicBezTo>
                      <a:pt x="2687" y="8734"/>
                      <a:pt x="2793" y="8635"/>
                      <a:pt x="2822" y="8620"/>
                    </a:cubicBezTo>
                    <a:lnTo>
                      <a:pt x="3432" y="7901"/>
                    </a:lnTo>
                    <a:cubicBezTo>
                      <a:pt x="3531" y="7637"/>
                      <a:pt x="3907" y="6996"/>
                      <a:pt x="4006" y="6732"/>
                    </a:cubicBezTo>
                    <a:lnTo>
                      <a:pt x="4616" y="5121"/>
                    </a:lnTo>
                    <a:lnTo>
                      <a:pt x="5316" y="2925"/>
                    </a:lnTo>
                    <a:lnTo>
                      <a:pt x="6001" y="1674"/>
                    </a:lnTo>
                    <a:lnTo>
                      <a:pt x="6762" y="937"/>
                    </a:lnTo>
                    <a:lnTo>
                      <a:pt x="7667" y="400"/>
                    </a:lnTo>
                    <a:lnTo>
                      <a:pt x="8437" y="110"/>
                    </a:lnTo>
                    <a:lnTo>
                      <a:pt x="9466" y="0"/>
                    </a:lnTo>
                    <a:cubicBezTo>
                      <a:pt x="9604" y="-2"/>
                      <a:pt x="9645" y="29"/>
                      <a:pt x="9783" y="27"/>
                    </a:cubicBezTo>
                    <a:lnTo>
                      <a:pt x="10000" y="84"/>
                    </a:lnTo>
                  </a:path>
                </a:pathLst>
              </a:custGeom>
              <a:noFill/>
              <a:ln w="25400" cap="rnd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Line 28"/>
              <p:cNvSpPr>
                <a:spLocks noChangeShapeType="1"/>
              </p:cNvSpPr>
              <p:nvPr/>
            </p:nvSpPr>
            <p:spPr bwMode="auto">
              <a:xfrm flipH="1">
                <a:off x="1435079" y="3848373"/>
                <a:ext cx="0" cy="237451"/>
              </a:xfrm>
              <a:prstGeom prst="line">
                <a:avLst/>
              </a:prstGeom>
              <a:noFill/>
              <a:ln w="6350" cap="rnd">
                <a:solidFill>
                  <a:srgbClr val="778888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lIns="45720" rIns="4572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Line 28"/>
              <p:cNvSpPr>
                <a:spLocks noChangeShapeType="1"/>
              </p:cNvSpPr>
              <p:nvPr/>
            </p:nvSpPr>
            <p:spPr bwMode="auto">
              <a:xfrm flipH="1">
                <a:off x="1751192" y="3848373"/>
                <a:ext cx="0" cy="237451"/>
              </a:xfrm>
              <a:prstGeom prst="line">
                <a:avLst/>
              </a:prstGeom>
              <a:noFill/>
              <a:ln w="6350" cap="rnd">
                <a:solidFill>
                  <a:srgbClr val="778888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lIns="45720" rIns="4572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Line 28"/>
              <p:cNvSpPr>
                <a:spLocks noChangeShapeType="1"/>
              </p:cNvSpPr>
              <p:nvPr/>
            </p:nvSpPr>
            <p:spPr bwMode="auto">
              <a:xfrm flipH="1">
                <a:off x="2061780" y="3848373"/>
                <a:ext cx="0" cy="237451"/>
              </a:xfrm>
              <a:prstGeom prst="line">
                <a:avLst/>
              </a:prstGeom>
              <a:noFill/>
              <a:ln w="6350" cap="rnd">
                <a:solidFill>
                  <a:srgbClr val="778888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lIns="45720" rIns="4572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Line 28"/>
              <p:cNvSpPr>
                <a:spLocks noChangeShapeType="1"/>
              </p:cNvSpPr>
              <p:nvPr/>
            </p:nvSpPr>
            <p:spPr bwMode="auto">
              <a:xfrm flipH="1">
                <a:off x="2377726" y="3848373"/>
                <a:ext cx="0" cy="237451"/>
              </a:xfrm>
              <a:prstGeom prst="line">
                <a:avLst/>
              </a:prstGeom>
              <a:noFill/>
              <a:ln w="6350" cap="rnd">
                <a:solidFill>
                  <a:srgbClr val="778888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lIns="45720" rIns="4572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Line 139"/>
              <p:cNvSpPr>
                <a:spLocks noChangeShapeType="1"/>
              </p:cNvSpPr>
              <p:nvPr/>
            </p:nvSpPr>
            <p:spPr bwMode="gray">
              <a:xfrm>
                <a:off x="841005" y="4242681"/>
                <a:ext cx="3538370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latin typeface="맑은 고딕" pitchFamily="50" charset="-127"/>
                  <a:ea typeface="맑은 고딕" pitchFamily="50" charset="-127"/>
                  <a:cs typeface="Arial" charset="0"/>
                </a:endParaRPr>
              </a:p>
            </p:txBody>
          </p:sp>
          <p:grpSp>
            <p:nvGrpSpPr>
              <p:cNvPr id="72" name="그룹 67"/>
              <p:cNvGrpSpPr/>
              <p:nvPr/>
            </p:nvGrpSpPr>
            <p:grpSpPr>
              <a:xfrm>
                <a:off x="835368" y="3823712"/>
                <a:ext cx="3567803" cy="533167"/>
                <a:chOff x="925109" y="4773868"/>
                <a:chExt cx="3806935" cy="986129"/>
              </a:xfrm>
            </p:grpSpPr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925109" y="4773868"/>
                  <a:ext cx="0" cy="986129"/>
                </a:xfrm>
                <a:prstGeom prst="line">
                  <a:avLst/>
                </a:prstGeom>
                <a:noFill/>
                <a:ln w="635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lIns="45720" rIns="4572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3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4732044" y="4773868"/>
                  <a:ext cx="0" cy="986129"/>
                </a:xfrm>
                <a:prstGeom prst="line">
                  <a:avLst/>
                </a:prstGeom>
                <a:noFill/>
                <a:ln w="635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lIns="45720" rIns="4572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3" name="직사각형 3"/>
              <p:cNvSpPr/>
              <p:nvPr/>
            </p:nvSpPr>
            <p:spPr bwMode="blackWhite">
              <a:xfrm>
                <a:off x="863231" y="3820621"/>
                <a:ext cx="250190" cy="2929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2604" tIns="0" rIns="52604" bIns="0" rtlCol="0" anchor="ctr"/>
              <a:lstStyle/>
              <a:p>
                <a:pPr marL="0" marR="0" indent="0" algn="ctr" defTabSz="10287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Pct val="120000"/>
                  <a:buFontTx/>
                  <a:buNone/>
                  <a:tabLst/>
                </a:pPr>
                <a:r>
                  <a:rPr lang="en-US" altLang="ko-KR" sz="1000" b="1" kern="0" dirty="0" smtClean="0">
                    <a:solidFill>
                      <a:sysClr val="windowText" lastClr="000000"/>
                    </a:solidFill>
                    <a:ea typeface="맑은 고딕" pitchFamily="50" charset="-127"/>
                  </a:rPr>
                  <a:t>W</a:t>
                </a:r>
                <a:br>
                  <a:rPr lang="en-US" altLang="ko-KR" sz="1000" b="1" kern="0" dirty="0" smtClean="0">
                    <a:solidFill>
                      <a:sysClr val="windowText" lastClr="000000"/>
                    </a:solidFill>
                    <a:ea typeface="맑은 고딕" pitchFamily="50" charset="-127"/>
                  </a:rPr>
                </a:br>
                <a:r>
                  <a:rPr lang="en-US" altLang="ko-KR" sz="1000" b="1" kern="0" dirty="0" smtClean="0">
                    <a:solidFill>
                      <a:sysClr val="windowText" lastClr="000000"/>
                    </a:solidFill>
                    <a:ea typeface="맑은 고딕" pitchFamily="50" charset="-127"/>
                  </a:rPr>
                  <a:t>1</a:t>
                </a:r>
                <a:endPara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맑은 고딕" pitchFamily="50" charset="-127"/>
                </a:endParaRPr>
              </a:p>
            </p:txBody>
          </p:sp>
          <p:sp>
            <p:nvSpPr>
              <p:cNvPr id="74" name="직사각형 46"/>
              <p:cNvSpPr/>
              <p:nvPr/>
            </p:nvSpPr>
            <p:spPr bwMode="blackWhite">
              <a:xfrm>
                <a:off x="1174729" y="3820621"/>
                <a:ext cx="250190" cy="2929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2604" tIns="0" rIns="52604" bIns="0" rtlCol="0" anchor="ctr"/>
              <a:lstStyle/>
              <a:p>
                <a:pPr marL="0" marR="0" indent="0" algn="ctr" defTabSz="10287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Pct val="120000"/>
                  <a:buFontTx/>
                  <a:buNone/>
                  <a:tabLst/>
                </a:pPr>
                <a:r>
                  <a:rPr lang="en-US" altLang="ko-KR" sz="1000" b="1" kern="0" noProof="0" dirty="0" smtClean="0">
                    <a:solidFill>
                      <a:sysClr val="windowText" lastClr="000000"/>
                    </a:solidFill>
                    <a:ea typeface="맑은 고딕" pitchFamily="50" charset="-127"/>
                  </a:rPr>
                  <a:t>W</a:t>
                </a:r>
                <a:br>
                  <a:rPr lang="en-US" altLang="ko-KR" sz="1000" b="1" kern="0" noProof="0" dirty="0" smtClean="0">
                    <a:solidFill>
                      <a:sysClr val="windowText" lastClr="000000"/>
                    </a:solidFill>
                    <a:ea typeface="맑은 고딕" pitchFamily="50" charset="-127"/>
                  </a:rPr>
                </a:br>
                <a:r>
                  <a:rPr lang="en-US" altLang="ko-KR" sz="1000" b="1" kern="0" noProof="0" dirty="0" smtClean="0">
                    <a:solidFill>
                      <a:sysClr val="windowText" lastClr="000000"/>
                    </a:solidFill>
                    <a:ea typeface="맑은 고딕" pitchFamily="50" charset="-127"/>
                  </a:rPr>
                  <a:t>2</a:t>
                </a:r>
                <a:endPara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맑은 고딕" pitchFamily="50" charset="-127"/>
                </a:endParaRPr>
              </a:p>
            </p:txBody>
          </p:sp>
          <p:sp>
            <p:nvSpPr>
              <p:cNvPr id="75" name="직사각형 47"/>
              <p:cNvSpPr/>
              <p:nvPr/>
            </p:nvSpPr>
            <p:spPr bwMode="blackWhite">
              <a:xfrm>
                <a:off x="1486226" y="3820621"/>
                <a:ext cx="250190" cy="2929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2604" tIns="0" rIns="52604" bIns="0" rtlCol="0" anchor="ctr"/>
              <a:lstStyle/>
              <a:p>
                <a:pPr marL="0" marR="0" indent="0" algn="ctr" defTabSz="10287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Pct val="120000"/>
                  <a:buFontTx/>
                  <a:buNone/>
                  <a:tabLst/>
                </a:pPr>
                <a:r>
                  <a:rPr lang="en-US" altLang="ko-KR" sz="1000" b="1" kern="0" noProof="0" dirty="0" smtClean="0">
                    <a:solidFill>
                      <a:sysClr val="windowText" lastClr="000000"/>
                    </a:solidFill>
                    <a:ea typeface="맑은 고딕" pitchFamily="50" charset="-127"/>
                  </a:rPr>
                  <a:t>W</a:t>
                </a:r>
                <a:br>
                  <a:rPr lang="en-US" altLang="ko-KR" sz="1000" b="1" kern="0" noProof="0" dirty="0" smtClean="0">
                    <a:solidFill>
                      <a:sysClr val="windowText" lastClr="000000"/>
                    </a:solidFill>
                    <a:ea typeface="맑은 고딕" pitchFamily="50" charset="-127"/>
                  </a:rPr>
                </a:br>
                <a:r>
                  <a:rPr lang="en-US" altLang="ko-KR" sz="1000" b="1" kern="0" noProof="0" dirty="0" smtClean="0">
                    <a:solidFill>
                      <a:sysClr val="windowText" lastClr="000000"/>
                    </a:solidFill>
                    <a:ea typeface="맑은 고딕" pitchFamily="50" charset="-127"/>
                  </a:rPr>
                  <a:t>3</a:t>
                </a:r>
                <a:endPara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맑은 고딕" pitchFamily="50" charset="-127"/>
                </a:endParaRPr>
              </a:p>
            </p:txBody>
          </p:sp>
          <p:sp>
            <p:nvSpPr>
              <p:cNvPr id="76" name="직사각형 48"/>
              <p:cNvSpPr/>
              <p:nvPr/>
            </p:nvSpPr>
            <p:spPr bwMode="blackWhite">
              <a:xfrm>
                <a:off x="1797723" y="3820621"/>
                <a:ext cx="250190" cy="2929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2604" tIns="0" rIns="52604" bIns="0" rtlCol="0" anchor="ctr"/>
              <a:lstStyle/>
              <a:p>
                <a:pPr marL="0" marR="0" indent="0" algn="ctr" defTabSz="10287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Pct val="120000"/>
                  <a:buFontTx/>
                  <a:buNone/>
                  <a:tabLst/>
                </a:pPr>
                <a:r>
                  <a:rPr lang="en-US" altLang="ko-KR" sz="1000" b="1" kern="0" noProof="0" dirty="0" smtClean="0">
                    <a:solidFill>
                      <a:sysClr val="windowText" lastClr="000000"/>
                    </a:solidFill>
                    <a:ea typeface="맑은 고딕" pitchFamily="50" charset="-127"/>
                  </a:rPr>
                  <a:t>W</a:t>
                </a:r>
                <a:br>
                  <a:rPr lang="en-US" altLang="ko-KR" sz="1000" b="1" kern="0" noProof="0" dirty="0" smtClean="0">
                    <a:solidFill>
                      <a:sysClr val="windowText" lastClr="000000"/>
                    </a:solidFill>
                    <a:ea typeface="맑은 고딕" pitchFamily="50" charset="-127"/>
                  </a:rPr>
                </a:br>
                <a:r>
                  <a:rPr lang="en-US" altLang="ko-KR" sz="1000" b="1" kern="0" noProof="0" dirty="0" smtClean="0">
                    <a:solidFill>
                      <a:sysClr val="windowText" lastClr="000000"/>
                    </a:solidFill>
                    <a:ea typeface="맑은 고딕" pitchFamily="50" charset="-127"/>
                  </a:rPr>
                  <a:t>4</a:t>
                </a:r>
                <a:endPara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맑은 고딕" pitchFamily="50" charset="-127"/>
                </a:endParaRPr>
              </a:p>
            </p:txBody>
          </p:sp>
          <p:sp>
            <p:nvSpPr>
              <p:cNvPr id="77" name="직사각형 49"/>
              <p:cNvSpPr/>
              <p:nvPr/>
            </p:nvSpPr>
            <p:spPr bwMode="blackWhite">
              <a:xfrm>
                <a:off x="2109220" y="3820621"/>
                <a:ext cx="250190" cy="2929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2604" tIns="0" rIns="52604" bIns="0" rtlCol="0" anchor="ctr"/>
              <a:lstStyle/>
              <a:p>
                <a:pPr marL="0" marR="0" indent="0" algn="ctr" defTabSz="10287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Pct val="120000"/>
                  <a:buFontTx/>
                  <a:buNone/>
                  <a:tabLst/>
                </a:pPr>
                <a:r>
                  <a:rPr lang="en-US" altLang="ko-KR" sz="1000" b="1" kern="0" noProof="0" dirty="0" smtClean="0">
                    <a:solidFill>
                      <a:sysClr val="windowText" lastClr="000000"/>
                    </a:solidFill>
                    <a:ea typeface="맑은 고딕" pitchFamily="50" charset="-127"/>
                  </a:rPr>
                  <a:t>W</a:t>
                </a:r>
                <a:br>
                  <a:rPr lang="en-US" altLang="ko-KR" sz="1000" b="1" kern="0" noProof="0" dirty="0" smtClean="0">
                    <a:solidFill>
                      <a:sysClr val="windowText" lastClr="000000"/>
                    </a:solidFill>
                    <a:ea typeface="맑은 고딕" pitchFamily="50" charset="-127"/>
                  </a:rPr>
                </a:br>
                <a:r>
                  <a:rPr lang="en-US" altLang="ko-KR" sz="1000" b="1" kern="0" noProof="0" dirty="0" smtClean="0">
                    <a:solidFill>
                      <a:sysClr val="windowText" lastClr="000000"/>
                    </a:solidFill>
                    <a:ea typeface="맑은 고딕" pitchFamily="50" charset="-127"/>
                  </a:rPr>
                  <a:t>5</a:t>
                </a:r>
                <a:endPara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맑은 고딕" pitchFamily="50" charset="-127"/>
                </a:endParaRPr>
              </a:p>
            </p:txBody>
          </p:sp>
          <p:sp>
            <p:nvSpPr>
              <p:cNvPr id="78" name="직사각형 49"/>
              <p:cNvSpPr/>
              <p:nvPr/>
            </p:nvSpPr>
            <p:spPr bwMode="blackWhite">
              <a:xfrm>
                <a:off x="2432356" y="3761810"/>
                <a:ext cx="250190" cy="2929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2604" tIns="0" rIns="52604" bIns="0" rtlCol="0" anchor="ctr"/>
              <a:lstStyle/>
              <a:p>
                <a:pPr marL="0" marR="0" indent="0" algn="ctr" defTabSz="10287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Pct val="120000"/>
                  <a:buFontTx/>
                  <a:buNone/>
                  <a:tabLst/>
                </a:pPr>
                <a:r>
                  <a:rPr lang="en-US" altLang="ko-KR" sz="1000" b="1" kern="0" noProof="0" dirty="0" smtClean="0">
                    <a:solidFill>
                      <a:sysClr val="windowText" lastClr="000000"/>
                    </a:solidFill>
                    <a:ea typeface="맑은 고딕" pitchFamily="50" charset="-127"/>
                  </a:rPr>
                  <a:t>…</a:t>
                </a:r>
                <a:endPara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맑은 고딕" pitchFamily="50" charset="-127"/>
                </a:endParaRPr>
              </a:p>
            </p:txBody>
          </p:sp>
          <p:sp>
            <p:nvSpPr>
              <p:cNvPr id="79" name="Rectangle 19"/>
              <p:cNvSpPr>
                <a:spLocks noChangeArrowheads="1"/>
              </p:cNvSpPr>
              <p:nvPr/>
            </p:nvSpPr>
            <p:spPr bwMode="auto">
              <a:xfrm>
                <a:off x="2303805" y="4101782"/>
                <a:ext cx="701119" cy="326959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  <a:miter lim="800000"/>
                <a:headEnd/>
                <a:tailEnd/>
              </a:ln>
              <a:effectLst/>
            </p:spPr>
            <p:txBody>
              <a:bodyPr wrap="none" lIns="45720" rIns="45720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1" kern="0" dirty="0" smtClean="0">
                    <a:solidFill>
                      <a:sysClr val="windowText" lastClr="000000"/>
                    </a:solidFill>
                  </a:rPr>
                  <a:t>판기</a:t>
                </a:r>
                <a:endParaRPr kumimoji="0" lang="en-US" sz="1200" b="1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9"/>
              <p:cNvSpPr>
                <a:spLocks noChangeArrowheads="1"/>
              </p:cNvSpPr>
              <p:nvPr/>
            </p:nvSpPr>
            <p:spPr bwMode="auto">
              <a:xfrm rot="16200000">
                <a:off x="411808" y="2111633"/>
                <a:ext cx="547967" cy="421194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 wrap="none" lIns="45720" rIns="45720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1" i="1" kern="0" dirty="0" smtClean="0">
                    <a:solidFill>
                      <a:sysClr val="windowText" lastClr="000000"/>
                    </a:solidFill>
                  </a:rPr>
                  <a:t>판매</a:t>
                </a:r>
                <a:r>
                  <a:rPr lang="ko-KR" altLang="en-US" sz="1200" b="1" i="1" kern="0" dirty="0">
                    <a:solidFill>
                      <a:sysClr val="windowText" lastClr="000000"/>
                    </a:solidFill>
                  </a:rPr>
                  <a:t>량</a:t>
                </a:r>
                <a:endPara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4" name="직사각형 83"/>
            <p:cNvSpPr/>
            <p:nvPr/>
          </p:nvSpPr>
          <p:spPr bwMode="auto">
            <a:xfrm>
              <a:off x="633180" y="1912914"/>
              <a:ext cx="4156528" cy="44157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  <a:cs typeface="Arial" charset="0"/>
                </a:rPr>
                <a:t>과거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+mn-ea"/>
                  <a:cs typeface="Arial" charset="0"/>
                </a:rPr>
                <a:t>Data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  <a:cs typeface="Arial" charset="0"/>
                </a:rPr>
                <a:t>기반 예측 모델</a:t>
              </a: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4948309" y="1912914"/>
              <a:ext cx="4156528" cy="44157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  <a:cs typeface="Arial" charset="0"/>
                </a:rPr>
                <a:t>실 판매기반 예측 모델</a:t>
              </a:r>
            </a:p>
          </p:txBody>
        </p:sp>
      </p:grpSp>
      <p:sp>
        <p:nvSpPr>
          <p:cNvPr id="86" name="직사각형 85"/>
          <p:cNvSpPr/>
          <p:nvPr/>
        </p:nvSpPr>
        <p:spPr bwMode="gray">
          <a:xfrm>
            <a:off x="7816878" y="289130"/>
            <a:ext cx="1786513" cy="2805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r" defTabSz="1028700" latinLnBrk="0">
              <a:spcBef>
                <a:spcPct val="0"/>
              </a:spcBef>
              <a:buSzPct val="120000"/>
            </a:pPr>
            <a:r>
              <a:rPr lang="ko-KR" altLang="en-US" sz="14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판매 예측에 기반한 물량 배분 수행 </a:t>
            </a:r>
            <a:endParaRPr lang="ko-KR" altLang="en-US" sz="1400" b="1" i="1" kern="0" dirty="0">
              <a:solidFill>
                <a:schemeClr val="tx1">
                  <a:lumMod val="95000"/>
                  <a:lumOff val="5000"/>
                </a:schemeClr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05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ko-KR" dirty="0"/>
              <a:t>4. To-Be </a:t>
            </a:r>
            <a:r>
              <a:rPr lang="ko-KR" altLang="en-US" dirty="0"/>
              <a:t>운영 모델 정의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ko-KR" altLang="en-US" dirty="0" err="1" smtClean="0"/>
              <a:t>매장별</a:t>
            </a:r>
            <a:r>
              <a:rPr lang="ko-KR" altLang="en-US" dirty="0" smtClean="0"/>
              <a:t> 물량 배분 전체 최적화를 위해 판매예측 모델을 도입하고 시스템에서 권고안을 제시하여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배분 정확성 및 업무 효율성을 제고하고자 함</a:t>
            </a:r>
            <a:endParaRPr lang="ko-KR" altLang="en-US" dirty="0"/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gray">
          <a:xfrm>
            <a:off x="4747360" y="1796958"/>
            <a:ext cx="4858400" cy="1080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45720" rIns="45720" anchor="ctr"/>
          <a:lstStyle/>
          <a:p>
            <a:pPr marL="95250" indent="-144000" eaLnBrk="0" latinLnBrk="0" hangingPunct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200" kern="0" dirty="0" err="1">
                <a:solidFill>
                  <a:sysClr val="windowText" lastClr="000000"/>
                </a:solidFill>
                <a:latin typeface="+mj-lt"/>
              </a:rPr>
              <a:t>매장별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ko-KR" altLang="en-US" sz="1200" kern="0" dirty="0" err="1">
                <a:solidFill>
                  <a:sysClr val="windowText" lastClr="000000"/>
                </a:solidFill>
                <a:latin typeface="+mj-lt"/>
              </a:rPr>
              <a:t>아이템별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+mj-lt"/>
              </a:rPr>
              <a:t> 전시 </a:t>
            </a:r>
            <a:r>
              <a:rPr lang="en-US" altLang="ko-KR" sz="1200" kern="0" dirty="0" err="1">
                <a:solidFill>
                  <a:sysClr val="windowText" lastClr="000000"/>
                </a:solidFill>
                <a:latin typeface="+mj-lt"/>
              </a:rPr>
              <a:t>Capa</a:t>
            </a:r>
            <a:r>
              <a:rPr lang="en-US" altLang="ko-KR" sz="1200" kern="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+mj-lt"/>
              </a:rPr>
              <a:t>기준의 투입 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+mj-lt"/>
              </a:rPr>
              <a:t>가능 스타일 수 산정</a:t>
            </a:r>
          </a:p>
          <a:p>
            <a:pPr marL="95250" indent="-144000" eaLnBrk="0" latinLnBrk="0" hangingPunct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200" kern="0" dirty="0">
                <a:solidFill>
                  <a:sysClr val="windowText" lastClr="000000"/>
                </a:solidFill>
                <a:latin typeface="+mj-lt"/>
              </a:rPr>
              <a:t>유통</a:t>
            </a:r>
            <a:r>
              <a:rPr lang="en-US" altLang="ko-KR" sz="1200" kern="0" dirty="0">
                <a:solidFill>
                  <a:sysClr val="windowText" lastClr="000000"/>
                </a:solidFill>
                <a:latin typeface="+mj-lt"/>
              </a:rPr>
              <a:t>/</a:t>
            </a:r>
            <a:r>
              <a:rPr lang="ko-KR" altLang="en-US" sz="1200" kern="0" dirty="0" err="1">
                <a:solidFill>
                  <a:sysClr val="windowText" lastClr="000000"/>
                </a:solidFill>
                <a:latin typeface="+mj-lt"/>
              </a:rPr>
              <a:t>매장별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+mj-lt"/>
              </a:rPr>
              <a:t>지정 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+mj-lt"/>
              </a:rPr>
              <a:t>스타일 우선 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+mj-lt"/>
              </a:rPr>
              <a:t>배분</a:t>
            </a:r>
            <a:endParaRPr lang="ko-KR" altLang="en-US" sz="1200" kern="0" dirty="0">
              <a:solidFill>
                <a:sysClr val="windowText" lastClr="000000"/>
              </a:solidFill>
              <a:latin typeface="+mj-lt"/>
            </a:endParaRPr>
          </a:p>
          <a:p>
            <a:pPr marL="95250" indent="-144000" eaLnBrk="0" latinLnBrk="0" hangingPunct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200" b="1" kern="0" dirty="0" err="1">
                <a:solidFill>
                  <a:sysClr val="windowText" lastClr="000000"/>
                </a:solidFill>
                <a:latin typeface="+mj-lt"/>
              </a:rPr>
              <a:t>아이템내</a:t>
            </a:r>
            <a:r>
              <a:rPr lang="ko-KR" altLang="en-US" sz="1200" b="1" kern="0" dirty="0">
                <a:solidFill>
                  <a:sysClr val="windowText" lastClr="000000"/>
                </a:solidFill>
                <a:latin typeface="+mj-lt"/>
              </a:rPr>
              <a:t> 스타일 속성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+mj-lt"/>
              </a:rPr>
              <a:t>그룹별 </a:t>
            </a:r>
            <a:r>
              <a:rPr lang="ko-KR" altLang="en-US" sz="1200" b="1" kern="0" dirty="0" err="1" smtClean="0">
                <a:solidFill>
                  <a:sysClr val="windowText" lastClr="000000"/>
                </a:solidFill>
                <a:latin typeface="+mj-lt"/>
              </a:rPr>
              <a:t>매장별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ko-KR" altLang="en-US" sz="1200" b="1" kern="0" dirty="0">
                <a:solidFill>
                  <a:sysClr val="windowText" lastClr="000000"/>
                </a:solidFill>
                <a:latin typeface="+mj-lt"/>
              </a:rPr>
              <a:t>매출 비중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+mj-lt"/>
              </a:rPr>
              <a:t>산출 및 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+mj-lt"/>
              </a:rPr>
              <a:t/>
            </a:r>
            <a:br>
              <a:rPr lang="en-US" altLang="ko-KR" sz="1200" b="1" kern="0" dirty="0" smtClean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+mj-lt"/>
              </a:rPr>
              <a:t>배분 대상 스타일 결정 </a:t>
            </a:r>
            <a:endParaRPr lang="ko-KR" altLang="en-US" sz="1200" b="1" kern="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gray">
          <a:xfrm>
            <a:off x="4747360" y="2965191"/>
            <a:ext cx="4858400" cy="1080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45720" rIns="45720" anchor="ctr"/>
          <a:lstStyle/>
          <a:p>
            <a:pPr marL="95250" indent="-144000" eaLnBrk="0" latinLnBrk="0" hangingPunct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+mj-lt"/>
              </a:rPr>
              <a:t>스타일 속성 그룹별 물량 할당 대상 매장을 식별하고 </a:t>
            </a:r>
            <a:r>
              <a:rPr lang="ko-KR" altLang="en-US" sz="1200" b="1" kern="0" dirty="0" err="1" smtClean="0">
                <a:solidFill>
                  <a:sysClr val="windowText" lastClr="000000"/>
                </a:solidFill>
                <a:latin typeface="+mj-lt"/>
              </a:rPr>
              <a:t>물량비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+mj-lt"/>
              </a:rPr>
              <a:t> 결정</a:t>
            </a:r>
            <a:endParaRPr lang="en-US" altLang="ko-KR" sz="1200" b="1" kern="0" dirty="0" smtClean="0">
              <a:solidFill>
                <a:sysClr val="windowText" lastClr="000000"/>
              </a:solidFill>
              <a:latin typeface="+mj-lt"/>
            </a:endParaRPr>
          </a:p>
          <a:p>
            <a:pPr marL="95250" indent="-144000" eaLnBrk="0" latinLnBrk="0" hangingPunct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+mj-lt"/>
              </a:rPr>
              <a:t>판매예측 모델 기반 판매 초기 기간에 대한 판매량 산정</a:t>
            </a:r>
            <a:endParaRPr lang="en-US" altLang="ko-KR" sz="1200" b="1" kern="0" dirty="0" smtClean="0">
              <a:solidFill>
                <a:sysClr val="windowText" lastClr="000000"/>
              </a:solidFill>
              <a:latin typeface="+mj-lt"/>
            </a:endParaRPr>
          </a:p>
          <a:p>
            <a:pPr marL="95250" indent="-144000" eaLnBrk="0" latinLnBrk="0" hangingPunct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200" kern="0" dirty="0" err="1">
                <a:solidFill>
                  <a:sysClr val="windowText" lastClr="000000"/>
                </a:solidFill>
                <a:latin typeface="+mj-lt"/>
              </a:rPr>
              <a:t>매장별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altLang="ko-KR" sz="1200" kern="0" dirty="0">
                <a:solidFill>
                  <a:sysClr val="windowText" lastClr="000000"/>
                </a:solidFill>
                <a:latin typeface="+mj-lt"/>
              </a:rPr>
              <a:t>Size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+mj-lt"/>
              </a:rPr>
              <a:t>별 할당량 산정</a:t>
            </a:r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gray">
          <a:xfrm>
            <a:off x="4747360" y="4133424"/>
            <a:ext cx="4858400" cy="1080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45720" rIns="45720" anchor="ctr"/>
          <a:lstStyle/>
          <a:p>
            <a:pPr marL="95250" indent="-144000" eaLnBrk="0" latinLnBrk="0" hangingPunct="0"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ko-KR" altLang="en-US" sz="1200" kern="0" dirty="0" smtClean="0">
                <a:solidFill>
                  <a:sysClr val="windowText" lastClr="000000"/>
                </a:solidFill>
              </a:rPr>
              <a:t>스타일</a:t>
            </a:r>
            <a:r>
              <a:rPr lang="en-US" altLang="ko-KR" sz="1200" kern="0" dirty="0" smtClean="0">
                <a:solidFill>
                  <a:sysClr val="windowText" lastClr="000000"/>
                </a:solidFill>
              </a:rPr>
              <a:t>/Color</a:t>
            </a:r>
            <a:r>
              <a:rPr lang="ko-KR" altLang="en-US" sz="1200" kern="0" dirty="0" smtClean="0">
                <a:solidFill>
                  <a:sysClr val="windowText" lastClr="000000"/>
                </a:solidFill>
              </a:rPr>
              <a:t>별 판매실적에 따른 판매예측 모델 보정</a:t>
            </a:r>
            <a:endParaRPr lang="en-US" altLang="ko-KR" sz="1200" kern="0" dirty="0" smtClean="0">
              <a:solidFill>
                <a:sysClr val="windowText" lastClr="000000"/>
              </a:solidFill>
            </a:endParaRPr>
          </a:p>
          <a:p>
            <a:pPr marL="95250" indent="-144000" eaLnBrk="0" latinLnBrk="0" hangingPunct="0"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ko-KR" altLang="en-US" sz="1200" b="1" kern="0" dirty="0" smtClean="0">
                <a:solidFill>
                  <a:sysClr val="windowText" lastClr="000000"/>
                </a:solidFill>
              </a:rPr>
              <a:t>판매예측모델 기반 </a:t>
            </a:r>
            <a:r>
              <a:rPr lang="ko-KR" altLang="en-US" sz="1200" b="1" kern="0" dirty="0" err="1" smtClean="0">
                <a:solidFill>
                  <a:sysClr val="windowText" lastClr="000000"/>
                </a:solidFill>
              </a:rPr>
              <a:t>매장별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</a:rPr>
              <a:t>일별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</a:rPr>
              <a:t>, Size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</a:rPr>
              <a:t> 별 판매 </a:t>
            </a:r>
            <a:r>
              <a:rPr lang="ko-KR" altLang="en-US" sz="1200" b="1" kern="0" dirty="0" err="1" smtClean="0">
                <a:solidFill>
                  <a:sysClr val="windowText" lastClr="000000"/>
                </a:solidFill>
              </a:rPr>
              <a:t>예측량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</a:rPr>
              <a:t> 산정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</a:rPr>
              <a:t>요일판매지수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1" kern="0" dirty="0" err="1" smtClean="0">
                <a:solidFill>
                  <a:sysClr val="windowText" lastClr="000000"/>
                </a:solidFill>
              </a:rPr>
              <a:t>주차별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</a:rPr>
              <a:t> 판매지수 반영</a:t>
            </a:r>
            <a:endParaRPr lang="en-US" altLang="ko-KR" sz="1200" b="1" kern="0" dirty="0" smtClean="0">
              <a:solidFill>
                <a:sysClr val="windowText" lastClr="000000"/>
              </a:solidFill>
            </a:endParaRPr>
          </a:p>
          <a:p>
            <a:pPr marL="95250" indent="-144000" eaLnBrk="0" latinLnBrk="0" hangingPunct="0"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ko-KR" altLang="en-US" sz="1200" kern="0" dirty="0" smtClean="0">
                <a:solidFill>
                  <a:sysClr val="windowText" lastClr="000000"/>
                </a:solidFill>
              </a:rPr>
              <a:t>휴일 등 </a:t>
            </a:r>
            <a:r>
              <a:rPr lang="en-US" altLang="ko-KR" sz="1200" kern="0" dirty="0" smtClean="0">
                <a:solidFill>
                  <a:sysClr val="windowText" lastClr="000000"/>
                </a:solidFill>
              </a:rPr>
              <a:t>Lead Time</a:t>
            </a:r>
            <a:r>
              <a:rPr lang="ko-KR" altLang="en-US" sz="1200" kern="0" dirty="0" smtClean="0">
                <a:solidFill>
                  <a:sysClr val="windowText" lastClr="000000"/>
                </a:solidFill>
              </a:rPr>
              <a:t>을</a:t>
            </a:r>
            <a:r>
              <a:rPr lang="en-US" altLang="ko-KR" sz="1200" kern="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200" kern="0" dirty="0" smtClean="0">
                <a:solidFill>
                  <a:sysClr val="windowText" lastClr="000000"/>
                </a:solidFill>
              </a:rPr>
              <a:t>반영한 </a:t>
            </a:r>
            <a:r>
              <a:rPr lang="ko-KR" altLang="en-US" sz="1200" kern="0" dirty="0" err="1" smtClean="0">
                <a:solidFill>
                  <a:sysClr val="windowText" lastClr="000000"/>
                </a:solidFill>
              </a:rPr>
              <a:t>배분량</a:t>
            </a:r>
            <a:r>
              <a:rPr lang="ko-KR" altLang="en-US" sz="1200" kern="0" dirty="0" smtClean="0">
                <a:solidFill>
                  <a:sysClr val="windowText" lastClr="000000"/>
                </a:solidFill>
              </a:rPr>
              <a:t> 및 </a:t>
            </a:r>
            <a:r>
              <a:rPr lang="en-US" altLang="ko-KR" sz="1200" kern="0" dirty="0" smtClean="0">
                <a:solidFill>
                  <a:sysClr val="windowText" lastClr="000000"/>
                </a:solidFill>
              </a:rPr>
              <a:t>Buffer</a:t>
            </a:r>
            <a:r>
              <a:rPr lang="ko-KR" altLang="en-US" sz="1200" kern="0" dirty="0" smtClean="0">
                <a:solidFill>
                  <a:sysClr val="windowText" lastClr="000000"/>
                </a:solidFill>
              </a:rPr>
              <a:t>량 산정</a:t>
            </a:r>
            <a:r>
              <a:rPr lang="en-US" altLang="ko-KR" sz="1200" kern="0" dirty="0" smtClean="0">
                <a:solidFill>
                  <a:sysClr val="windowText" lastClr="000000"/>
                </a:solidFill>
              </a:rPr>
              <a:t/>
            </a:r>
            <a:br>
              <a:rPr lang="en-US" altLang="ko-KR" sz="1200" kern="0" dirty="0" smtClean="0">
                <a:solidFill>
                  <a:sysClr val="windowText" lastClr="000000"/>
                </a:solidFill>
              </a:rPr>
            </a:br>
            <a:r>
              <a:rPr lang="en-US" altLang="ko-KR" sz="1200" kern="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200" b="1" kern="0" dirty="0" err="1">
                <a:solidFill>
                  <a:sysClr val="windowText" lastClr="000000"/>
                </a:solidFill>
              </a:rPr>
              <a:t>반응배분량</a:t>
            </a:r>
            <a:r>
              <a:rPr lang="ko-KR" altLang="en-US" sz="1200" b="1" kern="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b="1" kern="0" dirty="0">
                <a:solidFill>
                  <a:sysClr val="windowText" lastClr="000000"/>
                </a:solidFill>
              </a:rPr>
              <a:t>= </a:t>
            </a:r>
            <a:r>
              <a:rPr lang="ko-KR" altLang="en-US" sz="1200" b="1" kern="0" dirty="0">
                <a:solidFill>
                  <a:sysClr val="windowText" lastClr="000000"/>
                </a:solidFill>
              </a:rPr>
              <a:t>판매 </a:t>
            </a:r>
            <a:r>
              <a:rPr lang="ko-KR" altLang="en-US" sz="1200" b="1" kern="0" dirty="0" err="1">
                <a:solidFill>
                  <a:sysClr val="windowText" lastClr="000000"/>
                </a:solidFill>
              </a:rPr>
              <a:t>예측량</a:t>
            </a:r>
            <a:r>
              <a:rPr lang="ko-KR" altLang="en-US" sz="1200" b="1" kern="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</a:rPr>
              <a:t>현재고량</a:t>
            </a:r>
            <a:r>
              <a:rPr lang="en-US" altLang="ko-KR" sz="1200" kern="0" dirty="0">
                <a:solidFill>
                  <a:sysClr val="windowText" lastClr="000000"/>
                </a:solidFill>
              </a:rPr>
              <a:t>)</a:t>
            </a:r>
            <a:endParaRPr lang="en-US" altLang="ko-KR" sz="12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gray">
          <a:xfrm>
            <a:off x="4747360" y="5301657"/>
            <a:ext cx="4858400" cy="1080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45720" rIns="45720" anchor="ctr"/>
          <a:lstStyle/>
          <a:p>
            <a:pPr marL="95250" indent="-144000" eaLnBrk="0" latinLnBrk="0" hangingPunct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200" kern="0" dirty="0">
                <a:solidFill>
                  <a:sysClr val="windowText" lastClr="000000"/>
                </a:solidFill>
              </a:rPr>
              <a:t>스타일</a:t>
            </a:r>
            <a:r>
              <a:rPr lang="en-US" altLang="ko-KR" sz="1200" kern="0" dirty="0">
                <a:solidFill>
                  <a:sysClr val="windowText" lastClr="000000"/>
                </a:solidFill>
              </a:rPr>
              <a:t>/Color </a:t>
            </a:r>
            <a:r>
              <a:rPr lang="ko-KR" altLang="en-US" sz="1200" kern="0" dirty="0">
                <a:solidFill>
                  <a:sysClr val="windowText" lastClr="000000"/>
                </a:solidFill>
              </a:rPr>
              <a:t>별 판매 진행에 따라 </a:t>
            </a:r>
            <a:r>
              <a:rPr lang="ko-KR" altLang="en-US" sz="1200" kern="0" dirty="0" err="1">
                <a:solidFill>
                  <a:sysClr val="windowText" lastClr="000000"/>
                </a:solidFill>
              </a:rPr>
              <a:t>결품</a:t>
            </a:r>
            <a:r>
              <a:rPr lang="ko-KR" altLang="en-US" sz="1200" kern="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kern="0" dirty="0">
                <a:solidFill>
                  <a:sysClr val="windowText" lastClr="000000"/>
                </a:solidFill>
              </a:rPr>
              <a:t>Alerting </a:t>
            </a:r>
            <a:endParaRPr lang="en-US" altLang="ko-KR" sz="1200" b="1" kern="0" dirty="0" smtClean="0">
              <a:solidFill>
                <a:sysClr val="windowText" lastClr="000000"/>
              </a:solidFill>
            </a:endParaRPr>
          </a:p>
          <a:p>
            <a:pPr marL="95250" indent="-144000" eaLnBrk="0" latinLnBrk="0" hangingPunct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200" b="1" kern="0" dirty="0" smtClean="0">
                <a:solidFill>
                  <a:sysClr val="windowText" lastClr="000000"/>
                </a:solidFill>
              </a:rPr>
              <a:t>반응배분과 </a:t>
            </a:r>
            <a:r>
              <a:rPr lang="ko-KR" altLang="en-US" sz="1200" b="1" kern="0" dirty="0">
                <a:solidFill>
                  <a:sysClr val="windowText" lastClr="000000"/>
                </a:solidFill>
              </a:rPr>
              <a:t>동일한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</a:rPr>
              <a:t>판매 예측 </a:t>
            </a:r>
            <a:r>
              <a:rPr lang="ko-KR" altLang="en-US" sz="1200" b="1" kern="0" dirty="0" err="1" smtClean="0">
                <a:solidFill>
                  <a:sysClr val="windowText" lastClr="000000"/>
                </a:solidFill>
              </a:rPr>
              <a:t>로직으로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</a:rPr>
              <a:t/>
            </a:r>
            <a:br>
              <a:rPr lang="en-US" altLang="ko-KR" sz="1200" b="1" kern="0" dirty="0" smtClean="0">
                <a:solidFill>
                  <a:sysClr val="windowText" lastClr="000000"/>
                </a:solidFill>
              </a:rPr>
            </a:br>
            <a:r>
              <a:rPr lang="en-US" altLang="ko-KR" sz="120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 kern="0" dirty="0" err="1" smtClean="0">
                <a:solidFill>
                  <a:sysClr val="windowText" lastClr="000000"/>
                </a:solidFill>
              </a:rPr>
              <a:t>매장별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 kern="0" dirty="0" err="1">
                <a:solidFill>
                  <a:sysClr val="windowText" lastClr="000000"/>
                </a:solidFill>
              </a:rPr>
              <a:t>점간이송</a:t>
            </a:r>
            <a:r>
              <a:rPr lang="ko-KR" altLang="en-US" sz="1200" b="1" kern="0" dirty="0">
                <a:solidFill>
                  <a:sysClr val="windowText" lastClr="000000"/>
                </a:solidFill>
              </a:rPr>
              <a:t> 필요량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</a:rPr>
              <a:t>산정 및 받는 매장 대상 정의</a:t>
            </a:r>
            <a:endParaRPr lang="en-US" altLang="ko-KR" sz="1200" kern="0" dirty="0">
              <a:solidFill>
                <a:sysClr val="windowText" lastClr="000000"/>
              </a:solidFill>
              <a:latin typeface="+mj-lt"/>
            </a:endParaRPr>
          </a:p>
          <a:p>
            <a:pPr marL="95250" indent="-144000" eaLnBrk="0" latinLnBrk="0" hangingPunct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200" kern="0" dirty="0" smtClean="0">
                <a:solidFill>
                  <a:sysClr val="windowText" lastClr="000000"/>
                </a:solidFill>
                <a:latin typeface="+mj-lt"/>
              </a:rPr>
              <a:t>산정된 점간 이송 필요량에 대하여 하위 매장으로부터</a:t>
            </a:r>
            <a:r>
              <a:rPr lang="en-US" altLang="ko-KR" sz="1200" kern="0" dirty="0" smtClean="0">
                <a:solidFill>
                  <a:sysClr val="windowText" lastClr="000000"/>
                </a:solidFill>
                <a:latin typeface="+mj-lt"/>
              </a:rPr>
              <a:t/>
            </a:r>
            <a:br>
              <a:rPr lang="en-US" altLang="ko-KR" sz="1200" kern="0" dirty="0" smtClean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200" kern="0" dirty="0" smtClean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+mj-lt"/>
              </a:rPr>
              <a:t>상위 매장으로 점간 </a:t>
            </a:r>
            <a:r>
              <a:rPr lang="ko-KR" altLang="en-US" sz="1200" kern="0" dirty="0" err="1" smtClean="0">
                <a:solidFill>
                  <a:sysClr val="windowText" lastClr="000000"/>
                </a:solidFill>
                <a:latin typeface="+mj-lt"/>
              </a:rPr>
              <a:t>이송안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+mj-lt"/>
              </a:rPr>
              <a:t> 자동 작성</a:t>
            </a:r>
            <a:endParaRPr lang="en-US" altLang="ko-KR" sz="1200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31" name="Rectangle 123"/>
          <p:cNvSpPr>
            <a:spLocks noChangeArrowheads="1"/>
          </p:cNvSpPr>
          <p:nvPr/>
        </p:nvSpPr>
        <p:spPr bwMode="gray">
          <a:xfrm>
            <a:off x="699899" y="1379835"/>
            <a:ext cx="574836" cy="33855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altLang="ko-KR" sz="1600" b="1" i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As-Is</a:t>
            </a:r>
            <a:endParaRPr lang="ko-KR" altLang="en-US" sz="1600" b="1" i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2" name="Rectangle 123"/>
          <p:cNvSpPr>
            <a:spLocks noChangeArrowheads="1"/>
          </p:cNvSpPr>
          <p:nvPr/>
        </p:nvSpPr>
        <p:spPr bwMode="gray">
          <a:xfrm>
            <a:off x="3625480" y="1379835"/>
            <a:ext cx="647550" cy="33855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altLang="ko-KR" sz="1600" b="1" i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To-Be</a:t>
            </a:r>
            <a:endParaRPr lang="ko-KR" altLang="en-US" sz="1600" b="1" i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527317" y="4073808"/>
            <a:ext cx="7903488" cy="1172024"/>
            <a:chOff x="3528451" y="4135136"/>
            <a:chExt cx="3567065" cy="1281282"/>
          </a:xfrm>
        </p:grpSpPr>
        <p:sp>
          <p:nvSpPr>
            <p:cNvPr id="34" name="Line 115"/>
            <p:cNvSpPr>
              <a:spLocks noChangeShapeType="1"/>
            </p:cNvSpPr>
            <p:nvPr/>
          </p:nvSpPr>
          <p:spPr bwMode="gray">
            <a:xfrm>
              <a:off x="3528451" y="4135136"/>
              <a:ext cx="35670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35" name="Line 115"/>
            <p:cNvSpPr>
              <a:spLocks noChangeShapeType="1"/>
            </p:cNvSpPr>
            <p:nvPr/>
          </p:nvSpPr>
          <p:spPr bwMode="gray">
            <a:xfrm>
              <a:off x="3528451" y="5416418"/>
              <a:ext cx="35670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</p:txBody>
        </p:sp>
      </p:grpSp>
      <p:sp>
        <p:nvSpPr>
          <p:cNvPr id="36" name="직사각형 83"/>
          <p:cNvSpPr/>
          <p:nvPr/>
        </p:nvSpPr>
        <p:spPr bwMode="gray">
          <a:xfrm>
            <a:off x="3350558" y="1785185"/>
            <a:ext cx="1260000" cy="11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매장 </a:t>
            </a:r>
            <a:r>
              <a:rPr kumimoji="0" lang="ko-KR" alt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전시량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 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배분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+mn-ea"/>
              </a:rPr>
              <a:t>구색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+mn-ea"/>
              </a:rPr>
              <a:t>)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7" name="직사각형 83"/>
          <p:cNvSpPr/>
          <p:nvPr/>
        </p:nvSpPr>
        <p:spPr bwMode="gray">
          <a:xfrm>
            <a:off x="3350558" y="2936058"/>
            <a:ext cx="1260000" cy="11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초기 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판매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+mn-ea"/>
              </a:rPr>
              <a:t>예상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량 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배분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+mn-ea"/>
              </a:rPr>
              <a:t>할당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+mn-ea"/>
              </a:rPr>
              <a:t>)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8" name="직사각형 83"/>
          <p:cNvSpPr/>
          <p:nvPr/>
        </p:nvSpPr>
        <p:spPr bwMode="gray">
          <a:xfrm>
            <a:off x="447316" y="1785185"/>
            <a:ext cx="1080000" cy="23017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초도 배분</a:t>
            </a:r>
          </a:p>
        </p:txBody>
      </p:sp>
      <p:sp>
        <p:nvSpPr>
          <p:cNvPr id="39" name="직사각형 84"/>
          <p:cNvSpPr/>
          <p:nvPr/>
        </p:nvSpPr>
        <p:spPr bwMode="gray">
          <a:xfrm>
            <a:off x="447315" y="4073808"/>
            <a:ext cx="1080000" cy="55668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반응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출고</a:t>
            </a:r>
            <a:endParaRPr lang="ko-KR" altLang="en-US" sz="1400" b="1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0" name="직사각형 87"/>
          <p:cNvSpPr/>
          <p:nvPr/>
        </p:nvSpPr>
        <p:spPr bwMode="gray">
          <a:xfrm>
            <a:off x="447315" y="4630494"/>
            <a:ext cx="1080000" cy="6008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추가배분</a:t>
            </a:r>
          </a:p>
        </p:txBody>
      </p:sp>
      <p:sp>
        <p:nvSpPr>
          <p:cNvPr id="41" name="직사각형 87"/>
          <p:cNvSpPr/>
          <p:nvPr/>
        </p:nvSpPr>
        <p:spPr bwMode="gray">
          <a:xfrm>
            <a:off x="3350558" y="4086931"/>
            <a:ext cx="1260000" cy="11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판매예측 기반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반응 배분</a:t>
            </a:r>
          </a:p>
        </p:txBody>
      </p:sp>
      <p:sp>
        <p:nvSpPr>
          <p:cNvPr id="42" name="직사각형 88"/>
          <p:cNvSpPr/>
          <p:nvPr/>
        </p:nvSpPr>
        <p:spPr bwMode="gray">
          <a:xfrm>
            <a:off x="447315" y="5231293"/>
            <a:ext cx="1080000" cy="115851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점간 이송</a:t>
            </a:r>
          </a:p>
        </p:txBody>
      </p:sp>
      <p:sp>
        <p:nvSpPr>
          <p:cNvPr id="43" name="직사각형 88"/>
          <p:cNvSpPr/>
          <p:nvPr/>
        </p:nvSpPr>
        <p:spPr bwMode="gray">
          <a:xfrm>
            <a:off x="3350558" y="5237805"/>
            <a:ext cx="1260000" cy="11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noProof="0" dirty="0" smtClean="0">
                <a:solidFill>
                  <a:sysClr val="windowText" lastClr="000000"/>
                </a:solidFill>
                <a:latin typeface="+mn-ea"/>
              </a:rPr>
              <a:t>예측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기반의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점간 이송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4" name="오른쪽 화살표 43"/>
          <p:cNvSpPr/>
          <p:nvPr/>
        </p:nvSpPr>
        <p:spPr bwMode="blackWhite">
          <a:xfrm>
            <a:off x="1615606" y="2357927"/>
            <a:ext cx="1692000" cy="924191"/>
          </a:xfrm>
          <a:prstGeom prst="rightArrow">
            <a:avLst>
              <a:gd name="adj1" fmla="val 66559"/>
              <a:gd name="adj2" fmla="val 3817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맑은 고딕" pitchFamily="50" charset="-127"/>
              </a:rPr>
              <a:t>초도배분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맑은 고딕" pitchFamily="50" charset="-127"/>
              </a:rPr>
              <a:t> 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맑은 고딕" pitchFamily="50" charset="-127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맑은 고딕" pitchFamily="50" charset="-127"/>
              </a:rPr>
              <a:t>정교화</a:t>
            </a:r>
          </a:p>
        </p:txBody>
      </p:sp>
      <p:sp>
        <p:nvSpPr>
          <p:cNvPr id="45" name="오른쪽 화살표 44"/>
          <p:cNvSpPr/>
          <p:nvPr/>
        </p:nvSpPr>
        <p:spPr bwMode="blackWhite">
          <a:xfrm>
            <a:off x="1615606" y="4180248"/>
            <a:ext cx="1692000" cy="924191"/>
          </a:xfrm>
          <a:prstGeom prst="rightArrow">
            <a:avLst>
              <a:gd name="adj1" fmla="val 66559"/>
              <a:gd name="adj2" fmla="val 3817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noProof="0" dirty="0" err="1" smtClean="0">
                <a:solidFill>
                  <a:srgbClr val="0070C0"/>
                </a:solidFill>
                <a:ea typeface="맑은 고딕" pitchFamily="50" charset="-127"/>
              </a:rPr>
              <a:t>실판매</a:t>
            </a:r>
            <a:r>
              <a:rPr lang="ko-KR" altLang="en-US" sz="1400" b="1" kern="0" noProof="0" dirty="0" smtClean="0">
                <a:solidFill>
                  <a:srgbClr val="0070C0"/>
                </a:solidFill>
                <a:ea typeface="맑은 고딕" pitchFamily="50" charset="-127"/>
              </a:rPr>
              <a:t> 기반</a:t>
            </a:r>
            <a:r>
              <a:rPr lang="en-US" altLang="ko-KR" sz="1400" b="1" kern="0" noProof="0" dirty="0" smtClean="0">
                <a:solidFill>
                  <a:srgbClr val="0070C0"/>
                </a:solidFill>
                <a:ea typeface="맑은 고딕" pitchFamily="50" charset="-127"/>
              </a:rPr>
              <a:t/>
            </a:r>
            <a:br>
              <a:rPr lang="en-US" altLang="ko-KR" sz="1400" b="1" kern="0" noProof="0" dirty="0" smtClean="0">
                <a:solidFill>
                  <a:srgbClr val="0070C0"/>
                </a:solidFill>
                <a:ea typeface="맑은 고딕" pitchFamily="50" charset="-127"/>
              </a:rPr>
            </a:br>
            <a:r>
              <a:rPr lang="ko-KR" altLang="en-US" sz="1400" b="1" kern="0" dirty="0" smtClean="0">
                <a:solidFill>
                  <a:srgbClr val="0070C0"/>
                </a:solidFill>
                <a:ea typeface="맑은 고딕" pitchFamily="50" charset="-127"/>
              </a:rPr>
              <a:t>예측 정확도 제고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46" name="오른쪽 화살표 45"/>
          <p:cNvSpPr/>
          <p:nvPr/>
        </p:nvSpPr>
        <p:spPr bwMode="blackWhite">
          <a:xfrm>
            <a:off x="1615606" y="5355718"/>
            <a:ext cx="1692000" cy="924191"/>
          </a:xfrm>
          <a:prstGeom prst="rightArrow">
            <a:avLst>
              <a:gd name="adj1" fmla="val 66559"/>
              <a:gd name="adj2" fmla="val 3817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맑은 고딕" pitchFamily="50" charset="-127"/>
              </a:rPr>
              <a:t>Alert</a:t>
            </a:r>
            <a:r>
              <a:rPr kumimoji="0" lang="en-US" altLang="ko-KR" sz="1400" b="1" i="0" u="none" strike="noStrike" kern="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맑은 고딕" pitchFamily="50" charset="-127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맑은 고딕" pitchFamily="50" charset="-127"/>
              </a:rPr>
              <a:t>및 자동화로 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맑은 고딕" pitchFamily="50" charset="-127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맑은 고딕" pitchFamily="50" charset="-127"/>
              </a:rPr>
              <a:t>업무 효율화</a:t>
            </a:r>
          </a:p>
        </p:txBody>
      </p:sp>
      <p:sp>
        <p:nvSpPr>
          <p:cNvPr id="47" name="Line 115"/>
          <p:cNvSpPr>
            <a:spLocks noChangeShapeType="1"/>
          </p:cNvSpPr>
          <p:nvPr/>
        </p:nvSpPr>
        <p:spPr bwMode="gray">
          <a:xfrm>
            <a:off x="4497630" y="2938276"/>
            <a:ext cx="49331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40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48" name="오른쪽 화살표 47"/>
          <p:cNvSpPr/>
          <p:nvPr/>
        </p:nvSpPr>
        <p:spPr bwMode="blackWhite">
          <a:xfrm>
            <a:off x="1312042" y="1379835"/>
            <a:ext cx="2350743" cy="338554"/>
          </a:xfrm>
          <a:prstGeom prst="rightArrow">
            <a:avLst>
              <a:gd name="adj1" fmla="val 66559"/>
              <a:gd name="adj2" fmla="val 3817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맑은 고딕" pitchFamily="50" charset="-127"/>
              </a:rPr>
              <a:t>정확성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맑은 고딕" pitchFamily="50" charset="-127"/>
              </a:rPr>
              <a:t>&amp;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맑은 고딕" pitchFamily="50" charset="-127"/>
              </a:rPr>
              <a:t> 효율성 제고</a:t>
            </a:r>
          </a:p>
        </p:txBody>
      </p:sp>
      <p:sp>
        <p:nvSpPr>
          <p:cNvPr id="101" name="Rectangle 123"/>
          <p:cNvSpPr>
            <a:spLocks noChangeArrowheads="1"/>
          </p:cNvSpPr>
          <p:nvPr/>
        </p:nvSpPr>
        <p:spPr bwMode="gray">
          <a:xfrm>
            <a:off x="6618910" y="1379835"/>
            <a:ext cx="614720" cy="33855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altLang="ko-KR" sz="1600" b="1" i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Steps</a:t>
            </a:r>
            <a:endParaRPr lang="ko-KR" altLang="en-US" sz="1600" b="1" i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cxnSp>
        <p:nvCxnSpPr>
          <p:cNvPr id="102" name="직선 연결선 92"/>
          <p:cNvCxnSpPr/>
          <p:nvPr/>
        </p:nvCxnSpPr>
        <p:spPr bwMode="gray">
          <a:xfrm>
            <a:off x="323850" y="1785185"/>
            <a:ext cx="928191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0751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오각형 62"/>
          <p:cNvSpPr/>
          <p:nvPr/>
        </p:nvSpPr>
        <p:spPr bwMode="auto">
          <a:xfrm>
            <a:off x="1387550" y="4195396"/>
            <a:ext cx="4356000" cy="468000"/>
          </a:xfrm>
          <a:prstGeom prst="homePlat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>
              <a:latin typeface="+mn-ea"/>
              <a:cs typeface="Arial" charset="0"/>
            </a:endParaRPr>
          </a:p>
        </p:txBody>
      </p:sp>
      <p:sp>
        <p:nvSpPr>
          <p:cNvPr id="68" name="오각형 67"/>
          <p:cNvSpPr/>
          <p:nvPr/>
        </p:nvSpPr>
        <p:spPr bwMode="auto">
          <a:xfrm>
            <a:off x="1387550" y="4801865"/>
            <a:ext cx="4356000" cy="468000"/>
          </a:xfrm>
          <a:prstGeom prst="homePlat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>
              <a:latin typeface="+mn-ea"/>
              <a:cs typeface="Arial" charset="0"/>
            </a:endParaRPr>
          </a:p>
        </p:txBody>
      </p:sp>
      <p:sp>
        <p:nvSpPr>
          <p:cNvPr id="69" name="오각형 68"/>
          <p:cNvSpPr/>
          <p:nvPr/>
        </p:nvSpPr>
        <p:spPr bwMode="auto">
          <a:xfrm>
            <a:off x="1387550" y="5408334"/>
            <a:ext cx="4356000" cy="468000"/>
          </a:xfrm>
          <a:prstGeom prst="homePlat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>
              <a:latin typeface="+mn-ea"/>
              <a:cs typeface="Arial" charset="0"/>
            </a:endParaRPr>
          </a:p>
        </p:txBody>
      </p:sp>
      <p:sp>
        <p:nvSpPr>
          <p:cNvPr id="70" name="오각형 69"/>
          <p:cNvSpPr/>
          <p:nvPr/>
        </p:nvSpPr>
        <p:spPr bwMode="auto">
          <a:xfrm>
            <a:off x="1387550" y="6014800"/>
            <a:ext cx="4356000" cy="468000"/>
          </a:xfrm>
          <a:prstGeom prst="homePlat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>
              <a:latin typeface="+mn-ea"/>
              <a:cs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세부 실행과제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초도 배분의 원칙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매장별</a:t>
            </a:r>
            <a:r>
              <a:rPr lang="ko-KR" altLang="en-US" dirty="0" smtClean="0"/>
              <a:t> 초도 배분 </a:t>
            </a:r>
            <a:r>
              <a:rPr lang="en-US" altLang="ko-KR" dirty="0" smtClean="0"/>
              <a:t>Style </a:t>
            </a:r>
            <a:r>
              <a:rPr lang="ko-KR" altLang="en-US" dirty="0" smtClean="0"/>
              <a:t>수 및 물량 산정을 위한 배분 </a:t>
            </a:r>
            <a:r>
              <a:rPr lang="ko-KR" altLang="en-US" dirty="0" err="1" smtClean="0"/>
              <a:t>로직은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기본 원칙과 현실적인 비즈니스 환경을 반영하는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보정 원칙으로 구성됨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gray">
          <a:xfrm>
            <a:off x="392165" y="1607520"/>
            <a:ext cx="3600000" cy="54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600" b="1" dirty="0" smtClean="0">
                <a:latin typeface="+mn-ea"/>
                <a:cs typeface="Arial" charset="0"/>
              </a:rPr>
              <a:t>배분의 기본 원칙 </a:t>
            </a:r>
            <a:r>
              <a:rPr lang="en-US" altLang="ko-KR" sz="1600" b="1" dirty="0" smtClean="0">
                <a:latin typeface="+mn-ea"/>
                <a:cs typeface="Arial" charset="0"/>
              </a:rPr>
              <a:t>2</a:t>
            </a:r>
            <a:r>
              <a:rPr lang="ko-KR" altLang="en-US" sz="1600" b="1" dirty="0" smtClean="0">
                <a:latin typeface="+mn-ea"/>
                <a:cs typeface="Arial" charset="0"/>
              </a:rPr>
              <a:t>가지</a:t>
            </a:r>
          </a:p>
        </p:txBody>
      </p:sp>
      <p:sp>
        <p:nvSpPr>
          <p:cNvPr id="5" name="직사각형 4"/>
          <p:cNvSpPr/>
          <p:nvPr/>
        </p:nvSpPr>
        <p:spPr bwMode="gray">
          <a:xfrm>
            <a:off x="410155" y="3534927"/>
            <a:ext cx="3600000" cy="54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600" b="1" dirty="0" smtClean="0">
                <a:latin typeface="+mn-ea"/>
                <a:cs typeface="Arial" charset="0"/>
              </a:rPr>
              <a:t>실제 현황 반영한 보정 원칙 </a:t>
            </a:r>
            <a:r>
              <a:rPr lang="en-US" altLang="ko-KR" sz="1600" b="1" dirty="0">
                <a:latin typeface="+mn-ea"/>
                <a:cs typeface="Arial" charset="0"/>
              </a:rPr>
              <a:t>4</a:t>
            </a:r>
            <a:r>
              <a:rPr lang="ko-KR" altLang="en-US" sz="1600" b="1" dirty="0" smtClean="0">
                <a:latin typeface="+mn-ea"/>
                <a:cs typeface="Arial" charset="0"/>
              </a:rPr>
              <a:t>가지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5636377" y="5408334"/>
            <a:ext cx="3852000" cy="468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>
                <a:latin typeface="+mn-ea"/>
                <a:cs typeface="Arial" charset="0"/>
              </a:rPr>
              <a:t> 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pic>
        <p:nvPicPr>
          <p:cNvPr id="12" name="Picture 6" descr="http://www.saeculii.com/technical/library/images/3_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413525" y="5390334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1387549" y="2892458"/>
            <a:ext cx="8100827" cy="540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>
                <a:latin typeface="+mn-ea"/>
                <a:cs typeface="Arial" charset="0"/>
              </a:rPr>
              <a:t> 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pic>
        <p:nvPicPr>
          <p:cNvPr id="13" name="Picture 8" descr="http://www.saeculii.com/technical/library/images/2_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413525" y="2910458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1387549" y="2249989"/>
            <a:ext cx="8100827" cy="540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>
                <a:latin typeface="+mn-ea"/>
                <a:cs typeface="Arial" charset="0"/>
              </a:rPr>
              <a:t> 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pic>
        <p:nvPicPr>
          <p:cNvPr id="14" name="Picture 10" descr="http://justinpietrowski.org/images/1_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413525" y="2267989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 bwMode="auto">
          <a:xfrm>
            <a:off x="5636377" y="6014800"/>
            <a:ext cx="3852000" cy="468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>
                <a:latin typeface="+mn-ea"/>
                <a:cs typeface="Arial" charset="0"/>
              </a:rPr>
              <a:t> 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pic>
        <p:nvPicPr>
          <p:cNvPr id="15" name="Picture 12" descr="http://justinpietrowski.org/images/4_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413525" y="5996800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 bwMode="auto">
          <a:xfrm>
            <a:off x="5636377" y="4801865"/>
            <a:ext cx="3852000" cy="468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>
                <a:latin typeface="+mn-ea"/>
                <a:cs typeface="Arial" charset="0"/>
              </a:rPr>
              <a:t> 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pic>
        <p:nvPicPr>
          <p:cNvPr id="16" name="Picture 8" descr="http://www.saeculii.com/technical/library/images/2_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413525" y="4783865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 bwMode="auto">
          <a:xfrm>
            <a:off x="5636377" y="4195396"/>
            <a:ext cx="3852000" cy="468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>
                <a:latin typeface="+mn-ea"/>
                <a:cs typeface="Arial" charset="0"/>
              </a:rPr>
              <a:t> 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pic>
        <p:nvPicPr>
          <p:cNvPr id="17" name="Picture 10" descr="http://justinpietrowski.org/images/1_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413525" y="4177396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꺾인 연결선 24"/>
          <p:cNvCxnSpPr>
            <a:endCxn id="6" idx="1"/>
          </p:cNvCxnSpPr>
          <p:nvPr/>
        </p:nvCxnSpPr>
        <p:spPr>
          <a:xfrm>
            <a:off x="778778" y="2138785"/>
            <a:ext cx="608771" cy="381204"/>
          </a:xfrm>
          <a:prstGeom prst="bentConnector3">
            <a:avLst>
              <a:gd name="adj1" fmla="val -694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7" idx="1"/>
          </p:cNvCxnSpPr>
          <p:nvPr/>
        </p:nvCxnSpPr>
        <p:spPr>
          <a:xfrm rot="16200000" flipH="1">
            <a:off x="571326" y="2346235"/>
            <a:ext cx="1023674" cy="60877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endCxn id="63" idx="1"/>
          </p:cNvCxnSpPr>
          <p:nvPr/>
        </p:nvCxnSpPr>
        <p:spPr>
          <a:xfrm>
            <a:off x="778778" y="4074928"/>
            <a:ext cx="608772" cy="354468"/>
          </a:xfrm>
          <a:prstGeom prst="bentConnector3">
            <a:avLst>
              <a:gd name="adj1" fmla="val -694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endCxn id="68" idx="1"/>
          </p:cNvCxnSpPr>
          <p:nvPr/>
        </p:nvCxnSpPr>
        <p:spPr>
          <a:xfrm rot="16200000" flipH="1">
            <a:off x="602695" y="4251010"/>
            <a:ext cx="960936" cy="60877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endCxn id="69" idx="1"/>
          </p:cNvCxnSpPr>
          <p:nvPr/>
        </p:nvCxnSpPr>
        <p:spPr>
          <a:xfrm rot="16200000" flipH="1">
            <a:off x="299461" y="4554245"/>
            <a:ext cx="1567406" cy="60877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endCxn id="70" idx="1"/>
          </p:cNvCxnSpPr>
          <p:nvPr/>
        </p:nvCxnSpPr>
        <p:spPr>
          <a:xfrm rot="16200000" flipH="1">
            <a:off x="-3772" y="4857478"/>
            <a:ext cx="2173872" cy="60877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blackWhite">
          <a:xfrm>
            <a:off x="1993420" y="2392089"/>
            <a:ext cx="6147495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400" b="1" dirty="0" err="1" smtClean="0">
                <a:ea typeface="맑은 고딕" pitchFamily="50" charset="-127"/>
              </a:rPr>
              <a:t>매장별</a:t>
            </a:r>
            <a:r>
              <a:rPr lang="ko-KR" altLang="en-US" sz="1400" b="1" dirty="0" smtClean="0">
                <a:ea typeface="맑은 고딕" pitchFamily="50" charset="-127"/>
              </a:rPr>
              <a:t> 전시 </a:t>
            </a:r>
            <a:r>
              <a:rPr lang="en-US" altLang="ko-KR" sz="1400" b="1" dirty="0" err="1" smtClean="0">
                <a:ea typeface="맑은 고딕" pitchFamily="50" charset="-127"/>
              </a:rPr>
              <a:t>Capa</a:t>
            </a:r>
            <a:r>
              <a:rPr lang="ko-KR" altLang="en-US" sz="1400" b="1" dirty="0" smtClean="0">
                <a:ea typeface="맑은 고딕" pitchFamily="50" charset="-127"/>
              </a:rPr>
              <a:t>에 따른 </a:t>
            </a:r>
            <a:r>
              <a:rPr lang="en-US" altLang="ko-KR" sz="1400" b="1" dirty="0" smtClean="0">
                <a:ea typeface="맑은 고딕" pitchFamily="50" charset="-127"/>
              </a:rPr>
              <a:t>Style </a:t>
            </a:r>
            <a:r>
              <a:rPr lang="ko-KR" altLang="en-US" sz="1400" b="1" dirty="0" smtClean="0">
                <a:ea typeface="맑은 고딕" pitchFamily="50" charset="-127"/>
              </a:rPr>
              <a:t>수 배분 및 </a:t>
            </a:r>
            <a:r>
              <a:rPr lang="ko-KR" altLang="en-US" sz="1400" b="1" dirty="0" err="1" smtClean="0">
                <a:ea typeface="맑은 고딕" pitchFamily="50" charset="-127"/>
              </a:rPr>
              <a:t>판매력에</a:t>
            </a:r>
            <a:r>
              <a:rPr lang="ko-KR" altLang="en-US" sz="1400" b="1" dirty="0" smtClean="0">
                <a:ea typeface="맑은 고딕" pitchFamily="50" charset="-127"/>
              </a:rPr>
              <a:t> 비례한 물량 배분 </a:t>
            </a:r>
          </a:p>
        </p:txBody>
      </p:sp>
      <p:sp>
        <p:nvSpPr>
          <p:cNvPr id="62" name="TextBox 61"/>
          <p:cNvSpPr txBox="1"/>
          <p:nvPr/>
        </p:nvSpPr>
        <p:spPr bwMode="blackWhite">
          <a:xfrm>
            <a:off x="1993420" y="3018678"/>
            <a:ext cx="7134130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400" b="1" dirty="0" smtClean="0">
                <a:ea typeface="맑은 고딕" pitchFamily="50" charset="-127"/>
              </a:rPr>
              <a:t>기획 </a:t>
            </a:r>
            <a:r>
              <a:rPr lang="en-US" altLang="ko-KR" sz="1400" b="1" dirty="0" smtClean="0">
                <a:ea typeface="맑은 고딕" pitchFamily="50" charset="-127"/>
              </a:rPr>
              <a:t>MD</a:t>
            </a:r>
            <a:r>
              <a:rPr lang="ko-KR" altLang="en-US" sz="1400" b="1" dirty="0" smtClean="0">
                <a:ea typeface="맑은 고딕" pitchFamily="50" charset="-127"/>
              </a:rPr>
              <a:t>의 배분 의도가 반영된 특정 </a:t>
            </a:r>
            <a:r>
              <a:rPr lang="en-US" altLang="ko-KR" sz="1400" b="1" dirty="0" smtClean="0">
                <a:ea typeface="맑은 고딕" pitchFamily="50" charset="-127"/>
              </a:rPr>
              <a:t>Style</a:t>
            </a:r>
            <a:r>
              <a:rPr lang="ko-KR" altLang="en-US" sz="1400" b="1" dirty="0" smtClean="0">
                <a:ea typeface="맑은 고딕" pitchFamily="50" charset="-127"/>
              </a:rPr>
              <a:t>의 우선 배분 </a:t>
            </a:r>
            <a:r>
              <a:rPr lang="en-US" altLang="ko-KR" sz="1400" b="1" dirty="0" smtClean="0">
                <a:ea typeface="맑은 고딕" pitchFamily="50" charset="-127"/>
                <a:sym typeface="Wingdings" pitchFamily="2" charset="2"/>
              </a:rPr>
              <a:t> </a:t>
            </a:r>
            <a:r>
              <a:rPr lang="ko-KR" altLang="en-US" sz="1400" b="1" dirty="0" smtClean="0">
                <a:ea typeface="맑은 고딕" pitchFamily="50" charset="-127"/>
                <a:sym typeface="Wingdings" pitchFamily="2" charset="2"/>
              </a:rPr>
              <a:t>예</a:t>
            </a:r>
            <a:r>
              <a:rPr lang="en-US" altLang="ko-KR" sz="1400" b="1" dirty="0" smtClean="0">
                <a:ea typeface="맑은 고딕" pitchFamily="50" charset="-127"/>
                <a:sym typeface="Wingdings" pitchFamily="2" charset="2"/>
              </a:rPr>
              <a:t>) </a:t>
            </a:r>
            <a:r>
              <a:rPr lang="ko-KR" altLang="en-US" sz="1400" b="1" dirty="0" smtClean="0">
                <a:ea typeface="맑은 고딕" pitchFamily="50" charset="-127"/>
                <a:sym typeface="Wingdings" pitchFamily="2" charset="2"/>
              </a:rPr>
              <a:t>특정 매장용</a:t>
            </a:r>
            <a:r>
              <a:rPr lang="en-US" altLang="ko-KR" sz="1400" b="1" dirty="0" smtClean="0">
                <a:ea typeface="맑은 고딕" pitchFamily="50" charset="-127"/>
                <a:sym typeface="Wingdings" pitchFamily="2" charset="2"/>
              </a:rPr>
              <a:t>, Deco </a:t>
            </a:r>
            <a:r>
              <a:rPr lang="ko-KR" altLang="en-US" sz="1400" b="1" dirty="0" smtClean="0">
                <a:ea typeface="맑은 고딕" pitchFamily="50" charset="-127"/>
                <a:sym typeface="Wingdings" pitchFamily="2" charset="2"/>
              </a:rPr>
              <a:t>용 등</a:t>
            </a:r>
            <a:r>
              <a:rPr lang="ko-KR" altLang="en-US" sz="1400" b="1" dirty="0" smtClean="0">
                <a:ea typeface="맑은 고딕" pitchFamily="50" charset="-127"/>
              </a:rPr>
              <a:t> </a:t>
            </a:r>
          </a:p>
        </p:txBody>
      </p:sp>
      <p:sp>
        <p:nvSpPr>
          <p:cNvPr id="82" name="TextBox 81"/>
          <p:cNvSpPr txBox="1"/>
          <p:nvPr/>
        </p:nvSpPr>
        <p:spPr bwMode="blackWhite">
          <a:xfrm>
            <a:off x="1917525" y="4320956"/>
            <a:ext cx="3628492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ea typeface="맑은 고딕" pitchFamily="50" charset="-127"/>
              </a:rPr>
              <a:t>면적당 </a:t>
            </a:r>
            <a:r>
              <a:rPr lang="ko-KR" altLang="en-US" sz="1200" b="1" dirty="0" err="1" smtClean="0">
                <a:ea typeface="맑은 고딕" pitchFamily="50" charset="-127"/>
              </a:rPr>
              <a:t>판매력이</a:t>
            </a:r>
            <a:r>
              <a:rPr lang="ko-KR" altLang="en-US" sz="1200" b="1" dirty="0" smtClean="0">
                <a:ea typeface="맑은 고딕" pitchFamily="50" charset="-127"/>
              </a:rPr>
              <a:t> 높은 매장의 </a:t>
            </a:r>
            <a:r>
              <a:rPr lang="en-US" altLang="ko-KR" sz="1200" b="1" dirty="0" smtClean="0">
                <a:ea typeface="맑은 고딕" pitchFamily="50" charset="-127"/>
              </a:rPr>
              <a:t>Style </a:t>
            </a:r>
            <a:r>
              <a:rPr lang="ko-KR" altLang="en-US" sz="1200" b="1" dirty="0" smtClean="0">
                <a:ea typeface="맑은 고딕" pitchFamily="50" charset="-127"/>
              </a:rPr>
              <a:t>수 배분 방식은</a:t>
            </a:r>
            <a:r>
              <a:rPr lang="en-US" altLang="ko-KR" sz="1200" b="1" dirty="0" smtClean="0">
                <a:ea typeface="맑은 고딕" pitchFamily="50" charset="-127"/>
              </a:rPr>
              <a:t>?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 bwMode="blackWhite">
          <a:xfrm>
            <a:off x="5712274" y="4247090"/>
            <a:ext cx="3750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latinLnBrk="0" hangingPunct="1"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Item </a:t>
            </a:r>
            <a:r>
              <a:rPr lang="ko-KR" altLang="en-US" sz="1200" b="1" dirty="0" smtClean="0">
                <a:ea typeface="맑은 고딕" pitchFamily="50" charset="-127"/>
              </a:rPr>
              <a:t>별 </a:t>
            </a:r>
            <a:r>
              <a:rPr lang="en-US" altLang="ko-KR" sz="1200" b="1" dirty="0" smtClean="0">
                <a:ea typeface="맑은 고딕" pitchFamily="50" charset="-127"/>
              </a:rPr>
              <a:t>Top 10 </a:t>
            </a:r>
            <a:r>
              <a:rPr lang="ko-KR" altLang="en-US" sz="1200" b="1" dirty="0" smtClean="0">
                <a:ea typeface="맑은 고딕" pitchFamily="50" charset="-127"/>
              </a:rPr>
              <a:t>매장 선정하고</a:t>
            </a:r>
            <a:r>
              <a:rPr lang="en-US" altLang="ko-KR" sz="1200" b="1" dirty="0" smtClean="0"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ea typeface="맑은 고딕" pitchFamily="50" charset="-127"/>
              </a:rPr>
              <a:t>현재의 매장 바닥 재고 물량 고려한 별도의 전시 </a:t>
            </a:r>
            <a:r>
              <a:rPr lang="en-US" altLang="ko-KR" sz="1200" b="1" dirty="0" err="1" smtClean="0">
                <a:ea typeface="맑은 고딕" pitchFamily="50" charset="-127"/>
              </a:rPr>
              <a:t>Capa</a:t>
            </a:r>
            <a:r>
              <a:rPr lang="en-US" altLang="ko-KR" sz="1200" b="1" dirty="0" smtClean="0">
                <a:ea typeface="맑은 고딕" pitchFamily="50" charset="-127"/>
              </a:rPr>
              <a:t> </a:t>
            </a:r>
            <a:r>
              <a:rPr lang="ko-KR" altLang="en-US" sz="1200" b="1" dirty="0" smtClean="0">
                <a:ea typeface="맑은 고딕" pitchFamily="50" charset="-127"/>
              </a:rPr>
              <a:t>설정</a:t>
            </a:r>
          </a:p>
        </p:txBody>
      </p:sp>
      <p:sp>
        <p:nvSpPr>
          <p:cNvPr id="95" name="TextBox 94"/>
          <p:cNvSpPr txBox="1"/>
          <p:nvPr/>
        </p:nvSpPr>
        <p:spPr bwMode="blackWhite">
          <a:xfrm>
            <a:off x="1917525" y="4816792"/>
            <a:ext cx="3628492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latinLnBrk="0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ea typeface="맑은 고딕" pitchFamily="50" charset="-127"/>
              </a:rPr>
              <a:t>배분되는 </a:t>
            </a:r>
            <a:r>
              <a:rPr lang="en-US" altLang="ko-KR" sz="1200" b="1" dirty="0" smtClean="0">
                <a:ea typeface="맑은 고딕" pitchFamily="50" charset="-127"/>
              </a:rPr>
              <a:t>Style </a:t>
            </a:r>
            <a:r>
              <a:rPr lang="ko-KR" altLang="en-US" sz="1200" b="1" dirty="0" smtClean="0">
                <a:ea typeface="맑은 고딕" pitchFamily="50" charset="-127"/>
              </a:rPr>
              <a:t>수가 지나치게 작아 매장의 상품 구색이 부족해지는 경우의 처리는</a:t>
            </a:r>
            <a:r>
              <a:rPr lang="en-US" altLang="ko-KR" sz="1200" b="1" dirty="0" smtClean="0">
                <a:ea typeface="맑은 고딕" pitchFamily="50" charset="-127"/>
              </a:rPr>
              <a:t>?</a:t>
            </a:r>
            <a:r>
              <a:rPr lang="ko-KR" altLang="en-US" sz="1200" b="1" dirty="0" smtClean="0">
                <a:ea typeface="맑은 고딕" pitchFamily="50" charset="-127"/>
              </a:rPr>
              <a:t> </a:t>
            </a:r>
          </a:p>
        </p:txBody>
      </p:sp>
      <p:sp>
        <p:nvSpPr>
          <p:cNvPr id="96" name="TextBox 95"/>
          <p:cNvSpPr txBox="1"/>
          <p:nvPr/>
        </p:nvSpPr>
        <p:spPr bwMode="blackWhite">
          <a:xfrm>
            <a:off x="5712274" y="4853725"/>
            <a:ext cx="3642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latinLnBrk="0" hangingPunct="1"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ea typeface="맑은 고딕" pitchFamily="50" charset="-127"/>
              </a:rPr>
              <a:t>한 매장당 최소 배분 </a:t>
            </a:r>
            <a:r>
              <a:rPr lang="en-US" altLang="ko-KR" sz="1200" b="1" dirty="0" smtClean="0">
                <a:ea typeface="맑은 고딕" pitchFamily="50" charset="-127"/>
              </a:rPr>
              <a:t>Style </a:t>
            </a:r>
            <a:r>
              <a:rPr lang="ko-KR" altLang="en-US" sz="1200" b="1" dirty="0" smtClean="0">
                <a:ea typeface="맑은 고딕" pitchFamily="50" charset="-127"/>
              </a:rPr>
              <a:t>수는 전체 </a:t>
            </a:r>
            <a:r>
              <a:rPr lang="en-US" altLang="ko-KR" sz="1200" b="1" dirty="0" smtClean="0">
                <a:ea typeface="맑은 고딕" pitchFamily="50" charset="-127"/>
              </a:rPr>
              <a:t>Style</a:t>
            </a:r>
            <a:r>
              <a:rPr lang="ko-KR" altLang="en-US" sz="1200" b="1" dirty="0" smtClean="0">
                <a:ea typeface="맑은 고딕" pitchFamily="50" charset="-127"/>
              </a:rPr>
              <a:t>에</a:t>
            </a:r>
            <a:r>
              <a:rPr lang="ko-KR" altLang="en-US" sz="1200" b="1" dirty="0">
                <a:ea typeface="맑은 고딕" pitchFamily="50" charset="-127"/>
              </a:rPr>
              <a:t>서</a:t>
            </a:r>
            <a:r>
              <a:rPr lang="en-US" altLang="ko-KR" sz="1200" b="1" dirty="0" smtClean="0">
                <a:ea typeface="맑은 고딕" pitchFamily="50" charset="-127"/>
              </a:rPr>
              <a:t/>
            </a:r>
            <a:br>
              <a:rPr lang="en-US" altLang="ko-KR" sz="1200" b="1" dirty="0" smtClean="0">
                <a:ea typeface="맑은 고딕" pitchFamily="50" charset="-127"/>
              </a:rPr>
            </a:br>
            <a:r>
              <a:rPr lang="ko-KR" altLang="en-US" sz="1200" b="1" dirty="0" smtClean="0">
                <a:ea typeface="맑은 고딕" pitchFamily="50" charset="-127"/>
              </a:rPr>
              <a:t>초기 설정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 bwMode="blackWhite">
          <a:xfrm>
            <a:off x="1917525" y="5412229"/>
            <a:ext cx="3628492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latinLnBrk="0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ea typeface="맑은 고딕" pitchFamily="50" charset="-127"/>
              </a:rPr>
              <a:t>한 매장에 배분되는 물량이 지나치게 많아 </a:t>
            </a:r>
            <a:r>
              <a:rPr lang="ko-KR" altLang="en-US" sz="1200" b="1" dirty="0" err="1" smtClean="0">
                <a:ea typeface="맑은 고딕" pitchFamily="50" charset="-127"/>
              </a:rPr>
              <a:t>배분량의</a:t>
            </a:r>
            <a:r>
              <a:rPr lang="ko-KR" altLang="en-US" sz="1200" b="1" dirty="0" smtClean="0">
                <a:ea typeface="맑은 고딕" pitchFamily="50" charset="-127"/>
              </a:rPr>
              <a:t> 쏠림이 발생하는 경우의 처리는</a:t>
            </a:r>
            <a:r>
              <a:rPr lang="en-US" altLang="ko-KR" sz="1200" b="1" dirty="0" smtClean="0">
                <a:ea typeface="맑은 고딕" pitchFamily="50" charset="-127"/>
              </a:rPr>
              <a:t>?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 bwMode="blackWhite">
          <a:xfrm>
            <a:off x="5712273" y="5449162"/>
            <a:ext cx="37509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latinLnBrk="0" hangingPunct="1"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ea typeface="맑은 고딕" pitchFamily="50" charset="-127"/>
              </a:rPr>
              <a:t>한 매</a:t>
            </a:r>
            <a:r>
              <a:rPr lang="ko-KR" altLang="en-US" sz="1200" b="1" dirty="0">
                <a:ea typeface="맑은 고딕" pitchFamily="50" charset="-127"/>
              </a:rPr>
              <a:t>장</a:t>
            </a:r>
            <a:r>
              <a:rPr lang="ko-KR" altLang="en-US" sz="1200" b="1" dirty="0" smtClean="0">
                <a:ea typeface="맑은 고딕" pitchFamily="50" charset="-127"/>
              </a:rPr>
              <a:t>의 초도 배분 최대량은 </a:t>
            </a:r>
            <a:r>
              <a:rPr lang="en-US" altLang="ko-KR" sz="1200" b="1" dirty="0" smtClean="0">
                <a:ea typeface="맑은 고딕" pitchFamily="50" charset="-127"/>
              </a:rPr>
              <a:t>Style</a:t>
            </a:r>
            <a:r>
              <a:rPr lang="ko-KR" altLang="en-US" sz="1200" b="1" dirty="0" smtClean="0">
                <a:ea typeface="맑은 고딕" pitchFamily="50" charset="-127"/>
              </a:rPr>
              <a:t>당 </a:t>
            </a:r>
            <a:r>
              <a:rPr lang="en-US" altLang="ko-KR" sz="1200" b="1" dirty="0" smtClean="0">
                <a:ea typeface="맑은 고딕" pitchFamily="50" charset="-127"/>
              </a:rPr>
              <a:t>30</a:t>
            </a:r>
            <a:r>
              <a:rPr lang="ko-KR" altLang="en-US" sz="1200" b="1" dirty="0" smtClean="0">
                <a:ea typeface="맑은 고딕" pitchFamily="50" charset="-127"/>
              </a:rPr>
              <a:t>장으로 </a:t>
            </a:r>
            <a:r>
              <a:rPr lang="ko-KR" altLang="en-US" sz="1200" b="1" dirty="0" smtClean="0">
                <a:ea typeface="맑은 고딕" pitchFamily="50" charset="-127"/>
              </a:rPr>
              <a:t>설정 </a:t>
            </a:r>
            <a:r>
              <a:rPr lang="en-US" altLang="ko-KR" sz="1200" b="1" dirty="0" smtClean="0">
                <a:ea typeface="맑은 고딕" pitchFamily="50" charset="-127"/>
                <a:sym typeface="Wingdings" pitchFamily="2" charset="2"/>
              </a:rPr>
              <a:t> </a:t>
            </a:r>
            <a:r>
              <a:rPr lang="ko-KR" altLang="en-US" sz="1200" b="1" dirty="0" smtClean="0">
                <a:ea typeface="맑은 고딕" pitchFamily="50" charset="-127"/>
                <a:sym typeface="Wingdings" pitchFamily="2" charset="2"/>
              </a:rPr>
              <a:t>그 이상의 물량은 반응배분으로 보충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 bwMode="blackWhite">
          <a:xfrm>
            <a:off x="1917525" y="6031112"/>
            <a:ext cx="3628492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latinLnBrk="0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ea typeface="맑은 고딕" pitchFamily="50" charset="-127"/>
              </a:rPr>
              <a:t>물량 배분 최대</a:t>
            </a:r>
            <a:r>
              <a:rPr lang="en-US" altLang="ko-KR" sz="1200" b="1" dirty="0" smtClean="0">
                <a:ea typeface="맑은 고딕" pitchFamily="50" charset="-127"/>
              </a:rPr>
              <a:t>-</a:t>
            </a:r>
            <a:r>
              <a:rPr lang="ko-KR" altLang="en-US" sz="1200" b="1" dirty="0" smtClean="0">
                <a:ea typeface="맑은 고딕" pitchFamily="50" charset="-127"/>
              </a:rPr>
              <a:t>최소 매장의 </a:t>
            </a:r>
            <a:r>
              <a:rPr lang="ko-KR" altLang="en-US" sz="1200" b="1" dirty="0" err="1" smtClean="0">
                <a:ea typeface="맑은 고딕" pitchFamily="50" charset="-127"/>
              </a:rPr>
              <a:t>판매력</a:t>
            </a:r>
            <a:r>
              <a:rPr lang="ko-KR" altLang="en-US" sz="1200" b="1" dirty="0" smtClean="0">
                <a:ea typeface="맑은 고딕" pitchFamily="50" charset="-127"/>
              </a:rPr>
              <a:t> 차이가 커서 </a:t>
            </a:r>
            <a:r>
              <a:rPr lang="ko-KR" altLang="en-US" sz="1200" b="1" dirty="0" err="1" smtClean="0">
                <a:ea typeface="맑은 고딕" pitchFamily="50" charset="-127"/>
              </a:rPr>
              <a:t>배분량이</a:t>
            </a:r>
            <a:r>
              <a:rPr lang="ko-KR" altLang="en-US" sz="1200" b="1" dirty="0" smtClean="0">
                <a:ea typeface="맑은 고딕" pitchFamily="50" charset="-127"/>
              </a:rPr>
              <a:t> </a:t>
            </a:r>
            <a:r>
              <a:rPr lang="en-US" altLang="ko-KR" sz="1200" b="1" dirty="0" smtClean="0">
                <a:ea typeface="맑은 고딕" pitchFamily="50" charset="-127"/>
              </a:rPr>
              <a:t>1</a:t>
            </a:r>
            <a:r>
              <a:rPr lang="ko-KR" altLang="en-US" sz="1200" b="1" dirty="0" smtClean="0">
                <a:ea typeface="맑은 고딕" pitchFamily="50" charset="-127"/>
              </a:rPr>
              <a:t>장 이하인 </a:t>
            </a:r>
            <a:r>
              <a:rPr lang="en-US" altLang="ko-KR" sz="1200" b="1" dirty="0" smtClean="0">
                <a:ea typeface="맑은 고딕" pitchFamily="50" charset="-127"/>
              </a:rPr>
              <a:t>Style</a:t>
            </a:r>
            <a:r>
              <a:rPr lang="ko-KR" altLang="en-US" sz="1200" b="1" dirty="0" smtClean="0">
                <a:ea typeface="맑은 고딕" pitchFamily="50" charset="-127"/>
              </a:rPr>
              <a:t>의 처리 방안은</a:t>
            </a:r>
            <a:r>
              <a:rPr lang="en-US" altLang="ko-KR" sz="1200" b="1" dirty="0" smtClean="0">
                <a:ea typeface="맑은 고딕" pitchFamily="50" charset="-127"/>
              </a:rPr>
              <a:t>?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 bwMode="blackWhite">
          <a:xfrm>
            <a:off x="5712273" y="6064134"/>
            <a:ext cx="37509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latinLnBrk="0" hangingPunct="1"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ea typeface="맑은 고딕" pitchFamily="50" charset="-127"/>
              </a:rPr>
              <a:t>초도 물량의 배분 기준을 </a:t>
            </a:r>
            <a:r>
              <a:rPr lang="en-US" altLang="ko-KR" sz="1200" b="1" dirty="0" smtClean="0">
                <a:ea typeface="맑은 고딕" pitchFamily="50" charset="-127"/>
              </a:rPr>
              <a:t>“</a:t>
            </a:r>
            <a:r>
              <a:rPr lang="ko-KR" altLang="en-US" sz="1200" b="1" dirty="0" smtClean="0">
                <a:ea typeface="맑은 고딕" pitchFamily="50" charset="-127"/>
              </a:rPr>
              <a:t>매장 </a:t>
            </a:r>
            <a:r>
              <a:rPr lang="ko-KR" altLang="en-US" sz="1200" b="1" dirty="0" err="1" smtClean="0">
                <a:ea typeface="맑은 고딕" pitchFamily="50" charset="-127"/>
              </a:rPr>
              <a:t>전시량</a:t>
            </a:r>
            <a:r>
              <a:rPr lang="ko-KR" altLang="en-US" sz="1200" b="1" dirty="0" smtClean="0">
                <a:ea typeface="맑은 고딕" pitchFamily="50" charset="-127"/>
              </a:rPr>
              <a:t> </a:t>
            </a:r>
            <a:r>
              <a:rPr lang="en-US" altLang="ko-KR" sz="1200" b="1" dirty="0" smtClean="0">
                <a:ea typeface="맑은 고딕" pitchFamily="50" charset="-127"/>
              </a:rPr>
              <a:t>+ </a:t>
            </a:r>
            <a:r>
              <a:rPr lang="ko-KR" altLang="en-US" sz="1200" b="1" dirty="0" err="1" smtClean="0">
                <a:ea typeface="맑은 고딕" pitchFamily="50" charset="-127"/>
              </a:rPr>
              <a:t>판매력</a:t>
            </a:r>
            <a:r>
              <a:rPr lang="ko-KR" altLang="en-US" sz="1200" b="1" dirty="0" smtClean="0">
                <a:ea typeface="맑은 고딕" pitchFamily="50" charset="-127"/>
              </a:rPr>
              <a:t> 비례 물량</a:t>
            </a:r>
            <a:r>
              <a:rPr lang="en-US" altLang="ko-KR" sz="1200" b="1" dirty="0" smtClean="0">
                <a:ea typeface="맑은 고딕" pitchFamily="50" charset="-127"/>
              </a:rPr>
              <a:t>”</a:t>
            </a:r>
            <a:r>
              <a:rPr lang="ko-KR" altLang="en-US" sz="1200" b="1" dirty="0" smtClean="0">
                <a:ea typeface="맑은 고딕" pitchFamily="50" charset="-127"/>
              </a:rPr>
              <a:t>으로 이원화 </a:t>
            </a:r>
            <a:r>
              <a:rPr lang="en-US" altLang="ko-KR" sz="1200" b="1" dirty="0" smtClean="0">
                <a:ea typeface="맑은 고딕" pitchFamily="50" charset="-127"/>
                <a:sym typeface="Wingdings" pitchFamily="2" charset="2"/>
              </a:rPr>
              <a:t> </a:t>
            </a:r>
            <a:r>
              <a:rPr lang="ko-KR" altLang="en-US" sz="1200" b="1" dirty="0" smtClean="0">
                <a:ea typeface="맑은 고딕" pitchFamily="50" charset="-127"/>
                <a:sym typeface="Wingdings" pitchFamily="2" charset="2"/>
              </a:rPr>
              <a:t>매장 </a:t>
            </a:r>
            <a:r>
              <a:rPr lang="ko-KR" altLang="en-US" sz="1200" b="1" dirty="0" err="1" smtClean="0">
                <a:ea typeface="맑은 고딕" pitchFamily="50" charset="-127"/>
                <a:sym typeface="Wingdings" pitchFamily="2" charset="2"/>
              </a:rPr>
              <a:t>전시량</a:t>
            </a:r>
            <a:r>
              <a:rPr lang="ko-KR" altLang="en-US" sz="1200" b="1" dirty="0" smtClean="0"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1200" b="1" dirty="0" smtClean="0">
                <a:ea typeface="맑은 고딕" pitchFamily="50" charset="-127"/>
                <a:sym typeface="Wingdings" pitchFamily="2" charset="2"/>
              </a:rPr>
              <a:t>= </a:t>
            </a:r>
            <a:r>
              <a:rPr lang="ko-KR" altLang="en-US" sz="1200" b="1" dirty="0" err="1" smtClean="0">
                <a:ea typeface="맑은 고딕" pitchFamily="50" charset="-127"/>
                <a:sym typeface="Wingdings" pitchFamily="2" charset="2"/>
              </a:rPr>
              <a:t>최소배분량</a:t>
            </a:r>
            <a:r>
              <a:rPr lang="ko-KR" altLang="en-US" sz="1200" b="1" dirty="0" smtClean="0">
                <a:ea typeface="맑은 고딕" pitchFamily="50" charset="-127"/>
                <a:sym typeface="Wingdings" pitchFamily="2" charset="2"/>
              </a:rPr>
              <a:t> 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82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제목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세부 실행과제 정의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(1) </a:t>
            </a:r>
            <a:r>
              <a:rPr lang="ko-KR" altLang="en-US" dirty="0" smtClean="0"/>
              <a:t>매장 초도 배분 최적화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매장별로</a:t>
            </a:r>
            <a:r>
              <a:rPr lang="ko-KR" altLang="en-US" dirty="0"/>
              <a:t> 매출실적 및 </a:t>
            </a:r>
            <a:r>
              <a:rPr lang="ko-KR" altLang="en-US" dirty="0" smtClean="0"/>
              <a:t>전</a:t>
            </a:r>
            <a:r>
              <a:rPr lang="ko-KR" altLang="en-US" dirty="0"/>
              <a:t>시</a:t>
            </a:r>
            <a:r>
              <a:rPr lang="en-US" altLang="ko-KR" dirty="0" smtClean="0"/>
              <a:t> </a:t>
            </a:r>
            <a:r>
              <a:rPr lang="en-US" altLang="ko-KR" dirty="0" err="1"/>
              <a:t>Capa</a:t>
            </a:r>
            <a:r>
              <a:rPr lang="en-US" altLang="ko-KR" dirty="0"/>
              <a:t> </a:t>
            </a:r>
            <a:r>
              <a:rPr lang="ko-KR" altLang="en-US" dirty="0"/>
              <a:t>정보를 기준으로 시스템 내에서 매장 그룹별 초도 </a:t>
            </a:r>
            <a:r>
              <a:rPr lang="ko-KR" altLang="en-US" dirty="0" err="1"/>
              <a:t>배분안을</a:t>
            </a:r>
            <a:r>
              <a:rPr lang="ko-KR" altLang="en-US" dirty="0"/>
              <a:t> 작성함</a:t>
            </a:r>
          </a:p>
          <a:p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 bwMode="gray">
          <a:xfrm>
            <a:off x="8617391" y="4481656"/>
            <a:ext cx="1052291" cy="6675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</a:rPr>
              <a:t>초기 판매 기간 정의</a:t>
            </a:r>
            <a:endParaRPr lang="en-US" altLang="ko-KR" sz="1100" kern="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 bwMode="gray">
          <a:xfrm>
            <a:off x="257749" y="2030506"/>
            <a:ext cx="1052291" cy="6675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lang="en-US" altLang="ko-KR" sz="1100" kern="0" dirty="0">
              <a:solidFill>
                <a:sysClr val="windowText" lastClr="000000"/>
              </a:solidFill>
              <a:latin typeface="+mn-ea"/>
            </a:endParaRPr>
          </a:p>
          <a:p>
            <a:pPr marL="0" marR="0" indent="0" algn="ctr" defTabSz="102870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</a:rPr>
              <a:t>매장 전시 </a:t>
            </a:r>
            <a:r>
              <a:rPr lang="en-US" altLang="ko-KR" sz="1100" kern="0" dirty="0" err="1" smtClean="0">
                <a:solidFill>
                  <a:sysClr val="windowText" lastClr="000000"/>
                </a:solidFill>
                <a:latin typeface="+mn-ea"/>
              </a:rPr>
              <a:t>Capa</a:t>
            </a:r>
            <a:r>
              <a:rPr lang="en-US" altLang="ko-KR" sz="1100" kern="0" dirty="0" smtClean="0">
                <a:solidFill>
                  <a:sysClr val="windowText" lastClr="000000"/>
                </a:solidFill>
                <a:latin typeface="+mn-ea"/>
              </a:rPr>
              <a:t>. </a:t>
            </a: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</a:rPr>
              <a:t>기준 정보 정의</a:t>
            </a:r>
            <a:endParaRPr lang="en-US" altLang="ko-KR" sz="1100" kern="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78" name="직사각형 177"/>
          <p:cNvSpPr/>
          <p:nvPr/>
        </p:nvSpPr>
        <p:spPr bwMode="gray">
          <a:xfrm>
            <a:off x="257749" y="2855945"/>
            <a:ext cx="1052291" cy="6675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endParaRPr lang="en-US" altLang="ko-KR" sz="1100" kern="0" dirty="0" smtClean="0">
              <a:solidFill>
                <a:sysClr val="windowText" lastClr="000000"/>
              </a:solidFill>
              <a:latin typeface="+mn-ea"/>
            </a:endParaRPr>
          </a:p>
          <a:p>
            <a:pPr algn="ctr" defTabSz="1028700" latinLnBrk="0">
              <a:spcBef>
                <a:spcPct val="0"/>
              </a:spcBef>
              <a:buSzPct val="120000"/>
            </a:pPr>
            <a:r>
              <a:rPr lang="ko-KR" altLang="en-US" sz="1100" kern="0" dirty="0" err="1" smtClean="0">
                <a:solidFill>
                  <a:sysClr val="windowText" lastClr="000000"/>
                </a:solidFill>
                <a:latin typeface="+mn-ea"/>
              </a:rPr>
              <a:t>아이템별</a:t>
            </a: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</a:rPr>
              <a:t> 전시 </a:t>
            </a:r>
            <a:r>
              <a:rPr lang="en-US" altLang="ko-KR" sz="1100" kern="0" dirty="0" err="1" smtClean="0">
                <a:solidFill>
                  <a:sysClr val="windowText" lastClr="000000"/>
                </a:solidFill>
                <a:latin typeface="+mn-ea"/>
              </a:rPr>
              <a:t>Capa</a:t>
            </a:r>
            <a:r>
              <a:rPr lang="en-US" altLang="ko-KR" sz="1100" kern="0" dirty="0" smtClean="0">
                <a:solidFill>
                  <a:sysClr val="windowText" lastClr="000000"/>
                </a:solidFill>
                <a:latin typeface="+mn-ea"/>
              </a:rPr>
              <a:t>. </a:t>
            </a: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</a:rPr>
              <a:t>기준 정의</a:t>
            </a:r>
            <a:endParaRPr lang="en-US" altLang="ko-KR" sz="11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 bwMode="gray">
          <a:xfrm>
            <a:off x="8610588" y="5341901"/>
            <a:ext cx="1052291" cy="6675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algn="ctr" defTabSz="1028700" latinLnBrk="0">
              <a:lnSpc>
                <a:spcPct val="95000"/>
              </a:lnSpc>
              <a:spcBef>
                <a:spcPct val="0"/>
              </a:spcBef>
              <a:buSzPct val="120000"/>
            </a:pPr>
            <a:endParaRPr lang="en-US" altLang="ko-KR" sz="1100" kern="0" dirty="0" smtClean="0">
              <a:solidFill>
                <a:sysClr val="windowText" lastClr="000000"/>
              </a:solidFill>
              <a:latin typeface="+mn-ea"/>
            </a:endParaRPr>
          </a:p>
          <a:p>
            <a:pPr algn="ctr" defTabSz="1028700" latinLnBrk="0">
              <a:lnSpc>
                <a:spcPct val="95000"/>
              </a:lnSpc>
              <a:spcBef>
                <a:spcPct val="0"/>
              </a:spcBef>
              <a:buSzPct val="120000"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</a:rPr>
              <a:t>스타일별 </a:t>
            </a:r>
            <a:r>
              <a:rPr lang="en-US" altLang="ko-KR" sz="1100" kern="0" dirty="0">
                <a:solidFill>
                  <a:sysClr val="windowText" lastClr="000000"/>
                </a:solidFill>
                <a:latin typeface="+mn-ea"/>
              </a:rPr>
              <a:t>Size Ratio</a:t>
            </a:r>
          </a:p>
        </p:txBody>
      </p:sp>
      <p:sp>
        <p:nvSpPr>
          <p:cNvPr id="156" name="직사각형 155"/>
          <p:cNvSpPr/>
          <p:nvPr/>
        </p:nvSpPr>
        <p:spPr bwMode="gray">
          <a:xfrm>
            <a:off x="257749" y="3690790"/>
            <a:ext cx="1052291" cy="6675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lang="en-US" altLang="ko-KR" sz="1100" kern="0" noProof="0" dirty="0" smtClean="0">
              <a:solidFill>
                <a:sysClr val="windowText" lastClr="000000"/>
              </a:solidFill>
              <a:latin typeface="+mn-ea"/>
            </a:endParaRPr>
          </a:p>
          <a:p>
            <a:pPr marL="0" marR="0" indent="0" algn="ctr" defTabSz="102870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100" kern="0" noProof="0" dirty="0" smtClean="0">
                <a:solidFill>
                  <a:sysClr val="windowText" lastClr="000000"/>
                </a:solidFill>
                <a:latin typeface="+mn-ea"/>
              </a:rPr>
              <a:t>유통</a:t>
            </a:r>
            <a:r>
              <a:rPr lang="en-US" altLang="ko-KR" sz="1100" kern="0" noProof="0" dirty="0" smtClean="0">
                <a:solidFill>
                  <a:sysClr val="windowText" lastClr="000000"/>
                </a:solidFill>
                <a:latin typeface="+mn-ea"/>
              </a:rPr>
              <a:t>/</a:t>
            </a:r>
            <a:r>
              <a:rPr lang="ko-KR" altLang="en-US" sz="1100" kern="0" noProof="0" dirty="0" smtClean="0">
                <a:solidFill>
                  <a:sysClr val="windowText" lastClr="000000"/>
                </a:solidFill>
                <a:latin typeface="+mn-ea"/>
              </a:rPr>
              <a:t>매장</a:t>
            </a:r>
            <a:r>
              <a:rPr lang="en-US" altLang="ko-KR" sz="1100" kern="0" noProof="0" dirty="0" smtClean="0">
                <a:solidFill>
                  <a:sysClr val="windowText" lastClr="000000"/>
                </a:solidFill>
                <a:latin typeface="+mn-ea"/>
              </a:rPr>
              <a:t/>
            </a:r>
            <a:br>
              <a:rPr lang="en-US" altLang="ko-KR" sz="1100" kern="0" noProof="0" dirty="0" smtClean="0">
                <a:solidFill>
                  <a:sysClr val="windowText" lastClr="000000"/>
                </a:solidFill>
                <a:latin typeface="+mn-ea"/>
              </a:rPr>
            </a:br>
            <a:r>
              <a:rPr lang="ko-KR" altLang="en-US" sz="1100" kern="0" noProof="0" dirty="0" smtClean="0">
                <a:solidFill>
                  <a:sysClr val="windowText" lastClr="000000"/>
                </a:solidFill>
                <a:latin typeface="+mn-ea"/>
              </a:rPr>
              <a:t>우선 배분 대상 지정 </a:t>
            </a:r>
            <a:endParaRPr kumimoji="0" lang="ko-KR" altLang="en-US" sz="11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31" name="직사각형 230"/>
          <p:cNvSpPr/>
          <p:nvPr/>
        </p:nvSpPr>
        <p:spPr bwMode="auto">
          <a:xfrm>
            <a:off x="163994" y="1912892"/>
            <a:ext cx="555760" cy="1964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" charset="0"/>
              </a:rPr>
              <a:t>VMD</a:t>
            </a:r>
            <a:endParaRPr lang="ko-KR" altLang="en-US" sz="1200" b="1" dirty="0" smtClean="0">
              <a:solidFill>
                <a:schemeClr val="bg1"/>
              </a:solidFill>
              <a:latin typeface="+mn-ea"/>
              <a:cs typeface="Arial" charset="0"/>
            </a:endParaRPr>
          </a:p>
        </p:txBody>
      </p:sp>
      <p:sp>
        <p:nvSpPr>
          <p:cNvPr id="232" name="직사각형 231"/>
          <p:cNvSpPr/>
          <p:nvPr/>
        </p:nvSpPr>
        <p:spPr bwMode="auto">
          <a:xfrm>
            <a:off x="163994" y="2804987"/>
            <a:ext cx="555760" cy="19648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+mn-ea"/>
                <a:cs typeface="Arial" charset="0"/>
              </a:rPr>
              <a:t>기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Arial" charset="0"/>
              </a:rPr>
              <a:t>획</a:t>
            </a:r>
            <a:endParaRPr lang="ko-KR" altLang="en-US" sz="1200" b="1" dirty="0" smtClean="0">
              <a:solidFill>
                <a:schemeClr val="bg1"/>
              </a:solidFill>
              <a:latin typeface="+mn-ea"/>
              <a:cs typeface="Arial" charset="0"/>
            </a:endParaRPr>
          </a:p>
        </p:txBody>
      </p:sp>
      <p:sp>
        <p:nvSpPr>
          <p:cNvPr id="233" name="직사각형 232"/>
          <p:cNvSpPr/>
          <p:nvPr/>
        </p:nvSpPr>
        <p:spPr bwMode="auto">
          <a:xfrm>
            <a:off x="182399" y="3655775"/>
            <a:ext cx="555760" cy="1964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+mn-ea"/>
                <a:cs typeface="Arial" charset="0"/>
              </a:rPr>
              <a:t>영업</a:t>
            </a:r>
          </a:p>
        </p:txBody>
      </p:sp>
      <p:sp>
        <p:nvSpPr>
          <p:cNvPr id="236" name="직사각형 235"/>
          <p:cNvSpPr/>
          <p:nvPr/>
        </p:nvSpPr>
        <p:spPr bwMode="auto">
          <a:xfrm>
            <a:off x="8553849" y="5257184"/>
            <a:ext cx="555760" cy="19648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+mn-ea"/>
                <a:cs typeface="Arial" charset="0"/>
              </a:rPr>
              <a:t>기획</a:t>
            </a:r>
          </a:p>
        </p:txBody>
      </p:sp>
      <p:sp>
        <p:nvSpPr>
          <p:cNvPr id="237" name="직사각형 236"/>
          <p:cNvSpPr/>
          <p:nvPr/>
        </p:nvSpPr>
        <p:spPr bwMode="auto">
          <a:xfrm>
            <a:off x="8520065" y="4396939"/>
            <a:ext cx="555760" cy="1964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+mn-ea"/>
                <a:cs typeface="Arial" charset="0"/>
              </a:rPr>
              <a:t>영업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516029" y="1379835"/>
            <a:ext cx="6873943" cy="307655"/>
            <a:chOff x="1722017" y="1607520"/>
            <a:chExt cx="6461966" cy="307655"/>
          </a:xfrm>
        </p:grpSpPr>
        <p:cxnSp>
          <p:nvCxnSpPr>
            <p:cNvPr id="238" name="직선 연결선 237"/>
            <p:cNvCxnSpPr/>
            <p:nvPr/>
          </p:nvCxnSpPr>
          <p:spPr>
            <a:xfrm>
              <a:off x="1722017" y="1915175"/>
              <a:ext cx="64619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ectangle 25"/>
            <p:cNvSpPr/>
            <p:nvPr/>
          </p:nvSpPr>
          <p:spPr bwMode="gray">
            <a:xfrm>
              <a:off x="3021217" y="1607520"/>
              <a:ext cx="3863567" cy="30765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초도 배분 산정 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</a:rPr>
                <a:t>Flow</a:t>
              </a:r>
              <a:endParaRPr lang="en-US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aphicFrame>
        <p:nvGraphicFramePr>
          <p:cNvPr id="244" name="표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474863"/>
              </p:ext>
            </p:extLst>
          </p:nvPr>
        </p:nvGraphicFramePr>
        <p:xfrm>
          <a:off x="7524514" y="203615"/>
          <a:ext cx="2133835" cy="4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181"/>
                <a:gridCol w="607160"/>
                <a:gridCol w="455370"/>
                <a:gridCol w="531124"/>
              </a:tblGrid>
              <a:tr h="151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Rule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R&amp;R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System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1517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6" name="TextBox 205"/>
          <p:cNvSpPr txBox="1"/>
          <p:nvPr/>
        </p:nvSpPr>
        <p:spPr bwMode="blackWhite">
          <a:xfrm>
            <a:off x="1461830" y="1965045"/>
            <a:ext cx="2910145" cy="258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44512" tIns="0" rIns="4048" bIns="0" rtlCol="0" anchor="ctr">
            <a:no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400" b="1" i="1" dirty="0" smtClean="0">
                <a:solidFill>
                  <a:schemeClr val="bg1"/>
                </a:solidFill>
                <a:ea typeface="맑은 고딕" pitchFamily="50" charset="-127"/>
              </a:rPr>
              <a:t>구색</a:t>
            </a:r>
          </a:p>
        </p:txBody>
      </p:sp>
      <p:sp>
        <p:nvSpPr>
          <p:cNvPr id="207" name="TextBox 206"/>
          <p:cNvSpPr txBox="1"/>
          <p:nvPr/>
        </p:nvSpPr>
        <p:spPr bwMode="blackWhite">
          <a:xfrm>
            <a:off x="5028895" y="1965045"/>
            <a:ext cx="2910145" cy="258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44512" tIns="0" rIns="4048" bIns="0" rtlCol="0" anchor="ctr">
            <a:no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400" b="1" i="1" dirty="0" smtClean="0">
                <a:solidFill>
                  <a:schemeClr val="bg1"/>
                </a:solidFill>
                <a:ea typeface="맑은 고딕" pitchFamily="50" charset="-127"/>
              </a:rPr>
              <a:t>할당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61830" y="2223577"/>
            <a:ext cx="7134130" cy="3650666"/>
            <a:chOff x="1461830" y="2223577"/>
            <a:chExt cx="7134130" cy="3650666"/>
          </a:xfrm>
        </p:grpSpPr>
        <p:sp>
          <p:nvSpPr>
            <p:cNvPr id="2" name="오각형 1"/>
            <p:cNvSpPr/>
            <p:nvPr/>
          </p:nvSpPr>
          <p:spPr bwMode="auto">
            <a:xfrm>
              <a:off x="1461830" y="2223577"/>
              <a:ext cx="3567065" cy="3650666"/>
            </a:xfrm>
            <a:prstGeom prst="homePlate">
              <a:avLst>
                <a:gd name="adj" fmla="val 18328"/>
              </a:avLst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endParaRPr lang="ko-KR" altLang="en-US" sz="12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44" name="오각형 43"/>
            <p:cNvSpPr/>
            <p:nvPr/>
          </p:nvSpPr>
          <p:spPr bwMode="auto">
            <a:xfrm>
              <a:off x="5028895" y="2223577"/>
              <a:ext cx="3567065" cy="3650666"/>
            </a:xfrm>
            <a:prstGeom prst="homePlate">
              <a:avLst>
                <a:gd name="adj" fmla="val 18328"/>
              </a:avLst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endParaRPr lang="ko-KR" altLang="en-US" sz="1200" b="1" dirty="0" smtClean="0">
                <a:latin typeface="+mn-ea"/>
                <a:cs typeface="Arial" charset="0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671657" y="2337745"/>
              <a:ext cx="2517928" cy="3410153"/>
              <a:chOff x="1488108" y="2311146"/>
              <a:chExt cx="2370121" cy="3415673"/>
            </a:xfrm>
          </p:grpSpPr>
          <p:sp>
            <p:nvSpPr>
              <p:cNvPr id="5" name="오각형 4"/>
              <p:cNvSpPr/>
              <p:nvPr/>
            </p:nvSpPr>
            <p:spPr bwMode="auto">
              <a:xfrm rot="5400000">
                <a:off x="2331641" y="146761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r>
                  <a:rPr lang="ko-KR" altLang="en-US" sz="1200" kern="0" dirty="0" err="1">
                    <a:latin typeface="+mn-ea"/>
                  </a:rPr>
                  <a:t>매장별</a:t>
                </a:r>
                <a:r>
                  <a:rPr lang="ko-KR" altLang="en-US" sz="1200" kern="0" dirty="0">
                    <a:latin typeface="+mn-ea"/>
                  </a:rPr>
                  <a:t> </a:t>
                </a:r>
                <a:r>
                  <a:rPr lang="ko-KR" altLang="en-US" sz="1200" kern="0" dirty="0" err="1">
                    <a:latin typeface="+mn-ea"/>
                  </a:rPr>
                  <a:t>아이템별</a:t>
                </a:r>
                <a:r>
                  <a:rPr lang="ko-KR" altLang="en-US" sz="1200" kern="0" dirty="0">
                    <a:latin typeface="+mn-ea"/>
                  </a:rPr>
                  <a:t> 전시 </a:t>
                </a:r>
                <a:r>
                  <a:rPr lang="en-US" altLang="ko-KR" sz="1200" kern="0" dirty="0" err="1">
                    <a:latin typeface="+mn-ea"/>
                  </a:rPr>
                  <a:t>Capa</a:t>
                </a:r>
                <a:r>
                  <a:rPr lang="en-US" altLang="ko-KR" sz="1200" kern="0" dirty="0">
                    <a:latin typeface="+mn-ea"/>
                  </a:rPr>
                  <a:t> </a:t>
                </a:r>
                <a:r>
                  <a:rPr lang="ko-KR" altLang="en-US" sz="1200" kern="0" dirty="0" smtClean="0">
                    <a:latin typeface="+mn-ea"/>
                  </a:rPr>
                  <a:t>기준</a:t>
                </a:r>
                <a:r>
                  <a:rPr lang="en-US" altLang="ko-KR" sz="1200" kern="0" dirty="0">
                    <a:latin typeface="+mn-ea"/>
                  </a:rPr>
                  <a:t> </a:t>
                </a:r>
                <a:r>
                  <a:rPr lang="en-US" altLang="ko-KR" sz="1200" kern="0" dirty="0" smtClean="0">
                    <a:latin typeface="+mn-ea"/>
                  </a:rPr>
                  <a:t/>
                </a:r>
                <a:br>
                  <a:rPr lang="en-US" altLang="ko-KR" sz="1200" kern="0" dirty="0" smtClean="0">
                    <a:latin typeface="+mn-ea"/>
                  </a:rPr>
                </a:br>
                <a:r>
                  <a:rPr lang="ko-KR" altLang="en-US" sz="1200" b="1" u="sng" kern="0" dirty="0" smtClean="0">
                    <a:latin typeface="+mn-ea"/>
                  </a:rPr>
                  <a:t>투입 </a:t>
                </a:r>
                <a:r>
                  <a:rPr lang="ko-KR" altLang="en-US" sz="1200" b="1" u="sng" kern="0" dirty="0">
                    <a:latin typeface="+mn-ea"/>
                  </a:rPr>
                  <a:t>가능 스타일 수 산정</a:t>
                </a:r>
              </a:p>
              <a:p>
                <a:pPr algn="ctr"/>
                <a:endParaRPr lang="ko-KR" altLang="en-US" sz="1200" b="1" dirty="0" smtClean="0">
                  <a:latin typeface="+mn-ea"/>
                  <a:cs typeface="Arial" charset="0"/>
                </a:endParaRPr>
              </a:p>
            </p:txBody>
          </p:sp>
          <p:sp>
            <p:nvSpPr>
              <p:cNvPr id="48" name="오각형 47"/>
              <p:cNvSpPr/>
              <p:nvPr/>
            </p:nvSpPr>
            <p:spPr bwMode="auto">
              <a:xfrm rot="5400000">
                <a:off x="2331641" y="215098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r>
                  <a:rPr lang="ko-KR" altLang="en-US" sz="1200" b="1" u="sng" kern="0" dirty="0" smtClean="0">
                    <a:latin typeface="+mn-ea"/>
                  </a:rPr>
                  <a:t>매장 특성에 대한 우선 배분</a:t>
                </a:r>
                <a:endParaRPr lang="ko-KR" altLang="en-US" sz="1200" b="1" u="sng" kern="0" dirty="0">
                  <a:latin typeface="+mn-ea"/>
                </a:endParaRPr>
              </a:p>
            </p:txBody>
          </p:sp>
          <p:sp>
            <p:nvSpPr>
              <p:cNvPr id="49" name="오각형 48"/>
              <p:cNvSpPr/>
              <p:nvPr/>
            </p:nvSpPr>
            <p:spPr bwMode="auto">
              <a:xfrm rot="5400000">
                <a:off x="2331641" y="283412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 defTabSz="1028700" latinLnBrk="0">
                  <a:lnSpc>
                    <a:spcPct val="95000"/>
                  </a:lnSpc>
                  <a:spcBef>
                    <a:spcPct val="0"/>
                  </a:spcBef>
                  <a:buSzPct val="120000"/>
                </a:pPr>
                <a:r>
                  <a:rPr lang="ko-KR" altLang="en-US" sz="1200" kern="0" dirty="0" err="1" smtClean="0">
                    <a:latin typeface="+mn-ea"/>
                  </a:rPr>
                  <a:t>아이템별</a:t>
                </a:r>
                <a:endParaRPr lang="en-US" altLang="ko-KR" sz="1200" kern="0" dirty="0" smtClean="0">
                  <a:latin typeface="+mn-ea"/>
                </a:endParaRPr>
              </a:p>
              <a:p>
                <a:pPr algn="ctr" defTabSz="1028700" latinLnBrk="0">
                  <a:lnSpc>
                    <a:spcPct val="95000"/>
                  </a:lnSpc>
                  <a:spcBef>
                    <a:spcPct val="0"/>
                  </a:spcBef>
                  <a:buSzPct val="120000"/>
                </a:pPr>
                <a:r>
                  <a:rPr lang="ko-KR" altLang="en-US" sz="1200" b="1" u="sng" kern="0" dirty="0" smtClean="0">
                    <a:latin typeface="+mn-ea"/>
                  </a:rPr>
                  <a:t>스타일 </a:t>
                </a:r>
                <a:r>
                  <a:rPr lang="ko-KR" altLang="en-US" sz="1200" b="1" u="sng" kern="0" dirty="0">
                    <a:latin typeface="+mn-ea"/>
                  </a:rPr>
                  <a:t>속성그룹 </a:t>
                </a:r>
                <a:r>
                  <a:rPr lang="ko-KR" altLang="en-US" sz="1200" b="1" u="sng" kern="0" dirty="0" smtClean="0">
                    <a:latin typeface="+mn-ea"/>
                  </a:rPr>
                  <a:t>정의</a:t>
                </a:r>
                <a:endParaRPr lang="ko-KR" altLang="en-US" sz="1200" b="1" u="sng" kern="0" dirty="0">
                  <a:latin typeface="+mn-ea"/>
                </a:endParaRPr>
              </a:p>
            </p:txBody>
          </p:sp>
          <p:sp>
            <p:nvSpPr>
              <p:cNvPr id="50" name="오각형 49"/>
              <p:cNvSpPr/>
              <p:nvPr/>
            </p:nvSpPr>
            <p:spPr bwMode="auto">
              <a:xfrm rot="5400000">
                <a:off x="2331641" y="3517176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r>
                  <a:rPr lang="ko-KR" altLang="en-US" sz="1200" kern="0" dirty="0" err="1">
                    <a:latin typeface="+mn-ea"/>
                  </a:rPr>
                  <a:t>아이템내</a:t>
                </a:r>
                <a:r>
                  <a:rPr lang="ko-KR" altLang="en-US" sz="1200" kern="0" dirty="0">
                    <a:latin typeface="+mn-ea"/>
                  </a:rPr>
                  <a:t> </a:t>
                </a:r>
                <a:r>
                  <a:rPr lang="ko-KR" altLang="en-US" sz="1200" kern="0" dirty="0" err="1" smtClean="0">
                    <a:latin typeface="+mn-ea"/>
                  </a:rPr>
                  <a:t>매장별</a:t>
                </a:r>
                <a:r>
                  <a:rPr lang="en-US" altLang="ko-KR" sz="1200" kern="0" dirty="0" smtClean="0">
                    <a:latin typeface="+mn-ea"/>
                  </a:rPr>
                  <a:t/>
                </a:r>
                <a:br>
                  <a:rPr lang="en-US" altLang="ko-KR" sz="1200" kern="0" dirty="0" smtClean="0">
                    <a:latin typeface="+mn-ea"/>
                  </a:rPr>
                </a:br>
                <a:r>
                  <a:rPr lang="ko-KR" altLang="en-US" sz="1200" kern="0" dirty="0" smtClean="0">
                    <a:latin typeface="+mn-ea"/>
                  </a:rPr>
                  <a:t>스타일 </a:t>
                </a:r>
                <a:r>
                  <a:rPr lang="ko-KR" altLang="en-US" sz="1200" kern="0" dirty="0">
                    <a:latin typeface="+mn-ea"/>
                  </a:rPr>
                  <a:t>속성 그룹별</a:t>
                </a:r>
                <a:r>
                  <a:rPr lang="en-US" altLang="ko-KR" sz="1200" kern="0" dirty="0">
                    <a:latin typeface="+mn-ea"/>
                  </a:rPr>
                  <a:t/>
                </a:r>
                <a:br>
                  <a:rPr lang="en-US" altLang="ko-KR" sz="1200" kern="0" dirty="0">
                    <a:latin typeface="+mn-ea"/>
                  </a:rPr>
                </a:br>
                <a:r>
                  <a:rPr lang="ko-KR" altLang="en-US" sz="1200" b="1" u="sng" kern="0" dirty="0" err="1">
                    <a:latin typeface="+mn-ea"/>
                  </a:rPr>
                  <a:t>매장별</a:t>
                </a:r>
                <a:r>
                  <a:rPr lang="ko-KR" altLang="en-US" sz="1200" b="1" u="sng" kern="0" dirty="0">
                    <a:latin typeface="+mn-ea"/>
                  </a:rPr>
                  <a:t> 매출 비중 </a:t>
                </a:r>
                <a:r>
                  <a:rPr lang="ko-KR" altLang="en-US" sz="1200" b="1" u="sng" kern="0" dirty="0" smtClean="0">
                    <a:latin typeface="+mn-ea"/>
                  </a:rPr>
                  <a:t>산출</a:t>
                </a:r>
                <a:endParaRPr lang="ko-KR" altLang="en-US" sz="1200" b="1" u="sng" kern="0" dirty="0">
                  <a:latin typeface="+mn-ea"/>
                </a:endParaRPr>
              </a:p>
            </p:txBody>
          </p:sp>
          <p:sp>
            <p:nvSpPr>
              <p:cNvPr id="51" name="오각형 50"/>
              <p:cNvSpPr/>
              <p:nvPr/>
            </p:nvSpPr>
            <p:spPr bwMode="auto">
              <a:xfrm rot="5400000">
                <a:off x="2331641" y="420023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r>
                  <a:rPr lang="ko-KR" altLang="en-US" sz="1200" kern="0" dirty="0" err="1">
                    <a:latin typeface="+mn-ea"/>
                  </a:rPr>
                  <a:t>매장별</a:t>
                </a:r>
                <a:r>
                  <a:rPr lang="ko-KR" altLang="en-US" sz="1200" kern="0" dirty="0">
                    <a:latin typeface="+mn-ea"/>
                  </a:rPr>
                  <a:t> 전시 </a:t>
                </a:r>
                <a:r>
                  <a:rPr lang="en-US" altLang="ko-KR" sz="1200" kern="0" dirty="0" err="1">
                    <a:latin typeface="+mn-ea"/>
                  </a:rPr>
                  <a:t>Capa</a:t>
                </a:r>
                <a:r>
                  <a:rPr lang="en-US" altLang="ko-KR" sz="1200" kern="0" dirty="0">
                    <a:latin typeface="+mn-ea"/>
                  </a:rPr>
                  <a:t> </a:t>
                </a:r>
                <a:r>
                  <a:rPr lang="ko-KR" altLang="en-US" sz="1200" kern="0" dirty="0">
                    <a:latin typeface="+mn-ea"/>
                  </a:rPr>
                  <a:t>감안한</a:t>
                </a:r>
                <a:r>
                  <a:rPr lang="en-US" altLang="ko-KR" sz="1200" kern="0" dirty="0">
                    <a:latin typeface="+mn-ea"/>
                  </a:rPr>
                  <a:t/>
                </a:r>
                <a:br>
                  <a:rPr lang="en-US" altLang="ko-KR" sz="1200" kern="0" dirty="0">
                    <a:latin typeface="+mn-ea"/>
                  </a:rPr>
                </a:br>
                <a:r>
                  <a:rPr lang="ko-KR" altLang="en-US" sz="1200" b="1" u="sng" kern="0" dirty="0" err="1">
                    <a:latin typeface="+mn-ea"/>
                  </a:rPr>
                  <a:t>매장별</a:t>
                </a:r>
                <a:r>
                  <a:rPr lang="ko-KR" altLang="en-US" sz="1200" b="1" u="sng" kern="0" dirty="0">
                    <a:latin typeface="+mn-ea"/>
                  </a:rPr>
                  <a:t> 배분 대상 스타일 </a:t>
                </a:r>
                <a:r>
                  <a:rPr lang="ko-KR" altLang="en-US" sz="1200" b="1" u="sng" kern="0" dirty="0" smtClean="0">
                    <a:latin typeface="+mn-ea"/>
                  </a:rPr>
                  <a:t>결정</a:t>
                </a:r>
                <a:endParaRPr lang="ko-KR" altLang="en-US" sz="1200" b="1" u="sng" kern="0" dirty="0">
                  <a:latin typeface="+mn-ea"/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5217381" y="2337745"/>
              <a:ext cx="2517928" cy="3410153"/>
              <a:chOff x="1488108" y="2311146"/>
              <a:chExt cx="2370121" cy="3415673"/>
            </a:xfrm>
          </p:grpSpPr>
          <p:sp>
            <p:nvSpPr>
              <p:cNvPr id="54" name="오각형 53"/>
              <p:cNvSpPr/>
              <p:nvPr/>
            </p:nvSpPr>
            <p:spPr bwMode="auto">
              <a:xfrm rot="5400000">
                <a:off x="2331641" y="146761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r>
                  <a:rPr lang="ko-KR" altLang="en-US" sz="1200" kern="0" dirty="0">
                    <a:latin typeface="+mn-ea"/>
                  </a:rPr>
                  <a:t>스타일 속성 그룹별</a:t>
                </a:r>
                <a:r>
                  <a:rPr lang="en-US" altLang="ko-KR" sz="1200" kern="0" dirty="0">
                    <a:latin typeface="+mn-ea"/>
                  </a:rPr>
                  <a:t/>
                </a:r>
                <a:br>
                  <a:rPr lang="en-US" altLang="ko-KR" sz="1200" kern="0" dirty="0">
                    <a:latin typeface="+mn-ea"/>
                  </a:rPr>
                </a:br>
                <a:r>
                  <a:rPr lang="ko-KR" altLang="en-US" sz="1200" b="1" u="sng" kern="0" dirty="0">
                    <a:latin typeface="+mn-ea"/>
                  </a:rPr>
                  <a:t>배분 대상 매장 </a:t>
                </a:r>
                <a:r>
                  <a:rPr lang="ko-KR" altLang="en-US" sz="1200" b="1" u="sng" kern="0" dirty="0" smtClean="0">
                    <a:latin typeface="+mn-ea"/>
                  </a:rPr>
                  <a:t>식별</a:t>
                </a:r>
                <a:endParaRPr lang="en-US" altLang="ko-KR" sz="1200" b="1" u="sng" kern="0" dirty="0">
                  <a:latin typeface="+mn-ea"/>
                </a:endParaRPr>
              </a:p>
            </p:txBody>
          </p:sp>
          <p:sp>
            <p:nvSpPr>
              <p:cNvPr id="55" name="오각형 54"/>
              <p:cNvSpPr/>
              <p:nvPr/>
            </p:nvSpPr>
            <p:spPr bwMode="auto">
              <a:xfrm rot="5400000">
                <a:off x="2331641" y="215098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r>
                  <a:rPr lang="ko-KR" altLang="en-US" sz="1200" kern="0" dirty="0">
                    <a:latin typeface="+mn-ea"/>
                  </a:rPr>
                  <a:t>스타일 속성 그룹별</a:t>
                </a:r>
                <a:r>
                  <a:rPr lang="en-US" altLang="ko-KR" sz="1200" kern="0" dirty="0">
                    <a:latin typeface="+mn-ea"/>
                  </a:rPr>
                  <a:t/>
                </a:r>
                <a:br>
                  <a:rPr lang="en-US" altLang="ko-KR" sz="1200" kern="0" dirty="0">
                    <a:latin typeface="+mn-ea"/>
                  </a:rPr>
                </a:br>
                <a:r>
                  <a:rPr lang="ko-KR" altLang="en-US" sz="1200" b="1" u="sng" kern="0" dirty="0" err="1">
                    <a:latin typeface="+mn-ea"/>
                  </a:rPr>
                  <a:t>매장별</a:t>
                </a:r>
                <a:r>
                  <a:rPr lang="ko-KR" altLang="en-US" sz="1200" b="1" u="sng" kern="0" dirty="0">
                    <a:latin typeface="+mn-ea"/>
                  </a:rPr>
                  <a:t> 할당 </a:t>
                </a:r>
                <a:r>
                  <a:rPr lang="ko-KR" altLang="en-US" sz="1200" b="1" u="sng" kern="0" dirty="0" err="1">
                    <a:latin typeface="+mn-ea"/>
                  </a:rPr>
                  <a:t>물량비</a:t>
                </a:r>
                <a:r>
                  <a:rPr lang="ko-KR" altLang="en-US" sz="1200" b="1" u="sng" kern="0" dirty="0">
                    <a:latin typeface="+mn-ea"/>
                  </a:rPr>
                  <a:t> </a:t>
                </a:r>
                <a:r>
                  <a:rPr lang="ko-KR" altLang="en-US" sz="1200" b="1" u="sng" kern="0" dirty="0" smtClean="0">
                    <a:latin typeface="+mn-ea"/>
                  </a:rPr>
                  <a:t>산정</a:t>
                </a:r>
                <a:endParaRPr lang="en-US" altLang="ko-KR" sz="1200" b="1" u="sng" kern="0" dirty="0">
                  <a:latin typeface="+mn-ea"/>
                </a:endParaRPr>
              </a:p>
            </p:txBody>
          </p:sp>
          <p:sp>
            <p:nvSpPr>
              <p:cNvPr id="56" name="오각형 55"/>
              <p:cNvSpPr/>
              <p:nvPr/>
            </p:nvSpPr>
            <p:spPr bwMode="auto">
              <a:xfrm rot="5400000">
                <a:off x="2331641" y="283412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r>
                  <a:rPr lang="ko-KR" altLang="en-US" sz="1200" kern="0" dirty="0">
                    <a:latin typeface="+mn-ea"/>
                  </a:rPr>
                  <a:t>스타일별 전년도 </a:t>
                </a:r>
                <a:r>
                  <a:rPr lang="en-US" altLang="ko-KR" sz="1200" kern="0" dirty="0">
                    <a:latin typeface="+mn-ea"/>
                  </a:rPr>
                  <a:t/>
                </a:r>
                <a:br>
                  <a:rPr lang="en-US" altLang="ko-KR" sz="1200" kern="0" dirty="0">
                    <a:latin typeface="+mn-ea"/>
                  </a:rPr>
                </a:br>
                <a:r>
                  <a:rPr lang="ko-KR" altLang="en-US" sz="1200" kern="0" dirty="0">
                    <a:latin typeface="+mn-ea"/>
                  </a:rPr>
                  <a:t>유사 스타일 </a:t>
                </a:r>
                <a:r>
                  <a:rPr lang="ko-KR" altLang="en-US" sz="1200" kern="0" dirty="0" err="1">
                    <a:latin typeface="+mn-ea"/>
                  </a:rPr>
                  <a:t>매핑</a:t>
                </a:r>
                <a:r>
                  <a:rPr lang="ko-KR" altLang="en-US" sz="1200" kern="0" dirty="0">
                    <a:latin typeface="+mn-ea"/>
                  </a:rPr>
                  <a:t> 및</a:t>
                </a:r>
                <a:r>
                  <a:rPr lang="en-US" altLang="ko-KR" sz="1200" kern="0" dirty="0">
                    <a:latin typeface="+mn-ea"/>
                  </a:rPr>
                  <a:t/>
                </a:r>
                <a:br>
                  <a:rPr lang="en-US" altLang="ko-KR" sz="1200" kern="0" dirty="0">
                    <a:latin typeface="+mn-ea"/>
                  </a:rPr>
                </a:br>
                <a:r>
                  <a:rPr lang="ko-KR" altLang="en-US" sz="1200" b="1" u="sng" kern="0" dirty="0">
                    <a:latin typeface="+mn-ea"/>
                  </a:rPr>
                  <a:t>시즌 판매 예측 모델 설정</a:t>
                </a:r>
              </a:p>
            </p:txBody>
          </p:sp>
          <p:sp>
            <p:nvSpPr>
              <p:cNvPr id="57" name="오각형 56"/>
              <p:cNvSpPr/>
              <p:nvPr/>
            </p:nvSpPr>
            <p:spPr bwMode="auto">
              <a:xfrm rot="5400000">
                <a:off x="2331641" y="3517176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 defTabSz="1028700" latinLnBrk="0">
                  <a:lnSpc>
                    <a:spcPct val="95000"/>
                  </a:lnSpc>
                  <a:spcBef>
                    <a:spcPct val="0"/>
                  </a:spcBef>
                  <a:buSzPct val="120000"/>
                </a:pPr>
                <a:r>
                  <a:rPr lang="ko-KR" altLang="en-US" sz="1200" kern="0" dirty="0">
                    <a:latin typeface="+mn-ea"/>
                  </a:rPr>
                  <a:t>스타일별 초기판매량 및</a:t>
                </a:r>
                <a:r>
                  <a:rPr lang="en-US" altLang="ko-KR" sz="1200" kern="0" dirty="0">
                    <a:latin typeface="+mn-ea"/>
                  </a:rPr>
                  <a:t/>
                </a:r>
                <a:br>
                  <a:rPr lang="en-US" altLang="ko-KR" sz="1200" kern="0" dirty="0">
                    <a:latin typeface="+mn-ea"/>
                  </a:rPr>
                </a:br>
                <a:r>
                  <a:rPr lang="ko-KR" altLang="en-US" sz="1200" kern="0" dirty="0" err="1">
                    <a:latin typeface="+mn-ea"/>
                  </a:rPr>
                  <a:t>물량비</a:t>
                </a:r>
                <a:r>
                  <a:rPr lang="ko-KR" altLang="en-US" sz="1200" kern="0" dirty="0">
                    <a:latin typeface="+mn-ea"/>
                  </a:rPr>
                  <a:t> 기반 </a:t>
                </a:r>
                <a:r>
                  <a:rPr lang="en-US" altLang="ko-KR" sz="1200" kern="0" dirty="0" smtClean="0">
                    <a:latin typeface="+mn-ea"/>
                  </a:rPr>
                  <a:t/>
                </a:r>
                <a:br>
                  <a:rPr lang="en-US" altLang="ko-KR" sz="1200" kern="0" dirty="0" smtClean="0">
                    <a:latin typeface="+mn-ea"/>
                  </a:rPr>
                </a:br>
                <a:r>
                  <a:rPr lang="ko-KR" altLang="en-US" sz="1200" b="1" u="sng" kern="0" dirty="0" err="1" smtClean="0">
                    <a:latin typeface="+mn-ea"/>
                  </a:rPr>
                  <a:t>매장별</a:t>
                </a:r>
                <a:r>
                  <a:rPr lang="ko-KR" altLang="en-US" sz="1200" b="1" u="sng" kern="0" dirty="0" smtClean="0">
                    <a:latin typeface="+mn-ea"/>
                  </a:rPr>
                  <a:t> </a:t>
                </a:r>
                <a:r>
                  <a:rPr lang="ko-KR" altLang="en-US" sz="1200" b="1" u="sng" kern="0" dirty="0">
                    <a:latin typeface="+mn-ea"/>
                  </a:rPr>
                  <a:t>초도 </a:t>
                </a:r>
                <a:r>
                  <a:rPr lang="ko-KR" altLang="en-US" sz="1200" b="1" u="sng" kern="0" dirty="0" err="1">
                    <a:latin typeface="+mn-ea"/>
                  </a:rPr>
                  <a:t>배분량</a:t>
                </a:r>
                <a:r>
                  <a:rPr lang="ko-KR" altLang="en-US" sz="1200" b="1" u="sng" kern="0" dirty="0">
                    <a:latin typeface="+mn-ea"/>
                  </a:rPr>
                  <a:t> 결정</a:t>
                </a:r>
              </a:p>
            </p:txBody>
          </p:sp>
          <p:sp>
            <p:nvSpPr>
              <p:cNvPr id="58" name="오각형 57"/>
              <p:cNvSpPr/>
              <p:nvPr/>
            </p:nvSpPr>
            <p:spPr bwMode="auto">
              <a:xfrm rot="5400000">
                <a:off x="2331641" y="420023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r>
                  <a:rPr lang="ko-KR" altLang="en-US" sz="1200" b="1" u="sng" kern="0" dirty="0" err="1">
                    <a:latin typeface="+mn-ea"/>
                  </a:rPr>
                  <a:t>매장별</a:t>
                </a:r>
                <a:r>
                  <a:rPr lang="ko-KR" altLang="en-US" sz="1200" b="1" u="sng" kern="0" dirty="0">
                    <a:latin typeface="+mn-ea"/>
                  </a:rPr>
                  <a:t> </a:t>
                </a:r>
                <a:r>
                  <a:rPr lang="en-US" altLang="ko-KR" sz="1200" b="1" u="sng" kern="0" dirty="0">
                    <a:latin typeface="+mn-ea"/>
                  </a:rPr>
                  <a:t>Size</a:t>
                </a:r>
                <a:r>
                  <a:rPr lang="ko-KR" altLang="en-US" sz="1200" b="1" u="sng" kern="0" dirty="0">
                    <a:latin typeface="+mn-ea"/>
                  </a:rPr>
                  <a:t>별 할당량 </a:t>
                </a:r>
                <a:r>
                  <a:rPr lang="ko-KR" altLang="en-US" sz="1200" b="1" u="sng" kern="0" dirty="0" smtClean="0">
                    <a:latin typeface="+mn-ea"/>
                  </a:rPr>
                  <a:t>산정</a:t>
                </a:r>
                <a:endParaRPr lang="ko-KR" altLang="en-US" sz="1200" b="1" u="sng" kern="0" dirty="0">
                  <a:latin typeface="+mn-ea"/>
                </a:endParaRPr>
              </a:p>
            </p:txBody>
          </p:sp>
        </p:grpSp>
      </p:grpSp>
      <p:sp>
        <p:nvSpPr>
          <p:cNvPr id="191" name="타원 190"/>
          <p:cNvSpPr/>
          <p:nvPr/>
        </p:nvSpPr>
        <p:spPr bwMode="auto">
          <a:xfrm>
            <a:off x="5084141" y="2260486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2" name="타원 191"/>
          <p:cNvSpPr/>
          <p:nvPr/>
        </p:nvSpPr>
        <p:spPr bwMode="auto">
          <a:xfrm>
            <a:off x="5084141" y="2957231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3" name="타원 192"/>
          <p:cNvSpPr/>
          <p:nvPr/>
        </p:nvSpPr>
        <p:spPr bwMode="auto">
          <a:xfrm>
            <a:off x="5084141" y="3616665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" name="타원 193"/>
          <p:cNvSpPr/>
          <p:nvPr/>
        </p:nvSpPr>
        <p:spPr bwMode="auto">
          <a:xfrm>
            <a:off x="5084141" y="4262891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9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5" name="타원 194"/>
          <p:cNvSpPr/>
          <p:nvPr/>
        </p:nvSpPr>
        <p:spPr bwMode="auto">
          <a:xfrm>
            <a:off x="5084141" y="4986803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타원 185"/>
          <p:cNvSpPr/>
          <p:nvPr/>
        </p:nvSpPr>
        <p:spPr bwMode="auto">
          <a:xfrm>
            <a:off x="1521935" y="2260486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7" name="타원 186"/>
          <p:cNvSpPr/>
          <p:nvPr/>
        </p:nvSpPr>
        <p:spPr bwMode="auto">
          <a:xfrm>
            <a:off x="1521935" y="2957231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8" name="타원 187"/>
          <p:cNvSpPr/>
          <p:nvPr/>
        </p:nvSpPr>
        <p:spPr bwMode="auto">
          <a:xfrm>
            <a:off x="1521935" y="3616665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9" name="타원 188"/>
          <p:cNvSpPr/>
          <p:nvPr/>
        </p:nvSpPr>
        <p:spPr bwMode="auto">
          <a:xfrm>
            <a:off x="1521935" y="4262891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0" name="타원 189"/>
          <p:cNvSpPr/>
          <p:nvPr/>
        </p:nvSpPr>
        <p:spPr bwMode="auto">
          <a:xfrm>
            <a:off x="1521935" y="4986803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직선 연결선 11"/>
          <p:cNvCxnSpPr>
            <a:stCxn id="63" idx="3"/>
            <a:endCxn id="5" idx="2"/>
          </p:cNvCxnSpPr>
          <p:nvPr/>
        </p:nvCxnSpPr>
        <p:spPr>
          <a:xfrm>
            <a:off x="1310040" y="2364271"/>
            <a:ext cx="361617" cy="2091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178" idx="3"/>
            <a:endCxn id="5" idx="2"/>
          </p:cNvCxnSpPr>
          <p:nvPr/>
        </p:nvCxnSpPr>
        <p:spPr>
          <a:xfrm flipV="1">
            <a:off x="1310040" y="2573442"/>
            <a:ext cx="361617" cy="61626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156" idx="3"/>
            <a:endCxn id="48" idx="2"/>
          </p:cNvCxnSpPr>
          <p:nvPr/>
        </p:nvCxnSpPr>
        <p:spPr>
          <a:xfrm flipV="1">
            <a:off x="1310040" y="3255707"/>
            <a:ext cx="361617" cy="7688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9" idx="1"/>
            <a:endCxn id="57" idx="0"/>
          </p:cNvCxnSpPr>
          <p:nvPr/>
        </p:nvCxnSpPr>
        <p:spPr>
          <a:xfrm flipH="1" flipV="1">
            <a:off x="7735309" y="4619692"/>
            <a:ext cx="882082" cy="19572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89" idx="1"/>
            <a:endCxn id="58" idx="0"/>
          </p:cNvCxnSpPr>
          <p:nvPr/>
        </p:nvCxnSpPr>
        <p:spPr>
          <a:xfrm flipH="1" flipV="1">
            <a:off x="7735309" y="5301643"/>
            <a:ext cx="875279" cy="37402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05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/>
          <p:cNvSpPr/>
          <p:nvPr/>
        </p:nvSpPr>
        <p:spPr bwMode="auto">
          <a:xfrm>
            <a:off x="3000524" y="6217920"/>
            <a:ext cx="531265" cy="87470"/>
          </a:xfrm>
          <a:prstGeom prst="ellipse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33" name="타원 132"/>
          <p:cNvSpPr/>
          <p:nvPr/>
        </p:nvSpPr>
        <p:spPr bwMode="auto">
          <a:xfrm>
            <a:off x="2296674" y="6217920"/>
            <a:ext cx="531265" cy="87470"/>
          </a:xfrm>
          <a:prstGeom prst="ellipse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34" name="타원 133"/>
          <p:cNvSpPr/>
          <p:nvPr/>
        </p:nvSpPr>
        <p:spPr bwMode="auto">
          <a:xfrm>
            <a:off x="3664816" y="6217920"/>
            <a:ext cx="531265" cy="87470"/>
          </a:xfrm>
          <a:prstGeom prst="ellipse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35" name="타원 134"/>
          <p:cNvSpPr/>
          <p:nvPr/>
        </p:nvSpPr>
        <p:spPr bwMode="auto">
          <a:xfrm>
            <a:off x="4361489" y="6217920"/>
            <a:ext cx="531265" cy="87470"/>
          </a:xfrm>
          <a:prstGeom prst="ellipse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36" name="타원 135"/>
          <p:cNvSpPr/>
          <p:nvPr/>
        </p:nvSpPr>
        <p:spPr bwMode="auto">
          <a:xfrm>
            <a:off x="5725313" y="6217920"/>
            <a:ext cx="531265" cy="87470"/>
          </a:xfrm>
          <a:prstGeom prst="ellipse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78" name="제목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세부 실행과제 정의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(1) </a:t>
            </a:r>
            <a:r>
              <a:rPr lang="ko-KR" altLang="en-US" dirty="0" smtClean="0"/>
              <a:t>매장 초도 배분 최적화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249237" y="769625"/>
            <a:ext cx="7567642" cy="762000"/>
          </a:xfrm>
        </p:spPr>
        <p:txBody>
          <a:bodyPr/>
          <a:lstStyle/>
          <a:p>
            <a:r>
              <a:rPr lang="ko-KR" altLang="en-US" dirty="0" smtClean="0"/>
              <a:t>매장의 품목별 전시 </a:t>
            </a:r>
            <a:r>
              <a:rPr lang="en-US" altLang="ko-KR" dirty="0" err="1" smtClean="0"/>
              <a:t>Capa</a:t>
            </a:r>
            <a:r>
              <a:rPr lang="ko-KR" altLang="en-US" dirty="0" smtClean="0"/>
              <a:t>로부터 품종 매출 비중에 따라 배부 가능 스타일 수를 산정함</a:t>
            </a:r>
            <a:endParaRPr lang="ko-KR" altLang="en-US" dirty="0"/>
          </a:p>
        </p:txBody>
      </p:sp>
      <p:sp>
        <p:nvSpPr>
          <p:cNvPr id="79" name="직사각형 27"/>
          <p:cNvSpPr/>
          <p:nvPr/>
        </p:nvSpPr>
        <p:spPr bwMode="gray">
          <a:xfrm>
            <a:off x="7816878" y="289130"/>
            <a:ext cx="1786513" cy="2805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r" defTabSz="1028700" latinLnBrk="0">
              <a:spcBef>
                <a:spcPct val="0"/>
              </a:spcBef>
              <a:buSzPct val="120000"/>
            </a:pPr>
            <a:r>
              <a:rPr lang="ko-KR" altLang="en-US" sz="14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매장 및 상품 속성을 반영한 매장 구색</a:t>
            </a:r>
            <a:endParaRPr lang="ko-KR" altLang="en-US" sz="1400" b="1" i="1" kern="0" dirty="0">
              <a:solidFill>
                <a:schemeClr val="tx1">
                  <a:lumMod val="95000"/>
                  <a:lumOff val="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93" name="Rectangle 25"/>
          <p:cNvSpPr/>
          <p:nvPr/>
        </p:nvSpPr>
        <p:spPr bwMode="gray">
          <a:xfrm>
            <a:off x="520544" y="1531625"/>
            <a:ext cx="4204771" cy="3076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400" b="1" dirty="0" err="1" smtClean="0">
                <a:latin typeface="+mn-ea"/>
              </a:rPr>
              <a:t>매장별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전시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Capa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기준 투입 가능 스타일 수 산정</a:t>
            </a:r>
            <a:endParaRPr 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2" name="타원 201"/>
          <p:cNvSpPr/>
          <p:nvPr/>
        </p:nvSpPr>
        <p:spPr bwMode="auto">
          <a:xfrm>
            <a:off x="287215" y="1559452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570210" y="825227"/>
            <a:ext cx="1123624" cy="630503"/>
            <a:chOff x="5028895" y="5407291"/>
            <a:chExt cx="853820" cy="466952"/>
          </a:xfrm>
        </p:grpSpPr>
        <p:sp>
          <p:nvSpPr>
            <p:cNvPr id="54" name="오각형 53"/>
            <p:cNvSpPr/>
            <p:nvPr/>
          </p:nvSpPr>
          <p:spPr bwMode="auto">
            <a:xfrm>
              <a:off x="5028895" y="5407291"/>
              <a:ext cx="426910" cy="466952"/>
            </a:xfrm>
            <a:prstGeom prst="homePlate">
              <a:avLst>
                <a:gd name="adj" fmla="val 18328"/>
              </a:avLst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endParaRPr lang="ko-KR" altLang="en-US" sz="4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55" name="오각형 54"/>
            <p:cNvSpPr/>
            <p:nvPr/>
          </p:nvSpPr>
          <p:spPr bwMode="auto">
            <a:xfrm>
              <a:off x="5455805" y="5407291"/>
              <a:ext cx="426910" cy="466952"/>
            </a:xfrm>
            <a:prstGeom prst="homePlate">
              <a:avLst>
                <a:gd name="adj" fmla="val 18328"/>
              </a:avLst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endParaRPr lang="ko-KR" altLang="en-US" sz="400" b="1" dirty="0" smtClean="0">
                <a:latin typeface="+mn-ea"/>
                <a:cs typeface="Arial" charset="0"/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5054007" y="5431419"/>
              <a:ext cx="301348" cy="436188"/>
              <a:chOff x="1488108" y="2311146"/>
              <a:chExt cx="2370121" cy="3415673"/>
            </a:xfrm>
          </p:grpSpPr>
          <p:sp>
            <p:nvSpPr>
              <p:cNvPr id="63" name="오각형 62"/>
              <p:cNvSpPr/>
              <p:nvPr/>
            </p:nvSpPr>
            <p:spPr bwMode="auto">
              <a:xfrm rot="5400000">
                <a:off x="2331641" y="1467613"/>
                <a:ext cx="683055" cy="2370121"/>
              </a:xfrm>
              <a:prstGeom prst="homePlate">
                <a:avLst>
                  <a:gd name="adj" fmla="val 30876"/>
                </a:avLst>
              </a:prstGeom>
              <a:solidFill>
                <a:schemeClr val="tx2">
                  <a:lumMod val="75000"/>
                </a:schemeClr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dirty="0" smtClean="0">
                  <a:latin typeface="+mn-ea"/>
                  <a:cs typeface="Arial" charset="0"/>
                </a:endParaRPr>
              </a:p>
            </p:txBody>
          </p:sp>
          <p:sp>
            <p:nvSpPr>
              <p:cNvPr id="64" name="오각형 63"/>
              <p:cNvSpPr/>
              <p:nvPr/>
            </p:nvSpPr>
            <p:spPr bwMode="auto">
              <a:xfrm rot="5400000">
                <a:off x="2331641" y="215098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65" name="오각형 64"/>
              <p:cNvSpPr/>
              <p:nvPr/>
            </p:nvSpPr>
            <p:spPr bwMode="auto">
              <a:xfrm rot="5400000">
                <a:off x="2331641" y="283412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 defTabSz="1028700" latinLnBrk="0">
                  <a:lnSpc>
                    <a:spcPct val="95000"/>
                  </a:lnSpc>
                  <a:spcBef>
                    <a:spcPct val="0"/>
                  </a:spcBef>
                  <a:buSzPct val="120000"/>
                </a:pPr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66" name="오각형 65"/>
              <p:cNvSpPr/>
              <p:nvPr/>
            </p:nvSpPr>
            <p:spPr bwMode="auto">
              <a:xfrm rot="5400000">
                <a:off x="2331641" y="3517176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67" name="오각형 66"/>
              <p:cNvSpPr/>
              <p:nvPr/>
            </p:nvSpPr>
            <p:spPr bwMode="auto">
              <a:xfrm rot="5400000">
                <a:off x="2331641" y="420023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5478363" y="5431419"/>
              <a:ext cx="301348" cy="436188"/>
              <a:chOff x="1488108" y="2311146"/>
              <a:chExt cx="2370121" cy="3415673"/>
            </a:xfrm>
          </p:grpSpPr>
          <p:sp>
            <p:nvSpPr>
              <p:cNvPr id="58" name="오각형 57"/>
              <p:cNvSpPr/>
              <p:nvPr/>
            </p:nvSpPr>
            <p:spPr bwMode="auto">
              <a:xfrm rot="5400000">
                <a:off x="2331641" y="146761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en-US" altLang="ko-KR" sz="400" b="1" u="sng" kern="0" dirty="0">
                  <a:latin typeface="+mn-ea"/>
                </a:endParaRPr>
              </a:p>
            </p:txBody>
          </p:sp>
          <p:sp>
            <p:nvSpPr>
              <p:cNvPr id="59" name="오각형 58"/>
              <p:cNvSpPr/>
              <p:nvPr/>
            </p:nvSpPr>
            <p:spPr bwMode="auto">
              <a:xfrm rot="5400000">
                <a:off x="2331641" y="215098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en-US" altLang="ko-KR" sz="400" b="1" u="sng" kern="0" dirty="0">
                  <a:latin typeface="+mn-ea"/>
                </a:endParaRPr>
              </a:p>
            </p:txBody>
          </p:sp>
          <p:sp>
            <p:nvSpPr>
              <p:cNvPr id="60" name="오각형 59"/>
              <p:cNvSpPr/>
              <p:nvPr/>
            </p:nvSpPr>
            <p:spPr bwMode="auto">
              <a:xfrm rot="5400000">
                <a:off x="2331641" y="283412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61" name="오각형 60"/>
              <p:cNvSpPr/>
              <p:nvPr/>
            </p:nvSpPr>
            <p:spPr bwMode="auto">
              <a:xfrm rot="5400000">
                <a:off x="2331641" y="3517176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 defTabSz="1028700" latinLnBrk="0">
                  <a:lnSpc>
                    <a:spcPct val="95000"/>
                  </a:lnSpc>
                  <a:spcBef>
                    <a:spcPct val="0"/>
                  </a:spcBef>
                  <a:buSzPct val="120000"/>
                </a:pPr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62" name="오각형 61"/>
              <p:cNvSpPr/>
              <p:nvPr/>
            </p:nvSpPr>
            <p:spPr bwMode="auto">
              <a:xfrm rot="5400000">
                <a:off x="2331641" y="420023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</p:grpSp>
      </p:grpSp>
      <p:sp>
        <p:nvSpPr>
          <p:cNvPr id="3" name="원통 2"/>
          <p:cNvSpPr/>
          <p:nvPr/>
        </p:nvSpPr>
        <p:spPr bwMode="auto">
          <a:xfrm>
            <a:off x="2296675" y="5849417"/>
            <a:ext cx="531265" cy="454773"/>
          </a:xfrm>
          <a:prstGeom prst="can">
            <a:avLst>
              <a:gd name="adj" fmla="val 13271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0000">
                <a:schemeClr val="bg1">
                  <a:lumMod val="95000"/>
                  <a:alpha val="32000"/>
                </a:schemeClr>
              </a:gs>
              <a:gs pos="100000">
                <a:schemeClr val="bg1">
                  <a:lumMod val="65000"/>
                </a:schemeClr>
              </a:gs>
            </a:gsLst>
            <a:lin ang="10800000" scaled="1"/>
            <a:tileRect/>
          </a:gra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70" name="원통 69"/>
          <p:cNvSpPr/>
          <p:nvPr/>
        </p:nvSpPr>
        <p:spPr bwMode="auto">
          <a:xfrm>
            <a:off x="3000524" y="5727701"/>
            <a:ext cx="531265" cy="576490"/>
          </a:xfrm>
          <a:prstGeom prst="can">
            <a:avLst>
              <a:gd name="adj" fmla="val 13525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0000">
                <a:schemeClr val="bg1">
                  <a:lumMod val="95000"/>
                  <a:alpha val="32000"/>
                </a:schemeClr>
              </a:gs>
              <a:gs pos="100000">
                <a:schemeClr val="bg1">
                  <a:lumMod val="65000"/>
                </a:schemeClr>
              </a:gs>
            </a:gsLst>
            <a:lin ang="10800000" scaled="1"/>
            <a:tileRect/>
          </a:gra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71" name="원통 70"/>
          <p:cNvSpPr/>
          <p:nvPr/>
        </p:nvSpPr>
        <p:spPr bwMode="auto">
          <a:xfrm>
            <a:off x="3664817" y="5098690"/>
            <a:ext cx="531265" cy="1205500"/>
          </a:xfrm>
          <a:prstGeom prst="can">
            <a:avLst>
              <a:gd name="adj" fmla="val 1496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0000">
                <a:schemeClr val="bg1">
                  <a:lumMod val="95000"/>
                  <a:alpha val="32000"/>
                </a:schemeClr>
              </a:gs>
              <a:gs pos="100000">
                <a:schemeClr val="bg1">
                  <a:lumMod val="65000"/>
                </a:schemeClr>
              </a:gs>
            </a:gsLst>
            <a:lin ang="10800000" scaled="1"/>
            <a:tileRect/>
          </a:gra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72" name="원통 71"/>
          <p:cNvSpPr/>
          <p:nvPr/>
        </p:nvSpPr>
        <p:spPr bwMode="auto">
          <a:xfrm>
            <a:off x="4361490" y="5276393"/>
            <a:ext cx="531265" cy="1027797"/>
          </a:xfrm>
          <a:prstGeom prst="can">
            <a:avLst>
              <a:gd name="adj" fmla="val 13525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0000">
                <a:schemeClr val="bg1">
                  <a:lumMod val="95000"/>
                  <a:alpha val="32000"/>
                </a:schemeClr>
              </a:gs>
              <a:gs pos="100000">
                <a:schemeClr val="bg1">
                  <a:lumMod val="65000"/>
                </a:schemeClr>
              </a:gs>
            </a:gsLst>
            <a:lin ang="10800000" scaled="1"/>
            <a:tileRect/>
          </a:gra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041595" y="5098690"/>
            <a:ext cx="531265" cy="12055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r>
              <a:rPr lang="en-US" altLang="ko-KR" sz="1300" b="1" dirty="0" smtClean="0">
                <a:latin typeface="+mn-ea"/>
                <a:cs typeface="Arial" charset="0"/>
              </a:rPr>
              <a:t>…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74" name="원통 73"/>
          <p:cNvSpPr/>
          <p:nvPr/>
        </p:nvSpPr>
        <p:spPr bwMode="auto">
          <a:xfrm>
            <a:off x="5724650" y="5537201"/>
            <a:ext cx="531265" cy="766990"/>
          </a:xfrm>
          <a:prstGeom prst="can">
            <a:avLst>
              <a:gd name="adj" fmla="val 12091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0000">
                <a:schemeClr val="bg1">
                  <a:lumMod val="95000"/>
                  <a:alpha val="32000"/>
                </a:schemeClr>
              </a:gs>
              <a:gs pos="100000">
                <a:schemeClr val="bg1">
                  <a:lumMod val="65000"/>
                </a:schemeClr>
              </a:gs>
            </a:gsLst>
            <a:lin ang="10800000" scaled="1"/>
            <a:tileRect/>
          </a:gra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3" name="아래쪽 화살표 12"/>
          <p:cNvSpPr/>
          <p:nvPr/>
        </p:nvSpPr>
        <p:spPr bwMode="auto">
          <a:xfrm>
            <a:off x="2447801" y="4893020"/>
            <a:ext cx="229013" cy="281565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07" name="아래쪽 화살표 106"/>
          <p:cNvSpPr/>
          <p:nvPr/>
        </p:nvSpPr>
        <p:spPr bwMode="auto">
          <a:xfrm>
            <a:off x="3151650" y="4893020"/>
            <a:ext cx="229013" cy="281565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08" name="아래쪽 화살표 107"/>
          <p:cNvSpPr/>
          <p:nvPr/>
        </p:nvSpPr>
        <p:spPr bwMode="auto">
          <a:xfrm>
            <a:off x="3815943" y="4893020"/>
            <a:ext cx="229013" cy="281565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09" name="아래쪽 화살표 108"/>
          <p:cNvSpPr/>
          <p:nvPr/>
        </p:nvSpPr>
        <p:spPr bwMode="auto">
          <a:xfrm>
            <a:off x="4512616" y="4893020"/>
            <a:ext cx="229013" cy="281565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10" name="아래쪽 화살표 109"/>
          <p:cNvSpPr/>
          <p:nvPr/>
        </p:nvSpPr>
        <p:spPr bwMode="auto">
          <a:xfrm>
            <a:off x="5192721" y="4893020"/>
            <a:ext cx="229013" cy="281565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11" name="아래쪽 화살표 110"/>
          <p:cNvSpPr/>
          <p:nvPr/>
        </p:nvSpPr>
        <p:spPr bwMode="auto">
          <a:xfrm>
            <a:off x="5876440" y="4893020"/>
            <a:ext cx="229013" cy="281565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23" name="Rectangle 25"/>
          <p:cNvSpPr/>
          <p:nvPr/>
        </p:nvSpPr>
        <p:spPr bwMode="gray">
          <a:xfrm>
            <a:off x="335596" y="5629955"/>
            <a:ext cx="1809289" cy="3076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매장별로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산정된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 latinLnBrk="0"/>
            <a:r>
              <a:rPr lang="ko-KR" altLang="en-US" sz="1400" b="1" dirty="0" smtClean="0">
                <a:latin typeface="+mn-ea"/>
              </a:rPr>
              <a:t>적정 배분 스타일 수 </a:t>
            </a:r>
            <a:r>
              <a:rPr lang="en-US" altLang="ko-KR" sz="1400" b="1" dirty="0" smtClean="0">
                <a:latin typeface="+mn-ea"/>
              </a:rPr>
              <a:t>(Slot)</a:t>
            </a:r>
            <a:r>
              <a:rPr lang="ko-KR" altLang="en-US" sz="1400" b="1" dirty="0" smtClean="0">
                <a:latin typeface="+mn-ea"/>
              </a:rPr>
              <a:t>의 파악</a:t>
            </a:r>
            <a:endParaRPr 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624421"/>
              </p:ext>
            </p:extLst>
          </p:nvPr>
        </p:nvGraphicFramePr>
        <p:xfrm>
          <a:off x="273299" y="1986995"/>
          <a:ext cx="6045811" cy="2947884"/>
        </p:xfrm>
        <a:graphic>
          <a:graphicData uri="http://schemas.openxmlformats.org/drawingml/2006/table">
            <a:tbl>
              <a:tblPr/>
              <a:tblGrid>
                <a:gridCol w="1264426"/>
                <a:gridCol w="683055"/>
                <a:gridCol w="683055"/>
                <a:gridCol w="683055"/>
                <a:gridCol w="683055"/>
                <a:gridCol w="683055"/>
                <a:gridCol w="683055"/>
                <a:gridCol w="683055"/>
              </a:tblGrid>
              <a:tr h="31407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매장정보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매장명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신세계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본점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롯데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대구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동성점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광양점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영천점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7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매장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0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매장형태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면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ISLAND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Road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Shop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Road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Shop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Road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Shop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매장면적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행거수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벽면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품목별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전시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Capa.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의류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매장별</a:t>
                      </a:r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품목내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픔종별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매출비중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라운드티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17.83%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14.63%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17.83%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22.15%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13.93%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매장별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품목내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픔종별 전시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Capa.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라운드티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 bwMode="auto">
          <a:xfrm>
            <a:off x="197056" y="3985665"/>
            <a:ext cx="6216444" cy="997642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2204577" y="6360845"/>
            <a:ext cx="606010" cy="1679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>
              <a:lnSpc>
                <a:spcPct val="80000"/>
              </a:lnSpc>
            </a:pPr>
            <a:r>
              <a:rPr lang="ko-KR" altLang="en-US" sz="1050" dirty="0" smtClean="0">
                <a:latin typeface="+mn-ea"/>
                <a:cs typeface="Arial" charset="0"/>
              </a:rPr>
              <a:t>신세계</a:t>
            </a:r>
            <a:endParaRPr lang="en-US" altLang="ko-KR" sz="1050" dirty="0" smtClean="0">
              <a:latin typeface="+mn-ea"/>
              <a:cs typeface="Arial" charset="0"/>
            </a:endParaRPr>
          </a:p>
          <a:p>
            <a:pPr algn="ctr">
              <a:lnSpc>
                <a:spcPct val="80000"/>
              </a:lnSpc>
            </a:pPr>
            <a:r>
              <a:rPr lang="ko-KR" altLang="en-US" sz="1050" dirty="0" smtClean="0">
                <a:latin typeface="+mn-ea"/>
                <a:cs typeface="Arial" charset="0"/>
              </a:rPr>
              <a:t>본</a:t>
            </a:r>
            <a:r>
              <a:rPr lang="ko-KR" altLang="en-US" sz="1050" dirty="0">
                <a:latin typeface="+mn-ea"/>
                <a:cs typeface="Arial" charset="0"/>
              </a:rPr>
              <a:t>점</a:t>
            </a:r>
            <a:endParaRPr lang="ko-KR" altLang="en-US" sz="1050" dirty="0" smtClean="0">
              <a:latin typeface="+mn-ea"/>
              <a:cs typeface="Arial" charset="0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2917177" y="6360845"/>
            <a:ext cx="606010" cy="1679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>
              <a:lnSpc>
                <a:spcPct val="80000"/>
              </a:lnSpc>
            </a:pPr>
            <a:r>
              <a:rPr lang="ko-KR" altLang="en-US" sz="1050" dirty="0" err="1" smtClean="0">
                <a:latin typeface="+mn-ea"/>
                <a:cs typeface="Arial" charset="0"/>
              </a:rPr>
              <a:t>롯데</a:t>
            </a:r>
            <a:r>
              <a:rPr lang="en-US" altLang="ko-KR" sz="1050" dirty="0" smtClean="0">
                <a:latin typeface="+mn-ea"/>
                <a:cs typeface="Arial" charset="0"/>
              </a:rPr>
              <a:t/>
            </a:r>
            <a:br>
              <a:rPr lang="en-US" altLang="ko-KR" sz="1050" dirty="0" smtClean="0">
                <a:latin typeface="+mn-ea"/>
                <a:cs typeface="Arial" charset="0"/>
              </a:rPr>
            </a:br>
            <a:r>
              <a:rPr lang="ko-KR" altLang="en-US" sz="1050" dirty="0" smtClean="0">
                <a:latin typeface="+mn-ea"/>
                <a:cs typeface="Arial" charset="0"/>
              </a:rPr>
              <a:t>미아</a:t>
            </a:r>
          </a:p>
        </p:txBody>
      </p:sp>
      <p:sp>
        <p:nvSpPr>
          <p:cNvPr id="157" name="직사각형 156"/>
          <p:cNvSpPr/>
          <p:nvPr/>
        </p:nvSpPr>
        <p:spPr bwMode="auto">
          <a:xfrm>
            <a:off x="3623466" y="6360845"/>
            <a:ext cx="606010" cy="1679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>
              <a:lnSpc>
                <a:spcPct val="80000"/>
              </a:lnSpc>
            </a:pPr>
            <a:r>
              <a:rPr lang="ko-KR" altLang="en-US" sz="1050" dirty="0" smtClean="0">
                <a:latin typeface="+mn-ea"/>
                <a:cs typeface="Arial" charset="0"/>
              </a:rPr>
              <a:t>대구</a:t>
            </a:r>
            <a:r>
              <a:rPr lang="en-US" altLang="ko-KR" sz="1050" dirty="0" smtClean="0">
                <a:latin typeface="+mn-ea"/>
                <a:cs typeface="Arial" charset="0"/>
              </a:rPr>
              <a:t/>
            </a:r>
            <a:br>
              <a:rPr lang="en-US" altLang="ko-KR" sz="1050" dirty="0" smtClean="0">
                <a:latin typeface="+mn-ea"/>
                <a:cs typeface="Arial" charset="0"/>
              </a:rPr>
            </a:br>
            <a:r>
              <a:rPr lang="ko-KR" altLang="en-US" sz="1050" dirty="0" err="1" smtClean="0">
                <a:latin typeface="+mn-ea"/>
                <a:cs typeface="Arial" charset="0"/>
              </a:rPr>
              <a:t>동성점</a:t>
            </a:r>
            <a:endParaRPr lang="ko-KR" altLang="en-US" sz="1050" dirty="0" smtClean="0">
              <a:latin typeface="+mn-ea"/>
              <a:cs typeface="Arial" charset="0"/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4362003" y="6360845"/>
            <a:ext cx="606010" cy="1679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>
              <a:lnSpc>
                <a:spcPct val="80000"/>
              </a:lnSpc>
            </a:pPr>
            <a:r>
              <a:rPr lang="ko-KR" altLang="en-US" sz="1050" dirty="0" err="1" smtClean="0">
                <a:latin typeface="+mn-ea"/>
                <a:cs typeface="Arial" charset="0"/>
              </a:rPr>
              <a:t>광양점</a:t>
            </a:r>
            <a:endParaRPr lang="ko-KR" altLang="en-US" sz="1050" dirty="0" smtClean="0">
              <a:latin typeface="+mn-ea"/>
              <a:cs typeface="Arial" charset="0"/>
            </a:endParaRPr>
          </a:p>
        </p:txBody>
      </p:sp>
      <p:sp>
        <p:nvSpPr>
          <p:cNvPr id="159" name="직사각형 158"/>
          <p:cNvSpPr/>
          <p:nvPr/>
        </p:nvSpPr>
        <p:spPr bwMode="auto">
          <a:xfrm>
            <a:off x="5713100" y="6360845"/>
            <a:ext cx="606010" cy="1679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>
              <a:lnSpc>
                <a:spcPct val="80000"/>
              </a:lnSpc>
            </a:pPr>
            <a:r>
              <a:rPr lang="ko-KR" altLang="en-US" sz="1050" dirty="0" err="1" smtClean="0">
                <a:latin typeface="+mn-ea"/>
                <a:cs typeface="Arial" charset="0"/>
              </a:rPr>
              <a:t>영천점</a:t>
            </a:r>
            <a:endParaRPr lang="ko-KR" altLang="en-US" sz="1050" dirty="0" smtClean="0">
              <a:latin typeface="+mn-ea"/>
              <a:cs typeface="Arial" charset="0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7091177" y="2918787"/>
            <a:ext cx="2428640" cy="8659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marL="95250" indent="-95250" eaLnBrk="0" latinLnBrk="0" hangingPunct="0">
              <a:buFont typeface="Arial" pitchFamily="34" charset="0"/>
              <a:buChar char="•"/>
            </a:pPr>
            <a:r>
              <a:rPr lang="ko-KR" altLang="en-US" sz="1050" kern="0" dirty="0">
                <a:solidFill>
                  <a:sysClr val="windowText" lastClr="000000"/>
                </a:solidFill>
              </a:rPr>
              <a:t>매장 면적</a:t>
            </a:r>
          </a:p>
          <a:p>
            <a:pPr marL="95250" indent="-95250" eaLnBrk="0" latinLnBrk="0" hangingPunct="0">
              <a:buFont typeface="Arial" pitchFamily="34" charset="0"/>
              <a:buChar char="•"/>
            </a:pPr>
            <a:r>
              <a:rPr lang="ko-KR" altLang="en-US" sz="1050" kern="0" dirty="0" smtClean="0">
                <a:solidFill>
                  <a:sysClr val="windowText" lastClr="000000"/>
                </a:solidFill>
              </a:rPr>
              <a:t>매장 집기 내역 및 집기당 표준 </a:t>
            </a:r>
            <a:r>
              <a:rPr lang="en-US" altLang="ko-KR" sz="1050" kern="0" dirty="0" smtClean="0">
                <a:solidFill>
                  <a:sysClr val="windowText" lastClr="000000"/>
                </a:solidFill>
              </a:rPr>
              <a:t>SKU</a:t>
            </a:r>
            <a:br>
              <a:rPr lang="en-US" altLang="ko-KR" sz="1050" kern="0" dirty="0" smtClean="0">
                <a:solidFill>
                  <a:sysClr val="windowText" lastClr="000000"/>
                </a:solidFill>
              </a:rPr>
            </a:br>
            <a:r>
              <a:rPr lang="en-US" altLang="ko-KR" sz="1050" kern="0" dirty="0" smtClean="0">
                <a:solidFill>
                  <a:sysClr val="windowText" lastClr="000000"/>
                </a:solidFill>
              </a:rPr>
              <a:t>(e.g. 1200 </a:t>
            </a:r>
            <a:r>
              <a:rPr lang="ko-KR" altLang="en-US" sz="1050" kern="0" dirty="0" err="1" smtClean="0">
                <a:solidFill>
                  <a:sysClr val="windowText" lastClr="000000"/>
                </a:solidFill>
              </a:rPr>
              <a:t>행거</a:t>
            </a:r>
            <a:r>
              <a:rPr lang="ko-KR" altLang="en-US" sz="105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</a:rPr>
              <a:t>: SS </a:t>
            </a:r>
            <a:r>
              <a:rPr lang="ko-KR" altLang="en-US" sz="1050" kern="0" dirty="0" smtClean="0">
                <a:solidFill>
                  <a:sysClr val="windowText" lastClr="000000"/>
                </a:solidFill>
              </a:rPr>
              <a:t>의류 </a:t>
            </a:r>
            <a:r>
              <a:rPr lang="en-US" altLang="ko-KR" sz="1050" kern="0" dirty="0" smtClean="0">
                <a:solidFill>
                  <a:sysClr val="windowText" lastClr="000000"/>
                </a:solidFill>
              </a:rPr>
              <a:t>SKU : 26)</a:t>
            </a:r>
          </a:p>
          <a:p>
            <a:pPr marL="95250" indent="-95250" eaLnBrk="0" latinLnBrk="0" hangingPunct="0">
              <a:buFont typeface="Arial" pitchFamily="34" charset="0"/>
              <a:buChar char="•"/>
            </a:pPr>
            <a:r>
              <a:rPr lang="ko-KR" altLang="en-US" sz="1050" kern="0" dirty="0" smtClean="0">
                <a:solidFill>
                  <a:sysClr val="windowText" lastClr="000000"/>
                </a:solidFill>
              </a:rPr>
              <a:t>품목별 </a:t>
            </a:r>
            <a:r>
              <a:rPr lang="ko-KR" altLang="en-US" sz="1050" kern="0" dirty="0" err="1" smtClean="0">
                <a:solidFill>
                  <a:sysClr val="windowText" lastClr="000000"/>
                </a:solidFill>
              </a:rPr>
              <a:t>매장별</a:t>
            </a:r>
            <a:r>
              <a:rPr lang="ko-KR" altLang="en-US" sz="105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</a:rPr>
              <a:t>SKU</a:t>
            </a:r>
            <a:r>
              <a:rPr lang="en-US" altLang="ko-KR" sz="1050" kern="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</a:rPr>
              <a:t>: </a:t>
            </a:r>
            <a:br>
              <a:rPr lang="en-US" altLang="ko-KR" sz="1050" kern="0" dirty="0" smtClean="0">
                <a:solidFill>
                  <a:sysClr val="windowText" lastClr="000000"/>
                </a:solidFill>
              </a:rPr>
            </a:br>
            <a:r>
              <a:rPr lang="ko-KR" altLang="en-US" sz="1050" kern="0" dirty="0" smtClean="0">
                <a:solidFill>
                  <a:sysClr val="windowText" lastClr="000000"/>
                </a:solidFill>
              </a:rPr>
              <a:t>의류</a:t>
            </a:r>
            <a:r>
              <a:rPr lang="en-US" altLang="ko-KR" sz="1050" kern="0" dirty="0" smtClean="0">
                <a:solidFill>
                  <a:sysClr val="windowText" lastClr="000000"/>
                </a:solidFill>
              </a:rPr>
              <a:t>(SS/FW </a:t>
            </a:r>
            <a:r>
              <a:rPr lang="ko-KR" altLang="en-US" sz="1050" kern="0" dirty="0" smtClean="0">
                <a:solidFill>
                  <a:sysClr val="windowText" lastClr="000000"/>
                </a:solidFill>
              </a:rPr>
              <a:t>구분</a:t>
            </a:r>
            <a:r>
              <a:rPr lang="en-US" altLang="ko-KR" sz="1050" kern="0" dirty="0" smtClean="0">
                <a:solidFill>
                  <a:sysClr val="windowText" lastClr="000000"/>
                </a:solidFill>
              </a:rPr>
              <a:t>), </a:t>
            </a:r>
            <a:r>
              <a:rPr lang="ko-KR" altLang="en-US" sz="1050" kern="0" dirty="0" smtClean="0">
                <a:solidFill>
                  <a:sysClr val="windowText" lastClr="000000"/>
                </a:solidFill>
              </a:rPr>
              <a:t>용품</a:t>
            </a:r>
            <a:r>
              <a:rPr lang="en-US" altLang="ko-KR" sz="1050" kern="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050" kern="0" dirty="0" smtClean="0">
                <a:solidFill>
                  <a:sysClr val="windowText" lastClr="000000"/>
                </a:solidFill>
              </a:rPr>
              <a:t>신발</a:t>
            </a:r>
            <a:r>
              <a:rPr lang="en-US" altLang="ko-KR" sz="1050" kern="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050" kern="0" dirty="0" smtClean="0">
                <a:solidFill>
                  <a:sysClr val="windowText" lastClr="000000"/>
                </a:solidFill>
              </a:rPr>
              <a:t>기타</a:t>
            </a:r>
            <a:endParaRPr lang="en-US" altLang="ko-KR" sz="105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6546795" y="2918787"/>
            <a:ext cx="531264" cy="8659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100" dirty="0" smtClean="0">
                <a:latin typeface="+mn-ea"/>
                <a:cs typeface="Arial" charset="0"/>
              </a:rPr>
              <a:t>VM </a:t>
            </a:r>
            <a:r>
              <a:rPr lang="ko-KR" altLang="en-US" sz="1100" dirty="0" smtClean="0">
                <a:latin typeface="+mn-ea"/>
                <a:cs typeface="Arial" charset="0"/>
              </a:rPr>
              <a:t>부서 요청 정</a:t>
            </a:r>
            <a:r>
              <a:rPr lang="ko-KR" altLang="en-US" sz="1100" dirty="0">
                <a:latin typeface="+mn-ea"/>
                <a:cs typeface="Arial" charset="0"/>
              </a:rPr>
              <a:t>보</a:t>
            </a:r>
          </a:p>
        </p:txBody>
      </p:sp>
      <p:sp>
        <p:nvSpPr>
          <p:cNvPr id="75" name="직사각형 74"/>
          <p:cNvSpPr/>
          <p:nvPr/>
        </p:nvSpPr>
        <p:spPr bwMode="auto">
          <a:xfrm>
            <a:off x="6458159" y="4476997"/>
            <a:ext cx="3145232" cy="182156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marL="95250" lvl="1" indent="-95250" eaLnBrk="0" latinLnBrk="0" hangingPunct="0">
              <a:spcBef>
                <a:spcPts val="600"/>
              </a:spcBef>
              <a:buFont typeface="Arial" pitchFamily="34" charset="0"/>
              <a:buChar char="•"/>
            </a:pPr>
            <a:r>
              <a:rPr lang="ko-KR" altLang="en-US" sz="1100" kern="0" dirty="0">
                <a:solidFill>
                  <a:sysClr val="windowText" lastClr="000000"/>
                </a:solidFill>
              </a:rPr>
              <a:t>품목 내 품종의 매출 비중에 비례하도록 품종 전시 </a:t>
            </a:r>
            <a:r>
              <a:rPr lang="en-US" altLang="ko-KR" sz="1100" kern="0" dirty="0" err="1">
                <a:solidFill>
                  <a:sysClr val="windowText" lastClr="000000"/>
                </a:solidFill>
              </a:rPr>
              <a:t>Capa</a:t>
            </a:r>
            <a:r>
              <a:rPr lang="en-US" altLang="ko-KR" sz="1100" kern="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100" kern="0" dirty="0">
                <a:solidFill>
                  <a:sysClr val="windowText" lastClr="000000"/>
                </a:solidFill>
              </a:rPr>
              <a:t>산정</a:t>
            </a:r>
            <a:endParaRPr lang="en-US" altLang="ko-KR" sz="1100" kern="0" dirty="0">
              <a:solidFill>
                <a:sysClr val="windowText" lastClr="000000"/>
              </a:solidFill>
            </a:endParaRPr>
          </a:p>
          <a:p>
            <a:pPr marL="95250" indent="-95250" eaLnBrk="0" latinLnBrk="0" hangingPunct="0">
              <a:spcBef>
                <a:spcPts val="600"/>
              </a:spcBef>
              <a:buFont typeface="Arial" pitchFamily="34" charset="0"/>
              <a:buChar char="•"/>
            </a:pPr>
            <a:r>
              <a:rPr lang="ko-KR" altLang="en-US" sz="1100" kern="0" dirty="0" smtClean="0">
                <a:solidFill>
                  <a:sysClr val="windowText" lastClr="000000"/>
                </a:solidFill>
              </a:rPr>
              <a:t>품목 </a:t>
            </a:r>
            <a:r>
              <a:rPr lang="ko-KR" altLang="en-US" sz="1100" kern="0" dirty="0">
                <a:solidFill>
                  <a:sysClr val="windowText" lastClr="000000"/>
                </a:solidFill>
              </a:rPr>
              <a:t>내 아이템의 </a:t>
            </a:r>
            <a:r>
              <a:rPr lang="ko-KR" altLang="en-US" sz="1100" kern="0" dirty="0" err="1" smtClean="0">
                <a:solidFill>
                  <a:sysClr val="windowText" lastClr="000000"/>
                </a:solidFill>
              </a:rPr>
              <a:t>매장별</a:t>
            </a:r>
            <a:r>
              <a:rPr lang="ko-KR" altLang="en-US" sz="1100" kern="0" dirty="0" smtClean="0">
                <a:solidFill>
                  <a:sysClr val="windowText" lastClr="000000"/>
                </a:solidFill>
              </a:rPr>
              <a:t> 매출 </a:t>
            </a:r>
            <a:r>
              <a:rPr lang="ko-KR" altLang="en-US" sz="1100" kern="0" dirty="0">
                <a:solidFill>
                  <a:sysClr val="windowText" lastClr="000000"/>
                </a:solidFill>
              </a:rPr>
              <a:t>비중에 따라 </a:t>
            </a:r>
            <a:r>
              <a:rPr lang="ko-KR" altLang="en-US" sz="1100" kern="0" dirty="0" err="1">
                <a:solidFill>
                  <a:sysClr val="windowText" lastClr="000000"/>
                </a:solidFill>
              </a:rPr>
              <a:t>아이템별</a:t>
            </a:r>
            <a:r>
              <a:rPr lang="ko-KR" altLang="en-US" sz="1100" kern="0" dirty="0">
                <a:solidFill>
                  <a:sysClr val="windowText" lastClr="000000"/>
                </a:solidFill>
              </a:rPr>
              <a:t> 전시 </a:t>
            </a:r>
            <a:r>
              <a:rPr lang="en-US" altLang="ko-KR" sz="1100" kern="0" dirty="0" err="1">
                <a:solidFill>
                  <a:sysClr val="windowText" lastClr="000000"/>
                </a:solidFill>
              </a:rPr>
              <a:t>Capa</a:t>
            </a:r>
            <a:r>
              <a:rPr lang="en-US" altLang="ko-KR" sz="1100" kern="0" dirty="0">
                <a:solidFill>
                  <a:sysClr val="windowText" lastClr="000000"/>
                </a:solidFill>
              </a:rPr>
              <a:t> 1</a:t>
            </a:r>
            <a:r>
              <a:rPr lang="ko-KR" altLang="en-US" sz="1100" kern="0" dirty="0">
                <a:solidFill>
                  <a:sysClr val="windowText" lastClr="000000"/>
                </a:solidFill>
              </a:rPr>
              <a:t>차 산정 후 </a:t>
            </a:r>
            <a:r>
              <a:rPr lang="ko-KR" altLang="en-US" sz="1100" kern="0" dirty="0" smtClean="0">
                <a:solidFill>
                  <a:sysClr val="windowText" lastClr="000000"/>
                </a:solidFill>
              </a:rPr>
              <a:t>조정</a:t>
            </a:r>
            <a:endParaRPr lang="en-US" altLang="ko-KR" sz="1100" kern="0" dirty="0" smtClean="0">
              <a:solidFill>
                <a:sysClr val="windowText" lastClr="000000"/>
              </a:solidFill>
            </a:endParaRPr>
          </a:p>
          <a:p>
            <a:pPr marL="95250" indent="-95250" eaLnBrk="0" latinLnBrk="0" hangingPunct="0">
              <a:spcBef>
                <a:spcPts val="600"/>
              </a:spcBef>
              <a:buFont typeface="Arial" pitchFamily="34" charset="0"/>
              <a:buChar char="•"/>
            </a:pPr>
            <a:r>
              <a:rPr lang="ko-KR" altLang="en-US" sz="1100" kern="0" dirty="0" err="1" smtClean="0">
                <a:solidFill>
                  <a:sysClr val="windowText" lastClr="000000"/>
                </a:solidFill>
              </a:rPr>
              <a:t>매장별</a:t>
            </a:r>
            <a:r>
              <a:rPr lang="ko-KR" altLang="en-US" sz="1100" kern="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100" kern="0" dirty="0" err="1" smtClean="0">
                <a:solidFill>
                  <a:sysClr val="windowText" lastClr="000000"/>
                </a:solidFill>
              </a:rPr>
              <a:t>아이템별</a:t>
            </a:r>
            <a:r>
              <a:rPr lang="ko-KR" altLang="en-US" sz="1100" kern="0" dirty="0" smtClean="0">
                <a:solidFill>
                  <a:sysClr val="windowText" lastClr="000000"/>
                </a:solidFill>
              </a:rPr>
              <a:t> 매출 비중을 구하되</a:t>
            </a:r>
            <a:r>
              <a:rPr lang="en-US" altLang="ko-KR" sz="1100" kern="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100" kern="0" dirty="0" smtClean="0">
                <a:solidFill>
                  <a:sysClr val="windowText" lastClr="000000"/>
                </a:solidFill>
              </a:rPr>
              <a:t>정보가 없는 경우 </a:t>
            </a:r>
            <a:r>
              <a:rPr lang="en-US" altLang="ko-KR" sz="1100" kern="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100" kern="0" dirty="0" err="1" smtClean="0">
                <a:solidFill>
                  <a:sysClr val="windowText" lastClr="000000"/>
                </a:solidFill>
              </a:rPr>
              <a:t>신규점</a:t>
            </a:r>
            <a:r>
              <a:rPr lang="en-US" altLang="ko-KR" sz="1100" kern="0" dirty="0" smtClean="0">
                <a:solidFill>
                  <a:sysClr val="windowText" lastClr="000000"/>
                </a:solidFill>
              </a:rPr>
              <a:t>), </a:t>
            </a:r>
            <a:r>
              <a:rPr lang="ko-KR" altLang="en-US" sz="1100" kern="0" dirty="0" smtClean="0">
                <a:solidFill>
                  <a:sysClr val="windowText" lastClr="000000"/>
                </a:solidFill>
              </a:rPr>
              <a:t>유사 </a:t>
            </a:r>
            <a:r>
              <a:rPr lang="en-US" altLang="ko-KR" sz="1100" kern="0" dirty="0" smtClean="0">
                <a:solidFill>
                  <a:sysClr val="windowText" lastClr="000000"/>
                </a:solidFill>
              </a:rPr>
              <a:t>SKU</a:t>
            </a:r>
            <a:r>
              <a:rPr lang="ko-KR" altLang="en-US" sz="1100" kern="0" dirty="0" smtClean="0">
                <a:solidFill>
                  <a:sysClr val="windowText" lastClr="000000"/>
                </a:solidFill>
              </a:rPr>
              <a:t>수를 갖는 매장과 동일하게 적용</a:t>
            </a:r>
            <a:endParaRPr lang="en-US" altLang="ko-KR" sz="11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0899" y="2464465"/>
            <a:ext cx="3132491" cy="46166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marL="95250" indent="-95250" eaLnBrk="0" latinLnBrk="0" hangingPunct="0">
              <a:spcBef>
                <a:spcPts val="600"/>
              </a:spcBef>
              <a:buFont typeface="Arial" pitchFamily="34" charset="0"/>
              <a:buChar char="•"/>
            </a:pPr>
            <a:r>
              <a:rPr lang="ko-KR" altLang="en-US" sz="1100" kern="0" dirty="0">
                <a:solidFill>
                  <a:sysClr val="windowText" lastClr="000000"/>
                </a:solidFill>
              </a:rPr>
              <a:t>매장 품목별 집기 내역 및 규격으로부터 품목별 표준 </a:t>
            </a:r>
            <a:r>
              <a:rPr lang="en-US" altLang="ko-KR" sz="1100" kern="0" dirty="0">
                <a:solidFill>
                  <a:sysClr val="windowText" lastClr="000000"/>
                </a:solidFill>
              </a:rPr>
              <a:t>SKU</a:t>
            </a:r>
            <a:r>
              <a:rPr lang="ko-KR" altLang="en-US" sz="1100" kern="0" dirty="0">
                <a:solidFill>
                  <a:sysClr val="windowText" lastClr="000000"/>
                </a:solidFill>
              </a:rPr>
              <a:t>를 산출</a:t>
            </a:r>
            <a:endParaRPr lang="en-US" altLang="ko-KR" sz="1100" kern="0" dirty="0">
              <a:solidFill>
                <a:sysClr val="windowText" lastClr="00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470899" y="4036160"/>
            <a:ext cx="3132491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eaLnBrk="0" latinLnBrk="0" hangingPunct="0">
              <a:spcBef>
                <a:spcPts val="600"/>
              </a:spcBef>
            </a:pPr>
            <a:r>
              <a:rPr lang="ko-KR" altLang="en-US" sz="1200" b="1" kern="0" dirty="0" err="1" smtClean="0">
                <a:solidFill>
                  <a:sysClr val="windowText" lastClr="000000"/>
                </a:solidFill>
              </a:rPr>
              <a:t>매장별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 kern="0" dirty="0" err="1" smtClean="0">
                <a:solidFill>
                  <a:sysClr val="windowText" lastClr="000000"/>
                </a:solidFill>
              </a:rPr>
              <a:t>품종별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</a:rPr>
              <a:t> 매출 비중 및 전시 </a:t>
            </a:r>
            <a:r>
              <a:rPr lang="en-US" altLang="ko-KR" sz="1200" b="1" kern="0" dirty="0" err="1" smtClean="0">
                <a:solidFill>
                  <a:sysClr val="windowText" lastClr="000000"/>
                </a:solidFill>
              </a:rPr>
              <a:t>Capa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</a:rPr>
              <a:t>.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</a:rPr>
              <a:t>산정</a:t>
            </a:r>
            <a:endParaRPr lang="en-US" altLang="ko-KR" sz="12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470899" y="1977470"/>
            <a:ext cx="3132491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eaLnBrk="0" latinLnBrk="0" hangingPunct="0">
              <a:spcBef>
                <a:spcPts val="600"/>
              </a:spcBef>
            </a:pPr>
            <a:r>
              <a:rPr lang="en-US" altLang="ko-KR" sz="1200" b="1" kern="0" dirty="0" smtClean="0">
                <a:solidFill>
                  <a:sysClr val="windowText" lastClr="000000"/>
                </a:solidFill>
              </a:rPr>
              <a:t>VM</a:t>
            </a:r>
            <a:r>
              <a:rPr lang="ko-KR" altLang="en-US" sz="1200" b="1" kern="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</a:rPr>
              <a:t>부서로부터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1" kern="0" dirty="0" err="1" smtClean="0">
                <a:solidFill>
                  <a:sysClr val="windowText" lastClr="000000"/>
                </a:solidFill>
              </a:rPr>
              <a:t>매장별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</a:rPr>
              <a:t> 품목별 전시 </a:t>
            </a:r>
            <a:r>
              <a:rPr lang="en-US" altLang="ko-KR" sz="1200" b="1" kern="0" dirty="0" err="1" smtClean="0">
                <a:solidFill>
                  <a:sysClr val="windowText" lastClr="000000"/>
                </a:solidFill>
              </a:rPr>
              <a:t>Capa</a:t>
            </a:r>
            <a:r>
              <a:rPr lang="ko-KR" altLang="en-US" sz="1200" b="1" kern="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</a:rPr>
              <a:t>정보를 받음</a:t>
            </a:r>
            <a:endParaRPr lang="en-US" altLang="ko-KR" sz="12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2268030" y="5891854"/>
            <a:ext cx="559910" cy="24818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bIns="0" rtlCol="0" anchor="ctr"/>
          <a:lstStyle/>
          <a:p>
            <a:pPr algn="ctr"/>
            <a:r>
              <a:rPr lang="en-US" altLang="ko-KR" sz="1300" b="1" dirty="0" smtClean="0">
                <a:latin typeface="+mn-ea"/>
                <a:cs typeface="Arial" charset="0"/>
              </a:rPr>
              <a:t>0/16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2959949" y="5891854"/>
            <a:ext cx="559910" cy="24818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bIns="0" rtlCol="0" anchor="ctr"/>
          <a:lstStyle/>
          <a:p>
            <a:pPr algn="ctr"/>
            <a:r>
              <a:rPr lang="en-US" altLang="ko-KR" sz="1300" b="1" dirty="0" smtClean="0">
                <a:latin typeface="+mn-ea"/>
                <a:cs typeface="Arial" charset="0"/>
              </a:rPr>
              <a:t>0/22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3650712" y="5891854"/>
            <a:ext cx="559910" cy="24818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bIns="0" rtlCol="0" anchor="ctr"/>
          <a:lstStyle/>
          <a:p>
            <a:pPr algn="ctr"/>
            <a:r>
              <a:rPr lang="en-US" altLang="ko-KR" sz="1300" b="1" dirty="0" smtClean="0">
                <a:latin typeface="+mn-ea"/>
                <a:cs typeface="Arial" charset="0"/>
              </a:rPr>
              <a:t>0/65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4374830" y="5891854"/>
            <a:ext cx="559910" cy="24818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bIns="0" rtlCol="0" anchor="ctr"/>
          <a:lstStyle/>
          <a:p>
            <a:pPr algn="ctr"/>
            <a:r>
              <a:rPr lang="en-US" altLang="ko-KR" sz="1300" b="1" dirty="0" smtClean="0">
                <a:latin typeface="+mn-ea"/>
                <a:cs typeface="Arial" charset="0"/>
              </a:rPr>
              <a:t>0/44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5728452" y="5891854"/>
            <a:ext cx="559910" cy="24818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bIns="0" rtlCol="0" anchor="ctr"/>
          <a:lstStyle/>
          <a:p>
            <a:pPr algn="ctr"/>
            <a:r>
              <a:rPr lang="en-US" altLang="ko-KR" sz="1300" b="1" dirty="0" smtClean="0">
                <a:latin typeface="+mn-ea"/>
                <a:cs typeface="Arial" charset="0"/>
              </a:rPr>
              <a:t>0/36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0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/>
          <p:cNvSpPr/>
          <p:nvPr/>
        </p:nvSpPr>
        <p:spPr bwMode="auto">
          <a:xfrm>
            <a:off x="3002493" y="6056295"/>
            <a:ext cx="531265" cy="87470"/>
          </a:xfrm>
          <a:prstGeom prst="ellipse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33" name="타원 132"/>
          <p:cNvSpPr/>
          <p:nvPr/>
        </p:nvSpPr>
        <p:spPr bwMode="auto">
          <a:xfrm>
            <a:off x="2298643" y="6056295"/>
            <a:ext cx="531265" cy="87470"/>
          </a:xfrm>
          <a:prstGeom prst="ellipse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34" name="타원 133"/>
          <p:cNvSpPr/>
          <p:nvPr/>
        </p:nvSpPr>
        <p:spPr bwMode="auto">
          <a:xfrm>
            <a:off x="3666785" y="6056295"/>
            <a:ext cx="531265" cy="87470"/>
          </a:xfrm>
          <a:prstGeom prst="ellipse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35" name="타원 134"/>
          <p:cNvSpPr/>
          <p:nvPr/>
        </p:nvSpPr>
        <p:spPr bwMode="auto">
          <a:xfrm>
            <a:off x="4363458" y="6056295"/>
            <a:ext cx="531265" cy="87470"/>
          </a:xfrm>
          <a:prstGeom prst="ellipse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36" name="타원 135"/>
          <p:cNvSpPr/>
          <p:nvPr/>
        </p:nvSpPr>
        <p:spPr bwMode="auto">
          <a:xfrm>
            <a:off x="5727282" y="6056295"/>
            <a:ext cx="531265" cy="87470"/>
          </a:xfrm>
          <a:prstGeom prst="ellipse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78" name="제목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세부 실행과제 정의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(1) </a:t>
            </a:r>
            <a:r>
              <a:rPr lang="ko-KR" altLang="en-US" dirty="0" smtClean="0"/>
              <a:t>매장 초도 배분 최적화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249237" y="769625"/>
            <a:ext cx="7567642" cy="762000"/>
          </a:xfrm>
        </p:spPr>
        <p:txBody>
          <a:bodyPr/>
          <a:lstStyle/>
          <a:p>
            <a:r>
              <a:rPr lang="ko-KR" altLang="en-US" dirty="0" smtClean="0"/>
              <a:t>매장의 공간대비 </a:t>
            </a:r>
            <a:r>
              <a:rPr lang="ko-KR" altLang="en-US" dirty="0" err="1" smtClean="0"/>
              <a:t>판매력이</a:t>
            </a:r>
            <a:r>
              <a:rPr lang="ko-KR" altLang="en-US" dirty="0" smtClean="0"/>
              <a:t> 크게 높은 경우와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매장 구색의 최소 배분에 의해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전시 </a:t>
            </a:r>
            <a:r>
              <a:rPr lang="en-US" altLang="ko-KR" dirty="0" err="1" smtClean="0"/>
              <a:t>Capa</a:t>
            </a:r>
            <a:r>
              <a:rPr lang="ko-KR" altLang="en-US" dirty="0" smtClean="0"/>
              <a:t>의 최소치를 보정함</a:t>
            </a:r>
            <a:endParaRPr lang="ko-KR" altLang="en-US" dirty="0"/>
          </a:p>
        </p:txBody>
      </p:sp>
      <p:sp>
        <p:nvSpPr>
          <p:cNvPr id="79" name="직사각형 27"/>
          <p:cNvSpPr/>
          <p:nvPr/>
        </p:nvSpPr>
        <p:spPr bwMode="gray">
          <a:xfrm>
            <a:off x="7816878" y="289130"/>
            <a:ext cx="1786513" cy="2805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r" defTabSz="1028700" latinLnBrk="0">
              <a:spcBef>
                <a:spcPct val="0"/>
              </a:spcBef>
              <a:buSzPct val="120000"/>
            </a:pPr>
            <a:r>
              <a:rPr lang="ko-KR" altLang="en-US" sz="14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매장 및 상품 속성을 반영한 매장 구색</a:t>
            </a:r>
            <a:endParaRPr lang="ko-KR" altLang="en-US" sz="1400" b="1" i="1" kern="0" dirty="0">
              <a:solidFill>
                <a:schemeClr val="tx1">
                  <a:lumMod val="95000"/>
                  <a:lumOff val="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93" name="Rectangle 25"/>
          <p:cNvSpPr/>
          <p:nvPr/>
        </p:nvSpPr>
        <p:spPr bwMode="gray">
          <a:xfrm>
            <a:off x="520544" y="1531625"/>
            <a:ext cx="4204771" cy="3076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400" b="1" dirty="0" err="1" smtClean="0">
                <a:latin typeface="+mn-ea"/>
              </a:rPr>
              <a:t>매장별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전시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Capa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기준 투입 가능 스타일 수 산정</a:t>
            </a:r>
            <a:endParaRPr 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2" name="타원 201"/>
          <p:cNvSpPr/>
          <p:nvPr/>
        </p:nvSpPr>
        <p:spPr bwMode="auto">
          <a:xfrm>
            <a:off x="287215" y="1559452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570210" y="825227"/>
            <a:ext cx="1123624" cy="630503"/>
            <a:chOff x="5028895" y="5407291"/>
            <a:chExt cx="853820" cy="466952"/>
          </a:xfrm>
        </p:grpSpPr>
        <p:sp>
          <p:nvSpPr>
            <p:cNvPr id="54" name="오각형 53"/>
            <p:cNvSpPr/>
            <p:nvPr/>
          </p:nvSpPr>
          <p:spPr bwMode="auto">
            <a:xfrm>
              <a:off x="5028895" y="5407291"/>
              <a:ext cx="426910" cy="466952"/>
            </a:xfrm>
            <a:prstGeom prst="homePlate">
              <a:avLst>
                <a:gd name="adj" fmla="val 18328"/>
              </a:avLst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endParaRPr lang="ko-KR" altLang="en-US" sz="4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55" name="오각형 54"/>
            <p:cNvSpPr/>
            <p:nvPr/>
          </p:nvSpPr>
          <p:spPr bwMode="auto">
            <a:xfrm>
              <a:off x="5455805" y="5407291"/>
              <a:ext cx="426910" cy="466952"/>
            </a:xfrm>
            <a:prstGeom prst="homePlate">
              <a:avLst>
                <a:gd name="adj" fmla="val 18328"/>
              </a:avLst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endParaRPr lang="ko-KR" altLang="en-US" sz="400" b="1" dirty="0" smtClean="0">
                <a:latin typeface="+mn-ea"/>
                <a:cs typeface="Arial" charset="0"/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5054007" y="5431419"/>
              <a:ext cx="301348" cy="436188"/>
              <a:chOff x="1488108" y="2311146"/>
              <a:chExt cx="2370121" cy="3415673"/>
            </a:xfrm>
          </p:grpSpPr>
          <p:sp>
            <p:nvSpPr>
              <p:cNvPr id="63" name="오각형 62"/>
              <p:cNvSpPr/>
              <p:nvPr/>
            </p:nvSpPr>
            <p:spPr bwMode="auto">
              <a:xfrm rot="5400000">
                <a:off x="2331641" y="1467613"/>
                <a:ext cx="683055" cy="2370121"/>
              </a:xfrm>
              <a:prstGeom prst="homePlate">
                <a:avLst>
                  <a:gd name="adj" fmla="val 30876"/>
                </a:avLst>
              </a:prstGeom>
              <a:solidFill>
                <a:schemeClr val="tx2">
                  <a:lumMod val="75000"/>
                </a:schemeClr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dirty="0" smtClean="0">
                  <a:latin typeface="+mn-ea"/>
                  <a:cs typeface="Arial" charset="0"/>
                </a:endParaRPr>
              </a:p>
            </p:txBody>
          </p:sp>
          <p:sp>
            <p:nvSpPr>
              <p:cNvPr id="64" name="오각형 63"/>
              <p:cNvSpPr/>
              <p:nvPr/>
            </p:nvSpPr>
            <p:spPr bwMode="auto">
              <a:xfrm rot="5400000">
                <a:off x="2331641" y="215098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65" name="오각형 64"/>
              <p:cNvSpPr/>
              <p:nvPr/>
            </p:nvSpPr>
            <p:spPr bwMode="auto">
              <a:xfrm rot="5400000">
                <a:off x="2331641" y="283412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 defTabSz="1028700" latinLnBrk="0">
                  <a:lnSpc>
                    <a:spcPct val="95000"/>
                  </a:lnSpc>
                  <a:spcBef>
                    <a:spcPct val="0"/>
                  </a:spcBef>
                  <a:buSzPct val="120000"/>
                </a:pPr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66" name="오각형 65"/>
              <p:cNvSpPr/>
              <p:nvPr/>
            </p:nvSpPr>
            <p:spPr bwMode="auto">
              <a:xfrm rot="5400000">
                <a:off x="2331641" y="3517176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67" name="오각형 66"/>
              <p:cNvSpPr/>
              <p:nvPr/>
            </p:nvSpPr>
            <p:spPr bwMode="auto">
              <a:xfrm rot="5400000">
                <a:off x="2331641" y="420023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5478363" y="5431419"/>
              <a:ext cx="301348" cy="436188"/>
              <a:chOff x="1488108" y="2311146"/>
              <a:chExt cx="2370121" cy="3415673"/>
            </a:xfrm>
          </p:grpSpPr>
          <p:sp>
            <p:nvSpPr>
              <p:cNvPr id="58" name="오각형 57"/>
              <p:cNvSpPr/>
              <p:nvPr/>
            </p:nvSpPr>
            <p:spPr bwMode="auto">
              <a:xfrm rot="5400000">
                <a:off x="2331641" y="146761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en-US" altLang="ko-KR" sz="400" b="1" u="sng" kern="0" dirty="0">
                  <a:latin typeface="+mn-ea"/>
                </a:endParaRPr>
              </a:p>
            </p:txBody>
          </p:sp>
          <p:sp>
            <p:nvSpPr>
              <p:cNvPr id="59" name="오각형 58"/>
              <p:cNvSpPr/>
              <p:nvPr/>
            </p:nvSpPr>
            <p:spPr bwMode="auto">
              <a:xfrm rot="5400000">
                <a:off x="2331641" y="215098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en-US" altLang="ko-KR" sz="400" b="1" u="sng" kern="0" dirty="0">
                  <a:latin typeface="+mn-ea"/>
                </a:endParaRPr>
              </a:p>
            </p:txBody>
          </p:sp>
          <p:sp>
            <p:nvSpPr>
              <p:cNvPr id="60" name="오각형 59"/>
              <p:cNvSpPr/>
              <p:nvPr/>
            </p:nvSpPr>
            <p:spPr bwMode="auto">
              <a:xfrm rot="5400000">
                <a:off x="2331641" y="283412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61" name="오각형 60"/>
              <p:cNvSpPr/>
              <p:nvPr/>
            </p:nvSpPr>
            <p:spPr bwMode="auto">
              <a:xfrm rot="5400000">
                <a:off x="2331641" y="3517176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 defTabSz="1028700" latinLnBrk="0">
                  <a:lnSpc>
                    <a:spcPct val="95000"/>
                  </a:lnSpc>
                  <a:spcBef>
                    <a:spcPct val="0"/>
                  </a:spcBef>
                  <a:buSzPct val="120000"/>
                </a:pPr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62" name="오각형 61"/>
              <p:cNvSpPr/>
              <p:nvPr/>
            </p:nvSpPr>
            <p:spPr bwMode="auto">
              <a:xfrm rot="5400000">
                <a:off x="2331641" y="420023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</p:grpSp>
      </p:grpSp>
      <p:sp>
        <p:nvSpPr>
          <p:cNvPr id="3" name="원통 2"/>
          <p:cNvSpPr/>
          <p:nvPr/>
        </p:nvSpPr>
        <p:spPr bwMode="auto">
          <a:xfrm>
            <a:off x="2298644" y="5687792"/>
            <a:ext cx="531265" cy="454773"/>
          </a:xfrm>
          <a:prstGeom prst="can">
            <a:avLst>
              <a:gd name="adj" fmla="val 13271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0000">
                <a:schemeClr val="bg1">
                  <a:lumMod val="95000"/>
                  <a:alpha val="32000"/>
                </a:schemeClr>
              </a:gs>
              <a:gs pos="100000">
                <a:schemeClr val="bg1">
                  <a:lumMod val="65000"/>
                </a:schemeClr>
              </a:gs>
            </a:gsLst>
            <a:lin ang="10800000" scaled="1"/>
            <a:tileRect/>
          </a:gra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70" name="원통 69"/>
          <p:cNvSpPr/>
          <p:nvPr/>
        </p:nvSpPr>
        <p:spPr bwMode="auto">
          <a:xfrm>
            <a:off x="3002493" y="5664200"/>
            <a:ext cx="531265" cy="478366"/>
          </a:xfrm>
          <a:prstGeom prst="can">
            <a:avLst>
              <a:gd name="adj" fmla="val 13525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0000">
                <a:schemeClr val="bg1">
                  <a:lumMod val="95000"/>
                  <a:alpha val="32000"/>
                </a:schemeClr>
              </a:gs>
              <a:gs pos="100000">
                <a:schemeClr val="bg1">
                  <a:lumMod val="65000"/>
                </a:schemeClr>
              </a:gs>
            </a:gsLst>
            <a:lin ang="10800000" scaled="1"/>
            <a:tileRect/>
          </a:gra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71" name="원통 70"/>
          <p:cNvSpPr/>
          <p:nvPr/>
        </p:nvSpPr>
        <p:spPr bwMode="auto">
          <a:xfrm>
            <a:off x="3666786" y="4955720"/>
            <a:ext cx="531265" cy="1205500"/>
          </a:xfrm>
          <a:prstGeom prst="can">
            <a:avLst>
              <a:gd name="adj" fmla="val 1496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0000">
                <a:schemeClr val="bg1">
                  <a:lumMod val="95000"/>
                  <a:alpha val="32000"/>
                </a:schemeClr>
              </a:gs>
              <a:gs pos="100000">
                <a:schemeClr val="bg1">
                  <a:lumMod val="65000"/>
                </a:schemeClr>
              </a:gs>
            </a:gsLst>
            <a:lin ang="10800000" scaled="1"/>
            <a:tileRect/>
          </a:gra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72" name="원통 71"/>
          <p:cNvSpPr/>
          <p:nvPr/>
        </p:nvSpPr>
        <p:spPr bwMode="auto">
          <a:xfrm>
            <a:off x="4363459" y="5114768"/>
            <a:ext cx="531265" cy="1027797"/>
          </a:xfrm>
          <a:prstGeom prst="can">
            <a:avLst>
              <a:gd name="adj" fmla="val 13525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0000">
                <a:schemeClr val="bg1">
                  <a:lumMod val="95000"/>
                  <a:alpha val="32000"/>
                </a:schemeClr>
              </a:gs>
              <a:gs pos="100000">
                <a:schemeClr val="bg1">
                  <a:lumMod val="65000"/>
                </a:schemeClr>
              </a:gs>
            </a:gsLst>
            <a:lin ang="10800000" scaled="1"/>
            <a:tileRect/>
          </a:gra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043564" y="4937065"/>
            <a:ext cx="531265" cy="12055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r>
              <a:rPr lang="en-US" altLang="ko-KR" sz="1300" b="1" dirty="0" smtClean="0">
                <a:latin typeface="+mn-ea"/>
                <a:cs typeface="Arial" charset="0"/>
              </a:rPr>
              <a:t>…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74" name="원통 73"/>
          <p:cNvSpPr/>
          <p:nvPr/>
        </p:nvSpPr>
        <p:spPr bwMode="auto">
          <a:xfrm>
            <a:off x="5726619" y="5581758"/>
            <a:ext cx="531265" cy="560808"/>
          </a:xfrm>
          <a:prstGeom prst="can">
            <a:avLst>
              <a:gd name="adj" fmla="val 12091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0000">
                <a:schemeClr val="bg1">
                  <a:lumMod val="95000"/>
                  <a:alpha val="32000"/>
                </a:schemeClr>
              </a:gs>
              <a:gs pos="100000">
                <a:schemeClr val="bg1">
                  <a:lumMod val="65000"/>
                </a:schemeClr>
              </a:gs>
            </a:gsLst>
            <a:lin ang="10800000" scaled="1"/>
            <a:tileRect/>
          </a:gra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3" name="아래쪽 화살표 12"/>
          <p:cNvSpPr/>
          <p:nvPr/>
        </p:nvSpPr>
        <p:spPr bwMode="auto">
          <a:xfrm>
            <a:off x="2449770" y="4709380"/>
            <a:ext cx="229013" cy="281565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07" name="아래쪽 화살표 106"/>
          <p:cNvSpPr/>
          <p:nvPr/>
        </p:nvSpPr>
        <p:spPr bwMode="auto">
          <a:xfrm>
            <a:off x="3153619" y="4709380"/>
            <a:ext cx="229013" cy="281565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08" name="아래쪽 화살표 107"/>
          <p:cNvSpPr/>
          <p:nvPr/>
        </p:nvSpPr>
        <p:spPr bwMode="auto">
          <a:xfrm>
            <a:off x="3817912" y="4709380"/>
            <a:ext cx="229013" cy="281565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09" name="아래쪽 화살표 108"/>
          <p:cNvSpPr/>
          <p:nvPr/>
        </p:nvSpPr>
        <p:spPr bwMode="auto">
          <a:xfrm>
            <a:off x="4514585" y="4709380"/>
            <a:ext cx="229013" cy="281565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10" name="아래쪽 화살표 109"/>
          <p:cNvSpPr/>
          <p:nvPr/>
        </p:nvSpPr>
        <p:spPr bwMode="auto">
          <a:xfrm>
            <a:off x="5194690" y="4709380"/>
            <a:ext cx="229013" cy="281565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11" name="아래쪽 화살표 110"/>
          <p:cNvSpPr/>
          <p:nvPr/>
        </p:nvSpPr>
        <p:spPr bwMode="auto">
          <a:xfrm>
            <a:off x="5878409" y="4709380"/>
            <a:ext cx="229013" cy="281565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23" name="Rectangle 25"/>
          <p:cNvSpPr/>
          <p:nvPr/>
        </p:nvSpPr>
        <p:spPr bwMode="gray">
          <a:xfrm>
            <a:off x="337565" y="5375576"/>
            <a:ext cx="1809289" cy="73344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400" b="1" dirty="0" err="1" smtClean="0">
                <a:latin typeface="+mn-ea"/>
              </a:rPr>
              <a:t>판매력</a:t>
            </a:r>
            <a:r>
              <a:rPr lang="ko-KR" altLang="en-US" sz="1400" b="1" dirty="0" smtClean="0">
                <a:latin typeface="+mn-ea"/>
              </a:rPr>
              <a:t> 및 최소 구색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ko-KR" altLang="en-US" sz="1400" b="1" dirty="0" smtClean="0">
                <a:latin typeface="+mn-ea"/>
              </a:rPr>
              <a:t>기준의 전시 </a:t>
            </a:r>
            <a:r>
              <a:rPr lang="en-US" altLang="ko-KR" sz="1400" b="1" dirty="0" err="1" smtClean="0">
                <a:latin typeface="+mn-ea"/>
              </a:rPr>
              <a:t>Capa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ko-KR" altLang="en-US" sz="1400" b="1" dirty="0" smtClean="0">
                <a:latin typeface="+mn-ea"/>
              </a:rPr>
              <a:t>조정</a:t>
            </a:r>
            <a:endParaRPr 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670376"/>
              </p:ext>
            </p:extLst>
          </p:nvPr>
        </p:nvGraphicFramePr>
        <p:xfrm>
          <a:off x="275268" y="2158406"/>
          <a:ext cx="6045811" cy="2493378"/>
        </p:xfrm>
        <a:graphic>
          <a:graphicData uri="http://schemas.openxmlformats.org/drawingml/2006/table">
            <a:tbl>
              <a:tblPr/>
              <a:tblGrid>
                <a:gridCol w="1264426"/>
                <a:gridCol w="683055"/>
                <a:gridCol w="683055"/>
                <a:gridCol w="683055"/>
                <a:gridCol w="683055"/>
                <a:gridCol w="683055"/>
                <a:gridCol w="683055"/>
                <a:gridCol w="683055"/>
              </a:tblGrid>
              <a:tr h="31407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매장정보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매장명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신세계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본점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롯데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대구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동성점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광양점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영천점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7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매장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0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매장형태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면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ISLAND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Road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Shop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Road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Shop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Road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Shop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매장면적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매장별</a:t>
                      </a:r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품목내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픔종별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매출비중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라운드티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17.83%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14.63%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17.83%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22.15%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13.93%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매장별</a:t>
                      </a:r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품목내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픔종별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전시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Capa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라운드티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매장 전시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Capa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보정치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53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라운드티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 bwMode="auto">
          <a:xfrm>
            <a:off x="199025" y="4178115"/>
            <a:ext cx="6216444" cy="498821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2268030" y="5746767"/>
            <a:ext cx="559910" cy="24818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bIns="0" rtlCol="0" anchor="ctr"/>
          <a:lstStyle/>
          <a:p>
            <a:pPr algn="ctr"/>
            <a:r>
              <a:rPr lang="en-US" altLang="ko-KR" sz="1300" b="1" strike="sngStrike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0/16</a:t>
            </a:r>
            <a:endParaRPr lang="ko-KR" altLang="en-US" sz="1300" b="1" strike="sngStrike" dirty="0" smtClean="0">
              <a:solidFill>
                <a:schemeClr val="bg1">
                  <a:lumMod val="65000"/>
                </a:schemeClr>
              </a:solidFill>
              <a:latin typeface="+mn-ea"/>
              <a:cs typeface="Arial" charset="0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2959949" y="5746767"/>
            <a:ext cx="559910" cy="24818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bIns="0" rtlCol="0" anchor="ctr"/>
          <a:lstStyle/>
          <a:p>
            <a:pPr algn="ctr"/>
            <a:r>
              <a:rPr lang="en-US" altLang="ko-KR" sz="1300" b="1" strike="sngStrike" dirty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0/22</a:t>
            </a:r>
            <a:endParaRPr lang="ko-KR" altLang="en-US" sz="1300" b="1" strike="sngStrike" dirty="0">
              <a:solidFill>
                <a:schemeClr val="bg1">
                  <a:lumMod val="65000"/>
                </a:schemeClr>
              </a:solidFill>
              <a:latin typeface="+mn-ea"/>
              <a:cs typeface="Arial" charset="0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3650712" y="5554060"/>
            <a:ext cx="559910" cy="24818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bIns="0" rtlCol="0" anchor="ctr"/>
          <a:lstStyle/>
          <a:p>
            <a:pPr algn="ctr"/>
            <a:r>
              <a:rPr lang="en-US" altLang="ko-KR" sz="1300" b="1" dirty="0" smtClean="0">
                <a:latin typeface="+mn-ea"/>
                <a:cs typeface="Arial" charset="0"/>
              </a:rPr>
              <a:t>0/65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4374830" y="5554060"/>
            <a:ext cx="559910" cy="24818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bIns="0" rtlCol="0" anchor="ctr"/>
          <a:lstStyle/>
          <a:p>
            <a:pPr algn="ctr"/>
            <a:r>
              <a:rPr lang="en-US" altLang="ko-KR" sz="1300" b="1" dirty="0" smtClean="0">
                <a:latin typeface="+mn-ea"/>
                <a:cs typeface="Arial" charset="0"/>
              </a:rPr>
              <a:t>0/44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5728452" y="5746767"/>
            <a:ext cx="559910" cy="24818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bIns="0" rtlCol="0" anchor="ctr"/>
          <a:lstStyle/>
          <a:p>
            <a:pPr algn="ctr"/>
            <a:r>
              <a:rPr lang="en-US" altLang="ko-KR" sz="1300" b="1" strike="sngStrike" dirty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0/36</a:t>
            </a:r>
            <a:endParaRPr lang="ko-KR" altLang="en-US" sz="1300" b="1" strike="sngStrike" dirty="0">
              <a:solidFill>
                <a:schemeClr val="bg1">
                  <a:lumMod val="65000"/>
                </a:schemeClr>
              </a:solidFill>
              <a:latin typeface="+mn-ea"/>
              <a:cs typeface="Arial" charset="0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2230305" y="6220930"/>
            <a:ext cx="606010" cy="1679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>
              <a:lnSpc>
                <a:spcPct val="80000"/>
              </a:lnSpc>
            </a:pPr>
            <a:r>
              <a:rPr lang="ko-KR" altLang="en-US" sz="1050" dirty="0" smtClean="0">
                <a:latin typeface="+mn-ea"/>
                <a:cs typeface="Arial" charset="0"/>
              </a:rPr>
              <a:t>신세계</a:t>
            </a:r>
            <a:endParaRPr lang="en-US" altLang="ko-KR" sz="1050" dirty="0" smtClean="0">
              <a:latin typeface="+mn-ea"/>
              <a:cs typeface="Arial" charset="0"/>
            </a:endParaRPr>
          </a:p>
          <a:p>
            <a:pPr algn="ctr">
              <a:lnSpc>
                <a:spcPct val="80000"/>
              </a:lnSpc>
            </a:pPr>
            <a:r>
              <a:rPr lang="ko-KR" altLang="en-US" sz="1050" dirty="0" smtClean="0">
                <a:latin typeface="+mn-ea"/>
                <a:cs typeface="Arial" charset="0"/>
              </a:rPr>
              <a:t>본</a:t>
            </a:r>
            <a:r>
              <a:rPr lang="ko-KR" altLang="en-US" sz="1050" dirty="0">
                <a:latin typeface="+mn-ea"/>
                <a:cs typeface="Arial" charset="0"/>
              </a:rPr>
              <a:t>점</a:t>
            </a:r>
            <a:endParaRPr lang="ko-KR" altLang="en-US" sz="1050" dirty="0" smtClean="0">
              <a:latin typeface="+mn-ea"/>
              <a:cs typeface="Arial" charset="0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2942905" y="6220930"/>
            <a:ext cx="606010" cy="1679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>
              <a:lnSpc>
                <a:spcPct val="80000"/>
              </a:lnSpc>
            </a:pPr>
            <a:r>
              <a:rPr lang="ko-KR" altLang="en-US" sz="1050" dirty="0" err="1" smtClean="0">
                <a:latin typeface="+mn-ea"/>
                <a:cs typeface="Arial" charset="0"/>
              </a:rPr>
              <a:t>롯데</a:t>
            </a:r>
            <a:r>
              <a:rPr lang="en-US" altLang="ko-KR" sz="1050" dirty="0" smtClean="0">
                <a:latin typeface="+mn-ea"/>
                <a:cs typeface="Arial" charset="0"/>
              </a:rPr>
              <a:t/>
            </a:r>
            <a:br>
              <a:rPr lang="en-US" altLang="ko-KR" sz="1050" dirty="0" smtClean="0">
                <a:latin typeface="+mn-ea"/>
                <a:cs typeface="Arial" charset="0"/>
              </a:rPr>
            </a:br>
            <a:r>
              <a:rPr lang="ko-KR" altLang="en-US" sz="1050" dirty="0" smtClean="0">
                <a:latin typeface="+mn-ea"/>
                <a:cs typeface="Arial" charset="0"/>
              </a:rPr>
              <a:t>미아</a:t>
            </a:r>
          </a:p>
        </p:txBody>
      </p:sp>
      <p:sp>
        <p:nvSpPr>
          <p:cNvPr id="157" name="직사각형 156"/>
          <p:cNvSpPr/>
          <p:nvPr/>
        </p:nvSpPr>
        <p:spPr bwMode="auto">
          <a:xfrm>
            <a:off x="3649194" y="6220930"/>
            <a:ext cx="606010" cy="1679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>
              <a:lnSpc>
                <a:spcPct val="80000"/>
              </a:lnSpc>
            </a:pPr>
            <a:r>
              <a:rPr lang="ko-KR" altLang="en-US" sz="1050" dirty="0" smtClean="0">
                <a:latin typeface="+mn-ea"/>
                <a:cs typeface="Arial" charset="0"/>
              </a:rPr>
              <a:t>대구</a:t>
            </a:r>
            <a:r>
              <a:rPr lang="en-US" altLang="ko-KR" sz="1050" dirty="0" smtClean="0">
                <a:latin typeface="+mn-ea"/>
                <a:cs typeface="Arial" charset="0"/>
              </a:rPr>
              <a:t/>
            </a:r>
            <a:br>
              <a:rPr lang="en-US" altLang="ko-KR" sz="1050" dirty="0" smtClean="0">
                <a:latin typeface="+mn-ea"/>
                <a:cs typeface="Arial" charset="0"/>
              </a:rPr>
            </a:br>
            <a:r>
              <a:rPr lang="ko-KR" altLang="en-US" sz="1050" dirty="0" err="1" smtClean="0">
                <a:latin typeface="+mn-ea"/>
                <a:cs typeface="Arial" charset="0"/>
              </a:rPr>
              <a:t>동성점</a:t>
            </a:r>
            <a:endParaRPr lang="ko-KR" altLang="en-US" sz="1050" dirty="0" smtClean="0">
              <a:latin typeface="+mn-ea"/>
              <a:cs typeface="Arial" charset="0"/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4387731" y="6220930"/>
            <a:ext cx="606010" cy="1679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>
              <a:lnSpc>
                <a:spcPct val="80000"/>
              </a:lnSpc>
            </a:pPr>
            <a:r>
              <a:rPr lang="ko-KR" altLang="en-US" sz="1050" dirty="0" err="1" smtClean="0">
                <a:latin typeface="+mn-ea"/>
                <a:cs typeface="Arial" charset="0"/>
              </a:rPr>
              <a:t>광양점</a:t>
            </a:r>
            <a:endParaRPr lang="ko-KR" altLang="en-US" sz="1050" dirty="0" smtClean="0">
              <a:latin typeface="+mn-ea"/>
              <a:cs typeface="Arial" charset="0"/>
            </a:endParaRPr>
          </a:p>
        </p:txBody>
      </p:sp>
      <p:sp>
        <p:nvSpPr>
          <p:cNvPr id="159" name="직사각형 158"/>
          <p:cNvSpPr/>
          <p:nvPr/>
        </p:nvSpPr>
        <p:spPr bwMode="auto">
          <a:xfrm>
            <a:off x="5738828" y="6220930"/>
            <a:ext cx="606010" cy="1679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>
              <a:lnSpc>
                <a:spcPct val="80000"/>
              </a:lnSpc>
            </a:pPr>
            <a:r>
              <a:rPr lang="ko-KR" altLang="en-US" sz="1050" dirty="0" err="1" smtClean="0">
                <a:latin typeface="+mn-ea"/>
                <a:cs typeface="Arial" charset="0"/>
              </a:rPr>
              <a:t>영천점</a:t>
            </a:r>
            <a:endParaRPr lang="ko-KR" altLang="en-US" sz="1050" dirty="0" smtClean="0">
              <a:latin typeface="+mn-ea"/>
              <a:cs typeface="Arial" charset="0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8606657" y="1681044"/>
            <a:ext cx="1050729" cy="259512"/>
            <a:chOff x="8064695" y="1455730"/>
            <a:chExt cx="1050729" cy="259512"/>
          </a:xfrm>
        </p:grpSpPr>
        <p:sp>
          <p:nvSpPr>
            <p:cNvPr id="85" name="직사각형 84"/>
            <p:cNvSpPr/>
            <p:nvPr/>
          </p:nvSpPr>
          <p:spPr bwMode="auto">
            <a:xfrm>
              <a:off x="8064695" y="1455730"/>
              <a:ext cx="1050729" cy="25951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r>
                <a:rPr lang="en-US" altLang="ko-KR" sz="1300" b="1" dirty="0" smtClean="0">
                  <a:solidFill>
                    <a:srgbClr val="FF0000"/>
                  </a:solidFill>
                  <a:latin typeface="+mn-ea"/>
                  <a:cs typeface="Arial" charset="0"/>
                </a:rPr>
                <a:t>Illustrative</a:t>
              </a:r>
              <a:endParaRPr lang="ko-KR" altLang="en-US" sz="1300" b="1" dirty="0" smtClean="0">
                <a:solidFill>
                  <a:srgbClr val="FF0000"/>
                </a:solidFill>
                <a:latin typeface="+mn-ea"/>
                <a:cs typeface="Arial" charset="0"/>
              </a:endParaRPr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8064695" y="1455730"/>
              <a:ext cx="1050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8064695" y="1715242"/>
              <a:ext cx="1050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원통 99"/>
          <p:cNvSpPr/>
          <p:nvPr/>
        </p:nvSpPr>
        <p:spPr bwMode="auto">
          <a:xfrm>
            <a:off x="2298644" y="5250480"/>
            <a:ext cx="531265" cy="512147"/>
          </a:xfrm>
          <a:prstGeom prst="can">
            <a:avLst>
              <a:gd name="adj" fmla="val 13271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60000">
                <a:schemeClr val="bg1">
                  <a:lumMod val="95000"/>
                  <a:alpha val="32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10800000" scaled="1"/>
            <a:tileRect/>
          </a:gra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2258374" y="5457667"/>
            <a:ext cx="559910" cy="24818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bIns="0" rtlCol="0" anchor="ctr"/>
          <a:lstStyle/>
          <a:p>
            <a:pPr algn="ctr"/>
            <a:r>
              <a:rPr lang="en-US" altLang="ko-KR" sz="1300" b="1" dirty="0" smtClean="0">
                <a:latin typeface="+mn-ea"/>
                <a:cs typeface="Arial" charset="0"/>
              </a:rPr>
              <a:t>0/44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03" name="원통 102"/>
          <p:cNvSpPr/>
          <p:nvPr/>
        </p:nvSpPr>
        <p:spPr bwMode="auto">
          <a:xfrm>
            <a:off x="3002493" y="5486400"/>
            <a:ext cx="531265" cy="238659"/>
          </a:xfrm>
          <a:prstGeom prst="can">
            <a:avLst>
              <a:gd name="adj" fmla="val 28325"/>
            </a:avLst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0000">
                <a:schemeClr val="bg1">
                  <a:lumMod val="95000"/>
                  <a:alpha val="32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0800000" scaled="1"/>
            <a:tileRect/>
          </a:gra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05" name="원통 104"/>
          <p:cNvSpPr/>
          <p:nvPr/>
        </p:nvSpPr>
        <p:spPr bwMode="auto">
          <a:xfrm>
            <a:off x="5726618" y="5435601"/>
            <a:ext cx="531265" cy="190500"/>
          </a:xfrm>
          <a:prstGeom prst="can">
            <a:avLst>
              <a:gd name="adj" fmla="val 20346"/>
            </a:avLst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0000">
                <a:schemeClr val="bg1">
                  <a:lumMod val="95000"/>
                  <a:alpha val="32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0800000" scaled="1"/>
            <a:tileRect/>
          </a:gra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6850374" y="2975552"/>
            <a:ext cx="2843460" cy="499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latinLnBrk="0" hangingPunct="0">
              <a:spcBef>
                <a:spcPts val="600"/>
              </a:spcBef>
            </a:pPr>
            <a:r>
              <a:rPr lang="ko-KR" altLang="en-US" sz="1400" b="1" kern="0" dirty="0" smtClean="0">
                <a:solidFill>
                  <a:sysClr val="windowText" lastClr="000000"/>
                </a:solidFill>
              </a:rPr>
              <a:t>매장 </a:t>
            </a:r>
            <a:r>
              <a:rPr lang="en-US" altLang="ko-KR" sz="1400" b="1" kern="0" dirty="0" err="1" smtClean="0">
                <a:solidFill>
                  <a:sysClr val="windowText" lastClr="000000"/>
                </a:solidFill>
              </a:rPr>
              <a:t>Capa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</a:rPr>
              <a:t>대비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</a:rPr>
              <a:t>판매력이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</a:rPr>
              <a:t> 크게 높은 매장 </a:t>
            </a:r>
            <a:r>
              <a:rPr lang="en-US" altLang="ko-KR" sz="1400" b="1" kern="0" dirty="0" err="1" smtClean="0">
                <a:solidFill>
                  <a:sysClr val="windowText" lastClr="000000"/>
                </a:solidFill>
              </a:rPr>
              <a:t>Capa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</a:rPr>
              <a:t>조</a:t>
            </a:r>
            <a:r>
              <a:rPr lang="ko-KR" altLang="en-US" sz="1400" b="1" kern="0" dirty="0">
                <a:solidFill>
                  <a:sysClr val="windowText" lastClr="000000"/>
                </a:solidFill>
              </a:rPr>
              <a:t>정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</a:rPr>
              <a:t> </a:t>
            </a:r>
            <a:endParaRPr lang="en-US" altLang="ko-KR" sz="14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850374" y="4509231"/>
            <a:ext cx="2843460" cy="499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latinLnBrk="0" hangingPunct="0">
              <a:spcBef>
                <a:spcPts val="600"/>
              </a:spcBef>
            </a:pPr>
            <a:r>
              <a:rPr lang="ko-KR" altLang="en-US" sz="1400" b="1" kern="0" dirty="0" smtClean="0">
                <a:solidFill>
                  <a:sysClr val="windowText" lastClr="000000"/>
                </a:solidFill>
              </a:rPr>
              <a:t>매장당 최소 구색을 위한 배분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</a:rPr>
              <a:t>Style</a:t>
            </a:r>
            <a:r>
              <a:rPr lang="ko-KR" altLang="en-US" sz="1400" b="1" kern="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</a:rPr>
              <a:t>수 정의</a:t>
            </a:r>
            <a:endParaRPr lang="en-US" altLang="ko-KR" sz="14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꺾인 연결선 29"/>
          <p:cNvCxnSpPr>
            <a:stCxn id="113" idx="1"/>
            <a:endCxn id="24" idx="3"/>
          </p:cNvCxnSpPr>
          <p:nvPr/>
        </p:nvCxnSpPr>
        <p:spPr>
          <a:xfrm rot="10800000" flipV="1">
            <a:off x="6415470" y="3225524"/>
            <a:ext cx="434905" cy="1202001"/>
          </a:xfrm>
          <a:prstGeom prst="bentConnector3">
            <a:avLst/>
          </a:prstGeom>
          <a:ln>
            <a:solidFill>
              <a:schemeClr val="bg2">
                <a:lumMod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14" idx="1"/>
            <a:endCxn id="24" idx="3"/>
          </p:cNvCxnSpPr>
          <p:nvPr/>
        </p:nvCxnSpPr>
        <p:spPr>
          <a:xfrm rot="10800000">
            <a:off x="6415470" y="4427526"/>
            <a:ext cx="434905" cy="331678"/>
          </a:xfrm>
          <a:prstGeom prst="bentConnector3">
            <a:avLst/>
          </a:prstGeom>
          <a:ln>
            <a:solidFill>
              <a:schemeClr val="bg2">
                <a:lumMod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 bwMode="auto">
          <a:xfrm>
            <a:off x="2979730" y="5478165"/>
            <a:ext cx="559910" cy="25755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bIns="0" rtlCol="0" anchor="ctr"/>
          <a:lstStyle/>
          <a:p>
            <a:pPr algn="ctr"/>
            <a:r>
              <a:rPr lang="en-US" altLang="ko-KR" sz="1300" b="1" dirty="0" smtClean="0">
                <a:latin typeface="+mn-ea"/>
                <a:cs typeface="Arial" charset="0"/>
              </a:rPr>
              <a:t>0/40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5697973" y="5457667"/>
            <a:ext cx="559910" cy="24818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bIns="0" rtlCol="0" anchor="ctr"/>
          <a:lstStyle/>
          <a:p>
            <a:pPr algn="ctr"/>
            <a:r>
              <a:rPr lang="en-US" altLang="ko-KR" sz="1300" b="1" dirty="0" smtClean="0">
                <a:latin typeface="+mn-ea"/>
                <a:cs typeface="Arial" charset="0"/>
              </a:rPr>
              <a:t>0/40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오른쪽 화살표 21"/>
          <p:cNvSpPr/>
          <p:nvPr/>
        </p:nvSpPr>
        <p:spPr bwMode="auto">
          <a:xfrm>
            <a:off x="986325" y="4600145"/>
            <a:ext cx="994069" cy="910740"/>
          </a:xfrm>
          <a:prstGeom prst="rightArrow">
            <a:avLst>
              <a:gd name="adj1" fmla="val 72311"/>
              <a:gd name="adj2" fmla="val 27688"/>
            </a:avLst>
          </a:prstGeom>
          <a:solidFill>
            <a:schemeClr val="bg1">
              <a:lumMod val="85000"/>
              <a:alpha val="69804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986325" y="3032715"/>
            <a:ext cx="1286454" cy="1533906"/>
          </a:xfrm>
          <a:prstGeom prst="rect">
            <a:avLst/>
          </a:prstGeom>
          <a:solidFill>
            <a:schemeClr val="bg2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cxnSp>
        <p:nvCxnSpPr>
          <p:cNvPr id="10" name="직선 연결선 9"/>
          <p:cNvCxnSpPr>
            <a:endCxn id="101" idx="0"/>
          </p:cNvCxnSpPr>
          <p:nvPr/>
        </p:nvCxnSpPr>
        <p:spPr>
          <a:xfrm>
            <a:off x="1980394" y="2745945"/>
            <a:ext cx="1" cy="305074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 bwMode="auto">
          <a:xfrm>
            <a:off x="1373540" y="5796690"/>
            <a:ext cx="1213710" cy="36453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r>
              <a:rPr lang="ko-KR" altLang="en-US" sz="1200" b="1" dirty="0" smtClean="0">
                <a:latin typeface="+mn-ea"/>
                <a:cs typeface="Arial" charset="0"/>
              </a:rPr>
              <a:t>최소구색</a:t>
            </a:r>
            <a:r>
              <a:rPr lang="en-US" altLang="ko-KR" sz="1200" b="1" dirty="0" smtClean="0">
                <a:latin typeface="+mn-ea"/>
                <a:cs typeface="Arial" charset="0"/>
              </a:rPr>
              <a:t/>
            </a:r>
            <a:br>
              <a:rPr lang="en-US" altLang="ko-KR" sz="1200" b="1" dirty="0" smtClean="0">
                <a:latin typeface="+mn-ea"/>
                <a:cs typeface="Arial" charset="0"/>
              </a:rPr>
            </a:br>
            <a:r>
              <a:rPr lang="ko-KR" altLang="en-US" sz="1200" b="1" dirty="0" smtClean="0">
                <a:latin typeface="+mn-ea"/>
                <a:cs typeface="Arial" charset="0"/>
              </a:rPr>
              <a:t>스타일 수</a:t>
            </a:r>
            <a:endParaRPr lang="ko-KR" altLang="en-US" sz="1200" b="1" dirty="0" smtClean="0">
              <a:latin typeface="+mn-ea"/>
              <a:cs typeface="Arial" charset="0"/>
            </a:endParaRPr>
          </a:p>
        </p:txBody>
      </p:sp>
      <p:sp>
        <p:nvSpPr>
          <p:cNvPr id="78" name="제목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세부 실행과제 정의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(1) </a:t>
            </a:r>
            <a:r>
              <a:rPr lang="ko-KR" altLang="en-US" dirty="0" smtClean="0"/>
              <a:t>매장 초도 배분 최적화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249237" y="769625"/>
            <a:ext cx="7567642" cy="762000"/>
          </a:xfrm>
        </p:spPr>
        <p:txBody>
          <a:bodyPr/>
          <a:lstStyle/>
          <a:p>
            <a:r>
              <a:rPr lang="ko-KR" altLang="en-US" dirty="0"/>
              <a:t>매장의 공간대비 </a:t>
            </a:r>
            <a:r>
              <a:rPr lang="ko-KR" altLang="en-US" dirty="0" err="1"/>
              <a:t>판매력이</a:t>
            </a:r>
            <a:r>
              <a:rPr lang="ko-KR" altLang="en-US" dirty="0"/>
              <a:t> 크게 높은 경우와</a:t>
            </a:r>
            <a:r>
              <a:rPr lang="en-US" altLang="ko-KR" dirty="0"/>
              <a:t>, </a:t>
            </a:r>
            <a:r>
              <a:rPr lang="ko-KR" altLang="en-US" dirty="0"/>
              <a:t>매장 구색의 최소 배분에 의해</a:t>
            </a:r>
            <a:r>
              <a:rPr lang="en-US" altLang="ko-KR" dirty="0"/>
              <a:t>, </a:t>
            </a:r>
            <a:r>
              <a:rPr lang="ko-KR" altLang="en-US" dirty="0"/>
              <a:t>전시 </a:t>
            </a:r>
            <a:r>
              <a:rPr lang="en-US" altLang="ko-KR" dirty="0" err="1"/>
              <a:t>Capa</a:t>
            </a:r>
            <a:r>
              <a:rPr lang="ko-KR" altLang="en-US" dirty="0"/>
              <a:t>의 최소치를 보정함</a:t>
            </a:r>
            <a:endParaRPr lang="ko-KR" altLang="en-US" dirty="0"/>
          </a:p>
        </p:txBody>
      </p:sp>
      <p:sp>
        <p:nvSpPr>
          <p:cNvPr id="79" name="직사각형 27"/>
          <p:cNvSpPr/>
          <p:nvPr/>
        </p:nvSpPr>
        <p:spPr bwMode="gray">
          <a:xfrm>
            <a:off x="7816878" y="289130"/>
            <a:ext cx="1786513" cy="2805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r" defTabSz="1028700" latinLnBrk="0">
              <a:spcBef>
                <a:spcPct val="0"/>
              </a:spcBef>
              <a:buSzPct val="120000"/>
            </a:pPr>
            <a:r>
              <a:rPr lang="ko-KR" altLang="en-US" sz="14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매장 및 상품 속성을 반영한 매장 구색</a:t>
            </a:r>
            <a:endParaRPr lang="ko-KR" altLang="en-US" sz="1400" b="1" i="1" kern="0" dirty="0">
              <a:solidFill>
                <a:schemeClr val="tx1">
                  <a:lumMod val="95000"/>
                  <a:lumOff val="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93" name="Rectangle 25"/>
          <p:cNvSpPr/>
          <p:nvPr/>
        </p:nvSpPr>
        <p:spPr bwMode="gray">
          <a:xfrm>
            <a:off x="520544" y="1531625"/>
            <a:ext cx="4204771" cy="3076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400" b="1" dirty="0" err="1" smtClean="0">
                <a:latin typeface="+mn-ea"/>
              </a:rPr>
              <a:t>매장별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전시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Capa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기준 투입 가능 스타일 수 산정</a:t>
            </a:r>
            <a:endParaRPr 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2" name="타원 201"/>
          <p:cNvSpPr/>
          <p:nvPr/>
        </p:nvSpPr>
        <p:spPr bwMode="auto">
          <a:xfrm>
            <a:off x="287215" y="1559452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570210" y="825227"/>
            <a:ext cx="1123624" cy="630503"/>
            <a:chOff x="5028895" y="5407291"/>
            <a:chExt cx="853820" cy="466952"/>
          </a:xfrm>
        </p:grpSpPr>
        <p:sp>
          <p:nvSpPr>
            <p:cNvPr id="54" name="오각형 53"/>
            <p:cNvSpPr/>
            <p:nvPr/>
          </p:nvSpPr>
          <p:spPr bwMode="auto">
            <a:xfrm>
              <a:off x="5028895" y="5407291"/>
              <a:ext cx="426910" cy="466952"/>
            </a:xfrm>
            <a:prstGeom prst="homePlate">
              <a:avLst>
                <a:gd name="adj" fmla="val 18328"/>
              </a:avLst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endParaRPr lang="ko-KR" altLang="en-US" sz="4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55" name="오각형 54"/>
            <p:cNvSpPr/>
            <p:nvPr/>
          </p:nvSpPr>
          <p:spPr bwMode="auto">
            <a:xfrm>
              <a:off x="5455805" y="5407291"/>
              <a:ext cx="426910" cy="466952"/>
            </a:xfrm>
            <a:prstGeom prst="homePlate">
              <a:avLst>
                <a:gd name="adj" fmla="val 18328"/>
              </a:avLst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endParaRPr lang="ko-KR" altLang="en-US" sz="400" b="1" dirty="0" smtClean="0">
                <a:latin typeface="+mn-ea"/>
                <a:cs typeface="Arial" charset="0"/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5054007" y="5431419"/>
              <a:ext cx="301348" cy="436188"/>
              <a:chOff x="1488108" y="2311146"/>
              <a:chExt cx="2370121" cy="3415673"/>
            </a:xfrm>
          </p:grpSpPr>
          <p:sp>
            <p:nvSpPr>
              <p:cNvPr id="63" name="오각형 62"/>
              <p:cNvSpPr/>
              <p:nvPr/>
            </p:nvSpPr>
            <p:spPr bwMode="auto">
              <a:xfrm rot="5400000">
                <a:off x="2331641" y="1467613"/>
                <a:ext cx="683055" cy="2370121"/>
              </a:xfrm>
              <a:prstGeom prst="homePlate">
                <a:avLst>
                  <a:gd name="adj" fmla="val 30876"/>
                </a:avLst>
              </a:prstGeom>
              <a:solidFill>
                <a:schemeClr val="tx2">
                  <a:lumMod val="75000"/>
                </a:schemeClr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dirty="0" smtClean="0">
                  <a:latin typeface="+mn-ea"/>
                  <a:cs typeface="Arial" charset="0"/>
                </a:endParaRPr>
              </a:p>
            </p:txBody>
          </p:sp>
          <p:sp>
            <p:nvSpPr>
              <p:cNvPr id="64" name="오각형 63"/>
              <p:cNvSpPr/>
              <p:nvPr/>
            </p:nvSpPr>
            <p:spPr bwMode="auto">
              <a:xfrm rot="5400000">
                <a:off x="2331641" y="215098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65" name="오각형 64"/>
              <p:cNvSpPr/>
              <p:nvPr/>
            </p:nvSpPr>
            <p:spPr bwMode="auto">
              <a:xfrm rot="5400000">
                <a:off x="2331641" y="283412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 defTabSz="1028700" latinLnBrk="0">
                  <a:lnSpc>
                    <a:spcPct val="95000"/>
                  </a:lnSpc>
                  <a:spcBef>
                    <a:spcPct val="0"/>
                  </a:spcBef>
                  <a:buSzPct val="120000"/>
                </a:pPr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66" name="오각형 65"/>
              <p:cNvSpPr/>
              <p:nvPr/>
            </p:nvSpPr>
            <p:spPr bwMode="auto">
              <a:xfrm rot="5400000">
                <a:off x="2331641" y="3517176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67" name="오각형 66"/>
              <p:cNvSpPr/>
              <p:nvPr/>
            </p:nvSpPr>
            <p:spPr bwMode="auto">
              <a:xfrm rot="5400000">
                <a:off x="2331641" y="420023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5478363" y="5431419"/>
              <a:ext cx="301348" cy="436188"/>
              <a:chOff x="1488108" y="2311146"/>
              <a:chExt cx="2370121" cy="3415673"/>
            </a:xfrm>
          </p:grpSpPr>
          <p:sp>
            <p:nvSpPr>
              <p:cNvPr id="58" name="오각형 57"/>
              <p:cNvSpPr/>
              <p:nvPr/>
            </p:nvSpPr>
            <p:spPr bwMode="auto">
              <a:xfrm rot="5400000">
                <a:off x="2331641" y="146761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en-US" altLang="ko-KR" sz="400" b="1" u="sng" kern="0" dirty="0">
                  <a:latin typeface="+mn-ea"/>
                </a:endParaRPr>
              </a:p>
            </p:txBody>
          </p:sp>
          <p:sp>
            <p:nvSpPr>
              <p:cNvPr id="59" name="오각형 58"/>
              <p:cNvSpPr/>
              <p:nvPr/>
            </p:nvSpPr>
            <p:spPr bwMode="auto">
              <a:xfrm rot="5400000">
                <a:off x="2331641" y="215098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en-US" altLang="ko-KR" sz="400" b="1" u="sng" kern="0" dirty="0">
                  <a:latin typeface="+mn-ea"/>
                </a:endParaRPr>
              </a:p>
            </p:txBody>
          </p:sp>
          <p:sp>
            <p:nvSpPr>
              <p:cNvPr id="60" name="오각형 59"/>
              <p:cNvSpPr/>
              <p:nvPr/>
            </p:nvSpPr>
            <p:spPr bwMode="auto">
              <a:xfrm rot="5400000">
                <a:off x="2331641" y="283412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61" name="오각형 60"/>
              <p:cNvSpPr/>
              <p:nvPr/>
            </p:nvSpPr>
            <p:spPr bwMode="auto">
              <a:xfrm rot="5400000">
                <a:off x="2331641" y="3517176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 defTabSz="1028700" latinLnBrk="0">
                  <a:lnSpc>
                    <a:spcPct val="95000"/>
                  </a:lnSpc>
                  <a:spcBef>
                    <a:spcPct val="0"/>
                  </a:spcBef>
                  <a:buSzPct val="120000"/>
                </a:pPr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62" name="오각형 61"/>
              <p:cNvSpPr/>
              <p:nvPr/>
            </p:nvSpPr>
            <p:spPr bwMode="auto">
              <a:xfrm rot="5400000">
                <a:off x="2331641" y="420023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</p:grpSp>
      </p:grpSp>
      <p:grpSp>
        <p:nvGrpSpPr>
          <p:cNvPr id="84" name="그룹 83"/>
          <p:cNvGrpSpPr/>
          <p:nvPr/>
        </p:nvGrpSpPr>
        <p:grpSpPr>
          <a:xfrm>
            <a:off x="8606657" y="1681044"/>
            <a:ext cx="1050729" cy="259512"/>
            <a:chOff x="8064695" y="1455730"/>
            <a:chExt cx="1050729" cy="259512"/>
          </a:xfrm>
        </p:grpSpPr>
        <p:sp>
          <p:nvSpPr>
            <p:cNvPr id="85" name="직사각형 84"/>
            <p:cNvSpPr/>
            <p:nvPr/>
          </p:nvSpPr>
          <p:spPr bwMode="auto">
            <a:xfrm>
              <a:off x="8064695" y="1455730"/>
              <a:ext cx="1050729" cy="25951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r>
                <a:rPr lang="en-US" altLang="ko-KR" sz="1300" b="1" dirty="0" smtClean="0">
                  <a:solidFill>
                    <a:srgbClr val="FF0000"/>
                  </a:solidFill>
                  <a:latin typeface="+mn-ea"/>
                  <a:cs typeface="Arial" charset="0"/>
                </a:rPr>
                <a:t>Illustrative</a:t>
              </a:r>
              <a:endParaRPr lang="ko-KR" altLang="en-US" sz="1300" b="1" dirty="0" smtClean="0">
                <a:solidFill>
                  <a:srgbClr val="FF0000"/>
                </a:solidFill>
                <a:latin typeface="+mn-ea"/>
                <a:cs typeface="Arial" charset="0"/>
              </a:endParaRPr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8064695" y="1455730"/>
              <a:ext cx="1050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8064695" y="1715242"/>
              <a:ext cx="1050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252175"/>
              </p:ext>
            </p:extLst>
          </p:nvPr>
        </p:nvGraphicFramePr>
        <p:xfrm>
          <a:off x="6707292" y="2742450"/>
          <a:ext cx="3035799" cy="1710690"/>
        </p:xfrm>
        <a:graphic>
          <a:graphicData uri="http://schemas.openxmlformats.org/drawingml/2006/table">
            <a:tbl>
              <a:tblPr/>
              <a:tblGrid>
                <a:gridCol w="513589"/>
                <a:gridCol w="610981"/>
                <a:gridCol w="546066"/>
                <a:gridCol w="640515"/>
                <a:gridCol w="724648"/>
              </a:tblGrid>
              <a:tr h="2297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2012</a:t>
                      </a:r>
                      <a:b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Capa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당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판매량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Capa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당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판매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순위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2012</a:t>
                      </a:r>
                      <a:b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판매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스타일 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2012</a:t>
                      </a:r>
                      <a:b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생산대비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판매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스타일비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롯데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본점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65.4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81.4%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신세계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본점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55.9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61.6%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롯데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대전점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39.4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8" name="직사각형 97"/>
          <p:cNvSpPr/>
          <p:nvPr/>
        </p:nvSpPr>
        <p:spPr>
          <a:xfrm>
            <a:off x="4403559" y="2214680"/>
            <a:ext cx="4498600" cy="3598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latinLnBrk="0" hangingPunct="0">
              <a:spcBef>
                <a:spcPts val="600"/>
              </a:spcBef>
            </a:pPr>
            <a:r>
              <a:rPr lang="ko-KR" altLang="en-US" sz="1400" b="1" kern="0" dirty="0" smtClean="0">
                <a:solidFill>
                  <a:sysClr val="windowText" lastClr="000000"/>
                </a:solidFill>
              </a:rPr>
              <a:t>매장 </a:t>
            </a:r>
            <a:r>
              <a:rPr lang="en-US" altLang="ko-KR" sz="1400" b="1" kern="0" dirty="0" err="1" smtClean="0">
                <a:solidFill>
                  <a:sysClr val="windowText" lastClr="000000"/>
                </a:solidFill>
              </a:rPr>
              <a:t>Capa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</a:rPr>
              <a:t>대비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</a:rPr>
              <a:t>판매력이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</a:rPr>
              <a:t> 크게 높은 매장 </a:t>
            </a:r>
            <a:r>
              <a:rPr lang="en-US" altLang="ko-KR" sz="1400" b="1" kern="0" dirty="0" err="1" smtClean="0">
                <a:solidFill>
                  <a:sysClr val="windowText" lastClr="000000"/>
                </a:solidFill>
              </a:rPr>
              <a:t>Capa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</a:rPr>
              <a:t>조</a:t>
            </a:r>
            <a:r>
              <a:rPr lang="ko-KR" altLang="en-US" sz="1400" b="1" kern="0" dirty="0">
                <a:solidFill>
                  <a:sysClr val="windowText" lastClr="000000"/>
                </a:solidFill>
              </a:rPr>
              <a:t>정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</a:rPr>
              <a:t> </a:t>
            </a:r>
            <a:endParaRPr lang="en-US" altLang="ko-KR" sz="14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403560" y="4719215"/>
            <a:ext cx="4498599" cy="3598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latinLnBrk="0" hangingPunct="0">
              <a:spcBef>
                <a:spcPts val="600"/>
              </a:spcBef>
            </a:pPr>
            <a:r>
              <a:rPr lang="ko-KR" altLang="en-US" sz="1400" b="1" kern="0" dirty="0" smtClean="0">
                <a:solidFill>
                  <a:sysClr val="windowText" lastClr="000000"/>
                </a:solidFill>
              </a:rPr>
              <a:t>매장당 최소 구색을 위한 배분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</a:rPr>
              <a:t>Style</a:t>
            </a:r>
            <a:r>
              <a:rPr lang="ko-KR" altLang="en-US" sz="1400" b="1" kern="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</a:rPr>
              <a:t>수 정의</a:t>
            </a:r>
            <a:endParaRPr lang="en-US" altLang="ko-KR" sz="14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4059642" y="2594155"/>
            <a:ext cx="2597972" cy="197274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marL="342900" lvl="1" indent="-342900" eaLnBrk="0" latinLnBrk="0" hangingPunct="0">
              <a:spcBef>
                <a:spcPts val="600"/>
              </a:spcBef>
              <a:buFont typeface="+mj-ea"/>
              <a:buAutoNum type="circleNumDbPlain"/>
            </a:pPr>
            <a:r>
              <a:rPr lang="ko-KR" altLang="en-US" sz="1200" kern="0" dirty="0" smtClean="0">
                <a:solidFill>
                  <a:sysClr val="windowText" lastClr="000000"/>
                </a:solidFill>
              </a:rPr>
              <a:t>전년도 </a:t>
            </a:r>
            <a:r>
              <a:rPr lang="ko-KR" altLang="en-US" sz="1200" kern="0" dirty="0" err="1" smtClean="0">
                <a:solidFill>
                  <a:sysClr val="windowText" lastClr="000000"/>
                </a:solidFill>
              </a:rPr>
              <a:t>매장별</a:t>
            </a:r>
            <a:r>
              <a:rPr lang="ko-KR" altLang="en-US" sz="1200" kern="0" dirty="0" smtClean="0">
                <a:solidFill>
                  <a:sysClr val="windowText" lastClr="000000"/>
                </a:solidFill>
              </a:rPr>
              <a:t> 전시 </a:t>
            </a:r>
            <a:r>
              <a:rPr lang="en-US" altLang="ko-KR" sz="1200" kern="0" dirty="0" err="1" smtClean="0">
                <a:solidFill>
                  <a:sysClr val="windowText" lastClr="000000"/>
                </a:solidFill>
              </a:rPr>
              <a:t>Capa</a:t>
            </a:r>
            <a:r>
              <a:rPr lang="en-US" altLang="ko-KR" sz="1200" kern="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200" kern="0" dirty="0" smtClean="0">
                <a:solidFill>
                  <a:sysClr val="windowText" lastClr="000000"/>
                </a:solidFill>
              </a:rPr>
              <a:t>대비 아이템 판매량 산정</a:t>
            </a:r>
            <a:endParaRPr lang="en-US" altLang="ko-KR" sz="1200" kern="0" dirty="0" smtClean="0">
              <a:solidFill>
                <a:sysClr val="windowText" lastClr="000000"/>
              </a:solidFill>
            </a:endParaRPr>
          </a:p>
          <a:p>
            <a:pPr marL="342900" lvl="1" indent="-342900" eaLnBrk="0" latinLnBrk="0" hangingPunct="0">
              <a:spcBef>
                <a:spcPts val="600"/>
              </a:spcBef>
              <a:buFont typeface="+mj-ea"/>
              <a:buAutoNum type="circleNumDbPlain"/>
            </a:pPr>
            <a:r>
              <a:rPr lang="ko-KR" altLang="en-US" sz="1200" kern="0" dirty="0" err="1" smtClean="0">
                <a:solidFill>
                  <a:sysClr val="windowText" lastClr="000000"/>
                </a:solidFill>
              </a:rPr>
              <a:t>아이템별</a:t>
            </a:r>
            <a:r>
              <a:rPr lang="ko-KR" altLang="en-US" sz="1200" kern="0" dirty="0" smtClean="0">
                <a:solidFill>
                  <a:sysClr val="windowText" lastClr="000000"/>
                </a:solidFill>
              </a:rPr>
              <a:t> 판매량 상위 </a:t>
            </a:r>
            <a:r>
              <a:rPr lang="en-US" altLang="ko-KR" sz="1200" kern="0" dirty="0" smtClean="0">
                <a:solidFill>
                  <a:sysClr val="windowText" lastClr="000000"/>
                </a:solidFill>
              </a:rPr>
              <a:t>10</a:t>
            </a:r>
            <a:r>
              <a:rPr lang="ko-KR" altLang="en-US" sz="1200" kern="0" dirty="0" smtClean="0">
                <a:solidFill>
                  <a:sysClr val="windowText" lastClr="000000"/>
                </a:solidFill>
              </a:rPr>
              <a:t>개 매장의 </a:t>
            </a:r>
            <a:r>
              <a:rPr lang="ko-KR" altLang="en-US" sz="1200" kern="0" dirty="0" err="1" smtClean="0">
                <a:solidFill>
                  <a:sysClr val="windowText" lastClr="000000"/>
                </a:solidFill>
              </a:rPr>
              <a:t>전시즌</a:t>
            </a:r>
            <a:r>
              <a:rPr lang="ko-KR" altLang="en-US" sz="1200" kern="0" dirty="0" smtClean="0">
                <a:solidFill>
                  <a:sysClr val="windowText" lastClr="000000"/>
                </a:solidFill>
              </a:rPr>
              <a:t> 생산 대비 실제 판매 스타일 수의 비율 산정</a:t>
            </a:r>
            <a:endParaRPr lang="en-US" altLang="ko-KR" sz="1200" kern="0" dirty="0" smtClean="0">
              <a:solidFill>
                <a:sysClr val="windowText" lastClr="000000"/>
              </a:solidFill>
            </a:endParaRPr>
          </a:p>
          <a:p>
            <a:pPr marL="342900" lvl="1" indent="-342900" eaLnBrk="0" latinLnBrk="0" hangingPunct="0">
              <a:spcBef>
                <a:spcPts val="600"/>
              </a:spcBef>
              <a:buFont typeface="+mj-ea"/>
              <a:buAutoNum type="circleNumDbPlain"/>
            </a:pPr>
            <a:r>
              <a:rPr lang="ko-KR" altLang="en-US" sz="1200" kern="0" dirty="0" err="1" smtClean="0">
                <a:solidFill>
                  <a:sysClr val="windowText" lastClr="000000"/>
                </a:solidFill>
              </a:rPr>
              <a:t>당시즌</a:t>
            </a:r>
            <a:r>
              <a:rPr lang="ko-KR" altLang="en-US" sz="1200" kern="0" dirty="0" smtClean="0">
                <a:solidFill>
                  <a:sysClr val="windowText" lastClr="000000"/>
                </a:solidFill>
              </a:rPr>
              <a:t> 아이템 생산량에 대하여</a:t>
            </a:r>
            <a:r>
              <a:rPr lang="en-US" altLang="ko-KR" sz="1200" kern="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200" kern="0" dirty="0" smtClean="0">
                <a:solidFill>
                  <a:sysClr val="windowText" lastClr="000000"/>
                </a:solidFill>
              </a:rPr>
              <a:t>해당 비율을 곱해 매장 판매 </a:t>
            </a:r>
            <a:r>
              <a:rPr lang="en-US" altLang="ko-KR" sz="1200" kern="0" dirty="0" err="1" smtClean="0">
                <a:solidFill>
                  <a:sysClr val="windowText" lastClr="000000"/>
                </a:solidFill>
              </a:rPr>
              <a:t>Capa</a:t>
            </a:r>
            <a:r>
              <a:rPr lang="en-US" altLang="ko-KR" sz="1200" kern="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200" kern="0" dirty="0" smtClean="0">
                <a:solidFill>
                  <a:sysClr val="windowText" lastClr="000000"/>
                </a:solidFill>
              </a:rPr>
              <a:t>조정</a:t>
            </a:r>
            <a:endParaRPr lang="en-US" altLang="ko-KR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067661" y="5147840"/>
            <a:ext cx="4834498" cy="10892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marL="342900" lvl="1" indent="-342900" eaLnBrk="0" latinLnBrk="0" hangingPunct="0">
              <a:spcBef>
                <a:spcPts val="600"/>
              </a:spcBef>
              <a:buFont typeface="+mj-ea"/>
              <a:buAutoNum type="circleNumDbPlain"/>
            </a:pPr>
            <a:r>
              <a:rPr lang="ko-KR" altLang="en-US" sz="1200" kern="0" dirty="0" err="1">
                <a:solidFill>
                  <a:sysClr val="windowText" lastClr="000000"/>
                </a:solidFill>
              </a:rPr>
              <a:t>브랜드별</a:t>
            </a:r>
            <a:r>
              <a:rPr lang="ko-KR" altLang="en-US" sz="1200" kern="0" dirty="0">
                <a:solidFill>
                  <a:sysClr val="windowText" lastClr="000000"/>
                </a:solidFill>
              </a:rPr>
              <a:t> 상품 기획상의 매장당 최소 구색 수 정책에 따라</a:t>
            </a:r>
            <a:r>
              <a:rPr lang="en-US" altLang="ko-KR" sz="1200" kern="0" dirty="0">
                <a:solidFill>
                  <a:sysClr val="windowText" lastClr="000000"/>
                </a:solidFill>
              </a:rPr>
              <a:t>,</a:t>
            </a:r>
            <a:r>
              <a:rPr lang="ko-KR" altLang="en-US" sz="1200" kern="0" dirty="0">
                <a:solidFill>
                  <a:sysClr val="windowText" lastClr="000000"/>
                </a:solidFill>
              </a:rPr>
              <a:t> 시즌 전체 스타일 수 대비</a:t>
            </a:r>
            <a:r>
              <a:rPr lang="en-US" altLang="ko-KR" sz="1200" kern="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kern="0" dirty="0">
                <a:solidFill>
                  <a:sysClr val="windowText" lastClr="000000"/>
                </a:solidFill>
              </a:rPr>
              <a:t>최소 스타일 </a:t>
            </a:r>
            <a:r>
              <a:rPr lang="ko-KR" altLang="en-US" sz="1200" kern="0" dirty="0" smtClean="0">
                <a:solidFill>
                  <a:sysClr val="windowText" lastClr="000000"/>
                </a:solidFill>
              </a:rPr>
              <a:t>수 산정 </a:t>
            </a:r>
            <a:r>
              <a:rPr lang="en-US" altLang="ko-KR" sz="1200" kern="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200" kern="0" dirty="0" smtClean="0">
                <a:solidFill>
                  <a:sysClr val="windowText" lastClr="000000"/>
                </a:solidFill>
              </a:rPr>
              <a:t>상품 기획</a:t>
            </a:r>
            <a:r>
              <a:rPr lang="en-US" altLang="ko-KR" sz="1200" kern="0" dirty="0" smtClean="0">
                <a:solidFill>
                  <a:sysClr val="windowText" lastClr="000000"/>
                </a:solidFill>
              </a:rPr>
              <a:t>)</a:t>
            </a:r>
          </a:p>
          <a:p>
            <a:pPr marL="342900" lvl="1" indent="-342900" eaLnBrk="0" latinLnBrk="0" hangingPunct="0">
              <a:spcBef>
                <a:spcPts val="600"/>
              </a:spcBef>
              <a:buFont typeface="+mj-ea"/>
              <a:buAutoNum type="circleNumDbPlain"/>
            </a:pPr>
            <a:r>
              <a:rPr lang="ko-KR" altLang="en-US" sz="1200" kern="0" dirty="0" smtClean="0">
                <a:solidFill>
                  <a:sysClr val="windowText" lastClr="000000"/>
                </a:solidFill>
              </a:rPr>
              <a:t>매장 전시 </a:t>
            </a:r>
            <a:r>
              <a:rPr lang="en-US" altLang="ko-KR" sz="1200" kern="0" dirty="0" err="1" smtClean="0">
                <a:solidFill>
                  <a:sysClr val="windowText" lastClr="000000"/>
                </a:solidFill>
              </a:rPr>
              <a:t>Capa</a:t>
            </a:r>
            <a:r>
              <a:rPr lang="ko-KR" altLang="en-US" sz="1200" kern="0" dirty="0" smtClean="0">
                <a:solidFill>
                  <a:sysClr val="windowText" lastClr="000000"/>
                </a:solidFill>
              </a:rPr>
              <a:t>가 최소 스타일 수보다 적은 경우</a:t>
            </a:r>
            <a:r>
              <a:rPr lang="en-US" altLang="ko-KR" sz="1200" kern="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200" kern="0" dirty="0" smtClean="0">
                <a:solidFill>
                  <a:sysClr val="windowText" lastClr="000000"/>
                </a:solidFill>
              </a:rPr>
              <a:t>최소 스타일 수로 치환</a:t>
            </a:r>
            <a:endParaRPr lang="en-US" altLang="ko-KR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948190" y="2214680"/>
            <a:ext cx="387600" cy="355814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ea"/>
                <a:cs typeface="Arial" charset="0"/>
              </a:rPr>
              <a:t>1</a:t>
            </a:r>
            <a:endParaRPr lang="ko-KR" altLang="en-US" sz="1300" b="1" dirty="0" smtClean="0">
              <a:solidFill>
                <a:schemeClr val="bg1"/>
              </a:solidFill>
              <a:latin typeface="+mn-ea"/>
              <a:cs typeface="Arial" charset="0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3948190" y="4719215"/>
            <a:ext cx="387600" cy="355814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ea"/>
                <a:cs typeface="Arial" charset="0"/>
              </a:rPr>
              <a:t>2</a:t>
            </a:r>
            <a:endParaRPr lang="ko-KR" altLang="en-US" sz="1300" b="1" dirty="0" smtClean="0">
              <a:solidFill>
                <a:schemeClr val="bg1"/>
              </a:solidFill>
              <a:latin typeface="+mn-ea"/>
              <a:cs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8940190" y="2622929"/>
            <a:ext cx="894386" cy="1943971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72910" y="2214680"/>
            <a:ext cx="3567065" cy="4022435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272909" y="2214680"/>
            <a:ext cx="3567065" cy="2999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300" b="1" dirty="0" err="1" smtClean="0">
                <a:latin typeface="+mn-ea"/>
                <a:cs typeface="Arial" charset="0"/>
              </a:rPr>
              <a:t>매장별</a:t>
            </a:r>
            <a:r>
              <a:rPr lang="ko-KR" altLang="en-US" sz="1300" b="1" dirty="0" smtClean="0">
                <a:latin typeface="+mn-ea"/>
                <a:cs typeface="Arial" charset="0"/>
              </a:rPr>
              <a:t> 전시 </a:t>
            </a:r>
            <a:r>
              <a:rPr lang="en-US" altLang="ko-KR" sz="1300" b="1" dirty="0" err="1" smtClean="0">
                <a:latin typeface="+mn-ea"/>
                <a:cs typeface="Arial" charset="0"/>
              </a:rPr>
              <a:t>Capa</a:t>
            </a:r>
            <a:r>
              <a:rPr lang="en-US" altLang="ko-KR" sz="1300" b="1" dirty="0" smtClean="0">
                <a:latin typeface="+mn-ea"/>
                <a:cs typeface="Arial" charset="0"/>
              </a:rPr>
              <a:t> </a:t>
            </a:r>
            <a:r>
              <a:rPr lang="ko-KR" altLang="en-US" sz="1300" b="1" dirty="0" smtClean="0">
                <a:latin typeface="+mn-ea"/>
                <a:cs typeface="Arial" charset="0"/>
              </a:rPr>
              <a:t>및 판매량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graphicFrame>
        <p:nvGraphicFramePr>
          <p:cNvPr id="114" name="차트 1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76988"/>
              </p:ext>
            </p:extLst>
          </p:nvPr>
        </p:nvGraphicFramePr>
        <p:xfrm>
          <a:off x="356405" y="2626897"/>
          <a:ext cx="3382275" cy="3190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6" name="직사각형 105"/>
          <p:cNvSpPr/>
          <p:nvPr/>
        </p:nvSpPr>
        <p:spPr bwMode="auto">
          <a:xfrm>
            <a:off x="2164179" y="2973630"/>
            <a:ext cx="216000" cy="216000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ea"/>
                <a:cs typeface="Arial" charset="0"/>
              </a:rPr>
              <a:t>1</a:t>
            </a:r>
            <a:endParaRPr lang="ko-KR" altLang="en-US" sz="1300" b="1" dirty="0" smtClean="0">
              <a:solidFill>
                <a:schemeClr val="bg1"/>
              </a:solidFill>
              <a:latin typeface="+mn-ea"/>
              <a:cs typeface="Arial" charset="0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886664" y="4663340"/>
            <a:ext cx="216000" cy="216000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ea"/>
                <a:cs typeface="Arial" charset="0"/>
              </a:rPr>
              <a:t>2</a:t>
            </a:r>
            <a:endParaRPr lang="ko-KR" altLang="en-US" sz="1300" b="1" dirty="0" smtClean="0">
              <a:solidFill>
                <a:schemeClr val="bg1"/>
              </a:solidFill>
              <a:latin typeface="+mn-ea"/>
              <a:cs typeface="Arial" charset="0"/>
            </a:endParaRPr>
          </a:p>
        </p:txBody>
      </p:sp>
      <p:sp>
        <p:nvSpPr>
          <p:cNvPr id="32" name="TextBox 31"/>
          <p:cNvSpPr txBox="1"/>
          <p:nvPr/>
        </p:nvSpPr>
        <p:spPr bwMode="blackWhite">
          <a:xfrm>
            <a:off x="287215" y="2652163"/>
            <a:ext cx="75895" cy="642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smtClean="0">
                <a:ea typeface="맑은 고딕" pitchFamily="50" charset="-127"/>
              </a:rPr>
              <a:t>판매량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 bwMode="blackWhite">
          <a:xfrm>
            <a:off x="2990084" y="5796690"/>
            <a:ext cx="816670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ea typeface="맑은 고딕" pitchFamily="50" charset="-127"/>
              </a:rPr>
              <a:t>전시 </a:t>
            </a:r>
            <a:r>
              <a:rPr lang="en-US" altLang="ko-KR" sz="1200" b="1" dirty="0" err="1" smtClean="0">
                <a:ea typeface="맑은 고딕" pitchFamily="50" charset="-127"/>
              </a:rPr>
              <a:t>Capa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41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제목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세부 실행과제 정의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(1) </a:t>
            </a:r>
            <a:r>
              <a:rPr lang="ko-KR" altLang="en-US" dirty="0" smtClean="0"/>
              <a:t>매장 초도 배분 최적화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249237" y="769625"/>
            <a:ext cx="7567642" cy="762000"/>
          </a:xfrm>
        </p:spPr>
        <p:txBody>
          <a:bodyPr/>
          <a:lstStyle/>
          <a:p>
            <a:r>
              <a:rPr lang="ko-KR" altLang="en-US" dirty="0" smtClean="0"/>
              <a:t>현재 매장에 전시 중인 </a:t>
            </a:r>
            <a:r>
              <a:rPr lang="en-US" altLang="ko-KR" dirty="0" smtClean="0"/>
              <a:t>Style</a:t>
            </a:r>
            <a:r>
              <a:rPr lang="ko-KR" altLang="en-US" dirty="0" smtClean="0"/>
              <a:t>의 수에서</a:t>
            </a:r>
            <a:r>
              <a:rPr lang="en-US" altLang="ko-KR" dirty="0"/>
              <a:t> </a:t>
            </a:r>
            <a:r>
              <a:rPr lang="ko-KR" altLang="en-US" dirty="0" smtClean="0"/>
              <a:t>익월 판기 종료 예정인 </a:t>
            </a:r>
            <a:r>
              <a:rPr lang="en-US" altLang="ko-KR" dirty="0" smtClean="0"/>
              <a:t>Style</a:t>
            </a:r>
            <a:r>
              <a:rPr lang="ko-KR" altLang="en-US" dirty="0" smtClean="0"/>
              <a:t>의 수를 감하여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익월 투입 가능한 </a:t>
            </a:r>
            <a:r>
              <a:rPr lang="en-US" altLang="ko-KR" dirty="0" smtClean="0"/>
              <a:t>Style </a:t>
            </a:r>
            <a:r>
              <a:rPr lang="ko-KR" altLang="en-US" dirty="0" smtClean="0"/>
              <a:t>수를 산정함</a:t>
            </a:r>
            <a:endParaRPr lang="ko-KR" altLang="en-US" dirty="0"/>
          </a:p>
        </p:txBody>
      </p:sp>
      <p:sp>
        <p:nvSpPr>
          <p:cNvPr id="79" name="직사각형 27"/>
          <p:cNvSpPr/>
          <p:nvPr/>
        </p:nvSpPr>
        <p:spPr bwMode="gray">
          <a:xfrm>
            <a:off x="7816878" y="289130"/>
            <a:ext cx="1786513" cy="2805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r" defTabSz="1028700" latinLnBrk="0">
              <a:spcBef>
                <a:spcPct val="0"/>
              </a:spcBef>
              <a:buSzPct val="120000"/>
            </a:pPr>
            <a:r>
              <a:rPr lang="ko-KR" altLang="en-US" sz="14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매장 및 상품 속성을 반영한 매장 구색</a:t>
            </a:r>
            <a:endParaRPr lang="ko-KR" altLang="en-US" sz="1400" b="1" i="1" kern="0" dirty="0">
              <a:solidFill>
                <a:schemeClr val="tx1">
                  <a:lumMod val="95000"/>
                  <a:lumOff val="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93" name="Rectangle 25"/>
          <p:cNvSpPr/>
          <p:nvPr/>
        </p:nvSpPr>
        <p:spPr bwMode="gray">
          <a:xfrm>
            <a:off x="520544" y="1531625"/>
            <a:ext cx="4204771" cy="3076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400" b="1" dirty="0" err="1" smtClean="0">
                <a:latin typeface="+mn-ea"/>
              </a:rPr>
              <a:t>매장별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전시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Capa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기준 투입 가능 스타일 수 산정</a:t>
            </a:r>
            <a:endParaRPr 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2" name="타원 201"/>
          <p:cNvSpPr/>
          <p:nvPr/>
        </p:nvSpPr>
        <p:spPr bwMode="auto">
          <a:xfrm>
            <a:off x="287215" y="1559452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570210" y="825227"/>
            <a:ext cx="1123624" cy="630503"/>
            <a:chOff x="5028895" y="5407291"/>
            <a:chExt cx="853820" cy="466952"/>
          </a:xfrm>
        </p:grpSpPr>
        <p:sp>
          <p:nvSpPr>
            <p:cNvPr id="54" name="오각형 53"/>
            <p:cNvSpPr/>
            <p:nvPr/>
          </p:nvSpPr>
          <p:spPr bwMode="auto">
            <a:xfrm>
              <a:off x="5028895" y="5407291"/>
              <a:ext cx="426910" cy="466952"/>
            </a:xfrm>
            <a:prstGeom prst="homePlate">
              <a:avLst>
                <a:gd name="adj" fmla="val 18328"/>
              </a:avLst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endParaRPr lang="ko-KR" altLang="en-US" sz="4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55" name="오각형 54"/>
            <p:cNvSpPr/>
            <p:nvPr/>
          </p:nvSpPr>
          <p:spPr bwMode="auto">
            <a:xfrm>
              <a:off x="5455805" y="5407291"/>
              <a:ext cx="426910" cy="466952"/>
            </a:xfrm>
            <a:prstGeom prst="homePlate">
              <a:avLst>
                <a:gd name="adj" fmla="val 18328"/>
              </a:avLst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endParaRPr lang="ko-KR" altLang="en-US" sz="400" b="1" dirty="0" smtClean="0">
                <a:latin typeface="+mn-ea"/>
                <a:cs typeface="Arial" charset="0"/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5054007" y="5431419"/>
              <a:ext cx="301348" cy="436188"/>
              <a:chOff x="1488108" y="2311146"/>
              <a:chExt cx="2370121" cy="3415673"/>
            </a:xfrm>
          </p:grpSpPr>
          <p:sp>
            <p:nvSpPr>
              <p:cNvPr id="63" name="오각형 62"/>
              <p:cNvSpPr/>
              <p:nvPr/>
            </p:nvSpPr>
            <p:spPr bwMode="auto">
              <a:xfrm rot="5400000">
                <a:off x="2331641" y="1467613"/>
                <a:ext cx="683055" cy="2370121"/>
              </a:xfrm>
              <a:prstGeom prst="homePlate">
                <a:avLst>
                  <a:gd name="adj" fmla="val 30876"/>
                </a:avLst>
              </a:prstGeom>
              <a:solidFill>
                <a:schemeClr val="tx2">
                  <a:lumMod val="75000"/>
                </a:schemeClr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dirty="0" smtClean="0">
                  <a:latin typeface="+mn-ea"/>
                  <a:cs typeface="Arial" charset="0"/>
                </a:endParaRPr>
              </a:p>
            </p:txBody>
          </p:sp>
          <p:sp>
            <p:nvSpPr>
              <p:cNvPr id="64" name="오각형 63"/>
              <p:cNvSpPr/>
              <p:nvPr/>
            </p:nvSpPr>
            <p:spPr bwMode="auto">
              <a:xfrm rot="5400000">
                <a:off x="2331641" y="215098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65" name="오각형 64"/>
              <p:cNvSpPr/>
              <p:nvPr/>
            </p:nvSpPr>
            <p:spPr bwMode="auto">
              <a:xfrm rot="5400000">
                <a:off x="2331641" y="283412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 defTabSz="1028700" latinLnBrk="0">
                  <a:lnSpc>
                    <a:spcPct val="95000"/>
                  </a:lnSpc>
                  <a:spcBef>
                    <a:spcPct val="0"/>
                  </a:spcBef>
                  <a:buSzPct val="120000"/>
                </a:pPr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66" name="오각형 65"/>
              <p:cNvSpPr/>
              <p:nvPr/>
            </p:nvSpPr>
            <p:spPr bwMode="auto">
              <a:xfrm rot="5400000">
                <a:off x="2331641" y="3517176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67" name="오각형 66"/>
              <p:cNvSpPr/>
              <p:nvPr/>
            </p:nvSpPr>
            <p:spPr bwMode="auto">
              <a:xfrm rot="5400000">
                <a:off x="2331641" y="420023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5478363" y="5431419"/>
              <a:ext cx="301348" cy="436188"/>
              <a:chOff x="1488108" y="2311146"/>
              <a:chExt cx="2370121" cy="3415673"/>
            </a:xfrm>
          </p:grpSpPr>
          <p:sp>
            <p:nvSpPr>
              <p:cNvPr id="58" name="오각형 57"/>
              <p:cNvSpPr/>
              <p:nvPr/>
            </p:nvSpPr>
            <p:spPr bwMode="auto">
              <a:xfrm rot="5400000">
                <a:off x="2331641" y="146761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en-US" altLang="ko-KR" sz="400" b="1" u="sng" kern="0" dirty="0">
                  <a:latin typeface="+mn-ea"/>
                </a:endParaRPr>
              </a:p>
            </p:txBody>
          </p:sp>
          <p:sp>
            <p:nvSpPr>
              <p:cNvPr id="59" name="오각형 58"/>
              <p:cNvSpPr/>
              <p:nvPr/>
            </p:nvSpPr>
            <p:spPr bwMode="auto">
              <a:xfrm rot="5400000">
                <a:off x="2331641" y="215098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en-US" altLang="ko-KR" sz="400" b="1" u="sng" kern="0" dirty="0">
                  <a:latin typeface="+mn-ea"/>
                </a:endParaRPr>
              </a:p>
            </p:txBody>
          </p:sp>
          <p:sp>
            <p:nvSpPr>
              <p:cNvPr id="60" name="오각형 59"/>
              <p:cNvSpPr/>
              <p:nvPr/>
            </p:nvSpPr>
            <p:spPr bwMode="auto">
              <a:xfrm rot="5400000">
                <a:off x="2331641" y="283412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61" name="오각형 60"/>
              <p:cNvSpPr/>
              <p:nvPr/>
            </p:nvSpPr>
            <p:spPr bwMode="auto">
              <a:xfrm rot="5400000">
                <a:off x="2331641" y="3517176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 defTabSz="1028700" latinLnBrk="0">
                  <a:lnSpc>
                    <a:spcPct val="95000"/>
                  </a:lnSpc>
                  <a:spcBef>
                    <a:spcPct val="0"/>
                  </a:spcBef>
                  <a:buSzPct val="120000"/>
                </a:pPr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62" name="오각형 61"/>
              <p:cNvSpPr/>
              <p:nvPr/>
            </p:nvSpPr>
            <p:spPr bwMode="auto">
              <a:xfrm rot="5400000">
                <a:off x="2331641" y="420023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</p:grp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984711"/>
              </p:ext>
            </p:extLst>
          </p:nvPr>
        </p:nvGraphicFramePr>
        <p:xfrm>
          <a:off x="283483" y="2366470"/>
          <a:ext cx="6045811" cy="2947884"/>
        </p:xfrm>
        <a:graphic>
          <a:graphicData uri="http://schemas.openxmlformats.org/drawingml/2006/table">
            <a:tbl>
              <a:tblPr/>
              <a:tblGrid>
                <a:gridCol w="1264426"/>
                <a:gridCol w="683055"/>
                <a:gridCol w="683055"/>
                <a:gridCol w="683055"/>
                <a:gridCol w="683055"/>
                <a:gridCol w="683055"/>
                <a:gridCol w="683055"/>
                <a:gridCol w="683055"/>
              </a:tblGrid>
              <a:tr h="31407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매장정보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매장명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신세계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본점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롯데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대구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동성점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광양점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영천점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7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매장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0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매장형태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면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ISLAND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Road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Shop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Road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Shop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Road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Shop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매장면적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매장별</a:t>
                      </a:r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품목내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픔종별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전시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Capa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라운드티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현재 전시 중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Style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53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라운드티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차월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판기종료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예정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Style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53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라운드티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매장별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투입 가능한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Style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53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라운드티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 bwMode="auto">
          <a:xfrm>
            <a:off x="207240" y="4365140"/>
            <a:ext cx="6216444" cy="997642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6468343" y="2630562"/>
            <a:ext cx="3145232" cy="273222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marL="95250" lvl="1" indent="-95250" eaLnBrk="0" latinLnBrk="0" hangingPunct="0">
              <a:spcBef>
                <a:spcPts val="600"/>
              </a:spcBef>
              <a:buFont typeface="Arial" pitchFamily="34" charset="0"/>
              <a:buChar char="•"/>
            </a:pPr>
            <a:r>
              <a:rPr lang="ko-KR" altLang="en-US" sz="1400" kern="0" dirty="0" smtClean="0">
                <a:solidFill>
                  <a:sysClr val="windowText" lastClr="000000"/>
                </a:solidFill>
              </a:rPr>
              <a:t>매월 </a:t>
            </a:r>
            <a:r>
              <a:rPr lang="ko-KR" altLang="en-US" sz="1400" kern="0" dirty="0" err="1" smtClean="0">
                <a:solidFill>
                  <a:sysClr val="windowText" lastClr="000000"/>
                </a:solidFill>
              </a:rPr>
              <a:t>매장별</a:t>
            </a:r>
            <a:r>
              <a:rPr lang="ko-KR" altLang="en-US" sz="14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400" kern="0" dirty="0" smtClean="0">
                <a:solidFill>
                  <a:sysClr val="windowText" lastClr="000000"/>
                </a:solidFill>
              </a:rPr>
              <a:t>In/Out </a:t>
            </a:r>
            <a:r>
              <a:rPr lang="ko-KR" altLang="en-US" sz="1400" kern="0" dirty="0" smtClean="0">
                <a:solidFill>
                  <a:sysClr val="windowText" lastClr="000000"/>
                </a:solidFill>
              </a:rPr>
              <a:t>대상 </a:t>
            </a:r>
            <a:r>
              <a:rPr lang="en-US" altLang="ko-KR" sz="1400" kern="0" dirty="0" smtClean="0">
                <a:solidFill>
                  <a:sysClr val="windowText" lastClr="000000"/>
                </a:solidFill>
              </a:rPr>
              <a:t>Style </a:t>
            </a:r>
            <a:r>
              <a:rPr lang="ko-KR" altLang="en-US" sz="1400" kern="0" dirty="0" smtClean="0">
                <a:solidFill>
                  <a:sysClr val="windowText" lastClr="000000"/>
                </a:solidFill>
              </a:rPr>
              <a:t>수를 도출하여</a:t>
            </a:r>
            <a:r>
              <a:rPr lang="en-US" altLang="ko-KR" sz="1400" kern="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kern="0" dirty="0" err="1" smtClean="0">
                <a:solidFill>
                  <a:sysClr val="windowText" lastClr="000000"/>
                </a:solidFill>
              </a:rPr>
              <a:t>매장별</a:t>
            </a:r>
            <a:r>
              <a:rPr lang="ko-KR" altLang="en-US" sz="14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400" kern="0" dirty="0" err="1" smtClean="0">
                <a:solidFill>
                  <a:sysClr val="windowText" lastClr="000000"/>
                </a:solidFill>
              </a:rPr>
              <a:t>Capa</a:t>
            </a:r>
            <a:r>
              <a:rPr lang="en-US" altLang="ko-KR" sz="1400" kern="0" dirty="0" smtClean="0">
                <a:solidFill>
                  <a:sysClr val="windowText" lastClr="000000"/>
                </a:solidFill>
              </a:rPr>
              <a:t>(=</a:t>
            </a:r>
            <a:r>
              <a:rPr lang="ko-KR" altLang="en-US" sz="1400" kern="0" dirty="0" smtClean="0">
                <a:solidFill>
                  <a:sysClr val="windowText" lastClr="000000"/>
                </a:solidFill>
              </a:rPr>
              <a:t>투입 가능한 </a:t>
            </a:r>
            <a:r>
              <a:rPr lang="en-US" altLang="ko-KR" sz="1400" kern="0" dirty="0" smtClean="0">
                <a:solidFill>
                  <a:sysClr val="windowText" lastClr="000000"/>
                </a:solidFill>
              </a:rPr>
              <a:t>Style </a:t>
            </a:r>
            <a:r>
              <a:rPr lang="ko-KR" altLang="en-US" sz="1400" kern="0" dirty="0" smtClean="0">
                <a:solidFill>
                  <a:sysClr val="windowText" lastClr="000000"/>
                </a:solidFill>
              </a:rPr>
              <a:t>수</a:t>
            </a:r>
            <a:r>
              <a:rPr lang="en-US" altLang="ko-KR" sz="1400" kern="0" dirty="0" smtClean="0">
                <a:solidFill>
                  <a:sysClr val="windowText" lastClr="000000"/>
                </a:solidFill>
              </a:rPr>
              <a:t>)</a:t>
            </a:r>
            <a:r>
              <a:rPr lang="ko-KR" altLang="en-US" sz="1400" kern="0" dirty="0" smtClean="0">
                <a:solidFill>
                  <a:sysClr val="windowText" lastClr="000000"/>
                </a:solidFill>
              </a:rPr>
              <a:t>를 산정함</a:t>
            </a:r>
            <a:r>
              <a:rPr lang="en-US" altLang="ko-KR" sz="1400" kern="0" dirty="0">
                <a:solidFill>
                  <a:sysClr val="windowText" lastClr="000000"/>
                </a:solidFill>
              </a:rPr>
              <a:t/>
            </a:r>
            <a:br>
              <a:rPr lang="en-US" altLang="ko-KR" sz="1400" kern="0" dirty="0">
                <a:solidFill>
                  <a:sysClr val="windowText" lastClr="000000"/>
                </a:solidFill>
              </a:rPr>
            </a:br>
            <a:r>
              <a:rPr lang="en-US" altLang="ko-KR" sz="1400" kern="0" dirty="0" smtClean="0">
                <a:solidFill>
                  <a:sysClr val="windowText" lastClr="000000"/>
                </a:solidFill>
              </a:rPr>
              <a:t/>
            </a:r>
            <a:br>
              <a:rPr lang="en-US" altLang="ko-KR" sz="1400" kern="0" dirty="0" smtClean="0">
                <a:solidFill>
                  <a:sysClr val="windowText" lastClr="000000"/>
                </a:solidFill>
              </a:rPr>
            </a:br>
            <a:r>
              <a:rPr lang="en-US" altLang="ko-KR" sz="1400" b="1" kern="0" dirty="0" smtClean="0">
                <a:solidFill>
                  <a:sysClr val="windowText" lastClr="000000"/>
                </a:solidFill>
              </a:rPr>
              <a:t>[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</a:rPr>
              <a:t>산식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</a:rPr>
              <a:t>]</a:t>
            </a:r>
            <a:br>
              <a:rPr lang="en-US" altLang="ko-KR" sz="1400" b="1" kern="0" dirty="0" smtClean="0">
                <a:solidFill>
                  <a:sysClr val="windowText" lastClr="000000"/>
                </a:solidFill>
              </a:rPr>
            </a:br>
            <a:r>
              <a:rPr lang="ko-KR" altLang="en-US" sz="1400" kern="0" dirty="0" err="1" smtClean="0">
                <a:solidFill>
                  <a:sysClr val="windowText" lastClr="000000"/>
                </a:solidFill>
              </a:rPr>
              <a:t>매장별</a:t>
            </a:r>
            <a:r>
              <a:rPr lang="ko-KR" altLang="en-US" sz="1400" kern="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400" kern="0" dirty="0" err="1" smtClean="0">
                <a:solidFill>
                  <a:sysClr val="windowText" lastClr="000000"/>
                </a:solidFill>
              </a:rPr>
              <a:t>품종별</a:t>
            </a:r>
            <a:r>
              <a:rPr lang="ko-KR" altLang="en-US" sz="1400" kern="0" dirty="0" smtClean="0">
                <a:solidFill>
                  <a:sysClr val="windowText" lastClr="000000"/>
                </a:solidFill>
              </a:rPr>
              <a:t> 전시 </a:t>
            </a:r>
            <a:r>
              <a:rPr lang="en-US" altLang="ko-KR" sz="1400" kern="0" dirty="0" err="1" smtClean="0">
                <a:solidFill>
                  <a:sysClr val="windowText" lastClr="000000"/>
                </a:solidFill>
              </a:rPr>
              <a:t>Capa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</a:rPr>
              <a:t/>
            </a:r>
            <a:br>
              <a:rPr lang="en-US" altLang="ko-KR" sz="1400" b="1" kern="0" dirty="0" smtClean="0">
                <a:solidFill>
                  <a:sysClr val="windowText" lastClr="000000"/>
                </a:solidFill>
              </a:rPr>
            </a:br>
            <a:r>
              <a:rPr lang="en-US" altLang="ko-KR" sz="1400" b="1" kern="0" dirty="0" smtClean="0">
                <a:solidFill>
                  <a:sysClr val="windowText" lastClr="000000"/>
                </a:solidFill>
              </a:rPr>
              <a:t>- </a:t>
            </a:r>
            <a:r>
              <a:rPr lang="ko-KR" altLang="en-US" sz="1400" kern="0" dirty="0" err="1" smtClean="0">
                <a:solidFill>
                  <a:sysClr val="windowText" lastClr="000000"/>
                </a:solidFill>
              </a:rPr>
              <a:t>매장별</a:t>
            </a:r>
            <a:r>
              <a:rPr lang="ko-KR" altLang="en-US" sz="1400" kern="0" dirty="0" smtClean="0">
                <a:solidFill>
                  <a:sysClr val="windowText" lastClr="000000"/>
                </a:solidFill>
              </a:rPr>
              <a:t> 현재 전시 중인 </a:t>
            </a:r>
            <a:r>
              <a:rPr lang="en-US" altLang="ko-KR" sz="1400" kern="0" dirty="0" smtClean="0">
                <a:solidFill>
                  <a:sysClr val="windowText" lastClr="000000"/>
                </a:solidFill>
              </a:rPr>
              <a:t>Style </a:t>
            </a:r>
            <a:r>
              <a:rPr lang="ko-KR" altLang="en-US" sz="1400" kern="0" dirty="0" smtClean="0">
                <a:solidFill>
                  <a:sysClr val="windowText" lastClr="000000"/>
                </a:solidFill>
              </a:rPr>
              <a:t>수</a:t>
            </a:r>
            <a:r>
              <a:rPr lang="en-US" altLang="ko-KR" sz="1400" kern="0" dirty="0" smtClean="0">
                <a:solidFill>
                  <a:sysClr val="windowText" lastClr="000000"/>
                </a:solidFill>
              </a:rPr>
              <a:t/>
            </a:r>
            <a:br>
              <a:rPr lang="en-US" altLang="ko-KR" sz="1400" kern="0" dirty="0" smtClean="0">
                <a:solidFill>
                  <a:sysClr val="windowText" lastClr="000000"/>
                </a:solidFill>
              </a:rPr>
            </a:br>
            <a:r>
              <a:rPr lang="en-US" altLang="ko-KR" sz="1400" kern="0" dirty="0" smtClean="0">
                <a:solidFill>
                  <a:sysClr val="windowText" lastClr="000000"/>
                </a:solidFill>
              </a:rPr>
              <a:t>+ </a:t>
            </a:r>
            <a:r>
              <a:rPr lang="ko-KR" altLang="en-US" sz="1400" kern="0" dirty="0" smtClean="0">
                <a:solidFill>
                  <a:sysClr val="windowText" lastClr="000000"/>
                </a:solidFill>
              </a:rPr>
              <a:t>차월 판기 종료 예정 </a:t>
            </a:r>
            <a:r>
              <a:rPr lang="en-US" altLang="ko-KR" sz="1400" kern="0" dirty="0" smtClean="0">
                <a:solidFill>
                  <a:sysClr val="windowText" lastClr="000000"/>
                </a:solidFill>
              </a:rPr>
              <a:t>Style </a:t>
            </a:r>
            <a:r>
              <a:rPr lang="ko-KR" altLang="en-US" sz="1400" kern="0" dirty="0" smtClean="0">
                <a:solidFill>
                  <a:sysClr val="windowText" lastClr="000000"/>
                </a:solidFill>
              </a:rPr>
              <a:t>수</a:t>
            </a:r>
            <a:r>
              <a:rPr lang="en-US" altLang="ko-KR" sz="1400" kern="0" dirty="0">
                <a:solidFill>
                  <a:sysClr val="windowText" lastClr="000000"/>
                </a:solidFill>
              </a:rPr>
              <a:t/>
            </a:r>
            <a:br>
              <a:rPr lang="en-US" altLang="ko-KR" sz="1400" kern="0" dirty="0">
                <a:solidFill>
                  <a:sysClr val="windowText" lastClr="000000"/>
                </a:solidFill>
              </a:rPr>
            </a:br>
            <a:r>
              <a:rPr lang="en-US" altLang="ko-KR" sz="1400" kern="0" dirty="0" smtClean="0">
                <a:solidFill>
                  <a:sysClr val="windowText" lastClr="000000"/>
                </a:solidFill>
              </a:rPr>
              <a:t>-------------------------------------</a:t>
            </a:r>
            <a:br>
              <a:rPr lang="en-US" altLang="ko-KR" sz="1400" kern="0" dirty="0" smtClean="0">
                <a:solidFill>
                  <a:sysClr val="windowText" lastClr="000000"/>
                </a:solidFill>
              </a:rPr>
            </a:br>
            <a:r>
              <a:rPr lang="ko-KR" altLang="en-US" sz="1400" kern="0" dirty="0" err="1" smtClean="0">
                <a:solidFill>
                  <a:sysClr val="windowText" lastClr="000000"/>
                </a:solidFill>
              </a:rPr>
              <a:t>매장별</a:t>
            </a:r>
            <a:r>
              <a:rPr lang="ko-KR" altLang="en-US" sz="1400" kern="0" dirty="0" smtClean="0">
                <a:solidFill>
                  <a:sysClr val="windowText" lastClr="000000"/>
                </a:solidFill>
              </a:rPr>
              <a:t> 투입 가능한 </a:t>
            </a:r>
            <a:r>
              <a:rPr lang="en-US" altLang="ko-KR" sz="1400" kern="0" dirty="0" smtClean="0">
                <a:solidFill>
                  <a:sysClr val="windowText" lastClr="000000"/>
                </a:solidFill>
              </a:rPr>
              <a:t>Style </a:t>
            </a:r>
            <a:r>
              <a:rPr lang="ko-KR" altLang="en-US" sz="1400" kern="0" dirty="0" smtClean="0">
                <a:solidFill>
                  <a:sysClr val="windowText" lastClr="000000"/>
                </a:solidFill>
              </a:rPr>
              <a:t>수</a:t>
            </a:r>
            <a:endParaRPr lang="en-US" altLang="ko-KR" sz="1400" kern="0" dirty="0" smtClean="0">
              <a:solidFill>
                <a:sysClr val="windowText" lastClr="000000"/>
              </a:solidFill>
            </a:endParaRPr>
          </a:p>
          <a:p>
            <a:pPr marL="95250" lvl="1" indent="-95250" eaLnBrk="0" latinLnBrk="0" hangingPunct="0">
              <a:spcBef>
                <a:spcPts val="600"/>
              </a:spcBef>
              <a:buFont typeface="Arial" pitchFamily="34" charset="0"/>
              <a:buChar char="•"/>
            </a:pPr>
            <a:endParaRPr lang="en-US" altLang="ko-KR" sz="1400" kern="0" dirty="0">
              <a:solidFill>
                <a:sysClr val="windowText" lastClr="000000"/>
              </a:solidFill>
            </a:endParaRPr>
          </a:p>
          <a:p>
            <a:pPr marL="95250" lvl="1" indent="-95250" eaLnBrk="0" latinLnBrk="0" hangingPunct="0">
              <a:spcBef>
                <a:spcPts val="600"/>
              </a:spcBef>
              <a:buFont typeface="Arial" pitchFamily="34" charset="0"/>
              <a:buChar char="•"/>
            </a:pPr>
            <a:endParaRPr lang="en-US" altLang="ko-KR" sz="14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4" name="Text Box 288"/>
          <p:cNvSpPr txBox="1">
            <a:spLocks noChangeArrowheads="1"/>
          </p:cNvSpPr>
          <p:nvPr/>
        </p:nvSpPr>
        <p:spPr bwMode="gray">
          <a:xfrm>
            <a:off x="299655" y="6165291"/>
            <a:ext cx="5236755" cy="40162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95250" lvl="0" indent="-95250" latinLnBrk="0">
              <a:buFont typeface="Arial" charset="0"/>
              <a:buChar char="•"/>
              <a:defRPr sz="1300">
                <a:solidFill>
                  <a:prstClr val="black"/>
                </a:solidFill>
                <a:latin typeface="+mn-ea"/>
                <a:cs typeface="Arial" charset="0"/>
              </a:defRPr>
            </a:lvl1pPr>
          </a:lstStyle>
          <a:p>
            <a:pPr marL="0" indent="0">
              <a:spcBef>
                <a:spcPts val="600"/>
              </a:spcBef>
              <a:buNone/>
            </a:pPr>
            <a:r>
              <a:rPr lang="en-US" altLang="ko-KR" sz="1000" dirty="0" smtClean="0"/>
              <a:t>*</a:t>
            </a:r>
            <a:r>
              <a:rPr lang="ko-KR" altLang="en-US" sz="1000" dirty="0" smtClean="0"/>
              <a:t>이후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사례에서는 판기를 감안하지 않는 것으로 가정함</a:t>
            </a:r>
            <a:endParaRPr lang="en-US" altLang="ko-KR" sz="1000" dirty="0" smtClean="0"/>
          </a:p>
        </p:txBody>
      </p:sp>
      <p:cxnSp>
        <p:nvCxnSpPr>
          <p:cNvPr id="85" name="직선 연결선 84"/>
          <p:cNvCxnSpPr/>
          <p:nvPr/>
        </p:nvCxnSpPr>
        <p:spPr>
          <a:xfrm>
            <a:off x="299655" y="6218065"/>
            <a:ext cx="51608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8606657" y="1681044"/>
            <a:ext cx="1050729" cy="259512"/>
            <a:chOff x="8064695" y="1455730"/>
            <a:chExt cx="1050729" cy="259512"/>
          </a:xfrm>
        </p:grpSpPr>
        <p:sp>
          <p:nvSpPr>
            <p:cNvPr id="28" name="직사각형 27"/>
            <p:cNvSpPr/>
            <p:nvPr/>
          </p:nvSpPr>
          <p:spPr bwMode="auto">
            <a:xfrm>
              <a:off x="8064695" y="1455730"/>
              <a:ext cx="1050729" cy="25951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r>
                <a:rPr lang="en-US" altLang="ko-KR" sz="1300" b="1" dirty="0" smtClean="0">
                  <a:solidFill>
                    <a:srgbClr val="FF0000"/>
                  </a:solidFill>
                  <a:latin typeface="+mn-ea"/>
                  <a:cs typeface="Arial" charset="0"/>
                </a:rPr>
                <a:t>Illustrative</a:t>
              </a:r>
              <a:endParaRPr lang="ko-KR" altLang="en-US" sz="1300" b="1" dirty="0" smtClean="0">
                <a:solidFill>
                  <a:srgbClr val="FF0000"/>
                </a:solidFill>
                <a:latin typeface="+mn-ea"/>
                <a:cs typeface="Arial" charset="0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8064695" y="1455730"/>
              <a:ext cx="1050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8064695" y="1715242"/>
              <a:ext cx="1050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880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제목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세부 실행과제 정의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(1) </a:t>
            </a:r>
            <a:r>
              <a:rPr lang="ko-KR" altLang="en-US" dirty="0" smtClean="0"/>
              <a:t>매장 초도 배분 최적화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249237" y="769625"/>
            <a:ext cx="7804604" cy="762000"/>
          </a:xfrm>
        </p:spPr>
        <p:txBody>
          <a:bodyPr/>
          <a:lstStyle/>
          <a:p>
            <a:r>
              <a:rPr lang="ko-KR" altLang="en-US" dirty="0" smtClean="0"/>
              <a:t>스타일별로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매장 특성을 고려해야 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우선적으로 </a:t>
            </a:r>
            <a:r>
              <a:rPr lang="ko-KR" altLang="en-US" dirty="0" err="1" smtClean="0"/>
              <a:t>매장별</a:t>
            </a:r>
            <a:r>
              <a:rPr lang="ko-KR" altLang="en-US" dirty="0" smtClean="0"/>
              <a:t> 배분 가능한 전시 </a:t>
            </a:r>
            <a:r>
              <a:rPr lang="en-US" altLang="ko-KR" dirty="0" err="1" smtClean="0"/>
              <a:t>Capa</a:t>
            </a:r>
            <a:r>
              <a:rPr lang="ko-KR" altLang="en-US" dirty="0" smtClean="0"/>
              <a:t>를 할애함</a:t>
            </a:r>
            <a:endParaRPr lang="ko-KR" altLang="en-US" dirty="0"/>
          </a:p>
        </p:txBody>
      </p:sp>
      <p:sp>
        <p:nvSpPr>
          <p:cNvPr id="79" name="직사각형 27"/>
          <p:cNvSpPr/>
          <p:nvPr/>
        </p:nvSpPr>
        <p:spPr bwMode="gray">
          <a:xfrm>
            <a:off x="7816878" y="289130"/>
            <a:ext cx="1786513" cy="2805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r" defTabSz="1028700" latinLnBrk="0">
              <a:spcBef>
                <a:spcPct val="0"/>
              </a:spcBef>
              <a:buSzPct val="120000"/>
            </a:pPr>
            <a:r>
              <a:rPr lang="ko-KR" altLang="en-US" sz="1400" b="1" i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매장 및 상품 속성을 반영한 매장 구색</a:t>
            </a:r>
          </a:p>
        </p:txBody>
      </p:sp>
      <p:sp>
        <p:nvSpPr>
          <p:cNvPr id="206" name="Rectangle 25"/>
          <p:cNvSpPr/>
          <p:nvPr/>
        </p:nvSpPr>
        <p:spPr bwMode="gray">
          <a:xfrm>
            <a:off x="522000" y="1533600"/>
            <a:ext cx="3863567" cy="3076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400" b="1" dirty="0">
                <a:latin typeface="+mn-ea"/>
              </a:rPr>
              <a:t>매장 특성에 대한 우선 배분 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ko-KR" altLang="en-US" sz="1400" b="1" dirty="0" smtClean="0">
                <a:latin typeface="+mn-ea"/>
              </a:rPr>
              <a:t>필요 시</a:t>
            </a:r>
            <a:r>
              <a:rPr lang="en-US" altLang="ko-KR" sz="1400" b="1" dirty="0">
                <a:latin typeface="+mn-ea"/>
              </a:rPr>
              <a:t>)</a:t>
            </a:r>
            <a:endParaRPr lang="en-US" sz="1400" b="1" dirty="0">
              <a:latin typeface="+mn-ea"/>
            </a:endParaRPr>
          </a:p>
        </p:txBody>
      </p:sp>
      <p:sp>
        <p:nvSpPr>
          <p:cNvPr id="207" name="타원 206"/>
          <p:cNvSpPr/>
          <p:nvPr/>
        </p:nvSpPr>
        <p:spPr bwMode="auto">
          <a:xfrm>
            <a:off x="288000" y="1558800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sz="13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168635" y="6289135"/>
            <a:ext cx="606010" cy="1679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>
              <a:lnSpc>
                <a:spcPct val="80000"/>
              </a:lnSpc>
            </a:pPr>
            <a:r>
              <a:rPr lang="ko-KR" altLang="en-US" sz="1050" dirty="0" smtClean="0">
                <a:latin typeface="+mn-ea"/>
                <a:cs typeface="Arial" charset="0"/>
              </a:rPr>
              <a:t>신세계</a:t>
            </a:r>
            <a:endParaRPr lang="en-US" altLang="ko-KR" sz="1050" dirty="0" smtClean="0">
              <a:latin typeface="+mn-ea"/>
              <a:cs typeface="Arial" charset="0"/>
            </a:endParaRPr>
          </a:p>
          <a:p>
            <a:pPr algn="ctr">
              <a:lnSpc>
                <a:spcPct val="80000"/>
              </a:lnSpc>
            </a:pPr>
            <a:r>
              <a:rPr lang="ko-KR" altLang="en-US" sz="1050" dirty="0" smtClean="0">
                <a:latin typeface="+mn-ea"/>
                <a:cs typeface="Arial" charset="0"/>
              </a:rPr>
              <a:t>본</a:t>
            </a:r>
            <a:r>
              <a:rPr lang="ko-KR" altLang="en-US" sz="1050" dirty="0">
                <a:latin typeface="+mn-ea"/>
                <a:cs typeface="Arial" charset="0"/>
              </a:rPr>
              <a:t>점</a:t>
            </a:r>
            <a:endParaRPr lang="ko-KR" altLang="en-US" sz="1050" dirty="0" smtClean="0">
              <a:latin typeface="+mn-ea"/>
              <a:cs typeface="Arial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881235" y="6289135"/>
            <a:ext cx="606010" cy="1679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>
              <a:lnSpc>
                <a:spcPct val="80000"/>
              </a:lnSpc>
            </a:pPr>
            <a:r>
              <a:rPr lang="ko-KR" altLang="en-US" sz="1050" dirty="0" err="1" smtClean="0">
                <a:latin typeface="+mn-ea"/>
                <a:cs typeface="Arial" charset="0"/>
              </a:rPr>
              <a:t>롯데</a:t>
            </a:r>
            <a:r>
              <a:rPr lang="en-US" altLang="ko-KR" sz="1050" dirty="0" smtClean="0">
                <a:latin typeface="+mn-ea"/>
                <a:cs typeface="Arial" charset="0"/>
              </a:rPr>
              <a:t/>
            </a:r>
            <a:br>
              <a:rPr lang="en-US" altLang="ko-KR" sz="1050" dirty="0" smtClean="0">
                <a:latin typeface="+mn-ea"/>
                <a:cs typeface="Arial" charset="0"/>
              </a:rPr>
            </a:br>
            <a:r>
              <a:rPr lang="ko-KR" altLang="en-US" sz="1050" dirty="0" smtClean="0">
                <a:latin typeface="+mn-ea"/>
                <a:cs typeface="Arial" charset="0"/>
              </a:rPr>
              <a:t>미아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3587524" y="6289135"/>
            <a:ext cx="606010" cy="1679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>
              <a:lnSpc>
                <a:spcPct val="80000"/>
              </a:lnSpc>
            </a:pPr>
            <a:r>
              <a:rPr lang="ko-KR" altLang="en-US" sz="1050" dirty="0" smtClean="0">
                <a:latin typeface="+mn-ea"/>
                <a:cs typeface="Arial" charset="0"/>
              </a:rPr>
              <a:t>대구</a:t>
            </a:r>
            <a:r>
              <a:rPr lang="en-US" altLang="ko-KR" sz="1050" dirty="0" smtClean="0">
                <a:latin typeface="+mn-ea"/>
                <a:cs typeface="Arial" charset="0"/>
              </a:rPr>
              <a:t/>
            </a:r>
            <a:br>
              <a:rPr lang="en-US" altLang="ko-KR" sz="1050" dirty="0" smtClean="0">
                <a:latin typeface="+mn-ea"/>
                <a:cs typeface="Arial" charset="0"/>
              </a:rPr>
            </a:br>
            <a:r>
              <a:rPr lang="ko-KR" altLang="en-US" sz="1050" dirty="0" err="1" smtClean="0">
                <a:latin typeface="+mn-ea"/>
                <a:cs typeface="Arial" charset="0"/>
              </a:rPr>
              <a:t>동성점</a:t>
            </a:r>
            <a:endParaRPr lang="ko-KR" altLang="en-US" sz="1050" dirty="0" smtClean="0">
              <a:latin typeface="+mn-ea"/>
              <a:cs typeface="Arial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4326061" y="6289135"/>
            <a:ext cx="606010" cy="1679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>
              <a:lnSpc>
                <a:spcPct val="80000"/>
              </a:lnSpc>
            </a:pPr>
            <a:r>
              <a:rPr lang="ko-KR" altLang="en-US" sz="1050" dirty="0" err="1" smtClean="0">
                <a:latin typeface="+mn-ea"/>
                <a:cs typeface="Arial" charset="0"/>
              </a:rPr>
              <a:t>광양점</a:t>
            </a:r>
            <a:endParaRPr lang="ko-KR" altLang="en-US" sz="1050" dirty="0" smtClean="0">
              <a:latin typeface="+mn-ea"/>
              <a:cs typeface="Arial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5677158" y="6289135"/>
            <a:ext cx="606010" cy="1679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>
              <a:lnSpc>
                <a:spcPct val="80000"/>
              </a:lnSpc>
            </a:pPr>
            <a:r>
              <a:rPr lang="ko-KR" altLang="en-US" sz="1050" dirty="0" err="1" smtClean="0">
                <a:latin typeface="+mn-ea"/>
                <a:cs typeface="Arial" charset="0"/>
              </a:rPr>
              <a:t>영천점</a:t>
            </a:r>
            <a:endParaRPr lang="ko-KR" altLang="en-US" sz="1050" dirty="0" smtClean="0">
              <a:latin typeface="+mn-ea"/>
              <a:cs typeface="Arial" charset="0"/>
            </a:endParaRPr>
          </a:p>
        </p:txBody>
      </p:sp>
      <p:sp>
        <p:nvSpPr>
          <p:cNvPr id="111" name="원통 110"/>
          <p:cNvSpPr/>
          <p:nvPr/>
        </p:nvSpPr>
        <p:spPr bwMode="auto">
          <a:xfrm>
            <a:off x="2225425" y="5753024"/>
            <a:ext cx="531265" cy="454773"/>
          </a:xfrm>
          <a:prstGeom prst="can">
            <a:avLst>
              <a:gd name="adj" fmla="val 11595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0000">
                <a:schemeClr val="bg1">
                  <a:lumMod val="95000"/>
                  <a:alpha val="32000"/>
                </a:schemeClr>
              </a:gs>
              <a:gs pos="100000">
                <a:schemeClr val="bg1">
                  <a:lumMod val="65000"/>
                </a:schemeClr>
              </a:gs>
            </a:gsLst>
            <a:lin ang="10800000" scaled="1"/>
            <a:tileRect/>
          </a:gra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12" name="원통 111"/>
          <p:cNvSpPr/>
          <p:nvPr/>
        </p:nvSpPr>
        <p:spPr bwMode="auto">
          <a:xfrm>
            <a:off x="2964899" y="5631308"/>
            <a:ext cx="531265" cy="576490"/>
          </a:xfrm>
          <a:prstGeom prst="can">
            <a:avLst>
              <a:gd name="adj" fmla="val 1245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0000">
                <a:schemeClr val="bg1">
                  <a:lumMod val="95000"/>
                  <a:alpha val="32000"/>
                </a:schemeClr>
              </a:gs>
              <a:gs pos="100000">
                <a:schemeClr val="bg1">
                  <a:lumMod val="65000"/>
                </a:schemeClr>
              </a:gs>
            </a:gsLst>
            <a:lin ang="10800000" scaled="1"/>
            <a:tileRect/>
          </a:gra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>
              <a:latin typeface="+mn-ea"/>
              <a:cs typeface="Arial" charset="0"/>
            </a:endParaRPr>
          </a:p>
        </p:txBody>
      </p:sp>
      <p:sp>
        <p:nvSpPr>
          <p:cNvPr id="113" name="원통 112"/>
          <p:cNvSpPr/>
          <p:nvPr/>
        </p:nvSpPr>
        <p:spPr bwMode="auto">
          <a:xfrm>
            <a:off x="3641067" y="5002297"/>
            <a:ext cx="531265" cy="1205500"/>
          </a:xfrm>
          <a:prstGeom prst="can">
            <a:avLst>
              <a:gd name="adj" fmla="val 10299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0000">
                <a:schemeClr val="bg1">
                  <a:lumMod val="95000"/>
                  <a:alpha val="32000"/>
                </a:schemeClr>
              </a:gs>
              <a:gs pos="100000">
                <a:schemeClr val="bg1">
                  <a:lumMod val="65000"/>
                </a:schemeClr>
              </a:gs>
            </a:gsLst>
            <a:lin ang="10800000" scaled="1"/>
            <a:tileRect/>
          </a:gra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>
              <a:latin typeface="+mn-ea"/>
              <a:cs typeface="Arial" charset="0"/>
            </a:endParaRPr>
          </a:p>
        </p:txBody>
      </p:sp>
      <p:sp>
        <p:nvSpPr>
          <p:cNvPr id="114" name="원통 113"/>
          <p:cNvSpPr/>
          <p:nvPr/>
        </p:nvSpPr>
        <p:spPr bwMode="auto">
          <a:xfrm>
            <a:off x="4361490" y="5180000"/>
            <a:ext cx="531265" cy="1027797"/>
          </a:xfrm>
          <a:prstGeom prst="can">
            <a:avLst>
              <a:gd name="adj" fmla="val 12091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0000">
                <a:schemeClr val="bg1">
                  <a:lumMod val="95000"/>
                  <a:alpha val="32000"/>
                </a:schemeClr>
              </a:gs>
              <a:gs pos="100000">
                <a:schemeClr val="bg1">
                  <a:lumMod val="65000"/>
                </a:schemeClr>
              </a:gs>
            </a:gsLst>
            <a:lin ang="10800000" scaled="1"/>
            <a:tileRect/>
          </a:gra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>
              <a:latin typeface="+mn-ea"/>
              <a:cs typeface="Arial" charset="0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5041595" y="5002297"/>
            <a:ext cx="531265" cy="12055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r>
              <a:rPr lang="en-US" altLang="ko-KR" sz="1300" b="1" dirty="0" smtClean="0">
                <a:latin typeface="+mn-ea"/>
                <a:cs typeface="Arial" charset="0"/>
              </a:rPr>
              <a:t>…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16" name="원통 115"/>
          <p:cNvSpPr/>
          <p:nvPr/>
        </p:nvSpPr>
        <p:spPr bwMode="auto">
          <a:xfrm>
            <a:off x="5700900" y="5440808"/>
            <a:ext cx="531265" cy="766990"/>
          </a:xfrm>
          <a:prstGeom prst="can">
            <a:avLst>
              <a:gd name="adj" fmla="val 12091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0000">
                <a:schemeClr val="bg1">
                  <a:lumMod val="95000"/>
                  <a:alpha val="32000"/>
                </a:schemeClr>
              </a:gs>
              <a:gs pos="100000">
                <a:schemeClr val="bg1">
                  <a:lumMod val="65000"/>
                </a:schemeClr>
              </a:gs>
            </a:gsLst>
            <a:lin ang="10800000" scaled="1"/>
            <a:tileRect/>
          </a:gra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23" name="Rectangle 25"/>
          <p:cNvSpPr/>
          <p:nvPr/>
        </p:nvSpPr>
        <p:spPr bwMode="gray">
          <a:xfrm>
            <a:off x="183806" y="5463397"/>
            <a:ext cx="1809289" cy="68594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매장별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배분 가능</a:t>
            </a:r>
            <a:endParaRPr lang="en-US" altLang="ko-KR" sz="1400" b="1" dirty="0" smtClean="0">
              <a:latin typeface="+mn-ea"/>
            </a:endParaRPr>
          </a:p>
          <a:p>
            <a:pPr algn="ctr" latinLnBrk="0"/>
            <a:r>
              <a:rPr lang="en-US" sz="1400" b="1" dirty="0" smtClean="0">
                <a:solidFill>
                  <a:schemeClr val="tx1"/>
                </a:solidFill>
                <a:latin typeface="+mn-ea"/>
              </a:rPr>
              <a:t>Slot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에 대하여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 latinLnBrk="0"/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선배분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수행</a:t>
            </a:r>
            <a:endParaRPr 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8570210" y="825227"/>
            <a:ext cx="1123624" cy="630503"/>
            <a:chOff x="5028895" y="5407291"/>
            <a:chExt cx="853820" cy="466952"/>
          </a:xfrm>
        </p:grpSpPr>
        <p:sp>
          <p:nvSpPr>
            <p:cNvPr id="133" name="오각형 132"/>
            <p:cNvSpPr/>
            <p:nvPr/>
          </p:nvSpPr>
          <p:spPr bwMode="auto">
            <a:xfrm>
              <a:off x="5028895" y="5407291"/>
              <a:ext cx="426910" cy="466952"/>
            </a:xfrm>
            <a:prstGeom prst="homePlate">
              <a:avLst>
                <a:gd name="adj" fmla="val 18328"/>
              </a:avLst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endParaRPr lang="ko-KR" altLang="en-US" sz="4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134" name="오각형 133"/>
            <p:cNvSpPr/>
            <p:nvPr/>
          </p:nvSpPr>
          <p:spPr bwMode="auto">
            <a:xfrm>
              <a:off x="5455805" y="5407291"/>
              <a:ext cx="426910" cy="466952"/>
            </a:xfrm>
            <a:prstGeom prst="homePlate">
              <a:avLst>
                <a:gd name="adj" fmla="val 18328"/>
              </a:avLst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endParaRPr lang="ko-KR" altLang="en-US" sz="400" b="1" dirty="0" smtClean="0">
                <a:latin typeface="+mn-ea"/>
                <a:cs typeface="Arial" charset="0"/>
              </a:endParaRPr>
            </a:p>
          </p:txBody>
        </p:sp>
        <p:grpSp>
          <p:nvGrpSpPr>
            <p:cNvPr id="135" name="그룹 134"/>
            <p:cNvGrpSpPr/>
            <p:nvPr/>
          </p:nvGrpSpPr>
          <p:grpSpPr>
            <a:xfrm>
              <a:off x="5054007" y="5431419"/>
              <a:ext cx="301348" cy="436188"/>
              <a:chOff x="1488108" y="2311146"/>
              <a:chExt cx="2370121" cy="3415673"/>
            </a:xfrm>
          </p:grpSpPr>
          <p:sp>
            <p:nvSpPr>
              <p:cNvPr id="142" name="오각형 141"/>
              <p:cNvSpPr/>
              <p:nvPr/>
            </p:nvSpPr>
            <p:spPr bwMode="auto">
              <a:xfrm rot="5400000">
                <a:off x="2331641" y="146761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dirty="0" smtClean="0">
                  <a:latin typeface="+mn-ea"/>
                  <a:cs typeface="Arial" charset="0"/>
                </a:endParaRPr>
              </a:p>
            </p:txBody>
          </p:sp>
          <p:sp>
            <p:nvSpPr>
              <p:cNvPr id="143" name="오각형 142"/>
              <p:cNvSpPr/>
              <p:nvPr/>
            </p:nvSpPr>
            <p:spPr bwMode="auto">
              <a:xfrm rot="5400000">
                <a:off x="2331641" y="2150983"/>
                <a:ext cx="683055" cy="2370121"/>
              </a:xfrm>
              <a:prstGeom prst="homePlate">
                <a:avLst>
                  <a:gd name="adj" fmla="val 30876"/>
                </a:avLst>
              </a:prstGeom>
              <a:solidFill>
                <a:schemeClr val="bg2">
                  <a:lumMod val="25000"/>
                </a:schemeClr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144" name="오각형 143"/>
              <p:cNvSpPr/>
              <p:nvPr/>
            </p:nvSpPr>
            <p:spPr bwMode="auto">
              <a:xfrm rot="5400000">
                <a:off x="2331641" y="283412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 defTabSz="1028700" latinLnBrk="0">
                  <a:lnSpc>
                    <a:spcPct val="95000"/>
                  </a:lnSpc>
                  <a:spcBef>
                    <a:spcPct val="0"/>
                  </a:spcBef>
                  <a:buSzPct val="120000"/>
                </a:pPr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145" name="오각형 144"/>
              <p:cNvSpPr/>
              <p:nvPr/>
            </p:nvSpPr>
            <p:spPr bwMode="auto">
              <a:xfrm rot="5400000">
                <a:off x="2331641" y="3517176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146" name="오각형 145"/>
              <p:cNvSpPr/>
              <p:nvPr/>
            </p:nvSpPr>
            <p:spPr bwMode="auto">
              <a:xfrm rot="5400000">
                <a:off x="2331641" y="420023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5478363" y="5431419"/>
              <a:ext cx="301348" cy="436188"/>
              <a:chOff x="1488108" y="2311146"/>
              <a:chExt cx="2370121" cy="3415673"/>
            </a:xfrm>
          </p:grpSpPr>
          <p:sp>
            <p:nvSpPr>
              <p:cNvPr id="137" name="오각형 136"/>
              <p:cNvSpPr/>
              <p:nvPr/>
            </p:nvSpPr>
            <p:spPr bwMode="auto">
              <a:xfrm rot="5400000">
                <a:off x="2331641" y="146761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en-US" altLang="ko-KR" sz="400" b="1" u="sng" kern="0" dirty="0">
                  <a:latin typeface="+mn-ea"/>
                </a:endParaRPr>
              </a:p>
            </p:txBody>
          </p:sp>
          <p:sp>
            <p:nvSpPr>
              <p:cNvPr id="138" name="오각형 137"/>
              <p:cNvSpPr/>
              <p:nvPr/>
            </p:nvSpPr>
            <p:spPr bwMode="auto">
              <a:xfrm rot="5400000">
                <a:off x="2331641" y="215098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en-US" altLang="ko-KR" sz="400" b="1" u="sng" kern="0" dirty="0">
                  <a:latin typeface="+mn-ea"/>
                </a:endParaRPr>
              </a:p>
            </p:txBody>
          </p:sp>
          <p:sp>
            <p:nvSpPr>
              <p:cNvPr id="139" name="오각형 138"/>
              <p:cNvSpPr/>
              <p:nvPr/>
            </p:nvSpPr>
            <p:spPr bwMode="auto">
              <a:xfrm rot="5400000">
                <a:off x="2331641" y="283412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140" name="오각형 139"/>
              <p:cNvSpPr/>
              <p:nvPr/>
            </p:nvSpPr>
            <p:spPr bwMode="auto">
              <a:xfrm rot="5400000">
                <a:off x="2331641" y="3517176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 defTabSz="1028700" latinLnBrk="0">
                  <a:lnSpc>
                    <a:spcPct val="95000"/>
                  </a:lnSpc>
                  <a:spcBef>
                    <a:spcPct val="0"/>
                  </a:spcBef>
                  <a:buSzPct val="120000"/>
                </a:pPr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141" name="오각형 140"/>
              <p:cNvSpPr/>
              <p:nvPr/>
            </p:nvSpPr>
            <p:spPr bwMode="auto">
              <a:xfrm rot="5400000">
                <a:off x="2331641" y="420023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</p:grp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817015"/>
              </p:ext>
            </p:extLst>
          </p:nvPr>
        </p:nvGraphicFramePr>
        <p:xfrm>
          <a:off x="247511" y="2039140"/>
          <a:ext cx="6059405" cy="2315740"/>
        </p:xfrm>
        <a:graphic>
          <a:graphicData uri="http://schemas.openxmlformats.org/drawingml/2006/table">
            <a:tbl>
              <a:tblPr/>
              <a:tblGrid>
                <a:gridCol w="1290215"/>
                <a:gridCol w="476919"/>
                <a:gridCol w="476919"/>
                <a:gridCol w="476919"/>
                <a:gridCol w="476919"/>
                <a:gridCol w="476919"/>
                <a:gridCol w="476919"/>
                <a:gridCol w="476919"/>
                <a:gridCol w="476919"/>
                <a:gridCol w="476919"/>
                <a:gridCol w="476919"/>
              </a:tblGrid>
              <a:tr h="8869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코드번호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XXXX20221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XXXX20331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XXXX20911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XXXX21421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XXXX21731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XXXX22941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XXXX23511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XXXX23821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XXXX24231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컬러번호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유통설정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백화점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대리점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대리점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온라인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지역설정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상권설정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특정매장지정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4" name="그룹 63"/>
          <p:cNvGrpSpPr/>
          <p:nvPr/>
        </p:nvGrpSpPr>
        <p:grpSpPr>
          <a:xfrm>
            <a:off x="1765410" y="4339740"/>
            <a:ext cx="4187653" cy="671647"/>
            <a:chOff x="1765410" y="4332350"/>
            <a:chExt cx="4187653" cy="636154"/>
          </a:xfrm>
        </p:grpSpPr>
        <p:sp>
          <p:nvSpPr>
            <p:cNvPr id="17" name="타원 16"/>
            <p:cNvSpPr/>
            <p:nvPr/>
          </p:nvSpPr>
          <p:spPr bwMode="auto">
            <a:xfrm>
              <a:off x="2501788" y="4932504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147" name="타원 146"/>
            <p:cNvSpPr/>
            <p:nvPr/>
          </p:nvSpPr>
          <p:spPr bwMode="auto">
            <a:xfrm>
              <a:off x="3131520" y="4932504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148" name="타원 147"/>
            <p:cNvSpPr/>
            <p:nvPr/>
          </p:nvSpPr>
          <p:spPr bwMode="auto">
            <a:xfrm>
              <a:off x="3867898" y="4932504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149" name="타원 148"/>
            <p:cNvSpPr/>
            <p:nvPr/>
          </p:nvSpPr>
          <p:spPr bwMode="auto">
            <a:xfrm>
              <a:off x="4550953" y="4932504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150" name="타원 149"/>
            <p:cNvSpPr/>
            <p:nvPr/>
          </p:nvSpPr>
          <p:spPr bwMode="auto">
            <a:xfrm>
              <a:off x="5917063" y="4932504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  <p:cxnSp>
          <p:nvCxnSpPr>
            <p:cNvPr id="19" name="직선 화살표 연결선 18"/>
            <p:cNvCxnSpPr>
              <a:endCxn id="17" idx="1"/>
            </p:cNvCxnSpPr>
            <p:nvPr/>
          </p:nvCxnSpPr>
          <p:spPr>
            <a:xfrm>
              <a:off x="1765410" y="4332350"/>
              <a:ext cx="741650" cy="605426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화살표 연결선 151"/>
            <p:cNvCxnSpPr>
              <a:endCxn id="17" idx="0"/>
            </p:cNvCxnSpPr>
            <p:nvPr/>
          </p:nvCxnSpPr>
          <p:spPr>
            <a:xfrm>
              <a:off x="2296674" y="4332350"/>
              <a:ext cx="223114" cy="60015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화살표 연결선 155"/>
            <p:cNvCxnSpPr>
              <a:endCxn id="147" idx="1"/>
            </p:cNvCxnSpPr>
            <p:nvPr/>
          </p:nvCxnSpPr>
          <p:spPr>
            <a:xfrm>
              <a:off x="2296674" y="4332350"/>
              <a:ext cx="840118" cy="605426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/>
            <p:cNvCxnSpPr>
              <a:endCxn id="148" idx="1"/>
            </p:cNvCxnSpPr>
            <p:nvPr/>
          </p:nvCxnSpPr>
          <p:spPr>
            <a:xfrm>
              <a:off x="3180753" y="4332350"/>
              <a:ext cx="692417" cy="605426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/>
            <p:cNvCxnSpPr>
              <a:endCxn id="149" idx="1"/>
            </p:cNvCxnSpPr>
            <p:nvPr/>
          </p:nvCxnSpPr>
          <p:spPr>
            <a:xfrm>
              <a:off x="3218213" y="4346369"/>
              <a:ext cx="1338012" cy="591407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/>
            <p:cNvCxnSpPr>
              <a:endCxn id="150" idx="1"/>
            </p:cNvCxnSpPr>
            <p:nvPr/>
          </p:nvCxnSpPr>
          <p:spPr>
            <a:xfrm>
              <a:off x="3241964" y="4346369"/>
              <a:ext cx="2680371" cy="591407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/>
            <p:cNvCxnSpPr>
              <a:endCxn id="149" idx="0"/>
            </p:cNvCxnSpPr>
            <p:nvPr/>
          </p:nvCxnSpPr>
          <p:spPr>
            <a:xfrm>
              <a:off x="3693226" y="4358244"/>
              <a:ext cx="875727" cy="57426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화살표 연결선 179"/>
            <p:cNvCxnSpPr>
              <a:endCxn id="150" idx="1"/>
            </p:cNvCxnSpPr>
            <p:nvPr/>
          </p:nvCxnSpPr>
          <p:spPr>
            <a:xfrm>
              <a:off x="5106390" y="4370119"/>
              <a:ext cx="815945" cy="567657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화살표 연결선 182"/>
            <p:cNvCxnSpPr>
              <a:endCxn id="148" idx="7"/>
            </p:cNvCxnSpPr>
            <p:nvPr/>
          </p:nvCxnSpPr>
          <p:spPr>
            <a:xfrm flipH="1">
              <a:off x="3898626" y="4358244"/>
              <a:ext cx="728496" cy="579532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>
              <a:endCxn id="17" idx="0"/>
            </p:cNvCxnSpPr>
            <p:nvPr/>
          </p:nvCxnSpPr>
          <p:spPr>
            <a:xfrm flipH="1">
              <a:off x="2519788" y="4370119"/>
              <a:ext cx="2080400" cy="56238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화살표 연결선 190"/>
            <p:cNvCxnSpPr>
              <a:endCxn id="149" idx="0"/>
            </p:cNvCxnSpPr>
            <p:nvPr/>
          </p:nvCxnSpPr>
          <p:spPr>
            <a:xfrm flipH="1">
              <a:off x="4568953" y="4370119"/>
              <a:ext cx="60114" cy="56238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화살표 연결선 198"/>
            <p:cNvCxnSpPr>
              <a:endCxn id="17" idx="0"/>
            </p:cNvCxnSpPr>
            <p:nvPr/>
          </p:nvCxnSpPr>
          <p:spPr>
            <a:xfrm flipH="1">
              <a:off x="2519788" y="4370119"/>
              <a:ext cx="3033962" cy="56238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>
              <a:endCxn id="148" idx="7"/>
            </p:cNvCxnSpPr>
            <p:nvPr/>
          </p:nvCxnSpPr>
          <p:spPr>
            <a:xfrm flipH="1">
              <a:off x="3898626" y="4346369"/>
              <a:ext cx="1207766" cy="591407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8" name="직사각형 2077"/>
          <p:cNvSpPr/>
          <p:nvPr/>
        </p:nvSpPr>
        <p:spPr bwMode="auto">
          <a:xfrm>
            <a:off x="2220780" y="5837142"/>
            <a:ext cx="559910" cy="24818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bIns="0" rtlCol="0" anchor="ctr"/>
          <a:lstStyle/>
          <a:p>
            <a:pPr algn="ctr"/>
            <a:r>
              <a:rPr lang="en-US" altLang="ko-KR" sz="1300" b="1" dirty="0" smtClean="0">
                <a:latin typeface="+mn-ea"/>
                <a:cs typeface="Arial" charset="0"/>
              </a:rPr>
              <a:t>4/32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201" name="직사각형 200"/>
          <p:cNvSpPr/>
          <p:nvPr/>
        </p:nvSpPr>
        <p:spPr bwMode="auto">
          <a:xfrm>
            <a:off x="2934230" y="5837142"/>
            <a:ext cx="559910" cy="24818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bIns="0" rtlCol="0" anchor="ctr"/>
          <a:lstStyle/>
          <a:p>
            <a:pPr algn="ctr"/>
            <a:r>
              <a:rPr lang="en-US" altLang="ko-KR" sz="1300" b="1" dirty="0" smtClean="0">
                <a:latin typeface="+mn-ea"/>
                <a:cs typeface="Arial" charset="0"/>
              </a:rPr>
              <a:t>1/44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203" name="직사각형 202"/>
          <p:cNvSpPr/>
          <p:nvPr/>
        </p:nvSpPr>
        <p:spPr bwMode="auto">
          <a:xfrm>
            <a:off x="3624993" y="5837142"/>
            <a:ext cx="559910" cy="24818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bIns="0" rtlCol="0" anchor="ctr"/>
          <a:lstStyle/>
          <a:p>
            <a:pPr algn="ctr"/>
            <a:r>
              <a:rPr lang="en-US" altLang="ko-KR" sz="1300" b="1" dirty="0" smtClean="0">
                <a:latin typeface="+mn-ea"/>
                <a:cs typeface="Arial" charset="0"/>
              </a:rPr>
              <a:t>3/130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204" name="직사각형 203"/>
          <p:cNvSpPr/>
          <p:nvPr/>
        </p:nvSpPr>
        <p:spPr bwMode="auto">
          <a:xfrm>
            <a:off x="4349111" y="5837142"/>
            <a:ext cx="559910" cy="24818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bIns="0" rtlCol="0" anchor="ctr"/>
          <a:lstStyle/>
          <a:p>
            <a:pPr algn="ctr"/>
            <a:r>
              <a:rPr lang="en-US" altLang="ko-KR" sz="1300" b="1" dirty="0" smtClean="0">
                <a:latin typeface="+mn-ea"/>
                <a:cs typeface="Arial" charset="0"/>
              </a:rPr>
              <a:t>3/107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210" name="직사각형 209"/>
          <p:cNvSpPr/>
          <p:nvPr/>
        </p:nvSpPr>
        <p:spPr bwMode="auto">
          <a:xfrm>
            <a:off x="5702733" y="5837142"/>
            <a:ext cx="559910" cy="24818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bIns="0" rtlCol="0" anchor="ctr"/>
          <a:lstStyle/>
          <a:p>
            <a:pPr algn="ctr"/>
            <a:r>
              <a:rPr lang="en-US" altLang="ko-KR" sz="1300" b="1" dirty="0" smtClean="0">
                <a:latin typeface="+mn-ea"/>
                <a:cs typeface="Arial" charset="0"/>
              </a:rPr>
              <a:t>2/72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grpSp>
        <p:nvGrpSpPr>
          <p:cNvPr id="2079" name="그룹 2078"/>
          <p:cNvGrpSpPr/>
          <p:nvPr/>
        </p:nvGrpSpPr>
        <p:grpSpPr>
          <a:xfrm>
            <a:off x="2225424" y="6067150"/>
            <a:ext cx="4007404" cy="144000"/>
            <a:chOff x="2225424" y="5937610"/>
            <a:chExt cx="4007404" cy="279007"/>
          </a:xfrm>
        </p:grpSpPr>
        <p:sp>
          <p:nvSpPr>
            <p:cNvPr id="106" name="타원 105"/>
            <p:cNvSpPr/>
            <p:nvPr/>
          </p:nvSpPr>
          <p:spPr bwMode="auto">
            <a:xfrm>
              <a:off x="2964899" y="6078583"/>
              <a:ext cx="531265" cy="130414"/>
            </a:xfrm>
            <a:prstGeom prst="ellipse">
              <a:avLst/>
            </a:prstGeom>
            <a:noFill/>
            <a:ln w="6350" algn="ctr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108" name="타원 107"/>
            <p:cNvSpPr/>
            <p:nvPr/>
          </p:nvSpPr>
          <p:spPr bwMode="auto">
            <a:xfrm>
              <a:off x="3641066" y="6078583"/>
              <a:ext cx="531265" cy="130414"/>
            </a:xfrm>
            <a:prstGeom prst="ellipse">
              <a:avLst/>
            </a:prstGeom>
            <a:noFill/>
            <a:ln w="6350" algn="ctr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109" name="타원 108"/>
            <p:cNvSpPr/>
            <p:nvPr/>
          </p:nvSpPr>
          <p:spPr bwMode="auto">
            <a:xfrm>
              <a:off x="4361489" y="6078583"/>
              <a:ext cx="531265" cy="130414"/>
            </a:xfrm>
            <a:prstGeom prst="ellipse">
              <a:avLst/>
            </a:prstGeom>
            <a:noFill/>
            <a:ln w="6350" algn="ctr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110" name="타원 109"/>
            <p:cNvSpPr/>
            <p:nvPr/>
          </p:nvSpPr>
          <p:spPr bwMode="auto">
            <a:xfrm>
              <a:off x="5701563" y="6078583"/>
              <a:ext cx="531265" cy="130414"/>
            </a:xfrm>
            <a:prstGeom prst="ellipse">
              <a:avLst/>
            </a:prstGeom>
            <a:noFill/>
            <a:ln w="6350" algn="ctr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107" name="타원 106"/>
            <p:cNvSpPr/>
            <p:nvPr/>
          </p:nvSpPr>
          <p:spPr bwMode="auto">
            <a:xfrm>
              <a:off x="2225424" y="6078583"/>
              <a:ext cx="531265" cy="130414"/>
            </a:xfrm>
            <a:prstGeom prst="ellipse">
              <a:avLst/>
            </a:prstGeom>
            <a:noFill/>
            <a:ln w="6350" algn="ctr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127" name="타원 126"/>
            <p:cNvSpPr/>
            <p:nvPr/>
          </p:nvSpPr>
          <p:spPr bwMode="auto">
            <a:xfrm>
              <a:off x="3641067" y="6086203"/>
              <a:ext cx="531265" cy="130414"/>
            </a:xfrm>
            <a:prstGeom prst="ellipse">
              <a:avLst/>
            </a:prstGeom>
            <a:noFill/>
            <a:ln w="6350" algn="ctr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101" name="원통 100"/>
            <p:cNvSpPr/>
            <p:nvPr/>
          </p:nvSpPr>
          <p:spPr bwMode="auto">
            <a:xfrm>
              <a:off x="2229099" y="5937610"/>
              <a:ext cx="531265" cy="277088"/>
            </a:xfrm>
            <a:prstGeom prst="can">
              <a:avLst>
                <a:gd name="adj" fmla="val 28833"/>
              </a:avLst>
            </a:prstGeom>
            <a:solidFill>
              <a:schemeClr val="bg2">
                <a:lumMod val="25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126" name="원통 125"/>
            <p:cNvSpPr/>
            <p:nvPr/>
          </p:nvSpPr>
          <p:spPr bwMode="auto">
            <a:xfrm>
              <a:off x="3644742" y="5987073"/>
              <a:ext cx="531265" cy="229544"/>
            </a:xfrm>
            <a:prstGeom prst="can">
              <a:avLst>
                <a:gd name="adj" fmla="val 33402"/>
              </a:avLst>
            </a:prstGeom>
            <a:solidFill>
              <a:schemeClr val="bg2">
                <a:lumMod val="25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130" name="원통 129"/>
            <p:cNvSpPr/>
            <p:nvPr/>
          </p:nvSpPr>
          <p:spPr bwMode="auto">
            <a:xfrm>
              <a:off x="4361490" y="5987073"/>
              <a:ext cx="531265" cy="229544"/>
            </a:xfrm>
            <a:prstGeom prst="can">
              <a:avLst>
                <a:gd name="adj" fmla="val 30636"/>
              </a:avLst>
            </a:prstGeom>
            <a:solidFill>
              <a:schemeClr val="bg2">
                <a:lumMod val="25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131" name="원통 130"/>
            <p:cNvSpPr/>
            <p:nvPr/>
          </p:nvSpPr>
          <p:spPr bwMode="auto">
            <a:xfrm>
              <a:off x="5700899" y="6034698"/>
              <a:ext cx="531265" cy="180000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124" name="원통 123"/>
            <p:cNvSpPr/>
            <p:nvPr/>
          </p:nvSpPr>
          <p:spPr bwMode="auto">
            <a:xfrm>
              <a:off x="2968573" y="6065875"/>
              <a:ext cx="531265" cy="150742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>
                <a:latin typeface="+mn-ea"/>
                <a:cs typeface="Arial" charset="0"/>
              </a:endParaRPr>
            </a:p>
          </p:txBody>
        </p:sp>
      </p:grpSp>
      <p:sp>
        <p:nvSpPr>
          <p:cNvPr id="211" name="Rectangle 25"/>
          <p:cNvSpPr/>
          <p:nvPr/>
        </p:nvSpPr>
        <p:spPr bwMode="gray">
          <a:xfrm>
            <a:off x="183806" y="4389441"/>
            <a:ext cx="1809289" cy="72814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영업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MD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가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코드별로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배분 대상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매장 특성 지정</a:t>
            </a:r>
            <a:endParaRPr 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2" name="직사각형 211"/>
          <p:cNvSpPr/>
          <p:nvPr/>
        </p:nvSpPr>
        <p:spPr bwMode="auto">
          <a:xfrm>
            <a:off x="197056" y="3190307"/>
            <a:ext cx="6168118" cy="1179811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75" name="Text Box 288"/>
          <p:cNvSpPr txBox="1">
            <a:spLocks noChangeArrowheads="1"/>
          </p:cNvSpPr>
          <p:nvPr/>
        </p:nvSpPr>
        <p:spPr bwMode="gray">
          <a:xfrm>
            <a:off x="6495296" y="2656803"/>
            <a:ext cx="3224774" cy="331550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95250" indent="-95250" eaLnBrk="0" latinLnBrk="0" hangingPunct="0">
              <a:spcBef>
                <a:spcPts val="600"/>
              </a:spcBef>
              <a:buFont typeface="Arial" pitchFamily="34" charset="0"/>
              <a:buChar char="•"/>
              <a:defRPr sz="1300" kern="0">
                <a:solidFill>
                  <a:sysClr val="windowText" lastClr="000000"/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ko-KR" altLang="en-US" dirty="0" smtClean="0"/>
              <a:t>시스템에서 매장의 특성에 대해 다음과 같이 구분하여 정의함</a:t>
            </a:r>
            <a:endParaRPr lang="en-US" altLang="ko-KR" dirty="0" smtClean="0"/>
          </a:p>
          <a:p>
            <a:pPr marL="174625" lvl="1" indent="-76200">
              <a:buFont typeface="Arial Unicode MS" pitchFamily="50" charset="-127"/>
              <a:buChar char="-"/>
            </a:pPr>
            <a:r>
              <a:rPr lang="ko-KR" altLang="en-US" sz="1300" dirty="0" smtClean="0"/>
              <a:t>유통 </a:t>
            </a:r>
            <a:r>
              <a:rPr lang="en-US" altLang="ko-KR" sz="1300" dirty="0" smtClean="0"/>
              <a:t>: </a:t>
            </a:r>
            <a:r>
              <a:rPr lang="ko-KR" altLang="en-US" sz="1300" dirty="0" smtClean="0"/>
              <a:t>백화점</a:t>
            </a:r>
            <a:r>
              <a:rPr lang="en-US" altLang="ko-KR" sz="1300" dirty="0"/>
              <a:t>/</a:t>
            </a:r>
            <a:r>
              <a:rPr lang="ko-KR" altLang="en-US" sz="1300" dirty="0" err="1" smtClean="0"/>
              <a:t>가두점</a:t>
            </a:r>
            <a:r>
              <a:rPr lang="en-US" altLang="ko-KR" sz="1300" dirty="0" smtClean="0"/>
              <a:t>/Mall/</a:t>
            </a:r>
            <a:r>
              <a:rPr lang="ko-KR" altLang="en-US" sz="1300" dirty="0" smtClean="0"/>
              <a:t>온라</a:t>
            </a:r>
            <a:r>
              <a:rPr lang="ko-KR" altLang="en-US" sz="1300" dirty="0"/>
              <a:t>인</a:t>
            </a:r>
            <a:endParaRPr lang="en-US" altLang="ko-KR" sz="1300" dirty="0" smtClean="0"/>
          </a:p>
          <a:p>
            <a:pPr marL="174625" lvl="1" indent="-76200">
              <a:buFont typeface="Arial Unicode MS" pitchFamily="50" charset="-127"/>
              <a:buChar char="-"/>
            </a:pPr>
            <a:r>
              <a:rPr lang="ko-KR" altLang="en-US" sz="1300" dirty="0" smtClean="0"/>
              <a:t>지역 </a:t>
            </a:r>
            <a:r>
              <a:rPr lang="en-US" altLang="ko-KR" sz="1300" dirty="0"/>
              <a:t>: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서울</a:t>
            </a:r>
            <a:r>
              <a:rPr lang="en-US" altLang="ko-KR" sz="1300" dirty="0"/>
              <a:t>/</a:t>
            </a:r>
            <a:r>
              <a:rPr lang="ko-KR" altLang="en-US" sz="1300" dirty="0"/>
              <a:t>수도권</a:t>
            </a:r>
            <a:r>
              <a:rPr lang="en-US" altLang="ko-KR" sz="1300" dirty="0"/>
              <a:t> </a:t>
            </a:r>
            <a:r>
              <a:rPr lang="ko-KR" altLang="en-US" sz="1300" dirty="0"/>
              <a:t>및 </a:t>
            </a:r>
            <a:r>
              <a:rPr lang="ko-KR" altLang="en-US" sz="1300" dirty="0" smtClean="0"/>
              <a:t>지방</a:t>
            </a:r>
            <a:endParaRPr lang="en-US" altLang="ko-KR" sz="1300" dirty="0" smtClean="0"/>
          </a:p>
          <a:p>
            <a:pPr marL="174625" lvl="1" indent="-76200">
              <a:buFont typeface="Arial Unicode MS" pitchFamily="50" charset="-127"/>
              <a:buChar char="-"/>
            </a:pPr>
            <a:r>
              <a:rPr lang="ko-KR" altLang="en-US" sz="1300" dirty="0" smtClean="0"/>
              <a:t>상권 </a:t>
            </a:r>
            <a:r>
              <a:rPr lang="en-US" altLang="ko-KR" sz="1300" dirty="0" smtClean="0"/>
              <a:t>: </a:t>
            </a:r>
            <a:r>
              <a:rPr lang="ko-KR" altLang="en-US" sz="1300" dirty="0" smtClean="0"/>
              <a:t>중심 </a:t>
            </a:r>
            <a:r>
              <a:rPr lang="en-US" altLang="ko-KR" sz="1300" dirty="0"/>
              <a:t>/ </a:t>
            </a:r>
            <a:r>
              <a:rPr lang="ko-KR" altLang="en-US" sz="1300" dirty="0"/>
              <a:t>지역 </a:t>
            </a:r>
            <a:r>
              <a:rPr lang="ko-KR" altLang="en-US" sz="1300" dirty="0" smtClean="0"/>
              <a:t>상권</a:t>
            </a:r>
            <a:endParaRPr lang="en-US" altLang="ko-KR" sz="1300" dirty="0" smtClean="0"/>
          </a:p>
          <a:p>
            <a:pPr marL="174625" lvl="1" indent="-76200">
              <a:buFont typeface="Arial Unicode MS" pitchFamily="50" charset="-127"/>
              <a:buChar char="-"/>
            </a:pPr>
            <a:r>
              <a:rPr lang="ko-KR" altLang="en-US" sz="1300" dirty="0" smtClean="0"/>
              <a:t>백화점 구분 </a:t>
            </a:r>
            <a:r>
              <a:rPr lang="en-US" altLang="ko-KR" sz="1300" dirty="0" smtClean="0"/>
              <a:t>: </a:t>
            </a:r>
            <a:r>
              <a:rPr lang="ko-KR" altLang="en-US" sz="1300" dirty="0" err="1" smtClean="0"/>
              <a:t>롯데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현대</a:t>
            </a:r>
            <a:r>
              <a:rPr lang="en-US" altLang="ko-KR" sz="1300" dirty="0" smtClean="0"/>
              <a:t>&amp;</a:t>
            </a:r>
            <a:r>
              <a:rPr lang="ko-KR" altLang="en-US" sz="1300" dirty="0" smtClean="0"/>
              <a:t>신세계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기타</a:t>
            </a:r>
            <a:endParaRPr lang="en-US" altLang="ko-KR" sz="1300" dirty="0" smtClean="0"/>
          </a:p>
          <a:p>
            <a:pPr lvl="0">
              <a:spcAft>
                <a:spcPts val="600"/>
              </a:spcAft>
            </a:pPr>
            <a:r>
              <a:rPr lang="ko-KR" altLang="en-US" dirty="0" smtClean="0"/>
              <a:t>조건 설정 시</a:t>
            </a:r>
            <a:r>
              <a:rPr lang="en-US" altLang="ko-KR" dirty="0" smtClean="0"/>
              <a:t>, And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를 통해 조건 결합 가능</a:t>
            </a:r>
            <a:endParaRPr lang="en-US" altLang="ko-KR" dirty="0" smtClean="0"/>
          </a:p>
          <a:p>
            <a:pPr lvl="0">
              <a:spcAft>
                <a:spcPts val="600"/>
              </a:spcAft>
            </a:pPr>
            <a:r>
              <a:rPr lang="ko-KR" altLang="en-US" dirty="0" smtClean="0"/>
              <a:t>기획 의도가 있는 상품에 대해서는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 배분 이전에 미리 </a:t>
            </a:r>
            <a:r>
              <a:rPr lang="ko-KR" altLang="en-US" dirty="0" err="1" smtClean="0"/>
              <a:t>매장별</a:t>
            </a:r>
            <a:r>
              <a:rPr lang="ko-KR" altLang="en-US" dirty="0" smtClean="0"/>
              <a:t> 배분 수행</a:t>
            </a:r>
            <a:endParaRPr lang="en-US" altLang="ko-KR" dirty="0" smtClean="0"/>
          </a:p>
          <a:p>
            <a:pPr lvl="0">
              <a:spcAft>
                <a:spcPts val="600"/>
              </a:spcAft>
            </a:pPr>
            <a:r>
              <a:rPr lang="ko-KR" altLang="en-US" dirty="0" smtClean="0"/>
              <a:t>상하의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 배분 조건에 의해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상의가 결정된 하의에 대해서도 배분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 bwMode="auto">
          <a:xfrm>
            <a:off x="6495296" y="2366470"/>
            <a:ext cx="3198538" cy="259989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  <a:latin typeface="+mn-ea"/>
                <a:cs typeface="Arial" charset="0"/>
              </a:rPr>
              <a:t>배분 대상 매장 특성</a:t>
            </a:r>
            <a:endParaRPr lang="ko-KR" altLang="en-US" sz="1300" b="1" dirty="0">
              <a:solidFill>
                <a:schemeClr val="bg1"/>
              </a:solidFill>
              <a:latin typeface="+mn-ea"/>
              <a:cs typeface="Arial" charset="0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8606657" y="1681044"/>
            <a:ext cx="1050729" cy="259512"/>
            <a:chOff x="8064695" y="1455730"/>
            <a:chExt cx="1050729" cy="259512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8064695" y="1455730"/>
              <a:ext cx="1050729" cy="25951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r>
                <a:rPr lang="en-US" altLang="ko-KR" sz="1300" b="1" dirty="0" smtClean="0">
                  <a:solidFill>
                    <a:srgbClr val="FF0000"/>
                  </a:solidFill>
                  <a:latin typeface="+mn-ea"/>
                  <a:cs typeface="Arial" charset="0"/>
                </a:rPr>
                <a:t>Illustrative</a:t>
              </a:r>
              <a:endParaRPr lang="ko-KR" altLang="en-US" sz="1300" b="1" dirty="0" smtClean="0">
                <a:solidFill>
                  <a:srgbClr val="FF0000"/>
                </a:solidFill>
                <a:latin typeface="+mn-ea"/>
                <a:cs typeface="Arial" charset="0"/>
              </a:endParaRPr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8064695" y="1455730"/>
              <a:ext cx="1050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8064695" y="1715242"/>
              <a:ext cx="1050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2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ko-KR" dirty="0" smtClean="0"/>
              <a:t>PI </a:t>
            </a:r>
            <a:r>
              <a:rPr lang="ko-KR" altLang="en-US" dirty="0" smtClean="0"/>
              <a:t>과제정의서 담당자</a:t>
            </a:r>
            <a:endParaRPr lang="ko-KR" altLang="en-US" dirty="0"/>
          </a:p>
        </p:txBody>
      </p:sp>
      <p:graphicFrame>
        <p:nvGraphicFramePr>
          <p:cNvPr id="4" name="Group 7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667983"/>
              </p:ext>
            </p:extLst>
          </p:nvPr>
        </p:nvGraphicFramePr>
        <p:xfrm>
          <a:off x="1006460" y="1835205"/>
          <a:ext cx="7893080" cy="4098333"/>
        </p:xfrm>
        <a:graphic>
          <a:graphicData uri="http://schemas.openxmlformats.org/drawingml/2006/table">
            <a:tbl>
              <a:tblPr/>
              <a:tblGrid>
                <a:gridCol w="1315513"/>
                <a:gridCol w="2631027"/>
                <a:gridCol w="1674290"/>
                <a:gridCol w="2272250"/>
              </a:tblGrid>
              <a:tr h="37003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역할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직급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6791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조동진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상무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41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이경종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부장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41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IL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김태원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과장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91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손영수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이사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41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심재훈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부장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15"/>
          <p:cNvSpPr txBox="1">
            <a:spLocks noChangeArrowheads="1"/>
          </p:cNvSpPr>
          <p:nvPr/>
        </p:nvSpPr>
        <p:spPr bwMode="gray">
          <a:xfrm>
            <a:off x="343494" y="772674"/>
            <a:ext cx="1669690" cy="834845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99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marL="285750" indent="-285750" latinLnBrk="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400" b="0" dirty="0" err="1" smtClean="0">
                <a:solidFill>
                  <a:schemeClr val="tx1"/>
                </a:solidFill>
                <a:latin typeface="+mn-ea"/>
                <a:ea typeface="+mn-ea"/>
              </a:rPr>
              <a:t>과제명</a:t>
            </a:r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    :</a:t>
            </a:r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endParaRPr lang="en-US" altLang="ko-KR" sz="1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 latinLnBrk="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과제목표 </a:t>
            </a:r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Rectangle 15"/>
          <p:cNvSpPr txBox="1">
            <a:spLocks noChangeArrowheads="1"/>
          </p:cNvSpPr>
          <p:nvPr/>
        </p:nvSpPr>
        <p:spPr bwMode="gray">
          <a:xfrm>
            <a:off x="1841304" y="772675"/>
            <a:ext cx="6906445" cy="683063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99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latinLnBrk="0">
              <a:lnSpc>
                <a:spcPct val="130000"/>
              </a:lnSpc>
            </a:pPr>
            <a:r>
              <a:rPr lang="ko-KR" altLang="ko-KR" sz="1400" b="0" dirty="0">
                <a:solidFill>
                  <a:schemeClr val="tx1"/>
                </a:solidFill>
                <a:latin typeface="+mn-ea"/>
              </a:rPr>
              <a:t>상품 속성과 판매 예측 기반 물량 배분 최적화</a:t>
            </a:r>
            <a:endParaRPr lang="en-US" altLang="ko-KR" sz="1400" b="0" dirty="0">
              <a:solidFill>
                <a:schemeClr val="tx1"/>
              </a:solidFill>
              <a:latin typeface="+mn-ea"/>
            </a:endParaRPr>
          </a:p>
          <a:p>
            <a:pPr latinLnBrk="0">
              <a:lnSpc>
                <a:spcPct val="130000"/>
              </a:lnSpc>
            </a:pPr>
            <a:r>
              <a:rPr lang="ko-KR" altLang="en-US" sz="1400" b="0" dirty="0" smtClean="0">
                <a:solidFill>
                  <a:schemeClr val="tx1"/>
                </a:solidFill>
                <a:latin typeface="+mn-ea"/>
              </a:rPr>
              <a:t>상품 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</a:rPr>
              <a:t>속성 기반의 구색 및 판매 예측의 도입을 통해 물량 운영의 정확성을 향상하고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</a:rPr>
              <a:t>수작업 업무의 자동화로 생산성 제고</a:t>
            </a:r>
            <a:endParaRPr lang="en-US" altLang="ko-KR" sz="1400" b="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866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제목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세부 실행과제 정의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(1) </a:t>
            </a:r>
            <a:r>
              <a:rPr lang="ko-KR" altLang="en-US" dirty="0" smtClean="0"/>
              <a:t>매장 초도 배분 최적화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249237" y="769625"/>
            <a:ext cx="7739564" cy="762000"/>
          </a:xfrm>
        </p:spPr>
        <p:txBody>
          <a:bodyPr/>
          <a:lstStyle/>
          <a:p>
            <a:r>
              <a:rPr lang="ko-KR" altLang="en-US" dirty="0" smtClean="0"/>
              <a:t>상품 속성을 반영한 스타일 배분 수행을 위해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아이템별로</a:t>
            </a:r>
            <a:r>
              <a:rPr lang="ko-KR" altLang="en-US" dirty="0" smtClean="0"/>
              <a:t> 구색 배분에 필요한 속성을 그룹화함</a:t>
            </a:r>
            <a:endParaRPr lang="ko-KR" altLang="en-US" dirty="0"/>
          </a:p>
        </p:txBody>
      </p:sp>
      <p:sp>
        <p:nvSpPr>
          <p:cNvPr id="79" name="직사각형 27"/>
          <p:cNvSpPr/>
          <p:nvPr/>
        </p:nvSpPr>
        <p:spPr bwMode="gray">
          <a:xfrm>
            <a:off x="7816878" y="289130"/>
            <a:ext cx="1786513" cy="2805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r" defTabSz="1028700" latinLnBrk="0">
              <a:spcBef>
                <a:spcPct val="0"/>
              </a:spcBef>
              <a:buSzPct val="120000"/>
            </a:pPr>
            <a:r>
              <a:rPr lang="ko-KR" altLang="en-US" sz="1400" b="1" i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매장 및 상품 속성을 반영한 매장 구색</a:t>
            </a:r>
          </a:p>
        </p:txBody>
      </p:sp>
      <p:sp>
        <p:nvSpPr>
          <p:cNvPr id="135" name="Rectangle 25"/>
          <p:cNvSpPr/>
          <p:nvPr/>
        </p:nvSpPr>
        <p:spPr bwMode="gray">
          <a:xfrm>
            <a:off x="323405" y="1911100"/>
            <a:ext cx="3654761" cy="3076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400" b="1" u="sng" dirty="0" smtClean="0">
                <a:latin typeface="+mn-ea"/>
              </a:rPr>
              <a:t>스포츠 </a:t>
            </a:r>
            <a:r>
              <a:rPr lang="en-US" altLang="ko-KR" sz="1400" b="1" u="sng" dirty="0" smtClean="0">
                <a:latin typeface="+mn-ea"/>
              </a:rPr>
              <a:t>A </a:t>
            </a:r>
            <a:r>
              <a:rPr lang="ko-KR" altLang="en-US" sz="1400" b="1" u="sng" dirty="0" smtClean="0">
                <a:latin typeface="+mn-ea"/>
              </a:rPr>
              <a:t>브랜드 예시 </a:t>
            </a:r>
            <a:r>
              <a:rPr lang="en-US" altLang="ko-KR" sz="1400" b="1" u="sng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b="1" u="sng" dirty="0" smtClean="0">
                <a:solidFill>
                  <a:schemeClr val="tx1"/>
                </a:solidFill>
                <a:latin typeface="+mn-ea"/>
              </a:rPr>
              <a:t>라운드 티</a:t>
            </a:r>
            <a:r>
              <a:rPr lang="en-US" altLang="ko-KR" sz="1400" b="1" u="sng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sz="1400" b="1" u="sng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2" name="타원 191"/>
          <p:cNvSpPr/>
          <p:nvPr/>
        </p:nvSpPr>
        <p:spPr bwMode="auto">
          <a:xfrm>
            <a:off x="288000" y="1558800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13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8570210" y="825227"/>
            <a:ext cx="1123624" cy="630503"/>
            <a:chOff x="5028895" y="5407291"/>
            <a:chExt cx="853820" cy="466952"/>
          </a:xfrm>
        </p:grpSpPr>
        <p:sp>
          <p:nvSpPr>
            <p:cNvPr id="180" name="오각형 179"/>
            <p:cNvSpPr/>
            <p:nvPr/>
          </p:nvSpPr>
          <p:spPr bwMode="auto">
            <a:xfrm>
              <a:off x="5028895" y="5407291"/>
              <a:ext cx="426910" cy="466952"/>
            </a:xfrm>
            <a:prstGeom prst="homePlate">
              <a:avLst>
                <a:gd name="adj" fmla="val 18328"/>
              </a:avLst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endParaRPr lang="ko-KR" altLang="en-US" sz="4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183" name="오각형 182"/>
            <p:cNvSpPr/>
            <p:nvPr/>
          </p:nvSpPr>
          <p:spPr bwMode="auto">
            <a:xfrm>
              <a:off x="5455805" y="5407291"/>
              <a:ext cx="426910" cy="466952"/>
            </a:xfrm>
            <a:prstGeom prst="homePlate">
              <a:avLst>
                <a:gd name="adj" fmla="val 18328"/>
              </a:avLst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endParaRPr lang="ko-KR" altLang="en-US" sz="400" b="1" dirty="0" smtClean="0">
                <a:latin typeface="+mn-ea"/>
                <a:cs typeface="Arial" charset="0"/>
              </a:endParaRPr>
            </a:p>
          </p:txBody>
        </p:sp>
        <p:grpSp>
          <p:nvGrpSpPr>
            <p:cNvPr id="187" name="그룹 186"/>
            <p:cNvGrpSpPr/>
            <p:nvPr/>
          </p:nvGrpSpPr>
          <p:grpSpPr>
            <a:xfrm>
              <a:off x="5054007" y="5431419"/>
              <a:ext cx="301348" cy="436188"/>
              <a:chOff x="1488108" y="2311146"/>
              <a:chExt cx="2370121" cy="3415673"/>
            </a:xfrm>
          </p:grpSpPr>
          <p:sp>
            <p:nvSpPr>
              <p:cNvPr id="197" name="오각형 196"/>
              <p:cNvSpPr/>
              <p:nvPr/>
            </p:nvSpPr>
            <p:spPr bwMode="auto">
              <a:xfrm rot="5400000">
                <a:off x="2331641" y="146761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dirty="0" smtClean="0">
                  <a:latin typeface="+mn-ea"/>
                  <a:cs typeface="Arial" charset="0"/>
                </a:endParaRPr>
              </a:p>
            </p:txBody>
          </p:sp>
          <p:sp>
            <p:nvSpPr>
              <p:cNvPr id="199" name="오각형 198"/>
              <p:cNvSpPr/>
              <p:nvPr/>
            </p:nvSpPr>
            <p:spPr bwMode="auto">
              <a:xfrm rot="5400000">
                <a:off x="2331641" y="215098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200" name="오각형 199"/>
              <p:cNvSpPr/>
              <p:nvPr/>
            </p:nvSpPr>
            <p:spPr bwMode="auto">
              <a:xfrm rot="5400000">
                <a:off x="2331641" y="2834121"/>
                <a:ext cx="683055" cy="2370121"/>
              </a:xfrm>
              <a:prstGeom prst="homePlate">
                <a:avLst>
                  <a:gd name="adj" fmla="val 30876"/>
                </a:avLst>
              </a:prstGeom>
              <a:solidFill>
                <a:schemeClr val="tx2">
                  <a:lumMod val="75000"/>
                </a:schemeClr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 defTabSz="1028700" latinLnBrk="0">
                  <a:lnSpc>
                    <a:spcPct val="95000"/>
                  </a:lnSpc>
                  <a:spcBef>
                    <a:spcPct val="0"/>
                  </a:spcBef>
                  <a:buSzPct val="120000"/>
                </a:pPr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201" name="오각형 200"/>
              <p:cNvSpPr/>
              <p:nvPr/>
            </p:nvSpPr>
            <p:spPr bwMode="auto">
              <a:xfrm rot="5400000">
                <a:off x="2331641" y="3517176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202" name="오각형 201"/>
              <p:cNvSpPr/>
              <p:nvPr/>
            </p:nvSpPr>
            <p:spPr bwMode="auto">
              <a:xfrm rot="5400000">
                <a:off x="2331641" y="420023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</p:grpSp>
        <p:grpSp>
          <p:nvGrpSpPr>
            <p:cNvPr id="188" name="그룹 187"/>
            <p:cNvGrpSpPr/>
            <p:nvPr/>
          </p:nvGrpSpPr>
          <p:grpSpPr>
            <a:xfrm>
              <a:off x="5478363" y="5431419"/>
              <a:ext cx="301348" cy="436188"/>
              <a:chOff x="1488108" y="2311146"/>
              <a:chExt cx="2370121" cy="3415673"/>
            </a:xfrm>
          </p:grpSpPr>
          <p:sp>
            <p:nvSpPr>
              <p:cNvPr id="189" name="오각형 188"/>
              <p:cNvSpPr/>
              <p:nvPr/>
            </p:nvSpPr>
            <p:spPr bwMode="auto">
              <a:xfrm rot="5400000">
                <a:off x="2331641" y="146761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en-US" altLang="ko-KR" sz="400" b="1" u="sng" kern="0" dirty="0">
                  <a:latin typeface="+mn-ea"/>
                </a:endParaRPr>
              </a:p>
            </p:txBody>
          </p:sp>
          <p:sp>
            <p:nvSpPr>
              <p:cNvPr id="190" name="오각형 189"/>
              <p:cNvSpPr/>
              <p:nvPr/>
            </p:nvSpPr>
            <p:spPr bwMode="auto">
              <a:xfrm rot="5400000">
                <a:off x="2331641" y="215098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en-US" altLang="ko-KR" sz="400" b="1" u="sng" kern="0" dirty="0">
                  <a:latin typeface="+mn-ea"/>
                </a:endParaRPr>
              </a:p>
            </p:txBody>
          </p:sp>
          <p:sp>
            <p:nvSpPr>
              <p:cNvPr id="193" name="오각형 192"/>
              <p:cNvSpPr/>
              <p:nvPr/>
            </p:nvSpPr>
            <p:spPr bwMode="auto">
              <a:xfrm rot="5400000">
                <a:off x="2331641" y="283412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195" name="오각형 194"/>
              <p:cNvSpPr/>
              <p:nvPr/>
            </p:nvSpPr>
            <p:spPr bwMode="auto">
              <a:xfrm rot="5400000">
                <a:off x="2331641" y="3517176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 defTabSz="1028700" latinLnBrk="0">
                  <a:lnSpc>
                    <a:spcPct val="95000"/>
                  </a:lnSpc>
                  <a:spcBef>
                    <a:spcPct val="0"/>
                  </a:spcBef>
                  <a:buSzPct val="120000"/>
                </a:pPr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196" name="오각형 195"/>
              <p:cNvSpPr/>
              <p:nvPr/>
            </p:nvSpPr>
            <p:spPr bwMode="auto">
              <a:xfrm rot="5400000">
                <a:off x="2331641" y="420023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</p:grpSp>
      </p:grpSp>
      <p:sp>
        <p:nvSpPr>
          <p:cNvPr id="203" name="Rectangle 25"/>
          <p:cNvSpPr/>
          <p:nvPr/>
        </p:nvSpPr>
        <p:spPr bwMode="gray">
          <a:xfrm>
            <a:off x="522000" y="1533600"/>
            <a:ext cx="3863567" cy="3076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400" b="1" dirty="0" smtClean="0">
                <a:latin typeface="+mn-ea"/>
              </a:rPr>
              <a:t>스타일 속성 그룹의 정의</a:t>
            </a:r>
            <a:endParaRPr lang="en-US" sz="14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38680" y="5756558"/>
            <a:ext cx="2320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각각의 속성을 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smtClean="0"/>
              <a:t>조합하여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분석 단위화</a:t>
            </a:r>
            <a:endParaRPr lang="en-US" altLang="ko-KR" sz="1400" b="1" dirty="0"/>
          </a:p>
        </p:txBody>
      </p:sp>
      <p:sp>
        <p:nvSpPr>
          <p:cNvPr id="130" name="Text Box 288"/>
          <p:cNvSpPr txBox="1">
            <a:spLocks noChangeArrowheads="1"/>
          </p:cNvSpPr>
          <p:nvPr/>
        </p:nvSpPr>
        <p:spPr bwMode="gray">
          <a:xfrm>
            <a:off x="366777" y="3195547"/>
            <a:ext cx="1702214" cy="100016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95250" indent="-95250" eaLnBrk="0" latinLnBrk="0" hangingPunct="0">
              <a:spcBef>
                <a:spcPts val="600"/>
              </a:spcBef>
              <a:buFont typeface="Arial" pitchFamily="34" charset="0"/>
              <a:buChar char="•"/>
              <a:defRPr sz="1300" kern="0">
                <a:solidFill>
                  <a:sysClr val="windowText" lastClr="000000"/>
                </a:solidFill>
              </a:defRPr>
            </a:lvl1pPr>
          </a:lstStyle>
          <a:p>
            <a:r>
              <a:rPr lang="ko-KR" altLang="en-US" b="1" dirty="0" smtClean="0"/>
              <a:t>공</a:t>
            </a:r>
            <a:r>
              <a:rPr lang="ko-KR" altLang="en-US" b="1" dirty="0"/>
              <a:t>통</a:t>
            </a:r>
            <a:r>
              <a:rPr lang="ko-KR" altLang="en-US" b="1" dirty="0" smtClean="0"/>
              <a:t> 속성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smtClean="0"/>
              <a:t>(1) </a:t>
            </a:r>
            <a:r>
              <a:rPr lang="ko-KR" altLang="en-US" dirty="0" smtClean="0"/>
              <a:t>가격대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중가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저가</a:t>
            </a:r>
            <a:r>
              <a:rPr lang="en-US" altLang="ko-KR" dirty="0" smtClean="0"/>
              <a:t>),</a:t>
            </a:r>
            <a:br>
              <a:rPr lang="en-US" altLang="ko-KR" dirty="0" smtClean="0"/>
            </a:br>
            <a:r>
              <a:rPr lang="en-US" altLang="ko-KR" dirty="0" smtClean="0"/>
              <a:t>(2) </a:t>
            </a:r>
            <a:r>
              <a:rPr lang="ko-KR" altLang="en-US" dirty="0" smtClean="0"/>
              <a:t>컬러</a:t>
            </a:r>
            <a:endParaRPr lang="en-US" altLang="ko-KR" dirty="0"/>
          </a:p>
        </p:txBody>
      </p:sp>
      <p:sp>
        <p:nvSpPr>
          <p:cNvPr id="2060" name="직사각형 2059"/>
          <p:cNvSpPr/>
          <p:nvPr/>
        </p:nvSpPr>
        <p:spPr bwMode="auto">
          <a:xfrm>
            <a:off x="2482551" y="2590800"/>
            <a:ext cx="721704" cy="884245"/>
          </a:xfrm>
          <a:prstGeom prst="rect">
            <a:avLst/>
          </a:prstGeom>
          <a:solidFill>
            <a:schemeClr val="bg2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400" b="1" dirty="0" smtClean="0">
                <a:latin typeface="+mn-ea"/>
                <a:cs typeface="Arial" charset="0"/>
              </a:rPr>
              <a:t>가격대</a:t>
            </a:r>
          </a:p>
        </p:txBody>
      </p:sp>
      <p:sp>
        <p:nvSpPr>
          <p:cNvPr id="149" name="직사각형 148"/>
          <p:cNvSpPr/>
          <p:nvPr/>
        </p:nvSpPr>
        <p:spPr bwMode="auto">
          <a:xfrm>
            <a:off x="2482551" y="3627179"/>
            <a:ext cx="721704" cy="1079751"/>
          </a:xfrm>
          <a:prstGeom prst="rect">
            <a:avLst/>
          </a:prstGeom>
          <a:solidFill>
            <a:schemeClr val="bg2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400" b="1" dirty="0" smtClean="0">
                <a:latin typeface="+mn-ea"/>
                <a:cs typeface="Arial" charset="0"/>
              </a:rPr>
              <a:t>컬</a:t>
            </a:r>
            <a:r>
              <a:rPr lang="ko-KR" altLang="en-US" sz="1400" b="1" dirty="0">
                <a:latin typeface="+mn-ea"/>
                <a:cs typeface="Arial" charset="0"/>
              </a:rPr>
              <a:t>러</a:t>
            </a:r>
            <a:endParaRPr lang="en-US" altLang="ko-KR" sz="1400" b="1" dirty="0" smtClean="0">
              <a:latin typeface="+mn-ea"/>
              <a:cs typeface="Arial" charset="0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2482551" y="4854984"/>
            <a:ext cx="721704" cy="738215"/>
          </a:xfrm>
          <a:prstGeom prst="rect">
            <a:avLst/>
          </a:prstGeom>
          <a:solidFill>
            <a:schemeClr val="bg2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400" b="1" dirty="0" smtClean="0">
                <a:latin typeface="+mn-ea"/>
                <a:cs typeface="Arial" charset="0"/>
              </a:rPr>
              <a:t>소</a:t>
            </a:r>
            <a:r>
              <a:rPr lang="ko-KR" altLang="en-US" sz="1400" b="1" dirty="0">
                <a:latin typeface="+mn-ea"/>
                <a:cs typeface="Arial" charset="0"/>
              </a:rPr>
              <a:t>재</a:t>
            </a:r>
            <a:endParaRPr lang="ko-KR" altLang="en-US" sz="1400" b="1" dirty="0" smtClean="0">
              <a:latin typeface="+mn-ea"/>
              <a:cs typeface="Arial" charset="0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5274915" y="2590800"/>
            <a:ext cx="1757370" cy="263581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ko-KR" altLang="en-US" sz="1200" b="1" dirty="0" smtClean="0">
                <a:latin typeface="+mn-ea"/>
                <a:cs typeface="Arial" charset="0"/>
              </a:rPr>
              <a:t>고가</a:t>
            </a:r>
            <a:r>
              <a:rPr lang="en-US" altLang="ko-KR" sz="1200" b="1" dirty="0" smtClean="0">
                <a:latin typeface="+mn-ea"/>
                <a:cs typeface="Arial" charset="0"/>
              </a:rPr>
              <a:t>-BK-</a:t>
            </a:r>
            <a:r>
              <a:rPr lang="ko-KR" altLang="en-US" sz="1200" b="1" dirty="0" smtClean="0">
                <a:latin typeface="+mn-ea"/>
                <a:cs typeface="Arial" charset="0"/>
              </a:rPr>
              <a:t>기능성</a:t>
            </a:r>
          </a:p>
        </p:txBody>
      </p:sp>
      <p:sp>
        <p:nvSpPr>
          <p:cNvPr id="191" name="Text Box 288"/>
          <p:cNvSpPr txBox="1">
            <a:spLocks noChangeArrowheads="1"/>
          </p:cNvSpPr>
          <p:nvPr/>
        </p:nvSpPr>
        <p:spPr bwMode="gray">
          <a:xfrm>
            <a:off x="5207900" y="5148239"/>
            <a:ext cx="1891400" cy="44959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95250" lvl="0" indent="-95250" latinLnBrk="0">
              <a:buFont typeface="Arial" charset="0"/>
              <a:buChar char="•"/>
              <a:defRPr sz="1300">
                <a:solidFill>
                  <a:prstClr val="black"/>
                </a:solidFill>
                <a:latin typeface="+mn-ea"/>
                <a:cs typeface="Arial" charset="0"/>
              </a:defRPr>
            </a:lvl1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dirty="0" smtClean="0"/>
              <a:t>가격대 </a:t>
            </a:r>
            <a:r>
              <a:rPr lang="en-US" altLang="ko-KR" sz="1200" dirty="0" smtClean="0"/>
              <a:t>X </a:t>
            </a:r>
            <a:r>
              <a:rPr lang="ko-KR" altLang="en-US" sz="1200" dirty="0" smtClean="0"/>
              <a:t>컬러 </a:t>
            </a:r>
            <a:r>
              <a:rPr lang="en-US" altLang="ko-KR" sz="1200" dirty="0" smtClean="0"/>
              <a:t>X </a:t>
            </a:r>
            <a:r>
              <a:rPr lang="ko-KR" altLang="en-US" sz="1200" dirty="0" smtClean="0"/>
              <a:t>소</a:t>
            </a:r>
            <a:r>
              <a:rPr lang="ko-KR" altLang="en-US" sz="1200" dirty="0"/>
              <a:t>재</a:t>
            </a:r>
            <a:r>
              <a:rPr lang="ko-KR" altLang="en-US" sz="1200" dirty="0" smtClean="0"/>
              <a:t> 수 만큼의 속성 그룹이 도출</a:t>
            </a:r>
            <a:endParaRPr lang="en-US" altLang="ko-KR" sz="1200" dirty="0"/>
          </a:p>
        </p:txBody>
      </p:sp>
      <p:sp>
        <p:nvSpPr>
          <p:cNvPr id="2059" name="직사각형 2058"/>
          <p:cNvSpPr/>
          <p:nvPr/>
        </p:nvSpPr>
        <p:spPr bwMode="auto">
          <a:xfrm>
            <a:off x="3271170" y="2590800"/>
            <a:ext cx="1226460" cy="247893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r>
              <a:rPr lang="ko-KR" altLang="en-US" sz="1400" b="1" dirty="0" smtClean="0">
                <a:latin typeface="+mn-ea"/>
                <a:cs typeface="Arial" charset="0"/>
              </a:rPr>
              <a:t>고가</a:t>
            </a:r>
          </a:p>
        </p:txBody>
      </p:sp>
      <p:sp>
        <p:nvSpPr>
          <p:cNvPr id="140" name="직사각형 139"/>
          <p:cNvSpPr/>
          <p:nvPr/>
        </p:nvSpPr>
        <p:spPr bwMode="auto">
          <a:xfrm>
            <a:off x="3271170" y="2909474"/>
            <a:ext cx="1226460" cy="247893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r>
              <a:rPr lang="ko-KR" altLang="en-US" sz="1400" b="1" smtClean="0">
                <a:latin typeface="+mn-ea"/>
                <a:cs typeface="Arial" charset="0"/>
              </a:rPr>
              <a:t>중가</a:t>
            </a:r>
            <a:endParaRPr lang="ko-KR" altLang="en-US" sz="1400" b="1" dirty="0" smtClean="0">
              <a:latin typeface="+mn-ea"/>
              <a:cs typeface="Arial" charset="0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3271170" y="3227152"/>
            <a:ext cx="1226460" cy="247893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r>
              <a:rPr lang="ko-KR" altLang="en-US" sz="1400" b="1" dirty="0" smtClean="0">
                <a:latin typeface="+mn-ea"/>
                <a:cs typeface="Arial" charset="0"/>
              </a:rPr>
              <a:t>저가</a:t>
            </a:r>
          </a:p>
        </p:txBody>
      </p:sp>
      <p:sp>
        <p:nvSpPr>
          <p:cNvPr id="142" name="직사각형 141"/>
          <p:cNvSpPr/>
          <p:nvPr/>
        </p:nvSpPr>
        <p:spPr bwMode="auto">
          <a:xfrm>
            <a:off x="3271170" y="3627179"/>
            <a:ext cx="1226460" cy="221830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latin typeface="+mn-ea"/>
                <a:cs typeface="Arial" charset="0"/>
              </a:rPr>
              <a:t>BK</a:t>
            </a:r>
            <a:endParaRPr lang="ko-KR" altLang="en-US" sz="1400" b="1" dirty="0" smtClean="0">
              <a:latin typeface="+mn-ea"/>
              <a:cs typeface="Arial" charset="0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3271170" y="3912349"/>
            <a:ext cx="1226460" cy="221830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latin typeface="+mn-ea"/>
                <a:cs typeface="Arial" charset="0"/>
              </a:rPr>
              <a:t>BU</a:t>
            </a:r>
            <a:endParaRPr lang="ko-KR" altLang="en-US" sz="1400" b="1" dirty="0" smtClean="0">
              <a:latin typeface="+mn-ea"/>
              <a:cs typeface="Arial" charset="0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3271170" y="4196627"/>
            <a:ext cx="1226460" cy="221830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latin typeface="+mn-ea"/>
                <a:cs typeface="Arial" charset="0"/>
              </a:rPr>
              <a:t>GR</a:t>
            </a:r>
            <a:endParaRPr lang="ko-KR" altLang="en-US" sz="1400" b="1" dirty="0" smtClean="0">
              <a:latin typeface="+mn-ea"/>
              <a:cs typeface="Arial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71170" y="4854984"/>
            <a:ext cx="1226460" cy="738215"/>
            <a:chOff x="1070215" y="5610536"/>
            <a:chExt cx="1226460" cy="550684"/>
          </a:xfrm>
        </p:grpSpPr>
        <p:sp>
          <p:nvSpPr>
            <p:cNvPr id="145" name="직사각형 144"/>
            <p:cNvSpPr/>
            <p:nvPr/>
          </p:nvSpPr>
          <p:spPr bwMode="auto">
            <a:xfrm>
              <a:off x="1070215" y="5610536"/>
              <a:ext cx="1226460" cy="240943"/>
            </a:xfrm>
            <a:prstGeom prst="rect">
              <a:avLst/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r>
                <a:rPr lang="ko-KR" altLang="en-US" sz="1400" b="1" dirty="0" smtClean="0">
                  <a:latin typeface="+mn-ea"/>
                  <a:cs typeface="Arial" charset="0"/>
                </a:rPr>
                <a:t>기능</a:t>
              </a:r>
              <a:r>
                <a:rPr lang="ko-KR" altLang="en-US" sz="1400" b="1" dirty="0">
                  <a:latin typeface="+mn-ea"/>
                  <a:cs typeface="Arial" charset="0"/>
                </a:rPr>
                <a:t>성</a:t>
              </a:r>
              <a:endParaRPr lang="ko-KR" altLang="en-US" sz="14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146" name="직사각형 145"/>
            <p:cNvSpPr/>
            <p:nvPr/>
          </p:nvSpPr>
          <p:spPr bwMode="auto">
            <a:xfrm>
              <a:off x="1070215" y="5920277"/>
              <a:ext cx="1226460" cy="240943"/>
            </a:xfrm>
            <a:prstGeom prst="rect">
              <a:avLst/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r>
                <a:rPr lang="ko-KR" altLang="en-US" sz="1400" b="1" dirty="0" smtClean="0">
                  <a:latin typeface="+mn-ea"/>
                  <a:cs typeface="Arial" charset="0"/>
                </a:rPr>
                <a:t>일반</a:t>
              </a:r>
            </a:p>
          </p:txBody>
        </p:sp>
      </p:grpSp>
      <p:sp>
        <p:nvSpPr>
          <p:cNvPr id="82" name="직사각형 81"/>
          <p:cNvSpPr/>
          <p:nvPr/>
        </p:nvSpPr>
        <p:spPr bwMode="auto">
          <a:xfrm>
            <a:off x="3271170" y="4485100"/>
            <a:ext cx="1226460" cy="22183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latin typeface="+mn-ea"/>
                <a:cs typeface="Arial" charset="0"/>
              </a:rPr>
              <a:t>…</a:t>
            </a:r>
            <a:endParaRPr lang="ko-KR" altLang="en-US" sz="1400" b="1" dirty="0" smtClean="0">
              <a:latin typeface="+mn-ea"/>
              <a:cs typeface="Arial" charset="0"/>
            </a:endParaRPr>
          </a:p>
        </p:txBody>
      </p:sp>
      <p:sp>
        <p:nvSpPr>
          <p:cNvPr id="7" name="왼쪽 중괄호 6"/>
          <p:cNvSpPr/>
          <p:nvPr/>
        </p:nvSpPr>
        <p:spPr>
          <a:xfrm>
            <a:off x="2068991" y="2590800"/>
            <a:ext cx="273404" cy="214403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왼쪽 중괄호 94"/>
          <p:cNvSpPr/>
          <p:nvPr/>
        </p:nvSpPr>
        <p:spPr>
          <a:xfrm>
            <a:off x="2068991" y="4824579"/>
            <a:ext cx="273404" cy="809063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 Box 288"/>
          <p:cNvSpPr txBox="1">
            <a:spLocks noChangeArrowheads="1"/>
          </p:cNvSpPr>
          <p:nvPr/>
        </p:nvSpPr>
        <p:spPr bwMode="gray">
          <a:xfrm>
            <a:off x="366777" y="4754704"/>
            <a:ext cx="1702214" cy="9335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95250" indent="-95250" eaLnBrk="0" latinLnBrk="0" hangingPunct="0">
              <a:spcBef>
                <a:spcPts val="600"/>
              </a:spcBef>
              <a:buFont typeface="Arial" pitchFamily="34" charset="0"/>
              <a:buChar char="•"/>
              <a:defRPr sz="1300" kern="0">
                <a:solidFill>
                  <a:sysClr val="windowText" lastClr="000000"/>
                </a:solidFill>
              </a:defRPr>
            </a:lvl1pPr>
          </a:lstStyle>
          <a:p>
            <a:r>
              <a:rPr lang="ko-KR" altLang="en-US" b="1" dirty="0" smtClean="0"/>
              <a:t>품종 속성 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품종의 </a:t>
            </a:r>
            <a:r>
              <a:rPr lang="ko-KR" altLang="en-US" dirty="0" err="1" smtClean="0"/>
              <a:t>매장별</a:t>
            </a:r>
            <a:r>
              <a:rPr lang="ko-KR" altLang="en-US" dirty="0" smtClean="0"/>
              <a:t> 판매 특성을 차별적으로  반영할 수 있는 </a:t>
            </a:r>
            <a:r>
              <a:rPr lang="en-US" altLang="ko-KR" dirty="0" smtClean="0"/>
              <a:t>1~2</a:t>
            </a:r>
            <a:r>
              <a:rPr lang="ko-KR" altLang="en-US" dirty="0" smtClean="0"/>
              <a:t>개 속성 추가 </a:t>
            </a:r>
            <a:r>
              <a:rPr lang="en-US" altLang="ko-KR" dirty="0" smtClean="0"/>
              <a:t>(MD </a:t>
            </a:r>
            <a:r>
              <a:rPr lang="ko-KR" altLang="en-US" dirty="0" smtClean="0"/>
              <a:t>가 지정</a:t>
            </a:r>
            <a:r>
              <a:rPr lang="en-US" altLang="ko-KR" dirty="0" smtClean="0"/>
              <a:t>)</a:t>
            </a:r>
          </a:p>
        </p:txBody>
      </p:sp>
      <p:sp>
        <p:nvSpPr>
          <p:cNvPr id="98" name="직사각형 97"/>
          <p:cNvSpPr/>
          <p:nvPr/>
        </p:nvSpPr>
        <p:spPr bwMode="auto">
          <a:xfrm>
            <a:off x="5274915" y="2958517"/>
            <a:ext cx="1757370" cy="263581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ko-KR" altLang="en-US" sz="1200" b="1" dirty="0" smtClean="0">
                <a:latin typeface="+mn-ea"/>
                <a:cs typeface="Arial" charset="0"/>
              </a:rPr>
              <a:t>저가</a:t>
            </a:r>
            <a:r>
              <a:rPr lang="en-US" altLang="ko-KR" sz="1200" b="1" dirty="0" smtClean="0">
                <a:latin typeface="+mn-ea"/>
                <a:cs typeface="Arial" charset="0"/>
              </a:rPr>
              <a:t>-GU-</a:t>
            </a:r>
            <a:r>
              <a:rPr lang="ko-KR" altLang="en-US" sz="1200" b="1" dirty="0" smtClean="0">
                <a:latin typeface="+mn-ea"/>
                <a:cs typeface="Arial" charset="0"/>
              </a:rPr>
              <a:t>일반</a:t>
            </a:r>
          </a:p>
        </p:txBody>
      </p:sp>
      <p:sp>
        <p:nvSpPr>
          <p:cNvPr id="99" name="직사각형 98"/>
          <p:cNvSpPr/>
          <p:nvPr/>
        </p:nvSpPr>
        <p:spPr bwMode="auto">
          <a:xfrm>
            <a:off x="5274915" y="3307890"/>
            <a:ext cx="1757370" cy="263581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ko-KR" altLang="en-US" sz="1200" b="1" dirty="0" smtClean="0">
                <a:latin typeface="+mn-ea"/>
                <a:cs typeface="Arial" charset="0"/>
              </a:rPr>
              <a:t>중가</a:t>
            </a:r>
            <a:r>
              <a:rPr lang="en-US" altLang="ko-KR" sz="1200" b="1" dirty="0" smtClean="0">
                <a:latin typeface="+mn-ea"/>
                <a:cs typeface="Arial" charset="0"/>
              </a:rPr>
              <a:t>-NY-</a:t>
            </a:r>
            <a:r>
              <a:rPr lang="ko-KR" altLang="en-US" sz="1200" b="1" dirty="0" smtClean="0">
                <a:latin typeface="+mn-ea"/>
                <a:cs typeface="Arial" charset="0"/>
              </a:rPr>
              <a:t>기능성</a:t>
            </a:r>
          </a:p>
        </p:txBody>
      </p:sp>
      <p:sp>
        <p:nvSpPr>
          <p:cNvPr id="100" name="직사각형 99"/>
          <p:cNvSpPr/>
          <p:nvPr/>
        </p:nvSpPr>
        <p:spPr bwMode="auto">
          <a:xfrm>
            <a:off x="5274915" y="3657263"/>
            <a:ext cx="1757370" cy="263581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ko-KR" altLang="en-US" sz="1200" b="1" dirty="0" smtClean="0">
                <a:latin typeface="+mn-ea"/>
                <a:cs typeface="Arial" charset="0"/>
              </a:rPr>
              <a:t>중가</a:t>
            </a:r>
            <a:r>
              <a:rPr lang="en-US" altLang="ko-KR" sz="1200" b="1" dirty="0" smtClean="0">
                <a:latin typeface="+mn-ea"/>
                <a:cs typeface="Arial" charset="0"/>
              </a:rPr>
              <a:t>-GR-</a:t>
            </a:r>
            <a:r>
              <a:rPr lang="ko-KR" altLang="en-US" sz="1200" b="1" dirty="0" smtClean="0">
                <a:latin typeface="+mn-ea"/>
                <a:cs typeface="Arial" charset="0"/>
              </a:rPr>
              <a:t>일반</a:t>
            </a:r>
          </a:p>
        </p:txBody>
      </p:sp>
      <p:sp>
        <p:nvSpPr>
          <p:cNvPr id="101" name="직사각형 100"/>
          <p:cNvSpPr/>
          <p:nvPr/>
        </p:nvSpPr>
        <p:spPr bwMode="auto">
          <a:xfrm>
            <a:off x="5274915" y="4006636"/>
            <a:ext cx="1757370" cy="263581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ko-KR" altLang="en-US" sz="1200" b="1" dirty="0" smtClean="0">
                <a:latin typeface="+mn-ea"/>
                <a:cs typeface="Arial" charset="0"/>
              </a:rPr>
              <a:t>고가</a:t>
            </a:r>
            <a:r>
              <a:rPr lang="en-US" altLang="ko-KR" sz="1200" b="1" dirty="0" smtClean="0">
                <a:latin typeface="+mn-ea"/>
                <a:cs typeface="Arial" charset="0"/>
              </a:rPr>
              <a:t>-WH-</a:t>
            </a:r>
            <a:r>
              <a:rPr lang="ko-KR" altLang="en-US" sz="1200" b="1" dirty="0" smtClean="0">
                <a:latin typeface="+mn-ea"/>
                <a:cs typeface="Arial" charset="0"/>
              </a:rPr>
              <a:t>일</a:t>
            </a:r>
            <a:r>
              <a:rPr lang="ko-KR" altLang="en-US" sz="1200" b="1" dirty="0">
                <a:latin typeface="+mn-ea"/>
                <a:cs typeface="Arial" charset="0"/>
              </a:rPr>
              <a:t>반</a:t>
            </a:r>
            <a:endParaRPr lang="ko-KR" altLang="en-US" sz="1200" b="1" dirty="0" smtClean="0">
              <a:latin typeface="+mn-ea"/>
              <a:cs typeface="Arial" charset="0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5274915" y="4340091"/>
            <a:ext cx="1757370" cy="263581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ko-KR" altLang="en-US" sz="1200" b="1" dirty="0" smtClean="0">
                <a:latin typeface="+mn-ea"/>
                <a:cs typeface="Arial" charset="0"/>
              </a:rPr>
              <a:t>저가</a:t>
            </a:r>
            <a:r>
              <a:rPr lang="en-US" altLang="ko-KR" sz="1200" b="1" dirty="0" smtClean="0">
                <a:latin typeface="+mn-ea"/>
                <a:cs typeface="Arial" charset="0"/>
              </a:rPr>
              <a:t>-BU-</a:t>
            </a:r>
            <a:r>
              <a:rPr lang="ko-KR" altLang="en-US" sz="1200" b="1" dirty="0" smtClean="0">
                <a:latin typeface="+mn-ea"/>
                <a:cs typeface="Arial" charset="0"/>
              </a:rPr>
              <a:t>기능성</a:t>
            </a:r>
          </a:p>
        </p:txBody>
      </p:sp>
      <p:sp>
        <p:nvSpPr>
          <p:cNvPr id="103" name="직사각형 102"/>
          <p:cNvSpPr/>
          <p:nvPr/>
        </p:nvSpPr>
        <p:spPr bwMode="auto">
          <a:xfrm rot="5400000">
            <a:off x="5973489" y="4697022"/>
            <a:ext cx="360223" cy="34510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+mn-ea"/>
                <a:cs typeface="Arial" charset="0"/>
              </a:rPr>
              <a:t>….</a:t>
            </a:r>
            <a:endParaRPr lang="ko-KR" altLang="en-US" sz="1200" b="1" dirty="0" smtClean="0">
              <a:latin typeface="+mn-ea"/>
              <a:cs typeface="Arial" charset="0"/>
            </a:endParaRPr>
          </a:p>
        </p:txBody>
      </p:sp>
      <p:sp>
        <p:nvSpPr>
          <p:cNvPr id="17" name="오른쪽 화살표 16"/>
          <p:cNvSpPr/>
          <p:nvPr/>
        </p:nvSpPr>
        <p:spPr bwMode="auto">
          <a:xfrm>
            <a:off x="4649420" y="2590800"/>
            <a:ext cx="531265" cy="3002399"/>
          </a:xfrm>
          <a:prstGeom prst="rightArrow">
            <a:avLst>
              <a:gd name="adj1" fmla="val 70251"/>
              <a:gd name="adj2" fmla="val 50000"/>
            </a:avLst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7800910" y="2590800"/>
            <a:ext cx="1757370" cy="263581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+mn-ea"/>
                <a:cs typeface="Arial" charset="0"/>
              </a:rPr>
              <a:t>JHUM3XXX1</a:t>
            </a:r>
            <a:endParaRPr lang="ko-KR" altLang="en-US" sz="1200" b="1" dirty="0" smtClean="0">
              <a:latin typeface="+mn-ea"/>
              <a:cs typeface="Arial" charset="0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7800910" y="2931966"/>
            <a:ext cx="1757370" cy="263581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+mn-ea"/>
                <a:cs typeface="Arial" charset="0"/>
              </a:rPr>
              <a:t>JHUM3XXX1</a:t>
            </a:r>
            <a:endParaRPr lang="ko-KR" altLang="en-US" sz="1200" b="1" dirty="0" smtClean="0">
              <a:latin typeface="+mn-ea"/>
              <a:cs typeface="Arial" charset="0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7800910" y="3244681"/>
            <a:ext cx="1757370" cy="263581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+mn-ea"/>
                <a:cs typeface="Arial" charset="0"/>
              </a:rPr>
              <a:t>JHUM3XXX1</a:t>
            </a:r>
            <a:endParaRPr lang="ko-KR" altLang="en-US" sz="1200" b="1" dirty="0" smtClean="0">
              <a:latin typeface="+mn-ea"/>
              <a:cs typeface="Arial" charset="0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7800910" y="3585429"/>
            <a:ext cx="1757370" cy="263581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+mn-ea"/>
                <a:cs typeface="Arial" charset="0"/>
              </a:rPr>
              <a:t>JHUM3XXX1</a:t>
            </a:r>
            <a:endParaRPr lang="ko-KR" altLang="en-US" sz="1200" b="1" dirty="0" smtClean="0">
              <a:latin typeface="+mn-ea"/>
              <a:cs typeface="Arial" charset="0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7800910" y="3935312"/>
            <a:ext cx="1757370" cy="263581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+mn-ea"/>
                <a:cs typeface="Arial" charset="0"/>
              </a:rPr>
              <a:t>JOUM3XXX1</a:t>
            </a:r>
            <a:endParaRPr lang="ko-KR" altLang="en-US" sz="1200" b="1" dirty="0" smtClean="0">
              <a:latin typeface="+mn-ea"/>
              <a:cs typeface="Arial" charset="0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7800910" y="4297781"/>
            <a:ext cx="1757370" cy="263581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+mn-ea"/>
                <a:cs typeface="Arial" charset="0"/>
              </a:rPr>
              <a:t>JOUM3XXX1</a:t>
            </a:r>
            <a:endParaRPr lang="ko-KR" altLang="en-US" sz="1200" b="1" dirty="0" smtClean="0">
              <a:latin typeface="+mn-ea"/>
              <a:cs typeface="Arial" charset="0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7800910" y="4685407"/>
            <a:ext cx="1757370" cy="263581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+mn-ea"/>
                <a:cs typeface="Arial" charset="0"/>
              </a:rPr>
              <a:t>JOUM3XXX1</a:t>
            </a:r>
            <a:endParaRPr lang="ko-KR" altLang="en-US" sz="1200" b="1" dirty="0" smtClean="0">
              <a:latin typeface="+mn-ea"/>
              <a:cs typeface="Arial" charset="0"/>
            </a:endParaRPr>
          </a:p>
        </p:txBody>
      </p:sp>
      <p:cxnSp>
        <p:nvCxnSpPr>
          <p:cNvPr id="19" name="직선 화살표 연결선 18"/>
          <p:cNvCxnSpPr>
            <a:stCxn id="151" idx="3"/>
            <a:endCxn id="114" idx="1"/>
          </p:cNvCxnSpPr>
          <p:nvPr/>
        </p:nvCxnSpPr>
        <p:spPr>
          <a:xfrm>
            <a:off x="7032285" y="2722591"/>
            <a:ext cx="7686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99" idx="3"/>
            <a:endCxn id="117" idx="1"/>
          </p:cNvCxnSpPr>
          <p:nvPr/>
        </p:nvCxnSpPr>
        <p:spPr>
          <a:xfrm>
            <a:off x="7032285" y="3439681"/>
            <a:ext cx="768625" cy="27753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98" idx="3"/>
            <a:endCxn id="115" idx="1"/>
          </p:cNvCxnSpPr>
          <p:nvPr/>
        </p:nvCxnSpPr>
        <p:spPr>
          <a:xfrm flipV="1">
            <a:off x="7032285" y="3063757"/>
            <a:ext cx="768625" cy="265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99" idx="3"/>
            <a:endCxn id="116" idx="1"/>
          </p:cNvCxnSpPr>
          <p:nvPr/>
        </p:nvCxnSpPr>
        <p:spPr>
          <a:xfrm flipV="1">
            <a:off x="7032285" y="3376472"/>
            <a:ext cx="768625" cy="632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2" idx="3"/>
            <a:endCxn id="120" idx="1"/>
          </p:cNvCxnSpPr>
          <p:nvPr/>
        </p:nvCxnSpPr>
        <p:spPr>
          <a:xfrm>
            <a:off x="7032285" y="4471882"/>
            <a:ext cx="768625" cy="3453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/>
          <p:cNvSpPr/>
          <p:nvPr/>
        </p:nvSpPr>
        <p:spPr bwMode="auto">
          <a:xfrm rot="5400000">
            <a:off x="8499484" y="5046395"/>
            <a:ext cx="360223" cy="34510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+mn-ea"/>
                <a:cs typeface="Arial" charset="0"/>
              </a:rPr>
              <a:t>….</a:t>
            </a:r>
            <a:endParaRPr lang="ko-KR" altLang="en-US" sz="1200" b="1" dirty="0" smtClean="0">
              <a:latin typeface="+mn-ea"/>
              <a:cs typeface="Arial" charset="0"/>
            </a:endParaRPr>
          </a:p>
        </p:txBody>
      </p:sp>
      <p:cxnSp>
        <p:nvCxnSpPr>
          <p:cNvPr id="194" name="직선 화살표 연결선 193"/>
          <p:cNvCxnSpPr>
            <a:stCxn id="101" idx="3"/>
            <a:endCxn id="119" idx="1"/>
          </p:cNvCxnSpPr>
          <p:nvPr/>
        </p:nvCxnSpPr>
        <p:spPr>
          <a:xfrm>
            <a:off x="7032285" y="4138427"/>
            <a:ext cx="768625" cy="2911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01" idx="3"/>
            <a:endCxn id="118" idx="1"/>
          </p:cNvCxnSpPr>
          <p:nvPr/>
        </p:nvCxnSpPr>
        <p:spPr>
          <a:xfrm flipV="1">
            <a:off x="7032285" y="4067103"/>
            <a:ext cx="768625" cy="713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직사각형 204"/>
          <p:cNvSpPr/>
          <p:nvPr/>
        </p:nvSpPr>
        <p:spPr bwMode="auto">
          <a:xfrm>
            <a:off x="366777" y="2239653"/>
            <a:ext cx="4206748" cy="259989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  <a:latin typeface="+mn-ea"/>
                <a:cs typeface="Arial" charset="0"/>
              </a:rPr>
              <a:t>핵심 속성의 정의</a:t>
            </a:r>
            <a:endParaRPr lang="ko-KR" altLang="en-US" sz="1300" b="1" dirty="0">
              <a:solidFill>
                <a:schemeClr val="bg1"/>
              </a:solidFill>
              <a:latin typeface="+mn-ea"/>
              <a:cs typeface="Arial" charset="0"/>
            </a:endParaRPr>
          </a:p>
        </p:txBody>
      </p:sp>
      <p:sp>
        <p:nvSpPr>
          <p:cNvPr id="206" name="직사각형 205"/>
          <p:cNvSpPr/>
          <p:nvPr/>
        </p:nvSpPr>
        <p:spPr bwMode="auto">
          <a:xfrm>
            <a:off x="5153246" y="2239653"/>
            <a:ext cx="2000709" cy="259989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300" b="1" smtClean="0">
                <a:solidFill>
                  <a:schemeClr val="bg1"/>
                </a:solidFill>
                <a:latin typeface="+mn-ea"/>
                <a:cs typeface="Arial" charset="0"/>
              </a:rPr>
              <a:t>스타일 속성 그룹 도출</a:t>
            </a:r>
            <a:endParaRPr lang="ko-KR" altLang="en-US" sz="1300" b="1" dirty="0">
              <a:solidFill>
                <a:schemeClr val="bg1"/>
              </a:solidFill>
              <a:latin typeface="+mn-ea"/>
              <a:cs typeface="Arial" charset="0"/>
            </a:endParaRPr>
          </a:p>
        </p:txBody>
      </p:sp>
      <p:sp>
        <p:nvSpPr>
          <p:cNvPr id="207" name="직사각형 206"/>
          <p:cNvSpPr/>
          <p:nvPr/>
        </p:nvSpPr>
        <p:spPr bwMode="auto">
          <a:xfrm>
            <a:off x="7679241" y="2239653"/>
            <a:ext cx="2000709" cy="259989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  <a:latin typeface="+mn-ea"/>
                <a:cs typeface="Arial" charset="0"/>
              </a:rPr>
              <a:t>개별 스타일 </a:t>
            </a:r>
            <a:r>
              <a:rPr lang="ko-KR" altLang="en-US" sz="1300" b="1" dirty="0" err="1" smtClean="0">
                <a:solidFill>
                  <a:schemeClr val="bg1"/>
                </a:solidFill>
                <a:latin typeface="+mn-ea"/>
                <a:cs typeface="Arial" charset="0"/>
              </a:rPr>
              <a:t>매핑</a:t>
            </a:r>
            <a:endParaRPr lang="ko-KR" altLang="en-US" sz="1300" b="1" dirty="0">
              <a:solidFill>
                <a:schemeClr val="bg1"/>
              </a:solidFill>
              <a:latin typeface="+mn-ea"/>
              <a:cs typeface="Arial" charset="0"/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8606657" y="1681044"/>
            <a:ext cx="1050729" cy="259512"/>
            <a:chOff x="8064695" y="1455730"/>
            <a:chExt cx="1050729" cy="259512"/>
          </a:xfrm>
        </p:grpSpPr>
        <p:sp>
          <p:nvSpPr>
            <p:cNvPr id="209" name="직사각형 208"/>
            <p:cNvSpPr/>
            <p:nvPr/>
          </p:nvSpPr>
          <p:spPr bwMode="auto">
            <a:xfrm>
              <a:off x="8064695" y="1455730"/>
              <a:ext cx="1050729" cy="25951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r>
                <a:rPr lang="en-US" altLang="ko-KR" sz="1300" b="1" dirty="0" smtClean="0">
                  <a:solidFill>
                    <a:srgbClr val="FF0000"/>
                  </a:solidFill>
                  <a:latin typeface="+mn-ea"/>
                  <a:cs typeface="Arial" charset="0"/>
                </a:rPr>
                <a:t>Illustrative</a:t>
              </a:r>
              <a:endParaRPr lang="ko-KR" altLang="en-US" sz="1300" b="1" dirty="0" smtClean="0">
                <a:solidFill>
                  <a:srgbClr val="FF0000"/>
                </a:solidFill>
                <a:latin typeface="+mn-ea"/>
                <a:cs typeface="Arial" charset="0"/>
              </a:endParaRPr>
            </a:p>
          </p:txBody>
        </p:sp>
        <p:cxnSp>
          <p:nvCxnSpPr>
            <p:cNvPr id="210" name="직선 연결선 209"/>
            <p:cNvCxnSpPr/>
            <p:nvPr/>
          </p:nvCxnSpPr>
          <p:spPr>
            <a:xfrm>
              <a:off x="8064695" y="1455730"/>
              <a:ext cx="1050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8064695" y="1715242"/>
              <a:ext cx="1050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48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위쪽 화살표 70"/>
          <p:cNvSpPr/>
          <p:nvPr/>
        </p:nvSpPr>
        <p:spPr bwMode="auto">
          <a:xfrm>
            <a:off x="6684251" y="4566205"/>
            <a:ext cx="2329487" cy="435351"/>
          </a:xfrm>
          <a:prstGeom prst="upArrow">
            <a:avLst>
              <a:gd name="adj1" fmla="val 87390"/>
              <a:gd name="adj2" fmla="val 45342"/>
            </a:avLst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dirty="0" smtClean="0">
              <a:latin typeface="+mn-ea"/>
              <a:cs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ko-KR" dirty="0"/>
              <a:t>5. </a:t>
            </a:r>
            <a:r>
              <a:rPr lang="ko-KR" altLang="en-US" dirty="0"/>
              <a:t>세부 실행과제 정의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(1) </a:t>
            </a:r>
            <a:r>
              <a:rPr lang="ko-KR" altLang="en-US" dirty="0"/>
              <a:t>매장 초도 배분 최적화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9236" y="769625"/>
            <a:ext cx="7681707" cy="762000"/>
          </a:xfrm>
        </p:spPr>
        <p:txBody>
          <a:bodyPr/>
          <a:lstStyle/>
          <a:p>
            <a:r>
              <a:rPr lang="ko-KR" altLang="en-US" dirty="0" smtClean="0"/>
              <a:t>단일 속성 기준으로는 유의미한 </a:t>
            </a:r>
            <a:r>
              <a:rPr lang="ko-KR" altLang="en-US" dirty="0" err="1" smtClean="0"/>
              <a:t>매장별</a:t>
            </a:r>
            <a:r>
              <a:rPr lang="ko-KR" altLang="en-US" dirty="0" smtClean="0"/>
              <a:t> 판매 특성의 차별화를 도출해 내기 어려우므로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가능한 속성을 결합하여 속성의 그룹 단위로 분석할 필요가 있음  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 bwMode="auto">
          <a:xfrm>
            <a:off x="5484265" y="2366470"/>
            <a:ext cx="820510" cy="746596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0" rIns="36000" bIns="0" rtlCol="0" anchor="ctr"/>
          <a:lstStyle/>
          <a:p>
            <a:pPr algn="ctr"/>
            <a:r>
              <a:rPr lang="ko-KR" altLang="en-US" sz="1300" b="1" dirty="0" smtClean="0">
                <a:latin typeface="+mn-ea"/>
                <a:cs typeface="Arial" charset="0"/>
              </a:rPr>
              <a:t>아이템</a:t>
            </a:r>
          </a:p>
        </p:txBody>
      </p:sp>
      <p:sp>
        <p:nvSpPr>
          <p:cNvPr id="45" name="타원 44"/>
          <p:cNvSpPr/>
          <p:nvPr/>
        </p:nvSpPr>
        <p:spPr bwMode="auto">
          <a:xfrm>
            <a:off x="5484265" y="3458091"/>
            <a:ext cx="820510" cy="746596"/>
          </a:xfrm>
          <a:prstGeom prst="ellipse">
            <a:avLst/>
          </a:prstGeom>
          <a:solidFill>
            <a:schemeClr val="bg2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none" lIns="36000" tIns="0" rIns="36000" bIns="0" rtlCol="0" anchor="ctr"/>
          <a:lstStyle/>
          <a:p>
            <a:pPr algn="ctr"/>
            <a:r>
              <a:rPr lang="ko-KR" altLang="en-US" sz="1300" b="1" dirty="0" smtClean="0">
                <a:latin typeface="+mn-ea"/>
                <a:cs typeface="Arial" charset="0"/>
              </a:rPr>
              <a:t>스타일</a:t>
            </a:r>
            <a:r>
              <a:rPr lang="en-US" altLang="ko-KR" sz="1300" b="1" dirty="0" smtClean="0">
                <a:latin typeface="+mn-ea"/>
                <a:cs typeface="Arial" charset="0"/>
              </a:rPr>
              <a:t/>
            </a:r>
            <a:br>
              <a:rPr lang="en-US" altLang="ko-KR" sz="1300" b="1" dirty="0" smtClean="0">
                <a:latin typeface="+mn-ea"/>
                <a:cs typeface="Arial" charset="0"/>
              </a:rPr>
            </a:br>
            <a:r>
              <a:rPr lang="ko-KR" altLang="en-US" sz="1300" b="1" dirty="0" smtClean="0">
                <a:latin typeface="+mn-ea"/>
                <a:cs typeface="Arial" charset="0"/>
              </a:rPr>
              <a:t>속성그룹</a:t>
            </a:r>
          </a:p>
        </p:txBody>
      </p:sp>
      <p:sp>
        <p:nvSpPr>
          <p:cNvPr id="46" name="타원 45"/>
          <p:cNvSpPr/>
          <p:nvPr/>
        </p:nvSpPr>
        <p:spPr bwMode="auto">
          <a:xfrm>
            <a:off x="5484265" y="5141014"/>
            <a:ext cx="820510" cy="746596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0" rIns="36000" bIns="0" rtlCol="0" anchor="ctr"/>
          <a:lstStyle/>
          <a:p>
            <a:pPr algn="ctr"/>
            <a:r>
              <a:rPr lang="ko-KR" altLang="en-US" sz="1300" b="1" dirty="0" smtClean="0">
                <a:latin typeface="+mn-ea"/>
                <a:cs typeface="Arial" charset="0"/>
              </a:rPr>
              <a:t>스타</a:t>
            </a:r>
            <a:r>
              <a:rPr lang="ko-KR" altLang="en-US" sz="1300" b="1" dirty="0">
                <a:latin typeface="+mn-ea"/>
                <a:cs typeface="Arial" charset="0"/>
              </a:rPr>
              <a:t>일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cxnSp>
        <p:nvCxnSpPr>
          <p:cNvPr id="48" name="직선 연결선 47"/>
          <p:cNvCxnSpPr>
            <a:stCxn id="44" idx="4"/>
            <a:endCxn id="45" idx="0"/>
          </p:cNvCxnSpPr>
          <p:nvPr/>
        </p:nvCxnSpPr>
        <p:spPr>
          <a:xfrm>
            <a:off x="5894520" y="3113066"/>
            <a:ext cx="0" cy="34502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5" idx="4"/>
            <a:endCxn id="46" idx="0"/>
          </p:cNvCxnSpPr>
          <p:nvPr/>
        </p:nvCxnSpPr>
        <p:spPr>
          <a:xfrm>
            <a:off x="5894520" y="4204687"/>
            <a:ext cx="0" cy="9363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27"/>
          <p:cNvSpPr/>
          <p:nvPr/>
        </p:nvSpPr>
        <p:spPr bwMode="gray">
          <a:xfrm>
            <a:off x="7816878" y="289130"/>
            <a:ext cx="1786513" cy="2805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r" defTabSz="1028700" latinLnBrk="0">
              <a:spcBef>
                <a:spcPct val="0"/>
              </a:spcBef>
              <a:buSzPct val="120000"/>
            </a:pPr>
            <a:r>
              <a:rPr lang="en-US" altLang="ko-KR" sz="14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[Back Up] </a:t>
            </a:r>
            <a:r>
              <a:rPr lang="ko-KR" altLang="en-US" sz="14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스타일 속성 그룹</a:t>
            </a:r>
            <a:endParaRPr lang="ko-KR" altLang="en-US" sz="1400" b="1" i="1" kern="0" dirty="0">
              <a:solidFill>
                <a:schemeClr val="tx1">
                  <a:lumMod val="95000"/>
                  <a:lumOff val="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6824890" y="3270247"/>
            <a:ext cx="2212106" cy="317285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r>
              <a:rPr lang="ko-KR" altLang="en-US" sz="1300" b="1" dirty="0" smtClean="0">
                <a:latin typeface="+mn-ea"/>
                <a:cs typeface="Arial" charset="0"/>
              </a:rPr>
              <a:t>가격대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6824890" y="3688749"/>
            <a:ext cx="2212106" cy="317285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r>
              <a:rPr lang="ko-KR" altLang="en-US" sz="1300" b="1" dirty="0" smtClean="0">
                <a:latin typeface="+mn-ea"/>
                <a:cs typeface="Arial" charset="0"/>
              </a:rPr>
              <a:t>컬러</a:t>
            </a:r>
          </a:p>
        </p:txBody>
      </p:sp>
      <p:sp>
        <p:nvSpPr>
          <p:cNvPr id="56" name="직사각형 55"/>
          <p:cNvSpPr/>
          <p:nvPr/>
        </p:nvSpPr>
        <p:spPr bwMode="auto">
          <a:xfrm>
            <a:off x="6824890" y="4091501"/>
            <a:ext cx="2212106" cy="317285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r>
              <a:rPr lang="ko-KR" altLang="en-US" sz="1300" b="1" dirty="0" smtClean="0">
                <a:latin typeface="+mn-ea"/>
                <a:cs typeface="Arial" charset="0"/>
              </a:rPr>
              <a:t>차별화 도출 가능 속성</a:t>
            </a:r>
          </a:p>
        </p:txBody>
      </p:sp>
      <p:sp>
        <p:nvSpPr>
          <p:cNvPr id="57" name="오른쪽 중괄호 56"/>
          <p:cNvSpPr/>
          <p:nvPr/>
        </p:nvSpPr>
        <p:spPr>
          <a:xfrm flipH="1">
            <a:off x="6380670" y="3227579"/>
            <a:ext cx="444219" cy="1217147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6724233" y="5097470"/>
            <a:ext cx="2272779" cy="789261"/>
            <a:chOff x="1881288" y="4795110"/>
            <a:chExt cx="2272779" cy="875109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1881288" y="4795110"/>
              <a:ext cx="718967" cy="267949"/>
            </a:xfrm>
            <a:prstGeom prst="rect">
              <a:avLst/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r>
                <a:rPr lang="ko-KR" altLang="en-US" sz="1300" smtClean="0">
                  <a:latin typeface="+mn-ea"/>
                  <a:cs typeface="Arial" charset="0"/>
                </a:rPr>
                <a:t>가격</a:t>
              </a:r>
              <a:endParaRPr lang="ko-KR" altLang="en-US" sz="1300" dirty="0" smtClean="0">
                <a:latin typeface="+mn-ea"/>
                <a:cs typeface="Arial" charset="0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2656964" y="4795110"/>
              <a:ext cx="718967" cy="267949"/>
            </a:xfrm>
            <a:prstGeom prst="rect">
              <a:avLst/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r>
                <a:rPr lang="ko-KR" altLang="en-US" sz="1300" dirty="0" smtClean="0">
                  <a:latin typeface="+mn-ea"/>
                  <a:cs typeface="Arial" charset="0"/>
                </a:rPr>
                <a:t>감도</a:t>
              </a: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3435100" y="4795110"/>
              <a:ext cx="718967" cy="267949"/>
            </a:xfrm>
            <a:prstGeom prst="rect">
              <a:avLst/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r>
                <a:rPr lang="ko-KR" altLang="en-US" sz="1300" smtClean="0">
                  <a:latin typeface="+mn-ea"/>
                  <a:cs typeface="Arial" charset="0"/>
                </a:rPr>
                <a:t>소재</a:t>
              </a:r>
              <a:endParaRPr lang="ko-KR" altLang="en-US" sz="1300" dirty="0" smtClean="0">
                <a:latin typeface="+mn-ea"/>
                <a:cs typeface="Arial" charset="0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1881288" y="5098690"/>
              <a:ext cx="718967" cy="267949"/>
            </a:xfrm>
            <a:prstGeom prst="rect">
              <a:avLst/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r>
                <a:rPr lang="ko-KR" altLang="en-US" sz="1300" dirty="0" smtClean="0">
                  <a:latin typeface="+mn-ea"/>
                  <a:cs typeface="Arial" charset="0"/>
                </a:rPr>
                <a:t>두</a:t>
              </a:r>
              <a:r>
                <a:rPr lang="ko-KR" altLang="en-US" sz="1300" dirty="0">
                  <a:latin typeface="+mn-ea"/>
                  <a:cs typeface="Arial" charset="0"/>
                </a:rPr>
                <a:t>께</a:t>
              </a:r>
              <a:endParaRPr lang="ko-KR" altLang="en-US" sz="1300" dirty="0" smtClean="0">
                <a:latin typeface="+mn-ea"/>
                <a:cs typeface="Arial" charset="0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2656964" y="5098690"/>
              <a:ext cx="718967" cy="267949"/>
            </a:xfrm>
            <a:prstGeom prst="rect">
              <a:avLst/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r>
                <a:rPr lang="ko-KR" altLang="en-US" sz="1300" smtClean="0">
                  <a:latin typeface="+mn-ea"/>
                  <a:cs typeface="Arial" charset="0"/>
                </a:rPr>
                <a:t>컬</a:t>
              </a:r>
              <a:r>
                <a:rPr lang="ko-KR" altLang="en-US" sz="1300">
                  <a:latin typeface="+mn-ea"/>
                  <a:cs typeface="Arial" charset="0"/>
                </a:rPr>
                <a:t>러</a:t>
              </a:r>
              <a:endParaRPr lang="ko-KR" altLang="en-US" sz="1300" dirty="0" smtClean="0">
                <a:latin typeface="+mn-ea"/>
                <a:cs typeface="Arial" charset="0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3435100" y="5098690"/>
              <a:ext cx="718967" cy="267949"/>
            </a:xfrm>
            <a:prstGeom prst="rect">
              <a:avLst/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r>
                <a:rPr lang="ko-KR" altLang="en-US" sz="1300" smtClean="0">
                  <a:latin typeface="+mn-ea"/>
                  <a:cs typeface="Arial" charset="0"/>
                </a:rPr>
                <a:t>주름</a:t>
              </a:r>
              <a:endParaRPr lang="ko-KR" altLang="en-US" sz="1300" dirty="0" smtClean="0">
                <a:latin typeface="+mn-ea"/>
                <a:cs typeface="Arial" charset="0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1881288" y="5402270"/>
              <a:ext cx="718967" cy="267949"/>
            </a:xfrm>
            <a:prstGeom prst="rect">
              <a:avLst/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r>
                <a:rPr lang="ko-KR" altLang="en-US" sz="1300" smtClean="0">
                  <a:latin typeface="+mn-ea"/>
                  <a:cs typeface="Arial" charset="0"/>
                </a:rPr>
                <a:t>길이</a:t>
              </a:r>
              <a:endParaRPr lang="ko-KR" altLang="en-US" sz="1300" dirty="0" smtClean="0">
                <a:latin typeface="+mn-ea"/>
                <a:cs typeface="Arial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2656964" y="5402270"/>
              <a:ext cx="718967" cy="267949"/>
            </a:xfrm>
            <a:prstGeom prst="rect">
              <a:avLst/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r>
                <a:rPr lang="ko-KR" altLang="en-US" sz="1300" smtClean="0">
                  <a:latin typeface="+mn-ea"/>
                  <a:cs typeface="Arial" charset="0"/>
                </a:rPr>
                <a:t>굽높</a:t>
              </a:r>
              <a:r>
                <a:rPr lang="ko-KR" altLang="en-US" sz="1300">
                  <a:latin typeface="+mn-ea"/>
                  <a:cs typeface="Arial" charset="0"/>
                </a:rPr>
                <a:t>이</a:t>
              </a:r>
              <a:endParaRPr lang="ko-KR" altLang="en-US" sz="1300" dirty="0" smtClean="0">
                <a:latin typeface="+mn-ea"/>
                <a:cs typeface="Arial" charset="0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3435100" y="5402270"/>
              <a:ext cx="718967" cy="26794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r>
                <a:rPr lang="en-US" altLang="ko-KR" sz="1300" dirty="0" smtClean="0">
                  <a:latin typeface="+mn-ea"/>
                  <a:cs typeface="Arial" charset="0"/>
                </a:rPr>
                <a:t>…</a:t>
              </a:r>
              <a:endParaRPr lang="ko-KR" altLang="en-US" sz="1300" dirty="0" smtClean="0">
                <a:latin typeface="+mn-ea"/>
                <a:cs typeface="Arial" charset="0"/>
              </a:endParaRPr>
            </a:p>
          </p:txBody>
        </p:sp>
      </p:grpSp>
      <p:sp>
        <p:nvSpPr>
          <p:cNvPr id="69" name="Text Box 288"/>
          <p:cNvSpPr txBox="1">
            <a:spLocks noChangeArrowheads="1"/>
          </p:cNvSpPr>
          <p:nvPr/>
        </p:nvSpPr>
        <p:spPr bwMode="gray">
          <a:xfrm>
            <a:off x="6663020" y="4685337"/>
            <a:ext cx="2373975" cy="31680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95250" lvl="0" indent="-95250" latinLnBrk="0">
              <a:buFont typeface="Arial" charset="0"/>
              <a:buChar char="•"/>
              <a:defRPr sz="1300">
                <a:solidFill>
                  <a:prstClr val="black"/>
                </a:solidFill>
                <a:latin typeface="+mn-ea"/>
                <a:cs typeface="Arial" charset="0"/>
              </a:defRPr>
            </a:lvl1pPr>
          </a:lstStyle>
          <a:p>
            <a:pPr marL="0" indent="0" algn="ctr">
              <a:buNone/>
            </a:pPr>
            <a:r>
              <a:rPr lang="ko-KR" altLang="en-US" sz="1200" i="1" dirty="0" smtClean="0"/>
              <a:t>스타일의 속성 정보 중</a:t>
            </a:r>
            <a:endParaRPr lang="en-US" altLang="ko-KR" sz="1200" i="1" dirty="0" smtClean="0"/>
          </a:p>
          <a:p>
            <a:pPr marL="0" indent="0" algn="ctr">
              <a:buNone/>
            </a:pPr>
            <a:r>
              <a:rPr lang="ko-KR" altLang="en-US" sz="1200" i="1" dirty="0" smtClean="0"/>
              <a:t>유의미한 속성 지정</a:t>
            </a:r>
            <a:endParaRPr lang="en-US" altLang="ko-KR" sz="1200" i="1" dirty="0" smtClean="0"/>
          </a:p>
        </p:txBody>
      </p:sp>
      <p:sp>
        <p:nvSpPr>
          <p:cNvPr id="72" name="타원 71"/>
          <p:cNvSpPr/>
          <p:nvPr/>
        </p:nvSpPr>
        <p:spPr bwMode="auto">
          <a:xfrm>
            <a:off x="7820028" y="3520491"/>
            <a:ext cx="205237" cy="215121"/>
          </a:xfrm>
          <a:prstGeom prst="ellipse">
            <a:avLst/>
          </a:prstGeom>
          <a:solidFill>
            <a:schemeClr val="bg2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 smtClean="0">
                <a:latin typeface="+mn-ea"/>
                <a:cs typeface="Arial" charset="0"/>
              </a:rPr>
              <a:t>X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73" name="타원 72"/>
          <p:cNvSpPr/>
          <p:nvPr/>
        </p:nvSpPr>
        <p:spPr bwMode="auto">
          <a:xfrm>
            <a:off x="7820028" y="3971096"/>
            <a:ext cx="205237" cy="215121"/>
          </a:xfrm>
          <a:prstGeom prst="ellipse">
            <a:avLst/>
          </a:prstGeom>
          <a:solidFill>
            <a:schemeClr val="bg2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 smtClean="0">
                <a:latin typeface="+mn-ea"/>
                <a:cs typeface="Arial" charset="0"/>
              </a:rPr>
              <a:t>X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2178406" y="1732882"/>
            <a:ext cx="5549188" cy="307655"/>
            <a:chOff x="649912" y="1732882"/>
            <a:chExt cx="4411006" cy="307655"/>
          </a:xfrm>
        </p:grpSpPr>
        <p:cxnSp>
          <p:nvCxnSpPr>
            <p:cNvPr id="75" name="직선 연결선 74"/>
            <p:cNvCxnSpPr/>
            <p:nvPr/>
          </p:nvCxnSpPr>
          <p:spPr>
            <a:xfrm>
              <a:off x="649912" y="2040537"/>
              <a:ext cx="44110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5"/>
            <p:cNvSpPr/>
            <p:nvPr/>
          </p:nvSpPr>
          <p:spPr bwMode="gray">
            <a:xfrm>
              <a:off x="946694" y="1732882"/>
              <a:ext cx="3863567" cy="30765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스타일 속성 그룹</a:t>
              </a:r>
              <a:endParaRPr lang="en-US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80" name="직사각형 79"/>
          <p:cNvSpPr/>
          <p:nvPr/>
        </p:nvSpPr>
        <p:spPr bwMode="auto">
          <a:xfrm>
            <a:off x="930564" y="4389495"/>
            <a:ext cx="3870645" cy="45815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400" b="1" dirty="0" smtClean="0">
                <a:latin typeface="+mn-ea"/>
                <a:cs typeface="Arial" charset="0"/>
              </a:rPr>
              <a:t>차별화 도출 가능 속성의 조건</a:t>
            </a:r>
          </a:p>
        </p:txBody>
      </p:sp>
      <p:sp>
        <p:nvSpPr>
          <p:cNvPr id="81" name="Rectangle 25"/>
          <p:cNvSpPr/>
          <p:nvPr/>
        </p:nvSpPr>
        <p:spPr bwMode="gray">
          <a:xfrm>
            <a:off x="430126" y="4947490"/>
            <a:ext cx="4371084" cy="910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latinLnBrk="0">
              <a:spcBef>
                <a:spcPts val="600"/>
              </a:spcBef>
              <a:buFont typeface="Arial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매장간 판매 특성에 차별성을 도출해 낼 수 있어야 함</a:t>
            </a:r>
            <a:endParaRPr lang="en-US" altLang="ko-KR" sz="1400" dirty="0" smtClean="0">
              <a:latin typeface="+mn-ea"/>
            </a:endParaRPr>
          </a:p>
          <a:p>
            <a:pPr marL="285750" indent="-285750" latinLnBrk="0">
              <a:spcBef>
                <a:spcPts val="600"/>
              </a:spcBef>
              <a:buFont typeface="Arial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일회적이지 않고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지정 후 </a:t>
            </a:r>
            <a:r>
              <a:rPr lang="en-US" altLang="ko-KR" sz="1400" dirty="0" smtClean="0">
                <a:latin typeface="+mn-ea"/>
              </a:rPr>
              <a:t>4~5</a:t>
            </a:r>
            <a:r>
              <a:rPr lang="ko-KR" altLang="en-US" sz="1400" dirty="0" smtClean="0">
                <a:latin typeface="+mn-ea"/>
              </a:rPr>
              <a:t>년간은 변경되지 않고 분석에 활용 될 수 있을 것</a:t>
            </a:r>
            <a:endParaRPr lang="en-US" altLang="ko-KR" sz="1400" dirty="0" smtClean="0">
              <a:latin typeface="+mn-ea"/>
            </a:endParaRPr>
          </a:p>
          <a:p>
            <a:pPr marL="285750" indent="-285750" latinLnBrk="0">
              <a:spcBef>
                <a:spcPts val="600"/>
              </a:spcBef>
              <a:buFont typeface="Arial" pitchFamily="34" charset="0"/>
              <a:buChar char="•"/>
            </a:pPr>
            <a:endParaRPr lang="en-US" altLang="ko-KR" sz="1400" dirty="0" smtClean="0">
              <a:latin typeface="+mn-ea"/>
            </a:endParaRPr>
          </a:p>
          <a:p>
            <a:pPr marL="285750" indent="-285750" latinLnBrk="0">
              <a:spcBef>
                <a:spcPts val="600"/>
              </a:spcBef>
              <a:buFont typeface="Arial" pitchFamily="34" charset="0"/>
              <a:buChar char="•"/>
            </a:pPr>
            <a:endParaRPr lang="en-US" altLang="ko-KR" sz="1400" dirty="0" smtClean="0"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30125" y="4389495"/>
            <a:ext cx="457200" cy="45815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  <a:cs typeface="Arial" charset="0"/>
              </a:rPr>
              <a:t>2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charset="0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930564" y="2397367"/>
            <a:ext cx="3870645" cy="45815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400" b="1" dirty="0" smtClean="0">
                <a:latin typeface="+mn-ea"/>
                <a:cs typeface="Arial" charset="0"/>
              </a:rPr>
              <a:t>스타일 속성 그룹 도출 필요성</a:t>
            </a:r>
          </a:p>
        </p:txBody>
      </p:sp>
      <p:sp>
        <p:nvSpPr>
          <p:cNvPr id="92" name="Rectangle 25"/>
          <p:cNvSpPr/>
          <p:nvPr/>
        </p:nvSpPr>
        <p:spPr bwMode="gray">
          <a:xfrm>
            <a:off x="430126" y="2955362"/>
            <a:ext cx="4371084" cy="12325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latinLnBrk="0">
              <a:spcBef>
                <a:spcPts val="600"/>
              </a:spcBef>
              <a:buFont typeface="Arial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아이템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또는 스타일 단위로는 현재 매장간의 판매 특성 차이를 유의미하기 도출하기 어려움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범위가 지나치게 넓거나 좁음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285750" indent="-285750" latinLnBrk="0">
              <a:spcBef>
                <a:spcPts val="600"/>
              </a:spcBef>
              <a:buFont typeface="Arial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핵심이 될 수 있는 속성을 통해 중간적인 단계의 그룹을 형성하여 분석을 용이하게 함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30125" y="2397367"/>
            <a:ext cx="457200" cy="45815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charset="0"/>
              </a:rPr>
              <a:t>1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charset="0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8570210" y="825227"/>
            <a:ext cx="1123624" cy="630503"/>
            <a:chOff x="5028895" y="5407291"/>
            <a:chExt cx="853820" cy="466952"/>
          </a:xfrm>
        </p:grpSpPr>
        <p:sp>
          <p:nvSpPr>
            <p:cNvPr id="78" name="오각형 77"/>
            <p:cNvSpPr/>
            <p:nvPr/>
          </p:nvSpPr>
          <p:spPr bwMode="auto">
            <a:xfrm>
              <a:off x="5028895" y="5407291"/>
              <a:ext cx="426910" cy="466952"/>
            </a:xfrm>
            <a:prstGeom prst="homePlate">
              <a:avLst>
                <a:gd name="adj" fmla="val 18328"/>
              </a:avLst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endParaRPr lang="ko-KR" altLang="en-US" sz="4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79" name="오각형 78"/>
            <p:cNvSpPr/>
            <p:nvPr/>
          </p:nvSpPr>
          <p:spPr bwMode="auto">
            <a:xfrm>
              <a:off x="5455805" y="5407291"/>
              <a:ext cx="426910" cy="466952"/>
            </a:xfrm>
            <a:prstGeom prst="homePlate">
              <a:avLst>
                <a:gd name="adj" fmla="val 18328"/>
              </a:avLst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endParaRPr lang="ko-KR" altLang="en-US" sz="400" b="1" dirty="0" smtClean="0">
                <a:latin typeface="+mn-ea"/>
                <a:cs typeface="Arial" charset="0"/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5054007" y="5431419"/>
              <a:ext cx="301348" cy="436188"/>
              <a:chOff x="1488108" y="2311146"/>
              <a:chExt cx="2370121" cy="3415673"/>
            </a:xfrm>
          </p:grpSpPr>
          <p:sp>
            <p:nvSpPr>
              <p:cNvPr id="95" name="오각형 94"/>
              <p:cNvSpPr/>
              <p:nvPr/>
            </p:nvSpPr>
            <p:spPr bwMode="auto">
              <a:xfrm rot="5400000">
                <a:off x="2331641" y="146761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dirty="0" smtClean="0">
                  <a:latin typeface="+mn-ea"/>
                  <a:cs typeface="Arial" charset="0"/>
                </a:endParaRPr>
              </a:p>
            </p:txBody>
          </p:sp>
          <p:sp>
            <p:nvSpPr>
              <p:cNvPr id="96" name="오각형 95"/>
              <p:cNvSpPr/>
              <p:nvPr/>
            </p:nvSpPr>
            <p:spPr bwMode="auto">
              <a:xfrm rot="5400000">
                <a:off x="2331641" y="215098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97" name="오각형 96"/>
              <p:cNvSpPr/>
              <p:nvPr/>
            </p:nvSpPr>
            <p:spPr bwMode="auto">
              <a:xfrm rot="5400000">
                <a:off x="2331641" y="2834122"/>
                <a:ext cx="683055" cy="2370121"/>
              </a:xfrm>
              <a:prstGeom prst="homePlate">
                <a:avLst>
                  <a:gd name="adj" fmla="val 30876"/>
                </a:avLst>
              </a:prstGeom>
              <a:solidFill>
                <a:schemeClr val="tx2">
                  <a:lumMod val="75000"/>
                </a:schemeClr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 defTabSz="1028700" latinLnBrk="0">
                  <a:lnSpc>
                    <a:spcPct val="95000"/>
                  </a:lnSpc>
                  <a:spcBef>
                    <a:spcPct val="0"/>
                  </a:spcBef>
                  <a:buSzPct val="120000"/>
                </a:pPr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98" name="오각형 97"/>
              <p:cNvSpPr/>
              <p:nvPr/>
            </p:nvSpPr>
            <p:spPr bwMode="auto">
              <a:xfrm rot="5400000">
                <a:off x="2331641" y="3517176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99" name="오각형 98"/>
              <p:cNvSpPr/>
              <p:nvPr/>
            </p:nvSpPr>
            <p:spPr bwMode="auto">
              <a:xfrm rot="5400000">
                <a:off x="2331641" y="420023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5478363" y="5431419"/>
              <a:ext cx="301348" cy="436188"/>
              <a:chOff x="1488108" y="2311146"/>
              <a:chExt cx="2370121" cy="3415673"/>
            </a:xfrm>
          </p:grpSpPr>
          <p:sp>
            <p:nvSpPr>
              <p:cNvPr id="86" name="오각형 85"/>
              <p:cNvSpPr/>
              <p:nvPr/>
            </p:nvSpPr>
            <p:spPr bwMode="auto">
              <a:xfrm rot="5400000">
                <a:off x="2331641" y="146761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en-US" altLang="ko-KR" sz="400" b="1" u="sng" kern="0" dirty="0">
                  <a:latin typeface="+mn-ea"/>
                </a:endParaRPr>
              </a:p>
            </p:txBody>
          </p:sp>
          <p:sp>
            <p:nvSpPr>
              <p:cNvPr id="87" name="오각형 86"/>
              <p:cNvSpPr/>
              <p:nvPr/>
            </p:nvSpPr>
            <p:spPr bwMode="auto">
              <a:xfrm rot="5400000">
                <a:off x="2331641" y="215098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en-US" altLang="ko-KR" sz="400" b="1" u="sng" kern="0" dirty="0">
                  <a:latin typeface="+mn-ea"/>
                </a:endParaRPr>
              </a:p>
            </p:txBody>
          </p:sp>
          <p:sp>
            <p:nvSpPr>
              <p:cNvPr id="88" name="오각형 87"/>
              <p:cNvSpPr/>
              <p:nvPr/>
            </p:nvSpPr>
            <p:spPr bwMode="auto">
              <a:xfrm rot="5400000">
                <a:off x="2331641" y="283412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90" name="오각형 89"/>
              <p:cNvSpPr/>
              <p:nvPr/>
            </p:nvSpPr>
            <p:spPr bwMode="auto">
              <a:xfrm rot="5400000">
                <a:off x="2331641" y="3517176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 defTabSz="1028700" latinLnBrk="0">
                  <a:lnSpc>
                    <a:spcPct val="95000"/>
                  </a:lnSpc>
                  <a:spcBef>
                    <a:spcPct val="0"/>
                  </a:spcBef>
                  <a:buSzPct val="120000"/>
                </a:pPr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94" name="오각형 93"/>
              <p:cNvSpPr/>
              <p:nvPr/>
            </p:nvSpPr>
            <p:spPr bwMode="auto">
              <a:xfrm rot="5400000">
                <a:off x="2331641" y="420023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87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제목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세부 실행과제 정의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(1) </a:t>
            </a:r>
            <a:r>
              <a:rPr lang="ko-KR" altLang="en-US" dirty="0" smtClean="0"/>
              <a:t>매장 초도 배분 최적화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249236" y="769625"/>
            <a:ext cx="7815459" cy="762000"/>
          </a:xfrm>
        </p:spPr>
        <p:txBody>
          <a:bodyPr/>
          <a:lstStyle/>
          <a:p>
            <a:r>
              <a:rPr lang="ko-KR" altLang="en-US" dirty="0" smtClean="0"/>
              <a:t>스타일 속성 그룹과 매장에 대하여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매장 구색 배분 및 할당을 위한 </a:t>
            </a:r>
            <a:r>
              <a:rPr lang="ko-KR" altLang="en-US" dirty="0" err="1" smtClean="0"/>
              <a:t>매장별</a:t>
            </a:r>
            <a:r>
              <a:rPr lang="ko-KR" altLang="en-US" dirty="0" smtClean="0"/>
              <a:t> 아이템 전체 판매</a:t>
            </a:r>
            <a:r>
              <a:rPr lang="ko-KR" altLang="en-US" dirty="0"/>
              <a:t>량</a:t>
            </a:r>
            <a:r>
              <a:rPr lang="ko-KR" altLang="en-US" dirty="0" smtClean="0"/>
              <a:t> 대비 비중을 산출함</a:t>
            </a:r>
            <a:endParaRPr lang="ko-KR" altLang="en-US" dirty="0"/>
          </a:p>
        </p:txBody>
      </p:sp>
      <p:sp>
        <p:nvSpPr>
          <p:cNvPr id="79" name="직사각형 27"/>
          <p:cNvSpPr/>
          <p:nvPr/>
        </p:nvSpPr>
        <p:spPr bwMode="gray">
          <a:xfrm>
            <a:off x="7816878" y="289130"/>
            <a:ext cx="1786513" cy="2805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r" defTabSz="1028700" latinLnBrk="0">
              <a:spcBef>
                <a:spcPct val="0"/>
              </a:spcBef>
              <a:buSzPct val="120000"/>
            </a:pPr>
            <a:r>
              <a:rPr lang="ko-KR" altLang="en-US" sz="1400" b="1" i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매장 및 상품 속성을 반영한 매장 구색</a:t>
            </a:r>
          </a:p>
        </p:txBody>
      </p:sp>
      <p:grpSp>
        <p:nvGrpSpPr>
          <p:cNvPr id="180" name="그룹 179"/>
          <p:cNvGrpSpPr/>
          <p:nvPr/>
        </p:nvGrpSpPr>
        <p:grpSpPr>
          <a:xfrm>
            <a:off x="8606657" y="1681044"/>
            <a:ext cx="1050729" cy="259512"/>
            <a:chOff x="8064695" y="1455730"/>
            <a:chExt cx="1050729" cy="259512"/>
          </a:xfrm>
        </p:grpSpPr>
        <p:sp>
          <p:nvSpPr>
            <p:cNvPr id="181" name="직사각형 180"/>
            <p:cNvSpPr/>
            <p:nvPr/>
          </p:nvSpPr>
          <p:spPr bwMode="auto">
            <a:xfrm>
              <a:off x="8064695" y="1455730"/>
              <a:ext cx="1050729" cy="25951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r>
                <a:rPr lang="en-US" altLang="ko-KR" sz="1300" b="1" dirty="0" smtClean="0">
                  <a:solidFill>
                    <a:srgbClr val="FF0000"/>
                  </a:solidFill>
                  <a:latin typeface="+mn-ea"/>
                  <a:cs typeface="Arial" charset="0"/>
                </a:rPr>
                <a:t>Illustrative</a:t>
              </a:r>
              <a:endParaRPr lang="ko-KR" altLang="en-US" sz="1300" b="1" dirty="0" smtClean="0">
                <a:solidFill>
                  <a:srgbClr val="FF0000"/>
                </a:solidFill>
                <a:latin typeface="+mn-ea"/>
                <a:cs typeface="Arial" charset="0"/>
              </a:endParaRPr>
            </a:p>
          </p:txBody>
        </p:sp>
        <p:cxnSp>
          <p:nvCxnSpPr>
            <p:cNvPr id="182" name="직선 연결선 181"/>
            <p:cNvCxnSpPr/>
            <p:nvPr/>
          </p:nvCxnSpPr>
          <p:spPr>
            <a:xfrm>
              <a:off x="8064695" y="1455730"/>
              <a:ext cx="1050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8064695" y="1715242"/>
              <a:ext cx="1050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그룹 171"/>
          <p:cNvGrpSpPr/>
          <p:nvPr/>
        </p:nvGrpSpPr>
        <p:grpSpPr>
          <a:xfrm>
            <a:off x="8570210" y="825227"/>
            <a:ext cx="1123624" cy="630503"/>
            <a:chOff x="5028895" y="5407291"/>
            <a:chExt cx="853820" cy="466952"/>
          </a:xfrm>
        </p:grpSpPr>
        <p:sp>
          <p:nvSpPr>
            <p:cNvPr id="186" name="오각형 185"/>
            <p:cNvSpPr/>
            <p:nvPr/>
          </p:nvSpPr>
          <p:spPr bwMode="auto">
            <a:xfrm>
              <a:off x="5028895" y="5407291"/>
              <a:ext cx="426910" cy="466952"/>
            </a:xfrm>
            <a:prstGeom prst="homePlate">
              <a:avLst>
                <a:gd name="adj" fmla="val 18328"/>
              </a:avLst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endParaRPr lang="ko-KR" altLang="en-US" sz="4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187" name="오각형 186"/>
            <p:cNvSpPr/>
            <p:nvPr/>
          </p:nvSpPr>
          <p:spPr bwMode="auto">
            <a:xfrm>
              <a:off x="5455805" y="5407291"/>
              <a:ext cx="426910" cy="466952"/>
            </a:xfrm>
            <a:prstGeom prst="homePlate">
              <a:avLst>
                <a:gd name="adj" fmla="val 18328"/>
              </a:avLst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endParaRPr lang="ko-KR" altLang="en-US" sz="400" b="1" dirty="0" smtClean="0">
                <a:latin typeface="+mn-ea"/>
                <a:cs typeface="Arial" charset="0"/>
              </a:endParaRPr>
            </a:p>
          </p:txBody>
        </p:sp>
        <p:grpSp>
          <p:nvGrpSpPr>
            <p:cNvPr id="188" name="그룹 187"/>
            <p:cNvGrpSpPr/>
            <p:nvPr/>
          </p:nvGrpSpPr>
          <p:grpSpPr>
            <a:xfrm>
              <a:off x="5054007" y="5431419"/>
              <a:ext cx="301348" cy="436188"/>
              <a:chOff x="1488108" y="2311146"/>
              <a:chExt cx="2370121" cy="3415673"/>
            </a:xfrm>
          </p:grpSpPr>
          <p:sp>
            <p:nvSpPr>
              <p:cNvPr id="195" name="오각형 194"/>
              <p:cNvSpPr/>
              <p:nvPr/>
            </p:nvSpPr>
            <p:spPr bwMode="auto">
              <a:xfrm rot="5400000">
                <a:off x="2331641" y="146761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dirty="0" smtClean="0">
                  <a:latin typeface="+mn-ea"/>
                  <a:cs typeface="Arial" charset="0"/>
                </a:endParaRPr>
              </a:p>
            </p:txBody>
          </p:sp>
          <p:sp>
            <p:nvSpPr>
              <p:cNvPr id="196" name="오각형 195"/>
              <p:cNvSpPr/>
              <p:nvPr/>
            </p:nvSpPr>
            <p:spPr bwMode="auto">
              <a:xfrm rot="5400000">
                <a:off x="2331641" y="215098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197" name="오각형 196"/>
              <p:cNvSpPr/>
              <p:nvPr/>
            </p:nvSpPr>
            <p:spPr bwMode="auto">
              <a:xfrm rot="5400000">
                <a:off x="2331641" y="283412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 defTabSz="1028700" latinLnBrk="0">
                  <a:lnSpc>
                    <a:spcPct val="95000"/>
                  </a:lnSpc>
                  <a:spcBef>
                    <a:spcPct val="0"/>
                  </a:spcBef>
                  <a:buSzPct val="120000"/>
                </a:pPr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198" name="오각형 197"/>
              <p:cNvSpPr/>
              <p:nvPr/>
            </p:nvSpPr>
            <p:spPr bwMode="auto">
              <a:xfrm rot="5400000">
                <a:off x="2331641" y="3517176"/>
                <a:ext cx="683055" cy="2370121"/>
              </a:xfrm>
              <a:prstGeom prst="homePlate">
                <a:avLst>
                  <a:gd name="adj" fmla="val 30876"/>
                </a:avLst>
              </a:prstGeom>
              <a:solidFill>
                <a:schemeClr val="tx2">
                  <a:lumMod val="75000"/>
                </a:schemeClr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199" name="오각형 198"/>
              <p:cNvSpPr/>
              <p:nvPr/>
            </p:nvSpPr>
            <p:spPr bwMode="auto">
              <a:xfrm rot="5400000">
                <a:off x="2331641" y="420023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5478363" y="5431419"/>
              <a:ext cx="301348" cy="436188"/>
              <a:chOff x="1488108" y="2311146"/>
              <a:chExt cx="2370121" cy="3415673"/>
            </a:xfrm>
          </p:grpSpPr>
          <p:sp>
            <p:nvSpPr>
              <p:cNvPr id="190" name="오각형 189"/>
              <p:cNvSpPr/>
              <p:nvPr/>
            </p:nvSpPr>
            <p:spPr bwMode="auto">
              <a:xfrm rot="5400000">
                <a:off x="2331641" y="146761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en-US" altLang="ko-KR" sz="400" b="1" u="sng" kern="0" dirty="0">
                  <a:latin typeface="+mn-ea"/>
                </a:endParaRPr>
              </a:p>
            </p:txBody>
          </p:sp>
          <p:sp>
            <p:nvSpPr>
              <p:cNvPr id="191" name="오각형 190"/>
              <p:cNvSpPr/>
              <p:nvPr/>
            </p:nvSpPr>
            <p:spPr bwMode="auto">
              <a:xfrm rot="5400000">
                <a:off x="2331641" y="215098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en-US" altLang="ko-KR" sz="400" b="1" u="sng" kern="0" dirty="0">
                  <a:latin typeface="+mn-ea"/>
                </a:endParaRPr>
              </a:p>
            </p:txBody>
          </p:sp>
          <p:sp>
            <p:nvSpPr>
              <p:cNvPr id="192" name="오각형 191"/>
              <p:cNvSpPr/>
              <p:nvPr/>
            </p:nvSpPr>
            <p:spPr bwMode="auto">
              <a:xfrm rot="5400000">
                <a:off x="2331641" y="283412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193" name="오각형 192"/>
              <p:cNvSpPr/>
              <p:nvPr/>
            </p:nvSpPr>
            <p:spPr bwMode="auto">
              <a:xfrm rot="5400000">
                <a:off x="2331641" y="3517176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 defTabSz="1028700" latinLnBrk="0">
                  <a:lnSpc>
                    <a:spcPct val="95000"/>
                  </a:lnSpc>
                  <a:spcBef>
                    <a:spcPct val="0"/>
                  </a:spcBef>
                  <a:buSzPct val="120000"/>
                </a:pPr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194" name="오각형 193"/>
              <p:cNvSpPr/>
              <p:nvPr/>
            </p:nvSpPr>
            <p:spPr bwMode="auto">
              <a:xfrm rot="5400000">
                <a:off x="2331641" y="420023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</p:grpSp>
      </p:grpSp>
      <p:sp>
        <p:nvSpPr>
          <p:cNvPr id="200" name="타원 199"/>
          <p:cNvSpPr/>
          <p:nvPr/>
        </p:nvSpPr>
        <p:spPr bwMode="auto">
          <a:xfrm>
            <a:off x="288000" y="1558800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sz="13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1" name="Rectangle 25"/>
          <p:cNvSpPr/>
          <p:nvPr/>
        </p:nvSpPr>
        <p:spPr bwMode="gray">
          <a:xfrm>
            <a:off x="522000" y="1533600"/>
            <a:ext cx="3863567" cy="3076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400" b="1" dirty="0">
                <a:latin typeface="+mn-ea"/>
              </a:rPr>
              <a:t>스타일 속성 그룹별 </a:t>
            </a:r>
            <a:r>
              <a:rPr lang="ko-KR" altLang="en-US" sz="1400" b="1" dirty="0" err="1">
                <a:latin typeface="+mn-ea"/>
              </a:rPr>
              <a:t>매장별</a:t>
            </a:r>
            <a:r>
              <a:rPr lang="ko-KR" altLang="en-US" sz="1400" b="1" dirty="0">
                <a:latin typeface="+mn-ea"/>
              </a:rPr>
              <a:t> 매출비중 산출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41" name="Text Box 288"/>
          <p:cNvSpPr txBox="1">
            <a:spLocks noChangeArrowheads="1"/>
          </p:cNvSpPr>
          <p:nvPr/>
        </p:nvSpPr>
        <p:spPr bwMode="gray">
          <a:xfrm>
            <a:off x="1266538" y="1835205"/>
            <a:ext cx="3395599" cy="127235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95250" indent="-95250" eaLnBrk="0" latinLnBrk="0" hangingPunct="0">
              <a:spcBef>
                <a:spcPts val="600"/>
              </a:spcBef>
              <a:buFont typeface="Arial" pitchFamily="34" charset="0"/>
              <a:buChar char="•"/>
              <a:defRPr sz="1300" kern="0">
                <a:solidFill>
                  <a:sysClr val="windowText" lastClr="000000"/>
                </a:solidFill>
              </a:defRPr>
            </a:lvl1pPr>
          </a:lstStyle>
          <a:p>
            <a:endParaRPr lang="en-US" altLang="ko-KR" dirty="0" smtClean="0"/>
          </a:p>
        </p:txBody>
      </p:sp>
      <p:grpSp>
        <p:nvGrpSpPr>
          <p:cNvPr id="42" name="그룹 41"/>
          <p:cNvGrpSpPr/>
          <p:nvPr/>
        </p:nvGrpSpPr>
        <p:grpSpPr>
          <a:xfrm>
            <a:off x="359835" y="2130453"/>
            <a:ext cx="7069305" cy="3828560"/>
            <a:chOff x="312335" y="2206347"/>
            <a:chExt cx="7069305" cy="3928719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450779" y="2206347"/>
              <a:ext cx="6930861" cy="3745148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408674" y="2289759"/>
              <a:ext cx="6930861" cy="3745148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312335" y="2389918"/>
              <a:ext cx="6930861" cy="3745148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</p:grpSp>
      <p:sp>
        <p:nvSpPr>
          <p:cNvPr id="46" name="직사각형 45"/>
          <p:cNvSpPr/>
          <p:nvPr/>
        </p:nvSpPr>
        <p:spPr bwMode="auto">
          <a:xfrm>
            <a:off x="644111" y="1885585"/>
            <a:ext cx="2790989" cy="254681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200" b="1" dirty="0" smtClean="0">
              <a:solidFill>
                <a:schemeClr val="bg1"/>
              </a:solidFill>
              <a:latin typeface="+mn-ea"/>
              <a:cs typeface="Arial" charset="0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513459" y="1961011"/>
            <a:ext cx="2790989" cy="254681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200" b="1" dirty="0" smtClean="0">
              <a:solidFill>
                <a:schemeClr val="bg1"/>
              </a:solidFill>
              <a:latin typeface="+mn-ea"/>
              <a:cs typeface="Arial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355868" y="2049059"/>
            <a:ext cx="2790989" cy="254681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  <a:latin typeface="+mn-ea"/>
                <a:cs typeface="Arial" charset="0"/>
              </a:rPr>
              <a:t>시즌 </a:t>
            </a:r>
            <a:r>
              <a:rPr lang="en-US" altLang="ko-KR" sz="1300" b="1" dirty="0" smtClean="0">
                <a:solidFill>
                  <a:schemeClr val="bg1"/>
                </a:solidFill>
                <a:latin typeface="+mn-ea"/>
                <a:cs typeface="Arial" charset="0"/>
              </a:rPr>
              <a:t>2012SS - </a:t>
            </a:r>
            <a:r>
              <a:rPr lang="ko-KR" altLang="en-US" sz="1300" b="1" dirty="0" err="1" smtClean="0">
                <a:solidFill>
                  <a:schemeClr val="bg1"/>
                </a:solidFill>
                <a:latin typeface="+mn-ea"/>
                <a:cs typeface="Arial" charset="0"/>
              </a:rPr>
              <a:t>라운드티</a:t>
            </a:r>
            <a:endParaRPr lang="ko-KR" altLang="en-US" sz="1200" b="1" dirty="0" smtClean="0">
              <a:solidFill>
                <a:schemeClr val="bg1"/>
              </a:solidFill>
              <a:latin typeface="+mn-ea"/>
              <a:cs typeface="Arial" charset="0"/>
            </a:endParaRPr>
          </a:p>
        </p:txBody>
      </p:sp>
      <p:sp>
        <p:nvSpPr>
          <p:cNvPr id="49" name="아래쪽 화살표 48"/>
          <p:cNvSpPr/>
          <p:nvPr/>
        </p:nvSpPr>
        <p:spPr bwMode="auto">
          <a:xfrm>
            <a:off x="2809860" y="2442365"/>
            <a:ext cx="455370" cy="3841627"/>
          </a:xfrm>
          <a:prstGeom prst="downArrow">
            <a:avLst/>
          </a:prstGeom>
          <a:solidFill>
            <a:srgbClr val="3366FF">
              <a:alpha val="34902"/>
            </a:srgbClr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50" name="아래쪽 화살표 49"/>
          <p:cNvSpPr/>
          <p:nvPr/>
        </p:nvSpPr>
        <p:spPr bwMode="auto">
          <a:xfrm rot="16200000">
            <a:off x="4649422" y="1152150"/>
            <a:ext cx="455370" cy="5464441"/>
          </a:xfrm>
          <a:prstGeom prst="downArrow">
            <a:avLst/>
          </a:prstGeom>
          <a:solidFill>
            <a:srgbClr val="3366FF">
              <a:alpha val="34902"/>
            </a:srgbClr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51" name="Rectangle 25"/>
          <p:cNvSpPr/>
          <p:nvPr/>
        </p:nvSpPr>
        <p:spPr bwMode="gray">
          <a:xfrm>
            <a:off x="3067818" y="6009430"/>
            <a:ext cx="3251292" cy="51977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 err="1">
                <a:latin typeface="+mn-ea"/>
              </a:rPr>
              <a:t>매장별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SKU Slot</a:t>
            </a:r>
            <a:r>
              <a:rPr lang="ko-KR" altLang="en-US" sz="1200" dirty="0">
                <a:latin typeface="+mn-ea"/>
              </a:rPr>
              <a:t>에 따라</a:t>
            </a:r>
            <a:r>
              <a:rPr lang="en-US" altLang="ko-KR" sz="1200" dirty="0">
                <a:latin typeface="+mn-ea"/>
              </a:rPr>
              <a:t>, </a:t>
            </a:r>
          </a:p>
          <a:p>
            <a:pPr latinLnBrk="0"/>
            <a:r>
              <a:rPr lang="ko-KR" altLang="en-US" sz="1200" b="1" dirty="0">
                <a:latin typeface="+mn-ea"/>
              </a:rPr>
              <a:t>배분 대상 스타일 </a:t>
            </a:r>
            <a:r>
              <a:rPr lang="ko-KR" altLang="en-US" sz="1200" dirty="0">
                <a:latin typeface="+mn-ea"/>
              </a:rPr>
              <a:t>속성 그룹 </a:t>
            </a:r>
            <a:r>
              <a:rPr lang="ko-KR" altLang="en-US" sz="1200" dirty="0" smtClean="0">
                <a:latin typeface="+mn-ea"/>
              </a:rPr>
              <a:t>도출 </a:t>
            </a:r>
            <a:r>
              <a:rPr lang="en-US" altLang="ko-KR" sz="1200" dirty="0" smtClean="0">
                <a:latin typeface="+mn-ea"/>
              </a:rPr>
              <a:t>(5</a:t>
            </a:r>
            <a:r>
              <a:rPr lang="ko-KR" altLang="en-US" sz="1200" dirty="0" smtClean="0">
                <a:latin typeface="+mn-ea"/>
              </a:rPr>
              <a:t>단계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sz="1200" dirty="0">
              <a:latin typeface="+mn-ea"/>
            </a:endParaRPr>
          </a:p>
        </p:txBody>
      </p:sp>
      <p:sp>
        <p:nvSpPr>
          <p:cNvPr id="52" name="Rectangle 25"/>
          <p:cNvSpPr/>
          <p:nvPr/>
        </p:nvSpPr>
        <p:spPr bwMode="gray">
          <a:xfrm>
            <a:off x="7609328" y="3693450"/>
            <a:ext cx="2048058" cy="54200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en-US" altLang="ko-KR" sz="1200" dirty="0">
                <a:latin typeface="+mn-ea"/>
              </a:rPr>
              <a:t>2. </a:t>
            </a:r>
            <a:r>
              <a:rPr lang="ko-KR" altLang="en-US" sz="1200" dirty="0">
                <a:latin typeface="+mn-ea"/>
              </a:rPr>
              <a:t>스타일별 </a:t>
            </a:r>
            <a:r>
              <a:rPr lang="ko-KR" altLang="en-US" sz="1200" b="1" dirty="0">
                <a:latin typeface="+mn-ea"/>
              </a:rPr>
              <a:t>물량 할당 대상 매장 및 비율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결정</a:t>
            </a:r>
            <a:endParaRPr lang="en-US" altLang="ko-KR" sz="1200" dirty="0" smtClean="0">
              <a:latin typeface="+mn-ea"/>
            </a:endParaRPr>
          </a:p>
          <a:p>
            <a:pPr latinLnBrk="0"/>
            <a:r>
              <a:rPr lang="en-US" altLang="ko-KR" sz="1200" dirty="0" smtClean="0">
                <a:latin typeface="+mn-ea"/>
              </a:rPr>
              <a:t>(6</a:t>
            </a:r>
            <a:r>
              <a:rPr lang="ko-KR" altLang="en-US" sz="1200" dirty="0" smtClean="0">
                <a:latin typeface="+mn-ea"/>
              </a:rPr>
              <a:t>단계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295160"/>
              </p:ext>
            </p:extLst>
          </p:nvPr>
        </p:nvGraphicFramePr>
        <p:xfrm>
          <a:off x="439400" y="2366199"/>
          <a:ext cx="6799606" cy="3490239"/>
        </p:xfrm>
        <a:graphic>
          <a:graphicData uri="http://schemas.openxmlformats.org/drawingml/2006/table">
            <a:tbl>
              <a:tblPr/>
              <a:tblGrid>
                <a:gridCol w="894395"/>
                <a:gridCol w="904561"/>
                <a:gridCol w="500065"/>
                <a:gridCol w="500065"/>
                <a:gridCol w="500065"/>
                <a:gridCol w="500065"/>
                <a:gridCol w="500065"/>
                <a:gridCol w="500065"/>
                <a:gridCol w="500065"/>
                <a:gridCol w="500065"/>
                <a:gridCol w="500065"/>
                <a:gridCol w="500065"/>
              </a:tblGrid>
              <a:tr h="2358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‰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천분율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매장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6337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6698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28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매장명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신세계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본점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롯데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김해점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광양점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군산점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영천점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김천점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안동점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대백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395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스타일속성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그룹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     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전시</a:t>
                      </a:r>
                      <a:b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Capa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스타일수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5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고기능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고기능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고일반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고일반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저기능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저일반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저일반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중기능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중일반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4" name="직사각형 53"/>
          <p:cNvSpPr/>
          <p:nvPr/>
        </p:nvSpPr>
        <p:spPr bwMode="auto">
          <a:xfrm>
            <a:off x="3304448" y="4621470"/>
            <a:ext cx="5857260" cy="1387960"/>
          </a:xfrm>
          <a:prstGeom prst="rect">
            <a:avLst/>
          </a:prstGeom>
          <a:solidFill>
            <a:srgbClr val="F2F2F2">
              <a:alpha val="85882"/>
            </a:srgb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marL="0" lvl="1" eaLnBrk="0" latinLnBrk="0" hangingPunct="0">
              <a:spcBef>
                <a:spcPts val="600"/>
              </a:spcBef>
            </a:pPr>
            <a:r>
              <a:rPr lang="en-US" altLang="ko-KR" sz="1600" b="1" kern="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b="1" kern="0" dirty="0" err="1" smtClean="0">
                <a:solidFill>
                  <a:sysClr val="windowText" lastClr="000000"/>
                </a:solidFill>
              </a:rPr>
              <a:t>매장별</a:t>
            </a:r>
            <a:r>
              <a:rPr lang="ko-KR" altLang="en-US" sz="1600" b="1" kern="0" dirty="0" smtClean="0">
                <a:solidFill>
                  <a:sysClr val="windowText" lastClr="000000"/>
                </a:solidFill>
              </a:rPr>
              <a:t> 판</a:t>
            </a:r>
            <a:r>
              <a:rPr lang="ko-KR" altLang="en-US" sz="1600" b="1" kern="0" dirty="0">
                <a:solidFill>
                  <a:sysClr val="windowText" lastClr="000000"/>
                </a:solidFill>
              </a:rPr>
              <a:t>매</a:t>
            </a:r>
            <a:r>
              <a:rPr lang="ko-KR" altLang="en-US" sz="1600" b="1" kern="0" dirty="0" smtClean="0">
                <a:solidFill>
                  <a:sysClr val="windowText" lastClr="000000"/>
                </a:solidFill>
              </a:rPr>
              <a:t> 비중</a:t>
            </a:r>
            <a:r>
              <a:rPr lang="en-US" altLang="ko-KR" sz="1600" b="1" kern="0" dirty="0" smtClean="0">
                <a:solidFill>
                  <a:sysClr val="windowText" lastClr="000000"/>
                </a:solidFill>
              </a:rPr>
              <a:t>) =</a:t>
            </a:r>
            <a:r>
              <a:rPr lang="en-US" altLang="ko-KR" b="1" kern="0" dirty="0" smtClean="0">
                <a:solidFill>
                  <a:sysClr val="windowText" lastClr="000000"/>
                </a:solidFill>
              </a:rPr>
              <a:t/>
            </a:r>
            <a:br>
              <a:rPr lang="en-US" altLang="ko-KR" b="1" kern="0" dirty="0" smtClean="0">
                <a:solidFill>
                  <a:sysClr val="windowText" lastClr="000000"/>
                </a:solidFill>
              </a:rPr>
            </a:br>
            <a:r>
              <a:rPr lang="en-US" altLang="ko-KR" sz="1400" b="1" kern="0" dirty="0" smtClean="0">
                <a:solidFill>
                  <a:sysClr val="windowText" lastClr="000000"/>
                </a:solidFill>
              </a:rPr>
              <a:t/>
            </a:r>
            <a:br>
              <a:rPr lang="en-US" altLang="ko-KR" sz="1400" b="1" kern="0" dirty="0" smtClean="0">
                <a:solidFill>
                  <a:sysClr val="windowText" lastClr="000000"/>
                </a:solidFill>
              </a:rPr>
            </a:br>
            <a:r>
              <a:rPr lang="ko-KR" altLang="en-US" sz="1400" b="1" kern="0" dirty="0" err="1" smtClean="0">
                <a:solidFill>
                  <a:sysClr val="windowText" lastClr="000000"/>
                </a:solidFill>
              </a:rPr>
              <a:t>前시즌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</a:rPr>
              <a:t> 해당 매장의 스타일속성그룹별 판매량</a:t>
            </a:r>
            <a:r>
              <a:rPr lang="en-US" altLang="ko-KR" sz="1400" b="1" kern="0" dirty="0">
                <a:solidFill>
                  <a:sysClr val="windowText" lastClr="000000"/>
                </a:solidFill>
              </a:rPr>
              <a:t/>
            </a:r>
            <a:br>
              <a:rPr lang="en-US" altLang="ko-KR" sz="1400" b="1" kern="0" dirty="0">
                <a:solidFill>
                  <a:sysClr val="windowText" lastClr="000000"/>
                </a:solidFill>
              </a:rPr>
            </a:br>
            <a:r>
              <a:rPr lang="en-US" altLang="ko-KR" sz="1400" b="1" kern="0" dirty="0">
                <a:solidFill>
                  <a:sysClr val="windowText" lastClr="000000"/>
                </a:solidFill>
              </a:rPr>
              <a:t/>
            </a:r>
            <a:br>
              <a:rPr lang="en-US" altLang="ko-KR" sz="1400" b="1" kern="0" dirty="0">
                <a:solidFill>
                  <a:sysClr val="windowText" lastClr="000000"/>
                </a:solidFill>
              </a:rPr>
            </a:br>
            <a:r>
              <a:rPr lang="ko-KR" altLang="en-US" sz="1400" b="1" kern="0" dirty="0" smtClean="0">
                <a:solidFill>
                  <a:sysClr val="windowText" lastClr="000000"/>
                </a:solidFill>
              </a:rPr>
              <a:t>해당 스타일 속성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</a:rPr>
              <a:t>그룹내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</a:rPr>
              <a:t> 스타일 수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</a:rPr>
              <a:t>X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</a:rPr>
              <a:t>前시즌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</a:rPr>
              <a:t> 해당 품종의 총 판매량</a:t>
            </a:r>
            <a:endParaRPr lang="en-US" altLang="ko-KR" sz="1400" b="1" kern="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3359205" y="5554060"/>
            <a:ext cx="54423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25"/>
          <p:cNvSpPr/>
          <p:nvPr/>
        </p:nvSpPr>
        <p:spPr bwMode="gray">
          <a:xfrm>
            <a:off x="7458642" y="5933535"/>
            <a:ext cx="2048058" cy="542001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en-US" altLang="ko-KR" sz="1200" dirty="0" smtClean="0">
                <a:latin typeface="+mn-ea"/>
              </a:rPr>
              <a:t>0. </a:t>
            </a:r>
            <a:r>
              <a:rPr lang="ko-KR" altLang="en-US" sz="1200" dirty="0" smtClean="0">
                <a:latin typeface="+mn-ea"/>
              </a:rPr>
              <a:t>그룹별로 스타일 배분되는 스타일 수로 평균하여 계산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30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제목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세부 실행과제 정의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(1) </a:t>
            </a:r>
            <a:r>
              <a:rPr lang="ko-KR" altLang="en-US" dirty="0" smtClean="0"/>
              <a:t>매장 초도 배분 최적화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249237" y="769625"/>
            <a:ext cx="7567642" cy="762000"/>
          </a:xfrm>
        </p:spPr>
        <p:txBody>
          <a:bodyPr/>
          <a:lstStyle/>
          <a:p>
            <a:r>
              <a:rPr lang="ko-KR" altLang="en-US" dirty="0" err="1" smtClean="0"/>
              <a:t>아이템내</a:t>
            </a:r>
            <a:r>
              <a:rPr lang="ko-KR" altLang="en-US" dirty="0" smtClean="0"/>
              <a:t> 스타일 매출 비중에 따라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매장별로</a:t>
            </a:r>
            <a:r>
              <a:rPr lang="ko-KR" altLang="en-US" dirty="0" smtClean="0"/>
              <a:t> 정해진 전시 </a:t>
            </a:r>
            <a:r>
              <a:rPr lang="en-US" altLang="ko-KR" dirty="0" err="1" smtClean="0"/>
              <a:t>Capa</a:t>
            </a:r>
            <a:r>
              <a:rPr lang="ko-KR" altLang="en-US" dirty="0" smtClean="0"/>
              <a:t>만큼의 스타일을 배분함</a:t>
            </a:r>
            <a:endParaRPr lang="ko-KR" altLang="en-US" dirty="0"/>
          </a:p>
        </p:txBody>
      </p:sp>
      <p:sp>
        <p:nvSpPr>
          <p:cNvPr id="79" name="직사각형 27"/>
          <p:cNvSpPr/>
          <p:nvPr/>
        </p:nvSpPr>
        <p:spPr bwMode="gray">
          <a:xfrm>
            <a:off x="7816878" y="289130"/>
            <a:ext cx="1786513" cy="2805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r" defTabSz="1028700" latinLnBrk="0">
              <a:spcBef>
                <a:spcPct val="0"/>
              </a:spcBef>
              <a:buSzPct val="120000"/>
            </a:pPr>
            <a:r>
              <a:rPr lang="ko-KR" altLang="en-US" sz="1400" b="1" i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매장 및 상품 속성을 반영한 매장 구색</a:t>
            </a:r>
          </a:p>
        </p:txBody>
      </p:sp>
      <p:sp>
        <p:nvSpPr>
          <p:cNvPr id="143" name="Text Box 288"/>
          <p:cNvSpPr txBox="1">
            <a:spLocks noChangeArrowheads="1"/>
          </p:cNvSpPr>
          <p:nvPr/>
        </p:nvSpPr>
        <p:spPr bwMode="gray">
          <a:xfrm>
            <a:off x="7302571" y="2821840"/>
            <a:ext cx="2204129" cy="220909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95250" indent="-95250" eaLnBrk="0" latinLnBrk="0" hangingPunct="0">
              <a:spcBef>
                <a:spcPts val="600"/>
              </a:spcBef>
              <a:buFont typeface="Arial" pitchFamily="34" charset="0"/>
              <a:buChar char="•"/>
              <a:defRPr sz="1300" kern="0">
                <a:solidFill>
                  <a:sysClr val="windowText" lastClr="000000"/>
                </a:solidFill>
              </a:defRPr>
            </a:lvl1pPr>
          </a:lstStyle>
          <a:p>
            <a:r>
              <a:rPr lang="ko-KR" altLang="en-US" dirty="0" err="1"/>
              <a:t>매장별로</a:t>
            </a:r>
            <a:r>
              <a:rPr lang="ko-KR" altLang="en-US" dirty="0"/>
              <a:t> 스타일 속성 그룹의 매출 비중에 따라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순위를 매기고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잔여 전시 </a:t>
            </a:r>
            <a:r>
              <a:rPr lang="en-US" altLang="ko-KR" dirty="0" err="1" smtClean="0"/>
              <a:t>Capa</a:t>
            </a:r>
            <a:r>
              <a:rPr lang="ko-KR" altLang="en-US" dirty="0" smtClean="0"/>
              <a:t>만큼까지만 스타일 배분</a:t>
            </a:r>
            <a:endParaRPr lang="en-US" altLang="ko-KR" dirty="0" smtClean="0"/>
          </a:p>
          <a:p>
            <a:r>
              <a:rPr lang="ko-KR" altLang="en-US" dirty="0" smtClean="0"/>
              <a:t>영업 </a:t>
            </a:r>
            <a:r>
              <a:rPr lang="en-US" altLang="ko-KR" dirty="0" smtClean="0"/>
              <a:t>MD</a:t>
            </a:r>
            <a:r>
              <a:rPr lang="ko-KR" altLang="en-US" dirty="0" smtClean="0"/>
              <a:t>의 판단에 따라 전체 배분 스타일 수의 </a:t>
            </a:r>
            <a:r>
              <a:rPr lang="en-US" altLang="ko-KR" dirty="0" smtClean="0"/>
              <a:t>±10% </a:t>
            </a:r>
            <a:r>
              <a:rPr lang="ko-KR" altLang="en-US" dirty="0" smtClean="0"/>
              <a:t>수준에서 추가적인 스타일 수 조정</a:t>
            </a:r>
            <a:endParaRPr lang="en-US" altLang="ko-KR" dirty="0"/>
          </a:p>
        </p:txBody>
      </p:sp>
      <p:sp>
        <p:nvSpPr>
          <p:cNvPr id="102" name="타원 101"/>
          <p:cNvSpPr/>
          <p:nvPr/>
        </p:nvSpPr>
        <p:spPr bwMode="auto">
          <a:xfrm>
            <a:off x="288000" y="1558800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ko-KR" altLang="en-US" sz="13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angle 25"/>
          <p:cNvSpPr/>
          <p:nvPr/>
        </p:nvSpPr>
        <p:spPr bwMode="gray">
          <a:xfrm>
            <a:off x="522000" y="1533600"/>
            <a:ext cx="3863567" cy="3076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400" b="1" dirty="0" err="1">
                <a:latin typeface="+mn-ea"/>
              </a:rPr>
              <a:t>매장별</a:t>
            </a:r>
            <a:r>
              <a:rPr lang="ko-KR" altLang="en-US" sz="1400" b="1" dirty="0">
                <a:latin typeface="+mn-ea"/>
              </a:rPr>
              <a:t> 전시 </a:t>
            </a:r>
            <a:r>
              <a:rPr lang="en-US" altLang="ko-KR" sz="1400" b="1" dirty="0" err="1">
                <a:latin typeface="+mn-ea"/>
              </a:rPr>
              <a:t>Capa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기준의 배분 스타일 결정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2890349" y="6289135"/>
            <a:ext cx="606010" cy="1679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>
              <a:lnSpc>
                <a:spcPct val="80000"/>
              </a:lnSpc>
            </a:pPr>
            <a:r>
              <a:rPr lang="ko-KR" altLang="en-US" sz="1050" dirty="0" smtClean="0">
                <a:latin typeface="+mn-ea"/>
                <a:cs typeface="Arial" charset="0"/>
              </a:rPr>
              <a:t>신세계</a:t>
            </a:r>
            <a:endParaRPr lang="en-US" altLang="ko-KR" sz="1050" dirty="0" smtClean="0">
              <a:latin typeface="+mn-ea"/>
              <a:cs typeface="Arial" charset="0"/>
            </a:endParaRPr>
          </a:p>
          <a:p>
            <a:pPr algn="ctr">
              <a:lnSpc>
                <a:spcPct val="80000"/>
              </a:lnSpc>
            </a:pPr>
            <a:r>
              <a:rPr lang="ko-KR" altLang="en-US" sz="1050" dirty="0" smtClean="0">
                <a:latin typeface="+mn-ea"/>
                <a:cs typeface="Arial" charset="0"/>
              </a:rPr>
              <a:t>본</a:t>
            </a:r>
            <a:r>
              <a:rPr lang="ko-KR" altLang="en-US" sz="1050" dirty="0">
                <a:latin typeface="+mn-ea"/>
                <a:cs typeface="Arial" charset="0"/>
              </a:rPr>
              <a:t>점</a:t>
            </a:r>
            <a:endParaRPr lang="ko-KR" altLang="en-US" sz="1050" dirty="0" smtClean="0">
              <a:latin typeface="+mn-ea"/>
              <a:cs typeface="Arial" charset="0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3493095" y="6289135"/>
            <a:ext cx="606010" cy="1679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>
              <a:lnSpc>
                <a:spcPct val="80000"/>
              </a:lnSpc>
            </a:pPr>
            <a:r>
              <a:rPr lang="ko-KR" altLang="en-US" sz="1050" dirty="0" err="1" smtClean="0">
                <a:latin typeface="+mn-ea"/>
                <a:cs typeface="Arial" charset="0"/>
              </a:rPr>
              <a:t>롯데</a:t>
            </a:r>
            <a:r>
              <a:rPr lang="en-US" altLang="ko-KR" sz="1050" dirty="0" smtClean="0">
                <a:latin typeface="+mn-ea"/>
                <a:cs typeface="Arial" charset="0"/>
              </a:rPr>
              <a:t/>
            </a:r>
            <a:br>
              <a:rPr lang="en-US" altLang="ko-KR" sz="1050" dirty="0" smtClean="0">
                <a:latin typeface="+mn-ea"/>
                <a:cs typeface="Arial" charset="0"/>
              </a:rPr>
            </a:br>
            <a:r>
              <a:rPr lang="ko-KR" altLang="en-US" sz="1050" dirty="0" smtClean="0">
                <a:latin typeface="+mn-ea"/>
                <a:cs typeface="Arial" charset="0"/>
              </a:rPr>
              <a:t>미아</a:t>
            </a:r>
          </a:p>
        </p:txBody>
      </p:sp>
      <p:sp>
        <p:nvSpPr>
          <p:cNvPr id="161" name="직사각형 160"/>
          <p:cNvSpPr/>
          <p:nvPr/>
        </p:nvSpPr>
        <p:spPr bwMode="auto">
          <a:xfrm>
            <a:off x="4099105" y="6289135"/>
            <a:ext cx="606010" cy="1679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>
              <a:lnSpc>
                <a:spcPct val="80000"/>
              </a:lnSpc>
            </a:pPr>
            <a:r>
              <a:rPr lang="ko-KR" altLang="en-US" sz="1050" dirty="0" smtClean="0">
                <a:latin typeface="+mn-ea"/>
                <a:cs typeface="Arial" charset="0"/>
              </a:rPr>
              <a:t>대구</a:t>
            </a:r>
            <a:r>
              <a:rPr lang="en-US" altLang="ko-KR" sz="1050" dirty="0" smtClean="0">
                <a:latin typeface="+mn-ea"/>
                <a:cs typeface="Arial" charset="0"/>
              </a:rPr>
              <a:t/>
            </a:r>
            <a:br>
              <a:rPr lang="en-US" altLang="ko-KR" sz="1050" dirty="0" smtClean="0">
                <a:latin typeface="+mn-ea"/>
                <a:cs typeface="Arial" charset="0"/>
              </a:rPr>
            </a:br>
            <a:r>
              <a:rPr lang="ko-KR" altLang="en-US" sz="1050" dirty="0" err="1" smtClean="0">
                <a:latin typeface="+mn-ea"/>
                <a:cs typeface="Arial" charset="0"/>
              </a:rPr>
              <a:t>동성점</a:t>
            </a:r>
            <a:endParaRPr lang="ko-KR" altLang="en-US" sz="1050" dirty="0" smtClean="0">
              <a:latin typeface="+mn-ea"/>
              <a:cs typeface="Arial" charset="0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4715790" y="6289135"/>
            <a:ext cx="606010" cy="1679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>
              <a:lnSpc>
                <a:spcPct val="80000"/>
              </a:lnSpc>
            </a:pPr>
            <a:r>
              <a:rPr lang="ko-KR" altLang="en-US" sz="1050" dirty="0" err="1" smtClean="0">
                <a:latin typeface="+mn-ea"/>
                <a:cs typeface="Arial" charset="0"/>
              </a:rPr>
              <a:t>광양점</a:t>
            </a:r>
            <a:endParaRPr lang="ko-KR" altLang="en-US" sz="1050" dirty="0" smtClean="0">
              <a:latin typeface="+mn-ea"/>
              <a:cs typeface="Arial" charset="0"/>
            </a:endParaRPr>
          </a:p>
        </p:txBody>
      </p:sp>
      <p:sp>
        <p:nvSpPr>
          <p:cNvPr id="163" name="직사각형 162"/>
          <p:cNvSpPr/>
          <p:nvPr/>
        </p:nvSpPr>
        <p:spPr bwMode="auto">
          <a:xfrm>
            <a:off x="5808045" y="6289135"/>
            <a:ext cx="606010" cy="1679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>
              <a:lnSpc>
                <a:spcPct val="80000"/>
              </a:lnSpc>
            </a:pPr>
            <a:r>
              <a:rPr lang="ko-KR" altLang="en-US" sz="1050" dirty="0" err="1" smtClean="0">
                <a:latin typeface="+mn-ea"/>
                <a:cs typeface="Arial" charset="0"/>
              </a:rPr>
              <a:t>영천점</a:t>
            </a:r>
            <a:endParaRPr lang="ko-KR" altLang="en-US" sz="1050" dirty="0" smtClean="0">
              <a:latin typeface="+mn-ea"/>
              <a:cs typeface="Arial" charset="0"/>
            </a:endParaRPr>
          </a:p>
        </p:txBody>
      </p:sp>
      <p:sp>
        <p:nvSpPr>
          <p:cNvPr id="164" name="원통 163"/>
          <p:cNvSpPr/>
          <p:nvPr/>
        </p:nvSpPr>
        <p:spPr bwMode="auto">
          <a:xfrm>
            <a:off x="2927722" y="5753024"/>
            <a:ext cx="531265" cy="454773"/>
          </a:xfrm>
          <a:prstGeom prst="can">
            <a:avLst>
              <a:gd name="adj" fmla="val 11595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0000">
                <a:schemeClr val="bg1">
                  <a:lumMod val="95000"/>
                  <a:alpha val="32000"/>
                </a:schemeClr>
              </a:gs>
              <a:gs pos="100000">
                <a:schemeClr val="bg1">
                  <a:lumMod val="65000"/>
                </a:schemeClr>
              </a:gs>
            </a:gsLst>
            <a:lin ang="10800000" scaled="1"/>
            <a:tileRect/>
          </a:gra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65" name="원통 164"/>
          <p:cNvSpPr/>
          <p:nvPr/>
        </p:nvSpPr>
        <p:spPr bwMode="auto">
          <a:xfrm>
            <a:off x="3530468" y="5631308"/>
            <a:ext cx="531265" cy="576490"/>
          </a:xfrm>
          <a:prstGeom prst="can">
            <a:avLst>
              <a:gd name="adj" fmla="val 1245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0000">
                <a:schemeClr val="bg1">
                  <a:lumMod val="95000"/>
                  <a:alpha val="32000"/>
                </a:schemeClr>
              </a:gs>
              <a:gs pos="100000">
                <a:schemeClr val="bg1">
                  <a:lumMod val="65000"/>
                </a:schemeClr>
              </a:gs>
            </a:gsLst>
            <a:lin ang="10800000" scaled="1"/>
            <a:tileRect/>
          </a:gra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>
              <a:latin typeface="+mn-ea"/>
              <a:cs typeface="Arial" charset="0"/>
            </a:endParaRPr>
          </a:p>
        </p:txBody>
      </p:sp>
      <p:sp>
        <p:nvSpPr>
          <p:cNvPr id="166" name="원통 165"/>
          <p:cNvSpPr/>
          <p:nvPr/>
        </p:nvSpPr>
        <p:spPr bwMode="auto">
          <a:xfrm>
            <a:off x="4136478" y="5002297"/>
            <a:ext cx="531265" cy="1205500"/>
          </a:xfrm>
          <a:prstGeom prst="can">
            <a:avLst>
              <a:gd name="adj" fmla="val 10299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0000">
                <a:schemeClr val="bg1">
                  <a:lumMod val="95000"/>
                  <a:alpha val="32000"/>
                </a:schemeClr>
              </a:gs>
              <a:gs pos="100000">
                <a:schemeClr val="bg1">
                  <a:lumMod val="65000"/>
                </a:schemeClr>
              </a:gs>
            </a:gsLst>
            <a:lin ang="10800000" scaled="1"/>
            <a:tileRect/>
          </a:gra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>
              <a:latin typeface="+mn-ea"/>
              <a:cs typeface="Arial" charset="0"/>
            </a:endParaRPr>
          </a:p>
        </p:txBody>
      </p:sp>
      <p:sp>
        <p:nvSpPr>
          <p:cNvPr id="167" name="원통 166"/>
          <p:cNvSpPr/>
          <p:nvPr/>
        </p:nvSpPr>
        <p:spPr bwMode="auto">
          <a:xfrm>
            <a:off x="4753163" y="5180000"/>
            <a:ext cx="531265" cy="1027797"/>
          </a:xfrm>
          <a:prstGeom prst="can">
            <a:avLst>
              <a:gd name="adj" fmla="val 12091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0000">
                <a:schemeClr val="bg1">
                  <a:lumMod val="95000"/>
                  <a:alpha val="32000"/>
                </a:schemeClr>
              </a:gs>
              <a:gs pos="100000">
                <a:schemeClr val="bg1">
                  <a:lumMod val="65000"/>
                </a:schemeClr>
              </a:gs>
            </a:gsLst>
            <a:lin ang="10800000" scaled="1"/>
            <a:tileRect/>
          </a:gra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>
              <a:latin typeface="+mn-ea"/>
              <a:cs typeface="Arial" charset="0"/>
            </a:endParaRPr>
          </a:p>
        </p:txBody>
      </p:sp>
      <p:sp>
        <p:nvSpPr>
          <p:cNvPr id="168" name="직사각형 167"/>
          <p:cNvSpPr/>
          <p:nvPr/>
        </p:nvSpPr>
        <p:spPr bwMode="auto">
          <a:xfrm>
            <a:off x="5332475" y="5463397"/>
            <a:ext cx="531265" cy="2833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r>
              <a:rPr lang="en-US" altLang="ko-KR" sz="1300" b="1" dirty="0" smtClean="0">
                <a:latin typeface="+mn-ea"/>
                <a:cs typeface="Arial" charset="0"/>
              </a:rPr>
              <a:t>…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70" name="원통 169"/>
          <p:cNvSpPr/>
          <p:nvPr/>
        </p:nvSpPr>
        <p:spPr bwMode="auto">
          <a:xfrm>
            <a:off x="5845418" y="5440808"/>
            <a:ext cx="531265" cy="766990"/>
          </a:xfrm>
          <a:prstGeom prst="can">
            <a:avLst>
              <a:gd name="adj" fmla="val 12091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0000">
                <a:schemeClr val="bg1">
                  <a:lumMod val="95000"/>
                  <a:alpha val="32000"/>
                </a:schemeClr>
              </a:gs>
              <a:gs pos="100000">
                <a:schemeClr val="bg1">
                  <a:lumMod val="65000"/>
                </a:schemeClr>
              </a:gs>
            </a:gsLst>
            <a:lin ang="10800000" scaled="1"/>
            <a:tileRect/>
          </a:gra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71" name="Rectangle 25"/>
          <p:cNvSpPr/>
          <p:nvPr/>
        </p:nvSpPr>
        <p:spPr bwMode="gray">
          <a:xfrm>
            <a:off x="626985" y="5171692"/>
            <a:ext cx="1809289" cy="68594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400" b="1" dirty="0" err="1" smtClean="0">
                <a:latin typeface="+mn-ea"/>
              </a:rPr>
              <a:t>매장별</a:t>
            </a:r>
            <a:r>
              <a:rPr lang="ko-KR" altLang="en-US" sz="1400" b="1" dirty="0" smtClean="0">
                <a:latin typeface="+mn-ea"/>
              </a:rPr>
              <a:t> 배분 가능 잔여 전시 </a:t>
            </a:r>
            <a:r>
              <a:rPr lang="en-US" altLang="ko-KR" sz="1400" b="1" dirty="0" err="1" smtClean="0">
                <a:latin typeface="+mn-ea"/>
              </a:rPr>
              <a:t>Capa</a:t>
            </a:r>
            <a:r>
              <a:rPr lang="ko-KR" altLang="en-US" sz="1400" b="1" dirty="0" smtClean="0">
                <a:latin typeface="+mn-ea"/>
              </a:rPr>
              <a:t>만큼</a:t>
            </a:r>
            <a:endParaRPr lang="en-US" altLang="ko-KR" sz="1400" b="1" dirty="0" smtClean="0">
              <a:latin typeface="+mn-ea"/>
            </a:endParaRPr>
          </a:p>
          <a:p>
            <a:pPr algn="ctr" latinLnBrk="0"/>
            <a:r>
              <a:rPr lang="en-US" sz="1400" b="1" dirty="0" smtClean="0">
                <a:solidFill>
                  <a:schemeClr val="tx1"/>
                </a:solidFill>
                <a:latin typeface="+mn-ea"/>
              </a:rPr>
              <a:t>Style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배분</a:t>
            </a:r>
            <a:endParaRPr 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2" name="직사각형 171"/>
          <p:cNvSpPr/>
          <p:nvPr/>
        </p:nvSpPr>
        <p:spPr bwMode="auto">
          <a:xfrm>
            <a:off x="2913399" y="5837142"/>
            <a:ext cx="559910" cy="24818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bIns="0" rtlCol="0" anchor="ctr"/>
          <a:lstStyle/>
          <a:p>
            <a:pPr algn="ctr"/>
            <a:r>
              <a:rPr lang="en-US" altLang="ko-KR" sz="1300" b="1" dirty="0" smtClean="0">
                <a:latin typeface="+mn-ea"/>
                <a:cs typeface="Arial" charset="0"/>
              </a:rPr>
              <a:t>4/32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85" name="직사각형 184"/>
          <p:cNvSpPr/>
          <p:nvPr/>
        </p:nvSpPr>
        <p:spPr bwMode="auto">
          <a:xfrm>
            <a:off x="3516145" y="5837142"/>
            <a:ext cx="559910" cy="24818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bIns="0" rtlCol="0" anchor="ctr"/>
          <a:lstStyle/>
          <a:p>
            <a:pPr algn="ctr"/>
            <a:r>
              <a:rPr lang="en-US" altLang="ko-KR" sz="1300" b="1" dirty="0" smtClean="0">
                <a:latin typeface="+mn-ea"/>
                <a:cs typeface="Arial" charset="0"/>
              </a:rPr>
              <a:t>1/44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86" name="직사각형 185"/>
          <p:cNvSpPr/>
          <p:nvPr/>
        </p:nvSpPr>
        <p:spPr bwMode="auto">
          <a:xfrm>
            <a:off x="4122155" y="5837142"/>
            <a:ext cx="559910" cy="24818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bIns="0" rtlCol="0" anchor="ctr"/>
          <a:lstStyle/>
          <a:p>
            <a:pPr algn="ctr"/>
            <a:r>
              <a:rPr lang="en-US" altLang="ko-KR" sz="1300" b="1" dirty="0" smtClean="0">
                <a:latin typeface="+mn-ea"/>
                <a:cs typeface="Arial" charset="0"/>
              </a:rPr>
              <a:t>3/130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87" name="직사각형 186"/>
          <p:cNvSpPr/>
          <p:nvPr/>
        </p:nvSpPr>
        <p:spPr bwMode="auto">
          <a:xfrm>
            <a:off x="4738840" y="5837142"/>
            <a:ext cx="559910" cy="24818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bIns="0" rtlCol="0" anchor="ctr"/>
          <a:lstStyle/>
          <a:p>
            <a:pPr algn="ctr"/>
            <a:r>
              <a:rPr lang="en-US" altLang="ko-KR" sz="1300" b="1" dirty="0" smtClean="0">
                <a:latin typeface="+mn-ea"/>
                <a:cs typeface="Arial" charset="0"/>
              </a:rPr>
              <a:t>3/107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88" name="직사각형 187"/>
          <p:cNvSpPr/>
          <p:nvPr/>
        </p:nvSpPr>
        <p:spPr bwMode="auto">
          <a:xfrm>
            <a:off x="5831095" y="5837142"/>
            <a:ext cx="559910" cy="24818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bIns="0" rtlCol="0" anchor="ctr"/>
          <a:lstStyle/>
          <a:p>
            <a:pPr algn="ctr"/>
            <a:r>
              <a:rPr lang="en-US" altLang="ko-KR" sz="1300" b="1" dirty="0" smtClean="0">
                <a:latin typeface="+mn-ea"/>
                <a:cs typeface="Arial" charset="0"/>
              </a:rPr>
              <a:t>2/72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94" name="타원 193"/>
          <p:cNvSpPr/>
          <p:nvPr/>
        </p:nvSpPr>
        <p:spPr bwMode="auto">
          <a:xfrm>
            <a:off x="2927722" y="6139908"/>
            <a:ext cx="531265" cy="67309"/>
          </a:xfrm>
          <a:prstGeom prst="ellipse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96" name="원통 195"/>
          <p:cNvSpPr/>
          <p:nvPr/>
        </p:nvSpPr>
        <p:spPr bwMode="auto">
          <a:xfrm>
            <a:off x="2927722" y="6067150"/>
            <a:ext cx="531265" cy="143010"/>
          </a:xfrm>
          <a:prstGeom prst="can">
            <a:avLst>
              <a:gd name="adj" fmla="val 28833"/>
            </a:avLst>
          </a:prstGeom>
          <a:solidFill>
            <a:schemeClr val="bg2">
              <a:lumMod val="2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97" name="원통 196"/>
          <p:cNvSpPr/>
          <p:nvPr/>
        </p:nvSpPr>
        <p:spPr bwMode="auto">
          <a:xfrm>
            <a:off x="4136478" y="6092679"/>
            <a:ext cx="531265" cy="118471"/>
          </a:xfrm>
          <a:prstGeom prst="can">
            <a:avLst>
              <a:gd name="adj" fmla="val 33402"/>
            </a:avLst>
          </a:prstGeom>
          <a:solidFill>
            <a:schemeClr val="bg2">
              <a:lumMod val="2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98" name="원통 197"/>
          <p:cNvSpPr/>
          <p:nvPr/>
        </p:nvSpPr>
        <p:spPr bwMode="auto">
          <a:xfrm>
            <a:off x="4753163" y="6092679"/>
            <a:ext cx="531265" cy="118471"/>
          </a:xfrm>
          <a:prstGeom prst="can">
            <a:avLst>
              <a:gd name="adj" fmla="val 30636"/>
            </a:avLst>
          </a:prstGeom>
          <a:solidFill>
            <a:schemeClr val="bg2">
              <a:lumMod val="2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99" name="원통 198"/>
          <p:cNvSpPr/>
          <p:nvPr/>
        </p:nvSpPr>
        <p:spPr bwMode="auto">
          <a:xfrm>
            <a:off x="5845418" y="6117259"/>
            <a:ext cx="531265" cy="92901"/>
          </a:xfrm>
          <a:prstGeom prst="can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200" name="원통 199"/>
          <p:cNvSpPr/>
          <p:nvPr/>
        </p:nvSpPr>
        <p:spPr bwMode="auto">
          <a:xfrm>
            <a:off x="3530468" y="6133350"/>
            <a:ext cx="531265" cy="77800"/>
          </a:xfrm>
          <a:prstGeom prst="can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>
              <a:latin typeface="+mn-ea"/>
              <a:cs typeface="Arial" charset="0"/>
            </a:endParaRPr>
          </a:p>
        </p:txBody>
      </p:sp>
      <p:grpSp>
        <p:nvGrpSpPr>
          <p:cNvPr id="202" name="그룹 201"/>
          <p:cNvGrpSpPr/>
          <p:nvPr/>
        </p:nvGrpSpPr>
        <p:grpSpPr>
          <a:xfrm>
            <a:off x="8606657" y="1681044"/>
            <a:ext cx="1050729" cy="259512"/>
            <a:chOff x="8064695" y="1455730"/>
            <a:chExt cx="1050729" cy="259512"/>
          </a:xfrm>
        </p:grpSpPr>
        <p:sp>
          <p:nvSpPr>
            <p:cNvPr id="203" name="직사각형 202"/>
            <p:cNvSpPr/>
            <p:nvPr/>
          </p:nvSpPr>
          <p:spPr bwMode="auto">
            <a:xfrm>
              <a:off x="8064695" y="1455730"/>
              <a:ext cx="1050729" cy="25951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r>
                <a:rPr lang="en-US" altLang="ko-KR" sz="1300" b="1" dirty="0" smtClean="0">
                  <a:solidFill>
                    <a:srgbClr val="FF0000"/>
                  </a:solidFill>
                  <a:latin typeface="+mn-ea"/>
                  <a:cs typeface="Arial" charset="0"/>
                </a:rPr>
                <a:t>Illustrative</a:t>
              </a:r>
              <a:endParaRPr lang="ko-KR" altLang="en-US" sz="1300" b="1" dirty="0" smtClean="0">
                <a:solidFill>
                  <a:srgbClr val="FF0000"/>
                </a:solidFill>
                <a:latin typeface="+mn-ea"/>
                <a:cs typeface="Arial" charset="0"/>
              </a:endParaRPr>
            </a:p>
          </p:txBody>
        </p:sp>
        <p:cxnSp>
          <p:nvCxnSpPr>
            <p:cNvPr id="204" name="직선 연결선 203"/>
            <p:cNvCxnSpPr/>
            <p:nvPr/>
          </p:nvCxnSpPr>
          <p:spPr>
            <a:xfrm>
              <a:off x="8064695" y="1455730"/>
              <a:ext cx="1050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>
              <a:off x="8064695" y="1715242"/>
              <a:ext cx="1050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그룹 205"/>
          <p:cNvGrpSpPr/>
          <p:nvPr/>
        </p:nvGrpSpPr>
        <p:grpSpPr>
          <a:xfrm>
            <a:off x="8570210" y="825227"/>
            <a:ext cx="1123624" cy="630503"/>
            <a:chOff x="5028895" y="5407291"/>
            <a:chExt cx="853820" cy="466952"/>
          </a:xfrm>
        </p:grpSpPr>
        <p:sp>
          <p:nvSpPr>
            <p:cNvPr id="207" name="오각형 206"/>
            <p:cNvSpPr/>
            <p:nvPr/>
          </p:nvSpPr>
          <p:spPr bwMode="auto">
            <a:xfrm>
              <a:off x="5028895" y="5407291"/>
              <a:ext cx="426910" cy="466952"/>
            </a:xfrm>
            <a:prstGeom prst="homePlate">
              <a:avLst>
                <a:gd name="adj" fmla="val 18328"/>
              </a:avLst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endParaRPr lang="ko-KR" altLang="en-US" sz="4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208" name="오각형 207"/>
            <p:cNvSpPr/>
            <p:nvPr/>
          </p:nvSpPr>
          <p:spPr bwMode="auto">
            <a:xfrm>
              <a:off x="5455805" y="5407291"/>
              <a:ext cx="426910" cy="466952"/>
            </a:xfrm>
            <a:prstGeom prst="homePlate">
              <a:avLst>
                <a:gd name="adj" fmla="val 18328"/>
              </a:avLst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endParaRPr lang="ko-KR" altLang="en-US" sz="400" b="1" dirty="0" smtClean="0">
                <a:latin typeface="+mn-ea"/>
                <a:cs typeface="Arial" charset="0"/>
              </a:endParaRPr>
            </a:p>
          </p:txBody>
        </p:sp>
        <p:grpSp>
          <p:nvGrpSpPr>
            <p:cNvPr id="209" name="그룹 208"/>
            <p:cNvGrpSpPr/>
            <p:nvPr/>
          </p:nvGrpSpPr>
          <p:grpSpPr>
            <a:xfrm>
              <a:off x="5054007" y="5431419"/>
              <a:ext cx="301348" cy="436188"/>
              <a:chOff x="1488108" y="2311146"/>
              <a:chExt cx="2370121" cy="3415673"/>
            </a:xfrm>
          </p:grpSpPr>
          <p:sp>
            <p:nvSpPr>
              <p:cNvPr id="216" name="오각형 215"/>
              <p:cNvSpPr/>
              <p:nvPr/>
            </p:nvSpPr>
            <p:spPr bwMode="auto">
              <a:xfrm rot="5400000">
                <a:off x="2331641" y="146761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dirty="0" smtClean="0">
                  <a:latin typeface="+mn-ea"/>
                  <a:cs typeface="Arial" charset="0"/>
                </a:endParaRPr>
              </a:p>
            </p:txBody>
          </p:sp>
          <p:sp>
            <p:nvSpPr>
              <p:cNvPr id="217" name="오각형 216"/>
              <p:cNvSpPr/>
              <p:nvPr/>
            </p:nvSpPr>
            <p:spPr bwMode="auto">
              <a:xfrm rot="5400000">
                <a:off x="2331641" y="215098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218" name="오각형 217"/>
              <p:cNvSpPr/>
              <p:nvPr/>
            </p:nvSpPr>
            <p:spPr bwMode="auto">
              <a:xfrm rot="5400000">
                <a:off x="2331641" y="283412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 defTabSz="1028700" latinLnBrk="0">
                  <a:lnSpc>
                    <a:spcPct val="95000"/>
                  </a:lnSpc>
                  <a:spcBef>
                    <a:spcPct val="0"/>
                  </a:spcBef>
                  <a:buSzPct val="120000"/>
                </a:pPr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219" name="오각형 218"/>
              <p:cNvSpPr/>
              <p:nvPr/>
            </p:nvSpPr>
            <p:spPr bwMode="auto">
              <a:xfrm rot="5400000">
                <a:off x="2331641" y="3517176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220" name="오각형 219"/>
              <p:cNvSpPr/>
              <p:nvPr/>
            </p:nvSpPr>
            <p:spPr bwMode="auto">
              <a:xfrm rot="5400000">
                <a:off x="2331641" y="4200231"/>
                <a:ext cx="683055" cy="2370121"/>
              </a:xfrm>
              <a:prstGeom prst="homePlate">
                <a:avLst>
                  <a:gd name="adj" fmla="val 30876"/>
                </a:avLst>
              </a:prstGeom>
              <a:solidFill>
                <a:schemeClr val="tx2">
                  <a:lumMod val="75000"/>
                </a:schemeClr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</p:grpSp>
        <p:grpSp>
          <p:nvGrpSpPr>
            <p:cNvPr id="210" name="그룹 209"/>
            <p:cNvGrpSpPr/>
            <p:nvPr/>
          </p:nvGrpSpPr>
          <p:grpSpPr>
            <a:xfrm>
              <a:off x="5478363" y="5431419"/>
              <a:ext cx="301348" cy="436188"/>
              <a:chOff x="1488108" y="2311146"/>
              <a:chExt cx="2370121" cy="3415673"/>
            </a:xfrm>
          </p:grpSpPr>
          <p:sp>
            <p:nvSpPr>
              <p:cNvPr id="211" name="오각형 210"/>
              <p:cNvSpPr/>
              <p:nvPr/>
            </p:nvSpPr>
            <p:spPr bwMode="auto">
              <a:xfrm rot="5400000">
                <a:off x="2331641" y="146761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en-US" altLang="ko-KR" sz="400" b="1" u="sng" kern="0" dirty="0">
                  <a:latin typeface="+mn-ea"/>
                </a:endParaRPr>
              </a:p>
            </p:txBody>
          </p:sp>
          <p:sp>
            <p:nvSpPr>
              <p:cNvPr id="212" name="오각형 211"/>
              <p:cNvSpPr/>
              <p:nvPr/>
            </p:nvSpPr>
            <p:spPr bwMode="auto">
              <a:xfrm rot="5400000">
                <a:off x="2331641" y="215098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en-US" altLang="ko-KR" sz="400" b="1" u="sng" kern="0" dirty="0">
                  <a:latin typeface="+mn-ea"/>
                </a:endParaRPr>
              </a:p>
            </p:txBody>
          </p:sp>
          <p:sp>
            <p:nvSpPr>
              <p:cNvPr id="213" name="오각형 212"/>
              <p:cNvSpPr/>
              <p:nvPr/>
            </p:nvSpPr>
            <p:spPr bwMode="auto">
              <a:xfrm rot="5400000">
                <a:off x="2331641" y="283412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214" name="오각형 213"/>
              <p:cNvSpPr/>
              <p:nvPr/>
            </p:nvSpPr>
            <p:spPr bwMode="auto">
              <a:xfrm rot="5400000">
                <a:off x="2331641" y="3517176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 defTabSz="1028700" latinLnBrk="0">
                  <a:lnSpc>
                    <a:spcPct val="95000"/>
                  </a:lnSpc>
                  <a:spcBef>
                    <a:spcPct val="0"/>
                  </a:spcBef>
                  <a:buSzPct val="120000"/>
                </a:pPr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215" name="오각형 214"/>
              <p:cNvSpPr/>
              <p:nvPr/>
            </p:nvSpPr>
            <p:spPr bwMode="auto">
              <a:xfrm rot="5400000">
                <a:off x="2331641" y="420023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</p:grp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70774"/>
              </p:ext>
            </p:extLst>
          </p:nvPr>
        </p:nvGraphicFramePr>
        <p:xfrm>
          <a:off x="348219" y="1901575"/>
          <a:ext cx="6634896" cy="2966085"/>
        </p:xfrm>
        <a:graphic>
          <a:graphicData uri="http://schemas.openxmlformats.org/drawingml/2006/table">
            <a:tbl>
              <a:tblPr/>
              <a:tblGrid>
                <a:gridCol w="865422"/>
                <a:gridCol w="921492"/>
                <a:gridCol w="754540"/>
                <a:gridCol w="631760"/>
                <a:gridCol w="576947"/>
                <a:gridCol w="576947"/>
                <a:gridCol w="576947"/>
                <a:gridCol w="576947"/>
                <a:gridCol w="576947"/>
                <a:gridCol w="576947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048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단위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‰</a:t>
                      </a:r>
                      <a:b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천분율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생산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수량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신세계</a:t>
                      </a:r>
                      <a:b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본점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롯데</a:t>
                      </a:r>
                      <a:b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대구</a:t>
                      </a:r>
                      <a:b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동성로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광양점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영천점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스타일속성</a:t>
                      </a:r>
                      <a:b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그룹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스타일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     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Capa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스타일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생산량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고기능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JHUM37311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1.08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1.17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X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고기능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JHUM37411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X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X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고기능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JHUM36011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X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X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X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X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저기능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JHUM30041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7.54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0.70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0.78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중일반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JOUM35831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X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중일반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JOUM36311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X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X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0.99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X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중일반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JOUM36611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중일반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JOUM33221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X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X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3" name="직사각형 82"/>
          <p:cNvSpPr/>
          <p:nvPr/>
        </p:nvSpPr>
        <p:spPr bwMode="auto">
          <a:xfrm>
            <a:off x="6444425" y="5463397"/>
            <a:ext cx="531265" cy="2833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r>
              <a:rPr lang="en-US" altLang="ko-KR" sz="1300" b="1" dirty="0" smtClean="0">
                <a:latin typeface="+mn-ea"/>
                <a:cs typeface="Arial" charset="0"/>
              </a:rPr>
              <a:t>…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0" name="아래쪽 화살표 9"/>
          <p:cNvSpPr/>
          <p:nvPr/>
        </p:nvSpPr>
        <p:spPr bwMode="auto">
          <a:xfrm>
            <a:off x="3027355" y="2821840"/>
            <a:ext cx="346517" cy="1856789"/>
          </a:xfrm>
          <a:prstGeom prst="downArrow">
            <a:avLst/>
          </a:prstGeom>
          <a:solidFill>
            <a:schemeClr val="bg2">
              <a:lumMod val="75000"/>
              <a:alpha val="50196"/>
            </a:schemeClr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85" name="아래쪽 화살표 84"/>
          <p:cNvSpPr/>
          <p:nvPr/>
        </p:nvSpPr>
        <p:spPr bwMode="auto">
          <a:xfrm>
            <a:off x="3641891" y="2821840"/>
            <a:ext cx="346517" cy="1856789"/>
          </a:xfrm>
          <a:prstGeom prst="downArrow">
            <a:avLst/>
          </a:prstGeom>
          <a:solidFill>
            <a:schemeClr val="bg2">
              <a:lumMod val="75000"/>
              <a:alpha val="50196"/>
            </a:schemeClr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86" name="아래쪽 화살표 85"/>
          <p:cNvSpPr/>
          <p:nvPr/>
        </p:nvSpPr>
        <p:spPr bwMode="auto">
          <a:xfrm>
            <a:off x="4247901" y="2821840"/>
            <a:ext cx="346517" cy="1856789"/>
          </a:xfrm>
          <a:prstGeom prst="downArrow">
            <a:avLst/>
          </a:prstGeom>
          <a:solidFill>
            <a:schemeClr val="bg2">
              <a:lumMod val="75000"/>
              <a:alpha val="50196"/>
            </a:schemeClr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87" name="아래쪽 화살표 86"/>
          <p:cNvSpPr/>
          <p:nvPr/>
        </p:nvSpPr>
        <p:spPr bwMode="auto">
          <a:xfrm>
            <a:off x="4810313" y="2821840"/>
            <a:ext cx="346517" cy="1856789"/>
          </a:xfrm>
          <a:prstGeom prst="downArrow">
            <a:avLst/>
          </a:prstGeom>
          <a:solidFill>
            <a:schemeClr val="bg2">
              <a:lumMod val="75000"/>
              <a:alpha val="50196"/>
            </a:schemeClr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88" name="아래쪽 화살표 87"/>
          <p:cNvSpPr/>
          <p:nvPr/>
        </p:nvSpPr>
        <p:spPr bwMode="auto">
          <a:xfrm>
            <a:off x="5955962" y="2821840"/>
            <a:ext cx="346517" cy="1856789"/>
          </a:xfrm>
          <a:prstGeom prst="downArrow">
            <a:avLst/>
          </a:prstGeom>
          <a:solidFill>
            <a:schemeClr val="bg2">
              <a:lumMod val="75000"/>
              <a:alpha val="50196"/>
            </a:schemeClr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2932449" y="4929522"/>
            <a:ext cx="559910" cy="32095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/>
        </p:spPr>
        <p:txBody>
          <a:bodyPr wrap="none" tIns="0" bIns="0" rtlCol="0" anchor="ctr"/>
          <a:lstStyle/>
          <a:p>
            <a:pPr algn="ctr"/>
            <a:r>
              <a:rPr lang="en-US" altLang="ko-KR" sz="1200" b="1" dirty="0" smtClean="0">
                <a:latin typeface="+mn-ea"/>
                <a:cs typeface="Arial" charset="0"/>
              </a:rPr>
              <a:t>28</a:t>
            </a:r>
            <a:br>
              <a:rPr lang="en-US" altLang="ko-KR" sz="1200" b="1" dirty="0" smtClean="0">
                <a:latin typeface="+mn-ea"/>
                <a:cs typeface="Arial" charset="0"/>
              </a:rPr>
            </a:br>
            <a:r>
              <a:rPr lang="en-US" altLang="ko-KR" sz="1200" b="1" dirty="0" smtClean="0">
                <a:latin typeface="+mn-ea"/>
                <a:cs typeface="Arial" charset="0"/>
              </a:rPr>
              <a:t>style</a:t>
            </a:r>
            <a:endParaRPr lang="ko-KR" altLang="en-US" sz="1200" b="1" dirty="0" smtClean="0">
              <a:latin typeface="+mn-ea"/>
              <a:cs typeface="Arial" charset="0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3535195" y="4929522"/>
            <a:ext cx="559910" cy="32095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/>
        </p:spPr>
        <p:txBody>
          <a:bodyPr wrap="none" tIns="0" bIns="0" rtlCol="0" anchor="ctr"/>
          <a:lstStyle/>
          <a:p>
            <a:pPr algn="ctr"/>
            <a:r>
              <a:rPr lang="en-US" altLang="ko-KR" sz="1200" b="1" dirty="0" smtClean="0">
                <a:latin typeface="+mn-ea"/>
                <a:cs typeface="Arial" charset="0"/>
              </a:rPr>
              <a:t>43</a:t>
            </a:r>
          </a:p>
          <a:p>
            <a:pPr algn="ctr"/>
            <a:r>
              <a:rPr lang="en-US" altLang="ko-KR" sz="1200" b="1" dirty="0" smtClean="0">
                <a:latin typeface="+mn-ea"/>
                <a:cs typeface="Arial" charset="0"/>
              </a:rPr>
              <a:t>style</a:t>
            </a:r>
            <a:endParaRPr lang="ko-KR" altLang="en-US" sz="1200" b="1" dirty="0" smtClean="0">
              <a:latin typeface="+mn-ea"/>
              <a:cs typeface="Arial" charset="0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4141205" y="4929522"/>
            <a:ext cx="559910" cy="32095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/>
        </p:spPr>
        <p:txBody>
          <a:bodyPr wrap="none" tIns="0" bIns="0" rtlCol="0" anchor="ctr"/>
          <a:lstStyle/>
          <a:p>
            <a:pPr algn="ctr"/>
            <a:r>
              <a:rPr lang="en-US" altLang="ko-KR" sz="1200" b="1" dirty="0" smtClean="0">
                <a:latin typeface="+mn-ea"/>
                <a:cs typeface="Arial" charset="0"/>
              </a:rPr>
              <a:t>127</a:t>
            </a:r>
          </a:p>
          <a:p>
            <a:pPr algn="ctr"/>
            <a:r>
              <a:rPr lang="en-US" altLang="ko-KR" sz="1200" b="1" dirty="0" smtClean="0">
                <a:latin typeface="+mn-ea"/>
                <a:cs typeface="Arial" charset="0"/>
              </a:rPr>
              <a:t>style</a:t>
            </a:r>
            <a:endParaRPr lang="ko-KR" altLang="en-US" sz="1200" b="1" dirty="0" smtClean="0">
              <a:latin typeface="+mn-ea"/>
              <a:cs typeface="Arial" charset="0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4757890" y="4929522"/>
            <a:ext cx="559910" cy="32095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/>
        </p:spPr>
        <p:txBody>
          <a:bodyPr wrap="none" tIns="0" bIns="0" rtlCol="0" anchor="ctr"/>
          <a:lstStyle/>
          <a:p>
            <a:pPr algn="ctr"/>
            <a:r>
              <a:rPr lang="en-US" altLang="ko-KR" sz="1200" b="1" dirty="0" smtClean="0">
                <a:latin typeface="+mn-ea"/>
                <a:cs typeface="Arial" charset="0"/>
              </a:rPr>
              <a:t>104</a:t>
            </a:r>
          </a:p>
          <a:p>
            <a:pPr algn="ctr"/>
            <a:r>
              <a:rPr lang="en-US" altLang="ko-KR" sz="1200" b="1" dirty="0" smtClean="0">
                <a:latin typeface="+mn-ea"/>
                <a:cs typeface="Arial" charset="0"/>
              </a:rPr>
              <a:t>style</a:t>
            </a:r>
            <a:endParaRPr lang="ko-KR" altLang="en-US" sz="1200" b="1" dirty="0" smtClean="0">
              <a:latin typeface="+mn-ea"/>
              <a:cs typeface="Arial" charset="0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5850145" y="4929522"/>
            <a:ext cx="559910" cy="32095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/>
        </p:spPr>
        <p:txBody>
          <a:bodyPr wrap="none" tIns="0" bIns="0" rtlCol="0" anchor="ctr"/>
          <a:lstStyle/>
          <a:p>
            <a:pPr algn="ctr"/>
            <a:r>
              <a:rPr lang="en-US" altLang="ko-KR" sz="1200" b="1" dirty="0" smtClean="0">
                <a:latin typeface="+mn-ea"/>
                <a:cs typeface="Arial" charset="0"/>
              </a:rPr>
              <a:t>70</a:t>
            </a:r>
          </a:p>
          <a:p>
            <a:pPr algn="ctr"/>
            <a:r>
              <a:rPr lang="en-US" altLang="ko-KR" sz="1200" b="1" dirty="0" smtClean="0">
                <a:latin typeface="+mn-ea"/>
                <a:cs typeface="Arial" charset="0"/>
              </a:rPr>
              <a:t>style</a:t>
            </a:r>
            <a:endParaRPr lang="ko-KR" altLang="en-US" sz="1200" b="1" dirty="0" smtClean="0">
              <a:latin typeface="+mn-ea"/>
              <a:cs typeface="Arial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243215" y="4036160"/>
            <a:ext cx="1059356" cy="1478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7298488" y="5514666"/>
            <a:ext cx="310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288"/>
          <p:cNvSpPr txBox="1">
            <a:spLocks noChangeArrowheads="1"/>
          </p:cNvSpPr>
          <p:nvPr/>
        </p:nvSpPr>
        <p:spPr bwMode="gray">
          <a:xfrm>
            <a:off x="7618850" y="5174585"/>
            <a:ext cx="1887850" cy="80582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95250" indent="-95250" eaLnBrk="0" latinLnBrk="0" hangingPunct="0">
              <a:spcBef>
                <a:spcPts val="600"/>
              </a:spcBef>
              <a:buFont typeface="Arial" pitchFamily="34" charset="0"/>
              <a:buChar char="•"/>
              <a:defRPr sz="1300" kern="0">
                <a:solidFill>
                  <a:sysClr val="windowText" lastClr="000000"/>
                </a:solidFill>
              </a:defRPr>
            </a:lvl1pPr>
          </a:lstStyle>
          <a:p>
            <a:pPr marL="0" indent="0">
              <a:buNone/>
            </a:pPr>
            <a:r>
              <a:rPr lang="ko-KR" altLang="en-US" sz="1000" dirty="0" smtClean="0"/>
              <a:t>스타일의 매출액 비중의 순위가 </a:t>
            </a:r>
            <a:r>
              <a:rPr lang="ko-KR" altLang="en-US" sz="1000" dirty="0" err="1" smtClean="0"/>
              <a:t>매장내에서</a:t>
            </a:r>
            <a:r>
              <a:rPr lang="ko-KR" altLang="en-US" sz="1000" dirty="0" smtClean="0"/>
              <a:t> 전시 </a:t>
            </a:r>
            <a:r>
              <a:rPr lang="en-US" altLang="ko-KR" sz="1000" dirty="0" err="1" smtClean="0"/>
              <a:t>Capa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안에 들지 못하는 경우</a:t>
            </a:r>
            <a:r>
              <a:rPr lang="en-US" altLang="ko-KR" sz="1000" dirty="0" smtClean="0"/>
              <a:t>, X</a:t>
            </a:r>
            <a:r>
              <a:rPr lang="ko-KR" altLang="en-US" sz="1000" dirty="0" smtClean="0"/>
              <a:t>로 표시하고 배분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할당에서 제외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0926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제목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세부 실행과제 정의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(1) </a:t>
            </a:r>
            <a:r>
              <a:rPr lang="ko-KR" altLang="en-US" dirty="0" smtClean="0"/>
              <a:t>매장 초도 배분 최적화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249237" y="769625"/>
            <a:ext cx="7435984" cy="762000"/>
          </a:xfrm>
        </p:spPr>
        <p:txBody>
          <a:bodyPr/>
          <a:lstStyle/>
          <a:p>
            <a:r>
              <a:rPr lang="ko-KR" altLang="en-US" dirty="0" smtClean="0"/>
              <a:t>아이템 내 </a:t>
            </a:r>
            <a:r>
              <a:rPr lang="ko-KR" altLang="en-US" dirty="0" err="1" smtClean="0"/>
              <a:t>매장별</a:t>
            </a:r>
            <a:r>
              <a:rPr lang="en-US" altLang="ko-KR" dirty="0" smtClean="0"/>
              <a:t>/</a:t>
            </a:r>
            <a:r>
              <a:rPr lang="ko-KR" altLang="en-US" dirty="0" smtClean="0"/>
              <a:t>스타일 속성그룹별 매출액 비중에 따라 매장 물량을 할당함</a:t>
            </a:r>
            <a:endParaRPr lang="ko-KR" altLang="en-US" dirty="0"/>
          </a:p>
        </p:txBody>
      </p:sp>
      <p:sp>
        <p:nvSpPr>
          <p:cNvPr id="79" name="직사각형 27"/>
          <p:cNvSpPr/>
          <p:nvPr/>
        </p:nvSpPr>
        <p:spPr bwMode="gray">
          <a:xfrm>
            <a:off x="7816878" y="289130"/>
            <a:ext cx="1786513" cy="2805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r" defTabSz="1028700" latinLnBrk="0">
              <a:spcBef>
                <a:spcPct val="0"/>
              </a:spcBef>
              <a:buSzPct val="120000"/>
            </a:pPr>
            <a:r>
              <a:rPr lang="ko-KR" altLang="en-US" sz="14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판매 예측에 기반한 매장 물량 할당</a:t>
            </a:r>
            <a:endParaRPr lang="ko-KR" altLang="en-US" sz="1400" b="1" i="1" kern="0" dirty="0">
              <a:solidFill>
                <a:schemeClr val="tx1">
                  <a:lumMod val="95000"/>
                  <a:lumOff val="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25" name="Text Box 288"/>
          <p:cNvSpPr txBox="1">
            <a:spLocks noChangeArrowheads="1"/>
          </p:cNvSpPr>
          <p:nvPr/>
        </p:nvSpPr>
        <p:spPr bwMode="gray">
          <a:xfrm>
            <a:off x="4649420" y="4946716"/>
            <a:ext cx="4604319" cy="51458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lvl="0" indent="0" latinLnBrk="0">
              <a:spcBef>
                <a:spcPts val="600"/>
              </a:spcBef>
              <a:buFont typeface="Arial" charset="0"/>
              <a:buNone/>
              <a:defRPr sz="1400" b="1">
                <a:solidFill>
                  <a:prstClr val="black"/>
                </a:solidFill>
                <a:latin typeface="+mn-ea"/>
                <a:cs typeface="Arial" charset="0"/>
              </a:defRPr>
            </a:lvl1pPr>
          </a:lstStyle>
          <a:p>
            <a:r>
              <a:rPr lang="ko-KR" altLang="en-US" b="0" dirty="0"/>
              <a:t>스타일 속성 그룹별로 배분이 결정된 </a:t>
            </a:r>
            <a:r>
              <a:rPr lang="ko-KR" altLang="en-US" b="0" dirty="0" smtClean="0"/>
              <a:t>매장에 대해서만 </a:t>
            </a:r>
            <a:r>
              <a:rPr lang="ko-KR" altLang="en-US" b="0" dirty="0" err="1"/>
              <a:t>물량비를</a:t>
            </a:r>
            <a:r>
              <a:rPr lang="ko-KR" altLang="en-US" b="0" dirty="0"/>
              <a:t> 총 합산하여</a:t>
            </a:r>
            <a:r>
              <a:rPr lang="en-US" altLang="ko-KR" b="0" dirty="0"/>
              <a:t>, </a:t>
            </a:r>
            <a:r>
              <a:rPr lang="ko-KR" altLang="en-US" dirty="0"/>
              <a:t>개별 매장의 스타일 속성그룹별 할당 물량비율을 산정</a:t>
            </a:r>
            <a:r>
              <a:rPr lang="ko-KR" altLang="en-US" b="0" dirty="0"/>
              <a:t>함</a:t>
            </a:r>
            <a:endParaRPr lang="en-US" altLang="ko-KR" b="0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8603257" y="2168260"/>
            <a:ext cx="1050729" cy="259512"/>
            <a:chOff x="8064695" y="1455730"/>
            <a:chExt cx="1050729" cy="259512"/>
          </a:xfrm>
        </p:grpSpPr>
        <p:sp>
          <p:nvSpPr>
            <p:cNvPr id="108" name="직사각형 107"/>
            <p:cNvSpPr/>
            <p:nvPr/>
          </p:nvSpPr>
          <p:spPr bwMode="auto">
            <a:xfrm>
              <a:off x="8064695" y="1455730"/>
              <a:ext cx="1050729" cy="25951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r>
                <a:rPr lang="en-US" altLang="ko-KR" sz="1300" b="1" dirty="0" smtClean="0">
                  <a:solidFill>
                    <a:srgbClr val="FF0000"/>
                  </a:solidFill>
                  <a:latin typeface="+mn-ea"/>
                  <a:cs typeface="Arial" charset="0"/>
                </a:rPr>
                <a:t>Illustrative</a:t>
              </a:r>
              <a:endParaRPr lang="ko-KR" altLang="en-US" sz="1300" b="1" dirty="0" smtClean="0">
                <a:solidFill>
                  <a:srgbClr val="FF0000"/>
                </a:solidFill>
                <a:latin typeface="+mn-ea"/>
                <a:cs typeface="Arial" charset="0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8064695" y="1455730"/>
              <a:ext cx="1050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8064695" y="1715242"/>
              <a:ext cx="1050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 Box 288"/>
          <p:cNvSpPr txBox="1">
            <a:spLocks noChangeArrowheads="1"/>
          </p:cNvSpPr>
          <p:nvPr/>
        </p:nvSpPr>
        <p:spPr bwMode="gray">
          <a:xfrm>
            <a:off x="330924" y="4946716"/>
            <a:ext cx="3530282" cy="51458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95250" lvl="0" indent="-95250" latinLnBrk="0">
              <a:buFont typeface="Arial" charset="0"/>
              <a:buChar char="•"/>
              <a:defRPr sz="1300">
                <a:solidFill>
                  <a:prstClr val="black"/>
                </a:solidFill>
                <a:latin typeface="+mn-ea"/>
                <a:cs typeface="Arial" charset="0"/>
              </a:defRPr>
            </a:lvl1pPr>
          </a:lstStyle>
          <a:p>
            <a:pPr marL="0" indent="0">
              <a:spcBef>
                <a:spcPts val="600"/>
              </a:spcBef>
              <a:buNone/>
            </a:pPr>
            <a:r>
              <a:rPr lang="ko-KR" altLang="en-US" sz="1400" dirty="0" err="1" smtClean="0"/>
              <a:t>매장별</a:t>
            </a:r>
            <a:r>
              <a:rPr lang="ko-KR" altLang="en-US" sz="1400" dirty="0" smtClean="0"/>
              <a:t> 스타일 속성 그룹별 매출액 비중표에서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스타일 속성 그룹 단위로 배분 대상 매장을 식별함</a:t>
            </a:r>
            <a:endParaRPr lang="en-US" altLang="ko-KR" sz="14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X</a:t>
            </a:r>
            <a:r>
              <a:rPr lang="ko-KR" altLang="en-US" sz="1400" b="1" dirty="0" smtClean="0"/>
              <a:t>로 표시된 매장에 대하여 스타일 배분 제외</a:t>
            </a:r>
            <a:r>
              <a:rPr lang="en-US" altLang="ko-KR" sz="1400" dirty="0" smtClean="0"/>
              <a:t>)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288000" y="1533600"/>
            <a:ext cx="4097567" cy="307655"/>
            <a:chOff x="288000" y="1533600"/>
            <a:chExt cx="4097567" cy="307655"/>
          </a:xfrm>
        </p:grpSpPr>
        <p:sp>
          <p:nvSpPr>
            <p:cNvPr id="134" name="타원 133"/>
            <p:cNvSpPr/>
            <p:nvPr/>
          </p:nvSpPr>
          <p:spPr bwMode="auto">
            <a:xfrm>
              <a:off x="288000" y="1558800"/>
              <a:ext cx="252000" cy="252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r>
                <a:rPr lang="en-US" altLang="ko-KR" sz="13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" name="Rectangle 25"/>
            <p:cNvSpPr/>
            <p:nvPr/>
          </p:nvSpPr>
          <p:spPr bwMode="gray">
            <a:xfrm>
              <a:off x="522000" y="1533600"/>
              <a:ext cx="3863567" cy="30765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atinLnBrk="0"/>
              <a:r>
                <a:rPr lang="ko-KR" altLang="en-US" sz="1400" b="1" dirty="0">
                  <a:latin typeface="+mn-ea"/>
                </a:rPr>
                <a:t>스타일 속성 그룹별 배분대상 매장 식별</a:t>
              </a:r>
              <a:endParaRPr lang="en-US" altLang="ko-KR" sz="1400" b="1" dirty="0">
                <a:latin typeface="+mn-ea"/>
              </a:endParaRPr>
            </a:p>
          </p:txBody>
        </p:sp>
      </p:grpSp>
      <p:sp>
        <p:nvSpPr>
          <p:cNvPr id="154" name="타원 153"/>
          <p:cNvSpPr/>
          <p:nvPr/>
        </p:nvSpPr>
        <p:spPr bwMode="auto">
          <a:xfrm>
            <a:off x="4194050" y="1547300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3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Rectangle 25"/>
          <p:cNvSpPr/>
          <p:nvPr/>
        </p:nvSpPr>
        <p:spPr bwMode="gray">
          <a:xfrm>
            <a:off x="4428050" y="1531625"/>
            <a:ext cx="3863567" cy="3076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400" b="1" dirty="0">
                <a:latin typeface="+mn-ea"/>
              </a:rPr>
              <a:t>스타일 속성 그룹별 </a:t>
            </a:r>
            <a:r>
              <a:rPr lang="ko-KR" altLang="en-US" sz="1400" b="1" dirty="0" err="1">
                <a:latin typeface="+mn-ea"/>
              </a:rPr>
              <a:t>매장별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물량비</a:t>
            </a:r>
            <a:r>
              <a:rPr lang="ko-KR" altLang="en-US" sz="1400" b="1" dirty="0">
                <a:latin typeface="+mn-ea"/>
              </a:rPr>
              <a:t> 산정</a:t>
            </a:r>
            <a:endParaRPr lang="en-US" altLang="ko-KR" sz="1400" b="1" dirty="0">
              <a:latin typeface="+mn-ea"/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8570210" y="825227"/>
            <a:ext cx="1123624" cy="630503"/>
            <a:chOff x="5028895" y="5407291"/>
            <a:chExt cx="853820" cy="466952"/>
          </a:xfrm>
        </p:grpSpPr>
        <p:sp>
          <p:nvSpPr>
            <p:cNvPr id="160" name="오각형 159"/>
            <p:cNvSpPr/>
            <p:nvPr/>
          </p:nvSpPr>
          <p:spPr bwMode="auto">
            <a:xfrm>
              <a:off x="5028895" y="5407291"/>
              <a:ext cx="426910" cy="466952"/>
            </a:xfrm>
            <a:prstGeom prst="homePlate">
              <a:avLst>
                <a:gd name="adj" fmla="val 18328"/>
              </a:avLst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endParaRPr lang="ko-KR" altLang="en-US" sz="4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161" name="오각형 160"/>
            <p:cNvSpPr/>
            <p:nvPr/>
          </p:nvSpPr>
          <p:spPr bwMode="auto">
            <a:xfrm>
              <a:off x="5455805" y="5407291"/>
              <a:ext cx="426910" cy="466952"/>
            </a:xfrm>
            <a:prstGeom prst="homePlate">
              <a:avLst>
                <a:gd name="adj" fmla="val 18328"/>
              </a:avLst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endParaRPr lang="ko-KR" altLang="en-US" sz="400" b="1" dirty="0" smtClean="0">
                <a:latin typeface="+mn-ea"/>
                <a:cs typeface="Arial" charset="0"/>
              </a:endParaRPr>
            </a:p>
          </p:txBody>
        </p:sp>
        <p:grpSp>
          <p:nvGrpSpPr>
            <p:cNvPr id="162" name="그룹 161"/>
            <p:cNvGrpSpPr/>
            <p:nvPr/>
          </p:nvGrpSpPr>
          <p:grpSpPr>
            <a:xfrm>
              <a:off x="5054007" y="5431419"/>
              <a:ext cx="301348" cy="436188"/>
              <a:chOff x="1488108" y="2311146"/>
              <a:chExt cx="2370121" cy="3415673"/>
            </a:xfrm>
          </p:grpSpPr>
          <p:sp>
            <p:nvSpPr>
              <p:cNvPr id="169" name="오각형 168"/>
              <p:cNvSpPr/>
              <p:nvPr/>
            </p:nvSpPr>
            <p:spPr bwMode="auto">
              <a:xfrm rot="5400000">
                <a:off x="2331641" y="146761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dirty="0" smtClean="0">
                  <a:latin typeface="+mn-ea"/>
                  <a:cs typeface="Arial" charset="0"/>
                </a:endParaRPr>
              </a:p>
            </p:txBody>
          </p:sp>
          <p:sp>
            <p:nvSpPr>
              <p:cNvPr id="170" name="오각형 169"/>
              <p:cNvSpPr/>
              <p:nvPr/>
            </p:nvSpPr>
            <p:spPr bwMode="auto">
              <a:xfrm rot="5400000">
                <a:off x="2331641" y="215098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171" name="오각형 170"/>
              <p:cNvSpPr/>
              <p:nvPr/>
            </p:nvSpPr>
            <p:spPr bwMode="auto">
              <a:xfrm rot="5400000">
                <a:off x="2331641" y="283412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 defTabSz="1028700" latinLnBrk="0">
                  <a:lnSpc>
                    <a:spcPct val="95000"/>
                  </a:lnSpc>
                  <a:spcBef>
                    <a:spcPct val="0"/>
                  </a:spcBef>
                  <a:buSzPct val="120000"/>
                </a:pPr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172" name="오각형 171"/>
              <p:cNvSpPr/>
              <p:nvPr/>
            </p:nvSpPr>
            <p:spPr bwMode="auto">
              <a:xfrm rot="5400000">
                <a:off x="2331641" y="3517176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173" name="오각형 172"/>
              <p:cNvSpPr/>
              <p:nvPr/>
            </p:nvSpPr>
            <p:spPr bwMode="auto">
              <a:xfrm rot="5400000">
                <a:off x="2331641" y="420023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5478363" y="5431419"/>
              <a:ext cx="301348" cy="436188"/>
              <a:chOff x="1488108" y="2311146"/>
              <a:chExt cx="2370121" cy="3415673"/>
            </a:xfrm>
          </p:grpSpPr>
          <p:sp>
            <p:nvSpPr>
              <p:cNvPr id="164" name="오각형 163"/>
              <p:cNvSpPr/>
              <p:nvPr/>
            </p:nvSpPr>
            <p:spPr bwMode="auto">
              <a:xfrm rot="5400000">
                <a:off x="2331641" y="1467613"/>
                <a:ext cx="683055" cy="2370121"/>
              </a:xfrm>
              <a:prstGeom prst="homePlate">
                <a:avLst>
                  <a:gd name="adj" fmla="val 30876"/>
                </a:avLst>
              </a:prstGeom>
              <a:solidFill>
                <a:schemeClr val="tx2">
                  <a:lumMod val="75000"/>
                </a:schemeClr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en-US" altLang="ko-KR" sz="400" b="1" u="sng" kern="0" dirty="0">
                  <a:latin typeface="+mn-ea"/>
                </a:endParaRPr>
              </a:p>
            </p:txBody>
          </p:sp>
          <p:sp>
            <p:nvSpPr>
              <p:cNvPr id="165" name="오각형 164"/>
              <p:cNvSpPr/>
              <p:nvPr/>
            </p:nvSpPr>
            <p:spPr bwMode="auto">
              <a:xfrm rot="5400000">
                <a:off x="2331641" y="2150983"/>
                <a:ext cx="683055" cy="2370121"/>
              </a:xfrm>
              <a:prstGeom prst="homePlate">
                <a:avLst>
                  <a:gd name="adj" fmla="val 30876"/>
                </a:avLst>
              </a:prstGeom>
              <a:solidFill>
                <a:schemeClr val="tx2">
                  <a:lumMod val="75000"/>
                </a:schemeClr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en-US" altLang="ko-KR" sz="400" b="1" u="sng" kern="0" dirty="0">
                  <a:latin typeface="+mn-ea"/>
                </a:endParaRPr>
              </a:p>
            </p:txBody>
          </p:sp>
          <p:sp>
            <p:nvSpPr>
              <p:cNvPr id="166" name="오각형 165"/>
              <p:cNvSpPr/>
              <p:nvPr/>
            </p:nvSpPr>
            <p:spPr bwMode="auto">
              <a:xfrm rot="5400000">
                <a:off x="2331641" y="283412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167" name="오각형 166"/>
              <p:cNvSpPr/>
              <p:nvPr/>
            </p:nvSpPr>
            <p:spPr bwMode="auto">
              <a:xfrm rot="5400000">
                <a:off x="2331641" y="3517176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 defTabSz="1028700" latinLnBrk="0">
                  <a:lnSpc>
                    <a:spcPct val="95000"/>
                  </a:lnSpc>
                  <a:spcBef>
                    <a:spcPct val="0"/>
                  </a:spcBef>
                  <a:buSzPct val="120000"/>
                </a:pPr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168" name="오각형 167"/>
              <p:cNvSpPr/>
              <p:nvPr/>
            </p:nvSpPr>
            <p:spPr bwMode="auto">
              <a:xfrm rot="5400000">
                <a:off x="2331641" y="420023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</p:grpSp>
      </p:grpSp>
      <p:sp>
        <p:nvSpPr>
          <p:cNvPr id="137" name="직사각형 136"/>
          <p:cNvSpPr/>
          <p:nvPr/>
        </p:nvSpPr>
        <p:spPr bwMode="auto">
          <a:xfrm>
            <a:off x="463967" y="2596257"/>
            <a:ext cx="3502398" cy="216846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407491" y="2644553"/>
            <a:ext cx="3502398" cy="2168459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358808" y="2702546"/>
            <a:ext cx="3502398" cy="2168459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469397" y="2302450"/>
            <a:ext cx="1068328" cy="269054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200" b="1" dirty="0" smtClean="0">
              <a:solidFill>
                <a:schemeClr val="bg1"/>
              </a:solidFill>
              <a:latin typeface="+mn-ea"/>
              <a:cs typeface="Arial" charset="0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411175" y="2384802"/>
            <a:ext cx="1068328" cy="269054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200" b="1" dirty="0" smtClean="0">
              <a:solidFill>
                <a:schemeClr val="bg1"/>
              </a:solidFill>
              <a:latin typeface="+mn-ea"/>
              <a:cs typeface="Arial" charset="0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355868" y="2456565"/>
            <a:ext cx="1068328" cy="269054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  <a:latin typeface="+mn-ea"/>
                <a:cs typeface="Arial" charset="0"/>
              </a:rPr>
              <a:t>아이템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  <a:cs typeface="Arial" charset="0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" charset="0"/>
              </a:rPr>
              <a:t>A</a:t>
            </a:r>
            <a:endParaRPr lang="ko-KR" altLang="en-US" sz="1200" b="1" dirty="0" smtClean="0">
              <a:solidFill>
                <a:schemeClr val="bg1"/>
              </a:solidFill>
              <a:latin typeface="+mn-ea"/>
              <a:cs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66" y="2939440"/>
            <a:ext cx="3309688" cy="174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직사각형 81"/>
          <p:cNvSpPr/>
          <p:nvPr/>
        </p:nvSpPr>
        <p:spPr bwMode="auto">
          <a:xfrm rot="16200000">
            <a:off x="1994282" y="1936953"/>
            <a:ext cx="142504" cy="3346292"/>
          </a:xfrm>
          <a:prstGeom prst="rect">
            <a:avLst/>
          </a:prstGeom>
          <a:noFill/>
          <a:ln w="6350" algn="ctr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69501"/>
              </p:ext>
            </p:extLst>
          </p:nvPr>
        </p:nvGraphicFramePr>
        <p:xfrm>
          <a:off x="4269945" y="2791427"/>
          <a:ext cx="5404945" cy="1927788"/>
        </p:xfrm>
        <a:graphic>
          <a:graphicData uri="http://schemas.openxmlformats.org/drawingml/2006/table">
            <a:tbl>
              <a:tblPr/>
              <a:tblGrid>
                <a:gridCol w="1112782"/>
                <a:gridCol w="476907"/>
                <a:gridCol w="476907"/>
                <a:gridCol w="476907"/>
                <a:gridCol w="476907"/>
                <a:gridCol w="476907"/>
                <a:gridCol w="476907"/>
                <a:gridCol w="476907"/>
                <a:gridCol w="476907"/>
                <a:gridCol w="476907"/>
              </a:tblGrid>
              <a:tr h="32639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DCE6F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6698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합계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5899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신세계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본점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롯데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김해점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광양점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영천점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DCE6F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대구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동성로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대백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527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JHUM37311</a:t>
                      </a:r>
                      <a:b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아이템 전체 매출 대비 스타일 매출 비율</a:t>
                      </a:r>
                      <a:b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천분율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, ‰)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1.13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1.17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X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1.08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1000‰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5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JHUM37311</a:t>
                      </a:r>
                      <a:b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배분 대상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매장에서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스타일 매출 비중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0.90%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4.06%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0.85%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3738683" y="2304721"/>
            <a:ext cx="544381" cy="3073799"/>
            <a:chOff x="3722249" y="2304721"/>
            <a:chExt cx="675425" cy="3073799"/>
          </a:xfrm>
        </p:grpSpPr>
        <p:cxnSp>
          <p:nvCxnSpPr>
            <p:cNvPr id="11" name="직선 연결선 10"/>
            <p:cNvCxnSpPr/>
            <p:nvPr/>
          </p:nvCxnSpPr>
          <p:spPr>
            <a:xfrm flipH="1">
              <a:off x="3722249" y="2304721"/>
              <a:ext cx="675425" cy="123412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H="1" flipV="1">
              <a:off x="3722249" y="3708830"/>
              <a:ext cx="659150" cy="166969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 bwMode="auto">
          <a:xfrm>
            <a:off x="4234601" y="4170049"/>
            <a:ext cx="5499784" cy="651334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제목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세부 실행과제 정의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(1) </a:t>
            </a:r>
            <a:r>
              <a:rPr lang="ko-KR" altLang="en-US" dirty="0" smtClean="0"/>
              <a:t>매장 초도 배분 최적화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249236" y="769625"/>
            <a:ext cx="7360089" cy="762000"/>
          </a:xfrm>
        </p:spPr>
        <p:txBody>
          <a:bodyPr/>
          <a:lstStyle/>
          <a:p>
            <a:r>
              <a:rPr lang="ko-KR" altLang="en-US" dirty="0" smtClean="0"/>
              <a:t>전년도 유사 스타일의 판매추이를 기반으로 </a:t>
            </a:r>
            <a:r>
              <a:rPr lang="ko-KR" altLang="en-US" dirty="0" err="1" smtClean="0"/>
              <a:t>당시즌</a:t>
            </a:r>
            <a:r>
              <a:rPr lang="ko-KR" altLang="en-US" dirty="0" smtClean="0"/>
              <a:t> 스타일의 초기 판매 </a:t>
            </a:r>
            <a:r>
              <a:rPr lang="ko-KR" altLang="en-US" dirty="0" err="1" smtClean="0"/>
              <a:t>예상량을</a:t>
            </a:r>
            <a:r>
              <a:rPr lang="ko-KR" altLang="en-US" dirty="0" smtClean="0"/>
              <a:t> 산정함</a:t>
            </a:r>
            <a:endParaRPr lang="ko-KR" altLang="en-US" dirty="0"/>
          </a:p>
        </p:txBody>
      </p:sp>
      <p:sp>
        <p:nvSpPr>
          <p:cNvPr id="120" name="타원 119"/>
          <p:cNvSpPr/>
          <p:nvPr/>
        </p:nvSpPr>
        <p:spPr bwMode="auto">
          <a:xfrm>
            <a:off x="288000" y="1558800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ko-KR" altLang="en-US" sz="13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Rectangle 25"/>
          <p:cNvSpPr/>
          <p:nvPr/>
        </p:nvSpPr>
        <p:spPr bwMode="gray">
          <a:xfrm>
            <a:off x="522000" y="1533600"/>
            <a:ext cx="3863567" cy="3076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400" b="1" dirty="0">
                <a:latin typeface="+mn-ea"/>
              </a:rPr>
              <a:t>스타일별 시즌 판매 예측 모델 설정</a:t>
            </a:r>
            <a:endParaRPr lang="en-US" altLang="ko-KR" sz="1400" b="1" dirty="0">
              <a:latin typeface="+mn-ea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8570210" y="825227"/>
            <a:ext cx="1123624" cy="630503"/>
            <a:chOff x="5028895" y="5407291"/>
            <a:chExt cx="853820" cy="466952"/>
          </a:xfrm>
        </p:grpSpPr>
        <p:sp>
          <p:nvSpPr>
            <p:cNvPr id="123" name="오각형 122"/>
            <p:cNvSpPr/>
            <p:nvPr/>
          </p:nvSpPr>
          <p:spPr bwMode="auto">
            <a:xfrm>
              <a:off x="5028895" y="5407291"/>
              <a:ext cx="426910" cy="466952"/>
            </a:xfrm>
            <a:prstGeom prst="homePlate">
              <a:avLst>
                <a:gd name="adj" fmla="val 18328"/>
              </a:avLst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endParaRPr lang="ko-KR" altLang="en-US" sz="4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124" name="오각형 123"/>
            <p:cNvSpPr/>
            <p:nvPr/>
          </p:nvSpPr>
          <p:spPr bwMode="auto">
            <a:xfrm>
              <a:off x="5455805" y="5407291"/>
              <a:ext cx="426910" cy="466952"/>
            </a:xfrm>
            <a:prstGeom prst="homePlate">
              <a:avLst>
                <a:gd name="adj" fmla="val 18328"/>
              </a:avLst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endParaRPr lang="ko-KR" altLang="en-US" sz="400" b="1" dirty="0" smtClean="0">
                <a:latin typeface="+mn-ea"/>
                <a:cs typeface="Arial" charset="0"/>
              </a:endParaRPr>
            </a:p>
          </p:txBody>
        </p:sp>
        <p:grpSp>
          <p:nvGrpSpPr>
            <p:cNvPr id="125" name="그룹 124"/>
            <p:cNvGrpSpPr/>
            <p:nvPr/>
          </p:nvGrpSpPr>
          <p:grpSpPr>
            <a:xfrm>
              <a:off x="5054007" y="5431419"/>
              <a:ext cx="301348" cy="436188"/>
              <a:chOff x="1488108" y="2311146"/>
              <a:chExt cx="2370121" cy="3415673"/>
            </a:xfrm>
          </p:grpSpPr>
          <p:sp>
            <p:nvSpPr>
              <p:cNvPr id="132" name="오각형 131"/>
              <p:cNvSpPr/>
              <p:nvPr/>
            </p:nvSpPr>
            <p:spPr bwMode="auto">
              <a:xfrm rot="5400000">
                <a:off x="2331641" y="146761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dirty="0" smtClean="0">
                  <a:latin typeface="+mn-ea"/>
                  <a:cs typeface="Arial" charset="0"/>
                </a:endParaRPr>
              </a:p>
            </p:txBody>
          </p:sp>
          <p:sp>
            <p:nvSpPr>
              <p:cNvPr id="133" name="오각형 132"/>
              <p:cNvSpPr/>
              <p:nvPr/>
            </p:nvSpPr>
            <p:spPr bwMode="auto">
              <a:xfrm rot="5400000">
                <a:off x="2331641" y="215098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134" name="오각형 133"/>
              <p:cNvSpPr/>
              <p:nvPr/>
            </p:nvSpPr>
            <p:spPr bwMode="auto">
              <a:xfrm rot="5400000">
                <a:off x="2331641" y="283412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 defTabSz="1028700" latinLnBrk="0">
                  <a:lnSpc>
                    <a:spcPct val="95000"/>
                  </a:lnSpc>
                  <a:spcBef>
                    <a:spcPct val="0"/>
                  </a:spcBef>
                  <a:buSzPct val="120000"/>
                </a:pPr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135" name="오각형 134"/>
              <p:cNvSpPr/>
              <p:nvPr/>
            </p:nvSpPr>
            <p:spPr bwMode="auto">
              <a:xfrm rot="5400000">
                <a:off x="2331641" y="3517176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136" name="오각형 135"/>
              <p:cNvSpPr/>
              <p:nvPr/>
            </p:nvSpPr>
            <p:spPr bwMode="auto">
              <a:xfrm rot="5400000">
                <a:off x="2331641" y="420023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5478363" y="5431419"/>
              <a:ext cx="301348" cy="436188"/>
              <a:chOff x="1488108" y="2311146"/>
              <a:chExt cx="2370121" cy="3415673"/>
            </a:xfrm>
          </p:grpSpPr>
          <p:sp>
            <p:nvSpPr>
              <p:cNvPr id="127" name="오각형 126"/>
              <p:cNvSpPr/>
              <p:nvPr/>
            </p:nvSpPr>
            <p:spPr bwMode="auto">
              <a:xfrm rot="5400000">
                <a:off x="2331641" y="146761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en-US" altLang="ko-KR" sz="400" b="1" u="sng" kern="0" dirty="0">
                  <a:latin typeface="+mn-ea"/>
                </a:endParaRPr>
              </a:p>
            </p:txBody>
          </p:sp>
          <p:sp>
            <p:nvSpPr>
              <p:cNvPr id="128" name="오각형 127"/>
              <p:cNvSpPr/>
              <p:nvPr/>
            </p:nvSpPr>
            <p:spPr bwMode="auto">
              <a:xfrm rot="5400000">
                <a:off x="2331641" y="215098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en-US" altLang="ko-KR" sz="400" b="1" u="sng" kern="0" dirty="0">
                  <a:latin typeface="+mn-ea"/>
                </a:endParaRPr>
              </a:p>
            </p:txBody>
          </p:sp>
          <p:sp>
            <p:nvSpPr>
              <p:cNvPr id="129" name="오각형 128"/>
              <p:cNvSpPr/>
              <p:nvPr/>
            </p:nvSpPr>
            <p:spPr bwMode="auto">
              <a:xfrm rot="5400000">
                <a:off x="2331641" y="2834121"/>
                <a:ext cx="683055" cy="2370121"/>
              </a:xfrm>
              <a:prstGeom prst="homePlate">
                <a:avLst>
                  <a:gd name="adj" fmla="val 30876"/>
                </a:avLst>
              </a:prstGeom>
              <a:solidFill>
                <a:schemeClr val="tx2">
                  <a:lumMod val="75000"/>
                </a:schemeClr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130" name="오각형 129"/>
              <p:cNvSpPr/>
              <p:nvPr/>
            </p:nvSpPr>
            <p:spPr bwMode="auto">
              <a:xfrm rot="5400000">
                <a:off x="2331641" y="3517176"/>
                <a:ext cx="683055" cy="2370121"/>
              </a:xfrm>
              <a:prstGeom prst="homePlate">
                <a:avLst>
                  <a:gd name="adj" fmla="val 30876"/>
                </a:avLst>
              </a:prstGeom>
              <a:solidFill>
                <a:schemeClr val="tx2">
                  <a:lumMod val="75000"/>
                </a:schemeClr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 defTabSz="1028700" latinLnBrk="0">
                  <a:lnSpc>
                    <a:spcPct val="95000"/>
                  </a:lnSpc>
                  <a:spcBef>
                    <a:spcPct val="0"/>
                  </a:spcBef>
                  <a:buSzPct val="120000"/>
                </a:pPr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131" name="오각형 130"/>
              <p:cNvSpPr/>
              <p:nvPr/>
            </p:nvSpPr>
            <p:spPr bwMode="auto">
              <a:xfrm rot="5400000">
                <a:off x="2331641" y="420023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</p:grpSp>
      </p:grpSp>
      <p:sp>
        <p:nvSpPr>
          <p:cNvPr id="46" name="타원 45"/>
          <p:cNvSpPr/>
          <p:nvPr/>
        </p:nvSpPr>
        <p:spPr bwMode="auto">
          <a:xfrm>
            <a:off x="3849936" y="1574595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9</a:t>
            </a:r>
            <a:endParaRPr lang="ko-KR" altLang="en-US" sz="13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25"/>
          <p:cNvSpPr/>
          <p:nvPr/>
        </p:nvSpPr>
        <p:spPr bwMode="gray">
          <a:xfrm>
            <a:off x="4083936" y="1549395"/>
            <a:ext cx="3863567" cy="3076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400" b="1" dirty="0">
                <a:latin typeface="+mn-ea"/>
              </a:rPr>
              <a:t>스타일별 </a:t>
            </a:r>
            <a:r>
              <a:rPr lang="ko-KR" altLang="en-US" sz="1400" b="1" dirty="0" err="1">
                <a:latin typeface="+mn-ea"/>
              </a:rPr>
              <a:t>매장별</a:t>
            </a:r>
            <a:r>
              <a:rPr lang="ko-KR" altLang="en-US" sz="1400" b="1" dirty="0">
                <a:latin typeface="+mn-ea"/>
              </a:rPr>
              <a:t> 초도 </a:t>
            </a:r>
            <a:r>
              <a:rPr lang="ko-KR" altLang="en-US" sz="1400" b="1" dirty="0" err="1">
                <a:latin typeface="+mn-ea"/>
              </a:rPr>
              <a:t>배분량</a:t>
            </a:r>
            <a:r>
              <a:rPr lang="ko-KR" altLang="en-US" sz="1400" b="1" dirty="0">
                <a:latin typeface="+mn-ea"/>
              </a:rPr>
              <a:t> 결정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50" name="Text Box 288"/>
          <p:cNvSpPr txBox="1">
            <a:spLocks noChangeArrowheads="1"/>
          </p:cNvSpPr>
          <p:nvPr/>
        </p:nvSpPr>
        <p:spPr bwMode="gray">
          <a:xfrm>
            <a:off x="551090" y="4198607"/>
            <a:ext cx="3490479" cy="188671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95250" lvl="0" indent="-95250" latinLnBrk="0">
              <a:buFont typeface="Arial" charset="0"/>
              <a:buChar char="•"/>
              <a:defRPr sz="1300">
                <a:solidFill>
                  <a:prstClr val="black"/>
                </a:solidFill>
                <a:latin typeface="+mn-ea"/>
                <a:cs typeface="Arial" charset="0"/>
              </a:defRPr>
            </a:lvl1pPr>
          </a:lstStyle>
          <a:p>
            <a:pPr>
              <a:spcBef>
                <a:spcPts val="600"/>
              </a:spcBef>
            </a:pPr>
            <a:r>
              <a:rPr lang="ko-KR" altLang="en-US" sz="1200" dirty="0" smtClean="0"/>
              <a:t>전년도 유사 스타일을 예측모델로 </a:t>
            </a:r>
            <a:r>
              <a:rPr lang="ko-KR" altLang="en-US" sz="1200" dirty="0" smtClean="0"/>
              <a:t>초</a:t>
            </a:r>
            <a:r>
              <a:rPr lang="ko-KR" altLang="en-US" sz="1200" dirty="0" smtClean="0"/>
              <a:t>도 </a:t>
            </a:r>
            <a:r>
              <a:rPr lang="ko-KR" altLang="en-US" sz="1200" dirty="0" err="1" smtClean="0"/>
              <a:t>배분량</a:t>
            </a:r>
            <a:r>
              <a:rPr lang="ko-KR" altLang="en-US" sz="1200" dirty="0" smtClean="0"/>
              <a:t> 설정</a:t>
            </a:r>
            <a:endParaRPr lang="en-US" altLang="ko-KR" sz="1200" dirty="0" smtClean="0"/>
          </a:p>
          <a:p>
            <a:pPr>
              <a:spcBef>
                <a:spcPts val="600"/>
              </a:spcBef>
            </a:pPr>
            <a:r>
              <a:rPr lang="ko-KR" altLang="en-US" sz="1200" dirty="0" smtClean="0"/>
              <a:t>유사 </a:t>
            </a:r>
            <a:r>
              <a:rPr lang="ko-KR" altLang="en-US" sz="1200" dirty="0" smtClean="0"/>
              <a:t>스타일 </a:t>
            </a:r>
            <a:r>
              <a:rPr lang="en-US" altLang="ko-KR" sz="1200" dirty="0" smtClean="0"/>
              <a:t>Mapping</a:t>
            </a:r>
            <a:r>
              <a:rPr lang="ko-KR" altLang="en-US" sz="1200" dirty="0" smtClean="0"/>
              <a:t>이 되지 않는 경우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다음 중 가능한 모델을 적용</a:t>
            </a:r>
            <a:endParaRPr lang="en-US" altLang="ko-KR" sz="1200" dirty="0" smtClean="0"/>
          </a:p>
          <a:p>
            <a:pPr marL="357188" lvl="1" indent="-160338" eaLnBrk="0" latinLnBrk="0" hangingPunct="0">
              <a:buFont typeface="맑은 고딕" panose="020B0503020000020004" pitchFamily="50" charset="-127"/>
              <a:buChar char="–"/>
              <a:defRPr/>
            </a:pPr>
            <a:r>
              <a:rPr lang="ko-KR" altLang="en-US" sz="1200" kern="0" dirty="0" smtClean="0">
                <a:solidFill>
                  <a:sysClr val="windowText" lastClr="000000"/>
                </a:solidFill>
              </a:rPr>
              <a:t>아이템 내 동일 스타일 속성 그룹</a:t>
            </a:r>
            <a:r>
              <a:rPr lang="en-US" altLang="ko-KR" sz="1200" kern="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200" kern="0" dirty="0" smtClean="0">
                <a:solidFill>
                  <a:sysClr val="windowText" lastClr="000000"/>
                </a:solidFill>
              </a:rPr>
              <a:t>유사 판기 코드 평균</a:t>
            </a:r>
            <a:endParaRPr lang="en-US" altLang="ko-KR" sz="1200" dirty="0" smtClean="0"/>
          </a:p>
          <a:p>
            <a:pPr marL="357188" lvl="1" indent="-160338" eaLnBrk="0" latinLnBrk="0" hangingPunct="0">
              <a:buFont typeface="맑은 고딕" panose="020B0503020000020004" pitchFamily="50" charset="-127"/>
              <a:buChar char="–"/>
              <a:defRPr/>
            </a:pPr>
            <a:r>
              <a:rPr lang="ko-KR" altLang="en-US" sz="1200" kern="0" dirty="0" smtClean="0">
                <a:solidFill>
                  <a:sysClr val="windowText" lastClr="000000"/>
                </a:solidFill>
              </a:rPr>
              <a:t>아이템 내 동일 스타일 속성 그룹 평균</a:t>
            </a:r>
            <a:endParaRPr lang="en-US" altLang="ko-KR" sz="1200" kern="0" dirty="0" smtClean="0">
              <a:solidFill>
                <a:sysClr val="windowText" lastClr="000000"/>
              </a:solidFill>
            </a:endParaRPr>
          </a:p>
          <a:p>
            <a:pPr marL="357188" lvl="1" indent="-160338" eaLnBrk="0" latinLnBrk="0" hangingPunct="0">
              <a:buFont typeface="맑은 고딕" panose="020B0503020000020004" pitchFamily="50" charset="-127"/>
              <a:buChar char="–"/>
              <a:defRPr/>
            </a:pPr>
            <a:r>
              <a:rPr lang="ko-KR" altLang="en-US" sz="1200" kern="0" dirty="0" smtClean="0">
                <a:solidFill>
                  <a:sysClr val="windowText" lastClr="000000"/>
                </a:solidFill>
              </a:rPr>
              <a:t>아이템 평균</a:t>
            </a:r>
            <a:endParaRPr lang="en-US" altLang="ko-KR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52" name="Freeform 7"/>
          <p:cNvSpPr>
            <a:spLocks/>
          </p:cNvSpPr>
          <p:nvPr/>
        </p:nvSpPr>
        <p:spPr bwMode="gray">
          <a:xfrm>
            <a:off x="853349" y="2653914"/>
            <a:ext cx="3188911" cy="9544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64"/>
              </a:cxn>
              <a:cxn ang="0">
                <a:pos x="1892" y="764"/>
              </a:cxn>
            </a:cxnLst>
            <a:rect l="0" t="0" r="r" b="b"/>
            <a:pathLst>
              <a:path w="1893" h="765">
                <a:moveTo>
                  <a:pt x="0" y="0"/>
                </a:moveTo>
                <a:lnTo>
                  <a:pt x="0" y="764"/>
                </a:lnTo>
                <a:lnTo>
                  <a:pt x="1892" y="764"/>
                </a:lnTo>
              </a:path>
            </a:pathLst>
          </a:custGeom>
          <a:noFill/>
          <a:ln w="6350" cap="rnd" cmpd="sng">
            <a:solidFill>
              <a:sysClr val="windowText" lastClr="0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lIns="45720" rIns="4572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gray">
          <a:xfrm>
            <a:off x="551090" y="2397410"/>
            <a:ext cx="577726" cy="13640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45720" rIns="45720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판매량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gray">
          <a:xfrm>
            <a:off x="3632222" y="3278708"/>
            <a:ext cx="409347" cy="15560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45720" rIns="45720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기간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Line 27"/>
          <p:cNvSpPr>
            <a:spLocks noChangeShapeType="1"/>
          </p:cNvSpPr>
          <p:nvPr/>
        </p:nvSpPr>
        <p:spPr bwMode="gray">
          <a:xfrm>
            <a:off x="1372058" y="3429000"/>
            <a:ext cx="0" cy="115874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ffectLst/>
        </p:spPr>
        <p:txBody>
          <a:bodyPr lIns="45720" rIns="4572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Line 27"/>
          <p:cNvSpPr>
            <a:spLocks noChangeShapeType="1"/>
          </p:cNvSpPr>
          <p:nvPr/>
        </p:nvSpPr>
        <p:spPr bwMode="gray">
          <a:xfrm>
            <a:off x="1643976" y="3306991"/>
            <a:ext cx="0" cy="296162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ffectLst/>
        </p:spPr>
        <p:txBody>
          <a:bodyPr lIns="45720" rIns="4572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gray">
          <a:xfrm>
            <a:off x="1915895" y="2943443"/>
            <a:ext cx="0" cy="659711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ffectLst/>
        </p:spPr>
        <p:txBody>
          <a:bodyPr lIns="45720" rIns="4572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Line 27"/>
          <p:cNvSpPr>
            <a:spLocks noChangeShapeType="1"/>
          </p:cNvSpPr>
          <p:nvPr/>
        </p:nvSpPr>
        <p:spPr bwMode="gray">
          <a:xfrm>
            <a:off x="3819328" y="3754655"/>
            <a:ext cx="0" cy="5377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ffectLst/>
        </p:spPr>
        <p:txBody>
          <a:bodyPr lIns="45720" rIns="4572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Line 28"/>
          <p:cNvSpPr>
            <a:spLocks noChangeShapeType="1"/>
          </p:cNvSpPr>
          <p:nvPr/>
        </p:nvSpPr>
        <p:spPr bwMode="gray">
          <a:xfrm flipH="1">
            <a:off x="3834475" y="3774826"/>
            <a:ext cx="0" cy="108556"/>
          </a:xfrm>
          <a:prstGeom prst="line">
            <a:avLst/>
          </a:prstGeom>
          <a:noFill/>
          <a:ln w="6350" cap="rnd">
            <a:solidFill>
              <a:srgbClr val="778888"/>
            </a:solidFill>
            <a:prstDash val="sysDot"/>
            <a:round/>
            <a:headEnd/>
            <a:tailEnd/>
          </a:ln>
          <a:effectLst/>
        </p:spPr>
        <p:txBody>
          <a:bodyPr lIns="45720" rIns="4572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Line 139"/>
          <p:cNvSpPr>
            <a:spLocks noChangeShapeType="1"/>
          </p:cNvSpPr>
          <p:nvPr/>
        </p:nvSpPr>
        <p:spPr bwMode="gray">
          <a:xfrm>
            <a:off x="856536" y="4036818"/>
            <a:ext cx="2958674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05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2" name="Rectangle 114"/>
          <p:cNvSpPr>
            <a:spLocks noChangeArrowheads="1"/>
          </p:cNvSpPr>
          <p:nvPr/>
        </p:nvSpPr>
        <p:spPr bwMode="gray">
          <a:xfrm>
            <a:off x="2166329" y="3960265"/>
            <a:ext cx="409346" cy="155605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dirty="0" smtClean="0">
                <a:solidFill>
                  <a:sysClr val="windowText" lastClr="000000"/>
                </a:solidFill>
              </a:rPr>
              <a:t>판기</a:t>
            </a:r>
            <a:endParaRPr kumimoji="0" lang="en-US" sz="1200" b="1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5" name="그룹 3"/>
          <p:cNvGrpSpPr/>
          <p:nvPr/>
        </p:nvGrpSpPr>
        <p:grpSpPr bwMode="gray">
          <a:xfrm>
            <a:off x="851645" y="3608387"/>
            <a:ext cx="2983285" cy="579563"/>
            <a:chOff x="1000787" y="4641771"/>
            <a:chExt cx="3806935" cy="1404933"/>
          </a:xfrm>
        </p:grpSpPr>
        <p:sp>
          <p:nvSpPr>
            <p:cNvPr id="71" name="Line 28"/>
            <p:cNvSpPr>
              <a:spLocks noChangeShapeType="1"/>
            </p:cNvSpPr>
            <p:nvPr/>
          </p:nvSpPr>
          <p:spPr bwMode="gray">
            <a:xfrm flipH="1">
              <a:off x="1000787" y="4641771"/>
              <a:ext cx="0" cy="1404933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gray">
            <a:xfrm flipH="1">
              <a:off x="4807722" y="4641771"/>
              <a:ext cx="0" cy="1404933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6" name="자유형 48"/>
          <p:cNvSpPr/>
          <p:nvPr/>
        </p:nvSpPr>
        <p:spPr bwMode="gray">
          <a:xfrm>
            <a:off x="875297" y="2701540"/>
            <a:ext cx="1792501" cy="904090"/>
          </a:xfrm>
          <a:custGeom>
            <a:avLst/>
            <a:gdLst>
              <a:gd name="connsiteX0" fmla="*/ 0 w 1338943"/>
              <a:gd name="connsiteY0" fmla="*/ 1491343 h 1502228"/>
              <a:gd name="connsiteX1" fmla="*/ 283028 w 1338943"/>
              <a:gd name="connsiteY1" fmla="*/ 1404257 h 1502228"/>
              <a:gd name="connsiteX2" fmla="*/ 631371 w 1338943"/>
              <a:gd name="connsiteY2" fmla="*/ 1240971 h 1502228"/>
              <a:gd name="connsiteX3" fmla="*/ 816428 w 1338943"/>
              <a:gd name="connsiteY3" fmla="*/ 1121228 h 1502228"/>
              <a:gd name="connsiteX4" fmla="*/ 870857 w 1338943"/>
              <a:gd name="connsiteY4" fmla="*/ 1012371 h 1502228"/>
              <a:gd name="connsiteX5" fmla="*/ 979714 w 1338943"/>
              <a:gd name="connsiteY5" fmla="*/ 838200 h 1502228"/>
              <a:gd name="connsiteX6" fmla="*/ 1143000 w 1338943"/>
              <a:gd name="connsiteY6" fmla="*/ 402771 h 1502228"/>
              <a:gd name="connsiteX7" fmla="*/ 1295400 w 1338943"/>
              <a:gd name="connsiteY7" fmla="*/ 21771 h 1502228"/>
              <a:gd name="connsiteX8" fmla="*/ 1338943 w 1338943"/>
              <a:gd name="connsiteY8" fmla="*/ 0 h 1502228"/>
              <a:gd name="connsiteX9" fmla="*/ 1338943 w 1338943"/>
              <a:gd name="connsiteY9" fmla="*/ 1502228 h 1502228"/>
              <a:gd name="connsiteX10" fmla="*/ 54428 w 1338943"/>
              <a:gd name="connsiteY10" fmla="*/ 1502228 h 1502228"/>
              <a:gd name="connsiteX0" fmla="*/ 0 w 1338943"/>
              <a:gd name="connsiteY0" fmla="*/ 1491343 h 1502228"/>
              <a:gd name="connsiteX1" fmla="*/ 283028 w 1338943"/>
              <a:gd name="connsiteY1" fmla="*/ 1404257 h 1502228"/>
              <a:gd name="connsiteX2" fmla="*/ 631371 w 1338943"/>
              <a:gd name="connsiteY2" fmla="*/ 1240971 h 1502228"/>
              <a:gd name="connsiteX3" fmla="*/ 797378 w 1338943"/>
              <a:gd name="connsiteY3" fmla="*/ 1111703 h 1502228"/>
              <a:gd name="connsiteX4" fmla="*/ 870857 w 1338943"/>
              <a:gd name="connsiteY4" fmla="*/ 1012371 h 1502228"/>
              <a:gd name="connsiteX5" fmla="*/ 979714 w 1338943"/>
              <a:gd name="connsiteY5" fmla="*/ 838200 h 1502228"/>
              <a:gd name="connsiteX6" fmla="*/ 1143000 w 1338943"/>
              <a:gd name="connsiteY6" fmla="*/ 402771 h 1502228"/>
              <a:gd name="connsiteX7" fmla="*/ 1295400 w 1338943"/>
              <a:gd name="connsiteY7" fmla="*/ 21771 h 1502228"/>
              <a:gd name="connsiteX8" fmla="*/ 1338943 w 1338943"/>
              <a:gd name="connsiteY8" fmla="*/ 0 h 1502228"/>
              <a:gd name="connsiteX9" fmla="*/ 1338943 w 1338943"/>
              <a:gd name="connsiteY9" fmla="*/ 1502228 h 1502228"/>
              <a:gd name="connsiteX10" fmla="*/ 54428 w 1338943"/>
              <a:gd name="connsiteY10" fmla="*/ 1502228 h 1502228"/>
              <a:gd name="connsiteX0" fmla="*/ 0 w 1638760"/>
              <a:gd name="connsiteY0" fmla="*/ 1836788 h 1847673"/>
              <a:gd name="connsiteX1" fmla="*/ 283028 w 1638760"/>
              <a:gd name="connsiteY1" fmla="*/ 1749702 h 1847673"/>
              <a:gd name="connsiteX2" fmla="*/ 631371 w 1638760"/>
              <a:gd name="connsiteY2" fmla="*/ 1586416 h 1847673"/>
              <a:gd name="connsiteX3" fmla="*/ 797378 w 1638760"/>
              <a:gd name="connsiteY3" fmla="*/ 1457148 h 1847673"/>
              <a:gd name="connsiteX4" fmla="*/ 870857 w 1638760"/>
              <a:gd name="connsiteY4" fmla="*/ 1357816 h 1847673"/>
              <a:gd name="connsiteX5" fmla="*/ 979714 w 1638760"/>
              <a:gd name="connsiteY5" fmla="*/ 1183645 h 1847673"/>
              <a:gd name="connsiteX6" fmla="*/ 1143000 w 1638760"/>
              <a:gd name="connsiteY6" fmla="*/ 748216 h 1847673"/>
              <a:gd name="connsiteX7" fmla="*/ 1295400 w 1638760"/>
              <a:gd name="connsiteY7" fmla="*/ 367216 h 1847673"/>
              <a:gd name="connsiteX8" fmla="*/ 1638760 w 1638760"/>
              <a:gd name="connsiteY8" fmla="*/ 0 h 1847673"/>
              <a:gd name="connsiteX9" fmla="*/ 1338943 w 1638760"/>
              <a:gd name="connsiteY9" fmla="*/ 1847673 h 1847673"/>
              <a:gd name="connsiteX10" fmla="*/ 54428 w 1638760"/>
              <a:gd name="connsiteY10" fmla="*/ 1847673 h 1847673"/>
              <a:gd name="connsiteX0" fmla="*/ 0 w 1638760"/>
              <a:gd name="connsiteY0" fmla="*/ 1836788 h 1862067"/>
              <a:gd name="connsiteX1" fmla="*/ 283028 w 1638760"/>
              <a:gd name="connsiteY1" fmla="*/ 1749702 h 1862067"/>
              <a:gd name="connsiteX2" fmla="*/ 631371 w 1638760"/>
              <a:gd name="connsiteY2" fmla="*/ 1586416 h 1862067"/>
              <a:gd name="connsiteX3" fmla="*/ 797378 w 1638760"/>
              <a:gd name="connsiteY3" fmla="*/ 1457148 h 1862067"/>
              <a:gd name="connsiteX4" fmla="*/ 870857 w 1638760"/>
              <a:gd name="connsiteY4" fmla="*/ 1357816 h 1862067"/>
              <a:gd name="connsiteX5" fmla="*/ 979714 w 1638760"/>
              <a:gd name="connsiteY5" fmla="*/ 1183645 h 1862067"/>
              <a:gd name="connsiteX6" fmla="*/ 1143000 w 1638760"/>
              <a:gd name="connsiteY6" fmla="*/ 748216 h 1862067"/>
              <a:gd name="connsiteX7" fmla="*/ 1295400 w 1638760"/>
              <a:gd name="connsiteY7" fmla="*/ 367216 h 1862067"/>
              <a:gd name="connsiteX8" fmla="*/ 1638760 w 1638760"/>
              <a:gd name="connsiteY8" fmla="*/ 0 h 1862067"/>
              <a:gd name="connsiteX9" fmla="*/ 1630657 w 1638760"/>
              <a:gd name="connsiteY9" fmla="*/ 1862067 h 1862067"/>
              <a:gd name="connsiteX10" fmla="*/ 54428 w 1638760"/>
              <a:gd name="connsiteY10" fmla="*/ 1847673 h 1862067"/>
              <a:gd name="connsiteX0" fmla="*/ 0 w 1638760"/>
              <a:gd name="connsiteY0" fmla="*/ 1836788 h 1847673"/>
              <a:gd name="connsiteX1" fmla="*/ 283028 w 1638760"/>
              <a:gd name="connsiteY1" fmla="*/ 1749702 h 1847673"/>
              <a:gd name="connsiteX2" fmla="*/ 631371 w 1638760"/>
              <a:gd name="connsiteY2" fmla="*/ 1586416 h 1847673"/>
              <a:gd name="connsiteX3" fmla="*/ 797378 w 1638760"/>
              <a:gd name="connsiteY3" fmla="*/ 1457148 h 1847673"/>
              <a:gd name="connsiteX4" fmla="*/ 870857 w 1638760"/>
              <a:gd name="connsiteY4" fmla="*/ 1357816 h 1847673"/>
              <a:gd name="connsiteX5" fmla="*/ 979714 w 1638760"/>
              <a:gd name="connsiteY5" fmla="*/ 1183645 h 1847673"/>
              <a:gd name="connsiteX6" fmla="*/ 1143000 w 1638760"/>
              <a:gd name="connsiteY6" fmla="*/ 748216 h 1847673"/>
              <a:gd name="connsiteX7" fmla="*/ 1295400 w 1638760"/>
              <a:gd name="connsiteY7" fmla="*/ 367216 h 1847673"/>
              <a:gd name="connsiteX8" fmla="*/ 1638760 w 1638760"/>
              <a:gd name="connsiteY8" fmla="*/ 0 h 1847673"/>
              <a:gd name="connsiteX9" fmla="*/ 1638760 w 1638760"/>
              <a:gd name="connsiteY9" fmla="*/ 1818886 h 1847673"/>
              <a:gd name="connsiteX10" fmla="*/ 54428 w 1638760"/>
              <a:gd name="connsiteY10" fmla="*/ 1847673 h 1847673"/>
              <a:gd name="connsiteX0" fmla="*/ 0 w 1638760"/>
              <a:gd name="connsiteY0" fmla="*/ 1836788 h 1847673"/>
              <a:gd name="connsiteX1" fmla="*/ 283028 w 1638760"/>
              <a:gd name="connsiteY1" fmla="*/ 1749702 h 1847673"/>
              <a:gd name="connsiteX2" fmla="*/ 631371 w 1638760"/>
              <a:gd name="connsiteY2" fmla="*/ 1586416 h 1847673"/>
              <a:gd name="connsiteX3" fmla="*/ 797378 w 1638760"/>
              <a:gd name="connsiteY3" fmla="*/ 1457148 h 1847673"/>
              <a:gd name="connsiteX4" fmla="*/ 870857 w 1638760"/>
              <a:gd name="connsiteY4" fmla="*/ 1357816 h 1847673"/>
              <a:gd name="connsiteX5" fmla="*/ 979714 w 1638760"/>
              <a:gd name="connsiteY5" fmla="*/ 1183645 h 1847673"/>
              <a:gd name="connsiteX6" fmla="*/ 1143000 w 1638760"/>
              <a:gd name="connsiteY6" fmla="*/ 748216 h 1847673"/>
              <a:gd name="connsiteX7" fmla="*/ 1295400 w 1638760"/>
              <a:gd name="connsiteY7" fmla="*/ 219281 h 1847673"/>
              <a:gd name="connsiteX8" fmla="*/ 1638760 w 1638760"/>
              <a:gd name="connsiteY8" fmla="*/ 0 h 1847673"/>
              <a:gd name="connsiteX9" fmla="*/ 1638760 w 1638760"/>
              <a:gd name="connsiteY9" fmla="*/ 1818886 h 1847673"/>
              <a:gd name="connsiteX10" fmla="*/ 54428 w 1638760"/>
              <a:gd name="connsiteY10" fmla="*/ 1847673 h 1847673"/>
              <a:gd name="connsiteX0" fmla="*/ 0 w 1638760"/>
              <a:gd name="connsiteY0" fmla="*/ 1836788 h 1847673"/>
              <a:gd name="connsiteX1" fmla="*/ 283028 w 1638760"/>
              <a:gd name="connsiteY1" fmla="*/ 1749702 h 1847673"/>
              <a:gd name="connsiteX2" fmla="*/ 631371 w 1638760"/>
              <a:gd name="connsiteY2" fmla="*/ 1586416 h 1847673"/>
              <a:gd name="connsiteX3" fmla="*/ 797378 w 1638760"/>
              <a:gd name="connsiteY3" fmla="*/ 1457148 h 1847673"/>
              <a:gd name="connsiteX4" fmla="*/ 870857 w 1638760"/>
              <a:gd name="connsiteY4" fmla="*/ 1357816 h 1847673"/>
              <a:gd name="connsiteX5" fmla="*/ 979714 w 1638760"/>
              <a:gd name="connsiteY5" fmla="*/ 1183645 h 1847673"/>
              <a:gd name="connsiteX6" fmla="*/ 1064209 w 1638760"/>
              <a:gd name="connsiteY6" fmla="*/ 359884 h 1847673"/>
              <a:gd name="connsiteX7" fmla="*/ 1295400 w 1638760"/>
              <a:gd name="connsiteY7" fmla="*/ 219281 h 1847673"/>
              <a:gd name="connsiteX8" fmla="*/ 1638760 w 1638760"/>
              <a:gd name="connsiteY8" fmla="*/ 0 h 1847673"/>
              <a:gd name="connsiteX9" fmla="*/ 1638760 w 1638760"/>
              <a:gd name="connsiteY9" fmla="*/ 1818886 h 1847673"/>
              <a:gd name="connsiteX10" fmla="*/ 54428 w 1638760"/>
              <a:gd name="connsiteY10" fmla="*/ 1847673 h 1847673"/>
              <a:gd name="connsiteX0" fmla="*/ 0 w 1638760"/>
              <a:gd name="connsiteY0" fmla="*/ 1836788 h 1847673"/>
              <a:gd name="connsiteX1" fmla="*/ 283028 w 1638760"/>
              <a:gd name="connsiteY1" fmla="*/ 1749702 h 1847673"/>
              <a:gd name="connsiteX2" fmla="*/ 631371 w 1638760"/>
              <a:gd name="connsiteY2" fmla="*/ 1586416 h 1847673"/>
              <a:gd name="connsiteX3" fmla="*/ 797378 w 1638760"/>
              <a:gd name="connsiteY3" fmla="*/ 1457148 h 1847673"/>
              <a:gd name="connsiteX4" fmla="*/ 870857 w 1638760"/>
              <a:gd name="connsiteY4" fmla="*/ 1357816 h 1847673"/>
              <a:gd name="connsiteX5" fmla="*/ 927187 w 1638760"/>
              <a:gd name="connsiteY5" fmla="*/ 721346 h 1847673"/>
              <a:gd name="connsiteX6" fmla="*/ 1064209 w 1638760"/>
              <a:gd name="connsiteY6" fmla="*/ 359884 h 1847673"/>
              <a:gd name="connsiteX7" fmla="*/ 1295400 w 1638760"/>
              <a:gd name="connsiteY7" fmla="*/ 219281 h 1847673"/>
              <a:gd name="connsiteX8" fmla="*/ 1638760 w 1638760"/>
              <a:gd name="connsiteY8" fmla="*/ 0 h 1847673"/>
              <a:gd name="connsiteX9" fmla="*/ 1638760 w 1638760"/>
              <a:gd name="connsiteY9" fmla="*/ 1818886 h 1847673"/>
              <a:gd name="connsiteX10" fmla="*/ 54428 w 1638760"/>
              <a:gd name="connsiteY10" fmla="*/ 1847673 h 1847673"/>
              <a:gd name="connsiteX0" fmla="*/ 0 w 1638760"/>
              <a:gd name="connsiteY0" fmla="*/ 1836788 h 1847673"/>
              <a:gd name="connsiteX1" fmla="*/ 283028 w 1638760"/>
              <a:gd name="connsiteY1" fmla="*/ 1749702 h 1847673"/>
              <a:gd name="connsiteX2" fmla="*/ 631371 w 1638760"/>
              <a:gd name="connsiteY2" fmla="*/ 1586416 h 1847673"/>
              <a:gd name="connsiteX3" fmla="*/ 797378 w 1638760"/>
              <a:gd name="connsiteY3" fmla="*/ 1457148 h 1847673"/>
              <a:gd name="connsiteX4" fmla="*/ 765802 w 1638760"/>
              <a:gd name="connsiteY4" fmla="*/ 1006468 h 1847673"/>
              <a:gd name="connsiteX5" fmla="*/ 927187 w 1638760"/>
              <a:gd name="connsiteY5" fmla="*/ 721346 h 1847673"/>
              <a:gd name="connsiteX6" fmla="*/ 1064209 w 1638760"/>
              <a:gd name="connsiteY6" fmla="*/ 359884 h 1847673"/>
              <a:gd name="connsiteX7" fmla="*/ 1295400 w 1638760"/>
              <a:gd name="connsiteY7" fmla="*/ 219281 h 1847673"/>
              <a:gd name="connsiteX8" fmla="*/ 1638760 w 1638760"/>
              <a:gd name="connsiteY8" fmla="*/ 0 h 1847673"/>
              <a:gd name="connsiteX9" fmla="*/ 1638760 w 1638760"/>
              <a:gd name="connsiteY9" fmla="*/ 1818886 h 1847673"/>
              <a:gd name="connsiteX10" fmla="*/ 54428 w 1638760"/>
              <a:gd name="connsiteY10" fmla="*/ 1847673 h 1847673"/>
              <a:gd name="connsiteX0" fmla="*/ 0 w 1638760"/>
              <a:gd name="connsiteY0" fmla="*/ 1836788 h 1847673"/>
              <a:gd name="connsiteX1" fmla="*/ 283028 w 1638760"/>
              <a:gd name="connsiteY1" fmla="*/ 1749702 h 1847673"/>
              <a:gd name="connsiteX2" fmla="*/ 631371 w 1638760"/>
              <a:gd name="connsiteY2" fmla="*/ 1586416 h 1847673"/>
              <a:gd name="connsiteX3" fmla="*/ 692323 w 1638760"/>
              <a:gd name="connsiteY3" fmla="*/ 1309212 h 1847673"/>
              <a:gd name="connsiteX4" fmla="*/ 765802 w 1638760"/>
              <a:gd name="connsiteY4" fmla="*/ 1006468 h 1847673"/>
              <a:gd name="connsiteX5" fmla="*/ 927187 w 1638760"/>
              <a:gd name="connsiteY5" fmla="*/ 721346 h 1847673"/>
              <a:gd name="connsiteX6" fmla="*/ 1064209 w 1638760"/>
              <a:gd name="connsiteY6" fmla="*/ 359884 h 1847673"/>
              <a:gd name="connsiteX7" fmla="*/ 1295400 w 1638760"/>
              <a:gd name="connsiteY7" fmla="*/ 219281 h 1847673"/>
              <a:gd name="connsiteX8" fmla="*/ 1638760 w 1638760"/>
              <a:gd name="connsiteY8" fmla="*/ 0 h 1847673"/>
              <a:gd name="connsiteX9" fmla="*/ 1638760 w 1638760"/>
              <a:gd name="connsiteY9" fmla="*/ 1818886 h 1847673"/>
              <a:gd name="connsiteX10" fmla="*/ 54428 w 1638760"/>
              <a:gd name="connsiteY10" fmla="*/ 1847673 h 1847673"/>
              <a:gd name="connsiteX0" fmla="*/ 0 w 1638760"/>
              <a:gd name="connsiteY0" fmla="*/ 1836788 h 1847673"/>
              <a:gd name="connsiteX1" fmla="*/ 283028 w 1638760"/>
              <a:gd name="connsiteY1" fmla="*/ 1749702 h 1847673"/>
              <a:gd name="connsiteX2" fmla="*/ 596353 w 1638760"/>
              <a:gd name="connsiteY2" fmla="*/ 1493957 h 1847673"/>
              <a:gd name="connsiteX3" fmla="*/ 692323 w 1638760"/>
              <a:gd name="connsiteY3" fmla="*/ 1309212 h 1847673"/>
              <a:gd name="connsiteX4" fmla="*/ 765802 w 1638760"/>
              <a:gd name="connsiteY4" fmla="*/ 1006468 h 1847673"/>
              <a:gd name="connsiteX5" fmla="*/ 927187 w 1638760"/>
              <a:gd name="connsiteY5" fmla="*/ 721346 h 1847673"/>
              <a:gd name="connsiteX6" fmla="*/ 1064209 w 1638760"/>
              <a:gd name="connsiteY6" fmla="*/ 359884 h 1847673"/>
              <a:gd name="connsiteX7" fmla="*/ 1295400 w 1638760"/>
              <a:gd name="connsiteY7" fmla="*/ 219281 h 1847673"/>
              <a:gd name="connsiteX8" fmla="*/ 1638760 w 1638760"/>
              <a:gd name="connsiteY8" fmla="*/ 0 h 1847673"/>
              <a:gd name="connsiteX9" fmla="*/ 1638760 w 1638760"/>
              <a:gd name="connsiteY9" fmla="*/ 1818886 h 1847673"/>
              <a:gd name="connsiteX10" fmla="*/ 54428 w 1638760"/>
              <a:gd name="connsiteY10" fmla="*/ 1847673 h 1847673"/>
              <a:gd name="connsiteX0" fmla="*/ 0 w 1647515"/>
              <a:gd name="connsiteY0" fmla="*/ 1744328 h 1755213"/>
              <a:gd name="connsiteX1" fmla="*/ 283028 w 1647515"/>
              <a:gd name="connsiteY1" fmla="*/ 1657242 h 1755213"/>
              <a:gd name="connsiteX2" fmla="*/ 596353 w 1647515"/>
              <a:gd name="connsiteY2" fmla="*/ 1401497 h 1755213"/>
              <a:gd name="connsiteX3" fmla="*/ 692323 w 1647515"/>
              <a:gd name="connsiteY3" fmla="*/ 1216752 h 1755213"/>
              <a:gd name="connsiteX4" fmla="*/ 765802 w 1647515"/>
              <a:gd name="connsiteY4" fmla="*/ 914008 h 1755213"/>
              <a:gd name="connsiteX5" fmla="*/ 927187 w 1647515"/>
              <a:gd name="connsiteY5" fmla="*/ 628886 h 1755213"/>
              <a:gd name="connsiteX6" fmla="*/ 1064209 w 1647515"/>
              <a:gd name="connsiteY6" fmla="*/ 267424 h 1755213"/>
              <a:gd name="connsiteX7" fmla="*/ 1295400 w 1647515"/>
              <a:gd name="connsiteY7" fmla="*/ 126821 h 1755213"/>
              <a:gd name="connsiteX8" fmla="*/ 1647515 w 1647515"/>
              <a:gd name="connsiteY8" fmla="*/ 0 h 1755213"/>
              <a:gd name="connsiteX9" fmla="*/ 1638760 w 1647515"/>
              <a:gd name="connsiteY9" fmla="*/ 1726426 h 1755213"/>
              <a:gd name="connsiteX10" fmla="*/ 54428 w 1647515"/>
              <a:gd name="connsiteY10" fmla="*/ 1755213 h 175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7515" h="1755213">
                <a:moveTo>
                  <a:pt x="0" y="1744328"/>
                </a:moveTo>
                <a:lnTo>
                  <a:pt x="283028" y="1657242"/>
                </a:lnTo>
                <a:lnTo>
                  <a:pt x="596353" y="1401497"/>
                </a:lnTo>
                <a:lnTo>
                  <a:pt x="692323" y="1216752"/>
                </a:lnTo>
                <a:lnTo>
                  <a:pt x="765802" y="914008"/>
                </a:lnTo>
                <a:lnTo>
                  <a:pt x="927187" y="628886"/>
                </a:lnTo>
                <a:lnTo>
                  <a:pt x="1064209" y="267424"/>
                </a:lnTo>
                <a:lnTo>
                  <a:pt x="1295400" y="126821"/>
                </a:lnTo>
                <a:lnTo>
                  <a:pt x="1647515" y="0"/>
                </a:lnTo>
                <a:cubicBezTo>
                  <a:pt x="1644597" y="575475"/>
                  <a:pt x="1641678" y="1150951"/>
                  <a:pt x="1638760" y="1726426"/>
                </a:cubicBezTo>
                <a:lnTo>
                  <a:pt x="54428" y="1755213"/>
                </a:lnTo>
              </a:path>
            </a:pathLst>
          </a:custGeom>
          <a:pattFill prst="dkVert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67" name="그룹 22"/>
          <p:cNvGrpSpPr/>
          <p:nvPr/>
        </p:nvGrpSpPr>
        <p:grpSpPr bwMode="gray">
          <a:xfrm>
            <a:off x="889554" y="2705514"/>
            <a:ext cx="2951205" cy="895520"/>
            <a:chOff x="852276" y="3201315"/>
            <a:chExt cx="3224424" cy="1999585"/>
          </a:xfrm>
        </p:grpSpPr>
        <p:sp>
          <p:nvSpPr>
            <p:cNvPr id="69" name="Freeform 5"/>
            <p:cNvSpPr>
              <a:spLocks/>
            </p:cNvSpPr>
            <p:nvPr/>
          </p:nvSpPr>
          <p:spPr bwMode="gray">
            <a:xfrm>
              <a:off x="2916202" y="3217971"/>
              <a:ext cx="1160498" cy="1982929"/>
            </a:xfrm>
            <a:custGeom>
              <a:avLst/>
              <a:gdLst>
                <a:gd name="connsiteX0" fmla="*/ 9989 w 9989"/>
                <a:gd name="connsiteY0" fmla="*/ 9986 h 9986"/>
                <a:gd name="connsiteX1" fmla="*/ 8935 w 9989"/>
                <a:gd name="connsiteY1" fmla="*/ 9875 h 9986"/>
                <a:gd name="connsiteX2" fmla="*/ 8413 w 9989"/>
                <a:gd name="connsiteY2" fmla="*/ 9764 h 9986"/>
                <a:gd name="connsiteX3" fmla="*/ 7891 w 9989"/>
                <a:gd name="connsiteY3" fmla="*/ 9584 h 9986"/>
                <a:gd name="connsiteX4" fmla="*/ 7358 w 9989"/>
                <a:gd name="connsiteY4" fmla="*/ 9362 h 9986"/>
                <a:gd name="connsiteX5" fmla="*/ 6826 w 9989"/>
                <a:gd name="connsiteY5" fmla="*/ 9057 h 9986"/>
                <a:gd name="connsiteX6" fmla="*/ 6304 w 9989"/>
                <a:gd name="connsiteY6" fmla="*/ 8641 h 9986"/>
                <a:gd name="connsiteX7" fmla="*/ 5250 w 9989"/>
                <a:gd name="connsiteY7" fmla="*/ 7490 h 9986"/>
                <a:gd name="connsiteX8" fmla="*/ 4195 w 9989"/>
                <a:gd name="connsiteY8" fmla="*/ 5853 h 9986"/>
                <a:gd name="connsiteX9" fmla="*/ 3152 w 9989"/>
                <a:gd name="connsiteY9" fmla="*/ 3897 h 9986"/>
                <a:gd name="connsiteX10" fmla="*/ 2619 w 9989"/>
                <a:gd name="connsiteY10" fmla="*/ 2899 h 9986"/>
                <a:gd name="connsiteX11" fmla="*/ 2098 w 9989"/>
                <a:gd name="connsiteY11" fmla="*/ 1969 h 9986"/>
                <a:gd name="connsiteX12" fmla="*/ 1576 w 9989"/>
                <a:gd name="connsiteY12" fmla="*/ 1151 h 9986"/>
                <a:gd name="connsiteX13" fmla="*/ 1043 w 9989"/>
                <a:gd name="connsiteY13" fmla="*/ 527 h 9986"/>
                <a:gd name="connsiteX14" fmla="*/ 0 w 9989"/>
                <a:gd name="connsiteY14" fmla="*/ 0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89" h="9986">
                  <a:moveTo>
                    <a:pt x="9989" y="9986"/>
                  </a:moveTo>
                  <a:lnTo>
                    <a:pt x="8935" y="9875"/>
                  </a:lnTo>
                  <a:lnTo>
                    <a:pt x="8413" y="9764"/>
                  </a:lnTo>
                  <a:lnTo>
                    <a:pt x="7891" y="9584"/>
                  </a:lnTo>
                  <a:lnTo>
                    <a:pt x="7358" y="9362"/>
                  </a:lnTo>
                  <a:lnTo>
                    <a:pt x="6826" y="9057"/>
                  </a:lnTo>
                  <a:lnTo>
                    <a:pt x="6304" y="8641"/>
                  </a:lnTo>
                  <a:lnTo>
                    <a:pt x="5250" y="7490"/>
                  </a:lnTo>
                  <a:lnTo>
                    <a:pt x="4195" y="5853"/>
                  </a:lnTo>
                  <a:lnTo>
                    <a:pt x="3152" y="3897"/>
                  </a:lnTo>
                  <a:lnTo>
                    <a:pt x="2619" y="2899"/>
                  </a:lnTo>
                  <a:lnTo>
                    <a:pt x="2098" y="1969"/>
                  </a:lnTo>
                  <a:lnTo>
                    <a:pt x="1576" y="1151"/>
                  </a:lnTo>
                  <a:lnTo>
                    <a:pt x="1043" y="527"/>
                  </a:ln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gray">
            <a:xfrm>
              <a:off x="852276" y="3201315"/>
              <a:ext cx="2050977" cy="1999585"/>
            </a:xfrm>
            <a:custGeom>
              <a:avLst/>
              <a:gdLst>
                <a:gd name="connsiteX0" fmla="*/ 0 w 9989"/>
                <a:gd name="connsiteY0" fmla="*/ 9986 h 9986"/>
                <a:gd name="connsiteX1" fmla="*/ 1054 w 9989"/>
                <a:gd name="connsiteY1" fmla="*/ 9875 h 9986"/>
                <a:gd name="connsiteX2" fmla="*/ 1576 w 9989"/>
                <a:gd name="connsiteY2" fmla="*/ 9764 h 9986"/>
                <a:gd name="connsiteX3" fmla="*/ 2098 w 9989"/>
                <a:gd name="connsiteY3" fmla="*/ 9584 h 9986"/>
                <a:gd name="connsiteX4" fmla="*/ 2630 w 9989"/>
                <a:gd name="connsiteY4" fmla="*/ 9362 h 9986"/>
                <a:gd name="connsiteX5" fmla="*/ 3152 w 9989"/>
                <a:gd name="connsiteY5" fmla="*/ 9057 h 9986"/>
                <a:gd name="connsiteX6" fmla="*/ 3674 w 9989"/>
                <a:gd name="connsiteY6" fmla="*/ 8641 h 9986"/>
                <a:gd name="connsiteX7" fmla="*/ 4384 w 9989"/>
                <a:gd name="connsiteY7" fmla="*/ 7490 h 9986"/>
                <a:gd name="connsiteX8" fmla="*/ 5782 w 9989"/>
                <a:gd name="connsiteY8" fmla="*/ 5853 h 9986"/>
                <a:gd name="connsiteX9" fmla="*/ 6837 w 9989"/>
                <a:gd name="connsiteY9" fmla="*/ 3897 h 9986"/>
                <a:gd name="connsiteX10" fmla="*/ 7358 w 9989"/>
                <a:gd name="connsiteY10" fmla="*/ 2899 h 9986"/>
                <a:gd name="connsiteX11" fmla="*/ 7880 w 9989"/>
                <a:gd name="connsiteY11" fmla="*/ 1969 h 9986"/>
                <a:gd name="connsiteX12" fmla="*/ 8402 w 9989"/>
                <a:gd name="connsiteY12" fmla="*/ 1151 h 9986"/>
                <a:gd name="connsiteX13" fmla="*/ 8935 w 9989"/>
                <a:gd name="connsiteY13" fmla="*/ 527 h 9986"/>
                <a:gd name="connsiteX14" fmla="*/ 9456 w 9989"/>
                <a:gd name="connsiteY14" fmla="*/ 125 h 9986"/>
                <a:gd name="connsiteX15" fmla="*/ 9989 w 9989"/>
                <a:gd name="connsiteY15" fmla="*/ 0 h 9986"/>
                <a:gd name="connsiteX0" fmla="*/ 0 w 10000"/>
                <a:gd name="connsiteY0" fmla="*/ 10000 h 10000"/>
                <a:gd name="connsiteX1" fmla="*/ 1055 w 10000"/>
                <a:gd name="connsiteY1" fmla="*/ 9889 h 10000"/>
                <a:gd name="connsiteX2" fmla="*/ 1578 w 10000"/>
                <a:gd name="connsiteY2" fmla="*/ 9778 h 10000"/>
                <a:gd name="connsiteX3" fmla="*/ 2100 w 10000"/>
                <a:gd name="connsiteY3" fmla="*/ 9597 h 10000"/>
                <a:gd name="connsiteX4" fmla="*/ 2633 w 10000"/>
                <a:gd name="connsiteY4" fmla="*/ 9375 h 10000"/>
                <a:gd name="connsiteX5" fmla="*/ 3155 w 10000"/>
                <a:gd name="connsiteY5" fmla="*/ 9070 h 10000"/>
                <a:gd name="connsiteX6" fmla="*/ 3678 w 10000"/>
                <a:gd name="connsiteY6" fmla="*/ 8653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845 w 10000"/>
                <a:gd name="connsiteY9" fmla="*/ 3902 h 10000"/>
                <a:gd name="connsiteX10" fmla="*/ 7366 w 10000"/>
                <a:gd name="connsiteY10" fmla="*/ 2903 h 10000"/>
                <a:gd name="connsiteX11" fmla="*/ 7889 w 10000"/>
                <a:gd name="connsiteY11" fmla="*/ 1972 h 10000"/>
                <a:gd name="connsiteX12" fmla="*/ 8411 w 10000"/>
                <a:gd name="connsiteY12" fmla="*/ 1153 h 10000"/>
                <a:gd name="connsiteX13" fmla="*/ 8945 w 10000"/>
                <a:gd name="connsiteY13" fmla="*/ 528 h 10000"/>
                <a:gd name="connsiteX14" fmla="*/ 9466 w 10000"/>
                <a:gd name="connsiteY14" fmla="*/ 125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55 w 10000"/>
                <a:gd name="connsiteY1" fmla="*/ 9889 h 10000"/>
                <a:gd name="connsiteX2" fmla="*/ 1578 w 10000"/>
                <a:gd name="connsiteY2" fmla="*/ 9778 h 10000"/>
                <a:gd name="connsiteX3" fmla="*/ 2100 w 10000"/>
                <a:gd name="connsiteY3" fmla="*/ 9597 h 10000"/>
                <a:gd name="connsiteX4" fmla="*/ 2633 w 10000"/>
                <a:gd name="connsiteY4" fmla="*/ 9375 h 10000"/>
                <a:gd name="connsiteX5" fmla="*/ 3155 w 10000"/>
                <a:gd name="connsiteY5" fmla="*/ 9070 h 10000"/>
                <a:gd name="connsiteX6" fmla="*/ 3678 w 10000"/>
                <a:gd name="connsiteY6" fmla="*/ 8653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354 w 10000"/>
                <a:gd name="connsiteY9" fmla="*/ 2927 h 10000"/>
                <a:gd name="connsiteX10" fmla="*/ 7366 w 10000"/>
                <a:gd name="connsiteY10" fmla="*/ 2903 h 10000"/>
                <a:gd name="connsiteX11" fmla="*/ 7889 w 10000"/>
                <a:gd name="connsiteY11" fmla="*/ 1972 h 10000"/>
                <a:gd name="connsiteX12" fmla="*/ 8411 w 10000"/>
                <a:gd name="connsiteY12" fmla="*/ 1153 h 10000"/>
                <a:gd name="connsiteX13" fmla="*/ 8945 w 10000"/>
                <a:gd name="connsiteY13" fmla="*/ 528 h 10000"/>
                <a:gd name="connsiteX14" fmla="*/ 9466 w 10000"/>
                <a:gd name="connsiteY14" fmla="*/ 125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55 w 10000"/>
                <a:gd name="connsiteY1" fmla="*/ 9889 h 10000"/>
                <a:gd name="connsiteX2" fmla="*/ 1578 w 10000"/>
                <a:gd name="connsiteY2" fmla="*/ 9778 h 10000"/>
                <a:gd name="connsiteX3" fmla="*/ 2100 w 10000"/>
                <a:gd name="connsiteY3" fmla="*/ 9597 h 10000"/>
                <a:gd name="connsiteX4" fmla="*/ 2633 w 10000"/>
                <a:gd name="connsiteY4" fmla="*/ 9375 h 10000"/>
                <a:gd name="connsiteX5" fmla="*/ 3155 w 10000"/>
                <a:gd name="connsiteY5" fmla="*/ 9070 h 10000"/>
                <a:gd name="connsiteX6" fmla="*/ 3678 w 10000"/>
                <a:gd name="connsiteY6" fmla="*/ 8653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354 w 10000"/>
                <a:gd name="connsiteY9" fmla="*/ 2927 h 10000"/>
                <a:gd name="connsiteX10" fmla="*/ 7317 w 10000"/>
                <a:gd name="connsiteY10" fmla="*/ 1521 h 10000"/>
                <a:gd name="connsiteX11" fmla="*/ 7889 w 10000"/>
                <a:gd name="connsiteY11" fmla="*/ 1972 h 10000"/>
                <a:gd name="connsiteX12" fmla="*/ 8411 w 10000"/>
                <a:gd name="connsiteY12" fmla="*/ 1153 h 10000"/>
                <a:gd name="connsiteX13" fmla="*/ 8945 w 10000"/>
                <a:gd name="connsiteY13" fmla="*/ 528 h 10000"/>
                <a:gd name="connsiteX14" fmla="*/ 9466 w 10000"/>
                <a:gd name="connsiteY14" fmla="*/ 125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55 w 10000"/>
                <a:gd name="connsiteY1" fmla="*/ 9889 h 10000"/>
                <a:gd name="connsiteX2" fmla="*/ 1578 w 10000"/>
                <a:gd name="connsiteY2" fmla="*/ 9778 h 10000"/>
                <a:gd name="connsiteX3" fmla="*/ 2100 w 10000"/>
                <a:gd name="connsiteY3" fmla="*/ 9597 h 10000"/>
                <a:gd name="connsiteX4" fmla="*/ 2633 w 10000"/>
                <a:gd name="connsiteY4" fmla="*/ 9375 h 10000"/>
                <a:gd name="connsiteX5" fmla="*/ 3155 w 10000"/>
                <a:gd name="connsiteY5" fmla="*/ 9070 h 10000"/>
                <a:gd name="connsiteX6" fmla="*/ 3678 w 10000"/>
                <a:gd name="connsiteY6" fmla="*/ 8653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354 w 10000"/>
                <a:gd name="connsiteY9" fmla="*/ 2927 h 10000"/>
                <a:gd name="connsiteX10" fmla="*/ 7317 w 10000"/>
                <a:gd name="connsiteY10" fmla="*/ 1521 h 10000"/>
                <a:gd name="connsiteX11" fmla="*/ 7889 w 10000"/>
                <a:gd name="connsiteY11" fmla="*/ 1972 h 10000"/>
                <a:gd name="connsiteX12" fmla="*/ 8411 w 10000"/>
                <a:gd name="connsiteY12" fmla="*/ 503 h 10000"/>
                <a:gd name="connsiteX13" fmla="*/ 8945 w 10000"/>
                <a:gd name="connsiteY13" fmla="*/ 528 h 10000"/>
                <a:gd name="connsiteX14" fmla="*/ 9466 w 10000"/>
                <a:gd name="connsiteY14" fmla="*/ 125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55 w 10000"/>
                <a:gd name="connsiteY1" fmla="*/ 9889 h 10000"/>
                <a:gd name="connsiteX2" fmla="*/ 1578 w 10000"/>
                <a:gd name="connsiteY2" fmla="*/ 9778 h 10000"/>
                <a:gd name="connsiteX3" fmla="*/ 2100 w 10000"/>
                <a:gd name="connsiteY3" fmla="*/ 9597 h 10000"/>
                <a:gd name="connsiteX4" fmla="*/ 2633 w 10000"/>
                <a:gd name="connsiteY4" fmla="*/ 9375 h 10000"/>
                <a:gd name="connsiteX5" fmla="*/ 3155 w 10000"/>
                <a:gd name="connsiteY5" fmla="*/ 9070 h 10000"/>
                <a:gd name="connsiteX6" fmla="*/ 3678 w 10000"/>
                <a:gd name="connsiteY6" fmla="*/ 8653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354 w 10000"/>
                <a:gd name="connsiteY9" fmla="*/ 2927 h 10000"/>
                <a:gd name="connsiteX10" fmla="*/ 7317 w 10000"/>
                <a:gd name="connsiteY10" fmla="*/ 1521 h 10000"/>
                <a:gd name="connsiteX11" fmla="*/ 7889 w 10000"/>
                <a:gd name="connsiteY11" fmla="*/ 1078 h 10000"/>
                <a:gd name="connsiteX12" fmla="*/ 8411 w 10000"/>
                <a:gd name="connsiteY12" fmla="*/ 503 h 10000"/>
                <a:gd name="connsiteX13" fmla="*/ 8945 w 10000"/>
                <a:gd name="connsiteY13" fmla="*/ 528 h 10000"/>
                <a:gd name="connsiteX14" fmla="*/ 9466 w 10000"/>
                <a:gd name="connsiteY14" fmla="*/ 125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55 w 10000"/>
                <a:gd name="connsiteY1" fmla="*/ 9889 h 10000"/>
                <a:gd name="connsiteX2" fmla="*/ 1578 w 10000"/>
                <a:gd name="connsiteY2" fmla="*/ 9778 h 10000"/>
                <a:gd name="connsiteX3" fmla="*/ 2100 w 10000"/>
                <a:gd name="connsiteY3" fmla="*/ 9597 h 10000"/>
                <a:gd name="connsiteX4" fmla="*/ 2633 w 10000"/>
                <a:gd name="connsiteY4" fmla="*/ 9375 h 10000"/>
                <a:gd name="connsiteX5" fmla="*/ 3155 w 10000"/>
                <a:gd name="connsiteY5" fmla="*/ 9070 h 10000"/>
                <a:gd name="connsiteX6" fmla="*/ 3678 w 10000"/>
                <a:gd name="connsiteY6" fmla="*/ 8653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354 w 10000"/>
                <a:gd name="connsiteY9" fmla="*/ 2927 h 10000"/>
                <a:gd name="connsiteX10" fmla="*/ 7317 w 10000"/>
                <a:gd name="connsiteY10" fmla="*/ 1521 h 10000"/>
                <a:gd name="connsiteX11" fmla="*/ 7889 w 10000"/>
                <a:gd name="connsiteY11" fmla="*/ 1078 h 10000"/>
                <a:gd name="connsiteX12" fmla="*/ 8411 w 10000"/>
                <a:gd name="connsiteY12" fmla="*/ 503 h 10000"/>
                <a:gd name="connsiteX13" fmla="*/ 9043 w 10000"/>
                <a:gd name="connsiteY13" fmla="*/ 203 h 10000"/>
                <a:gd name="connsiteX14" fmla="*/ 9466 w 10000"/>
                <a:gd name="connsiteY14" fmla="*/ 125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55 w 10000"/>
                <a:gd name="connsiteY1" fmla="*/ 9889 h 10000"/>
                <a:gd name="connsiteX2" fmla="*/ 1578 w 10000"/>
                <a:gd name="connsiteY2" fmla="*/ 9778 h 10000"/>
                <a:gd name="connsiteX3" fmla="*/ 2100 w 10000"/>
                <a:gd name="connsiteY3" fmla="*/ 9597 h 10000"/>
                <a:gd name="connsiteX4" fmla="*/ 2633 w 10000"/>
                <a:gd name="connsiteY4" fmla="*/ 9375 h 10000"/>
                <a:gd name="connsiteX5" fmla="*/ 3155 w 10000"/>
                <a:gd name="connsiteY5" fmla="*/ 9070 h 10000"/>
                <a:gd name="connsiteX6" fmla="*/ 3678 w 10000"/>
                <a:gd name="connsiteY6" fmla="*/ 8653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354 w 10000"/>
                <a:gd name="connsiteY9" fmla="*/ 2927 h 10000"/>
                <a:gd name="connsiteX10" fmla="*/ 7317 w 10000"/>
                <a:gd name="connsiteY10" fmla="*/ 1521 h 10000"/>
                <a:gd name="connsiteX11" fmla="*/ 7813 w 10000"/>
                <a:gd name="connsiteY11" fmla="*/ 869 h 10000"/>
                <a:gd name="connsiteX12" fmla="*/ 8411 w 10000"/>
                <a:gd name="connsiteY12" fmla="*/ 503 h 10000"/>
                <a:gd name="connsiteX13" fmla="*/ 9043 w 10000"/>
                <a:gd name="connsiteY13" fmla="*/ 203 h 10000"/>
                <a:gd name="connsiteX14" fmla="*/ 9466 w 10000"/>
                <a:gd name="connsiteY14" fmla="*/ 125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55 w 10000"/>
                <a:gd name="connsiteY1" fmla="*/ 9889 h 10000"/>
                <a:gd name="connsiteX2" fmla="*/ 1578 w 10000"/>
                <a:gd name="connsiteY2" fmla="*/ 9778 h 10000"/>
                <a:gd name="connsiteX3" fmla="*/ 2100 w 10000"/>
                <a:gd name="connsiteY3" fmla="*/ 9597 h 10000"/>
                <a:gd name="connsiteX4" fmla="*/ 2633 w 10000"/>
                <a:gd name="connsiteY4" fmla="*/ 9375 h 10000"/>
                <a:gd name="connsiteX5" fmla="*/ 3155 w 10000"/>
                <a:gd name="connsiteY5" fmla="*/ 9070 h 10000"/>
                <a:gd name="connsiteX6" fmla="*/ 3678 w 10000"/>
                <a:gd name="connsiteY6" fmla="*/ 8653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354 w 10000"/>
                <a:gd name="connsiteY9" fmla="*/ 2927 h 10000"/>
                <a:gd name="connsiteX10" fmla="*/ 7317 w 10000"/>
                <a:gd name="connsiteY10" fmla="*/ 1521 h 10000"/>
                <a:gd name="connsiteX11" fmla="*/ 7813 w 10000"/>
                <a:gd name="connsiteY11" fmla="*/ 869 h 10000"/>
                <a:gd name="connsiteX12" fmla="*/ 8411 w 10000"/>
                <a:gd name="connsiteY12" fmla="*/ 503 h 10000"/>
                <a:gd name="connsiteX13" fmla="*/ 9043 w 10000"/>
                <a:gd name="connsiteY13" fmla="*/ 203 h 10000"/>
                <a:gd name="connsiteX14" fmla="*/ 9441 w 10000"/>
                <a:gd name="connsiteY14" fmla="*/ 0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55 w 10000"/>
                <a:gd name="connsiteY1" fmla="*/ 9889 h 10000"/>
                <a:gd name="connsiteX2" fmla="*/ 1578 w 10000"/>
                <a:gd name="connsiteY2" fmla="*/ 9778 h 10000"/>
                <a:gd name="connsiteX3" fmla="*/ 2100 w 10000"/>
                <a:gd name="connsiteY3" fmla="*/ 9597 h 10000"/>
                <a:gd name="connsiteX4" fmla="*/ 2633 w 10000"/>
                <a:gd name="connsiteY4" fmla="*/ 9375 h 10000"/>
                <a:gd name="connsiteX5" fmla="*/ 2978 w 10000"/>
                <a:gd name="connsiteY5" fmla="*/ 8694 h 10000"/>
                <a:gd name="connsiteX6" fmla="*/ 3678 w 10000"/>
                <a:gd name="connsiteY6" fmla="*/ 8653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354 w 10000"/>
                <a:gd name="connsiteY9" fmla="*/ 2927 h 10000"/>
                <a:gd name="connsiteX10" fmla="*/ 7317 w 10000"/>
                <a:gd name="connsiteY10" fmla="*/ 1521 h 10000"/>
                <a:gd name="connsiteX11" fmla="*/ 7813 w 10000"/>
                <a:gd name="connsiteY11" fmla="*/ 869 h 10000"/>
                <a:gd name="connsiteX12" fmla="*/ 8411 w 10000"/>
                <a:gd name="connsiteY12" fmla="*/ 503 h 10000"/>
                <a:gd name="connsiteX13" fmla="*/ 9043 w 10000"/>
                <a:gd name="connsiteY13" fmla="*/ 203 h 10000"/>
                <a:gd name="connsiteX14" fmla="*/ 9441 w 10000"/>
                <a:gd name="connsiteY14" fmla="*/ 0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55 w 10000"/>
                <a:gd name="connsiteY1" fmla="*/ 9889 h 10000"/>
                <a:gd name="connsiteX2" fmla="*/ 1578 w 10000"/>
                <a:gd name="connsiteY2" fmla="*/ 9778 h 10000"/>
                <a:gd name="connsiteX3" fmla="*/ 2100 w 10000"/>
                <a:gd name="connsiteY3" fmla="*/ 9597 h 10000"/>
                <a:gd name="connsiteX4" fmla="*/ 2633 w 10000"/>
                <a:gd name="connsiteY4" fmla="*/ 9375 h 10000"/>
                <a:gd name="connsiteX5" fmla="*/ 2978 w 10000"/>
                <a:gd name="connsiteY5" fmla="*/ 8694 h 10000"/>
                <a:gd name="connsiteX6" fmla="*/ 3728 w 10000"/>
                <a:gd name="connsiteY6" fmla="*/ 7024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354 w 10000"/>
                <a:gd name="connsiteY9" fmla="*/ 2927 h 10000"/>
                <a:gd name="connsiteX10" fmla="*/ 7317 w 10000"/>
                <a:gd name="connsiteY10" fmla="*/ 1521 h 10000"/>
                <a:gd name="connsiteX11" fmla="*/ 7813 w 10000"/>
                <a:gd name="connsiteY11" fmla="*/ 869 h 10000"/>
                <a:gd name="connsiteX12" fmla="*/ 8411 w 10000"/>
                <a:gd name="connsiteY12" fmla="*/ 503 h 10000"/>
                <a:gd name="connsiteX13" fmla="*/ 9043 w 10000"/>
                <a:gd name="connsiteY13" fmla="*/ 203 h 10000"/>
                <a:gd name="connsiteX14" fmla="*/ 9441 w 10000"/>
                <a:gd name="connsiteY14" fmla="*/ 0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55 w 10000"/>
                <a:gd name="connsiteY1" fmla="*/ 9889 h 10000"/>
                <a:gd name="connsiteX2" fmla="*/ 1578 w 10000"/>
                <a:gd name="connsiteY2" fmla="*/ 9778 h 10000"/>
                <a:gd name="connsiteX3" fmla="*/ 2100 w 10000"/>
                <a:gd name="connsiteY3" fmla="*/ 9597 h 10000"/>
                <a:gd name="connsiteX4" fmla="*/ 2658 w 10000"/>
                <a:gd name="connsiteY4" fmla="*/ 8665 h 10000"/>
                <a:gd name="connsiteX5" fmla="*/ 2978 w 10000"/>
                <a:gd name="connsiteY5" fmla="*/ 8694 h 10000"/>
                <a:gd name="connsiteX6" fmla="*/ 3728 w 10000"/>
                <a:gd name="connsiteY6" fmla="*/ 7024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354 w 10000"/>
                <a:gd name="connsiteY9" fmla="*/ 2927 h 10000"/>
                <a:gd name="connsiteX10" fmla="*/ 7317 w 10000"/>
                <a:gd name="connsiteY10" fmla="*/ 1521 h 10000"/>
                <a:gd name="connsiteX11" fmla="*/ 7813 w 10000"/>
                <a:gd name="connsiteY11" fmla="*/ 869 h 10000"/>
                <a:gd name="connsiteX12" fmla="*/ 8411 w 10000"/>
                <a:gd name="connsiteY12" fmla="*/ 503 h 10000"/>
                <a:gd name="connsiteX13" fmla="*/ 9043 w 10000"/>
                <a:gd name="connsiteY13" fmla="*/ 203 h 10000"/>
                <a:gd name="connsiteX14" fmla="*/ 9441 w 10000"/>
                <a:gd name="connsiteY14" fmla="*/ 0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55 w 10000"/>
                <a:gd name="connsiteY1" fmla="*/ 9889 h 10000"/>
                <a:gd name="connsiteX2" fmla="*/ 1502 w 10000"/>
                <a:gd name="connsiteY2" fmla="*/ 9235 h 10000"/>
                <a:gd name="connsiteX3" fmla="*/ 2100 w 10000"/>
                <a:gd name="connsiteY3" fmla="*/ 9597 h 10000"/>
                <a:gd name="connsiteX4" fmla="*/ 2658 w 10000"/>
                <a:gd name="connsiteY4" fmla="*/ 8665 h 10000"/>
                <a:gd name="connsiteX5" fmla="*/ 2978 w 10000"/>
                <a:gd name="connsiteY5" fmla="*/ 8694 h 10000"/>
                <a:gd name="connsiteX6" fmla="*/ 3728 w 10000"/>
                <a:gd name="connsiteY6" fmla="*/ 7024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354 w 10000"/>
                <a:gd name="connsiteY9" fmla="*/ 2927 h 10000"/>
                <a:gd name="connsiteX10" fmla="*/ 7317 w 10000"/>
                <a:gd name="connsiteY10" fmla="*/ 1521 h 10000"/>
                <a:gd name="connsiteX11" fmla="*/ 7813 w 10000"/>
                <a:gd name="connsiteY11" fmla="*/ 869 h 10000"/>
                <a:gd name="connsiteX12" fmla="*/ 8411 w 10000"/>
                <a:gd name="connsiteY12" fmla="*/ 503 h 10000"/>
                <a:gd name="connsiteX13" fmla="*/ 9043 w 10000"/>
                <a:gd name="connsiteY13" fmla="*/ 203 h 10000"/>
                <a:gd name="connsiteX14" fmla="*/ 9441 w 10000"/>
                <a:gd name="connsiteY14" fmla="*/ 0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55 w 10000"/>
                <a:gd name="connsiteY1" fmla="*/ 9889 h 10000"/>
                <a:gd name="connsiteX2" fmla="*/ 1502 w 10000"/>
                <a:gd name="connsiteY2" fmla="*/ 9235 h 10000"/>
                <a:gd name="connsiteX3" fmla="*/ 2024 w 10000"/>
                <a:gd name="connsiteY3" fmla="*/ 8970 h 10000"/>
                <a:gd name="connsiteX4" fmla="*/ 2658 w 10000"/>
                <a:gd name="connsiteY4" fmla="*/ 8665 h 10000"/>
                <a:gd name="connsiteX5" fmla="*/ 2978 w 10000"/>
                <a:gd name="connsiteY5" fmla="*/ 8694 h 10000"/>
                <a:gd name="connsiteX6" fmla="*/ 3728 w 10000"/>
                <a:gd name="connsiteY6" fmla="*/ 7024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354 w 10000"/>
                <a:gd name="connsiteY9" fmla="*/ 2927 h 10000"/>
                <a:gd name="connsiteX10" fmla="*/ 7317 w 10000"/>
                <a:gd name="connsiteY10" fmla="*/ 1521 h 10000"/>
                <a:gd name="connsiteX11" fmla="*/ 7813 w 10000"/>
                <a:gd name="connsiteY11" fmla="*/ 869 h 10000"/>
                <a:gd name="connsiteX12" fmla="*/ 8411 w 10000"/>
                <a:gd name="connsiteY12" fmla="*/ 503 h 10000"/>
                <a:gd name="connsiteX13" fmla="*/ 9043 w 10000"/>
                <a:gd name="connsiteY13" fmla="*/ 203 h 10000"/>
                <a:gd name="connsiteX14" fmla="*/ 9441 w 10000"/>
                <a:gd name="connsiteY14" fmla="*/ 0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05 w 10000"/>
                <a:gd name="connsiteY1" fmla="*/ 9597 h 10000"/>
                <a:gd name="connsiteX2" fmla="*/ 1502 w 10000"/>
                <a:gd name="connsiteY2" fmla="*/ 9235 h 10000"/>
                <a:gd name="connsiteX3" fmla="*/ 2024 w 10000"/>
                <a:gd name="connsiteY3" fmla="*/ 8970 h 10000"/>
                <a:gd name="connsiteX4" fmla="*/ 2658 w 10000"/>
                <a:gd name="connsiteY4" fmla="*/ 8665 h 10000"/>
                <a:gd name="connsiteX5" fmla="*/ 2978 w 10000"/>
                <a:gd name="connsiteY5" fmla="*/ 8694 h 10000"/>
                <a:gd name="connsiteX6" fmla="*/ 3728 w 10000"/>
                <a:gd name="connsiteY6" fmla="*/ 7024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354 w 10000"/>
                <a:gd name="connsiteY9" fmla="*/ 2927 h 10000"/>
                <a:gd name="connsiteX10" fmla="*/ 7317 w 10000"/>
                <a:gd name="connsiteY10" fmla="*/ 1521 h 10000"/>
                <a:gd name="connsiteX11" fmla="*/ 7813 w 10000"/>
                <a:gd name="connsiteY11" fmla="*/ 869 h 10000"/>
                <a:gd name="connsiteX12" fmla="*/ 8411 w 10000"/>
                <a:gd name="connsiteY12" fmla="*/ 503 h 10000"/>
                <a:gd name="connsiteX13" fmla="*/ 9043 w 10000"/>
                <a:gd name="connsiteY13" fmla="*/ 203 h 10000"/>
                <a:gd name="connsiteX14" fmla="*/ 9441 w 10000"/>
                <a:gd name="connsiteY14" fmla="*/ 0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05 w 10000"/>
                <a:gd name="connsiteY1" fmla="*/ 9597 h 10000"/>
                <a:gd name="connsiteX2" fmla="*/ 1502 w 10000"/>
                <a:gd name="connsiteY2" fmla="*/ 9235 h 10000"/>
                <a:gd name="connsiteX3" fmla="*/ 2024 w 10000"/>
                <a:gd name="connsiteY3" fmla="*/ 8970 h 10000"/>
                <a:gd name="connsiteX4" fmla="*/ 2658 w 10000"/>
                <a:gd name="connsiteY4" fmla="*/ 8665 h 10000"/>
                <a:gd name="connsiteX5" fmla="*/ 3180 w 10000"/>
                <a:gd name="connsiteY5" fmla="*/ 7984 h 10000"/>
                <a:gd name="connsiteX6" fmla="*/ 3728 w 10000"/>
                <a:gd name="connsiteY6" fmla="*/ 7024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354 w 10000"/>
                <a:gd name="connsiteY9" fmla="*/ 2927 h 10000"/>
                <a:gd name="connsiteX10" fmla="*/ 7317 w 10000"/>
                <a:gd name="connsiteY10" fmla="*/ 1521 h 10000"/>
                <a:gd name="connsiteX11" fmla="*/ 7813 w 10000"/>
                <a:gd name="connsiteY11" fmla="*/ 869 h 10000"/>
                <a:gd name="connsiteX12" fmla="*/ 8411 w 10000"/>
                <a:gd name="connsiteY12" fmla="*/ 503 h 10000"/>
                <a:gd name="connsiteX13" fmla="*/ 9043 w 10000"/>
                <a:gd name="connsiteY13" fmla="*/ 203 h 10000"/>
                <a:gd name="connsiteX14" fmla="*/ 9441 w 10000"/>
                <a:gd name="connsiteY14" fmla="*/ 0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05 w 10000"/>
                <a:gd name="connsiteY1" fmla="*/ 9597 h 10000"/>
                <a:gd name="connsiteX2" fmla="*/ 1552 w 10000"/>
                <a:gd name="connsiteY2" fmla="*/ 9319 h 10000"/>
                <a:gd name="connsiteX3" fmla="*/ 2024 w 10000"/>
                <a:gd name="connsiteY3" fmla="*/ 8970 h 10000"/>
                <a:gd name="connsiteX4" fmla="*/ 2658 w 10000"/>
                <a:gd name="connsiteY4" fmla="*/ 8665 h 10000"/>
                <a:gd name="connsiteX5" fmla="*/ 3180 w 10000"/>
                <a:gd name="connsiteY5" fmla="*/ 7984 h 10000"/>
                <a:gd name="connsiteX6" fmla="*/ 3728 w 10000"/>
                <a:gd name="connsiteY6" fmla="*/ 7024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354 w 10000"/>
                <a:gd name="connsiteY9" fmla="*/ 2927 h 10000"/>
                <a:gd name="connsiteX10" fmla="*/ 7317 w 10000"/>
                <a:gd name="connsiteY10" fmla="*/ 1521 h 10000"/>
                <a:gd name="connsiteX11" fmla="*/ 7813 w 10000"/>
                <a:gd name="connsiteY11" fmla="*/ 869 h 10000"/>
                <a:gd name="connsiteX12" fmla="*/ 8411 w 10000"/>
                <a:gd name="connsiteY12" fmla="*/ 503 h 10000"/>
                <a:gd name="connsiteX13" fmla="*/ 9043 w 10000"/>
                <a:gd name="connsiteY13" fmla="*/ 203 h 10000"/>
                <a:gd name="connsiteX14" fmla="*/ 9441 w 10000"/>
                <a:gd name="connsiteY14" fmla="*/ 0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05 w 10000"/>
                <a:gd name="connsiteY1" fmla="*/ 9597 h 10000"/>
                <a:gd name="connsiteX2" fmla="*/ 1552 w 10000"/>
                <a:gd name="connsiteY2" fmla="*/ 9319 h 10000"/>
                <a:gd name="connsiteX3" fmla="*/ 2125 w 10000"/>
                <a:gd name="connsiteY3" fmla="*/ 9012 h 10000"/>
                <a:gd name="connsiteX4" fmla="*/ 2658 w 10000"/>
                <a:gd name="connsiteY4" fmla="*/ 8665 h 10000"/>
                <a:gd name="connsiteX5" fmla="*/ 3180 w 10000"/>
                <a:gd name="connsiteY5" fmla="*/ 7984 h 10000"/>
                <a:gd name="connsiteX6" fmla="*/ 3728 w 10000"/>
                <a:gd name="connsiteY6" fmla="*/ 7024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354 w 10000"/>
                <a:gd name="connsiteY9" fmla="*/ 2927 h 10000"/>
                <a:gd name="connsiteX10" fmla="*/ 7317 w 10000"/>
                <a:gd name="connsiteY10" fmla="*/ 1521 h 10000"/>
                <a:gd name="connsiteX11" fmla="*/ 7813 w 10000"/>
                <a:gd name="connsiteY11" fmla="*/ 869 h 10000"/>
                <a:gd name="connsiteX12" fmla="*/ 8411 w 10000"/>
                <a:gd name="connsiteY12" fmla="*/ 503 h 10000"/>
                <a:gd name="connsiteX13" fmla="*/ 9043 w 10000"/>
                <a:gd name="connsiteY13" fmla="*/ 203 h 10000"/>
                <a:gd name="connsiteX14" fmla="*/ 9441 w 10000"/>
                <a:gd name="connsiteY14" fmla="*/ 0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05 w 10000"/>
                <a:gd name="connsiteY1" fmla="*/ 9597 h 10000"/>
                <a:gd name="connsiteX2" fmla="*/ 1552 w 10000"/>
                <a:gd name="connsiteY2" fmla="*/ 9319 h 10000"/>
                <a:gd name="connsiteX3" fmla="*/ 2125 w 10000"/>
                <a:gd name="connsiteY3" fmla="*/ 9012 h 10000"/>
                <a:gd name="connsiteX4" fmla="*/ 2658 w 10000"/>
                <a:gd name="connsiteY4" fmla="*/ 8665 h 10000"/>
                <a:gd name="connsiteX5" fmla="*/ 2822 w 10000"/>
                <a:gd name="connsiteY5" fmla="*/ 8536 h 10000"/>
                <a:gd name="connsiteX6" fmla="*/ 3180 w 10000"/>
                <a:gd name="connsiteY6" fmla="*/ 7984 h 10000"/>
                <a:gd name="connsiteX7" fmla="*/ 3728 w 10000"/>
                <a:gd name="connsiteY7" fmla="*/ 7024 h 10000"/>
                <a:gd name="connsiteX8" fmla="*/ 4389 w 10000"/>
                <a:gd name="connsiteY8" fmla="*/ 7501 h 10000"/>
                <a:gd name="connsiteX9" fmla="*/ 5493 w 10000"/>
                <a:gd name="connsiteY9" fmla="*/ 4804 h 10000"/>
                <a:gd name="connsiteX10" fmla="*/ 6354 w 10000"/>
                <a:gd name="connsiteY10" fmla="*/ 2927 h 10000"/>
                <a:gd name="connsiteX11" fmla="*/ 7317 w 10000"/>
                <a:gd name="connsiteY11" fmla="*/ 1521 h 10000"/>
                <a:gd name="connsiteX12" fmla="*/ 7813 w 10000"/>
                <a:gd name="connsiteY12" fmla="*/ 869 h 10000"/>
                <a:gd name="connsiteX13" fmla="*/ 8411 w 10000"/>
                <a:gd name="connsiteY13" fmla="*/ 503 h 10000"/>
                <a:gd name="connsiteX14" fmla="*/ 9043 w 10000"/>
                <a:gd name="connsiteY14" fmla="*/ 203 h 10000"/>
                <a:gd name="connsiteX15" fmla="*/ 9441 w 10000"/>
                <a:gd name="connsiteY15" fmla="*/ 0 h 10000"/>
                <a:gd name="connsiteX16" fmla="*/ 10000 w 10000"/>
                <a:gd name="connsiteY16" fmla="*/ 0 h 10000"/>
                <a:gd name="connsiteX0" fmla="*/ 0 w 10000"/>
                <a:gd name="connsiteY0" fmla="*/ 10000 h 10000"/>
                <a:gd name="connsiteX1" fmla="*/ 1005 w 10000"/>
                <a:gd name="connsiteY1" fmla="*/ 9597 h 10000"/>
                <a:gd name="connsiteX2" fmla="*/ 1552 w 10000"/>
                <a:gd name="connsiteY2" fmla="*/ 9319 h 10000"/>
                <a:gd name="connsiteX3" fmla="*/ 2125 w 10000"/>
                <a:gd name="connsiteY3" fmla="*/ 9012 h 10000"/>
                <a:gd name="connsiteX4" fmla="*/ 2658 w 10000"/>
                <a:gd name="connsiteY4" fmla="*/ 8665 h 10000"/>
                <a:gd name="connsiteX5" fmla="*/ 2822 w 10000"/>
                <a:gd name="connsiteY5" fmla="*/ 8536 h 10000"/>
                <a:gd name="connsiteX6" fmla="*/ 3432 w 10000"/>
                <a:gd name="connsiteY6" fmla="*/ 7817 h 10000"/>
                <a:gd name="connsiteX7" fmla="*/ 3728 w 10000"/>
                <a:gd name="connsiteY7" fmla="*/ 7024 h 10000"/>
                <a:gd name="connsiteX8" fmla="*/ 4389 w 10000"/>
                <a:gd name="connsiteY8" fmla="*/ 7501 h 10000"/>
                <a:gd name="connsiteX9" fmla="*/ 5493 w 10000"/>
                <a:gd name="connsiteY9" fmla="*/ 4804 h 10000"/>
                <a:gd name="connsiteX10" fmla="*/ 6354 w 10000"/>
                <a:gd name="connsiteY10" fmla="*/ 2927 h 10000"/>
                <a:gd name="connsiteX11" fmla="*/ 7317 w 10000"/>
                <a:gd name="connsiteY11" fmla="*/ 1521 h 10000"/>
                <a:gd name="connsiteX12" fmla="*/ 7813 w 10000"/>
                <a:gd name="connsiteY12" fmla="*/ 869 h 10000"/>
                <a:gd name="connsiteX13" fmla="*/ 8411 w 10000"/>
                <a:gd name="connsiteY13" fmla="*/ 503 h 10000"/>
                <a:gd name="connsiteX14" fmla="*/ 9043 w 10000"/>
                <a:gd name="connsiteY14" fmla="*/ 203 h 10000"/>
                <a:gd name="connsiteX15" fmla="*/ 9441 w 10000"/>
                <a:gd name="connsiteY15" fmla="*/ 0 h 10000"/>
                <a:gd name="connsiteX16" fmla="*/ 10000 w 10000"/>
                <a:gd name="connsiteY16" fmla="*/ 0 h 10000"/>
                <a:gd name="connsiteX0" fmla="*/ 0 w 10000"/>
                <a:gd name="connsiteY0" fmla="*/ 10000 h 10000"/>
                <a:gd name="connsiteX1" fmla="*/ 1005 w 10000"/>
                <a:gd name="connsiteY1" fmla="*/ 9597 h 10000"/>
                <a:gd name="connsiteX2" fmla="*/ 1552 w 10000"/>
                <a:gd name="connsiteY2" fmla="*/ 9319 h 10000"/>
                <a:gd name="connsiteX3" fmla="*/ 2125 w 10000"/>
                <a:gd name="connsiteY3" fmla="*/ 9012 h 10000"/>
                <a:gd name="connsiteX4" fmla="*/ 2658 w 10000"/>
                <a:gd name="connsiteY4" fmla="*/ 8665 h 10000"/>
                <a:gd name="connsiteX5" fmla="*/ 2822 w 10000"/>
                <a:gd name="connsiteY5" fmla="*/ 8536 h 10000"/>
                <a:gd name="connsiteX6" fmla="*/ 3432 w 10000"/>
                <a:gd name="connsiteY6" fmla="*/ 7817 h 10000"/>
                <a:gd name="connsiteX7" fmla="*/ 4006 w 10000"/>
                <a:gd name="connsiteY7" fmla="*/ 6648 h 10000"/>
                <a:gd name="connsiteX8" fmla="*/ 4389 w 10000"/>
                <a:gd name="connsiteY8" fmla="*/ 7501 h 10000"/>
                <a:gd name="connsiteX9" fmla="*/ 5493 w 10000"/>
                <a:gd name="connsiteY9" fmla="*/ 4804 h 10000"/>
                <a:gd name="connsiteX10" fmla="*/ 6354 w 10000"/>
                <a:gd name="connsiteY10" fmla="*/ 2927 h 10000"/>
                <a:gd name="connsiteX11" fmla="*/ 7317 w 10000"/>
                <a:gd name="connsiteY11" fmla="*/ 1521 h 10000"/>
                <a:gd name="connsiteX12" fmla="*/ 7813 w 10000"/>
                <a:gd name="connsiteY12" fmla="*/ 869 h 10000"/>
                <a:gd name="connsiteX13" fmla="*/ 8411 w 10000"/>
                <a:gd name="connsiteY13" fmla="*/ 503 h 10000"/>
                <a:gd name="connsiteX14" fmla="*/ 9043 w 10000"/>
                <a:gd name="connsiteY14" fmla="*/ 203 h 10000"/>
                <a:gd name="connsiteX15" fmla="*/ 9441 w 10000"/>
                <a:gd name="connsiteY15" fmla="*/ 0 h 10000"/>
                <a:gd name="connsiteX16" fmla="*/ 10000 w 10000"/>
                <a:gd name="connsiteY16" fmla="*/ 0 h 10000"/>
                <a:gd name="connsiteX0" fmla="*/ 0 w 10000"/>
                <a:gd name="connsiteY0" fmla="*/ 10000 h 10000"/>
                <a:gd name="connsiteX1" fmla="*/ 1005 w 10000"/>
                <a:gd name="connsiteY1" fmla="*/ 9597 h 10000"/>
                <a:gd name="connsiteX2" fmla="*/ 1552 w 10000"/>
                <a:gd name="connsiteY2" fmla="*/ 9319 h 10000"/>
                <a:gd name="connsiteX3" fmla="*/ 2125 w 10000"/>
                <a:gd name="connsiteY3" fmla="*/ 9012 h 10000"/>
                <a:gd name="connsiteX4" fmla="*/ 2658 w 10000"/>
                <a:gd name="connsiteY4" fmla="*/ 8665 h 10000"/>
                <a:gd name="connsiteX5" fmla="*/ 2822 w 10000"/>
                <a:gd name="connsiteY5" fmla="*/ 8536 h 10000"/>
                <a:gd name="connsiteX6" fmla="*/ 3432 w 10000"/>
                <a:gd name="connsiteY6" fmla="*/ 7817 h 10000"/>
                <a:gd name="connsiteX7" fmla="*/ 4006 w 10000"/>
                <a:gd name="connsiteY7" fmla="*/ 6648 h 10000"/>
                <a:gd name="connsiteX8" fmla="*/ 4616 w 10000"/>
                <a:gd name="connsiteY8" fmla="*/ 5037 h 10000"/>
                <a:gd name="connsiteX9" fmla="*/ 5493 w 10000"/>
                <a:gd name="connsiteY9" fmla="*/ 4804 h 10000"/>
                <a:gd name="connsiteX10" fmla="*/ 6354 w 10000"/>
                <a:gd name="connsiteY10" fmla="*/ 2927 h 10000"/>
                <a:gd name="connsiteX11" fmla="*/ 7317 w 10000"/>
                <a:gd name="connsiteY11" fmla="*/ 1521 h 10000"/>
                <a:gd name="connsiteX12" fmla="*/ 7813 w 10000"/>
                <a:gd name="connsiteY12" fmla="*/ 869 h 10000"/>
                <a:gd name="connsiteX13" fmla="*/ 8411 w 10000"/>
                <a:gd name="connsiteY13" fmla="*/ 503 h 10000"/>
                <a:gd name="connsiteX14" fmla="*/ 9043 w 10000"/>
                <a:gd name="connsiteY14" fmla="*/ 203 h 10000"/>
                <a:gd name="connsiteX15" fmla="*/ 9441 w 10000"/>
                <a:gd name="connsiteY15" fmla="*/ 0 h 10000"/>
                <a:gd name="connsiteX16" fmla="*/ 10000 w 10000"/>
                <a:gd name="connsiteY16" fmla="*/ 0 h 10000"/>
                <a:gd name="connsiteX0" fmla="*/ 0 w 10000"/>
                <a:gd name="connsiteY0" fmla="*/ 10000 h 10000"/>
                <a:gd name="connsiteX1" fmla="*/ 1005 w 10000"/>
                <a:gd name="connsiteY1" fmla="*/ 9597 h 10000"/>
                <a:gd name="connsiteX2" fmla="*/ 1552 w 10000"/>
                <a:gd name="connsiteY2" fmla="*/ 9319 h 10000"/>
                <a:gd name="connsiteX3" fmla="*/ 2125 w 10000"/>
                <a:gd name="connsiteY3" fmla="*/ 9012 h 10000"/>
                <a:gd name="connsiteX4" fmla="*/ 2658 w 10000"/>
                <a:gd name="connsiteY4" fmla="*/ 8665 h 10000"/>
                <a:gd name="connsiteX5" fmla="*/ 2822 w 10000"/>
                <a:gd name="connsiteY5" fmla="*/ 8536 h 10000"/>
                <a:gd name="connsiteX6" fmla="*/ 3432 w 10000"/>
                <a:gd name="connsiteY6" fmla="*/ 7817 h 10000"/>
                <a:gd name="connsiteX7" fmla="*/ 4006 w 10000"/>
                <a:gd name="connsiteY7" fmla="*/ 6648 h 10000"/>
                <a:gd name="connsiteX8" fmla="*/ 4616 w 10000"/>
                <a:gd name="connsiteY8" fmla="*/ 5037 h 10000"/>
                <a:gd name="connsiteX9" fmla="*/ 5316 w 10000"/>
                <a:gd name="connsiteY9" fmla="*/ 2841 h 10000"/>
                <a:gd name="connsiteX10" fmla="*/ 6354 w 10000"/>
                <a:gd name="connsiteY10" fmla="*/ 2927 h 10000"/>
                <a:gd name="connsiteX11" fmla="*/ 7317 w 10000"/>
                <a:gd name="connsiteY11" fmla="*/ 1521 h 10000"/>
                <a:gd name="connsiteX12" fmla="*/ 7813 w 10000"/>
                <a:gd name="connsiteY12" fmla="*/ 869 h 10000"/>
                <a:gd name="connsiteX13" fmla="*/ 8411 w 10000"/>
                <a:gd name="connsiteY13" fmla="*/ 503 h 10000"/>
                <a:gd name="connsiteX14" fmla="*/ 9043 w 10000"/>
                <a:gd name="connsiteY14" fmla="*/ 203 h 10000"/>
                <a:gd name="connsiteX15" fmla="*/ 9441 w 10000"/>
                <a:gd name="connsiteY15" fmla="*/ 0 h 10000"/>
                <a:gd name="connsiteX16" fmla="*/ 10000 w 10000"/>
                <a:gd name="connsiteY16" fmla="*/ 0 h 10000"/>
                <a:gd name="connsiteX0" fmla="*/ 0 w 10000"/>
                <a:gd name="connsiteY0" fmla="*/ 10000 h 10000"/>
                <a:gd name="connsiteX1" fmla="*/ 1005 w 10000"/>
                <a:gd name="connsiteY1" fmla="*/ 9597 h 10000"/>
                <a:gd name="connsiteX2" fmla="*/ 1552 w 10000"/>
                <a:gd name="connsiteY2" fmla="*/ 9319 h 10000"/>
                <a:gd name="connsiteX3" fmla="*/ 2125 w 10000"/>
                <a:gd name="connsiteY3" fmla="*/ 9012 h 10000"/>
                <a:gd name="connsiteX4" fmla="*/ 2658 w 10000"/>
                <a:gd name="connsiteY4" fmla="*/ 8665 h 10000"/>
                <a:gd name="connsiteX5" fmla="*/ 2822 w 10000"/>
                <a:gd name="connsiteY5" fmla="*/ 8536 h 10000"/>
                <a:gd name="connsiteX6" fmla="*/ 3432 w 10000"/>
                <a:gd name="connsiteY6" fmla="*/ 7817 h 10000"/>
                <a:gd name="connsiteX7" fmla="*/ 4006 w 10000"/>
                <a:gd name="connsiteY7" fmla="*/ 6648 h 10000"/>
                <a:gd name="connsiteX8" fmla="*/ 4616 w 10000"/>
                <a:gd name="connsiteY8" fmla="*/ 5037 h 10000"/>
                <a:gd name="connsiteX9" fmla="*/ 5316 w 10000"/>
                <a:gd name="connsiteY9" fmla="*/ 2841 h 10000"/>
                <a:gd name="connsiteX10" fmla="*/ 6001 w 10000"/>
                <a:gd name="connsiteY10" fmla="*/ 1590 h 10000"/>
                <a:gd name="connsiteX11" fmla="*/ 7317 w 10000"/>
                <a:gd name="connsiteY11" fmla="*/ 1521 h 10000"/>
                <a:gd name="connsiteX12" fmla="*/ 7813 w 10000"/>
                <a:gd name="connsiteY12" fmla="*/ 869 h 10000"/>
                <a:gd name="connsiteX13" fmla="*/ 8411 w 10000"/>
                <a:gd name="connsiteY13" fmla="*/ 503 h 10000"/>
                <a:gd name="connsiteX14" fmla="*/ 9043 w 10000"/>
                <a:gd name="connsiteY14" fmla="*/ 203 h 10000"/>
                <a:gd name="connsiteX15" fmla="*/ 9441 w 10000"/>
                <a:gd name="connsiteY15" fmla="*/ 0 h 10000"/>
                <a:gd name="connsiteX16" fmla="*/ 10000 w 10000"/>
                <a:gd name="connsiteY16" fmla="*/ 0 h 10000"/>
                <a:gd name="connsiteX0" fmla="*/ 0 w 10000"/>
                <a:gd name="connsiteY0" fmla="*/ 10000 h 10000"/>
                <a:gd name="connsiteX1" fmla="*/ 1005 w 10000"/>
                <a:gd name="connsiteY1" fmla="*/ 9597 h 10000"/>
                <a:gd name="connsiteX2" fmla="*/ 1552 w 10000"/>
                <a:gd name="connsiteY2" fmla="*/ 9319 h 10000"/>
                <a:gd name="connsiteX3" fmla="*/ 2125 w 10000"/>
                <a:gd name="connsiteY3" fmla="*/ 9012 h 10000"/>
                <a:gd name="connsiteX4" fmla="*/ 2658 w 10000"/>
                <a:gd name="connsiteY4" fmla="*/ 8665 h 10000"/>
                <a:gd name="connsiteX5" fmla="*/ 2822 w 10000"/>
                <a:gd name="connsiteY5" fmla="*/ 8536 h 10000"/>
                <a:gd name="connsiteX6" fmla="*/ 3432 w 10000"/>
                <a:gd name="connsiteY6" fmla="*/ 7817 h 10000"/>
                <a:gd name="connsiteX7" fmla="*/ 4006 w 10000"/>
                <a:gd name="connsiteY7" fmla="*/ 6648 h 10000"/>
                <a:gd name="connsiteX8" fmla="*/ 4616 w 10000"/>
                <a:gd name="connsiteY8" fmla="*/ 5037 h 10000"/>
                <a:gd name="connsiteX9" fmla="*/ 5316 w 10000"/>
                <a:gd name="connsiteY9" fmla="*/ 2841 h 10000"/>
                <a:gd name="connsiteX10" fmla="*/ 6001 w 10000"/>
                <a:gd name="connsiteY10" fmla="*/ 1590 h 10000"/>
                <a:gd name="connsiteX11" fmla="*/ 6762 w 10000"/>
                <a:gd name="connsiteY11" fmla="*/ 853 h 10000"/>
                <a:gd name="connsiteX12" fmla="*/ 7813 w 10000"/>
                <a:gd name="connsiteY12" fmla="*/ 869 h 10000"/>
                <a:gd name="connsiteX13" fmla="*/ 8411 w 10000"/>
                <a:gd name="connsiteY13" fmla="*/ 503 h 10000"/>
                <a:gd name="connsiteX14" fmla="*/ 9043 w 10000"/>
                <a:gd name="connsiteY14" fmla="*/ 203 h 10000"/>
                <a:gd name="connsiteX15" fmla="*/ 9441 w 10000"/>
                <a:gd name="connsiteY15" fmla="*/ 0 h 10000"/>
                <a:gd name="connsiteX16" fmla="*/ 10000 w 10000"/>
                <a:gd name="connsiteY16" fmla="*/ 0 h 10000"/>
                <a:gd name="connsiteX0" fmla="*/ 0 w 10000"/>
                <a:gd name="connsiteY0" fmla="*/ 10000 h 10000"/>
                <a:gd name="connsiteX1" fmla="*/ 1005 w 10000"/>
                <a:gd name="connsiteY1" fmla="*/ 9597 h 10000"/>
                <a:gd name="connsiteX2" fmla="*/ 1552 w 10000"/>
                <a:gd name="connsiteY2" fmla="*/ 9319 h 10000"/>
                <a:gd name="connsiteX3" fmla="*/ 2125 w 10000"/>
                <a:gd name="connsiteY3" fmla="*/ 9012 h 10000"/>
                <a:gd name="connsiteX4" fmla="*/ 2658 w 10000"/>
                <a:gd name="connsiteY4" fmla="*/ 8665 h 10000"/>
                <a:gd name="connsiteX5" fmla="*/ 2822 w 10000"/>
                <a:gd name="connsiteY5" fmla="*/ 8536 h 10000"/>
                <a:gd name="connsiteX6" fmla="*/ 3432 w 10000"/>
                <a:gd name="connsiteY6" fmla="*/ 7817 h 10000"/>
                <a:gd name="connsiteX7" fmla="*/ 4006 w 10000"/>
                <a:gd name="connsiteY7" fmla="*/ 6648 h 10000"/>
                <a:gd name="connsiteX8" fmla="*/ 4616 w 10000"/>
                <a:gd name="connsiteY8" fmla="*/ 5037 h 10000"/>
                <a:gd name="connsiteX9" fmla="*/ 5316 w 10000"/>
                <a:gd name="connsiteY9" fmla="*/ 2841 h 10000"/>
                <a:gd name="connsiteX10" fmla="*/ 6001 w 10000"/>
                <a:gd name="connsiteY10" fmla="*/ 1590 h 10000"/>
                <a:gd name="connsiteX11" fmla="*/ 6762 w 10000"/>
                <a:gd name="connsiteY11" fmla="*/ 853 h 10000"/>
                <a:gd name="connsiteX12" fmla="*/ 7813 w 10000"/>
                <a:gd name="connsiteY12" fmla="*/ 159 h 10000"/>
                <a:gd name="connsiteX13" fmla="*/ 8411 w 10000"/>
                <a:gd name="connsiteY13" fmla="*/ 503 h 10000"/>
                <a:gd name="connsiteX14" fmla="*/ 9043 w 10000"/>
                <a:gd name="connsiteY14" fmla="*/ 203 h 10000"/>
                <a:gd name="connsiteX15" fmla="*/ 9441 w 10000"/>
                <a:gd name="connsiteY15" fmla="*/ 0 h 10000"/>
                <a:gd name="connsiteX16" fmla="*/ 10000 w 10000"/>
                <a:gd name="connsiteY16" fmla="*/ 0 h 10000"/>
                <a:gd name="connsiteX0" fmla="*/ 0 w 10000"/>
                <a:gd name="connsiteY0" fmla="*/ 10000 h 10000"/>
                <a:gd name="connsiteX1" fmla="*/ 1005 w 10000"/>
                <a:gd name="connsiteY1" fmla="*/ 9597 h 10000"/>
                <a:gd name="connsiteX2" fmla="*/ 1552 w 10000"/>
                <a:gd name="connsiteY2" fmla="*/ 9319 h 10000"/>
                <a:gd name="connsiteX3" fmla="*/ 2125 w 10000"/>
                <a:gd name="connsiteY3" fmla="*/ 9012 h 10000"/>
                <a:gd name="connsiteX4" fmla="*/ 2658 w 10000"/>
                <a:gd name="connsiteY4" fmla="*/ 8665 h 10000"/>
                <a:gd name="connsiteX5" fmla="*/ 2822 w 10000"/>
                <a:gd name="connsiteY5" fmla="*/ 8536 h 10000"/>
                <a:gd name="connsiteX6" fmla="*/ 3432 w 10000"/>
                <a:gd name="connsiteY6" fmla="*/ 7817 h 10000"/>
                <a:gd name="connsiteX7" fmla="*/ 4006 w 10000"/>
                <a:gd name="connsiteY7" fmla="*/ 6648 h 10000"/>
                <a:gd name="connsiteX8" fmla="*/ 4616 w 10000"/>
                <a:gd name="connsiteY8" fmla="*/ 5037 h 10000"/>
                <a:gd name="connsiteX9" fmla="*/ 5316 w 10000"/>
                <a:gd name="connsiteY9" fmla="*/ 2841 h 10000"/>
                <a:gd name="connsiteX10" fmla="*/ 6001 w 10000"/>
                <a:gd name="connsiteY10" fmla="*/ 1590 h 10000"/>
                <a:gd name="connsiteX11" fmla="*/ 6762 w 10000"/>
                <a:gd name="connsiteY11" fmla="*/ 853 h 10000"/>
                <a:gd name="connsiteX12" fmla="*/ 7813 w 10000"/>
                <a:gd name="connsiteY12" fmla="*/ 159 h 10000"/>
                <a:gd name="connsiteX13" fmla="*/ 8411 w 10000"/>
                <a:gd name="connsiteY13" fmla="*/ 2 h 10000"/>
                <a:gd name="connsiteX14" fmla="*/ 9043 w 10000"/>
                <a:gd name="connsiteY14" fmla="*/ 203 h 10000"/>
                <a:gd name="connsiteX15" fmla="*/ 9441 w 10000"/>
                <a:gd name="connsiteY15" fmla="*/ 0 h 10000"/>
                <a:gd name="connsiteX16" fmla="*/ 10000 w 10000"/>
                <a:gd name="connsiteY16" fmla="*/ 0 h 10000"/>
                <a:gd name="connsiteX0" fmla="*/ 0 w 10000"/>
                <a:gd name="connsiteY0" fmla="*/ 10006 h 10006"/>
                <a:gd name="connsiteX1" fmla="*/ 1005 w 10000"/>
                <a:gd name="connsiteY1" fmla="*/ 9603 h 10006"/>
                <a:gd name="connsiteX2" fmla="*/ 1552 w 10000"/>
                <a:gd name="connsiteY2" fmla="*/ 9325 h 10006"/>
                <a:gd name="connsiteX3" fmla="*/ 2125 w 10000"/>
                <a:gd name="connsiteY3" fmla="*/ 9018 h 10006"/>
                <a:gd name="connsiteX4" fmla="*/ 2658 w 10000"/>
                <a:gd name="connsiteY4" fmla="*/ 8671 h 10006"/>
                <a:gd name="connsiteX5" fmla="*/ 2822 w 10000"/>
                <a:gd name="connsiteY5" fmla="*/ 8542 h 10006"/>
                <a:gd name="connsiteX6" fmla="*/ 3432 w 10000"/>
                <a:gd name="connsiteY6" fmla="*/ 7823 h 10006"/>
                <a:gd name="connsiteX7" fmla="*/ 4006 w 10000"/>
                <a:gd name="connsiteY7" fmla="*/ 6654 h 10006"/>
                <a:gd name="connsiteX8" fmla="*/ 4616 w 10000"/>
                <a:gd name="connsiteY8" fmla="*/ 5043 h 10006"/>
                <a:gd name="connsiteX9" fmla="*/ 5316 w 10000"/>
                <a:gd name="connsiteY9" fmla="*/ 2847 h 10006"/>
                <a:gd name="connsiteX10" fmla="*/ 6001 w 10000"/>
                <a:gd name="connsiteY10" fmla="*/ 1596 h 10006"/>
                <a:gd name="connsiteX11" fmla="*/ 6762 w 10000"/>
                <a:gd name="connsiteY11" fmla="*/ 859 h 10006"/>
                <a:gd name="connsiteX12" fmla="*/ 7813 w 10000"/>
                <a:gd name="connsiteY12" fmla="*/ 165 h 10006"/>
                <a:gd name="connsiteX13" fmla="*/ 8411 w 10000"/>
                <a:gd name="connsiteY13" fmla="*/ 8 h 10006"/>
                <a:gd name="connsiteX14" fmla="*/ 9093 w 10000"/>
                <a:gd name="connsiteY14" fmla="*/ 0 h 10006"/>
                <a:gd name="connsiteX15" fmla="*/ 9441 w 10000"/>
                <a:gd name="connsiteY15" fmla="*/ 6 h 10006"/>
                <a:gd name="connsiteX16" fmla="*/ 10000 w 10000"/>
                <a:gd name="connsiteY16" fmla="*/ 6 h 10006"/>
                <a:gd name="connsiteX0" fmla="*/ 0 w 10000"/>
                <a:gd name="connsiteY0" fmla="*/ 10084 h 10084"/>
                <a:gd name="connsiteX1" fmla="*/ 1005 w 10000"/>
                <a:gd name="connsiteY1" fmla="*/ 9681 h 10084"/>
                <a:gd name="connsiteX2" fmla="*/ 1552 w 10000"/>
                <a:gd name="connsiteY2" fmla="*/ 9403 h 10084"/>
                <a:gd name="connsiteX3" fmla="*/ 2125 w 10000"/>
                <a:gd name="connsiteY3" fmla="*/ 9096 h 10084"/>
                <a:gd name="connsiteX4" fmla="*/ 2658 w 10000"/>
                <a:gd name="connsiteY4" fmla="*/ 8749 h 10084"/>
                <a:gd name="connsiteX5" fmla="*/ 2822 w 10000"/>
                <a:gd name="connsiteY5" fmla="*/ 8620 h 10084"/>
                <a:gd name="connsiteX6" fmla="*/ 3432 w 10000"/>
                <a:gd name="connsiteY6" fmla="*/ 7901 h 10084"/>
                <a:gd name="connsiteX7" fmla="*/ 4006 w 10000"/>
                <a:gd name="connsiteY7" fmla="*/ 6732 h 10084"/>
                <a:gd name="connsiteX8" fmla="*/ 4616 w 10000"/>
                <a:gd name="connsiteY8" fmla="*/ 5121 h 10084"/>
                <a:gd name="connsiteX9" fmla="*/ 5316 w 10000"/>
                <a:gd name="connsiteY9" fmla="*/ 2925 h 10084"/>
                <a:gd name="connsiteX10" fmla="*/ 6001 w 10000"/>
                <a:gd name="connsiteY10" fmla="*/ 1674 h 10084"/>
                <a:gd name="connsiteX11" fmla="*/ 6762 w 10000"/>
                <a:gd name="connsiteY11" fmla="*/ 937 h 10084"/>
                <a:gd name="connsiteX12" fmla="*/ 7813 w 10000"/>
                <a:gd name="connsiteY12" fmla="*/ 243 h 10084"/>
                <a:gd name="connsiteX13" fmla="*/ 8411 w 10000"/>
                <a:gd name="connsiteY13" fmla="*/ 86 h 10084"/>
                <a:gd name="connsiteX14" fmla="*/ 9093 w 10000"/>
                <a:gd name="connsiteY14" fmla="*/ 78 h 10084"/>
                <a:gd name="connsiteX15" fmla="*/ 9466 w 10000"/>
                <a:gd name="connsiteY15" fmla="*/ 0 h 10084"/>
                <a:gd name="connsiteX16" fmla="*/ 10000 w 10000"/>
                <a:gd name="connsiteY16" fmla="*/ 84 h 10084"/>
                <a:gd name="connsiteX0" fmla="*/ 0 w 10000"/>
                <a:gd name="connsiteY0" fmla="*/ 10131 h 10131"/>
                <a:gd name="connsiteX1" fmla="*/ 1005 w 10000"/>
                <a:gd name="connsiteY1" fmla="*/ 9728 h 10131"/>
                <a:gd name="connsiteX2" fmla="*/ 1552 w 10000"/>
                <a:gd name="connsiteY2" fmla="*/ 9450 h 10131"/>
                <a:gd name="connsiteX3" fmla="*/ 2125 w 10000"/>
                <a:gd name="connsiteY3" fmla="*/ 9143 h 10131"/>
                <a:gd name="connsiteX4" fmla="*/ 2658 w 10000"/>
                <a:gd name="connsiteY4" fmla="*/ 8796 h 10131"/>
                <a:gd name="connsiteX5" fmla="*/ 2822 w 10000"/>
                <a:gd name="connsiteY5" fmla="*/ 8667 h 10131"/>
                <a:gd name="connsiteX6" fmla="*/ 3432 w 10000"/>
                <a:gd name="connsiteY6" fmla="*/ 7948 h 10131"/>
                <a:gd name="connsiteX7" fmla="*/ 4006 w 10000"/>
                <a:gd name="connsiteY7" fmla="*/ 6779 h 10131"/>
                <a:gd name="connsiteX8" fmla="*/ 4616 w 10000"/>
                <a:gd name="connsiteY8" fmla="*/ 5168 h 10131"/>
                <a:gd name="connsiteX9" fmla="*/ 5316 w 10000"/>
                <a:gd name="connsiteY9" fmla="*/ 2972 h 10131"/>
                <a:gd name="connsiteX10" fmla="*/ 6001 w 10000"/>
                <a:gd name="connsiteY10" fmla="*/ 1721 h 10131"/>
                <a:gd name="connsiteX11" fmla="*/ 6762 w 10000"/>
                <a:gd name="connsiteY11" fmla="*/ 984 h 10131"/>
                <a:gd name="connsiteX12" fmla="*/ 7813 w 10000"/>
                <a:gd name="connsiteY12" fmla="*/ 290 h 10131"/>
                <a:gd name="connsiteX13" fmla="*/ 8411 w 10000"/>
                <a:gd name="connsiteY13" fmla="*/ 133 h 10131"/>
                <a:gd name="connsiteX14" fmla="*/ 9068 w 10000"/>
                <a:gd name="connsiteY14" fmla="*/ 0 h 10131"/>
                <a:gd name="connsiteX15" fmla="*/ 9466 w 10000"/>
                <a:gd name="connsiteY15" fmla="*/ 47 h 10131"/>
                <a:gd name="connsiteX16" fmla="*/ 10000 w 10000"/>
                <a:gd name="connsiteY16" fmla="*/ 131 h 10131"/>
                <a:gd name="connsiteX0" fmla="*/ 0 w 10000"/>
                <a:gd name="connsiteY0" fmla="*/ 10131 h 10131"/>
                <a:gd name="connsiteX1" fmla="*/ 1005 w 10000"/>
                <a:gd name="connsiteY1" fmla="*/ 9728 h 10131"/>
                <a:gd name="connsiteX2" fmla="*/ 1552 w 10000"/>
                <a:gd name="connsiteY2" fmla="*/ 9450 h 10131"/>
                <a:gd name="connsiteX3" fmla="*/ 2125 w 10000"/>
                <a:gd name="connsiteY3" fmla="*/ 9143 h 10131"/>
                <a:gd name="connsiteX4" fmla="*/ 2658 w 10000"/>
                <a:gd name="connsiteY4" fmla="*/ 8796 h 10131"/>
                <a:gd name="connsiteX5" fmla="*/ 2822 w 10000"/>
                <a:gd name="connsiteY5" fmla="*/ 8667 h 10131"/>
                <a:gd name="connsiteX6" fmla="*/ 3432 w 10000"/>
                <a:gd name="connsiteY6" fmla="*/ 7948 h 10131"/>
                <a:gd name="connsiteX7" fmla="*/ 4006 w 10000"/>
                <a:gd name="connsiteY7" fmla="*/ 6779 h 10131"/>
                <a:gd name="connsiteX8" fmla="*/ 4616 w 10000"/>
                <a:gd name="connsiteY8" fmla="*/ 5168 h 10131"/>
                <a:gd name="connsiteX9" fmla="*/ 5316 w 10000"/>
                <a:gd name="connsiteY9" fmla="*/ 2972 h 10131"/>
                <a:gd name="connsiteX10" fmla="*/ 6001 w 10000"/>
                <a:gd name="connsiteY10" fmla="*/ 1721 h 10131"/>
                <a:gd name="connsiteX11" fmla="*/ 6762 w 10000"/>
                <a:gd name="connsiteY11" fmla="*/ 984 h 10131"/>
                <a:gd name="connsiteX12" fmla="*/ 7813 w 10000"/>
                <a:gd name="connsiteY12" fmla="*/ 290 h 10131"/>
                <a:gd name="connsiteX13" fmla="*/ 8386 w 10000"/>
                <a:gd name="connsiteY13" fmla="*/ 8 h 10131"/>
                <a:gd name="connsiteX14" fmla="*/ 9068 w 10000"/>
                <a:gd name="connsiteY14" fmla="*/ 0 h 10131"/>
                <a:gd name="connsiteX15" fmla="*/ 9466 w 10000"/>
                <a:gd name="connsiteY15" fmla="*/ 47 h 10131"/>
                <a:gd name="connsiteX16" fmla="*/ 10000 w 10000"/>
                <a:gd name="connsiteY16" fmla="*/ 131 h 10131"/>
                <a:gd name="connsiteX0" fmla="*/ 0 w 10000"/>
                <a:gd name="connsiteY0" fmla="*/ 10131 h 10131"/>
                <a:gd name="connsiteX1" fmla="*/ 1005 w 10000"/>
                <a:gd name="connsiteY1" fmla="*/ 9728 h 10131"/>
                <a:gd name="connsiteX2" fmla="*/ 1552 w 10000"/>
                <a:gd name="connsiteY2" fmla="*/ 9450 h 10131"/>
                <a:gd name="connsiteX3" fmla="*/ 2125 w 10000"/>
                <a:gd name="connsiteY3" fmla="*/ 9143 h 10131"/>
                <a:gd name="connsiteX4" fmla="*/ 2658 w 10000"/>
                <a:gd name="connsiteY4" fmla="*/ 8796 h 10131"/>
                <a:gd name="connsiteX5" fmla="*/ 2822 w 10000"/>
                <a:gd name="connsiteY5" fmla="*/ 8667 h 10131"/>
                <a:gd name="connsiteX6" fmla="*/ 3432 w 10000"/>
                <a:gd name="connsiteY6" fmla="*/ 7948 h 10131"/>
                <a:gd name="connsiteX7" fmla="*/ 4006 w 10000"/>
                <a:gd name="connsiteY7" fmla="*/ 6779 h 10131"/>
                <a:gd name="connsiteX8" fmla="*/ 4616 w 10000"/>
                <a:gd name="connsiteY8" fmla="*/ 5168 h 10131"/>
                <a:gd name="connsiteX9" fmla="*/ 5316 w 10000"/>
                <a:gd name="connsiteY9" fmla="*/ 2972 h 10131"/>
                <a:gd name="connsiteX10" fmla="*/ 6001 w 10000"/>
                <a:gd name="connsiteY10" fmla="*/ 1721 h 10131"/>
                <a:gd name="connsiteX11" fmla="*/ 6762 w 10000"/>
                <a:gd name="connsiteY11" fmla="*/ 984 h 10131"/>
                <a:gd name="connsiteX12" fmla="*/ 7813 w 10000"/>
                <a:gd name="connsiteY12" fmla="*/ 290 h 10131"/>
                <a:gd name="connsiteX13" fmla="*/ 8313 w 10000"/>
                <a:gd name="connsiteY13" fmla="*/ 196 h 10131"/>
                <a:gd name="connsiteX14" fmla="*/ 9068 w 10000"/>
                <a:gd name="connsiteY14" fmla="*/ 0 h 10131"/>
                <a:gd name="connsiteX15" fmla="*/ 9466 w 10000"/>
                <a:gd name="connsiteY15" fmla="*/ 47 h 10131"/>
                <a:gd name="connsiteX16" fmla="*/ 10000 w 10000"/>
                <a:gd name="connsiteY16" fmla="*/ 131 h 10131"/>
                <a:gd name="connsiteX0" fmla="*/ 0 w 10000"/>
                <a:gd name="connsiteY0" fmla="*/ 10131 h 10131"/>
                <a:gd name="connsiteX1" fmla="*/ 1005 w 10000"/>
                <a:gd name="connsiteY1" fmla="*/ 9728 h 10131"/>
                <a:gd name="connsiteX2" fmla="*/ 1552 w 10000"/>
                <a:gd name="connsiteY2" fmla="*/ 9450 h 10131"/>
                <a:gd name="connsiteX3" fmla="*/ 2125 w 10000"/>
                <a:gd name="connsiteY3" fmla="*/ 9143 h 10131"/>
                <a:gd name="connsiteX4" fmla="*/ 2658 w 10000"/>
                <a:gd name="connsiteY4" fmla="*/ 8796 h 10131"/>
                <a:gd name="connsiteX5" fmla="*/ 2822 w 10000"/>
                <a:gd name="connsiteY5" fmla="*/ 8667 h 10131"/>
                <a:gd name="connsiteX6" fmla="*/ 3432 w 10000"/>
                <a:gd name="connsiteY6" fmla="*/ 7948 h 10131"/>
                <a:gd name="connsiteX7" fmla="*/ 4006 w 10000"/>
                <a:gd name="connsiteY7" fmla="*/ 6779 h 10131"/>
                <a:gd name="connsiteX8" fmla="*/ 4616 w 10000"/>
                <a:gd name="connsiteY8" fmla="*/ 5168 h 10131"/>
                <a:gd name="connsiteX9" fmla="*/ 5316 w 10000"/>
                <a:gd name="connsiteY9" fmla="*/ 2972 h 10131"/>
                <a:gd name="connsiteX10" fmla="*/ 6001 w 10000"/>
                <a:gd name="connsiteY10" fmla="*/ 1721 h 10131"/>
                <a:gd name="connsiteX11" fmla="*/ 6762 w 10000"/>
                <a:gd name="connsiteY11" fmla="*/ 984 h 10131"/>
                <a:gd name="connsiteX12" fmla="*/ 7813 w 10000"/>
                <a:gd name="connsiteY12" fmla="*/ 290 h 10131"/>
                <a:gd name="connsiteX13" fmla="*/ 9068 w 10000"/>
                <a:gd name="connsiteY13" fmla="*/ 0 h 10131"/>
                <a:gd name="connsiteX14" fmla="*/ 9466 w 10000"/>
                <a:gd name="connsiteY14" fmla="*/ 47 h 10131"/>
                <a:gd name="connsiteX15" fmla="*/ 10000 w 10000"/>
                <a:gd name="connsiteY15" fmla="*/ 131 h 10131"/>
                <a:gd name="connsiteX0" fmla="*/ 0 w 10000"/>
                <a:gd name="connsiteY0" fmla="*/ 10131 h 10131"/>
                <a:gd name="connsiteX1" fmla="*/ 1005 w 10000"/>
                <a:gd name="connsiteY1" fmla="*/ 9728 h 10131"/>
                <a:gd name="connsiteX2" fmla="*/ 1552 w 10000"/>
                <a:gd name="connsiteY2" fmla="*/ 9450 h 10131"/>
                <a:gd name="connsiteX3" fmla="*/ 2125 w 10000"/>
                <a:gd name="connsiteY3" fmla="*/ 9143 h 10131"/>
                <a:gd name="connsiteX4" fmla="*/ 2658 w 10000"/>
                <a:gd name="connsiteY4" fmla="*/ 8796 h 10131"/>
                <a:gd name="connsiteX5" fmla="*/ 2822 w 10000"/>
                <a:gd name="connsiteY5" fmla="*/ 8667 h 10131"/>
                <a:gd name="connsiteX6" fmla="*/ 3432 w 10000"/>
                <a:gd name="connsiteY6" fmla="*/ 7948 h 10131"/>
                <a:gd name="connsiteX7" fmla="*/ 4006 w 10000"/>
                <a:gd name="connsiteY7" fmla="*/ 6779 h 10131"/>
                <a:gd name="connsiteX8" fmla="*/ 4616 w 10000"/>
                <a:gd name="connsiteY8" fmla="*/ 5168 h 10131"/>
                <a:gd name="connsiteX9" fmla="*/ 5316 w 10000"/>
                <a:gd name="connsiteY9" fmla="*/ 2972 h 10131"/>
                <a:gd name="connsiteX10" fmla="*/ 6001 w 10000"/>
                <a:gd name="connsiteY10" fmla="*/ 1721 h 10131"/>
                <a:gd name="connsiteX11" fmla="*/ 6762 w 10000"/>
                <a:gd name="connsiteY11" fmla="*/ 984 h 10131"/>
                <a:gd name="connsiteX12" fmla="*/ 7667 w 10000"/>
                <a:gd name="connsiteY12" fmla="*/ 447 h 10131"/>
                <a:gd name="connsiteX13" fmla="*/ 9068 w 10000"/>
                <a:gd name="connsiteY13" fmla="*/ 0 h 10131"/>
                <a:gd name="connsiteX14" fmla="*/ 9466 w 10000"/>
                <a:gd name="connsiteY14" fmla="*/ 47 h 10131"/>
                <a:gd name="connsiteX15" fmla="*/ 10000 w 10000"/>
                <a:gd name="connsiteY15" fmla="*/ 131 h 10131"/>
                <a:gd name="connsiteX0" fmla="*/ 0 w 10000"/>
                <a:gd name="connsiteY0" fmla="*/ 10084 h 10084"/>
                <a:gd name="connsiteX1" fmla="*/ 1005 w 10000"/>
                <a:gd name="connsiteY1" fmla="*/ 9681 h 10084"/>
                <a:gd name="connsiteX2" fmla="*/ 1552 w 10000"/>
                <a:gd name="connsiteY2" fmla="*/ 9403 h 10084"/>
                <a:gd name="connsiteX3" fmla="*/ 2125 w 10000"/>
                <a:gd name="connsiteY3" fmla="*/ 9096 h 10084"/>
                <a:gd name="connsiteX4" fmla="*/ 2658 w 10000"/>
                <a:gd name="connsiteY4" fmla="*/ 8749 h 10084"/>
                <a:gd name="connsiteX5" fmla="*/ 2822 w 10000"/>
                <a:gd name="connsiteY5" fmla="*/ 8620 h 10084"/>
                <a:gd name="connsiteX6" fmla="*/ 3432 w 10000"/>
                <a:gd name="connsiteY6" fmla="*/ 7901 h 10084"/>
                <a:gd name="connsiteX7" fmla="*/ 4006 w 10000"/>
                <a:gd name="connsiteY7" fmla="*/ 6732 h 10084"/>
                <a:gd name="connsiteX8" fmla="*/ 4616 w 10000"/>
                <a:gd name="connsiteY8" fmla="*/ 5121 h 10084"/>
                <a:gd name="connsiteX9" fmla="*/ 5316 w 10000"/>
                <a:gd name="connsiteY9" fmla="*/ 2925 h 10084"/>
                <a:gd name="connsiteX10" fmla="*/ 6001 w 10000"/>
                <a:gd name="connsiteY10" fmla="*/ 1674 h 10084"/>
                <a:gd name="connsiteX11" fmla="*/ 6762 w 10000"/>
                <a:gd name="connsiteY11" fmla="*/ 937 h 10084"/>
                <a:gd name="connsiteX12" fmla="*/ 7667 w 10000"/>
                <a:gd name="connsiteY12" fmla="*/ 400 h 10084"/>
                <a:gd name="connsiteX13" fmla="*/ 8437 w 10000"/>
                <a:gd name="connsiteY13" fmla="*/ 110 h 10084"/>
                <a:gd name="connsiteX14" fmla="*/ 9466 w 10000"/>
                <a:gd name="connsiteY14" fmla="*/ 0 h 10084"/>
                <a:gd name="connsiteX15" fmla="*/ 10000 w 10000"/>
                <a:gd name="connsiteY15" fmla="*/ 84 h 10084"/>
                <a:gd name="connsiteX0" fmla="*/ 0 w 10000"/>
                <a:gd name="connsiteY0" fmla="*/ 10084 h 10084"/>
                <a:gd name="connsiteX1" fmla="*/ 1005 w 10000"/>
                <a:gd name="connsiteY1" fmla="*/ 9681 h 10084"/>
                <a:gd name="connsiteX2" fmla="*/ 1552 w 10000"/>
                <a:gd name="connsiteY2" fmla="*/ 9403 h 10084"/>
                <a:gd name="connsiteX3" fmla="*/ 2125 w 10000"/>
                <a:gd name="connsiteY3" fmla="*/ 9096 h 10084"/>
                <a:gd name="connsiteX4" fmla="*/ 2658 w 10000"/>
                <a:gd name="connsiteY4" fmla="*/ 8749 h 10084"/>
                <a:gd name="connsiteX5" fmla="*/ 2822 w 10000"/>
                <a:gd name="connsiteY5" fmla="*/ 8620 h 10084"/>
                <a:gd name="connsiteX6" fmla="*/ 3432 w 10000"/>
                <a:gd name="connsiteY6" fmla="*/ 7901 h 10084"/>
                <a:gd name="connsiteX7" fmla="*/ 4006 w 10000"/>
                <a:gd name="connsiteY7" fmla="*/ 6732 h 10084"/>
                <a:gd name="connsiteX8" fmla="*/ 4616 w 10000"/>
                <a:gd name="connsiteY8" fmla="*/ 5121 h 10084"/>
                <a:gd name="connsiteX9" fmla="*/ 5316 w 10000"/>
                <a:gd name="connsiteY9" fmla="*/ 2925 h 10084"/>
                <a:gd name="connsiteX10" fmla="*/ 6001 w 10000"/>
                <a:gd name="connsiteY10" fmla="*/ 1674 h 10084"/>
                <a:gd name="connsiteX11" fmla="*/ 6762 w 10000"/>
                <a:gd name="connsiteY11" fmla="*/ 937 h 10084"/>
                <a:gd name="connsiteX12" fmla="*/ 7667 w 10000"/>
                <a:gd name="connsiteY12" fmla="*/ 400 h 10084"/>
                <a:gd name="connsiteX13" fmla="*/ 8437 w 10000"/>
                <a:gd name="connsiteY13" fmla="*/ 110 h 10084"/>
                <a:gd name="connsiteX14" fmla="*/ 9466 w 10000"/>
                <a:gd name="connsiteY14" fmla="*/ 0 h 10084"/>
                <a:gd name="connsiteX15" fmla="*/ 9783 w 10000"/>
                <a:gd name="connsiteY15" fmla="*/ 27 h 10084"/>
                <a:gd name="connsiteX16" fmla="*/ 10000 w 10000"/>
                <a:gd name="connsiteY16" fmla="*/ 84 h 10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000" h="10084">
                  <a:moveTo>
                    <a:pt x="0" y="10084"/>
                  </a:moveTo>
                  <a:lnTo>
                    <a:pt x="1005" y="9681"/>
                  </a:lnTo>
                  <a:lnTo>
                    <a:pt x="1552" y="9403"/>
                  </a:lnTo>
                  <a:lnTo>
                    <a:pt x="2125" y="9096"/>
                  </a:lnTo>
                  <a:lnTo>
                    <a:pt x="2658" y="8749"/>
                  </a:lnTo>
                  <a:cubicBezTo>
                    <a:pt x="2687" y="8734"/>
                    <a:pt x="2793" y="8635"/>
                    <a:pt x="2822" y="8620"/>
                  </a:cubicBezTo>
                  <a:lnTo>
                    <a:pt x="3432" y="7901"/>
                  </a:lnTo>
                  <a:cubicBezTo>
                    <a:pt x="3531" y="7637"/>
                    <a:pt x="3907" y="6996"/>
                    <a:pt x="4006" y="6732"/>
                  </a:cubicBezTo>
                  <a:lnTo>
                    <a:pt x="4616" y="5121"/>
                  </a:lnTo>
                  <a:lnTo>
                    <a:pt x="5316" y="2925"/>
                  </a:lnTo>
                  <a:lnTo>
                    <a:pt x="6001" y="1674"/>
                  </a:lnTo>
                  <a:lnTo>
                    <a:pt x="6762" y="937"/>
                  </a:lnTo>
                  <a:lnTo>
                    <a:pt x="7667" y="400"/>
                  </a:lnTo>
                  <a:lnTo>
                    <a:pt x="8437" y="110"/>
                  </a:lnTo>
                  <a:lnTo>
                    <a:pt x="9466" y="0"/>
                  </a:lnTo>
                  <a:cubicBezTo>
                    <a:pt x="9604" y="-2"/>
                    <a:pt x="9645" y="29"/>
                    <a:pt x="9783" y="27"/>
                  </a:cubicBezTo>
                  <a:lnTo>
                    <a:pt x="10000" y="84"/>
                  </a:lnTo>
                </a:path>
              </a:pathLst>
            </a:custGeom>
            <a:noFill/>
            <a:ln w="28575" cap="rnd" cmpd="sng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68" name="직선 연결선 50"/>
          <p:cNvCxnSpPr>
            <a:stCxn id="70" idx="14"/>
          </p:cNvCxnSpPr>
          <p:nvPr/>
        </p:nvCxnSpPr>
        <p:spPr bwMode="gray">
          <a:xfrm flipH="1">
            <a:off x="2658273" y="2705514"/>
            <a:ext cx="8228" cy="1168688"/>
          </a:xfrm>
          <a:prstGeom prst="line">
            <a:avLst/>
          </a:prstGeom>
          <a:ln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14"/>
          <p:cNvSpPr>
            <a:spLocks noChangeArrowheads="1"/>
          </p:cNvSpPr>
          <p:nvPr/>
        </p:nvSpPr>
        <p:spPr bwMode="gray">
          <a:xfrm>
            <a:off x="1945347" y="3178450"/>
            <a:ext cx="409346" cy="15560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전시즌</a:t>
            </a:r>
            <a:r>
              <a:rPr kumimoji="0" lang="en-US" altLang="ko-KR" sz="1200" b="1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/>
            </a:r>
            <a:br>
              <a:rPr kumimoji="0" lang="en-US" altLang="ko-KR" sz="1200" b="1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ko-KR" altLang="en-US" sz="1200" b="1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초도배분량</a:t>
            </a:r>
            <a:endParaRPr kumimoji="0" lang="en-US" sz="1200" b="1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" name="그룹 2"/>
          <p:cNvGrpSpPr/>
          <p:nvPr/>
        </p:nvGrpSpPr>
        <p:grpSpPr>
          <a:xfrm flipH="1">
            <a:off x="4118155" y="1911100"/>
            <a:ext cx="5538690" cy="4216091"/>
            <a:chOff x="22415" y="1911100"/>
            <a:chExt cx="5538690" cy="4216091"/>
          </a:xfrm>
        </p:grpSpPr>
        <p:grpSp>
          <p:nvGrpSpPr>
            <p:cNvPr id="2" name="그룹 1"/>
            <p:cNvGrpSpPr/>
            <p:nvPr/>
          </p:nvGrpSpPr>
          <p:grpSpPr>
            <a:xfrm>
              <a:off x="22415" y="2357965"/>
              <a:ext cx="5136524" cy="3713600"/>
              <a:chOff x="22415" y="2357965"/>
              <a:chExt cx="5136524" cy="3713600"/>
            </a:xfrm>
          </p:grpSpPr>
          <p:sp>
            <p:nvSpPr>
              <p:cNvPr id="48" name="직사각형 47"/>
              <p:cNvSpPr/>
              <p:nvPr/>
            </p:nvSpPr>
            <p:spPr bwMode="auto">
              <a:xfrm>
                <a:off x="495583" y="3024176"/>
                <a:ext cx="910741" cy="1366111"/>
              </a:xfrm>
              <a:prstGeom prst="rect">
                <a:avLst/>
              </a:prstGeom>
              <a:solidFill>
                <a:srgbClr val="298ABD"/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tIns="0" bIns="0" rtlCol="0" anchor="ctr"/>
              <a:lstStyle/>
              <a:p>
                <a:pPr algn="ctr" latinLnBrk="0"/>
                <a:r>
                  <a:rPr lang="ko-KR" altLang="en-US" sz="1300" b="1" dirty="0" smtClean="0">
                    <a:solidFill>
                      <a:schemeClr val="bg1"/>
                    </a:solidFill>
                    <a:latin typeface="+mn-ea"/>
                    <a:cs typeface="Arial" charset="0"/>
                  </a:rPr>
                  <a:t>스타일별 초도 </a:t>
                </a:r>
                <a:r>
                  <a:rPr lang="ko-KR" altLang="en-US" sz="1300" b="1" dirty="0" err="1" smtClean="0">
                    <a:solidFill>
                      <a:schemeClr val="bg1"/>
                    </a:solidFill>
                    <a:latin typeface="+mn-ea"/>
                    <a:cs typeface="Arial" charset="0"/>
                  </a:rPr>
                  <a:t>배분량</a:t>
                </a:r>
                <a:r>
                  <a:rPr lang="ko-KR" altLang="en-US" sz="1300" b="1" dirty="0" smtClean="0">
                    <a:solidFill>
                      <a:schemeClr val="bg1"/>
                    </a:solidFill>
                    <a:latin typeface="+mn-ea"/>
                    <a:cs typeface="Arial" charset="0"/>
                  </a:rPr>
                  <a:t> </a:t>
                </a:r>
                <a:endParaRPr lang="ko-KR" altLang="en-US" sz="1300" b="1" dirty="0">
                  <a:solidFill>
                    <a:schemeClr val="bg1"/>
                  </a:solidFill>
                  <a:latin typeface="+mn-ea"/>
                  <a:cs typeface="Arial" charset="0"/>
                </a:endParaRPr>
              </a:p>
            </p:txBody>
          </p:sp>
          <p:sp>
            <p:nvSpPr>
              <p:cNvPr id="49" name="Text Box 288"/>
              <p:cNvSpPr txBox="1">
                <a:spLocks noChangeArrowheads="1"/>
              </p:cNvSpPr>
              <p:nvPr/>
            </p:nvSpPr>
            <p:spPr bwMode="gray">
              <a:xfrm>
                <a:off x="2601200" y="2357965"/>
                <a:ext cx="2557739" cy="1042765"/>
              </a:xfrm>
              <a:prstGeom prst="rect">
                <a:avLst/>
              </a:prstGeom>
              <a:noFill/>
              <a:ln w="6350" algn="ctr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95250" lvl="0" indent="-95250" latinLnBrk="0">
                  <a:buFont typeface="Arial" charset="0"/>
                  <a:buChar char="•"/>
                  <a:defRPr sz="1300">
                    <a:solidFill>
                      <a:prstClr val="black"/>
                    </a:solidFill>
                    <a:latin typeface="+mn-ea"/>
                    <a:cs typeface="Arial" charset="0"/>
                  </a:defRPr>
                </a:lvl1pPr>
              </a:lstStyle>
              <a:p>
                <a:pPr>
                  <a:spcBef>
                    <a:spcPts val="600"/>
                  </a:spcBef>
                </a:pPr>
                <a:r>
                  <a:rPr lang="ko-KR" altLang="en-US" sz="1200" kern="0" dirty="0" smtClean="0">
                    <a:solidFill>
                      <a:sysClr val="windowText" lastClr="000000"/>
                    </a:solidFill>
                  </a:rPr>
                  <a:t>배분 대상으로 결정이 된 매장에 대하여 </a:t>
                </a:r>
                <a:r>
                  <a:rPr lang="ko-KR" altLang="en-US" sz="1200" kern="0" dirty="0" err="1" smtClean="0">
                    <a:solidFill>
                      <a:sysClr val="windowText" lastClr="000000"/>
                    </a:solidFill>
                  </a:rPr>
                  <a:t>매장별로</a:t>
                </a:r>
                <a:r>
                  <a:rPr lang="ko-KR" altLang="en-US" sz="1200" kern="0" dirty="0" smtClean="0">
                    <a:solidFill>
                      <a:sysClr val="windowText" lastClr="000000"/>
                    </a:solidFill>
                  </a:rPr>
                  <a:t> 전시 물량을 포함한 최소 물량을 할당함</a:t>
                </a:r>
                <a:endParaRPr lang="en-US" altLang="ko-KR" sz="1200" kern="0" dirty="0" smtClean="0">
                  <a:solidFill>
                    <a:sysClr val="windowText" lastClr="0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ko-KR" altLang="en-US" sz="1200" kern="0" dirty="0" smtClean="0">
                    <a:solidFill>
                      <a:sysClr val="windowText" lastClr="000000"/>
                    </a:solidFill>
                  </a:rPr>
                  <a:t>사이즈 할당 시</a:t>
                </a:r>
                <a:r>
                  <a:rPr lang="en-US" altLang="ko-KR" sz="1200" kern="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ko-KR" altLang="en-US" sz="1200" kern="0" dirty="0" smtClean="0">
                    <a:solidFill>
                      <a:sysClr val="windowText" lastClr="000000"/>
                    </a:solidFill>
                  </a:rPr>
                  <a:t>합산 반영</a:t>
                </a:r>
                <a:endParaRPr lang="en-US" altLang="ko-KR" sz="1200" kern="0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 bwMode="auto">
              <a:xfrm>
                <a:off x="1669413" y="2388622"/>
                <a:ext cx="910741" cy="1020613"/>
              </a:xfrm>
              <a:prstGeom prst="rect">
                <a:avLst/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0" bIns="0" rtlCol="0" anchor="ctr"/>
              <a:lstStyle/>
              <a:p>
                <a:pPr algn="ctr" latinLnBrk="0"/>
                <a:r>
                  <a:rPr lang="ko-KR" altLang="en-US" sz="1300" b="1" dirty="0" smtClean="0">
                    <a:latin typeface="+mn-ea"/>
                    <a:cs typeface="Arial" charset="0"/>
                  </a:rPr>
                  <a:t>전시 </a:t>
                </a:r>
                <a:r>
                  <a:rPr lang="en-US" altLang="ko-KR" sz="1300" b="1" dirty="0" err="1" smtClean="0">
                    <a:latin typeface="+mn-ea"/>
                    <a:cs typeface="Arial" charset="0"/>
                  </a:rPr>
                  <a:t>Capa</a:t>
                </a:r>
                <a:endParaRPr lang="ko-KR" altLang="en-US" sz="1300" b="1" dirty="0" smtClean="0">
                  <a:latin typeface="+mn-ea"/>
                  <a:cs typeface="Arial" charset="0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 bwMode="auto">
              <a:xfrm>
                <a:off x="1669413" y="3948439"/>
                <a:ext cx="910741" cy="1020613"/>
              </a:xfrm>
              <a:prstGeom prst="rect">
                <a:avLst/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0" bIns="0" rtlCol="0" anchor="ctr"/>
              <a:lstStyle/>
              <a:p>
                <a:pPr algn="ctr" latinLnBrk="0"/>
                <a:r>
                  <a:rPr lang="ko-KR" altLang="en-US" sz="1300" b="1" dirty="0" err="1" smtClean="0">
                    <a:latin typeface="+mn-ea"/>
                    <a:cs typeface="Arial" charset="0"/>
                  </a:rPr>
                  <a:t>매장별</a:t>
                </a:r>
                <a:r>
                  <a:rPr lang="en-US" altLang="ko-KR" sz="1300" b="1" dirty="0" smtClean="0">
                    <a:latin typeface="+mn-ea"/>
                    <a:cs typeface="Arial" charset="0"/>
                  </a:rPr>
                  <a:t/>
                </a:r>
                <a:br>
                  <a:rPr lang="en-US" altLang="ko-KR" sz="1300" b="1" dirty="0" smtClean="0">
                    <a:latin typeface="+mn-ea"/>
                    <a:cs typeface="Arial" charset="0"/>
                  </a:rPr>
                </a:br>
                <a:r>
                  <a:rPr lang="ko-KR" altLang="en-US" sz="1300" b="1" dirty="0" smtClean="0">
                    <a:latin typeface="+mn-ea"/>
                    <a:cs typeface="Arial" charset="0"/>
                  </a:rPr>
                  <a:t>판매예측</a:t>
                </a:r>
                <a:r>
                  <a:rPr lang="en-US" altLang="ko-KR" sz="1300" b="1" dirty="0" smtClean="0">
                    <a:latin typeface="+mn-ea"/>
                    <a:cs typeface="Arial" charset="0"/>
                  </a:rPr>
                  <a:t/>
                </a:r>
                <a:br>
                  <a:rPr lang="en-US" altLang="ko-KR" sz="1300" b="1" dirty="0" smtClean="0">
                    <a:latin typeface="+mn-ea"/>
                    <a:cs typeface="Arial" charset="0"/>
                  </a:rPr>
                </a:br>
                <a:r>
                  <a:rPr lang="ko-KR" altLang="en-US" sz="1300" b="1" dirty="0" smtClean="0">
                    <a:latin typeface="+mn-ea"/>
                    <a:cs typeface="Arial" charset="0"/>
                  </a:rPr>
                  <a:t>기반 물량</a:t>
                </a:r>
                <a:endParaRPr lang="ko-KR" altLang="en-US" sz="1300" b="1" dirty="0" smtClean="0">
                  <a:latin typeface="+mn-ea"/>
                  <a:cs typeface="Arial" charset="0"/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 bwMode="auto">
              <a:xfrm>
                <a:off x="1993129" y="3527047"/>
                <a:ext cx="312963" cy="30358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tIns="0" bIns="0"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bg1"/>
                    </a:solidFill>
                    <a:latin typeface="+mn-ea"/>
                    <a:cs typeface="Arial" charset="0"/>
                  </a:rPr>
                  <a:t>+</a:t>
                </a:r>
                <a:endParaRPr lang="ko-KR" altLang="en-US" sz="2400" b="1" dirty="0" smtClean="0">
                  <a:solidFill>
                    <a:schemeClr val="bg1"/>
                  </a:solidFill>
                  <a:latin typeface="+mn-ea"/>
                  <a:cs typeface="Arial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 bwMode="auto">
              <a:xfrm>
                <a:off x="2830603" y="3568964"/>
                <a:ext cx="910741" cy="944718"/>
              </a:xfrm>
              <a:prstGeom prst="rect">
                <a:avLst/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0" bIns="0" rtlCol="0" anchor="ctr"/>
              <a:lstStyle/>
              <a:p>
                <a:pPr algn="ctr" latinLnBrk="0"/>
                <a:r>
                  <a:rPr lang="ko-KR" altLang="en-US" sz="1300" b="1" dirty="0" err="1" smtClean="0">
                    <a:latin typeface="+mn-ea"/>
                    <a:cs typeface="Arial" charset="0"/>
                  </a:rPr>
                  <a:t>당시즌</a:t>
                </a:r>
                <a:r>
                  <a:rPr lang="ko-KR" altLang="en-US" sz="1300" b="1" dirty="0" smtClean="0">
                    <a:latin typeface="+mn-ea"/>
                    <a:cs typeface="Arial" charset="0"/>
                  </a:rPr>
                  <a:t> 생산량</a:t>
                </a:r>
              </a:p>
            </p:txBody>
          </p:sp>
          <p:sp>
            <p:nvSpPr>
              <p:cNvPr id="77" name="직사각형 76"/>
              <p:cNvSpPr/>
              <p:nvPr/>
            </p:nvSpPr>
            <p:spPr bwMode="auto">
              <a:xfrm>
                <a:off x="2830603" y="4707389"/>
                <a:ext cx="910741" cy="875004"/>
              </a:xfrm>
              <a:prstGeom prst="rect">
                <a:avLst/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0" bIns="0" rtlCol="0" anchor="ctr"/>
              <a:lstStyle/>
              <a:p>
                <a:pPr algn="ctr" latinLnBrk="0"/>
                <a:r>
                  <a:rPr lang="ko-KR" altLang="en-US" sz="1300" b="1" dirty="0" smtClean="0">
                    <a:latin typeface="+mn-ea"/>
                    <a:cs typeface="Arial" charset="0"/>
                  </a:rPr>
                  <a:t>초도</a:t>
                </a:r>
                <a:r>
                  <a:rPr lang="en-US" altLang="ko-KR" sz="1300" b="1" dirty="0" smtClean="0">
                    <a:latin typeface="+mn-ea"/>
                    <a:cs typeface="Arial" charset="0"/>
                  </a:rPr>
                  <a:t/>
                </a:r>
                <a:br>
                  <a:rPr lang="en-US" altLang="ko-KR" sz="1300" b="1" dirty="0" smtClean="0">
                    <a:latin typeface="+mn-ea"/>
                    <a:cs typeface="Arial" charset="0"/>
                  </a:rPr>
                </a:br>
                <a:r>
                  <a:rPr lang="ko-KR" altLang="en-US" sz="1300" b="1" dirty="0" err="1" smtClean="0">
                    <a:latin typeface="+mn-ea"/>
                    <a:cs typeface="Arial" charset="0"/>
                  </a:rPr>
                  <a:t>배분율</a:t>
                </a:r>
                <a:endParaRPr lang="ko-KR" altLang="en-US" sz="1300" b="1" dirty="0" smtClean="0">
                  <a:latin typeface="+mn-ea"/>
                  <a:cs typeface="Arial" charset="0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 bwMode="auto">
              <a:xfrm>
                <a:off x="3129491" y="4437787"/>
                <a:ext cx="312963" cy="30358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t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  <a:cs typeface="Arial" charset="0"/>
                  </a:rPr>
                  <a:t>X</a:t>
                </a:r>
                <a:endParaRPr lang="ko-KR" altLang="en-US" sz="1400" b="1" dirty="0" smtClean="0">
                  <a:solidFill>
                    <a:schemeClr val="bg1"/>
                  </a:solidFill>
                  <a:latin typeface="+mn-ea"/>
                  <a:cs typeface="Arial" charset="0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 bwMode="auto">
              <a:xfrm>
                <a:off x="3966364" y="4274122"/>
                <a:ext cx="910741" cy="810144"/>
              </a:xfrm>
              <a:prstGeom prst="rect">
                <a:avLst/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tIns="0" bIns="0" rtlCol="0" anchor="ctr"/>
              <a:lstStyle/>
              <a:p>
                <a:pPr algn="ctr" latinLnBrk="0"/>
                <a:r>
                  <a:rPr lang="ko-KR" altLang="en-US" sz="1300" b="1" dirty="0" err="1" smtClean="0">
                    <a:latin typeface="+mn-ea"/>
                    <a:cs typeface="Arial" charset="0"/>
                  </a:rPr>
                  <a:t>전시즌</a:t>
                </a:r>
                <a:r>
                  <a:rPr lang="en-US" altLang="ko-KR" sz="1300" b="1" dirty="0" smtClean="0">
                    <a:latin typeface="+mn-ea"/>
                    <a:cs typeface="Arial" charset="0"/>
                  </a:rPr>
                  <a:t/>
                </a:r>
                <a:br>
                  <a:rPr lang="en-US" altLang="ko-KR" sz="1300" b="1" dirty="0" smtClean="0">
                    <a:latin typeface="+mn-ea"/>
                    <a:cs typeface="Arial" charset="0"/>
                  </a:rPr>
                </a:br>
                <a:r>
                  <a:rPr lang="ko-KR" altLang="en-US" sz="1300" b="1" dirty="0" smtClean="0">
                    <a:latin typeface="+mn-ea"/>
                    <a:cs typeface="Arial" charset="0"/>
                  </a:rPr>
                  <a:t>유사스타일</a:t>
                </a:r>
                <a:r>
                  <a:rPr lang="en-US" altLang="ko-KR" sz="1300" b="1" dirty="0" smtClean="0">
                    <a:latin typeface="+mn-ea"/>
                    <a:cs typeface="Arial" charset="0"/>
                  </a:rPr>
                  <a:t/>
                </a:r>
                <a:br>
                  <a:rPr lang="en-US" altLang="ko-KR" sz="1300" b="1" dirty="0" smtClean="0">
                    <a:latin typeface="+mn-ea"/>
                    <a:cs typeface="Arial" charset="0"/>
                  </a:rPr>
                </a:br>
                <a:r>
                  <a:rPr lang="ko-KR" altLang="en-US" sz="1300" b="1" dirty="0" err="1" smtClean="0">
                    <a:latin typeface="+mn-ea"/>
                    <a:cs typeface="Arial" charset="0"/>
                  </a:rPr>
                  <a:t>초도배분량</a:t>
                </a:r>
                <a:endParaRPr lang="ko-KR" altLang="en-US" sz="1300" b="1" dirty="0" smtClean="0">
                  <a:latin typeface="+mn-ea"/>
                  <a:cs typeface="Arial" charset="0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 bwMode="auto">
              <a:xfrm>
                <a:off x="3966364" y="5236056"/>
                <a:ext cx="910741" cy="810144"/>
              </a:xfrm>
              <a:prstGeom prst="rect">
                <a:avLst/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tIns="0" bIns="0" rtlCol="0" anchor="ctr"/>
              <a:lstStyle/>
              <a:p>
                <a:pPr algn="ctr" latinLnBrk="0"/>
                <a:r>
                  <a:rPr lang="ko-KR" altLang="en-US" sz="1300" b="1" dirty="0" err="1" smtClean="0">
                    <a:latin typeface="+mn-ea"/>
                    <a:cs typeface="Arial" charset="0"/>
                  </a:rPr>
                  <a:t>전시즌</a:t>
                </a:r>
                <a:r>
                  <a:rPr lang="en-US" altLang="ko-KR" sz="1300" b="1" dirty="0">
                    <a:latin typeface="+mn-ea"/>
                    <a:cs typeface="Arial" charset="0"/>
                  </a:rPr>
                  <a:t/>
                </a:r>
                <a:br>
                  <a:rPr lang="en-US" altLang="ko-KR" sz="1300" b="1" dirty="0">
                    <a:latin typeface="+mn-ea"/>
                    <a:cs typeface="Arial" charset="0"/>
                  </a:rPr>
                </a:br>
                <a:r>
                  <a:rPr lang="ko-KR" altLang="en-US" sz="1300" b="1" dirty="0" smtClean="0">
                    <a:latin typeface="+mn-ea"/>
                    <a:cs typeface="Arial" charset="0"/>
                  </a:rPr>
                  <a:t>유사스타일</a:t>
                </a:r>
                <a:r>
                  <a:rPr lang="en-US" altLang="ko-KR" sz="1300" b="1" dirty="0" smtClean="0">
                    <a:latin typeface="+mn-ea"/>
                    <a:cs typeface="Arial" charset="0"/>
                  </a:rPr>
                  <a:t/>
                </a:r>
                <a:br>
                  <a:rPr lang="en-US" altLang="ko-KR" sz="1300" b="1" dirty="0" smtClean="0">
                    <a:latin typeface="+mn-ea"/>
                    <a:cs typeface="Arial" charset="0"/>
                  </a:rPr>
                </a:br>
                <a:r>
                  <a:rPr lang="ko-KR" altLang="en-US" sz="1300" b="1" dirty="0" err="1" smtClean="0">
                    <a:latin typeface="+mn-ea"/>
                    <a:cs typeface="Arial" charset="0"/>
                  </a:rPr>
                  <a:t>총판매량</a:t>
                </a:r>
                <a:endParaRPr lang="ko-KR" altLang="en-US" sz="1300" b="1" dirty="0" smtClean="0">
                  <a:latin typeface="+mn-ea"/>
                  <a:cs typeface="Arial" charset="0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 bwMode="auto">
              <a:xfrm>
                <a:off x="4265252" y="4991382"/>
                <a:ext cx="312963" cy="30358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tIns="0" bIns="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bg1"/>
                    </a:solidFill>
                    <a:latin typeface="+mn-ea"/>
                    <a:cs typeface="Arial" charset="0"/>
                  </a:rPr>
                  <a:t>/</a:t>
                </a:r>
                <a:endParaRPr lang="ko-KR" altLang="en-US" sz="1400" b="1" dirty="0" smtClean="0">
                  <a:solidFill>
                    <a:schemeClr val="bg1"/>
                  </a:solidFill>
                  <a:latin typeface="+mn-ea"/>
                  <a:cs typeface="Arial" charset="0"/>
                </a:endParaRPr>
              </a:p>
            </p:txBody>
          </p:sp>
          <p:cxnSp>
            <p:nvCxnSpPr>
              <p:cNvPr id="84" name="꺾인 연결선 83"/>
              <p:cNvCxnSpPr>
                <a:stCxn id="77" idx="1"/>
                <a:endCxn id="74" idx="3"/>
              </p:cNvCxnSpPr>
              <p:nvPr/>
            </p:nvCxnSpPr>
            <p:spPr>
              <a:xfrm rot="10800000">
                <a:off x="2580155" y="4458747"/>
                <a:ext cx="250449" cy="68614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꺾인 연결선 84"/>
              <p:cNvCxnSpPr>
                <a:stCxn id="82" idx="1"/>
                <a:endCxn id="77" idx="3"/>
              </p:cNvCxnSpPr>
              <p:nvPr/>
            </p:nvCxnSpPr>
            <p:spPr>
              <a:xfrm rot="10800000">
                <a:off x="3741344" y="5144892"/>
                <a:ext cx="225020" cy="49623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꺾인 연결선 85"/>
              <p:cNvCxnSpPr>
                <a:stCxn id="81" idx="1"/>
                <a:endCxn id="77" idx="3"/>
              </p:cNvCxnSpPr>
              <p:nvPr/>
            </p:nvCxnSpPr>
            <p:spPr>
              <a:xfrm rot="10800000" flipV="1">
                <a:off x="3741344" y="4679193"/>
                <a:ext cx="225020" cy="46569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꺾인 연결선 86"/>
              <p:cNvCxnSpPr>
                <a:stCxn id="76" idx="1"/>
                <a:endCxn id="74" idx="3"/>
              </p:cNvCxnSpPr>
              <p:nvPr/>
            </p:nvCxnSpPr>
            <p:spPr>
              <a:xfrm rot="10800000" flipV="1">
                <a:off x="2580155" y="4041322"/>
                <a:ext cx="250449" cy="417423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꺾인 연결선 87"/>
              <p:cNvCxnSpPr>
                <a:stCxn id="73" idx="1"/>
                <a:endCxn id="48" idx="3"/>
              </p:cNvCxnSpPr>
              <p:nvPr/>
            </p:nvCxnSpPr>
            <p:spPr>
              <a:xfrm flipH="1">
                <a:off x="1406324" y="2898929"/>
                <a:ext cx="263089" cy="808303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꺾인 연결선 88"/>
              <p:cNvCxnSpPr>
                <a:stCxn id="74" idx="1"/>
                <a:endCxn id="48" idx="3"/>
              </p:cNvCxnSpPr>
              <p:nvPr/>
            </p:nvCxnSpPr>
            <p:spPr>
              <a:xfrm flipH="1" flipV="1">
                <a:off x="1406324" y="3707232"/>
                <a:ext cx="263089" cy="75151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 Box 288"/>
              <p:cNvSpPr txBox="1">
                <a:spLocks noChangeArrowheads="1"/>
              </p:cNvSpPr>
              <p:nvPr/>
            </p:nvSpPr>
            <p:spPr bwMode="gray">
              <a:xfrm>
                <a:off x="22415" y="5028800"/>
                <a:ext cx="2557739" cy="1042765"/>
              </a:xfrm>
              <a:prstGeom prst="rect">
                <a:avLst/>
              </a:prstGeom>
              <a:noFill/>
              <a:ln w="6350" algn="ctr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95250" lvl="0" indent="-95250" latinLnBrk="0">
                  <a:buFont typeface="Arial" charset="0"/>
                  <a:buChar char="•"/>
                  <a:defRPr sz="1300">
                    <a:solidFill>
                      <a:prstClr val="black"/>
                    </a:solidFill>
                    <a:latin typeface="+mn-ea"/>
                    <a:cs typeface="Arial" charset="0"/>
                  </a:defRPr>
                </a:lvl1pPr>
              </a:lstStyle>
              <a:p>
                <a:pPr>
                  <a:spcBef>
                    <a:spcPts val="600"/>
                  </a:spcBef>
                </a:pPr>
                <a:r>
                  <a:rPr lang="ko-KR" altLang="en-US" sz="1200" kern="0" dirty="0" err="1" smtClean="0">
                    <a:solidFill>
                      <a:sysClr val="windowText" lastClr="000000"/>
                    </a:solidFill>
                  </a:rPr>
                  <a:t>매장별</a:t>
                </a:r>
                <a:r>
                  <a:rPr lang="ko-KR" altLang="en-US" sz="1200" kern="0" dirty="0" smtClean="0">
                    <a:solidFill>
                      <a:sysClr val="windowText" lastClr="000000"/>
                    </a:solidFill>
                  </a:rPr>
                  <a:t> 최대값을 설정하여</a:t>
                </a:r>
                <a:r>
                  <a:rPr lang="en-US" altLang="ko-KR" sz="1200" kern="0" dirty="0" smtClean="0">
                    <a:solidFill>
                      <a:sysClr val="windowText" lastClr="000000"/>
                    </a:solidFill>
                  </a:rPr>
                  <a:t>, </a:t>
                </a:r>
                <a:r>
                  <a:rPr lang="ko-KR" altLang="en-US" sz="1200" kern="0" dirty="0" smtClean="0">
                    <a:solidFill>
                      <a:sysClr val="windowText" lastClr="000000"/>
                    </a:solidFill>
                  </a:rPr>
                  <a:t>최대값 이상의 물량이 할당되지 않도록 조정 </a:t>
                </a:r>
                <a:r>
                  <a:rPr lang="en-US" altLang="ko-KR" sz="1200" kern="0" dirty="0" smtClean="0">
                    <a:solidFill>
                      <a:sysClr val="windowText" lastClr="000000"/>
                    </a:solidFill>
                  </a:rPr>
                  <a:t>(Default : 30</a:t>
                </a:r>
                <a:r>
                  <a:rPr lang="ko-KR" altLang="en-US" sz="1200" kern="0" dirty="0" smtClean="0">
                    <a:solidFill>
                      <a:sysClr val="windowText" lastClr="000000"/>
                    </a:solidFill>
                  </a:rPr>
                  <a:t>장</a:t>
                </a:r>
                <a:r>
                  <a:rPr lang="en-US" altLang="ko-KR" sz="1200" kern="0" dirty="0" smtClean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p:grpSp>
        <p:sp>
          <p:nvSpPr>
            <p:cNvPr id="90" name="Rectangle 25"/>
            <p:cNvSpPr/>
            <p:nvPr/>
          </p:nvSpPr>
          <p:spPr bwMode="gray">
            <a:xfrm>
              <a:off x="323405" y="1911100"/>
              <a:ext cx="3654761" cy="30765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atinLnBrk="0"/>
              <a:r>
                <a:rPr lang="ko-KR" altLang="en-US" sz="1400" b="1" u="sng" dirty="0" smtClean="0">
                  <a:solidFill>
                    <a:schemeClr val="tx1"/>
                  </a:solidFill>
                  <a:latin typeface="+mn-ea"/>
                </a:rPr>
                <a:t>초도 </a:t>
              </a:r>
              <a:r>
                <a:rPr lang="ko-KR" altLang="en-US" sz="1400" b="1" u="sng" dirty="0" err="1" smtClean="0">
                  <a:solidFill>
                    <a:schemeClr val="tx1"/>
                  </a:solidFill>
                  <a:latin typeface="+mn-ea"/>
                </a:rPr>
                <a:t>배분량의</a:t>
              </a:r>
              <a:r>
                <a:rPr lang="ko-KR" altLang="en-US" sz="1400" b="1" u="sng" dirty="0" smtClean="0">
                  <a:solidFill>
                    <a:schemeClr val="tx1"/>
                  </a:solidFill>
                  <a:latin typeface="+mn-ea"/>
                </a:rPr>
                <a:t> 구성</a:t>
              </a:r>
              <a:endParaRPr lang="en-US" sz="1400" b="1" u="sng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 flipV="1">
              <a:off x="4877105" y="2218755"/>
              <a:ext cx="684000" cy="205536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4877105" y="5086480"/>
              <a:ext cx="608105" cy="104071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25"/>
          <p:cNvSpPr/>
          <p:nvPr/>
        </p:nvSpPr>
        <p:spPr bwMode="gray">
          <a:xfrm>
            <a:off x="539289" y="1911100"/>
            <a:ext cx="3654761" cy="3076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400" b="1" u="sng" dirty="0" smtClean="0">
                <a:solidFill>
                  <a:schemeClr val="tx1"/>
                </a:solidFill>
                <a:latin typeface="+mn-ea"/>
              </a:rPr>
              <a:t>전년도 유사 스타일 </a:t>
            </a:r>
            <a:r>
              <a:rPr lang="en-US" altLang="ko-KR" sz="1400" b="1" u="sng" dirty="0" smtClean="0">
                <a:solidFill>
                  <a:schemeClr val="tx1"/>
                </a:solidFill>
                <a:latin typeface="+mn-ea"/>
              </a:rPr>
              <a:t>Mapping</a:t>
            </a:r>
            <a:r>
              <a:rPr lang="ko-KR" altLang="en-US" sz="1400" b="1" u="sng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sz="1400" b="1" u="sng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직사각형 27"/>
          <p:cNvSpPr/>
          <p:nvPr/>
        </p:nvSpPr>
        <p:spPr bwMode="gray">
          <a:xfrm>
            <a:off x="7816878" y="289130"/>
            <a:ext cx="1786513" cy="2805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r" defTabSz="1028700" latinLnBrk="0">
              <a:spcBef>
                <a:spcPct val="0"/>
              </a:spcBef>
              <a:buSzPct val="120000"/>
            </a:pPr>
            <a:r>
              <a:rPr lang="ko-KR" altLang="en-US" sz="14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판매 예측에 기반한 매장 물량 할당</a:t>
            </a:r>
            <a:endParaRPr lang="ko-KR" altLang="en-US" sz="1400" b="1" i="1" kern="0" dirty="0">
              <a:solidFill>
                <a:schemeClr val="tx1">
                  <a:lumMod val="95000"/>
                  <a:lumOff val="5000"/>
                </a:schemeClr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05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제목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세부 실행과제 정의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(1) </a:t>
            </a:r>
            <a:r>
              <a:rPr lang="ko-KR" altLang="en-US" dirty="0" smtClean="0"/>
              <a:t>매장 초도 배분 최적화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249237" y="769625"/>
            <a:ext cx="7739564" cy="762000"/>
          </a:xfrm>
        </p:spPr>
        <p:txBody>
          <a:bodyPr/>
          <a:lstStyle/>
          <a:p>
            <a:r>
              <a:rPr lang="ko-KR" altLang="en-US" dirty="0" err="1" smtClean="0"/>
              <a:t>매장별로는</a:t>
            </a:r>
            <a:r>
              <a:rPr lang="ko-KR" altLang="en-US" dirty="0" smtClean="0"/>
              <a:t> 초기 판매 기간 </a:t>
            </a:r>
            <a:r>
              <a:rPr lang="ko-KR" altLang="en-US" dirty="0" err="1" smtClean="0"/>
              <a:t>배분량에</a:t>
            </a:r>
            <a:r>
              <a:rPr lang="ko-KR" altLang="en-US" dirty="0" smtClean="0"/>
              <a:t> 대하여</a:t>
            </a:r>
            <a:r>
              <a:rPr lang="en-US" altLang="ko-KR" dirty="0"/>
              <a:t> </a:t>
            </a:r>
            <a:r>
              <a:rPr lang="ko-KR" altLang="en-US" dirty="0" err="1" smtClean="0"/>
              <a:t>아이템내</a:t>
            </a:r>
            <a:r>
              <a:rPr lang="ko-KR" altLang="en-US" dirty="0" smtClean="0"/>
              <a:t> 매출 비중을 곱하여 </a:t>
            </a:r>
            <a:r>
              <a:rPr lang="ko-KR" altLang="en-US" dirty="0" err="1" smtClean="0"/>
              <a:t>매장별</a:t>
            </a:r>
            <a:r>
              <a:rPr lang="ko-KR" altLang="en-US" dirty="0" smtClean="0"/>
              <a:t> 초기 판매 기간 물량을 산정함</a:t>
            </a:r>
            <a:endParaRPr lang="ko-KR" altLang="en-US" dirty="0"/>
          </a:p>
        </p:txBody>
      </p:sp>
      <p:sp>
        <p:nvSpPr>
          <p:cNvPr id="73" name="타원 72"/>
          <p:cNvSpPr/>
          <p:nvPr/>
        </p:nvSpPr>
        <p:spPr bwMode="auto">
          <a:xfrm>
            <a:off x="288000" y="1558800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9</a:t>
            </a:r>
            <a:endParaRPr lang="ko-KR" altLang="en-US" sz="13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25"/>
          <p:cNvSpPr/>
          <p:nvPr/>
        </p:nvSpPr>
        <p:spPr bwMode="gray">
          <a:xfrm>
            <a:off x="522000" y="1533600"/>
            <a:ext cx="3863567" cy="3076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400" b="1" dirty="0">
                <a:latin typeface="+mn-ea"/>
              </a:rPr>
              <a:t>스타일별 </a:t>
            </a:r>
            <a:r>
              <a:rPr lang="ko-KR" altLang="en-US" sz="1400" b="1" dirty="0" err="1">
                <a:latin typeface="+mn-ea"/>
              </a:rPr>
              <a:t>매장별</a:t>
            </a:r>
            <a:r>
              <a:rPr lang="ko-KR" altLang="en-US" sz="1400" b="1" dirty="0">
                <a:latin typeface="+mn-ea"/>
              </a:rPr>
              <a:t> 초도 </a:t>
            </a:r>
            <a:r>
              <a:rPr lang="ko-KR" altLang="en-US" sz="1400" b="1" dirty="0" err="1">
                <a:latin typeface="+mn-ea"/>
              </a:rPr>
              <a:t>배분량</a:t>
            </a:r>
            <a:r>
              <a:rPr lang="ko-KR" altLang="en-US" sz="1400" b="1" dirty="0">
                <a:latin typeface="+mn-ea"/>
              </a:rPr>
              <a:t> 결정</a:t>
            </a:r>
            <a:endParaRPr lang="en-US" altLang="ko-KR" sz="1400" b="1" dirty="0">
              <a:latin typeface="+mn-ea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8570210" y="825227"/>
            <a:ext cx="1123624" cy="630503"/>
            <a:chOff x="5028895" y="5407291"/>
            <a:chExt cx="853820" cy="466952"/>
          </a:xfrm>
        </p:grpSpPr>
        <p:sp>
          <p:nvSpPr>
            <p:cNvPr id="76" name="오각형 75"/>
            <p:cNvSpPr/>
            <p:nvPr/>
          </p:nvSpPr>
          <p:spPr bwMode="auto">
            <a:xfrm>
              <a:off x="5028895" y="5407291"/>
              <a:ext cx="426910" cy="466952"/>
            </a:xfrm>
            <a:prstGeom prst="homePlate">
              <a:avLst>
                <a:gd name="adj" fmla="val 18328"/>
              </a:avLst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endParaRPr lang="ko-KR" altLang="en-US" sz="4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77" name="오각형 76"/>
            <p:cNvSpPr/>
            <p:nvPr/>
          </p:nvSpPr>
          <p:spPr bwMode="auto">
            <a:xfrm>
              <a:off x="5455805" y="5407291"/>
              <a:ext cx="426910" cy="466952"/>
            </a:xfrm>
            <a:prstGeom prst="homePlate">
              <a:avLst>
                <a:gd name="adj" fmla="val 18328"/>
              </a:avLst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endParaRPr lang="ko-KR" altLang="en-US" sz="400" b="1" dirty="0" smtClean="0">
                <a:latin typeface="+mn-ea"/>
                <a:cs typeface="Arial" charset="0"/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054007" y="5431419"/>
              <a:ext cx="301348" cy="436188"/>
              <a:chOff x="1488108" y="2311146"/>
              <a:chExt cx="2370121" cy="3415673"/>
            </a:xfrm>
          </p:grpSpPr>
          <p:sp>
            <p:nvSpPr>
              <p:cNvPr id="88" name="오각형 87"/>
              <p:cNvSpPr/>
              <p:nvPr/>
            </p:nvSpPr>
            <p:spPr bwMode="auto">
              <a:xfrm rot="5400000">
                <a:off x="2331641" y="146761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dirty="0" smtClean="0">
                  <a:latin typeface="+mn-ea"/>
                  <a:cs typeface="Arial" charset="0"/>
                </a:endParaRPr>
              </a:p>
            </p:txBody>
          </p:sp>
          <p:sp>
            <p:nvSpPr>
              <p:cNvPr id="89" name="오각형 88"/>
              <p:cNvSpPr/>
              <p:nvPr/>
            </p:nvSpPr>
            <p:spPr bwMode="auto">
              <a:xfrm rot="5400000">
                <a:off x="2331641" y="215098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90" name="오각형 89"/>
              <p:cNvSpPr/>
              <p:nvPr/>
            </p:nvSpPr>
            <p:spPr bwMode="auto">
              <a:xfrm rot="5400000">
                <a:off x="2331641" y="283412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 defTabSz="1028700" latinLnBrk="0">
                  <a:lnSpc>
                    <a:spcPct val="95000"/>
                  </a:lnSpc>
                  <a:spcBef>
                    <a:spcPct val="0"/>
                  </a:spcBef>
                  <a:buSzPct val="120000"/>
                </a:pPr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91" name="오각형 90"/>
              <p:cNvSpPr/>
              <p:nvPr/>
            </p:nvSpPr>
            <p:spPr bwMode="auto">
              <a:xfrm rot="5400000">
                <a:off x="2331641" y="3517176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92" name="오각형 91"/>
              <p:cNvSpPr/>
              <p:nvPr/>
            </p:nvSpPr>
            <p:spPr bwMode="auto">
              <a:xfrm rot="5400000">
                <a:off x="2331641" y="420023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5478363" y="5431419"/>
              <a:ext cx="301348" cy="436188"/>
              <a:chOff x="1488108" y="2311146"/>
              <a:chExt cx="2370121" cy="3415673"/>
            </a:xfrm>
          </p:grpSpPr>
          <p:sp>
            <p:nvSpPr>
              <p:cNvPr id="82" name="오각형 81"/>
              <p:cNvSpPr/>
              <p:nvPr/>
            </p:nvSpPr>
            <p:spPr bwMode="auto">
              <a:xfrm rot="5400000">
                <a:off x="2331641" y="146761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en-US" altLang="ko-KR" sz="400" b="1" u="sng" kern="0" dirty="0">
                  <a:latin typeface="+mn-ea"/>
                </a:endParaRPr>
              </a:p>
            </p:txBody>
          </p:sp>
          <p:sp>
            <p:nvSpPr>
              <p:cNvPr id="83" name="오각형 82"/>
              <p:cNvSpPr/>
              <p:nvPr/>
            </p:nvSpPr>
            <p:spPr bwMode="auto">
              <a:xfrm rot="5400000">
                <a:off x="2331641" y="215098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en-US" altLang="ko-KR" sz="400" b="1" u="sng" kern="0" dirty="0">
                  <a:latin typeface="+mn-ea"/>
                </a:endParaRPr>
              </a:p>
            </p:txBody>
          </p:sp>
          <p:sp>
            <p:nvSpPr>
              <p:cNvPr id="84" name="오각형 83"/>
              <p:cNvSpPr/>
              <p:nvPr/>
            </p:nvSpPr>
            <p:spPr bwMode="auto">
              <a:xfrm rot="5400000">
                <a:off x="2331641" y="283412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85" name="오각형 84"/>
              <p:cNvSpPr/>
              <p:nvPr/>
            </p:nvSpPr>
            <p:spPr bwMode="auto">
              <a:xfrm rot="5400000">
                <a:off x="2331641" y="3517176"/>
                <a:ext cx="683055" cy="2370121"/>
              </a:xfrm>
              <a:prstGeom prst="homePlate">
                <a:avLst>
                  <a:gd name="adj" fmla="val 30876"/>
                </a:avLst>
              </a:prstGeom>
              <a:solidFill>
                <a:schemeClr val="tx2">
                  <a:lumMod val="75000"/>
                </a:schemeClr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 defTabSz="1028700" latinLnBrk="0">
                  <a:lnSpc>
                    <a:spcPct val="95000"/>
                  </a:lnSpc>
                  <a:spcBef>
                    <a:spcPct val="0"/>
                  </a:spcBef>
                  <a:buSzPct val="120000"/>
                </a:pPr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87" name="오각형 86"/>
              <p:cNvSpPr/>
              <p:nvPr/>
            </p:nvSpPr>
            <p:spPr bwMode="auto">
              <a:xfrm rot="5400000">
                <a:off x="2331641" y="420023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</p:grpSp>
      </p:grpSp>
      <p:sp>
        <p:nvSpPr>
          <p:cNvPr id="59" name="Text Box 288"/>
          <p:cNvSpPr txBox="1">
            <a:spLocks noChangeArrowheads="1"/>
          </p:cNvSpPr>
          <p:nvPr/>
        </p:nvSpPr>
        <p:spPr bwMode="gray">
          <a:xfrm>
            <a:off x="5256580" y="5174585"/>
            <a:ext cx="4397406" cy="113842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95250" lvl="0" indent="-95250" latinLnBrk="0">
              <a:buFont typeface="Arial" charset="0"/>
              <a:buChar char="•"/>
              <a:defRPr sz="1300">
                <a:solidFill>
                  <a:prstClr val="black"/>
                </a:solidFill>
                <a:latin typeface="+mn-ea"/>
                <a:cs typeface="Arial" charset="0"/>
              </a:defRPr>
            </a:lvl1pPr>
          </a:lstStyle>
          <a:p>
            <a:pPr>
              <a:spcBef>
                <a:spcPts val="600"/>
              </a:spcBef>
            </a:pPr>
            <a:r>
              <a:rPr lang="ko-KR" altLang="en-US" sz="1050" dirty="0" smtClean="0"/>
              <a:t>초도 </a:t>
            </a:r>
            <a:r>
              <a:rPr lang="ko-KR" altLang="en-US" sz="1050" dirty="0" err="1" smtClean="0"/>
              <a:t>배분량에</a:t>
            </a:r>
            <a:r>
              <a:rPr lang="ko-KR" altLang="en-US" sz="1050" dirty="0" smtClean="0"/>
              <a:t> 대하여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매장별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물량비를</a:t>
            </a:r>
            <a:r>
              <a:rPr lang="ko-KR" altLang="en-US" sz="1050" dirty="0" smtClean="0"/>
              <a:t> 곱하여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매장별</a:t>
            </a:r>
            <a:r>
              <a:rPr lang="ko-KR" altLang="en-US" sz="1050" dirty="0" smtClean="0"/>
              <a:t> 할당 물량 산정</a:t>
            </a:r>
            <a:endParaRPr lang="en-US" altLang="ko-KR" sz="1050" kern="0" dirty="0" smtClean="0">
              <a:solidFill>
                <a:sysClr val="windowText" lastClr="000000"/>
              </a:solidFill>
            </a:endParaRPr>
          </a:p>
          <a:p>
            <a:pPr>
              <a:spcBef>
                <a:spcPts val="600"/>
              </a:spcBef>
            </a:pPr>
            <a:r>
              <a:rPr lang="ko-KR" altLang="en-US" sz="1050" kern="0" dirty="0" smtClean="0">
                <a:solidFill>
                  <a:sysClr val="windowText" lastClr="000000"/>
                </a:solidFill>
              </a:rPr>
              <a:t>전시 </a:t>
            </a:r>
            <a:r>
              <a:rPr lang="en-US" altLang="ko-KR" sz="1050" kern="0" dirty="0" err="1" smtClean="0">
                <a:solidFill>
                  <a:sysClr val="windowText" lastClr="000000"/>
                </a:solidFill>
              </a:rPr>
              <a:t>Capa</a:t>
            </a:r>
            <a:r>
              <a:rPr lang="ko-KR" altLang="en-US" sz="1050" kern="0" dirty="0" smtClean="0">
                <a:solidFill>
                  <a:sysClr val="windowText" lastClr="000000"/>
                </a:solidFill>
              </a:rPr>
              <a:t>를 감안한 물량으로 </a:t>
            </a:r>
            <a:r>
              <a:rPr lang="ko-KR" altLang="en-US" sz="1050" kern="0" dirty="0" err="1" smtClean="0">
                <a:solidFill>
                  <a:sysClr val="windowText" lastClr="000000"/>
                </a:solidFill>
              </a:rPr>
              <a:t>매장별</a:t>
            </a:r>
            <a:r>
              <a:rPr lang="ko-KR" altLang="en-US" sz="1050" kern="0" dirty="0" smtClean="0">
                <a:solidFill>
                  <a:sysClr val="windowText" lastClr="000000"/>
                </a:solidFill>
              </a:rPr>
              <a:t> 최소 </a:t>
            </a:r>
            <a:r>
              <a:rPr lang="en-US" altLang="ko-KR" sz="1050" kern="0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sz="1050" kern="0" dirty="0" smtClean="0">
                <a:solidFill>
                  <a:sysClr val="windowText" lastClr="000000"/>
                </a:solidFill>
              </a:rPr>
              <a:t>매 기본 지급</a:t>
            </a:r>
            <a:r>
              <a:rPr lang="en-US" altLang="ko-KR" sz="1050" kern="0" dirty="0" smtClean="0">
                <a:solidFill>
                  <a:sysClr val="windowText" lastClr="000000"/>
                </a:solidFill>
              </a:rPr>
              <a:t/>
            </a:r>
            <a:br>
              <a:rPr lang="en-US" altLang="ko-KR" sz="1050" kern="0" dirty="0" smtClean="0">
                <a:solidFill>
                  <a:sysClr val="windowText" lastClr="000000"/>
                </a:solidFill>
              </a:rPr>
            </a:br>
            <a:r>
              <a:rPr lang="en-US" altLang="ko-KR" sz="1050" kern="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050" kern="0" dirty="0" smtClean="0">
                <a:solidFill>
                  <a:sysClr val="windowText" lastClr="000000"/>
                </a:solidFill>
              </a:rPr>
              <a:t>사이즈 배분 시 추가</a:t>
            </a:r>
            <a:r>
              <a:rPr lang="en-US" altLang="ko-KR" sz="1050" kern="0" dirty="0" smtClean="0">
                <a:solidFill>
                  <a:sysClr val="windowText" lastClr="000000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ko-KR" altLang="en-US" sz="1050" kern="0" dirty="0" smtClean="0">
                <a:solidFill>
                  <a:sysClr val="windowText" lastClr="000000"/>
                </a:solidFill>
              </a:rPr>
              <a:t>기획상품의 경우</a:t>
            </a:r>
            <a:r>
              <a:rPr lang="en-US" altLang="ko-KR" sz="1050" kern="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050" kern="0" dirty="0" err="1" smtClean="0">
                <a:solidFill>
                  <a:sysClr val="windowText" lastClr="000000"/>
                </a:solidFill>
              </a:rPr>
              <a:t>매장별</a:t>
            </a:r>
            <a:r>
              <a:rPr lang="ko-KR" altLang="en-US" sz="1050" kern="0" dirty="0" smtClean="0">
                <a:solidFill>
                  <a:sysClr val="windowText" lastClr="000000"/>
                </a:solidFill>
              </a:rPr>
              <a:t> 최소한의 물량 수준을 정의하여</a:t>
            </a:r>
            <a:r>
              <a:rPr lang="en-US" altLang="ko-KR" sz="1050" kern="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050" kern="0" dirty="0" smtClean="0">
                <a:solidFill>
                  <a:sysClr val="windowText" lastClr="000000"/>
                </a:solidFill>
              </a:rPr>
              <a:t>최소값 이하의 </a:t>
            </a:r>
            <a:r>
              <a:rPr lang="ko-KR" altLang="en-US" sz="1050" kern="0" dirty="0" err="1" smtClean="0">
                <a:solidFill>
                  <a:sysClr val="windowText" lastClr="000000"/>
                </a:solidFill>
              </a:rPr>
              <a:t>배분량이</a:t>
            </a:r>
            <a:r>
              <a:rPr lang="ko-KR" altLang="en-US" sz="1050" kern="0" dirty="0" smtClean="0">
                <a:solidFill>
                  <a:sysClr val="windowText" lastClr="000000"/>
                </a:solidFill>
              </a:rPr>
              <a:t> 정의될 경우</a:t>
            </a:r>
            <a:r>
              <a:rPr lang="en-US" altLang="ko-KR" sz="1050" kern="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050" kern="0" dirty="0" smtClean="0">
                <a:solidFill>
                  <a:sysClr val="windowText" lastClr="000000"/>
                </a:solidFill>
              </a:rPr>
              <a:t>정의된 최소값으로 할당</a:t>
            </a:r>
            <a:endParaRPr lang="en-US" altLang="ko-KR" sz="1050" dirty="0" smtClean="0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986844"/>
              </p:ext>
            </p:extLst>
          </p:nvPr>
        </p:nvGraphicFramePr>
        <p:xfrm>
          <a:off x="5104790" y="2357940"/>
          <a:ext cx="4553701" cy="2740750"/>
        </p:xfrm>
        <a:graphic>
          <a:graphicData uri="http://schemas.openxmlformats.org/drawingml/2006/table">
            <a:tbl>
              <a:tblPr/>
              <a:tblGrid>
                <a:gridCol w="1104576"/>
                <a:gridCol w="397916"/>
                <a:gridCol w="397916"/>
                <a:gridCol w="397916"/>
                <a:gridCol w="397916"/>
                <a:gridCol w="397916"/>
                <a:gridCol w="397916"/>
                <a:gridCol w="397916"/>
                <a:gridCol w="218534"/>
                <a:gridCol w="445179"/>
              </a:tblGrid>
              <a:tr h="26075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DCE6F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6698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합계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66685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신세계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본점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롯데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김해점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광양점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영천점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DCE6F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대구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동성로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대백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246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JHUM37311</a:t>
                      </a:r>
                      <a:b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아이템 전체 매출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대비 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스타일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매출비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천분율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, ‰)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3.02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1.17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X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1.08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1000‰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1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JHUM37311</a:t>
                      </a:r>
                      <a:b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배분 대상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매장에서의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스타일 매출 비중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0.90%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4.06%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0.85%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6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매장당</a:t>
                      </a:r>
                      <a:endParaRPr lang="en-US" altLang="ko-KR" sz="900" b="1" i="0" u="none" strike="noStrike" dirty="0" smtClean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초기 판매 물량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178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035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매장당 전시 </a:t>
                      </a:r>
                      <a:r>
                        <a:rPr lang="en-US" altLang="ko-KR" sz="9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Capa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기준 물량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128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276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매장별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초도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배분량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306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852148"/>
              </p:ext>
            </p:extLst>
          </p:nvPr>
        </p:nvGraphicFramePr>
        <p:xfrm>
          <a:off x="274136" y="2340555"/>
          <a:ext cx="4451178" cy="2682240"/>
        </p:xfrm>
        <a:graphic>
          <a:graphicData uri="http://schemas.openxmlformats.org/drawingml/2006/table">
            <a:tbl>
              <a:tblPr/>
              <a:tblGrid>
                <a:gridCol w="633645"/>
                <a:gridCol w="478082"/>
                <a:gridCol w="488701"/>
                <a:gridCol w="570150"/>
                <a:gridCol w="570150"/>
                <a:gridCol w="570150"/>
                <a:gridCol w="570150"/>
                <a:gridCol w="570150"/>
              </a:tblGrid>
              <a:tr h="6924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스타일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속성그룹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스타일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유사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스타일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유사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스타일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전시즌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생산량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유사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스타일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초도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배분량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유사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스타일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초도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배분율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당시즌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스타일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생산량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초기판매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배분량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전시물량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미포함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80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고기능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JHUM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37321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고기능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JHUM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37311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JHUM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27621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23.4%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178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80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고기능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JHUM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37411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고기능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JHUM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37221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저일반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JHUM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39011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JHUM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29011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11.9%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453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저일반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JOUM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39011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JOUM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29011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13.6%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328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저일반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JOUM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39021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JOUM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29021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24.7%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236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171615" y="3275501"/>
            <a:ext cx="4705490" cy="379475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877105" y="2364762"/>
            <a:ext cx="189737" cy="2656325"/>
            <a:chOff x="4877105" y="2364762"/>
            <a:chExt cx="379475" cy="2656325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4877105" y="2364762"/>
              <a:ext cx="379475" cy="91073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4877105" y="3654977"/>
              <a:ext cx="303580" cy="136611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 bwMode="auto">
          <a:xfrm>
            <a:off x="4847920" y="3303161"/>
            <a:ext cx="204330" cy="29466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93" name="Rectangle 25"/>
          <p:cNvSpPr/>
          <p:nvPr/>
        </p:nvSpPr>
        <p:spPr bwMode="gray">
          <a:xfrm>
            <a:off x="323405" y="1911100"/>
            <a:ext cx="3654761" cy="3076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400" b="1" u="sng" dirty="0" smtClean="0">
                <a:solidFill>
                  <a:schemeClr val="tx1"/>
                </a:solidFill>
                <a:latin typeface="+mn-ea"/>
              </a:rPr>
              <a:t>초도 </a:t>
            </a:r>
            <a:r>
              <a:rPr lang="ko-KR" altLang="en-US" sz="1400" b="1" u="sng" dirty="0" err="1" smtClean="0">
                <a:solidFill>
                  <a:schemeClr val="tx1"/>
                </a:solidFill>
                <a:latin typeface="+mn-ea"/>
              </a:rPr>
              <a:t>배분량</a:t>
            </a:r>
            <a:r>
              <a:rPr lang="ko-KR" altLang="en-US" sz="1400" b="1" u="sng" dirty="0" smtClean="0">
                <a:solidFill>
                  <a:schemeClr val="tx1"/>
                </a:solidFill>
                <a:latin typeface="+mn-ea"/>
              </a:rPr>
              <a:t> 산정 과정 예시</a:t>
            </a:r>
            <a:endParaRPr lang="en-US" sz="1400" b="1" u="sng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8603257" y="1835205"/>
            <a:ext cx="1050729" cy="259512"/>
            <a:chOff x="8064695" y="1455730"/>
            <a:chExt cx="1050729" cy="259512"/>
          </a:xfrm>
        </p:grpSpPr>
        <p:sp>
          <p:nvSpPr>
            <p:cNvPr id="95" name="직사각형 94"/>
            <p:cNvSpPr/>
            <p:nvPr/>
          </p:nvSpPr>
          <p:spPr bwMode="auto">
            <a:xfrm>
              <a:off x="8064695" y="1455730"/>
              <a:ext cx="1050729" cy="25951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r>
                <a:rPr lang="en-US" altLang="ko-KR" sz="1300" b="1" dirty="0" smtClean="0">
                  <a:solidFill>
                    <a:srgbClr val="FF0000"/>
                  </a:solidFill>
                  <a:latin typeface="+mn-ea"/>
                  <a:cs typeface="Arial" charset="0"/>
                </a:rPr>
                <a:t>Illustrative</a:t>
              </a:r>
              <a:endParaRPr lang="ko-KR" altLang="en-US" sz="1300" b="1" dirty="0" smtClean="0">
                <a:solidFill>
                  <a:srgbClr val="FF0000"/>
                </a:solidFill>
                <a:latin typeface="+mn-ea"/>
                <a:cs typeface="Arial" charset="0"/>
              </a:endParaRPr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8064695" y="1455730"/>
              <a:ext cx="1050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8064695" y="1715242"/>
              <a:ext cx="1050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 bwMode="auto">
          <a:xfrm>
            <a:off x="5047945" y="4248151"/>
            <a:ext cx="4626992" cy="851428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37" name="Text Box 288"/>
          <p:cNvSpPr txBox="1">
            <a:spLocks noChangeArrowheads="1"/>
          </p:cNvSpPr>
          <p:nvPr/>
        </p:nvSpPr>
        <p:spPr bwMode="gray">
          <a:xfrm>
            <a:off x="288000" y="5157192"/>
            <a:ext cx="4559920" cy="113842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95250" lvl="0" indent="-95250" latinLnBrk="0">
              <a:buFont typeface="Arial" charset="0"/>
              <a:buChar char="•"/>
              <a:defRPr sz="1300">
                <a:solidFill>
                  <a:prstClr val="black"/>
                </a:solidFill>
                <a:latin typeface="+mn-ea"/>
                <a:cs typeface="Arial" charset="0"/>
              </a:defRPr>
            </a:lvl1pPr>
          </a:lstStyle>
          <a:p>
            <a:pPr>
              <a:spcBef>
                <a:spcPts val="600"/>
              </a:spcBef>
            </a:pPr>
            <a:r>
              <a:rPr lang="ko-KR" altLang="en-US" sz="1050" dirty="0" err="1" smtClean="0"/>
              <a:t>전시즌</a:t>
            </a:r>
            <a:r>
              <a:rPr lang="ko-KR" altLang="en-US" sz="1050" dirty="0" smtClean="0"/>
              <a:t> 유사 스타일 </a:t>
            </a:r>
            <a:r>
              <a:rPr lang="ko-KR" altLang="en-US" sz="1050" dirty="0" err="1" smtClean="0"/>
              <a:t>매핑</a:t>
            </a:r>
            <a:r>
              <a:rPr lang="ko-KR" altLang="en-US" sz="1050" dirty="0" smtClean="0"/>
              <a:t> 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해당 유사 스타일의 전 시즌 판매량 및 초기 판매기간 중의 판매량 도출하여 초기 판매율을 산정함</a:t>
            </a:r>
            <a:endParaRPr lang="en-US" altLang="ko-KR" sz="1050" dirty="0" smtClean="0"/>
          </a:p>
          <a:p>
            <a:pPr>
              <a:spcBef>
                <a:spcPts val="600"/>
              </a:spcBef>
            </a:pPr>
            <a:r>
              <a:rPr lang="ko-KR" altLang="en-US" sz="1050" dirty="0" smtClean="0"/>
              <a:t>당 시즌의 스타일 생산량을 산정하여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초기 판매율을 곱해 </a:t>
            </a:r>
            <a:r>
              <a:rPr lang="ko-KR" altLang="en-US" sz="1050" dirty="0" err="1" smtClean="0"/>
              <a:t>당시즌</a:t>
            </a:r>
            <a:r>
              <a:rPr lang="ko-KR" altLang="en-US" sz="1050" dirty="0" smtClean="0"/>
              <a:t> 초기 판매 기간 할당량을 산정</a:t>
            </a:r>
            <a:endParaRPr lang="en-US" altLang="ko-KR" sz="1050" dirty="0" smtClean="0"/>
          </a:p>
        </p:txBody>
      </p:sp>
      <p:sp>
        <p:nvSpPr>
          <p:cNvPr id="38" name="직사각형 27"/>
          <p:cNvSpPr/>
          <p:nvPr/>
        </p:nvSpPr>
        <p:spPr bwMode="gray">
          <a:xfrm>
            <a:off x="7816878" y="289130"/>
            <a:ext cx="1786513" cy="2805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r" defTabSz="1028700" latinLnBrk="0">
              <a:spcBef>
                <a:spcPct val="0"/>
              </a:spcBef>
              <a:buSzPct val="120000"/>
            </a:pPr>
            <a:r>
              <a:rPr lang="ko-KR" altLang="en-US" sz="14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판매 예측에 기반한 매장 물량 할당</a:t>
            </a:r>
            <a:endParaRPr lang="ko-KR" altLang="en-US" sz="1400" b="1" i="1" kern="0" dirty="0">
              <a:solidFill>
                <a:schemeClr val="tx1">
                  <a:lumMod val="95000"/>
                  <a:lumOff val="5000"/>
                </a:schemeClr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0" y="1986995"/>
            <a:ext cx="4949139" cy="389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세부 실행과제 정의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(1)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매장 초도 배분 최적화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9237" y="769625"/>
            <a:ext cx="7891354" cy="762000"/>
          </a:xfrm>
        </p:spPr>
        <p:txBody>
          <a:bodyPr/>
          <a:lstStyle/>
          <a:p>
            <a:r>
              <a:rPr lang="ko-KR" altLang="en-US" dirty="0" err="1" smtClean="0"/>
              <a:t>매장별로</a:t>
            </a:r>
            <a:r>
              <a:rPr lang="ko-KR" altLang="en-US" dirty="0" smtClean="0"/>
              <a:t> 스타일별 </a:t>
            </a:r>
            <a:r>
              <a:rPr lang="en-US" altLang="ko-KR" dirty="0" smtClean="0"/>
              <a:t>Size </a:t>
            </a:r>
            <a:r>
              <a:rPr lang="ko-KR" altLang="en-US" dirty="0" smtClean="0"/>
              <a:t>구성비를 적용 및 보정하여 사이즈 구성 초안을 제공하고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초도 </a:t>
            </a:r>
            <a:r>
              <a:rPr lang="ko-KR" altLang="en-US" dirty="0" err="1" smtClean="0"/>
              <a:t>배분량을</a:t>
            </a:r>
            <a:r>
              <a:rPr lang="ko-KR" altLang="en-US" dirty="0" smtClean="0"/>
              <a:t> 조정함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 bwMode="gray">
          <a:xfrm>
            <a:off x="5436256" y="1856005"/>
            <a:ext cx="4167135" cy="291644"/>
            <a:chOff x="5058502" y="1648214"/>
            <a:chExt cx="4532313" cy="291644"/>
          </a:xfrm>
        </p:grpSpPr>
        <p:sp>
          <p:nvSpPr>
            <p:cNvPr id="28" name="TextBox 27"/>
            <p:cNvSpPr txBox="1"/>
            <p:nvPr/>
          </p:nvSpPr>
          <p:spPr bwMode="gray">
            <a:xfrm>
              <a:off x="5639421" y="1648214"/>
              <a:ext cx="3563700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latinLnBrk="0">
                <a:defRPr sz="1400" b="1">
                  <a:latin typeface="+mn-ea"/>
                </a:defRPr>
              </a:lvl1pPr>
            </a:lstStyle>
            <a:p>
              <a:r>
                <a:rPr lang="en-US" altLang="ko-KR" dirty="0" smtClean="0"/>
                <a:t>Size </a:t>
              </a:r>
              <a:r>
                <a:rPr lang="ko-KR" altLang="en-US" dirty="0" smtClean="0"/>
                <a:t>배분 </a:t>
              </a:r>
              <a:r>
                <a:rPr lang="ko-KR" altLang="en-US" dirty="0" err="1" smtClean="0"/>
                <a:t>로직</a:t>
              </a:r>
              <a:endParaRPr lang="en-US" altLang="ko-KR" dirty="0"/>
            </a:p>
          </p:txBody>
        </p:sp>
        <p:cxnSp>
          <p:nvCxnSpPr>
            <p:cNvPr id="29" name="직선 연결선 100"/>
            <p:cNvCxnSpPr/>
            <p:nvPr/>
          </p:nvCxnSpPr>
          <p:spPr bwMode="gray">
            <a:xfrm>
              <a:off x="5058502" y="1939858"/>
              <a:ext cx="453231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" name="그룹 31"/>
          <p:cNvGrpSpPr/>
          <p:nvPr/>
        </p:nvGrpSpPr>
        <p:grpSpPr>
          <a:xfrm>
            <a:off x="8567188" y="1683415"/>
            <a:ext cx="1050729" cy="259512"/>
            <a:chOff x="8064695" y="1455730"/>
            <a:chExt cx="1050729" cy="259512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8064695" y="1455730"/>
              <a:ext cx="1050729" cy="25951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r>
                <a:rPr lang="en-US" altLang="ko-KR" sz="1300" b="1" dirty="0" smtClean="0">
                  <a:solidFill>
                    <a:srgbClr val="FF0000"/>
                  </a:solidFill>
                  <a:latin typeface="+mn-ea"/>
                  <a:cs typeface="Arial" charset="0"/>
                </a:rPr>
                <a:t>Illustrative</a:t>
              </a:r>
              <a:endParaRPr lang="ko-KR" altLang="en-US" sz="1300" b="1" dirty="0" smtClean="0">
                <a:solidFill>
                  <a:srgbClr val="FF0000"/>
                </a:solidFill>
                <a:latin typeface="+mn-ea"/>
                <a:cs typeface="Arial" charset="0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8064695" y="1455730"/>
              <a:ext cx="1050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8064695" y="1715242"/>
              <a:ext cx="1050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타원 94"/>
          <p:cNvSpPr/>
          <p:nvPr/>
        </p:nvSpPr>
        <p:spPr bwMode="auto">
          <a:xfrm>
            <a:off x="288000" y="1558800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ko-KR" altLang="en-US" sz="13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Rectangle 25"/>
          <p:cNvSpPr/>
          <p:nvPr/>
        </p:nvSpPr>
        <p:spPr bwMode="gray">
          <a:xfrm>
            <a:off x="522000" y="1533600"/>
            <a:ext cx="3863567" cy="3076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400" b="1" dirty="0" err="1">
                <a:latin typeface="+mn-ea"/>
              </a:rPr>
              <a:t>매장별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Size</a:t>
            </a:r>
            <a:r>
              <a:rPr lang="ko-KR" altLang="en-US" sz="1400" b="1" dirty="0">
                <a:latin typeface="+mn-ea"/>
              </a:rPr>
              <a:t>별 할당량 산정</a:t>
            </a:r>
            <a:endParaRPr lang="en-US" altLang="ko-KR" sz="1400" b="1" dirty="0">
              <a:latin typeface="+mn-ea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8570210" y="825227"/>
            <a:ext cx="1123624" cy="630503"/>
            <a:chOff x="5028895" y="5407291"/>
            <a:chExt cx="853820" cy="466952"/>
          </a:xfrm>
        </p:grpSpPr>
        <p:sp>
          <p:nvSpPr>
            <p:cNvPr id="98" name="오각형 97"/>
            <p:cNvSpPr/>
            <p:nvPr/>
          </p:nvSpPr>
          <p:spPr bwMode="auto">
            <a:xfrm>
              <a:off x="5028895" y="5407291"/>
              <a:ext cx="426910" cy="466952"/>
            </a:xfrm>
            <a:prstGeom prst="homePlate">
              <a:avLst>
                <a:gd name="adj" fmla="val 18328"/>
              </a:avLst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endParaRPr lang="ko-KR" altLang="en-US" sz="4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99" name="오각형 98"/>
            <p:cNvSpPr/>
            <p:nvPr/>
          </p:nvSpPr>
          <p:spPr bwMode="auto">
            <a:xfrm>
              <a:off x="5455805" y="5407291"/>
              <a:ext cx="426910" cy="466952"/>
            </a:xfrm>
            <a:prstGeom prst="homePlate">
              <a:avLst>
                <a:gd name="adj" fmla="val 18328"/>
              </a:avLst>
            </a:prstGeom>
            <a:no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 rtlCol="0" anchor="ctr"/>
            <a:lstStyle/>
            <a:p>
              <a:pPr algn="ctr"/>
              <a:endParaRPr lang="ko-KR" altLang="en-US" sz="400" b="1" dirty="0" smtClean="0">
                <a:latin typeface="+mn-ea"/>
                <a:cs typeface="Arial" charset="0"/>
              </a:endParaRPr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5054007" y="5431419"/>
              <a:ext cx="301348" cy="436188"/>
              <a:chOff x="1488108" y="2311146"/>
              <a:chExt cx="2370121" cy="3415673"/>
            </a:xfrm>
          </p:grpSpPr>
          <p:sp>
            <p:nvSpPr>
              <p:cNvPr id="107" name="오각형 106"/>
              <p:cNvSpPr/>
              <p:nvPr/>
            </p:nvSpPr>
            <p:spPr bwMode="auto">
              <a:xfrm rot="5400000">
                <a:off x="2331641" y="146761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dirty="0" smtClean="0">
                  <a:latin typeface="+mn-ea"/>
                  <a:cs typeface="Arial" charset="0"/>
                </a:endParaRPr>
              </a:p>
            </p:txBody>
          </p:sp>
          <p:sp>
            <p:nvSpPr>
              <p:cNvPr id="108" name="오각형 107"/>
              <p:cNvSpPr/>
              <p:nvPr/>
            </p:nvSpPr>
            <p:spPr bwMode="auto">
              <a:xfrm rot="5400000">
                <a:off x="2331641" y="215098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109" name="오각형 108"/>
              <p:cNvSpPr/>
              <p:nvPr/>
            </p:nvSpPr>
            <p:spPr bwMode="auto">
              <a:xfrm rot="5400000">
                <a:off x="2331641" y="283412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 defTabSz="1028700" latinLnBrk="0">
                  <a:lnSpc>
                    <a:spcPct val="95000"/>
                  </a:lnSpc>
                  <a:spcBef>
                    <a:spcPct val="0"/>
                  </a:spcBef>
                  <a:buSzPct val="120000"/>
                </a:pPr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110" name="오각형 109"/>
              <p:cNvSpPr/>
              <p:nvPr/>
            </p:nvSpPr>
            <p:spPr bwMode="auto">
              <a:xfrm rot="5400000">
                <a:off x="2331641" y="3517176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111" name="오각형 110"/>
              <p:cNvSpPr/>
              <p:nvPr/>
            </p:nvSpPr>
            <p:spPr bwMode="auto">
              <a:xfrm rot="5400000">
                <a:off x="2331641" y="420023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5478363" y="5431419"/>
              <a:ext cx="301348" cy="436188"/>
              <a:chOff x="1488108" y="2311146"/>
              <a:chExt cx="2370121" cy="3415673"/>
            </a:xfrm>
          </p:grpSpPr>
          <p:sp>
            <p:nvSpPr>
              <p:cNvPr id="102" name="오각형 101"/>
              <p:cNvSpPr/>
              <p:nvPr/>
            </p:nvSpPr>
            <p:spPr bwMode="auto">
              <a:xfrm rot="5400000">
                <a:off x="2331641" y="146761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en-US" altLang="ko-KR" sz="400" b="1" u="sng" kern="0" dirty="0">
                  <a:latin typeface="+mn-ea"/>
                </a:endParaRPr>
              </a:p>
            </p:txBody>
          </p:sp>
          <p:sp>
            <p:nvSpPr>
              <p:cNvPr id="103" name="오각형 102"/>
              <p:cNvSpPr/>
              <p:nvPr/>
            </p:nvSpPr>
            <p:spPr bwMode="auto">
              <a:xfrm rot="5400000">
                <a:off x="2331641" y="2150983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en-US" altLang="ko-KR" sz="400" b="1" u="sng" kern="0" dirty="0">
                  <a:latin typeface="+mn-ea"/>
                </a:endParaRPr>
              </a:p>
            </p:txBody>
          </p:sp>
          <p:sp>
            <p:nvSpPr>
              <p:cNvPr id="104" name="오각형 103"/>
              <p:cNvSpPr/>
              <p:nvPr/>
            </p:nvSpPr>
            <p:spPr bwMode="auto">
              <a:xfrm rot="5400000">
                <a:off x="2331641" y="2834121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105" name="오각형 104"/>
              <p:cNvSpPr/>
              <p:nvPr/>
            </p:nvSpPr>
            <p:spPr bwMode="auto">
              <a:xfrm rot="5400000">
                <a:off x="2331641" y="3517176"/>
                <a:ext cx="683055" cy="2370121"/>
              </a:xfrm>
              <a:prstGeom prst="homePlate">
                <a:avLst>
                  <a:gd name="adj" fmla="val 30876"/>
                </a:avLst>
              </a:prstGeom>
              <a:noFill/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 defTabSz="1028700" latinLnBrk="0">
                  <a:lnSpc>
                    <a:spcPct val="95000"/>
                  </a:lnSpc>
                  <a:spcBef>
                    <a:spcPct val="0"/>
                  </a:spcBef>
                  <a:buSzPct val="120000"/>
                </a:pPr>
                <a:endParaRPr lang="ko-KR" altLang="en-US" sz="400" b="1" u="sng" kern="0" dirty="0">
                  <a:latin typeface="+mn-ea"/>
                </a:endParaRPr>
              </a:p>
            </p:txBody>
          </p:sp>
          <p:sp>
            <p:nvSpPr>
              <p:cNvPr id="106" name="오각형 105"/>
              <p:cNvSpPr/>
              <p:nvPr/>
            </p:nvSpPr>
            <p:spPr bwMode="auto">
              <a:xfrm rot="5400000">
                <a:off x="2331641" y="4200231"/>
                <a:ext cx="683055" cy="2370121"/>
              </a:xfrm>
              <a:prstGeom prst="homePlate">
                <a:avLst>
                  <a:gd name="adj" fmla="val 30876"/>
                </a:avLst>
              </a:prstGeom>
              <a:solidFill>
                <a:schemeClr val="tx2">
                  <a:lumMod val="75000"/>
                </a:schemeClr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vert270" tIns="0" bIns="0" rtlCol="0" anchor="ctr"/>
              <a:lstStyle/>
              <a:p>
                <a:pPr algn="ctr"/>
                <a:endParaRPr lang="ko-KR" altLang="en-US" sz="400" b="1" u="sng" kern="0" dirty="0">
                  <a:latin typeface="+mn-ea"/>
                </a:endParaRPr>
              </a:p>
            </p:txBody>
          </p:sp>
        </p:grpSp>
      </p:grpSp>
      <p:sp>
        <p:nvSpPr>
          <p:cNvPr id="38" name="직사각형 27"/>
          <p:cNvSpPr/>
          <p:nvPr/>
        </p:nvSpPr>
        <p:spPr bwMode="gray">
          <a:xfrm>
            <a:off x="7816878" y="289130"/>
            <a:ext cx="1786513" cy="2805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r" defTabSz="1028700" latinLnBrk="0">
              <a:spcBef>
                <a:spcPct val="0"/>
              </a:spcBef>
              <a:buSzPct val="120000"/>
            </a:pPr>
            <a:r>
              <a:rPr lang="ko-KR" altLang="en-US" sz="14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판매 예측에 기반한 매장 물량 할당</a:t>
            </a:r>
            <a:endParaRPr lang="ko-KR" altLang="en-US" sz="1400" b="1" i="1" kern="0" dirty="0">
              <a:solidFill>
                <a:schemeClr val="tx1">
                  <a:lumMod val="95000"/>
                  <a:lumOff val="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346456" y="2366470"/>
            <a:ext cx="349494" cy="388417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ea"/>
                <a:cs typeface="Arial" charset="0"/>
              </a:rPr>
              <a:t>1</a:t>
            </a:r>
            <a:endParaRPr lang="ko-KR" altLang="en-US" sz="1300" b="1" dirty="0" smtClean="0">
              <a:solidFill>
                <a:schemeClr val="bg1"/>
              </a:solidFill>
              <a:latin typeface="+mn-ea"/>
              <a:cs typeface="Arial" charset="0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5332475" y="3755425"/>
            <a:ext cx="349494" cy="388417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ea"/>
                <a:cs typeface="Arial" charset="0"/>
              </a:rPr>
              <a:t>2</a:t>
            </a:r>
            <a:endParaRPr lang="ko-KR" altLang="en-US" sz="1300" b="1" dirty="0" smtClean="0">
              <a:solidFill>
                <a:schemeClr val="bg1"/>
              </a:solidFill>
              <a:latin typeface="+mn-ea"/>
              <a:cs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681969" y="2366470"/>
            <a:ext cx="3953008" cy="388417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r>
              <a:rPr lang="ko-KR" altLang="en-US" sz="1300" b="1" dirty="0" smtClean="0">
                <a:latin typeface="+mn-ea"/>
                <a:cs typeface="Arial" charset="0"/>
              </a:rPr>
              <a:t>스타일의 </a:t>
            </a:r>
            <a:r>
              <a:rPr lang="ko-KR" altLang="en-US" sz="1300" b="1" dirty="0" smtClean="0">
                <a:latin typeface="+mn-ea"/>
                <a:cs typeface="Arial" charset="0"/>
              </a:rPr>
              <a:t>사이즈 구성비 기준 </a:t>
            </a:r>
            <a:r>
              <a:rPr lang="ko-KR" altLang="en-US" sz="1300" b="1" dirty="0" err="1" smtClean="0">
                <a:latin typeface="+mn-ea"/>
                <a:cs typeface="Arial" charset="0"/>
              </a:rPr>
              <a:t>매장별</a:t>
            </a:r>
            <a:r>
              <a:rPr lang="ko-KR" altLang="en-US" sz="1300" b="1" dirty="0" smtClean="0">
                <a:latin typeface="+mn-ea"/>
                <a:cs typeface="Arial" charset="0"/>
              </a:rPr>
              <a:t> 비례 배분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5681969" y="3755425"/>
            <a:ext cx="3953008" cy="388417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r>
              <a:rPr lang="ko-KR" altLang="en-US" sz="1300" b="1" dirty="0" err="1" smtClean="0">
                <a:latin typeface="+mn-ea"/>
                <a:cs typeface="Arial" charset="0"/>
              </a:rPr>
              <a:t>매장별</a:t>
            </a:r>
            <a:r>
              <a:rPr lang="ko-KR" altLang="en-US" sz="1300" b="1" dirty="0" smtClean="0">
                <a:latin typeface="+mn-ea"/>
                <a:cs typeface="Arial" charset="0"/>
              </a:rPr>
              <a:t> </a:t>
            </a:r>
            <a:r>
              <a:rPr lang="ko-KR" altLang="en-US" sz="1300" b="1" dirty="0" err="1" smtClean="0">
                <a:latin typeface="+mn-ea"/>
                <a:cs typeface="Arial" charset="0"/>
              </a:rPr>
              <a:t>배분량과</a:t>
            </a:r>
            <a:r>
              <a:rPr lang="ko-KR" altLang="en-US" sz="1300" b="1" dirty="0" smtClean="0">
                <a:latin typeface="+mn-ea"/>
                <a:cs typeface="Arial" charset="0"/>
              </a:rPr>
              <a:t> </a:t>
            </a:r>
            <a:r>
              <a:rPr lang="en-US" altLang="ko-KR" sz="1300" b="1" dirty="0" smtClean="0">
                <a:latin typeface="+mn-ea"/>
                <a:cs typeface="Arial" charset="0"/>
              </a:rPr>
              <a:t>Size</a:t>
            </a:r>
            <a:r>
              <a:rPr lang="ko-KR" altLang="en-US" sz="1300" b="1" dirty="0" smtClean="0">
                <a:latin typeface="+mn-ea"/>
                <a:cs typeface="Arial" charset="0"/>
              </a:rPr>
              <a:t>별 </a:t>
            </a:r>
            <a:r>
              <a:rPr lang="ko-KR" altLang="en-US" sz="1300" b="1" dirty="0" err="1" smtClean="0">
                <a:latin typeface="+mn-ea"/>
                <a:cs typeface="Arial" charset="0"/>
              </a:rPr>
              <a:t>배분합이</a:t>
            </a:r>
            <a:r>
              <a:rPr lang="ko-KR" altLang="en-US" sz="1300" b="1" dirty="0" smtClean="0">
                <a:latin typeface="+mn-ea"/>
                <a:cs typeface="Arial" charset="0"/>
              </a:rPr>
              <a:t> 맞도록 조정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52" name="Text Box 288"/>
          <p:cNvSpPr txBox="1">
            <a:spLocks noChangeArrowheads="1"/>
          </p:cNvSpPr>
          <p:nvPr/>
        </p:nvSpPr>
        <p:spPr bwMode="gray">
          <a:xfrm>
            <a:off x="5409948" y="2768743"/>
            <a:ext cx="4225029" cy="669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95250" lvl="0" indent="-95250" latinLnBrk="0">
              <a:buFont typeface="Arial" charset="0"/>
              <a:buChar char="•"/>
              <a:defRPr sz="1300">
                <a:solidFill>
                  <a:prstClr val="black"/>
                </a:solidFill>
                <a:latin typeface="+mn-ea"/>
                <a:cs typeface="Arial" charset="0"/>
              </a:defRPr>
            </a:lvl1pPr>
          </a:lstStyle>
          <a:p>
            <a:pPr>
              <a:spcBef>
                <a:spcPts val="600"/>
              </a:spcBef>
            </a:pPr>
            <a:r>
              <a:rPr lang="ko-KR" altLang="en-US" sz="1200" dirty="0" err="1" smtClean="0"/>
              <a:t>매장별</a:t>
            </a:r>
            <a:r>
              <a:rPr lang="ko-KR" altLang="en-US" sz="1200" dirty="0" smtClean="0"/>
              <a:t> 초도 </a:t>
            </a:r>
            <a:r>
              <a:rPr lang="ko-KR" altLang="en-US" sz="1200" dirty="0" err="1" smtClean="0"/>
              <a:t>배분량을</a:t>
            </a:r>
            <a:r>
              <a:rPr lang="ko-KR" altLang="en-US" sz="1200" dirty="0" smtClean="0"/>
              <a:t> 사이즈 구성비 기준으로 비례 배분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(</a:t>
            </a:r>
            <a:r>
              <a:rPr lang="ko-KR" altLang="en-US" sz="1200" dirty="0" smtClean="0"/>
              <a:t>소수점 이하는 </a:t>
            </a:r>
            <a:r>
              <a:rPr lang="ko-KR" altLang="en-US" sz="1200" dirty="0" smtClean="0"/>
              <a:t>버림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Rounddown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</p:txBody>
      </p:sp>
      <p:sp>
        <p:nvSpPr>
          <p:cNvPr id="53" name="Text Box 288"/>
          <p:cNvSpPr txBox="1">
            <a:spLocks noChangeArrowheads="1"/>
          </p:cNvSpPr>
          <p:nvPr/>
        </p:nvSpPr>
        <p:spPr bwMode="gray">
          <a:xfrm>
            <a:off x="5409949" y="4267274"/>
            <a:ext cx="4283886" cy="1818051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95250" lvl="0" indent="-95250" latinLnBrk="0">
              <a:buFont typeface="Arial" charset="0"/>
              <a:buChar char="•"/>
              <a:defRPr sz="1300">
                <a:solidFill>
                  <a:prstClr val="black"/>
                </a:solidFill>
                <a:latin typeface="+mn-ea"/>
                <a:cs typeface="Arial" charset="0"/>
              </a:defRPr>
            </a:lvl1pPr>
          </a:lstStyle>
          <a:p>
            <a:pPr marL="228600" indent="-228600">
              <a:spcBef>
                <a:spcPts val="600"/>
              </a:spcBef>
              <a:buFont typeface="+mj-ea"/>
              <a:buAutoNum type="circleNumDbPlain"/>
            </a:pPr>
            <a:r>
              <a:rPr lang="ko-KR" altLang="en-US" sz="1200" dirty="0" smtClean="0"/>
              <a:t>중심 사이즈 잔량이 있고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해당 매장 중심사이즈 할당량이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매인 경우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소진 시까지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잔량에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매 추가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>
                <a:sym typeface="Wingdings" pitchFamily="2" charset="2"/>
              </a:rPr>
              <a:t> </a:t>
            </a:r>
            <a:r>
              <a:rPr lang="ko-KR" altLang="en-US" sz="1200" dirty="0" smtClean="0">
                <a:sym typeface="Wingdings" pitchFamily="2" charset="2"/>
              </a:rPr>
              <a:t>중심 사이즈 우선 배분</a:t>
            </a:r>
            <a:r>
              <a:rPr lang="en-US" altLang="ko-KR" sz="1200" dirty="0" smtClean="0">
                <a:sym typeface="Wingdings" pitchFamily="2" charset="2"/>
              </a:rPr>
              <a:t>.</a:t>
            </a:r>
          </a:p>
          <a:p>
            <a:pPr marL="228600" indent="-228600">
              <a:spcBef>
                <a:spcPts val="600"/>
              </a:spcBef>
              <a:buFont typeface="+mj-ea"/>
              <a:buAutoNum type="circleNumDbPlain"/>
            </a:pPr>
            <a:r>
              <a:rPr lang="ko-KR" altLang="en-US" sz="1200" dirty="0" err="1" smtClean="0"/>
              <a:t>매장별</a:t>
            </a:r>
            <a:r>
              <a:rPr lang="ko-KR" altLang="en-US" sz="1200" dirty="0" smtClean="0"/>
              <a:t> 필요 </a:t>
            </a:r>
            <a:r>
              <a:rPr lang="ko-KR" altLang="en-US" sz="1200" dirty="0" err="1" smtClean="0"/>
              <a:t>보정량이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0 </a:t>
            </a:r>
            <a:r>
              <a:rPr lang="ko-KR" altLang="en-US" sz="1200" dirty="0" smtClean="0"/>
              <a:t>이상인 경우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전체 초도 물량 </a:t>
            </a:r>
            <a:r>
              <a:rPr lang="ko-KR" altLang="en-US" sz="1200" dirty="0" err="1" smtClean="0"/>
              <a:t>소진시까지</a:t>
            </a:r>
            <a:r>
              <a:rPr lang="ko-KR" altLang="en-US" sz="1200" dirty="0" smtClean="0"/>
              <a:t> 다음 우선 순위에 따라 사이즈 차이 보정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err="1" smtClean="0"/>
              <a:t>ㄱ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이미 배분된 물량이 가장 적은 사이즈 우선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 smtClean="0"/>
              <a:t>ㄴ</a:t>
            </a:r>
            <a:r>
              <a:rPr lang="en-US" altLang="ko-KR" sz="1200" dirty="0" smtClean="0"/>
              <a:t>) </a:t>
            </a:r>
            <a:r>
              <a:rPr lang="ko-KR" altLang="en-US" sz="1200" dirty="0" err="1" smtClean="0"/>
              <a:t>기할당물량이</a:t>
            </a:r>
            <a:r>
              <a:rPr lang="ko-KR" altLang="en-US" sz="1200" dirty="0" smtClean="0"/>
              <a:t> 같을 경우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미배분</a:t>
            </a:r>
            <a:r>
              <a:rPr lang="ko-KR" altLang="en-US" sz="1200" dirty="0" smtClean="0"/>
              <a:t> 잔량이 더 큰 사이즈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err="1" smtClean="0"/>
              <a:t>ㄷ</a:t>
            </a:r>
            <a:r>
              <a:rPr lang="en-US" altLang="ko-KR" sz="1200" dirty="0" smtClean="0"/>
              <a:t>) </a:t>
            </a:r>
            <a:r>
              <a:rPr lang="ko-KR" altLang="en-US" sz="1200" dirty="0" err="1" smtClean="0"/>
              <a:t>미배분</a:t>
            </a:r>
            <a:r>
              <a:rPr lang="ko-KR" altLang="en-US" sz="1200" dirty="0" smtClean="0"/>
              <a:t> 잔량도 같을 경우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전체 초도 </a:t>
            </a:r>
            <a:r>
              <a:rPr lang="ko-KR" altLang="en-US" sz="1200" dirty="0" err="1" smtClean="0"/>
              <a:t>배분량이</a:t>
            </a:r>
            <a:r>
              <a:rPr lang="ko-KR" altLang="en-US" sz="1200" dirty="0" smtClean="0"/>
              <a:t> 적은 </a:t>
            </a:r>
            <a:r>
              <a:rPr lang="en-US" altLang="ko-KR" sz="1200" dirty="0" smtClean="0"/>
              <a:t>Size </a:t>
            </a:r>
            <a:r>
              <a:rPr lang="ko-KR" altLang="en-US" sz="1200" dirty="0" smtClean="0"/>
              <a:t>배분</a:t>
            </a:r>
            <a:endParaRPr lang="en-US" altLang="ko-KR" sz="1200" dirty="0" smtClean="0"/>
          </a:p>
        </p:txBody>
      </p:sp>
      <p:sp>
        <p:nvSpPr>
          <p:cNvPr id="59" name="TextBox 58"/>
          <p:cNvSpPr txBox="1"/>
          <p:nvPr/>
        </p:nvSpPr>
        <p:spPr bwMode="gray">
          <a:xfrm>
            <a:off x="2645128" y="5857640"/>
            <a:ext cx="2592011" cy="379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latinLnBrk="0">
              <a:defRPr sz="1400" b="1">
                <a:latin typeface="+mn-ea"/>
              </a:defRPr>
            </a:lvl1pPr>
          </a:lstStyle>
          <a:p>
            <a:pPr algn="r"/>
            <a:r>
              <a:rPr lang="ko-KR" altLang="en-US" sz="1200" i="1" dirty="0" smtClean="0"/>
              <a:t>필요 </a:t>
            </a:r>
            <a:r>
              <a:rPr lang="ko-KR" altLang="en-US" sz="1200" i="1" dirty="0" err="1" smtClean="0"/>
              <a:t>보정량이</a:t>
            </a:r>
            <a:r>
              <a:rPr lang="ko-KR" altLang="en-US" sz="1200" i="1" dirty="0" smtClean="0"/>
              <a:t> </a:t>
            </a:r>
            <a:r>
              <a:rPr lang="en-US" altLang="ko-KR" sz="1200" i="1" dirty="0" smtClean="0"/>
              <a:t>0</a:t>
            </a:r>
            <a:r>
              <a:rPr lang="ko-KR" altLang="en-US" sz="1200" i="1" dirty="0" smtClean="0"/>
              <a:t>이 </a:t>
            </a:r>
            <a:r>
              <a:rPr lang="en-US" altLang="ko-KR" sz="1200" i="1" dirty="0" smtClean="0"/>
              <a:t/>
            </a:r>
            <a:br>
              <a:rPr lang="en-US" altLang="ko-KR" sz="1200" i="1" dirty="0" smtClean="0"/>
            </a:br>
            <a:r>
              <a:rPr lang="ko-KR" altLang="en-US" sz="1200" i="1" dirty="0" smtClean="0"/>
              <a:t>될 때까지 순서대로 </a:t>
            </a:r>
            <a:r>
              <a:rPr lang="ko-KR" altLang="en-US" sz="1200" i="1" dirty="0" err="1" smtClean="0"/>
              <a:t>잔여량</a:t>
            </a:r>
            <a:r>
              <a:rPr lang="ko-KR" altLang="en-US" sz="1200" i="1" dirty="0" smtClean="0"/>
              <a:t> 보정</a:t>
            </a:r>
            <a:endParaRPr lang="en-US" altLang="ko-KR" sz="1200" i="1" dirty="0"/>
          </a:p>
        </p:txBody>
      </p:sp>
      <p:sp>
        <p:nvSpPr>
          <p:cNvPr id="6" name="아래쪽 화살표 5"/>
          <p:cNvSpPr/>
          <p:nvPr/>
        </p:nvSpPr>
        <p:spPr bwMode="auto">
          <a:xfrm>
            <a:off x="2453783" y="2461854"/>
            <a:ext cx="2125060" cy="181838"/>
          </a:xfrm>
          <a:prstGeom prst="downArrow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600255" y="2436789"/>
            <a:ext cx="210625" cy="206903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ea"/>
                <a:cs typeface="Arial" charset="0"/>
              </a:rPr>
              <a:t>1</a:t>
            </a:r>
            <a:endParaRPr lang="ko-KR" altLang="en-US" sz="1300" b="1" dirty="0" smtClean="0">
              <a:solidFill>
                <a:schemeClr val="bg1"/>
              </a:solidFill>
              <a:latin typeface="+mn-ea"/>
              <a:cs typeface="Arial" charset="0"/>
            </a:endParaRPr>
          </a:p>
        </p:txBody>
      </p:sp>
      <p:sp>
        <p:nvSpPr>
          <p:cNvPr id="41" name="아래쪽 화살표 40"/>
          <p:cNvSpPr/>
          <p:nvPr/>
        </p:nvSpPr>
        <p:spPr bwMode="auto">
          <a:xfrm rot="16200000">
            <a:off x="3423519" y="2217870"/>
            <a:ext cx="303580" cy="1676750"/>
          </a:xfrm>
          <a:prstGeom prst="downArrow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600255" y="2904454"/>
            <a:ext cx="210625" cy="206903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ea"/>
                <a:cs typeface="Arial" charset="0"/>
              </a:rPr>
              <a:t>2</a:t>
            </a:r>
            <a:endParaRPr lang="ko-KR" altLang="en-US" sz="1300" b="1" dirty="0" smtClean="0">
              <a:solidFill>
                <a:schemeClr val="bg1"/>
              </a:solidFill>
              <a:latin typeface="+mn-ea"/>
              <a:cs typeface="Arial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578843" y="5626526"/>
            <a:ext cx="658296" cy="231114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52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5. </a:t>
            </a:r>
            <a:r>
              <a:rPr lang="ko-KR" altLang="en-US" dirty="0">
                <a:latin typeface="+mn-ea"/>
                <a:ea typeface="+mn-ea"/>
              </a:rPr>
              <a:t>세부 실행과제 </a:t>
            </a:r>
            <a:r>
              <a:rPr lang="ko-KR" altLang="en-US" dirty="0" smtClean="0">
                <a:latin typeface="+mn-ea"/>
                <a:ea typeface="+mn-ea"/>
              </a:rPr>
              <a:t>정의 </a:t>
            </a:r>
            <a:r>
              <a:rPr lang="en-US" altLang="ko-KR" dirty="0" smtClean="0">
                <a:latin typeface="+mn-ea"/>
                <a:ea typeface="+mn-ea"/>
              </a:rPr>
              <a:t>– </a:t>
            </a:r>
            <a:r>
              <a:rPr lang="ko-KR" altLang="en-US" dirty="0" smtClean="0">
                <a:latin typeface="+mn-ea"/>
                <a:ea typeface="+mn-ea"/>
              </a:rPr>
              <a:t>배분 </a:t>
            </a:r>
            <a:r>
              <a:rPr lang="ko-KR" altLang="en-US" dirty="0" err="1" smtClean="0">
                <a:latin typeface="+mn-ea"/>
                <a:ea typeface="+mn-ea"/>
              </a:rPr>
              <a:t>로직의</a:t>
            </a:r>
            <a:r>
              <a:rPr lang="ko-KR" altLang="en-US" dirty="0" smtClean="0">
                <a:latin typeface="+mn-ea"/>
                <a:ea typeface="+mn-ea"/>
              </a:rPr>
              <a:t> 정확성 평가 </a:t>
            </a:r>
            <a:r>
              <a:rPr lang="en-US" altLang="ko-KR" dirty="0" smtClean="0">
                <a:latin typeface="+mn-ea"/>
                <a:ea typeface="+mn-ea"/>
              </a:rPr>
              <a:t>(1/2)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배분의 </a:t>
            </a:r>
            <a:r>
              <a:rPr lang="ko-KR" altLang="en-US" dirty="0" smtClean="0"/>
              <a:t>정확성 판단을 위해 </a:t>
            </a:r>
            <a:r>
              <a:rPr lang="ko-KR" altLang="en-US" dirty="0" err="1" smtClean="0"/>
              <a:t>매장별</a:t>
            </a:r>
            <a:r>
              <a:rPr lang="en-US" altLang="ko-KR" dirty="0"/>
              <a:t>, </a:t>
            </a:r>
            <a:r>
              <a:rPr lang="ko-KR" altLang="en-US" dirty="0"/>
              <a:t>스타일별 초도 </a:t>
            </a:r>
            <a:r>
              <a:rPr lang="ko-KR" altLang="en-US" dirty="0" err="1"/>
              <a:t>배분량과</a:t>
            </a:r>
            <a:r>
              <a:rPr lang="ko-KR" altLang="en-US" dirty="0"/>
              <a:t> </a:t>
            </a:r>
            <a:r>
              <a:rPr lang="ko-KR" altLang="en-US" dirty="0" err="1" smtClean="0"/>
              <a:t>실판매량간의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Gap</a:t>
            </a:r>
            <a:r>
              <a:rPr lang="ko-KR" altLang="en-US" dirty="0" smtClean="0"/>
              <a:t>에 대한 평균과 표준편차를 계산하고 비교하였음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571653" y="1681348"/>
            <a:ext cx="6762695" cy="307777"/>
            <a:chOff x="399300" y="1681348"/>
            <a:chExt cx="5616230" cy="307777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399300" y="1987550"/>
              <a:ext cx="56162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1020855" y="1681348"/>
              <a:ext cx="43731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 err="1" smtClean="0">
                  <a:latin typeface="+mn-ea"/>
                </a:rPr>
                <a:t>매장별</a:t>
              </a:r>
              <a:r>
                <a:rPr lang="en-US" altLang="ko-KR" sz="1400" b="1" dirty="0" smtClean="0">
                  <a:latin typeface="+mn-ea"/>
                </a:rPr>
                <a:t>, Style </a:t>
              </a:r>
              <a:r>
                <a:rPr lang="ko-KR" altLang="en-US" sz="1400" b="1" dirty="0" smtClean="0">
                  <a:latin typeface="+mn-ea"/>
                </a:rPr>
                <a:t>별 초도 </a:t>
              </a:r>
              <a:r>
                <a:rPr lang="ko-KR" altLang="en-US" sz="1400" b="1" dirty="0" err="1" smtClean="0">
                  <a:latin typeface="+mn-ea"/>
                </a:rPr>
                <a:t>배분량과</a:t>
              </a:r>
              <a:r>
                <a:rPr lang="ko-KR" altLang="en-US" sz="1400" b="1" dirty="0" smtClean="0">
                  <a:latin typeface="+mn-ea"/>
                </a:rPr>
                <a:t> </a:t>
              </a:r>
              <a:r>
                <a:rPr lang="ko-KR" altLang="en-US" sz="1400" b="1" dirty="0" err="1" smtClean="0">
                  <a:latin typeface="+mn-ea"/>
                </a:rPr>
                <a:t>실판매량</a:t>
              </a:r>
              <a:r>
                <a:rPr lang="ko-KR" altLang="en-US" sz="1400" b="1" dirty="0" smtClean="0">
                  <a:latin typeface="+mn-ea"/>
                </a:rPr>
                <a:t> 차이 계산</a:t>
              </a:r>
              <a:endParaRPr lang="ko-KR" altLang="en-US" sz="1400" b="1" dirty="0">
                <a:latin typeface="+mn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63360" y="2878150"/>
            <a:ext cx="3351215" cy="1006220"/>
            <a:chOff x="470055" y="2559181"/>
            <a:chExt cx="3616355" cy="1006220"/>
          </a:xfrm>
        </p:grpSpPr>
        <p:sp>
          <p:nvSpPr>
            <p:cNvPr id="8" name="직사각형 7"/>
            <p:cNvSpPr/>
            <p:nvPr/>
          </p:nvSpPr>
          <p:spPr>
            <a:xfrm>
              <a:off x="496668" y="2559181"/>
              <a:ext cx="358974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500" b="1" dirty="0" smtClean="0">
                  <a:latin typeface="+mn-ea"/>
                </a:rPr>
                <a:t>  </a:t>
              </a:r>
              <a:r>
                <a:rPr lang="ko-KR" altLang="en-US" sz="1500" b="1" dirty="0">
                  <a:latin typeface="+mn-ea"/>
                </a:rPr>
                <a:t>실 판매량 </a:t>
              </a:r>
              <a:r>
                <a:rPr lang="en-US" altLang="ko-KR" sz="1500" b="1" dirty="0" smtClean="0">
                  <a:latin typeface="+mn-ea"/>
                </a:rPr>
                <a:t>– </a:t>
              </a:r>
              <a:r>
                <a:rPr lang="ko-KR" altLang="en-US" sz="1500" b="1" dirty="0" smtClean="0">
                  <a:latin typeface="+mn-ea"/>
                </a:rPr>
                <a:t>기존 </a:t>
              </a:r>
              <a:r>
                <a:rPr lang="ko-KR" altLang="en-US" sz="1500" b="1" dirty="0" err="1" smtClean="0">
                  <a:latin typeface="+mn-ea"/>
                </a:rPr>
                <a:t>배분량</a:t>
              </a:r>
              <a:r>
                <a:rPr lang="ko-KR" altLang="en-US" sz="1500" b="1" dirty="0" smtClean="0">
                  <a:latin typeface="+mn-ea"/>
                </a:rPr>
                <a:t>  </a:t>
              </a:r>
              <a:r>
                <a:rPr lang="en-US" altLang="ko-KR" sz="1500" b="1" dirty="0" smtClean="0">
                  <a:latin typeface="+mn-ea"/>
                </a:rPr>
                <a:t>=  A</a:t>
              </a:r>
              <a:r>
                <a:rPr lang="en-US" altLang="ko-KR" sz="1500" b="1" baseline="-25000" dirty="0" smtClean="0">
                  <a:latin typeface="+mn-ea"/>
                </a:rPr>
                <a:t>n,m</a:t>
              </a:r>
              <a:r>
                <a:rPr lang="ko-KR" altLang="en-US" sz="1500" b="1" dirty="0" smtClean="0">
                  <a:latin typeface="+mn-ea"/>
                </a:rPr>
                <a:t> </a:t>
              </a:r>
              <a:endParaRPr lang="ko-KR" altLang="en-US" sz="1500" b="1" dirty="0"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70055" y="3242236"/>
              <a:ext cx="3565525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500" b="1" dirty="0">
                  <a:latin typeface="+mn-ea"/>
                </a:rPr>
                <a:t>실 판매량 </a:t>
              </a:r>
              <a:r>
                <a:rPr lang="en-US" altLang="ko-KR" sz="1500" b="1" dirty="0" smtClean="0">
                  <a:latin typeface="+mn-ea"/>
                </a:rPr>
                <a:t>– </a:t>
              </a:r>
              <a:r>
                <a:rPr lang="ko-KR" altLang="en-US" sz="1500" b="1" dirty="0" smtClean="0">
                  <a:latin typeface="+mn-ea"/>
                </a:rPr>
                <a:t>신 </a:t>
              </a:r>
              <a:r>
                <a:rPr lang="ko-KR" altLang="en-US" sz="1500" b="1" dirty="0" err="1" smtClean="0">
                  <a:latin typeface="+mn-ea"/>
                </a:rPr>
                <a:t>로직</a:t>
              </a:r>
              <a:r>
                <a:rPr lang="ko-KR" altLang="en-US" sz="1500" b="1" dirty="0" smtClean="0">
                  <a:latin typeface="+mn-ea"/>
                </a:rPr>
                <a:t> </a:t>
              </a:r>
              <a:r>
                <a:rPr lang="ko-KR" altLang="en-US" sz="1500" b="1" dirty="0" err="1" smtClean="0">
                  <a:latin typeface="+mn-ea"/>
                </a:rPr>
                <a:t>배분량</a:t>
              </a:r>
              <a:r>
                <a:rPr lang="ko-KR" altLang="en-US" sz="1500" b="1" dirty="0" smtClean="0">
                  <a:latin typeface="+mn-ea"/>
                </a:rPr>
                <a:t> </a:t>
              </a:r>
              <a:r>
                <a:rPr lang="en-US" altLang="ko-KR" sz="1500" b="1" dirty="0" smtClean="0">
                  <a:latin typeface="+mn-ea"/>
                </a:rPr>
                <a:t>=  </a:t>
              </a:r>
              <a:r>
                <a:rPr lang="en-US" altLang="ko-KR" sz="1500" b="1" dirty="0" err="1" smtClean="0">
                  <a:latin typeface="+mn-ea"/>
                </a:rPr>
                <a:t>B</a:t>
              </a:r>
              <a:r>
                <a:rPr lang="en-US" altLang="ko-KR" sz="1500" b="1" baseline="-25000" dirty="0" err="1" smtClean="0">
                  <a:latin typeface="+mn-ea"/>
                </a:rPr>
                <a:t>n,m</a:t>
              </a:r>
              <a:r>
                <a:rPr lang="ko-KR" altLang="en-US" sz="1500" b="1" dirty="0" smtClean="0">
                  <a:latin typeface="+mn-ea"/>
                </a:rPr>
                <a:t> </a:t>
              </a:r>
              <a:endParaRPr lang="ko-KR" altLang="en-US" sz="1500" b="1" dirty="0">
                <a:latin typeface="+mn-ea"/>
              </a:endParaRPr>
            </a:p>
          </p:txBody>
        </p:sp>
      </p:grpSp>
      <p:sp>
        <p:nvSpPr>
          <p:cNvPr id="10" name="이등변 삼각형 9"/>
          <p:cNvSpPr/>
          <p:nvPr/>
        </p:nvSpPr>
        <p:spPr bwMode="auto">
          <a:xfrm rot="5400000" flipH="1">
            <a:off x="4036862" y="4108639"/>
            <a:ext cx="4410722" cy="301599"/>
          </a:xfrm>
          <a:prstGeom prst="triangl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 w="6350" algn="ctr">
            <a:noFill/>
            <a:miter lim="800000"/>
            <a:headEnd/>
            <a:tailEnd/>
          </a:ln>
          <a:effectLst/>
        </p:spPr>
        <p:txBody>
          <a:bodyPr wrap="none" lIns="46800" tIns="46800" rIns="46800" bIns="46800" anchor="ctr"/>
          <a:lstStyle/>
          <a:p>
            <a:pPr marL="90488" indent="-90488" algn="ctr">
              <a:lnSpc>
                <a:spcPct val="95000"/>
              </a:lnSpc>
            </a:pPr>
            <a:endParaRPr lang="en-US"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757600" y="2824546"/>
            <a:ext cx="1065466" cy="745237"/>
            <a:chOff x="5449055" y="2978514"/>
            <a:chExt cx="1065466" cy="824801"/>
          </a:xfrm>
        </p:grpSpPr>
        <p:sp>
          <p:nvSpPr>
            <p:cNvPr id="12" name="직사각형 11"/>
            <p:cNvSpPr/>
            <p:nvPr/>
          </p:nvSpPr>
          <p:spPr>
            <a:xfrm>
              <a:off x="5449055" y="3105827"/>
              <a:ext cx="1065466" cy="545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600" dirty="0" smtClean="0">
                  <a:latin typeface="+mn-ea"/>
                </a:rPr>
                <a:t>(∑    )</a:t>
              </a:r>
              <a:endParaRPr lang="ko-KR" altLang="en-US" sz="2600" dirty="0"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610680" y="3513774"/>
              <a:ext cx="442750" cy="2895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+mn-ea"/>
                </a:rPr>
                <a:t>n=1</a:t>
              </a:r>
              <a:endParaRPr lang="ko-KR" altLang="en-US" sz="1100" b="1" dirty="0">
                <a:latin typeface="+mn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97553" y="2978514"/>
              <a:ext cx="296876" cy="2895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>
                  <a:latin typeface="+mn-ea"/>
                </a:rPr>
                <a:t>N</a:t>
              </a:r>
              <a:endParaRPr lang="ko-KR" altLang="en-US" sz="1100" b="1" dirty="0">
                <a:latin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862155" y="3240124"/>
              <a:ext cx="500458" cy="3236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00" b="1" dirty="0" smtClean="0">
                  <a:latin typeface="+mn-ea"/>
                </a:rPr>
                <a:t>A</a:t>
              </a:r>
              <a:r>
                <a:rPr lang="en-US" altLang="ko-KR" sz="1300" b="1" baseline="-25000" dirty="0" smtClean="0">
                  <a:latin typeface="+mn-ea"/>
                </a:rPr>
                <a:t>n,m</a:t>
              </a:r>
              <a:endParaRPr lang="ko-KR" altLang="en-US" sz="1100" b="1" dirty="0">
                <a:latin typeface="+mn-e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097413" y="2824546"/>
            <a:ext cx="1065466" cy="745237"/>
            <a:chOff x="5449055" y="2978514"/>
            <a:chExt cx="1065466" cy="824801"/>
          </a:xfrm>
        </p:grpSpPr>
        <p:sp>
          <p:nvSpPr>
            <p:cNvPr id="17" name="직사각형 16"/>
            <p:cNvSpPr/>
            <p:nvPr/>
          </p:nvSpPr>
          <p:spPr>
            <a:xfrm>
              <a:off x="5449055" y="3105827"/>
              <a:ext cx="1065466" cy="545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600" dirty="0" smtClean="0">
                  <a:latin typeface="+mn-ea"/>
                </a:rPr>
                <a:t>(∑    )</a:t>
              </a:r>
              <a:endParaRPr lang="ko-KR" altLang="en-US" sz="2600" dirty="0">
                <a:latin typeface="+mn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610680" y="3513774"/>
              <a:ext cx="442750" cy="2895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+mn-ea"/>
                </a:rPr>
                <a:t>n=1</a:t>
              </a:r>
              <a:endParaRPr lang="ko-KR" altLang="en-US" sz="1100" b="1" dirty="0"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97553" y="2978514"/>
              <a:ext cx="296876" cy="2895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>
                  <a:latin typeface="+mn-ea"/>
                </a:rPr>
                <a:t>N</a:t>
              </a:r>
              <a:endParaRPr lang="ko-KR" altLang="en-US" sz="1100" b="1" dirty="0">
                <a:latin typeface="+mn-ea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862155" y="3240124"/>
              <a:ext cx="489236" cy="3236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00" b="1" dirty="0" err="1" smtClean="0">
                  <a:latin typeface="+mn-ea"/>
                </a:rPr>
                <a:t>B</a:t>
              </a:r>
              <a:r>
                <a:rPr lang="en-US" altLang="ko-KR" sz="1300" b="1" baseline="-25000" dirty="0" err="1" smtClean="0">
                  <a:latin typeface="+mn-ea"/>
                </a:rPr>
                <a:t>n,m</a:t>
              </a:r>
              <a:endParaRPr lang="ko-KR" altLang="en-US" sz="1100" b="1" dirty="0">
                <a:latin typeface="+mn-ea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752601" y="5025501"/>
            <a:ext cx="1065466" cy="745237"/>
            <a:chOff x="5449055" y="2978514"/>
            <a:chExt cx="1065466" cy="824801"/>
          </a:xfrm>
        </p:grpSpPr>
        <p:sp>
          <p:nvSpPr>
            <p:cNvPr id="22" name="직사각형 21"/>
            <p:cNvSpPr/>
            <p:nvPr/>
          </p:nvSpPr>
          <p:spPr>
            <a:xfrm>
              <a:off x="5449055" y="3105827"/>
              <a:ext cx="1065466" cy="545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600" dirty="0" smtClean="0">
                  <a:latin typeface="+mn-ea"/>
                </a:rPr>
                <a:t>(∑    )</a:t>
              </a:r>
              <a:endParaRPr lang="ko-KR" altLang="en-US" sz="2600" dirty="0">
                <a:latin typeface="+mn-ea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10680" y="3513774"/>
              <a:ext cx="484428" cy="2895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latin typeface="+mn-ea"/>
                </a:rPr>
                <a:t>m</a:t>
              </a:r>
              <a:r>
                <a:rPr lang="en-US" altLang="ko-KR" sz="1100" dirty="0" smtClean="0">
                  <a:latin typeface="+mn-ea"/>
                </a:rPr>
                <a:t>=1</a:t>
              </a:r>
              <a:endParaRPr lang="ko-KR" altLang="en-US" sz="1100" b="1" dirty="0">
                <a:latin typeface="+mn-ea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597553" y="2978514"/>
              <a:ext cx="320922" cy="2895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 smtClean="0">
                  <a:latin typeface="+mn-ea"/>
                </a:rPr>
                <a:t>M</a:t>
              </a:r>
              <a:endParaRPr lang="ko-KR" altLang="en-US" sz="1100" b="1" dirty="0">
                <a:latin typeface="+mn-ea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862155" y="3240124"/>
              <a:ext cx="500458" cy="3236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00" b="1" dirty="0" smtClean="0">
                  <a:latin typeface="+mn-ea"/>
                </a:rPr>
                <a:t>A</a:t>
              </a:r>
              <a:r>
                <a:rPr lang="en-US" altLang="ko-KR" sz="1300" b="1" baseline="-25000" dirty="0" smtClean="0">
                  <a:latin typeface="+mn-ea"/>
                </a:rPr>
                <a:t>n,m</a:t>
              </a:r>
              <a:endParaRPr lang="ko-KR" altLang="en-US" sz="1100" b="1" dirty="0">
                <a:latin typeface="+mn-ea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8118298" y="5025501"/>
            <a:ext cx="1065466" cy="745237"/>
            <a:chOff x="5449055" y="2978514"/>
            <a:chExt cx="1065466" cy="824801"/>
          </a:xfrm>
        </p:grpSpPr>
        <p:sp>
          <p:nvSpPr>
            <p:cNvPr id="27" name="직사각형 26"/>
            <p:cNvSpPr/>
            <p:nvPr/>
          </p:nvSpPr>
          <p:spPr>
            <a:xfrm>
              <a:off x="5449055" y="3105827"/>
              <a:ext cx="1065466" cy="545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600" dirty="0" smtClean="0">
                  <a:latin typeface="+mn-ea"/>
                </a:rPr>
                <a:t>(∑    )</a:t>
              </a:r>
              <a:endParaRPr lang="ko-KR" altLang="en-US" sz="2600" dirty="0">
                <a:latin typeface="+mn-ea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610680" y="3513774"/>
              <a:ext cx="484428" cy="2895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+mn-ea"/>
                </a:rPr>
                <a:t>m=1</a:t>
              </a:r>
              <a:endParaRPr lang="ko-KR" altLang="en-US" sz="1100" b="1" dirty="0">
                <a:latin typeface="+mn-ea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597553" y="2978514"/>
              <a:ext cx="320922" cy="2895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 smtClean="0">
                  <a:latin typeface="+mn-ea"/>
                </a:rPr>
                <a:t>M</a:t>
              </a:r>
              <a:endParaRPr lang="ko-KR" altLang="en-US" sz="1100" b="1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862155" y="3240124"/>
              <a:ext cx="489236" cy="3236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00" b="1" dirty="0" err="1" smtClean="0">
                  <a:latin typeface="+mn-ea"/>
                </a:rPr>
                <a:t>B</a:t>
              </a:r>
              <a:r>
                <a:rPr lang="en-US" altLang="ko-KR" sz="1300" b="1" baseline="-25000" dirty="0" err="1" smtClean="0">
                  <a:latin typeface="+mn-ea"/>
                </a:rPr>
                <a:t>n,m</a:t>
              </a:r>
              <a:endParaRPr lang="ko-KR" altLang="en-US" sz="1100" b="1" dirty="0">
                <a:latin typeface="+mn-ea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814575" y="2205869"/>
            <a:ext cx="2125060" cy="2734644"/>
          </a:xfrm>
          <a:prstGeom prst="rect">
            <a:avLst/>
          </a:prstGeom>
          <a:solidFill>
            <a:schemeClr val="bg2">
              <a:alpha val="40000"/>
            </a:schemeClr>
          </a:solidFill>
        </p:spPr>
        <p:txBody>
          <a:bodyPr wrap="square" lIns="90000" rIns="36000" anchor="ctr">
            <a:noAutofit/>
          </a:bodyPr>
          <a:lstStyle/>
          <a:p>
            <a:pPr marL="263525" indent="-263525" latinLnBrk="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sz="1400" b="1" dirty="0" smtClean="0">
                <a:latin typeface="+mn-ea"/>
              </a:rPr>
              <a:t>A</a:t>
            </a:r>
            <a:r>
              <a:rPr lang="en-US" altLang="ko-KR" sz="1400" b="1" baseline="-25000" dirty="0" smtClean="0">
                <a:latin typeface="+mn-ea"/>
              </a:rPr>
              <a:t>n,m</a:t>
            </a:r>
            <a:r>
              <a:rPr lang="ko-KR" altLang="en-US" sz="1400" b="1" dirty="0" smtClean="0">
                <a:latin typeface="+mn-ea"/>
              </a:rPr>
              <a:t>와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en-US" altLang="ko-KR" sz="1400" b="1" dirty="0" err="1" smtClean="0">
                <a:latin typeface="+mn-ea"/>
              </a:rPr>
              <a:t>B</a:t>
            </a:r>
            <a:r>
              <a:rPr lang="en-US" altLang="ko-KR" sz="1400" b="1" baseline="-25000" dirty="0" err="1" smtClean="0">
                <a:latin typeface="+mn-ea"/>
              </a:rPr>
              <a:t>n,m</a:t>
            </a:r>
            <a:r>
              <a:rPr lang="ko-KR" altLang="en-US" sz="1400" b="1" dirty="0" smtClean="0">
                <a:latin typeface="+mn-ea"/>
              </a:rPr>
              <a:t>의 값이</a:t>
            </a:r>
            <a:r>
              <a:rPr lang="en-US" altLang="ko-KR" sz="1400" b="1" dirty="0" smtClean="0">
                <a:latin typeface="+mn-ea"/>
              </a:rPr>
              <a:t>…</a:t>
            </a:r>
            <a:r>
              <a:rPr lang="ko-KR" altLang="en-US" sz="1400" b="1" dirty="0" smtClean="0">
                <a:latin typeface="+mn-ea"/>
              </a:rPr>
              <a:t>   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endParaRPr lang="en-US" altLang="ko-KR" sz="1400" b="1" dirty="0" smtClean="0">
              <a:latin typeface="+mn-ea"/>
            </a:endParaRPr>
          </a:p>
          <a:p>
            <a:pPr marL="182563" indent="-182563" latinLnBrk="0">
              <a:lnSpc>
                <a:spcPct val="120000"/>
              </a:lnSpc>
            </a:pPr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    </a:t>
            </a:r>
            <a:r>
              <a:rPr lang="ko-KR" altLang="en-US" sz="1400" b="1" dirty="0" smtClean="0">
                <a:latin typeface="+mn-ea"/>
              </a:rPr>
              <a:t>인 경우 </a:t>
            </a:r>
            <a:endParaRPr lang="en-US" altLang="ko-KR" sz="1400" b="1" dirty="0" smtClean="0">
              <a:latin typeface="+mn-ea"/>
            </a:endParaRPr>
          </a:p>
          <a:p>
            <a:pPr marL="182563" indent="-182563" latinLnBrk="0">
              <a:lnSpc>
                <a:spcPct val="120000"/>
              </a:lnSpc>
            </a:pPr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 : </a:t>
            </a:r>
            <a:r>
              <a:rPr lang="ko-KR" altLang="en-US" sz="1400" b="1" dirty="0" err="1" smtClean="0">
                <a:latin typeface="+mn-ea"/>
              </a:rPr>
              <a:t>초도배분량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ko-KR" altLang="en-US" sz="1400" b="1" dirty="0" err="1" smtClean="0">
                <a:latin typeface="+mn-ea"/>
              </a:rPr>
              <a:t>완판으로</a:t>
            </a:r>
            <a:r>
              <a:rPr lang="en-US" altLang="ko-KR" sz="1400" b="1" dirty="0" smtClean="0">
                <a:latin typeface="+mn-ea"/>
              </a:rPr>
              <a:t>, </a:t>
            </a:r>
            <a:r>
              <a:rPr lang="ko-KR" altLang="en-US" sz="1400" b="1" dirty="0" smtClean="0">
                <a:latin typeface="+mn-ea"/>
              </a:rPr>
              <a:t>부족량은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반응 배분</a:t>
            </a:r>
            <a:endParaRPr lang="en-US" altLang="ko-KR" sz="1400" b="1" dirty="0" smtClean="0">
              <a:latin typeface="+mn-ea"/>
            </a:endParaRPr>
          </a:p>
          <a:p>
            <a:pPr marL="182563" indent="-182563" latinLnBrk="0">
              <a:lnSpc>
                <a:spcPct val="120000"/>
              </a:lnSpc>
            </a:pPr>
            <a:endParaRPr lang="en-US" altLang="ko-KR" sz="1400" b="1" dirty="0">
              <a:latin typeface="+mn-ea"/>
            </a:endParaRPr>
          </a:p>
          <a:p>
            <a:pPr marL="182563" indent="-182563" latinLnBrk="0">
              <a:lnSpc>
                <a:spcPct val="120000"/>
              </a:lnSpc>
            </a:pPr>
            <a:r>
              <a:rPr lang="ko-KR" altLang="en-US" sz="1400" b="1" dirty="0" smtClean="0">
                <a:latin typeface="+mn-ea"/>
              </a:rPr>
              <a:t>     인 경우 </a:t>
            </a:r>
            <a:endParaRPr lang="en-US" altLang="ko-KR" sz="1400" b="1" dirty="0" smtClean="0">
              <a:latin typeface="+mn-ea"/>
            </a:endParaRPr>
          </a:p>
          <a:p>
            <a:pPr marL="182563" indent="-182563" latinLnBrk="0">
              <a:lnSpc>
                <a:spcPct val="120000"/>
              </a:lnSpc>
            </a:pPr>
            <a:r>
              <a:rPr lang="en-US" altLang="ko-KR" sz="1400" b="1" dirty="0" smtClean="0">
                <a:latin typeface="+mn-ea"/>
              </a:rPr>
              <a:t>   : </a:t>
            </a:r>
            <a:r>
              <a:rPr lang="ko-KR" altLang="en-US" sz="1400" b="1" dirty="0" smtClean="0">
                <a:latin typeface="+mn-ea"/>
              </a:rPr>
              <a:t>초도 </a:t>
            </a:r>
            <a:r>
              <a:rPr lang="ko-KR" altLang="en-US" sz="1400" b="1" dirty="0" err="1" smtClean="0">
                <a:latin typeface="+mn-ea"/>
              </a:rPr>
              <a:t>배분량이</a:t>
            </a:r>
            <a:r>
              <a:rPr lang="ko-KR" altLang="en-US" sz="1400" b="1" dirty="0" smtClean="0">
                <a:latin typeface="+mn-ea"/>
              </a:rPr>
              <a:t> 남아</a:t>
            </a:r>
            <a:r>
              <a:rPr lang="en-US" altLang="ko-KR" sz="1400" b="1" dirty="0" smtClean="0">
                <a:latin typeface="+mn-ea"/>
              </a:rPr>
              <a:t>,</a:t>
            </a:r>
            <a:br>
              <a:rPr lang="en-US" altLang="ko-KR" sz="1400" b="1" dirty="0" smtClean="0">
                <a:latin typeface="+mn-ea"/>
              </a:rPr>
            </a:br>
            <a:r>
              <a:rPr lang="ko-KR" altLang="en-US" sz="1400" b="1" dirty="0" smtClean="0">
                <a:latin typeface="+mn-ea"/>
              </a:rPr>
              <a:t>타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매장으로 </a:t>
            </a:r>
            <a:r>
              <a:rPr lang="en-US" altLang="ko-KR" sz="1400" b="1" dirty="0" smtClean="0">
                <a:latin typeface="+mn-ea"/>
              </a:rPr>
              <a:t>R/T </a:t>
            </a:r>
            <a:r>
              <a:rPr lang="ko-KR" altLang="en-US" sz="1400" b="1" dirty="0" smtClean="0">
                <a:latin typeface="+mn-ea"/>
              </a:rPr>
              <a:t>발생</a:t>
            </a:r>
            <a:endParaRPr lang="ko-KR" altLang="en-US" sz="1400" b="1" dirty="0">
              <a:latin typeface="+mn-ea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966365" y="2943710"/>
            <a:ext cx="216000" cy="216000"/>
            <a:chOff x="-359650" y="4339759"/>
            <a:chExt cx="252000" cy="252001"/>
          </a:xfrm>
        </p:grpSpPr>
        <p:sp>
          <p:nvSpPr>
            <p:cNvPr id="50" name="타원 49"/>
            <p:cNvSpPr/>
            <p:nvPr/>
          </p:nvSpPr>
          <p:spPr bwMode="auto">
            <a:xfrm>
              <a:off x="-359650" y="4339759"/>
              <a:ext cx="252000" cy="252001"/>
            </a:xfrm>
            <a:prstGeom prst="ellipse">
              <a:avLst/>
            </a:prstGeom>
            <a:solidFill>
              <a:schemeClr val="tx2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51" name="덧셈 기호 50"/>
            <p:cNvSpPr/>
            <p:nvPr/>
          </p:nvSpPr>
          <p:spPr bwMode="auto">
            <a:xfrm>
              <a:off x="-347492" y="4359258"/>
              <a:ext cx="227685" cy="212965"/>
            </a:xfrm>
            <a:prstGeom prst="mathPlus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966365" y="3971950"/>
            <a:ext cx="216000" cy="216000"/>
            <a:chOff x="-467650" y="5051187"/>
            <a:chExt cx="216000" cy="216000"/>
          </a:xfrm>
        </p:grpSpPr>
        <p:sp>
          <p:nvSpPr>
            <p:cNvPr id="48" name="타원 47"/>
            <p:cNvSpPr/>
            <p:nvPr/>
          </p:nvSpPr>
          <p:spPr bwMode="auto">
            <a:xfrm>
              <a:off x="-467650" y="5051187"/>
              <a:ext cx="216000" cy="216000"/>
            </a:xfrm>
            <a:prstGeom prst="ellipse">
              <a:avLst/>
            </a:prstGeom>
            <a:solidFill>
              <a:schemeClr val="tx2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49" name="뺄셈 기호 48"/>
            <p:cNvSpPr/>
            <p:nvPr/>
          </p:nvSpPr>
          <p:spPr bwMode="auto">
            <a:xfrm>
              <a:off x="-449650" y="5069187"/>
              <a:ext cx="180000" cy="180000"/>
            </a:xfrm>
            <a:prstGeom prst="mathMinus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</p:grpSp>
      <p:sp>
        <p:nvSpPr>
          <p:cNvPr id="52" name="직사각형 51"/>
          <p:cNvSpPr/>
          <p:nvPr/>
        </p:nvSpPr>
        <p:spPr bwMode="auto">
          <a:xfrm>
            <a:off x="6622690" y="2326580"/>
            <a:ext cx="2772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400" b="1" dirty="0" smtClean="0">
                <a:latin typeface="+mn-ea"/>
                <a:cs typeface="Arial" charset="0"/>
              </a:rPr>
              <a:t>매장 간의 정확성 비교</a:t>
            </a:r>
          </a:p>
        </p:txBody>
      </p:sp>
      <p:sp>
        <p:nvSpPr>
          <p:cNvPr id="53" name="직사각형 52"/>
          <p:cNvSpPr/>
          <p:nvPr/>
        </p:nvSpPr>
        <p:spPr bwMode="auto">
          <a:xfrm>
            <a:off x="6622690" y="4511005"/>
            <a:ext cx="2772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latin typeface="+mn-ea"/>
                <a:cs typeface="Arial" charset="0"/>
              </a:rPr>
              <a:t>Style </a:t>
            </a:r>
            <a:r>
              <a:rPr lang="ko-KR" altLang="en-US" sz="1400" b="1" dirty="0" smtClean="0">
                <a:latin typeface="+mn-ea"/>
                <a:cs typeface="Arial" charset="0"/>
              </a:rPr>
              <a:t>간의 정확성 비교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60316" y="4154025"/>
            <a:ext cx="2554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( n = </a:t>
            </a:r>
            <a:r>
              <a:rPr lang="ko-KR" altLang="en-US" sz="1200" b="1" dirty="0" smtClean="0">
                <a:latin typeface="+mn-ea"/>
              </a:rPr>
              <a:t>매장 순서</a:t>
            </a:r>
            <a:r>
              <a:rPr lang="en-US" altLang="ko-KR" sz="1200" b="1" dirty="0" smtClean="0">
                <a:latin typeface="+mn-ea"/>
              </a:rPr>
              <a:t>, m = Style </a:t>
            </a:r>
            <a:r>
              <a:rPr lang="ko-KR" altLang="en-US" sz="1200" b="1" dirty="0" smtClean="0">
                <a:latin typeface="+mn-ea"/>
              </a:rPr>
              <a:t>순서</a:t>
            </a:r>
            <a:r>
              <a:rPr lang="en-US" altLang="ko-KR" sz="1200" b="1" dirty="0" smtClean="0">
                <a:latin typeface="+mn-ea"/>
              </a:rPr>
              <a:t> )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579251" y="3140808"/>
            <a:ext cx="531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  </a:t>
            </a:r>
            <a:r>
              <a:rPr lang="ko-KR" altLang="en-US" sz="1400" b="1" dirty="0">
                <a:latin typeface="+mn-ea"/>
              </a:rPr>
              <a:t>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696650" y="532637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+mn-ea"/>
              </a:rPr>
              <a:t>와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698585" y="3652488"/>
            <a:ext cx="2762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+mn-ea"/>
              </a:rPr>
              <a:t>의 평균</a:t>
            </a:r>
            <a:r>
              <a:rPr lang="en-US" altLang="ko-KR" sz="1400" b="1" dirty="0" smtClean="0">
                <a:latin typeface="+mn-ea"/>
              </a:rPr>
              <a:t>(m)</a:t>
            </a:r>
            <a:r>
              <a:rPr lang="ko-KR" altLang="en-US" sz="1400" b="1" dirty="0" smtClean="0">
                <a:latin typeface="+mn-ea"/>
              </a:rPr>
              <a:t>과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표준편차</a:t>
            </a:r>
            <a:r>
              <a:rPr lang="en-US" altLang="ko-KR" sz="1400" b="1" dirty="0" smtClean="0">
                <a:latin typeface="+mn-ea"/>
              </a:rPr>
              <a:t>(</a:t>
            </a:r>
            <a:r>
              <a:rPr lang="el-GR" altLang="ko-KR" sz="1400" b="1" dirty="0" smtClean="0">
                <a:latin typeface="+mn-ea"/>
              </a:rPr>
              <a:t>σ</a:t>
            </a:r>
            <a:r>
              <a:rPr lang="en-US" altLang="ko-KR" sz="1400" b="1" dirty="0" smtClean="0">
                <a:latin typeface="+mn-ea"/>
              </a:rPr>
              <a:t>)</a:t>
            </a:r>
            <a:r>
              <a:rPr lang="ko-KR" altLang="en-US" sz="1400" b="1" dirty="0" smtClean="0">
                <a:latin typeface="+mn-ea"/>
              </a:rPr>
              <a:t> 계산 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668510" y="5853443"/>
            <a:ext cx="2762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+mn-ea"/>
              </a:rPr>
              <a:t>의 평균</a:t>
            </a:r>
            <a:r>
              <a:rPr lang="en-US" altLang="ko-KR" sz="1400" b="1" dirty="0">
                <a:latin typeface="+mn-ea"/>
              </a:rPr>
              <a:t>(m)</a:t>
            </a:r>
            <a:r>
              <a:rPr lang="ko-KR" altLang="en-US" sz="1400" b="1" dirty="0">
                <a:latin typeface="+mn-ea"/>
              </a:rPr>
              <a:t>과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표준편차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el-GR" altLang="ko-KR" sz="1400" b="1" dirty="0">
                <a:latin typeface="+mn-ea"/>
              </a:rPr>
              <a:t>σ</a:t>
            </a:r>
            <a:r>
              <a:rPr lang="en-US" altLang="ko-KR" sz="1400" b="1" dirty="0">
                <a:latin typeface="+mn-ea"/>
              </a:rPr>
              <a:t>)</a:t>
            </a:r>
            <a:r>
              <a:rPr lang="ko-KR" altLang="en-US" sz="1400" b="1" dirty="0">
                <a:latin typeface="+mn-ea"/>
              </a:rPr>
              <a:t> 계산 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399299" y="5025501"/>
            <a:ext cx="5540335" cy="1287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lIns="72000" tIns="0" rIns="72000" bIns="0"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1400" b="1" dirty="0" smtClean="0">
                <a:latin typeface="+mn-ea"/>
                <a:cs typeface="Arial" charset="0"/>
              </a:rPr>
              <a:t>이상적인 배분은 </a:t>
            </a:r>
            <a:r>
              <a:rPr lang="ko-KR" altLang="en-US" sz="1400" b="1" dirty="0" err="1" smtClean="0">
                <a:latin typeface="+mn-ea"/>
                <a:cs typeface="Arial" charset="0"/>
              </a:rPr>
              <a:t>실판매량</a:t>
            </a:r>
            <a:r>
              <a:rPr lang="ko-KR" altLang="en-US" sz="1400" b="1" dirty="0" smtClean="0">
                <a:latin typeface="+mn-ea"/>
                <a:cs typeface="Arial" charset="0"/>
              </a:rPr>
              <a:t> 보다 조금 많은 물량을 배분하여</a:t>
            </a:r>
            <a:r>
              <a:rPr lang="en-US" altLang="ko-KR" sz="1400" b="1" dirty="0" smtClean="0">
                <a:latin typeface="+mn-ea"/>
                <a:cs typeface="Arial" charset="0"/>
              </a:rPr>
              <a:t>, </a:t>
            </a:r>
          </a:p>
          <a:p>
            <a:pPr algn="ctr">
              <a:spcBef>
                <a:spcPts val="600"/>
              </a:spcBef>
            </a:pPr>
            <a:r>
              <a:rPr lang="ko-KR" altLang="en-US" sz="1400" b="1" dirty="0" smtClean="0">
                <a:latin typeface="+mn-ea"/>
                <a:cs typeface="Arial" charset="0"/>
              </a:rPr>
              <a:t>판매 기회 손실은 막고</a:t>
            </a:r>
            <a:r>
              <a:rPr lang="en-US" altLang="ko-KR" sz="1400" b="1" dirty="0" smtClean="0">
                <a:latin typeface="+mn-ea"/>
                <a:cs typeface="Arial" charset="0"/>
              </a:rPr>
              <a:t>, </a:t>
            </a:r>
            <a:r>
              <a:rPr lang="ko-KR" altLang="en-US" sz="1400" b="1" dirty="0" smtClean="0">
                <a:latin typeface="+mn-ea"/>
                <a:cs typeface="Arial" charset="0"/>
              </a:rPr>
              <a:t>매장간 </a:t>
            </a:r>
            <a:r>
              <a:rPr lang="en-US" altLang="ko-KR" sz="1400" b="1" dirty="0" smtClean="0">
                <a:latin typeface="+mn-ea"/>
                <a:cs typeface="Arial" charset="0"/>
              </a:rPr>
              <a:t>R/T</a:t>
            </a:r>
            <a:r>
              <a:rPr lang="ko-KR" altLang="en-US" sz="1400" b="1" dirty="0" smtClean="0">
                <a:latin typeface="+mn-ea"/>
                <a:cs typeface="Arial" charset="0"/>
              </a:rPr>
              <a:t>는 최소화한 경우임</a:t>
            </a:r>
            <a:endParaRPr lang="en-US" altLang="ko-KR" sz="1400" b="1" dirty="0" smtClean="0">
              <a:latin typeface="+mn-ea"/>
              <a:cs typeface="Arial" charset="0"/>
            </a:endParaRPr>
          </a:p>
          <a:p>
            <a:pPr algn="ctr">
              <a:spcBef>
                <a:spcPts val="600"/>
              </a:spcBef>
            </a:pPr>
            <a:r>
              <a:rPr lang="en-US" altLang="ko-KR" sz="1400" b="1" dirty="0" smtClean="0">
                <a:latin typeface="+mn-ea"/>
                <a:cs typeface="Arial" charset="0"/>
              </a:rPr>
              <a:t>(</a:t>
            </a:r>
            <a:r>
              <a:rPr lang="ko-KR" altLang="en-US" sz="1400" b="1" dirty="0" smtClean="0">
                <a:latin typeface="+mn-ea"/>
                <a:cs typeface="Arial" charset="0"/>
              </a:rPr>
              <a:t>즉</a:t>
            </a:r>
            <a:r>
              <a:rPr lang="en-US" altLang="ko-KR" sz="1400" b="1" dirty="0" smtClean="0">
                <a:latin typeface="+mn-ea"/>
                <a:cs typeface="Arial" charset="0"/>
              </a:rPr>
              <a:t>, </a:t>
            </a:r>
            <a:r>
              <a:rPr lang="en-US" altLang="ko-KR" sz="1400" b="1" dirty="0" smtClean="0">
                <a:latin typeface="+mn-ea"/>
              </a:rPr>
              <a:t>A</a:t>
            </a:r>
            <a:r>
              <a:rPr lang="en-US" altLang="ko-KR" sz="1400" b="1" baseline="-25000" dirty="0" smtClean="0">
                <a:latin typeface="+mn-ea"/>
              </a:rPr>
              <a:t>n,m</a:t>
            </a:r>
            <a:r>
              <a:rPr lang="ko-KR" altLang="en-US" sz="1400" b="1" dirty="0" smtClean="0">
                <a:latin typeface="+mn-ea"/>
              </a:rPr>
              <a:t>와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en-US" altLang="ko-KR" sz="1400" b="1" dirty="0" err="1" smtClean="0">
                <a:latin typeface="+mn-ea"/>
              </a:rPr>
              <a:t>B</a:t>
            </a:r>
            <a:r>
              <a:rPr lang="en-US" altLang="ko-KR" sz="1400" b="1" baseline="-25000" dirty="0" err="1" smtClean="0">
                <a:latin typeface="+mn-ea"/>
              </a:rPr>
              <a:t>n,m</a:t>
            </a:r>
            <a:r>
              <a:rPr lang="ko-KR" altLang="en-US" sz="1400" b="1" dirty="0" smtClean="0">
                <a:latin typeface="+mn-ea"/>
                <a:cs typeface="Arial" charset="0"/>
              </a:rPr>
              <a:t>의 값이 </a:t>
            </a:r>
            <a:r>
              <a:rPr lang="en-US" altLang="ko-KR" sz="1400" b="1" dirty="0" smtClean="0">
                <a:latin typeface="+mn-ea"/>
                <a:cs typeface="Arial" charset="0"/>
              </a:rPr>
              <a:t>0</a:t>
            </a:r>
            <a:r>
              <a:rPr lang="ko-KR" altLang="en-US" sz="1400" b="1" dirty="0" smtClean="0">
                <a:latin typeface="+mn-ea"/>
                <a:cs typeface="Arial" charset="0"/>
              </a:rPr>
              <a:t>보다 조금 작은 음</a:t>
            </a:r>
            <a:r>
              <a:rPr lang="en-US" altLang="ko-KR" sz="1400" b="1" dirty="0" smtClean="0">
                <a:latin typeface="+mn-ea"/>
                <a:cs typeface="Arial" charset="0"/>
              </a:rPr>
              <a:t>(-)</a:t>
            </a:r>
            <a:r>
              <a:rPr lang="ko-KR" altLang="en-US" sz="1400" b="1" dirty="0" smtClean="0">
                <a:latin typeface="+mn-ea"/>
                <a:cs typeface="Arial" charset="0"/>
              </a:rPr>
              <a:t>의 값을 가져야 함</a:t>
            </a:r>
            <a:r>
              <a:rPr lang="en-US" altLang="ko-KR" sz="1400" b="1" dirty="0" smtClean="0">
                <a:latin typeface="+mn-ea"/>
                <a:cs typeface="Arial" charset="0"/>
              </a:rPr>
              <a:t>)</a:t>
            </a:r>
            <a:r>
              <a:rPr lang="ko-KR" altLang="en-US" sz="1400" b="1" dirty="0" smtClean="0">
                <a:latin typeface="+mn-ea"/>
                <a:cs typeface="Arial" charset="0"/>
              </a:rPr>
              <a:t> </a:t>
            </a:r>
          </a:p>
        </p:txBody>
      </p:sp>
      <p:sp>
        <p:nvSpPr>
          <p:cNvPr id="78" name="직사각형 77"/>
          <p:cNvSpPr/>
          <p:nvPr/>
        </p:nvSpPr>
        <p:spPr bwMode="auto">
          <a:xfrm>
            <a:off x="399298" y="2205869"/>
            <a:ext cx="3344730" cy="2736000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lIns="72000" tIns="0" rIns="72000" bIns="0" rtlCol="0" anchor="ctr"/>
          <a:lstStyle/>
          <a:p>
            <a:pPr algn="ctr">
              <a:spcBef>
                <a:spcPts val="600"/>
              </a:spcBef>
            </a:pPr>
            <a:endParaRPr lang="ko-KR" altLang="en-US" sz="1400" b="1" dirty="0" smtClean="0">
              <a:latin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5. </a:t>
            </a:r>
            <a:r>
              <a:rPr lang="ko-KR" altLang="en-US" dirty="0">
                <a:latin typeface="+mn-ea"/>
                <a:ea typeface="+mn-ea"/>
              </a:rPr>
              <a:t>세부 실행과제 </a:t>
            </a:r>
            <a:r>
              <a:rPr lang="ko-KR" altLang="en-US" dirty="0" smtClean="0">
                <a:latin typeface="+mn-ea"/>
                <a:ea typeface="+mn-ea"/>
              </a:rPr>
              <a:t>정의 </a:t>
            </a:r>
            <a:r>
              <a:rPr lang="en-US" altLang="ko-KR" dirty="0" smtClean="0">
                <a:latin typeface="+mn-ea"/>
                <a:ea typeface="+mn-ea"/>
              </a:rPr>
              <a:t>– </a:t>
            </a:r>
            <a:r>
              <a:rPr lang="ko-KR" altLang="en-US" dirty="0" smtClean="0">
                <a:latin typeface="+mn-ea"/>
                <a:ea typeface="+mn-ea"/>
              </a:rPr>
              <a:t>배분 </a:t>
            </a:r>
            <a:r>
              <a:rPr lang="ko-KR" altLang="en-US" dirty="0" err="1" smtClean="0">
                <a:latin typeface="+mn-ea"/>
                <a:ea typeface="+mn-ea"/>
              </a:rPr>
              <a:t>로직의</a:t>
            </a:r>
            <a:r>
              <a:rPr lang="ko-KR" altLang="en-US" dirty="0" smtClean="0">
                <a:latin typeface="+mn-ea"/>
                <a:ea typeface="+mn-ea"/>
              </a:rPr>
              <a:t> 정확성 평가 </a:t>
            </a:r>
            <a:r>
              <a:rPr lang="en-US" altLang="ko-KR" dirty="0" smtClean="0">
                <a:latin typeface="+mn-ea"/>
                <a:ea typeface="+mn-ea"/>
              </a:rPr>
              <a:t>(2/2)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배분이 매우 정확하게 이루어졌다면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배분량과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실판매량</a:t>
            </a:r>
            <a:r>
              <a:rPr lang="ko-KR" altLang="en-US" dirty="0" smtClean="0"/>
              <a:t> 차이의 평균과 표준편차는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가까운 값을 가져야 함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배분량의</a:t>
            </a:r>
            <a:r>
              <a:rPr lang="ko-KR" altLang="en-US" dirty="0" smtClean="0"/>
              <a:t> 과부족이 클 수록 평균과 표준편차 값은 큰 값을 가지게 됨</a:t>
            </a:r>
            <a:endParaRPr lang="ko-KR" altLang="en-US" dirty="0"/>
          </a:p>
        </p:txBody>
      </p:sp>
      <p:grpSp>
        <p:nvGrpSpPr>
          <p:cNvPr id="77" name="그룹 76"/>
          <p:cNvGrpSpPr/>
          <p:nvPr/>
        </p:nvGrpSpPr>
        <p:grpSpPr>
          <a:xfrm>
            <a:off x="1710995" y="1672782"/>
            <a:ext cx="6484010" cy="307777"/>
            <a:chOff x="6091425" y="1672782"/>
            <a:chExt cx="3600000" cy="307777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6091425" y="1978984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6109527" y="1672782"/>
              <a:ext cx="356379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 dirty="0">
                  <a:latin typeface="+mn-ea"/>
                </a:rPr>
                <a:t>A</a:t>
              </a:r>
              <a:r>
                <a:rPr lang="en-US" altLang="ko-KR" sz="1400" b="1" baseline="-25000" dirty="0">
                  <a:latin typeface="+mn-ea"/>
                </a:rPr>
                <a:t>n,m</a:t>
              </a:r>
              <a:r>
                <a:rPr lang="ko-KR" altLang="en-US" sz="1400" b="1" dirty="0">
                  <a:latin typeface="+mn-ea"/>
                </a:rPr>
                <a:t>와</a:t>
              </a:r>
              <a:r>
                <a:rPr lang="en-US" altLang="ko-KR" sz="1400" b="1" dirty="0">
                  <a:latin typeface="+mn-ea"/>
                </a:rPr>
                <a:t> </a:t>
              </a:r>
              <a:r>
                <a:rPr lang="en-US" altLang="ko-KR" sz="1400" b="1" dirty="0" err="1">
                  <a:latin typeface="+mn-ea"/>
                </a:rPr>
                <a:t>B</a:t>
              </a:r>
              <a:r>
                <a:rPr lang="en-US" altLang="ko-KR" sz="1400" b="1" baseline="-25000" dirty="0" err="1">
                  <a:latin typeface="+mn-ea"/>
                </a:rPr>
                <a:t>n,m</a:t>
              </a:r>
              <a:r>
                <a:rPr lang="ko-KR" altLang="en-US" sz="1400" b="1" dirty="0">
                  <a:latin typeface="+mn-ea"/>
                </a:rPr>
                <a:t>의 </a:t>
              </a:r>
              <a:r>
                <a:rPr lang="ko-KR" altLang="en-US" sz="1400" b="1" dirty="0" smtClean="0">
                  <a:latin typeface="+mn-ea"/>
                </a:rPr>
                <a:t>값을 통한 배분</a:t>
              </a:r>
              <a:r>
                <a:rPr lang="en-US" altLang="ko-KR" sz="1400" b="1" dirty="0" smtClean="0">
                  <a:latin typeface="+mn-ea"/>
                </a:rPr>
                <a:t> </a:t>
              </a:r>
              <a:r>
                <a:rPr lang="ko-KR" altLang="en-US" sz="1400" b="1" dirty="0" smtClean="0">
                  <a:latin typeface="+mn-ea"/>
                </a:rPr>
                <a:t>정확성 판단</a:t>
              </a:r>
              <a:endParaRPr lang="ko-KR" altLang="en-US" sz="1400" b="1" dirty="0">
                <a:latin typeface="+mn-ea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001734" y="3277210"/>
            <a:ext cx="3420001" cy="2555967"/>
            <a:chOff x="6830164" y="2118838"/>
            <a:chExt cx="2596550" cy="1097253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6830164" y="3205373"/>
              <a:ext cx="259655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자유형 34"/>
            <p:cNvSpPr/>
            <p:nvPr/>
          </p:nvSpPr>
          <p:spPr>
            <a:xfrm>
              <a:off x="7399801" y="2190489"/>
              <a:ext cx="1413547" cy="935116"/>
            </a:xfrm>
            <a:custGeom>
              <a:avLst/>
              <a:gdLst>
                <a:gd name="connsiteX0" fmla="*/ 0 w 1161826"/>
                <a:gd name="connsiteY0" fmla="*/ 1136368 h 1136368"/>
                <a:gd name="connsiteX1" fmla="*/ 258183 w 1161826"/>
                <a:gd name="connsiteY1" fmla="*/ 845912 h 1136368"/>
                <a:gd name="connsiteX2" fmla="*/ 355002 w 1161826"/>
                <a:gd name="connsiteY2" fmla="*/ 318787 h 1136368"/>
                <a:gd name="connsiteX3" fmla="*/ 451821 w 1161826"/>
                <a:gd name="connsiteY3" fmla="*/ 28331 h 1136368"/>
                <a:gd name="connsiteX4" fmla="*/ 548640 w 1161826"/>
                <a:gd name="connsiteY4" fmla="*/ 103634 h 1136368"/>
                <a:gd name="connsiteX5" fmla="*/ 731520 w 1161826"/>
                <a:gd name="connsiteY5" fmla="*/ 845912 h 1136368"/>
                <a:gd name="connsiteX6" fmla="*/ 968188 w 1161826"/>
                <a:gd name="connsiteY6" fmla="*/ 1071823 h 1136368"/>
                <a:gd name="connsiteX7" fmla="*/ 1161826 w 1161826"/>
                <a:gd name="connsiteY7" fmla="*/ 1125611 h 1136368"/>
                <a:gd name="connsiteX0" fmla="*/ 0 w 1161826"/>
                <a:gd name="connsiteY0" fmla="*/ 1136368 h 1136368"/>
                <a:gd name="connsiteX1" fmla="*/ 303903 w 1161826"/>
                <a:gd name="connsiteY1" fmla="*/ 893017 h 1136368"/>
                <a:gd name="connsiteX2" fmla="*/ 355002 w 1161826"/>
                <a:gd name="connsiteY2" fmla="*/ 318787 h 1136368"/>
                <a:gd name="connsiteX3" fmla="*/ 451821 w 1161826"/>
                <a:gd name="connsiteY3" fmla="*/ 28331 h 1136368"/>
                <a:gd name="connsiteX4" fmla="*/ 548640 w 1161826"/>
                <a:gd name="connsiteY4" fmla="*/ 103634 h 1136368"/>
                <a:gd name="connsiteX5" fmla="*/ 731520 w 1161826"/>
                <a:gd name="connsiteY5" fmla="*/ 845912 h 1136368"/>
                <a:gd name="connsiteX6" fmla="*/ 968188 w 1161826"/>
                <a:gd name="connsiteY6" fmla="*/ 1071823 h 1136368"/>
                <a:gd name="connsiteX7" fmla="*/ 1161826 w 1161826"/>
                <a:gd name="connsiteY7" fmla="*/ 1125611 h 1136368"/>
                <a:gd name="connsiteX0" fmla="*/ 0 w 1161826"/>
                <a:gd name="connsiteY0" fmla="*/ 1138032 h 1138032"/>
                <a:gd name="connsiteX1" fmla="*/ 303903 w 1161826"/>
                <a:gd name="connsiteY1" fmla="*/ 894681 h 1138032"/>
                <a:gd name="connsiteX2" fmla="*/ 400722 w 1161826"/>
                <a:gd name="connsiteY2" fmla="*/ 344004 h 1138032"/>
                <a:gd name="connsiteX3" fmla="*/ 451821 w 1161826"/>
                <a:gd name="connsiteY3" fmla="*/ 29995 h 1138032"/>
                <a:gd name="connsiteX4" fmla="*/ 548640 w 1161826"/>
                <a:gd name="connsiteY4" fmla="*/ 105298 h 1138032"/>
                <a:gd name="connsiteX5" fmla="*/ 731520 w 1161826"/>
                <a:gd name="connsiteY5" fmla="*/ 847576 h 1138032"/>
                <a:gd name="connsiteX6" fmla="*/ 968188 w 1161826"/>
                <a:gd name="connsiteY6" fmla="*/ 1073487 h 1138032"/>
                <a:gd name="connsiteX7" fmla="*/ 1161826 w 1161826"/>
                <a:gd name="connsiteY7" fmla="*/ 1127275 h 1138032"/>
                <a:gd name="connsiteX0" fmla="*/ 0 w 1161826"/>
                <a:gd name="connsiteY0" fmla="*/ 1139860 h 1139860"/>
                <a:gd name="connsiteX1" fmla="*/ 303903 w 1161826"/>
                <a:gd name="connsiteY1" fmla="*/ 896509 h 1139860"/>
                <a:gd name="connsiteX2" fmla="*/ 400722 w 1161826"/>
                <a:gd name="connsiteY2" fmla="*/ 345832 h 1139860"/>
                <a:gd name="connsiteX3" fmla="*/ 451821 w 1161826"/>
                <a:gd name="connsiteY3" fmla="*/ 31823 h 1139860"/>
                <a:gd name="connsiteX4" fmla="*/ 548640 w 1161826"/>
                <a:gd name="connsiteY4" fmla="*/ 107126 h 1139860"/>
                <a:gd name="connsiteX5" fmla="*/ 685800 w 1161826"/>
                <a:gd name="connsiteY5" fmla="*/ 884733 h 1139860"/>
                <a:gd name="connsiteX6" fmla="*/ 968188 w 1161826"/>
                <a:gd name="connsiteY6" fmla="*/ 1075315 h 1139860"/>
                <a:gd name="connsiteX7" fmla="*/ 1161826 w 1161826"/>
                <a:gd name="connsiteY7" fmla="*/ 1129103 h 1139860"/>
                <a:gd name="connsiteX0" fmla="*/ 0 w 1161826"/>
                <a:gd name="connsiteY0" fmla="*/ 1139860 h 1139860"/>
                <a:gd name="connsiteX1" fmla="*/ 326763 w 1161826"/>
                <a:gd name="connsiteY1" fmla="*/ 969947 h 1139860"/>
                <a:gd name="connsiteX2" fmla="*/ 400722 w 1161826"/>
                <a:gd name="connsiteY2" fmla="*/ 345832 h 1139860"/>
                <a:gd name="connsiteX3" fmla="*/ 451821 w 1161826"/>
                <a:gd name="connsiteY3" fmla="*/ 31823 h 1139860"/>
                <a:gd name="connsiteX4" fmla="*/ 548640 w 1161826"/>
                <a:gd name="connsiteY4" fmla="*/ 107126 h 1139860"/>
                <a:gd name="connsiteX5" fmla="*/ 685800 w 1161826"/>
                <a:gd name="connsiteY5" fmla="*/ 884733 h 1139860"/>
                <a:gd name="connsiteX6" fmla="*/ 968188 w 1161826"/>
                <a:gd name="connsiteY6" fmla="*/ 1075315 h 1139860"/>
                <a:gd name="connsiteX7" fmla="*/ 1161826 w 1161826"/>
                <a:gd name="connsiteY7" fmla="*/ 1129103 h 1139860"/>
                <a:gd name="connsiteX0" fmla="*/ 0 w 1161826"/>
                <a:gd name="connsiteY0" fmla="*/ 1143031 h 1143031"/>
                <a:gd name="connsiteX1" fmla="*/ 326763 w 1161826"/>
                <a:gd name="connsiteY1" fmla="*/ 973118 h 1143031"/>
                <a:gd name="connsiteX2" fmla="*/ 400722 w 1161826"/>
                <a:gd name="connsiteY2" fmla="*/ 349003 h 1143031"/>
                <a:gd name="connsiteX3" fmla="*/ 451821 w 1161826"/>
                <a:gd name="connsiteY3" fmla="*/ 34994 h 1143031"/>
                <a:gd name="connsiteX4" fmla="*/ 548640 w 1161826"/>
                <a:gd name="connsiteY4" fmla="*/ 110297 h 1143031"/>
                <a:gd name="connsiteX5" fmla="*/ 651510 w 1161826"/>
                <a:gd name="connsiteY5" fmla="*/ 946655 h 1143031"/>
                <a:gd name="connsiteX6" fmla="*/ 968188 w 1161826"/>
                <a:gd name="connsiteY6" fmla="*/ 1078486 h 1143031"/>
                <a:gd name="connsiteX7" fmla="*/ 1161826 w 1161826"/>
                <a:gd name="connsiteY7" fmla="*/ 1132274 h 1143031"/>
                <a:gd name="connsiteX0" fmla="*/ 0 w 1161826"/>
                <a:gd name="connsiteY0" fmla="*/ 1143031 h 1143031"/>
                <a:gd name="connsiteX1" fmla="*/ 326763 w 1161826"/>
                <a:gd name="connsiteY1" fmla="*/ 973118 h 1143031"/>
                <a:gd name="connsiteX2" fmla="*/ 400722 w 1161826"/>
                <a:gd name="connsiteY2" fmla="*/ 349003 h 1143031"/>
                <a:gd name="connsiteX3" fmla="*/ 451821 w 1161826"/>
                <a:gd name="connsiteY3" fmla="*/ 34994 h 1143031"/>
                <a:gd name="connsiteX4" fmla="*/ 548640 w 1161826"/>
                <a:gd name="connsiteY4" fmla="*/ 110297 h 1143031"/>
                <a:gd name="connsiteX5" fmla="*/ 651510 w 1161826"/>
                <a:gd name="connsiteY5" fmla="*/ 946655 h 1143031"/>
                <a:gd name="connsiteX6" fmla="*/ 899608 w 1161826"/>
                <a:gd name="connsiteY6" fmla="*/ 1063798 h 1143031"/>
                <a:gd name="connsiteX7" fmla="*/ 1161826 w 1161826"/>
                <a:gd name="connsiteY7" fmla="*/ 1132274 h 1143031"/>
                <a:gd name="connsiteX0" fmla="*/ 0 w 1161826"/>
                <a:gd name="connsiteY0" fmla="*/ 1143031 h 1143031"/>
                <a:gd name="connsiteX1" fmla="*/ 326763 w 1161826"/>
                <a:gd name="connsiteY1" fmla="*/ 973118 h 1143031"/>
                <a:gd name="connsiteX2" fmla="*/ 400722 w 1161826"/>
                <a:gd name="connsiteY2" fmla="*/ 349003 h 1143031"/>
                <a:gd name="connsiteX3" fmla="*/ 451821 w 1161826"/>
                <a:gd name="connsiteY3" fmla="*/ 34994 h 1143031"/>
                <a:gd name="connsiteX4" fmla="*/ 548640 w 1161826"/>
                <a:gd name="connsiteY4" fmla="*/ 110297 h 1143031"/>
                <a:gd name="connsiteX5" fmla="*/ 651510 w 1161826"/>
                <a:gd name="connsiteY5" fmla="*/ 946655 h 1143031"/>
                <a:gd name="connsiteX6" fmla="*/ 899608 w 1161826"/>
                <a:gd name="connsiteY6" fmla="*/ 1093174 h 1143031"/>
                <a:gd name="connsiteX7" fmla="*/ 1161826 w 1161826"/>
                <a:gd name="connsiteY7" fmla="*/ 1132274 h 1143031"/>
                <a:gd name="connsiteX0" fmla="*/ 0 w 1161826"/>
                <a:gd name="connsiteY0" fmla="*/ 1143031 h 1143031"/>
                <a:gd name="connsiteX1" fmla="*/ 326763 w 1161826"/>
                <a:gd name="connsiteY1" fmla="*/ 973118 h 1143031"/>
                <a:gd name="connsiteX2" fmla="*/ 400722 w 1161826"/>
                <a:gd name="connsiteY2" fmla="*/ 349003 h 1143031"/>
                <a:gd name="connsiteX3" fmla="*/ 451821 w 1161826"/>
                <a:gd name="connsiteY3" fmla="*/ 34994 h 1143031"/>
                <a:gd name="connsiteX4" fmla="*/ 548640 w 1161826"/>
                <a:gd name="connsiteY4" fmla="*/ 110297 h 1143031"/>
                <a:gd name="connsiteX5" fmla="*/ 651510 w 1161826"/>
                <a:gd name="connsiteY5" fmla="*/ 946655 h 1143031"/>
                <a:gd name="connsiteX6" fmla="*/ 899608 w 1161826"/>
                <a:gd name="connsiteY6" fmla="*/ 1093174 h 1143031"/>
                <a:gd name="connsiteX7" fmla="*/ 1161826 w 1161826"/>
                <a:gd name="connsiteY7" fmla="*/ 1132274 h 1143031"/>
                <a:gd name="connsiteX0" fmla="*/ 0 w 1298090"/>
                <a:gd name="connsiteY0" fmla="*/ 1143031 h 1143031"/>
                <a:gd name="connsiteX1" fmla="*/ 463027 w 1298090"/>
                <a:gd name="connsiteY1" fmla="*/ 973118 h 1143031"/>
                <a:gd name="connsiteX2" fmla="*/ 536986 w 1298090"/>
                <a:gd name="connsiteY2" fmla="*/ 349003 h 1143031"/>
                <a:gd name="connsiteX3" fmla="*/ 588085 w 1298090"/>
                <a:gd name="connsiteY3" fmla="*/ 34994 h 1143031"/>
                <a:gd name="connsiteX4" fmla="*/ 684904 w 1298090"/>
                <a:gd name="connsiteY4" fmla="*/ 110297 h 1143031"/>
                <a:gd name="connsiteX5" fmla="*/ 787774 w 1298090"/>
                <a:gd name="connsiteY5" fmla="*/ 946655 h 1143031"/>
                <a:gd name="connsiteX6" fmla="*/ 1035872 w 1298090"/>
                <a:gd name="connsiteY6" fmla="*/ 1093174 h 1143031"/>
                <a:gd name="connsiteX7" fmla="*/ 1298090 w 1298090"/>
                <a:gd name="connsiteY7" fmla="*/ 1132274 h 1143031"/>
                <a:gd name="connsiteX0" fmla="*/ 0 w 1298090"/>
                <a:gd name="connsiteY0" fmla="*/ 1143031 h 1143031"/>
                <a:gd name="connsiteX1" fmla="*/ 381268 w 1298090"/>
                <a:gd name="connsiteY1" fmla="*/ 952313 h 1143031"/>
                <a:gd name="connsiteX2" fmla="*/ 536986 w 1298090"/>
                <a:gd name="connsiteY2" fmla="*/ 349003 h 1143031"/>
                <a:gd name="connsiteX3" fmla="*/ 588085 w 1298090"/>
                <a:gd name="connsiteY3" fmla="*/ 34994 h 1143031"/>
                <a:gd name="connsiteX4" fmla="*/ 684904 w 1298090"/>
                <a:gd name="connsiteY4" fmla="*/ 110297 h 1143031"/>
                <a:gd name="connsiteX5" fmla="*/ 787774 w 1298090"/>
                <a:gd name="connsiteY5" fmla="*/ 946655 h 1143031"/>
                <a:gd name="connsiteX6" fmla="*/ 1035872 w 1298090"/>
                <a:gd name="connsiteY6" fmla="*/ 1093174 h 1143031"/>
                <a:gd name="connsiteX7" fmla="*/ 1298090 w 1298090"/>
                <a:gd name="connsiteY7" fmla="*/ 1132274 h 1143031"/>
                <a:gd name="connsiteX0" fmla="*/ 0 w 1298090"/>
                <a:gd name="connsiteY0" fmla="*/ 1143608 h 1143608"/>
                <a:gd name="connsiteX1" fmla="*/ 381268 w 1298090"/>
                <a:gd name="connsiteY1" fmla="*/ 952890 h 1143608"/>
                <a:gd name="connsiteX2" fmla="*/ 536986 w 1298090"/>
                <a:gd name="connsiteY2" fmla="*/ 349580 h 1143608"/>
                <a:gd name="connsiteX3" fmla="*/ 588085 w 1298090"/>
                <a:gd name="connsiteY3" fmla="*/ 35571 h 1143608"/>
                <a:gd name="connsiteX4" fmla="*/ 684904 w 1298090"/>
                <a:gd name="connsiteY4" fmla="*/ 110874 h 1143608"/>
                <a:gd name="connsiteX5" fmla="*/ 842280 w 1298090"/>
                <a:gd name="connsiteY5" fmla="*/ 957634 h 1143608"/>
                <a:gd name="connsiteX6" fmla="*/ 1035872 w 1298090"/>
                <a:gd name="connsiteY6" fmla="*/ 1093751 h 1143608"/>
                <a:gd name="connsiteX7" fmla="*/ 1298090 w 1298090"/>
                <a:gd name="connsiteY7" fmla="*/ 1132851 h 1143608"/>
                <a:gd name="connsiteX0" fmla="*/ 0 w 1298090"/>
                <a:gd name="connsiteY0" fmla="*/ 1143608 h 1143608"/>
                <a:gd name="connsiteX1" fmla="*/ 381268 w 1298090"/>
                <a:gd name="connsiteY1" fmla="*/ 952890 h 1143608"/>
                <a:gd name="connsiteX2" fmla="*/ 536986 w 1298090"/>
                <a:gd name="connsiteY2" fmla="*/ 349580 h 1143608"/>
                <a:gd name="connsiteX3" fmla="*/ 588085 w 1298090"/>
                <a:gd name="connsiteY3" fmla="*/ 35571 h 1143608"/>
                <a:gd name="connsiteX4" fmla="*/ 684904 w 1298090"/>
                <a:gd name="connsiteY4" fmla="*/ 110874 h 1143608"/>
                <a:gd name="connsiteX5" fmla="*/ 842280 w 1298090"/>
                <a:gd name="connsiteY5" fmla="*/ 957634 h 1143608"/>
                <a:gd name="connsiteX6" fmla="*/ 1035872 w 1298090"/>
                <a:gd name="connsiteY6" fmla="*/ 1093751 h 1143608"/>
                <a:gd name="connsiteX7" fmla="*/ 1298090 w 1298090"/>
                <a:gd name="connsiteY7" fmla="*/ 1132851 h 1143608"/>
                <a:gd name="connsiteX0" fmla="*/ 0 w 1298090"/>
                <a:gd name="connsiteY0" fmla="*/ 1143608 h 1143608"/>
                <a:gd name="connsiteX1" fmla="*/ 381268 w 1298090"/>
                <a:gd name="connsiteY1" fmla="*/ 952890 h 1143608"/>
                <a:gd name="connsiteX2" fmla="*/ 536986 w 1298090"/>
                <a:gd name="connsiteY2" fmla="*/ 349580 h 1143608"/>
                <a:gd name="connsiteX3" fmla="*/ 588085 w 1298090"/>
                <a:gd name="connsiteY3" fmla="*/ 35571 h 1143608"/>
                <a:gd name="connsiteX4" fmla="*/ 684904 w 1298090"/>
                <a:gd name="connsiteY4" fmla="*/ 110874 h 1143608"/>
                <a:gd name="connsiteX5" fmla="*/ 842280 w 1298090"/>
                <a:gd name="connsiteY5" fmla="*/ 957634 h 1143608"/>
                <a:gd name="connsiteX6" fmla="*/ 1035872 w 1298090"/>
                <a:gd name="connsiteY6" fmla="*/ 1093751 h 1143608"/>
                <a:gd name="connsiteX7" fmla="*/ 1298090 w 1298090"/>
                <a:gd name="connsiteY7" fmla="*/ 1132851 h 1143608"/>
                <a:gd name="connsiteX0" fmla="*/ 0 w 1298090"/>
                <a:gd name="connsiteY0" fmla="*/ 1143608 h 1143608"/>
                <a:gd name="connsiteX1" fmla="*/ 381268 w 1298090"/>
                <a:gd name="connsiteY1" fmla="*/ 952890 h 1143608"/>
                <a:gd name="connsiteX2" fmla="*/ 536986 w 1298090"/>
                <a:gd name="connsiteY2" fmla="*/ 349580 h 1143608"/>
                <a:gd name="connsiteX3" fmla="*/ 588085 w 1298090"/>
                <a:gd name="connsiteY3" fmla="*/ 35571 h 1143608"/>
                <a:gd name="connsiteX4" fmla="*/ 684904 w 1298090"/>
                <a:gd name="connsiteY4" fmla="*/ 110874 h 1143608"/>
                <a:gd name="connsiteX5" fmla="*/ 842280 w 1298090"/>
                <a:gd name="connsiteY5" fmla="*/ 957634 h 1143608"/>
                <a:gd name="connsiteX6" fmla="*/ 1008620 w 1298090"/>
                <a:gd name="connsiteY6" fmla="*/ 1093751 h 1143608"/>
                <a:gd name="connsiteX7" fmla="*/ 1298090 w 1298090"/>
                <a:gd name="connsiteY7" fmla="*/ 1132851 h 1143608"/>
                <a:gd name="connsiteX0" fmla="*/ 0 w 1298090"/>
                <a:gd name="connsiteY0" fmla="*/ 1143608 h 1143608"/>
                <a:gd name="connsiteX1" fmla="*/ 381268 w 1298090"/>
                <a:gd name="connsiteY1" fmla="*/ 952890 h 1143608"/>
                <a:gd name="connsiteX2" fmla="*/ 536986 w 1298090"/>
                <a:gd name="connsiteY2" fmla="*/ 349580 h 1143608"/>
                <a:gd name="connsiteX3" fmla="*/ 588085 w 1298090"/>
                <a:gd name="connsiteY3" fmla="*/ 35571 h 1143608"/>
                <a:gd name="connsiteX4" fmla="*/ 684904 w 1298090"/>
                <a:gd name="connsiteY4" fmla="*/ 110874 h 1143608"/>
                <a:gd name="connsiteX5" fmla="*/ 842280 w 1298090"/>
                <a:gd name="connsiteY5" fmla="*/ 957634 h 1143608"/>
                <a:gd name="connsiteX6" fmla="*/ 945031 w 1298090"/>
                <a:gd name="connsiteY6" fmla="*/ 1057342 h 1143608"/>
                <a:gd name="connsiteX7" fmla="*/ 1298090 w 1298090"/>
                <a:gd name="connsiteY7" fmla="*/ 1132851 h 1143608"/>
                <a:gd name="connsiteX0" fmla="*/ 0 w 1298090"/>
                <a:gd name="connsiteY0" fmla="*/ 1143320 h 1143320"/>
                <a:gd name="connsiteX1" fmla="*/ 381268 w 1298090"/>
                <a:gd name="connsiteY1" fmla="*/ 952602 h 1143320"/>
                <a:gd name="connsiteX2" fmla="*/ 536986 w 1298090"/>
                <a:gd name="connsiteY2" fmla="*/ 349292 h 1143320"/>
                <a:gd name="connsiteX3" fmla="*/ 588085 w 1298090"/>
                <a:gd name="connsiteY3" fmla="*/ 35283 h 1143320"/>
                <a:gd name="connsiteX4" fmla="*/ 684904 w 1298090"/>
                <a:gd name="connsiteY4" fmla="*/ 110586 h 1143320"/>
                <a:gd name="connsiteX5" fmla="*/ 878617 w 1298090"/>
                <a:gd name="connsiteY5" fmla="*/ 952145 h 1143320"/>
                <a:gd name="connsiteX6" fmla="*/ 945031 w 1298090"/>
                <a:gd name="connsiteY6" fmla="*/ 1057054 h 1143320"/>
                <a:gd name="connsiteX7" fmla="*/ 1298090 w 1298090"/>
                <a:gd name="connsiteY7" fmla="*/ 1132563 h 1143320"/>
                <a:gd name="connsiteX0" fmla="*/ 0 w 1298090"/>
                <a:gd name="connsiteY0" fmla="*/ 1143320 h 1143320"/>
                <a:gd name="connsiteX1" fmla="*/ 381268 w 1298090"/>
                <a:gd name="connsiteY1" fmla="*/ 952602 h 1143320"/>
                <a:gd name="connsiteX2" fmla="*/ 536986 w 1298090"/>
                <a:gd name="connsiteY2" fmla="*/ 349292 h 1143320"/>
                <a:gd name="connsiteX3" fmla="*/ 588085 w 1298090"/>
                <a:gd name="connsiteY3" fmla="*/ 35283 h 1143320"/>
                <a:gd name="connsiteX4" fmla="*/ 684904 w 1298090"/>
                <a:gd name="connsiteY4" fmla="*/ 110586 h 1143320"/>
                <a:gd name="connsiteX5" fmla="*/ 878617 w 1298090"/>
                <a:gd name="connsiteY5" fmla="*/ 952145 h 1143320"/>
                <a:gd name="connsiteX6" fmla="*/ 945031 w 1298090"/>
                <a:gd name="connsiteY6" fmla="*/ 1057054 h 1143320"/>
                <a:gd name="connsiteX7" fmla="*/ 1298090 w 1298090"/>
                <a:gd name="connsiteY7" fmla="*/ 1132563 h 1143320"/>
                <a:gd name="connsiteX0" fmla="*/ 0 w 1298090"/>
                <a:gd name="connsiteY0" fmla="*/ 1143320 h 1143320"/>
                <a:gd name="connsiteX1" fmla="*/ 381268 w 1298090"/>
                <a:gd name="connsiteY1" fmla="*/ 952602 h 1143320"/>
                <a:gd name="connsiteX2" fmla="*/ 536986 w 1298090"/>
                <a:gd name="connsiteY2" fmla="*/ 349292 h 1143320"/>
                <a:gd name="connsiteX3" fmla="*/ 588085 w 1298090"/>
                <a:gd name="connsiteY3" fmla="*/ 35283 h 1143320"/>
                <a:gd name="connsiteX4" fmla="*/ 684904 w 1298090"/>
                <a:gd name="connsiteY4" fmla="*/ 110586 h 1143320"/>
                <a:gd name="connsiteX5" fmla="*/ 878617 w 1298090"/>
                <a:gd name="connsiteY5" fmla="*/ 952145 h 1143320"/>
                <a:gd name="connsiteX6" fmla="*/ 981368 w 1298090"/>
                <a:gd name="connsiteY6" fmla="*/ 1057054 h 1143320"/>
                <a:gd name="connsiteX7" fmla="*/ 1298090 w 1298090"/>
                <a:gd name="connsiteY7" fmla="*/ 1132563 h 1143320"/>
                <a:gd name="connsiteX0" fmla="*/ 0 w 1298090"/>
                <a:gd name="connsiteY0" fmla="*/ 1143320 h 1143320"/>
                <a:gd name="connsiteX1" fmla="*/ 381268 w 1298090"/>
                <a:gd name="connsiteY1" fmla="*/ 952602 h 1143320"/>
                <a:gd name="connsiteX2" fmla="*/ 536986 w 1298090"/>
                <a:gd name="connsiteY2" fmla="*/ 349292 h 1143320"/>
                <a:gd name="connsiteX3" fmla="*/ 588085 w 1298090"/>
                <a:gd name="connsiteY3" fmla="*/ 35283 h 1143320"/>
                <a:gd name="connsiteX4" fmla="*/ 684904 w 1298090"/>
                <a:gd name="connsiteY4" fmla="*/ 110586 h 1143320"/>
                <a:gd name="connsiteX5" fmla="*/ 878617 w 1298090"/>
                <a:gd name="connsiteY5" fmla="*/ 952145 h 1143320"/>
                <a:gd name="connsiteX6" fmla="*/ 981368 w 1298090"/>
                <a:gd name="connsiteY6" fmla="*/ 1057054 h 1143320"/>
                <a:gd name="connsiteX7" fmla="*/ 1298090 w 1298090"/>
                <a:gd name="connsiteY7" fmla="*/ 1132563 h 1143320"/>
                <a:gd name="connsiteX0" fmla="*/ 0 w 1298090"/>
                <a:gd name="connsiteY0" fmla="*/ 1143320 h 1143320"/>
                <a:gd name="connsiteX1" fmla="*/ 381268 w 1298090"/>
                <a:gd name="connsiteY1" fmla="*/ 952602 h 1143320"/>
                <a:gd name="connsiteX2" fmla="*/ 536986 w 1298090"/>
                <a:gd name="connsiteY2" fmla="*/ 349292 h 1143320"/>
                <a:gd name="connsiteX3" fmla="*/ 588085 w 1298090"/>
                <a:gd name="connsiteY3" fmla="*/ 35283 h 1143320"/>
                <a:gd name="connsiteX4" fmla="*/ 684904 w 1298090"/>
                <a:gd name="connsiteY4" fmla="*/ 110586 h 1143320"/>
                <a:gd name="connsiteX5" fmla="*/ 878617 w 1298090"/>
                <a:gd name="connsiteY5" fmla="*/ 952145 h 1143320"/>
                <a:gd name="connsiteX6" fmla="*/ 981368 w 1298090"/>
                <a:gd name="connsiteY6" fmla="*/ 1057054 h 1143320"/>
                <a:gd name="connsiteX7" fmla="*/ 1298090 w 1298090"/>
                <a:gd name="connsiteY7" fmla="*/ 1132563 h 1143320"/>
                <a:gd name="connsiteX0" fmla="*/ 0 w 1298090"/>
                <a:gd name="connsiteY0" fmla="*/ 1143320 h 1143320"/>
                <a:gd name="connsiteX1" fmla="*/ 381268 w 1298090"/>
                <a:gd name="connsiteY1" fmla="*/ 952602 h 1143320"/>
                <a:gd name="connsiteX2" fmla="*/ 536986 w 1298090"/>
                <a:gd name="connsiteY2" fmla="*/ 349292 h 1143320"/>
                <a:gd name="connsiteX3" fmla="*/ 588085 w 1298090"/>
                <a:gd name="connsiteY3" fmla="*/ 35283 h 1143320"/>
                <a:gd name="connsiteX4" fmla="*/ 684904 w 1298090"/>
                <a:gd name="connsiteY4" fmla="*/ 110586 h 1143320"/>
                <a:gd name="connsiteX5" fmla="*/ 878617 w 1298090"/>
                <a:gd name="connsiteY5" fmla="*/ 952145 h 1143320"/>
                <a:gd name="connsiteX6" fmla="*/ 981368 w 1298090"/>
                <a:gd name="connsiteY6" fmla="*/ 1057054 h 1143320"/>
                <a:gd name="connsiteX7" fmla="*/ 1298090 w 1298090"/>
                <a:gd name="connsiteY7" fmla="*/ 1132563 h 1143320"/>
                <a:gd name="connsiteX0" fmla="*/ 0 w 1307253"/>
                <a:gd name="connsiteY0" fmla="*/ 1143320 h 1143398"/>
                <a:gd name="connsiteX1" fmla="*/ 381268 w 1307253"/>
                <a:gd name="connsiteY1" fmla="*/ 952602 h 1143398"/>
                <a:gd name="connsiteX2" fmla="*/ 536986 w 1307253"/>
                <a:gd name="connsiteY2" fmla="*/ 349292 h 1143398"/>
                <a:gd name="connsiteX3" fmla="*/ 588085 w 1307253"/>
                <a:gd name="connsiteY3" fmla="*/ 35283 h 1143398"/>
                <a:gd name="connsiteX4" fmla="*/ 684904 w 1307253"/>
                <a:gd name="connsiteY4" fmla="*/ 110586 h 1143398"/>
                <a:gd name="connsiteX5" fmla="*/ 878617 w 1307253"/>
                <a:gd name="connsiteY5" fmla="*/ 952145 h 1143398"/>
                <a:gd name="connsiteX6" fmla="*/ 1272065 w 1307253"/>
                <a:gd name="connsiteY6" fmla="*/ 1119469 h 1143398"/>
                <a:gd name="connsiteX7" fmla="*/ 1298090 w 1307253"/>
                <a:gd name="connsiteY7" fmla="*/ 1132563 h 1143398"/>
                <a:gd name="connsiteX0" fmla="*/ 0 w 1330039"/>
                <a:gd name="connsiteY0" fmla="*/ 1143320 h 1143398"/>
                <a:gd name="connsiteX1" fmla="*/ 381268 w 1330039"/>
                <a:gd name="connsiteY1" fmla="*/ 952602 h 1143398"/>
                <a:gd name="connsiteX2" fmla="*/ 536986 w 1330039"/>
                <a:gd name="connsiteY2" fmla="*/ 349292 h 1143398"/>
                <a:gd name="connsiteX3" fmla="*/ 588085 w 1330039"/>
                <a:gd name="connsiteY3" fmla="*/ 35283 h 1143398"/>
                <a:gd name="connsiteX4" fmla="*/ 684904 w 1330039"/>
                <a:gd name="connsiteY4" fmla="*/ 110586 h 1143398"/>
                <a:gd name="connsiteX5" fmla="*/ 878617 w 1330039"/>
                <a:gd name="connsiteY5" fmla="*/ 952145 h 1143398"/>
                <a:gd name="connsiteX6" fmla="*/ 1272065 w 1330039"/>
                <a:gd name="connsiteY6" fmla="*/ 1119469 h 1143398"/>
                <a:gd name="connsiteX7" fmla="*/ 1298090 w 1330039"/>
                <a:gd name="connsiteY7" fmla="*/ 1132563 h 1143398"/>
                <a:gd name="connsiteX0" fmla="*/ 0 w 1358288"/>
                <a:gd name="connsiteY0" fmla="*/ 1143320 h 1143398"/>
                <a:gd name="connsiteX1" fmla="*/ 381268 w 1358288"/>
                <a:gd name="connsiteY1" fmla="*/ 952602 h 1143398"/>
                <a:gd name="connsiteX2" fmla="*/ 536986 w 1358288"/>
                <a:gd name="connsiteY2" fmla="*/ 349292 h 1143398"/>
                <a:gd name="connsiteX3" fmla="*/ 588085 w 1358288"/>
                <a:gd name="connsiteY3" fmla="*/ 35283 h 1143398"/>
                <a:gd name="connsiteX4" fmla="*/ 684904 w 1358288"/>
                <a:gd name="connsiteY4" fmla="*/ 110586 h 1143398"/>
                <a:gd name="connsiteX5" fmla="*/ 878617 w 1358288"/>
                <a:gd name="connsiteY5" fmla="*/ 952145 h 1143398"/>
                <a:gd name="connsiteX6" fmla="*/ 1272065 w 1358288"/>
                <a:gd name="connsiteY6" fmla="*/ 1119469 h 1143398"/>
                <a:gd name="connsiteX7" fmla="*/ 1343511 w 1358288"/>
                <a:gd name="connsiteY7" fmla="*/ 1132563 h 1143398"/>
                <a:gd name="connsiteX0" fmla="*/ 0 w 1397977"/>
                <a:gd name="connsiteY0" fmla="*/ 1143320 h 1152424"/>
                <a:gd name="connsiteX1" fmla="*/ 381268 w 1397977"/>
                <a:gd name="connsiteY1" fmla="*/ 952602 h 1152424"/>
                <a:gd name="connsiteX2" fmla="*/ 536986 w 1397977"/>
                <a:gd name="connsiteY2" fmla="*/ 349292 h 1152424"/>
                <a:gd name="connsiteX3" fmla="*/ 588085 w 1397977"/>
                <a:gd name="connsiteY3" fmla="*/ 35283 h 1152424"/>
                <a:gd name="connsiteX4" fmla="*/ 684904 w 1397977"/>
                <a:gd name="connsiteY4" fmla="*/ 110586 h 1152424"/>
                <a:gd name="connsiteX5" fmla="*/ 878617 w 1397977"/>
                <a:gd name="connsiteY5" fmla="*/ 952145 h 1152424"/>
                <a:gd name="connsiteX6" fmla="*/ 1353824 w 1397977"/>
                <a:gd name="connsiteY6" fmla="*/ 1129872 h 1152424"/>
                <a:gd name="connsiteX7" fmla="*/ 1343511 w 1397977"/>
                <a:gd name="connsiteY7" fmla="*/ 1132563 h 1152424"/>
                <a:gd name="connsiteX0" fmla="*/ 0 w 1397977"/>
                <a:gd name="connsiteY0" fmla="*/ 1143320 h 1143320"/>
                <a:gd name="connsiteX1" fmla="*/ 381268 w 1397977"/>
                <a:gd name="connsiteY1" fmla="*/ 952602 h 1143320"/>
                <a:gd name="connsiteX2" fmla="*/ 536986 w 1397977"/>
                <a:gd name="connsiteY2" fmla="*/ 349292 h 1143320"/>
                <a:gd name="connsiteX3" fmla="*/ 588085 w 1397977"/>
                <a:gd name="connsiteY3" fmla="*/ 35283 h 1143320"/>
                <a:gd name="connsiteX4" fmla="*/ 684904 w 1397977"/>
                <a:gd name="connsiteY4" fmla="*/ 110586 h 1143320"/>
                <a:gd name="connsiteX5" fmla="*/ 878617 w 1397977"/>
                <a:gd name="connsiteY5" fmla="*/ 952145 h 1143320"/>
                <a:gd name="connsiteX6" fmla="*/ 1353824 w 1397977"/>
                <a:gd name="connsiteY6" fmla="*/ 1129872 h 1143320"/>
                <a:gd name="connsiteX7" fmla="*/ 1343511 w 1397977"/>
                <a:gd name="connsiteY7" fmla="*/ 1132563 h 1143320"/>
                <a:gd name="connsiteX0" fmla="*/ 0 w 1543325"/>
                <a:gd name="connsiteY0" fmla="*/ 1176965 h 1176965"/>
                <a:gd name="connsiteX1" fmla="*/ 526616 w 1543325"/>
                <a:gd name="connsiteY1" fmla="*/ 952602 h 1176965"/>
                <a:gd name="connsiteX2" fmla="*/ 682334 w 1543325"/>
                <a:gd name="connsiteY2" fmla="*/ 349292 h 1176965"/>
                <a:gd name="connsiteX3" fmla="*/ 733433 w 1543325"/>
                <a:gd name="connsiteY3" fmla="*/ 35283 h 1176965"/>
                <a:gd name="connsiteX4" fmla="*/ 830252 w 1543325"/>
                <a:gd name="connsiteY4" fmla="*/ 110586 h 1176965"/>
                <a:gd name="connsiteX5" fmla="*/ 1023965 w 1543325"/>
                <a:gd name="connsiteY5" fmla="*/ 952145 h 1176965"/>
                <a:gd name="connsiteX6" fmla="*/ 1499172 w 1543325"/>
                <a:gd name="connsiteY6" fmla="*/ 1129872 h 1176965"/>
                <a:gd name="connsiteX7" fmla="*/ 1488859 w 1543325"/>
                <a:gd name="connsiteY7" fmla="*/ 1132563 h 1176965"/>
                <a:gd name="connsiteX0" fmla="*/ 0 w 1525156"/>
                <a:gd name="connsiteY0" fmla="*/ 1143320 h 1143320"/>
                <a:gd name="connsiteX1" fmla="*/ 508447 w 1525156"/>
                <a:gd name="connsiteY1" fmla="*/ 952602 h 1143320"/>
                <a:gd name="connsiteX2" fmla="*/ 664165 w 1525156"/>
                <a:gd name="connsiteY2" fmla="*/ 349292 h 1143320"/>
                <a:gd name="connsiteX3" fmla="*/ 715264 w 1525156"/>
                <a:gd name="connsiteY3" fmla="*/ 35283 h 1143320"/>
                <a:gd name="connsiteX4" fmla="*/ 812083 w 1525156"/>
                <a:gd name="connsiteY4" fmla="*/ 110586 h 1143320"/>
                <a:gd name="connsiteX5" fmla="*/ 1005796 w 1525156"/>
                <a:gd name="connsiteY5" fmla="*/ 952145 h 1143320"/>
                <a:gd name="connsiteX6" fmla="*/ 1481003 w 1525156"/>
                <a:gd name="connsiteY6" fmla="*/ 1129872 h 1143320"/>
                <a:gd name="connsiteX7" fmla="*/ 1470690 w 1525156"/>
                <a:gd name="connsiteY7" fmla="*/ 1132563 h 1143320"/>
                <a:gd name="connsiteX0" fmla="*/ 0 w 1479735"/>
                <a:gd name="connsiteY0" fmla="*/ 1143320 h 1143320"/>
                <a:gd name="connsiteX1" fmla="*/ 463026 w 1479735"/>
                <a:gd name="connsiteY1" fmla="*/ 952602 h 1143320"/>
                <a:gd name="connsiteX2" fmla="*/ 618744 w 1479735"/>
                <a:gd name="connsiteY2" fmla="*/ 349292 h 1143320"/>
                <a:gd name="connsiteX3" fmla="*/ 669843 w 1479735"/>
                <a:gd name="connsiteY3" fmla="*/ 35283 h 1143320"/>
                <a:gd name="connsiteX4" fmla="*/ 766662 w 1479735"/>
                <a:gd name="connsiteY4" fmla="*/ 110586 h 1143320"/>
                <a:gd name="connsiteX5" fmla="*/ 960375 w 1479735"/>
                <a:gd name="connsiteY5" fmla="*/ 952145 h 1143320"/>
                <a:gd name="connsiteX6" fmla="*/ 1435582 w 1479735"/>
                <a:gd name="connsiteY6" fmla="*/ 1129872 h 1143320"/>
                <a:gd name="connsiteX7" fmla="*/ 1425269 w 1479735"/>
                <a:gd name="connsiteY7" fmla="*/ 1132563 h 114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9735" h="1143320">
                  <a:moveTo>
                    <a:pt x="0" y="1143320"/>
                  </a:moveTo>
                  <a:cubicBezTo>
                    <a:pt x="99508" y="1066223"/>
                    <a:pt x="359902" y="1084940"/>
                    <a:pt x="463026" y="952602"/>
                  </a:cubicBezTo>
                  <a:cubicBezTo>
                    <a:pt x="566150" y="820264"/>
                    <a:pt x="584275" y="502178"/>
                    <a:pt x="618744" y="349292"/>
                  </a:cubicBezTo>
                  <a:cubicBezTo>
                    <a:pt x="653213" y="196406"/>
                    <a:pt x="645190" y="75067"/>
                    <a:pt x="669843" y="35283"/>
                  </a:cubicBezTo>
                  <a:cubicBezTo>
                    <a:pt x="694496" y="-4501"/>
                    <a:pt x="718240" y="-42224"/>
                    <a:pt x="766662" y="110586"/>
                  </a:cubicBezTo>
                  <a:cubicBezTo>
                    <a:pt x="815084" y="263396"/>
                    <a:pt x="848888" y="782264"/>
                    <a:pt x="960375" y="952145"/>
                  </a:cubicBezTo>
                  <a:cubicBezTo>
                    <a:pt x="1071862" y="1122026"/>
                    <a:pt x="1427456" y="1130066"/>
                    <a:pt x="1435582" y="1129872"/>
                  </a:cubicBezTo>
                  <a:cubicBezTo>
                    <a:pt x="1525468" y="1148945"/>
                    <a:pt x="1455152" y="1139379"/>
                    <a:pt x="1425269" y="1132563"/>
                  </a:cubicBezTo>
                </a:path>
              </a:pathLst>
            </a:cu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+mn-ea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216665" y="2118838"/>
              <a:ext cx="1057851" cy="1718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chemeClr val="tx2"/>
                  </a:solidFill>
                  <a:latin typeface="+mn-ea"/>
                </a:rPr>
                <a:t>평균 </a:t>
              </a:r>
              <a:r>
                <a:rPr lang="en-US" altLang="ko-KR" sz="1200" dirty="0" smtClean="0">
                  <a:solidFill>
                    <a:schemeClr val="tx2"/>
                  </a:solidFill>
                  <a:latin typeface="+mn-ea"/>
                </a:rPr>
                <a:t>(m) = 0</a:t>
              </a:r>
            </a:p>
            <a:p>
              <a:r>
                <a:rPr lang="ko-KR" altLang="en-US" sz="1200" dirty="0" smtClean="0">
                  <a:solidFill>
                    <a:schemeClr val="tx2"/>
                  </a:solidFill>
                  <a:latin typeface="+mn-ea"/>
                </a:rPr>
                <a:t>표준 편차 </a:t>
              </a:r>
              <a:r>
                <a:rPr lang="en-US" altLang="ko-KR" sz="1200" dirty="0" smtClean="0">
                  <a:solidFill>
                    <a:schemeClr val="tx2"/>
                  </a:solidFill>
                  <a:latin typeface="+mn-ea"/>
                </a:rPr>
                <a:t>(</a:t>
              </a:r>
              <a:r>
                <a:rPr lang="el-GR" altLang="ko-KR" sz="1200" dirty="0" smtClean="0">
                  <a:solidFill>
                    <a:schemeClr val="tx2"/>
                  </a:solidFill>
                  <a:latin typeface="+mn-ea"/>
                </a:rPr>
                <a:t>σ</a:t>
              </a:r>
              <a:r>
                <a:rPr lang="en-US" altLang="ko-KR" sz="1200" dirty="0" smtClean="0">
                  <a:solidFill>
                    <a:schemeClr val="tx2"/>
                  </a:solidFill>
                  <a:latin typeface="+mn-ea"/>
                </a:rPr>
                <a:t>) = 0</a:t>
              </a:r>
              <a:endParaRPr lang="ko-KR" altLang="en-US" sz="1200" dirty="0">
                <a:solidFill>
                  <a:schemeClr val="tx2"/>
                </a:solidFill>
                <a:latin typeface="+mn-ea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8075453" y="2118838"/>
              <a:ext cx="0" cy="1097253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직사각형 69"/>
          <p:cNvSpPr/>
          <p:nvPr/>
        </p:nvSpPr>
        <p:spPr>
          <a:xfrm>
            <a:off x="626985" y="2353010"/>
            <a:ext cx="4140000" cy="3960000"/>
          </a:xfrm>
          <a:prstGeom prst="rect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5134" y="2187623"/>
            <a:ext cx="1689226" cy="307777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b="1" dirty="0">
                <a:latin typeface="+mn-ea"/>
              </a:rPr>
              <a:t>[</a:t>
            </a:r>
            <a:r>
              <a:rPr lang="ko-KR" altLang="en-US" sz="1400" b="1" dirty="0" smtClean="0">
                <a:latin typeface="+mn-ea"/>
              </a:rPr>
              <a:t>이상적인 경우</a:t>
            </a:r>
            <a:r>
              <a:rPr lang="en-US" altLang="ko-KR" sz="1400" b="1" dirty="0">
                <a:latin typeface="+mn-ea"/>
              </a:rPr>
              <a:t>]</a:t>
            </a:r>
            <a:endParaRPr lang="en-US" altLang="ko-KR" sz="1400" b="1" dirty="0" smtClean="0">
              <a:latin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315095" y="2814750"/>
            <a:ext cx="3753219" cy="1423601"/>
            <a:chOff x="6698585" y="3634738"/>
            <a:chExt cx="2957936" cy="1365035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6698585" y="4795349"/>
              <a:ext cx="295793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자유형 39"/>
            <p:cNvSpPr/>
            <p:nvPr/>
          </p:nvSpPr>
          <p:spPr>
            <a:xfrm>
              <a:off x="7585882" y="3723645"/>
              <a:ext cx="2031454" cy="966689"/>
            </a:xfrm>
            <a:custGeom>
              <a:avLst/>
              <a:gdLst>
                <a:gd name="connsiteX0" fmla="*/ 0 w 2818503"/>
                <a:gd name="connsiteY0" fmla="*/ 959191 h 959191"/>
                <a:gd name="connsiteX1" fmla="*/ 1484555 w 2818503"/>
                <a:gd name="connsiteY1" fmla="*/ 335248 h 959191"/>
                <a:gd name="connsiteX2" fmla="*/ 2162287 w 2818503"/>
                <a:gd name="connsiteY2" fmla="*/ 23276 h 959191"/>
                <a:gd name="connsiteX3" fmla="*/ 2818503 w 2818503"/>
                <a:gd name="connsiteY3" fmla="*/ 948433 h 959191"/>
                <a:gd name="connsiteX0" fmla="*/ 0 w 2818503"/>
                <a:gd name="connsiteY0" fmla="*/ 950436 h 950436"/>
                <a:gd name="connsiteX1" fmla="*/ 1530275 w 2818503"/>
                <a:gd name="connsiteY1" fmla="*/ 533623 h 950436"/>
                <a:gd name="connsiteX2" fmla="*/ 2162287 w 2818503"/>
                <a:gd name="connsiteY2" fmla="*/ 14521 h 950436"/>
                <a:gd name="connsiteX3" fmla="*/ 2818503 w 2818503"/>
                <a:gd name="connsiteY3" fmla="*/ 939678 h 950436"/>
                <a:gd name="connsiteX0" fmla="*/ 0 w 2818503"/>
                <a:gd name="connsiteY0" fmla="*/ 953389 h 953389"/>
                <a:gd name="connsiteX1" fmla="*/ 1530275 w 2818503"/>
                <a:gd name="connsiteY1" fmla="*/ 536576 h 953389"/>
                <a:gd name="connsiteX2" fmla="*/ 2162287 w 2818503"/>
                <a:gd name="connsiteY2" fmla="*/ 17474 h 953389"/>
                <a:gd name="connsiteX3" fmla="*/ 2818503 w 2818503"/>
                <a:gd name="connsiteY3" fmla="*/ 942631 h 953389"/>
                <a:gd name="connsiteX0" fmla="*/ 0 w 2818503"/>
                <a:gd name="connsiteY0" fmla="*/ 955109 h 955109"/>
                <a:gd name="connsiteX1" fmla="*/ 1530275 w 2818503"/>
                <a:gd name="connsiteY1" fmla="*/ 496870 h 955109"/>
                <a:gd name="connsiteX2" fmla="*/ 2162287 w 2818503"/>
                <a:gd name="connsiteY2" fmla="*/ 19194 h 955109"/>
                <a:gd name="connsiteX3" fmla="*/ 2818503 w 2818503"/>
                <a:gd name="connsiteY3" fmla="*/ 944351 h 955109"/>
                <a:gd name="connsiteX0" fmla="*/ 0 w 2818503"/>
                <a:gd name="connsiteY0" fmla="*/ 968308 h 968308"/>
                <a:gd name="connsiteX1" fmla="*/ 1530275 w 2818503"/>
                <a:gd name="connsiteY1" fmla="*/ 510069 h 968308"/>
                <a:gd name="connsiteX2" fmla="*/ 1908553 w 2818503"/>
                <a:gd name="connsiteY2" fmla="*/ 18585 h 968308"/>
                <a:gd name="connsiteX3" fmla="*/ 2818503 w 2818503"/>
                <a:gd name="connsiteY3" fmla="*/ 957550 h 968308"/>
                <a:gd name="connsiteX0" fmla="*/ 0 w 2818503"/>
                <a:gd name="connsiteY0" fmla="*/ 966690 h 966690"/>
                <a:gd name="connsiteX1" fmla="*/ 1339974 w 2818503"/>
                <a:gd name="connsiteY1" fmla="*/ 549877 h 966690"/>
                <a:gd name="connsiteX2" fmla="*/ 1908553 w 2818503"/>
                <a:gd name="connsiteY2" fmla="*/ 16967 h 966690"/>
                <a:gd name="connsiteX3" fmla="*/ 2818503 w 2818503"/>
                <a:gd name="connsiteY3" fmla="*/ 955932 h 966690"/>
                <a:gd name="connsiteX0" fmla="*/ 0 w 2818503"/>
                <a:gd name="connsiteY0" fmla="*/ 966690 h 966690"/>
                <a:gd name="connsiteX1" fmla="*/ 1339974 w 2818503"/>
                <a:gd name="connsiteY1" fmla="*/ 549877 h 966690"/>
                <a:gd name="connsiteX2" fmla="*/ 1908553 w 2818503"/>
                <a:gd name="connsiteY2" fmla="*/ 16967 h 966690"/>
                <a:gd name="connsiteX3" fmla="*/ 2266149 w 2818503"/>
                <a:gd name="connsiteY3" fmla="*/ 523570 h 966690"/>
                <a:gd name="connsiteX4" fmla="*/ 2818503 w 2818503"/>
                <a:gd name="connsiteY4" fmla="*/ 955932 h 96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503" h="966690">
                  <a:moveTo>
                    <a:pt x="0" y="966690"/>
                  </a:moveTo>
                  <a:cubicBezTo>
                    <a:pt x="494852" y="758709"/>
                    <a:pt x="845122" y="757858"/>
                    <a:pt x="1339974" y="549877"/>
                  </a:cubicBezTo>
                  <a:cubicBezTo>
                    <a:pt x="1711785" y="297230"/>
                    <a:pt x="1686228" y="-85230"/>
                    <a:pt x="1908553" y="16967"/>
                  </a:cubicBezTo>
                  <a:cubicBezTo>
                    <a:pt x="2084060" y="-8131"/>
                    <a:pt x="2114491" y="367076"/>
                    <a:pt x="2266149" y="523570"/>
                  </a:cubicBezTo>
                  <a:cubicBezTo>
                    <a:pt x="2417807" y="680064"/>
                    <a:pt x="2747588" y="863159"/>
                    <a:pt x="2818503" y="955932"/>
                  </a:cubicBezTo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8595890" y="3634738"/>
              <a:ext cx="592757" cy="1365035"/>
              <a:chOff x="7275539" y="3634738"/>
              <a:chExt cx="592757" cy="1365035"/>
            </a:xfrm>
          </p:grpSpPr>
          <p:cxnSp>
            <p:nvCxnSpPr>
              <p:cNvPr id="42" name="직선 연결선 41"/>
              <p:cNvCxnSpPr/>
              <p:nvPr/>
            </p:nvCxnSpPr>
            <p:spPr>
              <a:xfrm>
                <a:off x="7624237" y="3634738"/>
                <a:ext cx="0" cy="1152000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직사각형 42"/>
              <p:cNvSpPr/>
              <p:nvPr/>
            </p:nvSpPr>
            <p:spPr>
              <a:xfrm>
                <a:off x="7275539" y="4748925"/>
                <a:ext cx="592757" cy="250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b="1" dirty="0" smtClean="0">
                    <a:latin typeface="+mn-ea"/>
                  </a:rPr>
                  <a:t>m = +M</a:t>
                </a:r>
                <a:endParaRPr lang="ko-KR" altLang="en-US" sz="1100" b="1" dirty="0">
                  <a:latin typeface="+mn-ea"/>
                </a:endParaRPr>
              </a:p>
            </p:txBody>
          </p:sp>
        </p:grpSp>
      </p:grpSp>
      <p:cxnSp>
        <p:nvCxnSpPr>
          <p:cNvPr id="59" name="직선 연결선 58"/>
          <p:cNvCxnSpPr/>
          <p:nvPr/>
        </p:nvCxnSpPr>
        <p:spPr>
          <a:xfrm>
            <a:off x="5301647" y="5969952"/>
            <a:ext cx="381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903324" y="6004552"/>
            <a:ext cx="5277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m</a:t>
            </a:r>
            <a:r>
              <a:rPr lang="en-US" altLang="ko-KR" sz="1200" b="1" dirty="0" smtClean="0">
                <a:latin typeface="+mn-ea"/>
              </a:rPr>
              <a:t>=0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61" name="자유형 60"/>
          <p:cNvSpPr/>
          <p:nvPr/>
        </p:nvSpPr>
        <p:spPr>
          <a:xfrm>
            <a:off x="5483106" y="4951226"/>
            <a:ext cx="3466381" cy="938516"/>
          </a:xfrm>
          <a:custGeom>
            <a:avLst/>
            <a:gdLst>
              <a:gd name="connsiteX0" fmla="*/ 0 w 2861534"/>
              <a:gd name="connsiteY0" fmla="*/ 1117399 h 1117399"/>
              <a:gd name="connsiteX1" fmla="*/ 355002 w 2861534"/>
              <a:gd name="connsiteY1" fmla="*/ 805427 h 1117399"/>
              <a:gd name="connsiteX2" fmla="*/ 441063 w 2861534"/>
              <a:gd name="connsiteY2" fmla="*/ 385879 h 1117399"/>
              <a:gd name="connsiteX3" fmla="*/ 484094 w 2861534"/>
              <a:gd name="connsiteY3" fmla="*/ 106180 h 1117399"/>
              <a:gd name="connsiteX4" fmla="*/ 559397 w 2861534"/>
              <a:gd name="connsiteY4" fmla="*/ 20119 h 1117399"/>
              <a:gd name="connsiteX5" fmla="*/ 688489 w 2861534"/>
              <a:gd name="connsiteY5" fmla="*/ 461182 h 1117399"/>
              <a:gd name="connsiteX6" fmla="*/ 785308 w 2861534"/>
              <a:gd name="connsiteY6" fmla="*/ 902246 h 1117399"/>
              <a:gd name="connsiteX7" fmla="*/ 914400 w 2861534"/>
              <a:gd name="connsiteY7" fmla="*/ 1063610 h 1117399"/>
              <a:gd name="connsiteX8" fmla="*/ 1570616 w 2861534"/>
              <a:gd name="connsiteY8" fmla="*/ 1074368 h 1117399"/>
              <a:gd name="connsiteX9" fmla="*/ 1925619 w 2861534"/>
              <a:gd name="connsiteY9" fmla="*/ 1020580 h 1117399"/>
              <a:gd name="connsiteX10" fmla="*/ 2097741 w 2861534"/>
              <a:gd name="connsiteY10" fmla="*/ 859215 h 1117399"/>
              <a:gd name="connsiteX11" fmla="*/ 2162287 w 2861534"/>
              <a:gd name="connsiteY11" fmla="*/ 310575 h 1117399"/>
              <a:gd name="connsiteX12" fmla="*/ 2269863 w 2861534"/>
              <a:gd name="connsiteY12" fmla="*/ 20119 h 1117399"/>
              <a:gd name="connsiteX13" fmla="*/ 2441986 w 2861534"/>
              <a:gd name="connsiteY13" fmla="*/ 805427 h 1117399"/>
              <a:gd name="connsiteX14" fmla="*/ 2538805 w 2861534"/>
              <a:gd name="connsiteY14" fmla="*/ 1063610 h 1117399"/>
              <a:gd name="connsiteX15" fmla="*/ 2861534 w 2861534"/>
              <a:gd name="connsiteY15" fmla="*/ 1063610 h 1117399"/>
              <a:gd name="connsiteX0" fmla="*/ 0 w 2861534"/>
              <a:gd name="connsiteY0" fmla="*/ 1117399 h 1117399"/>
              <a:gd name="connsiteX1" fmla="*/ 355002 w 2861534"/>
              <a:gd name="connsiteY1" fmla="*/ 805427 h 1117399"/>
              <a:gd name="connsiteX2" fmla="*/ 441063 w 2861534"/>
              <a:gd name="connsiteY2" fmla="*/ 385879 h 1117399"/>
              <a:gd name="connsiteX3" fmla="*/ 484094 w 2861534"/>
              <a:gd name="connsiteY3" fmla="*/ 106180 h 1117399"/>
              <a:gd name="connsiteX4" fmla="*/ 559397 w 2861534"/>
              <a:gd name="connsiteY4" fmla="*/ 20119 h 1117399"/>
              <a:gd name="connsiteX5" fmla="*/ 688489 w 2861534"/>
              <a:gd name="connsiteY5" fmla="*/ 461182 h 1117399"/>
              <a:gd name="connsiteX6" fmla="*/ 785308 w 2861534"/>
              <a:gd name="connsiteY6" fmla="*/ 902246 h 1117399"/>
              <a:gd name="connsiteX7" fmla="*/ 925830 w 2861534"/>
              <a:gd name="connsiteY7" fmla="*/ 1025783 h 1117399"/>
              <a:gd name="connsiteX8" fmla="*/ 1570616 w 2861534"/>
              <a:gd name="connsiteY8" fmla="*/ 1074368 h 1117399"/>
              <a:gd name="connsiteX9" fmla="*/ 1925619 w 2861534"/>
              <a:gd name="connsiteY9" fmla="*/ 1020580 h 1117399"/>
              <a:gd name="connsiteX10" fmla="*/ 2097741 w 2861534"/>
              <a:gd name="connsiteY10" fmla="*/ 859215 h 1117399"/>
              <a:gd name="connsiteX11" fmla="*/ 2162287 w 2861534"/>
              <a:gd name="connsiteY11" fmla="*/ 310575 h 1117399"/>
              <a:gd name="connsiteX12" fmla="*/ 2269863 w 2861534"/>
              <a:gd name="connsiteY12" fmla="*/ 20119 h 1117399"/>
              <a:gd name="connsiteX13" fmla="*/ 2441986 w 2861534"/>
              <a:gd name="connsiteY13" fmla="*/ 805427 h 1117399"/>
              <a:gd name="connsiteX14" fmla="*/ 2538805 w 2861534"/>
              <a:gd name="connsiteY14" fmla="*/ 1063610 h 1117399"/>
              <a:gd name="connsiteX15" fmla="*/ 2861534 w 2861534"/>
              <a:gd name="connsiteY15" fmla="*/ 1063610 h 1117399"/>
              <a:gd name="connsiteX0" fmla="*/ 0 w 2861534"/>
              <a:gd name="connsiteY0" fmla="*/ 1117399 h 1117399"/>
              <a:gd name="connsiteX1" fmla="*/ 355002 w 2861534"/>
              <a:gd name="connsiteY1" fmla="*/ 805427 h 1117399"/>
              <a:gd name="connsiteX2" fmla="*/ 441063 w 2861534"/>
              <a:gd name="connsiteY2" fmla="*/ 385879 h 1117399"/>
              <a:gd name="connsiteX3" fmla="*/ 484094 w 2861534"/>
              <a:gd name="connsiteY3" fmla="*/ 106180 h 1117399"/>
              <a:gd name="connsiteX4" fmla="*/ 559397 w 2861534"/>
              <a:gd name="connsiteY4" fmla="*/ 20119 h 1117399"/>
              <a:gd name="connsiteX5" fmla="*/ 688489 w 2861534"/>
              <a:gd name="connsiteY5" fmla="*/ 461182 h 1117399"/>
              <a:gd name="connsiteX6" fmla="*/ 808168 w 2861534"/>
              <a:gd name="connsiteY6" fmla="*/ 826591 h 1117399"/>
              <a:gd name="connsiteX7" fmla="*/ 925830 w 2861534"/>
              <a:gd name="connsiteY7" fmla="*/ 1025783 h 1117399"/>
              <a:gd name="connsiteX8" fmla="*/ 1570616 w 2861534"/>
              <a:gd name="connsiteY8" fmla="*/ 1074368 h 1117399"/>
              <a:gd name="connsiteX9" fmla="*/ 1925619 w 2861534"/>
              <a:gd name="connsiteY9" fmla="*/ 1020580 h 1117399"/>
              <a:gd name="connsiteX10" fmla="*/ 2097741 w 2861534"/>
              <a:gd name="connsiteY10" fmla="*/ 859215 h 1117399"/>
              <a:gd name="connsiteX11" fmla="*/ 2162287 w 2861534"/>
              <a:gd name="connsiteY11" fmla="*/ 310575 h 1117399"/>
              <a:gd name="connsiteX12" fmla="*/ 2269863 w 2861534"/>
              <a:gd name="connsiteY12" fmla="*/ 20119 h 1117399"/>
              <a:gd name="connsiteX13" fmla="*/ 2441986 w 2861534"/>
              <a:gd name="connsiteY13" fmla="*/ 805427 h 1117399"/>
              <a:gd name="connsiteX14" fmla="*/ 2538805 w 2861534"/>
              <a:gd name="connsiteY14" fmla="*/ 1063610 h 1117399"/>
              <a:gd name="connsiteX15" fmla="*/ 2861534 w 2861534"/>
              <a:gd name="connsiteY15" fmla="*/ 1063610 h 1117399"/>
              <a:gd name="connsiteX0" fmla="*/ 0 w 2861534"/>
              <a:gd name="connsiteY0" fmla="*/ 1117399 h 1117399"/>
              <a:gd name="connsiteX1" fmla="*/ 355002 w 2861534"/>
              <a:gd name="connsiteY1" fmla="*/ 805427 h 1117399"/>
              <a:gd name="connsiteX2" fmla="*/ 441063 w 2861534"/>
              <a:gd name="connsiteY2" fmla="*/ 385879 h 1117399"/>
              <a:gd name="connsiteX3" fmla="*/ 484094 w 2861534"/>
              <a:gd name="connsiteY3" fmla="*/ 106180 h 1117399"/>
              <a:gd name="connsiteX4" fmla="*/ 559397 w 2861534"/>
              <a:gd name="connsiteY4" fmla="*/ 20119 h 1117399"/>
              <a:gd name="connsiteX5" fmla="*/ 688489 w 2861534"/>
              <a:gd name="connsiteY5" fmla="*/ 461182 h 1117399"/>
              <a:gd name="connsiteX6" fmla="*/ 768411 w 2861534"/>
              <a:gd name="connsiteY6" fmla="*/ 747649 h 1117399"/>
              <a:gd name="connsiteX7" fmla="*/ 925830 w 2861534"/>
              <a:gd name="connsiteY7" fmla="*/ 1025783 h 1117399"/>
              <a:gd name="connsiteX8" fmla="*/ 1570616 w 2861534"/>
              <a:gd name="connsiteY8" fmla="*/ 1074368 h 1117399"/>
              <a:gd name="connsiteX9" fmla="*/ 1925619 w 2861534"/>
              <a:gd name="connsiteY9" fmla="*/ 1020580 h 1117399"/>
              <a:gd name="connsiteX10" fmla="*/ 2097741 w 2861534"/>
              <a:gd name="connsiteY10" fmla="*/ 859215 h 1117399"/>
              <a:gd name="connsiteX11" fmla="*/ 2162287 w 2861534"/>
              <a:gd name="connsiteY11" fmla="*/ 310575 h 1117399"/>
              <a:gd name="connsiteX12" fmla="*/ 2269863 w 2861534"/>
              <a:gd name="connsiteY12" fmla="*/ 20119 h 1117399"/>
              <a:gd name="connsiteX13" fmla="*/ 2441986 w 2861534"/>
              <a:gd name="connsiteY13" fmla="*/ 805427 h 1117399"/>
              <a:gd name="connsiteX14" fmla="*/ 2538805 w 2861534"/>
              <a:gd name="connsiteY14" fmla="*/ 1063610 h 1117399"/>
              <a:gd name="connsiteX15" fmla="*/ 2861534 w 2861534"/>
              <a:gd name="connsiteY15" fmla="*/ 1063610 h 1117399"/>
              <a:gd name="connsiteX0" fmla="*/ 0 w 2861534"/>
              <a:gd name="connsiteY0" fmla="*/ 1117399 h 1117399"/>
              <a:gd name="connsiteX1" fmla="*/ 355002 w 2861534"/>
              <a:gd name="connsiteY1" fmla="*/ 805427 h 1117399"/>
              <a:gd name="connsiteX2" fmla="*/ 441063 w 2861534"/>
              <a:gd name="connsiteY2" fmla="*/ 385879 h 1117399"/>
              <a:gd name="connsiteX3" fmla="*/ 484094 w 2861534"/>
              <a:gd name="connsiteY3" fmla="*/ 106180 h 1117399"/>
              <a:gd name="connsiteX4" fmla="*/ 559397 w 2861534"/>
              <a:gd name="connsiteY4" fmla="*/ 20119 h 1117399"/>
              <a:gd name="connsiteX5" fmla="*/ 688489 w 2861534"/>
              <a:gd name="connsiteY5" fmla="*/ 461182 h 1117399"/>
              <a:gd name="connsiteX6" fmla="*/ 768411 w 2861534"/>
              <a:gd name="connsiteY6" fmla="*/ 747649 h 1117399"/>
              <a:gd name="connsiteX7" fmla="*/ 925830 w 2861534"/>
              <a:gd name="connsiteY7" fmla="*/ 1025783 h 1117399"/>
              <a:gd name="connsiteX8" fmla="*/ 1570616 w 2861534"/>
              <a:gd name="connsiteY8" fmla="*/ 1074368 h 1117399"/>
              <a:gd name="connsiteX9" fmla="*/ 1925619 w 2861534"/>
              <a:gd name="connsiteY9" fmla="*/ 1020580 h 1117399"/>
              <a:gd name="connsiteX10" fmla="*/ 2097741 w 2861534"/>
              <a:gd name="connsiteY10" fmla="*/ 859215 h 1117399"/>
              <a:gd name="connsiteX11" fmla="*/ 2162287 w 2861534"/>
              <a:gd name="connsiteY11" fmla="*/ 310575 h 1117399"/>
              <a:gd name="connsiteX12" fmla="*/ 2269863 w 2861534"/>
              <a:gd name="connsiteY12" fmla="*/ 20119 h 1117399"/>
              <a:gd name="connsiteX13" fmla="*/ 2441986 w 2861534"/>
              <a:gd name="connsiteY13" fmla="*/ 805427 h 1117399"/>
              <a:gd name="connsiteX14" fmla="*/ 2554708 w 2861534"/>
              <a:gd name="connsiteY14" fmla="*/ 1024138 h 1117399"/>
              <a:gd name="connsiteX15" fmla="*/ 2861534 w 2861534"/>
              <a:gd name="connsiteY15" fmla="*/ 1063610 h 1117399"/>
              <a:gd name="connsiteX0" fmla="*/ 0 w 2861534"/>
              <a:gd name="connsiteY0" fmla="*/ 1117399 h 1117399"/>
              <a:gd name="connsiteX1" fmla="*/ 355002 w 2861534"/>
              <a:gd name="connsiteY1" fmla="*/ 805427 h 1117399"/>
              <a:gd name="connsiteX2" fmla="*/ 441063 w 2861534"/>
              <a:gd name="connsiteY2" fmla="*/ 385879 h 1117399"/>
              <a:gd name="connsiteX3" fmla="*/ 484094 w 2861534"/>
              <a:gd name="connsiteY3" fmla="*/ 106180 h 1117399"/>
              <a:gd name="connsiteX4" fmla="*/ 559397 w 2861534"/>
              <a:gd name="connsiteY4" fmla="*/ 20119 h 1117399"/>
              <a:gd name="connsiteX5" fmla="*/ 688489 w 2861534"/>
              <a:gd name="connsiteY5" fmla="*/ 461182 h 1117399"/>
              <a:gd name="connsiteX6" fmla="*/ 768411 w 2861534"/>
              <a:gd name="connsiteY6" fmla="*/ 747649 h 1117399"/>
              <a:gd name="connsiteX7" fmla="*/ 925830 w 2861534"/>
              <a:gd name="connsiteY7" fmla="*/ 1025783 h 1117399"/>
              <a:gd name="connsiteX8" fmla="*/ 1570616 w 2861534"/>
              <a:gd name="connsiteY8" fmla="*/ 1074368 h 1117399"/>
              <a:gd name="connsiteX9" fmla="*/ 1925619 w 2861534"/>
              <a:gd name="connsiteY9" fmla="*/ 1020580 h 1117399"/>
              <a:gd name="connsiteX10" fmla="*/ 2097741 w 2861534"/>
              <a:gd name="connsiteY10" fmla="*/ 859215 h 1117399"/>
              <a:gd name="connsiteX11" fmla="*/ 2162287 w 2861534"/>
              <a:gd name="connsiteY11" fmla="*/ 310575 h 1117399"/>
              <a:gd name="connsiteX12" fmla="*/ 2269863 w 2861534"/>
              <a:gd name="connsiteY12" fmla="*/ 20119 h 1117399"/>
              <a:gd name="connsiteX13" fmla="*/ 2418132 w 2861534"/>
              <a:gd name="connsiteY13" fmla="*/ 818584 h 1117399"/>
              <a:gd name="connsiteX14" fmla="*/ 2554708 w 2861534"/>
              <a:gd name="connsiteY14" fmla="*/ 1024138 h 1117399"/>
              <a:gd name="connsiteX15" fmla="*/ 2861534 w 2861534"/>
              <a:gd name="connsiteY15" fmla="*/ 1063610 h 1117399"/>
              <a:gd name="connsiteX0" fmla="*/ 0 w 2861534"/>
              <a:gd name="connsiteY0" fmla="*/ 1117399 h 1117399"/>
              <a:gd name="connsiteX1" fmla="*/ 355002 w 2861534"/>
              <a:gd name="connsiteY1" fmla="*/ 805427 h 1117399"/>
              <a:gd name="connsiteX2" fmla="*/ 441063 w 2861534"/>
              <a:gd name="connsiteY2" fmla="*/ 385879 h 1117399"/>
              <a:gd name="connsiteX3" fmla="*/ 484094 w 2861534"/>
              <a:gd name="connsiteY3" fmla="*/ 106180 h 1117399"/>
              <a:gd name="connsiteX4" fmla="*/ 559397 w 2861534"/>
              <a:gd name="connsiteY4" fmla="*/ 20119 h 1117399"/>
              <a:gd name="connsiteX5" fmla="*/ 688489 w 2861534"/>
              <a:gd name="connsiteY5" fmla="*/ 461182 h 1117399"/>
              <a:gd name="connsiteX6" fmla="*/ 744557 w 2861534"/>
              <a:gd name="connsiteY6" fmla="*/ 773964 h 1117399"/>
              <a:gd name="connsiteX7" fmla="*/ 925830 w 2861534"/>
              <a:gd name="connsiteY7" fmla="*/ 1025783 h 1117399"/>
              <a:gd name="connsiteX8" fmla="*/ 1570616 w 2861534"/>
              <a:gd name="connsiteY8" fmla="*/ 1074368 h 1117399"/>
              <a:gd name="connsiteX9" fmla="*/ 1925619 w 2861534"/>
              <a:gd name="connsiteY9" fmla="*/ 1020580 h 1117399"/>
              <a:gd name="connsiteX10" fmla="*/ 2097741 w 2861534"/>
              <a:gd name="connsiteY10" fmla="*/ 859215 h 1117399"/>
              <a:gd name="connsiteX11" fmla="*/ 2162287 w 2861534"/>
              <a:gd name="connsiteY11" fmla="*/ 310575 h 1117399"/>
              <a:gd name="connsiteX12" fmla="*/ 2269863 w 2861534"/>
              <a:gd name="connsiteY12" fmla="*/ 20119 h 1117399"/>
              <a:gd name="connsiteX13" fmla="*/ 2418132 w 2861534"/>
              <a:gd name="connsiteY13" fmla="*/ 818584 h 1117399"/>
              <a:gd name="connsiteX14" fmla="*/ 2554708 w 2861534"/>
              <a:gd name="connsiteY14" fmla="*/ 1024138 h 1117399"/>
              <a:gd name="connsiteX15" fmla="*/ 2861534 w 2861534"/>
              <a:gd name="connsiteY15" fmla="*/ 1063610 h 1117399"/>
              <a:gd name="connsiteX0" fmla="*/ 0 w 2861534"/>
              <a:gd name="connsiteY0" fmla="*/ 1119227 h 1119227"/>
              <a:gd name="connsiteX1" fmla="*/ 355002 w 2861534"/>
              <a:gd name="connsiteY1" fmla="*/ 807255 h 1119227"/>
              <a:gd name="connsiteX2" fmla="*/ 441063 w 2861534"/>
              <a:gd name="connsiteY2" fmla="*/ 387707 h 1119227"/>
              <a:gd name="connsiteX3" fmla="*/ 484094 w 2861534"/>
              <a:gd name="connsiteY3" fmla="*/ 108008 h 1119227"/>
              <a:gd name="connsiteX4" fmla="*/ 559397 w 2861534"/>
              <a:gd name="connsiteY4" fmla="*/ 21947 h 1119227"/>
              <a:gd name="connsiteX5" fmla="*/ 664635 w 2861534"/>
              <a:gd name="connsiteY5" fmla="*/ 489324 h 1119227"/>
              <a:gd name="connsiteX6" fmla="*/ 744557 w 2861534"/>
              <a:gd name="connsiteY6" fmla="*/ 775792 h 1119227"/>
              <a:gd name="connsiteX7" fmla="*/ 925830 w 2861534"/>
              <a:gd name="connsiteY7" fmla="*/ 1027611 h 1119227"/>
              <a:gd name="connsiteX8" fmla="*/ 1570616 w 2861534"/>
              <a:gd name="connsiteY8" fmla="*/ 1076196 h 1119227"/>
              <a:gd name="connsiteX9" fmla="*/ 1925619 w 2861534"/>
              <a:gd name="connsiteY9" fmla="*/ 1022408 h 1119227"/>
              <a:gd name="connsiteX10" fmla="*/ 2097741 w 2861534"/>
              <a:gd name="connsiteY10" fmla="*/ 861043 h 1119227"/>
              <a:gd name="connsiteX11" fmla="*/ 2162287 w 2861534"/>
              <a:gd name="connsiteY11" fmla="*/ 312403 h 1119227"/>
              <a:gd name="connsiteX12" fmla="*/ 2269863 w 2861534"/>
              <a:gd name="connsiteY12" fmla="*/ 21947 h 1119227"/>
              <a:gd name="connsiteX13" fmla="*/ 2418132 w 2861534"/>
              <a:gd name="connsiteY13" fmla="*/ 820412 h 1119227"/>
              <a:gd name="connsiteX14" fmla="*/ 2554708 w 2861534"/>
              <a:gd name="connsiteY14" fmla="*/ 1025966 h 1119227"/>
              <a:gd name="connsiteX15" fmla="*/ 2861534 w 2861534"/>
              <a:gd name="connsiteY15" fmla="*/ 1065438 h 1119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61534" h="1119227">
                <a:moveTo>
                  <a:pt x="0" y="1119227"/>
                </a:moveTo>
                <a:cubicBezTo>
                  <a:pt x="140746" y="1024201"/>
                  <a:pt x="281492" y="929175"/>
                  <a:pt x="355002" y="807255"/>
                </a:cubicBezTo>
                <a:cubicBezTo>
                  <a:pt x="428512" y="685335"/>
                  <a:pt x="419548" y="504248"/>
                  <a:pt x="441063" y="387707"/>
                </a:cubicBezTo>
                <a:cubicBezTo>
                  <a:pt x="462578" y="271166"/>
                  <a:pt x="464372" y="168968"/>
                  <a:pt x="484094" y="108008"/>
                </a:cubicBezTo>
                <a:cubicBezTo>
                  <a:pt x="503816" y="47048"/>
                  <a:pt x="529307" y="-41606"/>
                  <a:pt x="559397" y="21947"/>
                </a:cubicBezTo>
                <a:cubicBezTo>
                  <a:pt x="589487" y="85500"/>
                  <a:pt x="633775" y="363683"/>
                  <a:pt x="664635" y="489324"/>
                </a:cubicBezTo>
                <a:cubicBezTo>
                  <a:pt x="695495" y="614965"/>
                  <a:pt x="701024" y="686077"/>
                  <a:pt x="744557" y="775792"/>
                </a:cubicBezTo>
                <a:cubicBezTo>
                  <a:pt x="788090" y="865507"/>
                  <a:pt x="788154" y="977544"/>
                  <a:pt x="925830" y="1027611"/>
                </a:cubicBezTo>
                <a:cubicBezTo>
                  <a:pt x="1063506" y="1077678"/>
                  <a:pt x="1403985" y="1077063"/>
                  <a:pt x="1570616" y="1076196"/>
                </a:cubicBezTo>
                <a:cubicBezTo>
                  <a:pt x="1737247" y="1075329"/>
                  <a:pt x="1837765" y="1058267"/>
                  <a:pt x="1925619" y="1022408"/>
                </a:cubicBezTo>
                <a:cubicBezTo>
                  <a:pt x="2013473" y="986549"/>
                  <a:pt x="2058296" y="979377"/>
                  <a:pt x="2097741" y="861043"/>
                </a:cubicBezTo>
                <a:cubicBezTo>
                  <a:pt x="2137186" y="742709"/>
                  <a:pt x="2133600" y="452252"/>
                  <a:pt x="2162287" y="312403"/>
                </a:cubicBezTo>
                <a:cubicBezTo>
                  <a:pt x="2190974" y="172554"/>
                  <a:pt x="2227222" y="-62721"/>
                  <a:pt x="2269863" y="21947"/>
                </a:cubicBezTo>
                <a:cubicBezTo>
                  <a:pt x="2312504" y="106615"/>
                  <a:pt x="2370658" y="653076"/>
                  <a:pt x="2418132" y="820412"/>
                </a:cubicBezTo>
                <a:cubicBezTo>
                  <a:pt x="2465606" y="987749"/>
                  <a:pt x="2484783" y="982936"/>
                  <a:pt x="2554708" y="1025966"/>
                </a:cubicBezTo>
                <a:cubicBezTo>
                  <a:pt x="2624633" y="1068996"/>
                  <a:pt x="2735132" y="1086953"/>
                  <a:pt x="2861534" y="1065438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8202697" y="4871005"/>
            <a:ext cx="0" cy="109894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8079852" y="5941113"/>
            <a:ext cx="3145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+</a:t>
            </a:r>
            <a:endParaRPr lang="ko-KR" altLang="en-US" sz="1400" b="1" dirty="0">
              <a:latin typeface="+mn-ea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6127737" y="4871005"/>
            <a:ext cx="0" cy="109894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005952" y="5952956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-</a:t>
            </a:r>
            <a:r>
              <a:rPr lang="ko-KR" altLang="en-US" sz="1400" b="1" dirty="0" smtClean="0">
                <a:latin typeface="+mn-ea"/>
              </a:rPr>
              <a:t> 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199881" y="2518260"/>
            <a:ext cx="1953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i="1" dirty="0" smtClean="0">
                <a:solidFill>
                  <a:schemeClr val="tx2"/>
                </a:solidFill>
                <a:latin typeface="+mn-ea"/>
              </a:rPr>
              <a:t>EX1) Style</a:t>
            </a:r>
            <a:r>
              <a:rPr lang="ko-KR" altLang="en-US" sz="1200" b="1" i="1" dirty="0" smtClean="0">
                <a:solidFill>
                  <a:schemeClr val="tx2"/>
                </a:solidFill>
                <a:latin typeface="+mn-ea"/>
              </a:rPr>
              <a:t>간</a:t>
            </a:r>
            <a:r>
              <a:rPr lang="en-US" altLang="ko-KR" sz="1200" b="1" i="1" dirty="0" smtClean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1200" b="1" i="1" dirty="0" smtClean="0">
                <a:solidFill>
                  <a:schemeClr val="tx2"/>
                </a:solidFill>
                <a:latin typeface="+mn-ea"/>
              </a:rPr>
              <a:t>혹은 매장간</a:t>
            </a:r>
            <a:r>
              <a:rPr lang="en-US" altLang="ko-KR" sz="1200" b="1" i="1" dirty="0" smtClean="0">
                <a:solidFill>
                  <a:schemeClr val="tx2"/>
                </a:solidFill>
                <a:latin typeface="+mn-ea"/>
              </a:rPr>
              <a:t/>
            </a:r>
            <a:br>
              <a:rPr lang="en-US" altLang="ko-KR" sz="1200" b="1" i="1" dirty="0" smtClean="0">
                <a:solidFill>
                  <a:schemeClr val="tx2"/>
                </a:solidFill>
                <a:latin typeface="+mn-ea"/>
              </a:rPr>
            </a:br>
            <a:r>
              <a:rPr lang="ko-KR" altLang="en-US" sz="1200" b="1" i="1" dirty="0" smtClean="0">
                <a:solidFill>
                  <a:schemeClr val="tx2"/>
                </a:solidFill>
                <a:latin typeface="+mn-ea"/>
              </a:rPr>
              <a:t>부족분이 큰 경</a:t>
            </a:r>
            <a:r>
              <a:rPr lang="ko-KR" altLang="en-US" sz="1200" b="1" i="1" dirty="0">
                <a:solidFill>
                  <a:schemeClr val="tx2"/>
                </a:solidFill>
                <a:latin typeface="+mn-ea"/>
              </a:rPr>
              <a:t>우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5247345" y="4257550"/>
            <a:ext cx="30354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i="1" dirty="0" smtClean="0">
                <a:solidFill>
                  <a:schemeClr val="tx2"/>
                </a:solidFill>
                <a:latin typeface="+mn-ea"/>
              </a:rPr>
              <a:t>EX2) </a:t>
            </a:r>
            <a:r>
              <a:rPr lang="ko-KR" altLang="en-US" sz="1200" b="1" i="1" dirty="0" smtClean="0">
                <a:solidFill>
                  <a:schemeClr val="tx2"/>
                </a:solidFill>
                <a:latin typeface="+mn-ea"/>
              </a:rPr>
              <a:t>평균은 </a:t>
            </a:r>
            <a:r>
              <a:rPr lang="en-US" altLang="ko-KR" sz="1200" b="1" i="1" dirty="0" smtClean="0">
                <a:solidFill>
                  <a:schemeClr val="tx2"/>
                </a:solidFill>
                <a:latin typeface="+mn-ea"/>
              </a:rPr>
              <a:t>0</a:t>
            </a:r>
            <a:r>
              <a:rPr lang="ko-KR" altLang="en-US" sz="1200" b="1" i="1" dirty="0" smtClean="0">
                <a:solidFill>
                  <a:schemeClr val="tx2"/>
                </a:solidFill>
                <a:latin typeface="+mn-ea"/>
              </a:rPr>
              <a:t>이나</a:t>
            </a:r>
            <a:r>
              <a:rPr lang="en-US" altLang="ko-KR" sz="1200" b="1" i="1" dirty="0" smtClean="0">
                <a:solidFill>
                  <a:schemeClr val="tx2"/>
                </a:solidFill>
                <a:latin typeface="+mn-ea"/>
              </a:rPr>
              <a:t>, Style/</a:t>
            </a:r>
            <a:r>
              <a:rPr lang="ko-KR" altLang="en-US" sz="1200" b="1" i="1" dirty="0" smtClean="0">
                <a:solidFill>
                  <a:schemeClr val="tx2"/>
                </a:solidFill>
                <a:latin typeface="+mn-ea"/>
              </a:rPr>
              <a:t>매장간</a:t>
            </a:r>
            <a:r>
              <a:rPr lang="en-US" altLang="ko-KR" sz="1200" b="1" i="1" dirty="0" smtClean="0">
                <a:solidFill>
                  <a:schemeClr val="tx2"/>
                </a:solidFill>
                <a:latin typeface="+mn-ea"/>
              </a:rPr>
              <a:t/>
            </a:r>
            <a:br>
              <a:rPr lang="en-US" altLang="ko-KR" sz="1200" b="1" i="1" dirty="0" smtClean="0">
                <a:solidFill>
                  <a:schemeClr val="tx2"/>
                </a:solidFill>
                <a:latin typeface="+mn-ea"/>
              </a:rPr>
            </a:br>
            <a:r>
              <a:rPr lang="ko-KR" altLang="en-US" sz="1200" b="1" i="1" dirty="0" err="1" smtClean="0">
                <a:solidFill>
                  <a:schemeClr val="tx2"/>
                </a:solidFill>
                <a:latin typeface="+mn-ea"/>
              </a:rPr>
              <a:t>과부족량의</a:t>
            </a:r>
            <a:r>
              <a:rPr lang="ko-KR" altLang="en-US" sz="1200" b="1" i="1" dirty="0" smtClean="0">
                <a:solidFill>
                  <a:schemeClr val="tx2"/>
                </a:solidFill>
                <a:latin typeface="+mn-ea"/>
              </a:rPr>
              <a:t> 차이가 큰 경</a:t>
            </a:r>
            <a:r>
              <a:rPr lang="ko-KR" altLang="en-US" sz="1200" b="1" i="1" dirty="0">
                <a:solidFill>
                  <a:schemeClr val="tx2"/>
                </a:solidFill>
                <a:latin typeface="+mn-ea"/>
              </a:rPr>
              <a:t>우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139015" y="2353010"/>
            <a:ext cx="4140000" cy="3960000"/>
          </a:xfrm>
          <a:prstGeom prst="rect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343564" y="2187623"/>
            <a:ext cx="2635658" cy="307777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[</a:t>
            </a:r>
            <a:r>
              <a:rPr lang="ko-KR" altLang="en-US" sz="1400" b="1" dirty="0" err="1" smtClean="0">
                <a:latin typeface="+mn-ea"/>
              </a:rPr>
              <a:t>실판매량과의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Gap</a:t>
            </a:r>
            <a:r>
              <a:rPr lang="ko-KR" altLang="en-US" sz="1400" b="1" dirty="0" smtClean="0">
                <a:latin typeface="+mn-ea"/>
              </a:rPr>
              <a:t>이 큰 경우</a:t>
            </a:r>
            <a:r>
              <a:rPr lang="en-US" altLang="ko-KR" sz="1400" b="1" dirty="0" smtClean="0">
                <a:latin typeface="+mn-ea"/>
              </a:rPr>
              <a:t>]</a:t>
            </a:r>
          </a:p>
        </p:txBody>
      </p:sp>
      <p:cxnSp>
        <p:nvCxnSpPr>
          <p:cNvPr id="74" name="직선 연결선 73"/>
          <p:cNvCxnSpPr/>
          <p:nvPr/>
        </p:nvCxnSpPr>
        <p:spPr>
          <a:xfrm>
            <a:off x="7165216" y="4871005"/>
            <a:ext cx="0" cy="109894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2314471" y="5834761"/>
            <a:ext cx="6549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m=0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 bwMode="blackWhite">
          <a:xfrm>
            <a:off x="702881" y="2554760"/>
            <a:ext cx="3946540" cy="458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i="1" dirty="0" smtClean="0">
                <a:ea typeface="맑은 고딕" pitchFamily="50" charset="-127"/>
              </a:rPr>
              <a:t>“ </a:t>
            </a:r>
            <a:r>
              <a:rPr lang="ko-KR" altLang="en-US" sz="1200" b="1" i="1" dirty="0" err="1" smtClean="0">
                <a:ea typeface="맑은 고딕" pitchFamily="50" charset="-127"/>
              </a:rPr>
              <a:t>실판매량과</a:t>
            </a:r>
            <a:r>
              <a:rPr lang="ko-KR" altLang="en-US" sz="1200" b="1" i="1" dirty="0" smtClean="0">
                <a:ea typeface="맑은 고딕" pitchFamily="50" charset="-127"/>
              </a:rPr>
              <a:t> </a:t>
            </a:r>
            <a:r>
              <a:rPr lang="ko-KR" altLang="en-US" sz="1200" b="1" i="1" dirty="0" err="1" smtClean="0">
                <a:ea typeface="맑은 고딕" pitchFamily="50" charset="-127"/>
              </a:rPr>
              <a:t>배분량의</a:t>
            </a:r>
            <a:r>
              <a:rPr lang="ko-KR" altLang="en-US" sz="1200" b="1" i="1" dirty="0" smtClean="0">
                <a:ea typeface="맑은 고딕" pitchFamily="50" charset="-127"/>
              </a:rPr>
              <a:t> 차이가 거의 없고 </a:t>
            </a:r>
            <a:r>
              <a:rPr lang="en-US" altLang="ko-KR" sz="1200" b="1" i="1" dirty="0" smtClean="0">
                <a:ea typeface="맑은 고딕" pitchFamily="50" charset="-127"/>
              </a:rPr>
              <a:t>(</a:t>
            </a:r>
            <a:r>
              <a:rPr lang="ko-KR" altLang="en-US" sz="1200" b="1" i="1" dirty="0" smtClean="0">
                <a:ea typeface="맑은 고딕" pitchFamily="50" charset="-127"/>
              </a:rPr>
              <a:t>평균</a:t>
            </a:r>
            <a:r>
              <a:rPr lang="en-US" altLang="ko-KR" sz="1200" b="1" i="1" dirty="0" smtClean="0">
                <a:ea typeface="맑은 고딕" pitchFamily="50" charset="-127"/>
              </a:rPr>
              <a:t>=0), </a:t>
            </a:r>
          </a:p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i="1" dirty="0" smtClean="0">
                <a:ea typeface="맑은 고딕" pitchFamily="50" charset="-127"/>
              </a:rPr>
              <a:t>매장간 </a:t>
            </a:r>
            <a:r>
              <a:rPr lang="en-US" altLang="ko-KR" sz="1200" b="1" i="1" dirty="0" smtClean="0">
                <a:ea typeface="맑은 고딕" pitchFamily="50" charset="-127"/>
              </a:rPr>
              <a:t>Style</a:t>
            </a:r>
            <a:r>
              <a:rPr lang="ko-KR" altLang="en-US" sz="1200" b="1" i="1" dirty="0" smtClean="0">
                <a:ea typeface="맑은 고딕" pitchFamily="50" charset="-127"/>
              </a:rPr>
              <a:t>간 </a:t>
            </a:r>
            <a:r>
              <a:rPr lang="en-US" altLang="ko-KR" sz="1200" b="1" i="1" dirty="0" smtClean="0">
                <a:ea typeface="맑은 고딕" pitchFamily="50" charset="-127"/>
              </a:rPr>
              <a:t>Gap</a:t>
            </a:r>
            <a:r>
              <a:rPr lang="ko-KR" altLang="en-US" sz="1200" b="1" i="1" dirty="0" smtClean="0">
                <a:ea typeface="맑은 고딕" pitchFamily="50" charset="-127"/>
              </a:rPr>
              <a:t>의 편차도 거의 없음 </a:t>
            </a:r>
            <a:r>
              <a:rPr lang="en-US" altLang="ko-KR" sz="1200" b="1" i="1" dirty="0" smtClean="0">
                <a:ea typeface="맑은 고딕" pitchFamily="50" charset="-127"/>
              </a:rPr>
              <a:t>(</a:t>
            </a:r>
            <a:r>
              <a:rPr lang="ko-KR" altLang="en-US" sz="1200" b="1" i="1" dirty="0" smtClean="0">
                <a:ea typeface="맑은 고딕" pitchFamily="50" charset="-127"/>
              </a:rPr>
              <a:t>표준편차</a:t>
            </a:r>
            <a:r>
              <a:rPr lang="en-US" altLang="ko-KR" sz="1200" b="1" i="1" dirty="0" smtClean="0">
                <a:ea typeface="맑은 고딕" pitchFamily="50" charset="-127"/>
              </a:rPr>
              <a:t>=0)”</a:t>
            </a:r>
            <a:endParaRPr lang="ko-KR" altLang="en-US" sz="1200" b="1" i="1" dirty="0" smtClean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9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Flow</a:t>
            </a:r>
            <a:endParaRPr lang="ko-KR" altLang="en-US" dirty="0"/>
          </a:p>
        </p:txBody>
      </p:sp>
      <p:sp>
        <p:nvSpPr>
          <p:cNvPr id="9" name="Rectangle 192"/>
          <p:cNvSpPr>
            <a:spLocks noChangeArrowheads="1"/>
          </p:cNvSpPr>
          <p:nvPr/>
        </p:nvSpPr>
        <p:spPr bwMode="auto">
          <a:xfrm>
            <a:off x="323405" y="1076255"/>
            <a:ext cx="9107400" cy="500907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76213" lvl="0" indent="-176213">
              <a:lnSpc>
                <a:spcPct val="12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Wingdings" pitchFamily="2" charset="2"/>
              <a:buChar char="§"/>
              <a:defRPr/>
            </a:pPr>
            <a:endParaRPr lang="en-US" altLang="ko-KR" sz="1300" kern="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0" name="AutoShape 41"/>
          <p:cNvSpPr>
            <a:spLocks noChangeArrowheads="1"/>
          </p:cNvSpPr>
          <p:nvPr/>
        </p:nvSpPr>
        <p:spPr bwMode="auto">
          <a:xfrm>
            <a:off x="6780473" y="2327155"/>
            <a:ext cx="2194961" cy="526098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28600" indent="-228600" algn="ctr"/>
            <a:r>
              <a:rPr lang="en-US" altLang="ko-KR" sz="1000" dirty="0" smtClean="0">
                <a:latin typeface="+mn-ea"/>
              </a:rPr>
              <a:t>KOLON_PI_</a:t>
            </a:r>
            <a:r>
              <a:rPr lang="ko-KR" altLang="en-US" sz="1000" dirty="0" smtClean="0">
                <a:latin typeface="+mn-ea"/>
              </a:rPr>
              <a:t>각 사 </a:t>
            </a:r>
            <a:r>
              <a:rPr lang="en-US" altLang="ko-KR" sz="1000" dirty="0" smtClean="0">
                <a:latin typeface="+mn-ea"/>
              </a:rPr>
              <a:t>PI</a:t>
            </a:r>
            <a:r>
              <a:rPr lang="ko-KR" altLang="en-US" sz="1000" dirty="0" smtClean="0">
                <a:latin typeface="+mn-ea"/>
              </a:rPr>
              <a:t>이행과제 정의서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_</a:t>
            </a:r>
            <a:r>
              <a:rPr lang="ko-KR" altLang="en-US" sz="1000" dirty="0" smtClean="0">
                <a:latin typeface="+mn-ea"/>
              </a:rPr>
              <a:t>패션</a:t>
            </a:r>
            <a:r>
              <a:rPr lang="en-US" altLang="ko-KR" sz="1000" dirty="0" smtClean="0">
                <a:latin typeface="+mn-ea"/>
              </a:rPr>
              <a:t>SCM</a:t>
            </a:r>
            <a:endParaRPr lang="en-US" altLang="ko-KR" sz="1000" baseline="0" dirty="0">
              <a:latin typeface="+mn-ea"/>
              <a:ea typeface="+mn-ea"/>
            </a:endParaRPr>
          </a:p>
        </p:txBody>
      </p:sp>
      <p:sp>
        <p:nvSpPr>
          <p:cNvPr id="13" name="AutoShape 41"/>
          <p:cNvSpPr>
            <a:spLocks noChangeArrowheads="1"/>
          </p:cNvSpPr>
          <p:nvPr/>
        </p:nvSpPr>
        <p:spPr bwMode="auto">
          <a:xfrm>
            <a:off x="3060330" y="2329584"/>
            <a:ext cx="3220832" cy="52367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28600" indent="-228600" algn="ctr"/>
            <a:r>
              <a:rPr lang="en-US" altLang="ko-KR" sz="1000" dirty="0" smtClean="0">
                <a:latin typeface="+mn-ea"/>
              </a:rPr>
              <a:t>PI </a:t>
            </a:r>
            <a:r>
              <a:rPr lang="ko-KR" altLang="en-US" sz="1000" dirty="0" smtClean="0">
                <a:latin typeface="+mn-ea"/>
              </a:rPr>
              <a:t>과제 정의서</a:t>
            </a:r>
            <a:br>
              <a:rPr lang="ko-KR" altLang="en-US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_FSH.SD.07_</a:t>
            </a:r>
            <a:r>
              <a:rPr lang="ko-KR" altLang="ko-KR" sz="1000" dirty="0">
                <a:latin typeface="+mn-ea"/>
              </a:rPr>
              <a:t> 상품 속성과 판매 예측 기반 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ko-KR" altLang="en-US" sz="1000" dirty="0" smtClean="0">
                <a:latin typeface="+mn-ea"/>
              </a:rPr>
              <a:t>물량 배</a:t>
            </a:r>
            <a:r>
              <a:rPr lang="ko-KR" altLang="en-US" sz="1000" dirty="0">
                <a:latin typeface="+mn-ea"/>
              </a:rPr>
              <a:t>분</a:t>
            </a:r>
            <a:r>
              <a:rPr lang="ko-KR" altLang="en-US" sz="1000" dirty="0" smtClean="0">
                <a:latin typeface="+mn-ea"/>
              </a:rPr>
              <a:t> 최적화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3512157" y="2013394"/>
            <a:ext cx="2200955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latin typeface="+mn-ea"/>
              </a:rPr>
              <a:t>PI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과제 정의서</a:t>
            </a:r>
          </a:p>
        </p:txBody>
      </p:sp>
      <p:sp>
        <p:nvSpPr>
          <p:cNvPr id="14" name="TextBox 13"/>
          <p:cNvSpPr txBox="1"/>
          <p:nvPr/>
        </p:nvSpPr>
        <p:spPr bwMode="blackWhite">
          <a:xfrm>
            <a:off x="6622690" y="1942514"/>
            <a:ext cx="2200955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latin typeface="+mn-ea"/>
              </a:rPr>
              <a:t>각 사 </a:t>
            </a:r>
            <a:r>
              <a:rPr lang="en-US" altLang="ko-KR" sz="1200" b="1" dirty="0" smtClean="0">
                <a:latin typeface="+mn-ea"/>
              </a:rPr>
              <a:t>PI </a:t>
            </a:r>
            <a:r>
              <a:rPr lang="ko-KR" altLang="en-US" sz="1200" b="1" dirty="0" smtClean="0">
                <a:latin typeface="+mn-ea"/>
              </a:rPr>
              <a:t>이행과제 정의서</a:t>
            </a:r>
          </a:p>
        </p:txBody>
      </p:sp>
      <p:sp>
        <p:nvSpPr>
          <p:cNvPr id="15" name="AutoShape 41"/>
          <p:cNvSpPr>
            <a:spLocks noChangeArrowheads="1"/>
          </p:cNvSpPr>
          <p:nvPr/>
        </p:nvSpPr>
        <p:spPr bwMode="auto">
          <a:xfrm>
            <a:off x="551090" y="2327154"/>
            <a:ext cx="2158304" cy="526099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28600" indent="-228600" algn="ctr"/>
            <a:r>
              <a:rPr lang="en-US" altLang="ko-KR" sz="1000" dirty="0">
                <a:latin typeface="+mn-ea"/>
              </a:rPr>
              <a:t>KOLON_PI_</a:t>
            </a:r>
            <a:r>
              <a:rPr lang="ko-KR" altLang="en-US" sz="1000" dirty="0">
                <a:latin typeface="+mn-ea"/>
              </a:rPr>
              <a:t>개선기회</a:t>
            </a:r>
            <a:r>
              <a:rPr lang="en-US" altLang="ko-KR" sz="1000" dirty="0">
                <a:latin typeface="+mn-ea"/>
              </a:rPr>
              <a:t>_</a:t>
            </a:r>
            <a:r>
              <a:rPr lang="ko-KR" altLang="en-US" sz="1000" dirty="0" smtClean="0">
                <a:latin typeface="+mn-ea"/>
              </a:rPr>
              <a:t>정의서</a:t>
            </a:r>
            <a:endParaRPr lang="en-US" altLang="ko-KR" sz="1000" dirty="0" smtClean="0">
              <a:latin typeface="+mn-ea"/>
              <a:ea typeface="+mn-ea"/>
            </a:endParaRPr>
          </a:p>
        </p:txBody>
      </p:sp>
      <p:sp>
        <p:nvSpPr>
          <p:cNvPr id="17" name="AutoShape 41"/>
          <p:cNvSpPr>
            <a:spLocks noChangeArrowheads="1"/>
          </p:cNvSpPr>
          <p:nvPr/>
        </p:nvSpPr>
        <p:spPr bwMode="auto">
          <a:xfrm>
            <a:off x="3368495" y="3766620"/>
            <a:ext cx="2571140" cy="392542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28600" indent="-228600" algn="ctr"/>
            <a:r>
              <a:rPr lang="en-US" altLang="ko-KR" sz="1000" dirty="0">
                <a:latin typeface="+mn-ea"/>
              </a:rPr>
              <a:t>PI </a:t>
            </a:r>
            <a:r>
              <a:rPr lang="ko-KR" altLang="en-US" sz="1000" dirty="0">
                <a:latin typeface="+mn-ea"/>
              </a:rPr>
              <a:t>그룹표준 프로세스 정의서</a:t>
            </a:r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>
                <a:latin typeface="+mn-ea"/>
              </a:rPr>
              <a:t>_</a:t>
            </a:r>
            <a:r>
              <a:rPr lang="ko-KR" altLang="en-US" sz="1000" dirty="0">
                <a:latin typeface="+mn-ea"/>
              </a:rPr>
              <a:t>패션</a:t>
            </a:r>
            <a:r>
              <a:rPr lang="en-US" altLang="ko-KR" sz="1000" dirty="0">
                <a:latin typeface="+mn-ea"/>
              </a:rPr>
              <a:t>SCM</a:t>
            </a:r>
          </a:p>
        </p:txBody>
      </p:sp>
      <p:sp>
        <p:nvSpPr>
          <p:cNvPr id="19" name="TextBox 18"/>
          <p:cNvSpPr txBox="1"/>
          <p:nvPr/>
        </p:nvSpPr>
        <p:spPr bwMode="blackWhite">
          <a:xfrm>
            <a:off x="3532261" y="3469990"/>
            <a:ext cx="2200955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latin typeface="+mn-ea"/>
              </a:rPr>
              <a:t>그룹 표준 프로세스 정의서</a:t>
            </a:r>
          </a:p>
        </p:txBody>
      </p:sp>
      <p:cxnSp>
        <p:nvCxnSpPr>
          <p:cNvPr id="6" name="직선 화살표 연결선 5"/>
          <p:cNvCxnSpPr>
            <a:stCxn id="15" idx="3"/>
            <a:endCxn id="13" idx="1"/>
          </p:cNvCxnSpPr>
          <p:nvPr/>
        </p:nvCxnSpPr>
        <p:spPr>
          <a:xfrm>
            <a:off x="2709394" y="2590204"/>
            <a:ext cx="350936" cy="12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3" idx="3"/>
          </p:cNvCxnSpPr>
          <p:nvPr/>
        </p:nvCxnSpPr>
        <p:spPr>
          <a:xfrm>
            <a:off x="6281162" y="2591419"/>
            <a:ext cx="3415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3" idx="2"/>
            <a:endCxn id="27" idx="0"/>
          </p:cNvCxnSpPr>
          <p:nvPr/>
        </p:nvCxnSpPr>
        <p:spPr>
          <a:xfrm flipH="1">
            <a:off x="4670686" y="2853254"/>
            <a:ext cx="60" cy="5312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utoShape 41"/>
          <p:cNvSpPr>
            <a:spLocks noChangeArrowheads="1"/>
          </p:cNvSpPr>
          <p:nvPr/>
        </p:nvSpPr>
        <p:spPr bwMode="auto">
          <a:xfrm>
            <a:off x="3249947" y="3384519"/>
            <a:ext cx="2841478" cy="1638276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28600" indent="-228600" algn="ctr"/>
            <a:endParaRPr lang="en-US" altLang="ko-KR" sz="1000" dirty="0" smtClean="0">
              <a:latin typeface="+mn-ea"/>
              <a:ea typeface="+mn-ea"/>
            </a:endParaRPr>
          </a:p>
        </p:txBody>
      </p:sp>
      <p:sp>
        <p:nvSpPr>
          <p:cNvPr id="28" name="AutoShape 41"/>
          <p:cNvSpPr>
            <a:spLocks noChangeArrowheads="1"/>
          </p:cNvSpPr>
          <p:nvPr/>
        </p:nvSpPr>
        <p:spPr bwMode="auto">
          <a:xfrm>
            <a:off x="6622690" y="2234183"/>
            <a:ext cx="2504535" cy="2788611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28600" indent="-228600" algn="ctr"/>
            <a:endParaRPr lang="en-US" altLang="ko-KR" sz="1000" dirty="0" smtClean="0"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 bwMode="blackWhite">
          <a:xfrm>
            <a:off x="551090" y="2024326"/>
            <a:ext cx="2200955" cy="19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latin typeface="+mn-ea"/>
              </a:rPr>
              <a:t>개선기회 정의서</a:t>
            </a:r>
          </a:p>
        </p:txBody>
      </p:sp>
    </p:spTree>
    <p:extLst>
      <p:ext uri="{BB962C8B-B14F-4D97-AF65-F5344CB8AC3E}">
        <p14:creationId xmlns:p14="http://schemas.microsoft.com/office/powerpoint/2010/main" val="98660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세부 실행과제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시뮬레이션 조건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초도 </a:t>
            </a:r>
            <a:r>
              <a:rPr lang="ko-KR" altLang="en-US" dirty="0" err="1" smtClean="0"/>
              <a:t>배분로직의</a:t>
            </a:r>
            <a:r>
              <a:rPr lang="ko-KR" altLang="en-US" dirty="0"/>
              <a:t> </a:t>
            </a:r>
            <a:r>
              <a:rPr lang="ko-KR" altLang="en-US" dirty="0" smtClean="0"/>
              <a:t>정확성 평가를 위하여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13SS </a:t>
            </a:r>
            <a:r>
              <a:rPr lang="ko-KR" altLang="en-US" dirty="0" smtClean="0"/>
              <a:t>남성용 라운드티셔츠 </a:t>
            </a:r>
            <a:r>
              <a:rPr lang="en-US" altLang="ko-KR" dirty="0" smtClean="0"/>
              <a:t>65</a:t>
            </a:r>
            <a:r>
              <a:rPr lang="ko-KR" altLang="en-US" dirty="0"/>
              <a:t> </a:t>
            </a:r>
            <a:r>
              <a:rPr lang="en-US" altLang="ko-KR" dirty="0" smtClean="0"/>
              <a:t>Styles</a:t>
            </a:r>
            <a:r>
              <a:rPr lang="ko-KR" altLang="en-US" dirty="0" smtClean="0"/>
              <a:t>에 대해 시뮬레이션을 실시함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385571" y="2856327"/>
            <a:ext cx="2550255" cy="125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marL="171450" indent="-171450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200" dirty="0" smtClean="0">
                <a:ea typeface="맑은 고딕" pitchFamily="50" charset="-127"/>
              </a:rPr>
              <a:t>브랜드 </a:t>
            </a:r>
            <a:r>
              <a:rPr lang="en-US" altLang="ko-KR" sz="1200" dirty="0" smtClean="0">
                <a:ea typeface="맑은 고딕" pitchFamily="50" charset="-127"/>
              </a:rPr>
              <a:t>: HEAD</a:t>
            </a:r>
          </a:p>
          <a:p>
            <a:pPr marL="171450" indent="-171450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200" dirty="0" smtClean="0">
                <a:ea typeface="맑은 고딕" pitchFamily="50" charset="-127"/>
              </a:rPr>
              <a:t>아이템 </a:t>
            </a:r>
            <a:r>
              <a:rPr lang="en-US" altLang="ko-KR" sz="1200" dirty="0" smtClean="0">
                <a:ea typeface="맑은 고딕" pitchFamily="50" charset="-127"/>
              </a:rPr>
              <a:t>: </a:t>
            </a:r>
            <a:r>
              <a:rPr lang="ko-KR" altLang="en-US" sz="1200" dirty="0" smtClean="0">
                <a:ea typeface="맑은 고딕" pitchFamily="50" charset="-127"/>
              </a:rPr>
              <a:t>남성</a:t>
            </a:r>
            <a:r>
              <a:rPr lang="en-US" altLang="ko-KR" sz="1200" dirty="0" smtClean="0">
                <a:ea typeface="맑은 고딕" pitchFamily="50" charset="-127"/>
              </a:rPr>
              <a:t> </a:t>
            </a:r>
            <a:r>
              <a:rPr lang="ko-KR" altLang="en-US" sz="1200" dirty="0" err="1" smtClean="0">
                <a:ea typeface="맑은 고딕" pitchFamily="50" charset="-127"/>
              </a:rPr>
              <a:t>라운드티</a:t>
            </a:r>
            <a:r>
              <a:rPr lang="ko-KR" altLang="en-US" sz="1200" dirty="0" smtClean="0">
                <a:ea typeface="맑은 고딕" pitchFamily="50" charset="-127"/>
              </a:rPr>
              <a:t> </a:t>
            </a:r>
            <a:r>
              <a:rPr lang="en-US" altLang="ko-KR" sz="1200" dirty="0" smtClean="0">
                <a:ea typeface="맑은 고딕" pitchFamily="50" charset="-127"/>
              </a:rPr>
              <a:t>(JHUM)</a:t>
            </a:r>
          </a:p>
          <a:p>
            <a:pPr marL="171450" indent="-171450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200" dirty="0" smtClean="0">
                <a:ea typeface="맑은 고딕" pitchFamily="50" charset="-127"/>
              </a:rPr>
              <a:t>시즌 </a:t>
            </a:r>
            <a:r>
              <a:rPr lang="en-US" altLang="ko-KR" sz="1200" dirty="0" smtClean="0">
                <a:ea typeface="맑은 고딕" pitchFamily="50" charset="-127"/>
              </a:rPr>
              <a:t>: 13SS</a:t>
            </a:r>
          </a:p>
          <a:p>
            <a:pPr marL="171450" indent="-171450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200" dirty="0" smtClean="0">
                <a:ea typeface="맑은 고딕" pitchFamily="50" charset="-127"/>
              </a:rPr>
              <a:t>매장</a:t>
            </a:r>
            <a:r>
              <a:rPr lang="en-US" altLang="ko-KR" sz="1200" dirty="0" smtClean="0">
                <a:ea typeface="맑은 고딕" pitchFamily="50" charset="-127"/>
              </a:rPr>
              <a:t> </a:t>
            </a:r>
            <a:r>
              <a:rPr lang="ko-KR" altLang="en-US" sz="1200" dirty="0" smtClean="0">
                <a:ea typeface="맑은 고딕" pitchFamily="50" charset="-127"/>
              </a:rPr>
              <a:t>수 </a:t>
            </a:r>
            <a:r>
              <a:rPr lang="en-US" altLang="ko-KR" sz="1200" dirty="0" smtClean="0">
                <a:ea typeface="맑은 고딕" pitchFamily="50" charset="-127"/>
              </a:rPr>
              <a:t>: 118 Stores</a:t>
            </a:r>
          </a:p>
          <a:p>
            <a:pPr marL="171450" indent="-171450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200" dirty="0" smtClean="0">
                <a:ea typeface="맑은 고딕" pitchFamily="50" charset="-127"/>
              </a:rPr>
              <a:t>스타일 수 </a:t>
            </a:r>
            <a:r>
              <a:rPr lang="en-US" altLang="ko-KR" sz="1200" dirty="0" smtClean="0">
                <a:ea typeface="맑은 고딕" pitchFamily="50" charset="-127"/>
              </a:rPr>
              <a:t>: 65 Styles</a:t>
            </a:r>
          </a:p>
        </p:txBody>
      </p:sp>
      <p:sp>
        <p:nvSpPr>
          <p:cNvPr id="5" name="TextBox 4"/>
          <p:cNvSpPr txBox="1"/>
          <p:nvPr/>
        </p:nvSpPr>
        <p:spPr bwMode="blackWhite">
          <a:xfrm>
            <a:off x="4094950" y="3709847"/>
            <a:ext cx="252774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marL="171450" indent="-171450" defTabSz="1028700" eaLnBrk="1" latinLnBrk="0" hangingPunct="1">
              <a:buSzPct val="120000"/>
              <a:buFont typeface="Arial" pitchFamily="34" charset="0"/>
              <a:buChar char="•"/>
            </a:pPr>
            <a:r>
              <a:rPr lang="en-US" altLang="ko-KR" sz="1200" dirty="0" smtClean="0">
                <a:ea typeface="맑은 고딕" pitchFamily="50" charset="-127"/>
              </a:rPr>
              <a:t>2</a:t>
            </a:r>
            <a:r>
              <a:rPr lang="ko-KR" altLang="en-US" sz="1200" dirty="0" smtClean="0">
                <a:ea typeface="맑은 고딕" pitchFamily="50" charset="-127"/>
              </a:rPr>
              <a:t>월</a:t>
            </a:r>
            <a:r>
              <a:rPr lang="en-US" altLang="ko-KR" sz="1200" dirty="0" smtClean="0">
                <a:ea typeface="맑은 고딕" pitchFamily="50" charset="-127"/>
              </a:rPr>
              <a:t>~5</a:t>
            </a:r>
            <a:r>
              <a:rPr lang="ko-KR" altLang="en-US" sz="1200" dirty="0" smtClean="0">
                <a:ea typeface="맑은 고딕" pitchFamily="50" charset="-127"/>
              </a:rPr>
              <a:t>월만 판매 </a:t>
            </a:r>
            <a:r>
              <a:rPr lang="en-US" altLang="ko-KR" sz="1200" dirty="0" smtClean="0">
                <a:ea typeface="맑은 고딕" pitchFamily="50" charset="-127"/>
              </a:rPr>
              <a:t>: 8</a:t>
            </a:r>
            <a:r>
              <a:rPr lang="ko-KR" altLang="en-US" sz="1200" dirty="0" smtClean="0">
                <a:ea typeface="맑은 고딕" pitchFamily="50" charset="-127"/>
              </a:rPr>
              <a:t>개 스타일</a:t>
            </a:r>
            <a:endParaRPr lang="en-US" altLang="ko-KR" sz="1200" dirty="0" smtClean="0">
              <a:ea typeface="맑은 고딕" pitchFamily="50" charset="-127"/>
            </a:endParaRPr>
          </a:p>
          <a:p>
            <a:pPr marL="171450" indent="-171450" defTabSz="1028700" eaLnBrk="1" latinLnBrk="0" hangingPunct="1">
              <a:buSzPct val="120000"/>
              <a:buFont typeface="Arial" pitchFamily="34" charset="0"/>
              <a:buChar char="•"/>
            </a:pPr>
            <a:r>
              <a:rPr lang="en-US" altLang="ko-KR" sz="1200" dirty="0" smtClean="0">
                <a:ea typeface="맑은 고딕" pitchFamily="50" charset="-127"/>
              </a:rPr>
              <a:t>6</a:t>
            </a:r>
            <a:r>
              <a:rPr lang="ko-KR" altLang="en-US" sz="1200" dirty="0" smtClean="0">
                <a:ea typeface="맑은 고딕" pitchFamily="50" charset="-127"/>
              </a:rPr>
              <a:t>월</a:t>
            </a:r>
            <a:r>
              <a:rPr lang="en-US" altLang="ko-KR" sz="1200" dirty="0" smtClean="0">
                <a:ea typeface="맑은 고딕" pitchFamily="50" charset="-127"/>
              </a:rPr>
              <a:t>~8</a:t>
            </a:r>
            <a:r>
              <a:rPr lang="ko-KR" altLang="en-US" sz="1200" dirty="0" smtClean="0">
                <a:ea typeface="맑은 고딕" pitchFamily="50" charset="-127"/>
              </a:rPr>
              <a:t>월 판매 </a:t>
            </a:r>
            <a:r>
              <a:rPr lang="en-US" altLang="ko-KR" sz="1200" dirty="0" smtClean="0">
                <a:ea typeface="맑은 고딕" pitchFamily="50" charset="-127"/>
              </a:rPr>
              <a:t>: 11</a:t>
            </a:r>
            <a:r>
              <a:rPr lang="ko-KR" altLang="en-US" sz="1200" dirty="0" smtClean="0">
                <a:ea typeface="맑은 고딕" pitchFamily="50" charset="-127"/>
              </a:rPr>
              <a:t>개 스타일 </a:t>
            </a:r>
            <a:endParaRPr lang="en-US" altLang="ko-KR" sz="1200" dirty="0" smtClean="0">
              <a:ea typeface="맑은 고딕" pitchFamily="50" charset="-127"/>
            </a:endParaRPr>
          </a:p>
          <a:p>
            <a:pPr defTabSz="1028700" eaLnBrk="1" latinLnBrk="0" hangingPunct="1">
              <a:buSzPct val="120000"/>
            </a:pPr>
            <a:r>
              <a:rPr lang="en-US" altLang="ko-KR" sz="1200" dirty="0" smtClean="0">
                <a:ea typeface="맑은 고딕" pitchFamily="50" charset="-127"/>
                <a:sym typeface="Wingdings" pitchFamily="2" charset="2"/>
              </a:rPr>
              <a:t> </a:t>
            </a:r>
            <a:r>
              <a:rPr lang="ko-KR" altLang="en-US" sz="1200" dirty="0" smtClean="0">
                <a:ea typeface="맑은 고딕" pitchFamily="50" charset="-127"/>
                <a:sym typeface="Wingdings" pitchFamily="2" charset="2"/>
              </a:rPr>
              <a:t>초도 배분에서 </a:t>
            </a:r>
            <a:r>
              <a:rPr lang="en-US" altLang="ko-KR" sz="1200" dirty="0" smtClean="0">
                <a:ea typeface="맑은 고딕" pitchFamily="50" charset="-127"/>
                <a:sym typeface="Wingdings" pitchFamily="2" charset="2"/>
              </a:rPr>
              <a:t>11</a:t>
            </a:r>
            <a:r>
              <a:rPr lang="ko-KR" altLang="en-US" sz="1200" dirty="0" smtClean="0">
                <a:ea typeface="맑은 고딕" pitchFamily="50" charset="-127"/>
                <a:sym typeface="Wingdings" pitchFamily="2" charset="2"/>
              </a:rPr>
              <a:t>개 스타일 제외</a:t>
            </a:r>
            <a:endParaRPr lang="en-US" altLang="ko-KR" sz="1200" dirty="0" smtClean="0"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6" name="모서리가 둥근 직사각형 5"/>
          <p:cNvSpPr/>
          <p:nvPr/>
        </p:nvSpPr>
        <p:spPr bwMode="gray">
          <a:xfrm>
            <a:off x="3210251" y="2138784"/>
            <a:ext cx="828000" cy="144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lIns="36000" tIns="25200" rIns="36000" bIns="25200" anchor="ctr"/>
          <a:lstStyle/>
          <a:p>
            <a:pPr lvl="0" algn="ctr" latinLnBrk="0">
              <a:spcBef>
                <a:spcPct val="0"/>
              </a:spcBef>
              <a:defRPr/>
            </a:pPr>
            <a:r>
              <a:rPr lang="ko-KR" altLang="en-US" sz="1200" b="1" kern="0" dirty="0" smtClean="0">
                <a:solidFill>
                  <a:schemeClr val="bg1"/>
                </a:solidFill>
                <a:latin typeface="+mn-ea"/>
              </a:rPr>
              <a:t>스타일 속성 그룹 정의</a:t>
            </a:r>
            <a:endParaRPr lang="ko-KR" altLang="en-US" sz="12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 bwMode="gray">
          <a:xfrm>
            <a:off x="6704280" y="2138784"/>
            <a:ext cx="828000" cy="72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lIns="36000" tIns="25200" rIns="36000" bIns="25200" anchor="ctr"/>
          <a:lstStyle/>
          <a:p>
            <a:pPr lvl="0" algn="ctr" latinLnBrk="0">
              <a:spcBef>
                <a:spcPct val="0"/>
              </a:spcBef>
              <a:defRPr/>
            </a:pPr>
            <a:r>
              <a:rPr lang="ko-KR" altLang="en-US" sz="1200" b="1" kern="0" dirty="0" smtClean="0">
                <a:solidFill>
                  <a:schemeClr val="bg1"/>
                </a:solidFill>
                <a:latin typeface="+mn-ea"/>
              </a:rPr>
              <a:t>신규 매장 처리</a:t>
            </a:r>
            <a:endParaRPr lang="ko-KR" altLang="en-US" sz="12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 bwMode="gray">
          <a:xfrm>
            <a:off x="3210251" y="3687845"/>
            <a:ext cx="828000" cy="576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lIns="36000" tIns="25200" rIns="36000" bIns="25200" anchor="ctr"/>
          <a:lstStyle/>
          <a:p>
            <a:pPr lvl="0" algn="ctr" latinLnBrk="0">
              <a:spcBef>
                <a:spcPct val="0"/>
              </a:spcBef>
              <a:defRPr/>
            </a:pPr>
            <a:r>
              <a:rPr lang="ko-KR" altLang="en-US" sz="1200" b="1" kern="0" dirty="0" smtClean="0">
                <a:solidFill>
                  <a:schemeClr val="bg1"/>
                </a:solidFill>
                <a:latin typeface="+mn-ea"/>
              </a:rPr>
              <a:t>판기</a:t>
            </a:r>
            <a:endParaRPr lang="ko-KR" altLang="en-US" sz="12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31081" y="1607518"/>
            <a:ext cx="2604745" cy="2736000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r>
              <a:rPr lang="en-US" altLang="ko-KR" sz="1300" b="1" dirty="0">
                <a:latin typeface="+mn-ea"/>
                <a:cs typeface="Arial" charset="0"/>
              </a:rPr>
              <a:t> 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gray">
          <a:xfrm>
            <a:off x="331081" y="1607521"/>
            <a:ext cx="2604745" cy="43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400" b="1" dirty="0" smtClean="0">
                <a:latin typeface="+mn-ea"/>
                <a:cs typeface="Arial" charset="0"/>
              </a:rPr>
              <a:t>시뮬레이션 대상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3087616" y="1607518"/>
            <a:ext cx="6451075" cy="2736000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r>
              <a:rPr lang="en-US" altLang="ko-KR" sz="1300" b="1" dirty="0">
                <a:latin typeface="+mn-ea"/>
                <a:cs typeface="Arial" charset="0"/>
              </a:rPr>
              <a:t> 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gray">
          <a:xfrm>
            <a:off x="3087616" y="1607521"/>
            <a:ext cx="6451075" cy="43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latin typeface="+mn-ea"/>
                <a:cs typeface="Arial" charset="0"/>
              </a:rPr>
              <a:t>Assumptions</a:t>
            </a:r>
            <a:endParaRPr lang="ko-KR" altLang="en-US" sz="1400" b="1" dirty="0" smtClean="0">
              <a:latin typeface="+mn-ea"/>
              <a:cs typeface="Arial" charset="0"/>
            </a:endParaRPr>
          </a:p>
        </p:txBody>
      </p:sp>
      <p:sp>
        <p:nvSpPr>
          <p:cNvPr id="13" name="모서리가 둥근 직사각형 12"/>
          <p:cNvSpPr/>
          <p:nvPr/>
        </p:nvSpPr>
        <p:spPr bwMode="gray">
          <a:xfrm>
            <a:off x="6704280" y="2973629"/>
            <a:ext cx="828000" cy="129021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lIns="36000" tIns="25200" rIns="36000" bIns="25200" anchor="ctr"/>
          <a:lstStyle/>
          <a:p>
            <a:pPr lvl="0" algn="ctr" latinLnBrk="0">
              <a:spcBef>
                <a:spcPct val="0"/>
              </a:spcBef>
              <a:defRPr/>
            </a:pPr>
            <a:r>
              <a:rPr lang="ko-KR" altLang="en-US" sz="1200" b="1" kern="0" dirty="0" smtClean="0">
                <a:solidFill>
                  <a:schemeClr val="bg1"/>
                </a:solidFill>
                <a:latin typeface="+mn-ea"/>
              </a:rPr>
              <a:t>신규 속성 그룹에 속한 스타일</a:t>
            </a:r>
            <a:endParaRPr lang="ko-KR" altLang="en-US" sz="12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23405" y="4415634"/>
            <a:ext cx="9215286" cy="2049165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rtlCol="0" anchor="ctr"/>
          <a:lstStyle/>
          <a:p>
            <a:pPr algn="ctr"/>
            <a:r>
              <a:rPr lang="en-US" altLang="ko-KR" sz="1300" b="1" dirty="0">
                <a:latin typeface="+mn-ea"/>
                <a:cs typeface="Arial" charset="0"/>
              </a:rPr>
              <a:t> 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gray">
          <a:xfrm>
            <a:off x="323405" y="4415635"/>
            <a:ext cx="9215286" cy="43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400" b="1" dirty="0" smtClean="0">
                <a:latin typeface="+mn-ea"/>
                <a:cs typeface="Arial" charset="0"/>
              </a:rPr>
              <a:t>시뮬레이션 방식</a:t>
            </a:r>
          </a:p>
        </p:txBody>
      </p:sp>
      <p:pic>
        <p:nvPicPr>
          <p:cNvPr id="17" name="그림 16" descr="HEA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6" y="2184857"/>
            <a:ext cx="2041490" cy="33340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338530"/>
              </p:ext>
            </p:extLst>
          </p:nvPr>
        </p:nvGraphicFramePr>
        <p:xfrm>
          <a:off x="658976" y="4946900"/>
          <a:ext cx="2630408" cy="85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311"/>
                <a:gridCol w="605479"/>
                <a:gridCol w="605479"/>
                <a:gridCol w="605479"/>
                <a:gridCol w="295660"/>
              </a:tblGrid>
              <a:tr h="19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rgbClr val="0000FF"/>
                          </a:solidFill>
                        </a:rPr>
                        <a:t>HEAD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Store 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Store 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Store 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1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Style</a:t>
                      </a:r>
                      <a:r>
                        <a:rPr lang="en-US" altLang="ko-KR" sz="900" b="1" baseline="0" dirty="0" smtClean="0"/>
                        <a:t> </a:t>
                      </a:r>
                      <a:r>
                        <a:rPr lang="en-US" altLang="ko-KR" sz="900" b="1" dirty="0" smtClean="0"/>
                        <a:t>1</a:t>
                      </a:r>
                      <a:endParaRPr lang="ko-KR" altLang="en-US" sz="900" b="1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latinLnBrk="1">
                        <a:buFont typeface="Arial" pitchFamily="34" charset="0"/>
                        <a:buChar char="•"/>
                      </a:pPr>
                      <a:endParaRPr lang="en-US" altLang="ko-KR" sz="900" b="0" baseline="0" dirty="0" smtClean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Style</a:t>
                      </a:r>
                      <a:r>
                        <a:rPr lang="en-US" altLang="ko-KR" sz="900" b="1" baseline="0" dirty="0" smtClean="0"/>
                        <a:t> </a:t>
                      </a:r>
                      <a:r>
                        <a:rPr lang="en-US" altLang="ko-KR" sz="900" b="1" dirty="0" smtClean="0"/>
                        <a:t>2</a:t>
                      </a:r>
                      <a:endParaRPr lang="ko-KR" altLang="en-US" sz="900" b="1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…</a:t>
                      </a:r>
                      <a:endParaRPr lang="ko-KR" altLang="en-US" sz="900" b="1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gray">
          <a:xfrm>
            <a:off x="1227823" y="5211633"/>
            <a:ext cx="2124803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marL="93663" indent="-93663"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신규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+mn-ea"/>
              </a:rPr>
              <a:t>로직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 적용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+mn-ea"/>
              </a:rPr>
              <a:t>배분표</a:t>
            </a:r>
            <a:endParaRPr lang="en-US" altLang="ko-KR" sz="1400" b="1" dirty="0" smtClean="0">
              <a:solidFill>
                <a:srgbClr val="0000FF"/>
              </a:solidFill>
              <a:latin typeface="+mn-ea"/>
            </a:endParaRPr>
          </a:p>
          <a:p>
            <a:pPr marL="93663" indent="-93663">
              <a:buFont typeface="Arial" pitchFamily="34" charset="0"/>
              <a:buChar char="•"/>
            </a:pP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12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년 판매 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Data 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기반 </a:t>
            </a:r>
            <a:endParaRPr lang="en-US" altLang="ko-KR" sz="1400" b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126067"/>
              </p:ext>
            </p:extLst>
          </p:nvPr>
        </p:nvGraphicFramePr>
        <p:xfrm>
          <a:off x="3643405" y="4946900"/>
          <a:ext cx="2630408" cy="85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311"/>
                <a:gridCol w="605479"/>
                <a:gridCol w="605479"/>
                <a:gridCol w="605479"/>
                <a:gridCol w="295660"/>
              </a:tblGrid>
              <a:tr h="19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rgbClr val="0000FF"/>
                          </a:solidFill>
                        </a:rPr>
                        <a:t>HEAD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Store 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Store 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Store 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1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Style</a:t>
                      </a:r>
                      <a:r>
                        <a:rPr lang="en-US" altLang="ko-KR" sz="900" b="1" baseline="0" dirty="0" smtClean="0"/>
                        <a:t> </a:t>
                      </a:r>
                      <a:r>
                        <a:rPr lang="en-US" altLang="ko-KR" sz="900" b="1" dirty="0" smtClean="0"/>
                        <a:t>1</a:t>
                      </a:r>
                      <a:endParaRPr lang="ko-KR" altLang="en-US" sz="900" b="1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latinLnBrk="1">
                        <a:buFont typeface="Arial" pitchFamily="34" charset="0"/>
                        <a:buChar char="•"/>
                      </a:pPr>
                      <a:endParaRPr lang="en-US" altLang="ko-KR" sz="900" b="0" baseline="0" dirty="0" smtClean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Style</a:t>
                      </a:r>
                      <a:r>
                        <a:rPr lang="en-US" altLang="ko-KR" sz="900" b="1" baseline="0" dirty="0" smtClean="0"/>
                        <a:t> </a:t>
                      </a:r>
                      <a:r>
                        <a:rPr lang="en-US" altLang="ko-KR" sz="900" b="1" dirty="0" smtClean="0"/>
                        <a:t>2</a:t>
                      </a:r>
                      <a:endParaRPr lang="ko-KR" altLang="en-US" sz="900" b="1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…</a:t>
                      </a:r>
                      <a:endParaRPr lang="ko-KR" altLang="en-US" sz="900" b="1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 bwMode="gray">
          <a:xfrm>
            <a:off x="4275346" y="5326375"/>
            <a:ext cx="2124803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marL="93663" indent="-93663">
              <a:buFont typeface="Arial" pitchFamily="34" charset="0"/>
              <a:buChar char="•"/>
            </a:pP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13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년 실제 판매량</a:t>
            </a:r>
            <a:endParaRPr lang="en-US" altLang="ko-KR" sz="1400" b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62862"/>
              </p:ext>
            </p:extLst>
          </p:nvPr>
        </p:nvGraphicFramePr>
        <p:xfrm>
          <a:off x="6627834" y="4946900"/>
          <a:ext cx="2630408" cy="85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311"/>
                <a:gridCol w="605479"/>
                <a:gridCol w="605479"/>
                <a:gridCol w="605479"/>
                <a:gridCol w="295660"/>
              </a:tblGrid>
              <a:tr h="19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rgbClr val="0000FF"/>
                          </a:solidFill>
                        </a:rPr>
                        <a:t>HEAD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Store 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Store 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Store 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1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Style</a:t>
                      </a:r>
                      <a:r>
                        <a:rPr lang="en-US" altLang="ko-KR" sz="900" b="1" baseline="0" dirty="0" smtClean="0"/>
                        <a:t> </a:t>
                      </a:r>
                      <a:r>
                        <a:rPr lang="en-US" altLang="ko-KR" sz="900" b="1" dirty="0" smtClean="0"/>
                        <a:t>1</a:t>
                      </a:r>
                      <a:endParaRPr lang="ko-KR" altLang="en-US" sz="900" b="1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latinLnBrk="1">
                        <a:buFont typeface="Arial" pitchFamily="34" charset="0"/>
                        <a:buChar char="•"/>
                      </a:pPr>
                      <a:endParaRPr lang="en-US" altLang="ko-KR" sz="900" b="0" baseline="0" dirty="0" smtClean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Style</a:t>
                      </a:r>
                      <a:r>
                        <a:rPr lang="en-US" altLang="ko-KR" sz="900" b="1" baseline="0" dirty="0" smtClean="0"/>
                        <a:t> </a:t>
                      </a:r>
                      <a:r>
                        <a:rPr lang="en-US" altLang="ko-KR" sz="900" b="1" dirty="0" smtClean="0"/>
                        <a:t>2</a:t>
                      </a:r>
                      <a:endParaRPr lang="ko-KR" altLang="en-US" sz="900" b="1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…</a:t>
                      </a:r>
                      <a:endParaRPr lang="ko-KR" altLang="en-US" sz="900" b="1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 bwMode="gray">
          <a:xfrm>
            <a:off x="7234994" y="5322178"/>
            <a:ext cx="2124803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marL="93663" indent="-93663">
              <a:buFont typeface="Arial" pitchFamily="34" charset="0"/>
              <a:buChar char="•"/>
            </a:pP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13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년 기존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+mn-ea"/>
              </a:rPr>
              <a:t>배분표</a:t>
            </a:r>
            <a:endParaRPr lang="en-US" altLang="ko-KR" sz="1400" b="1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618764" y="5857640"/>
            <a:ext cx="2592000" cy="396000"/>
            <a:chOff x="1824439" y="5793916"/>
            <a:chExt cx="2474802" cy="432000"/>
          </a:xfrm>
        </p:grpSpPr>
        <p:sp>
          <p:nvSpPr>
            <p:cNvPr id="24" name="위로 굽은 화살표 23"/>
            <p:cNvSpPr/>
            <p:nvPr/>
          </p:nvSpPr>
          <p:spPr bwMode="auto">
            <a:xfrm>
              <a:off x="3039241" y="5793916"/>
              <a:ext cx="1260000" cy="432000"/>
            </a:xfrm>
            <a:prstGeom prst="bentUpArrow">
              <a:avLst/>
            </a:prstGeom>
            <a:solidFill>
              <a:schemeClr val="bg1">
                <a:lumMod val="75000"/>
              </a:schemeClr>
            </a:solidFill>
            <a:ln w="6350" algn="ctr">
              <a:noFill/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25" name="위로 굽은 화살표 24"/>
            <p:cNvSpPr/>
            <p:nvPr/>
          </p:nvSpPr>
          <p:spPr bwMode="auto">
            <a:xfrm flipH="1">
              <a:off x="1824439" y="5793916"/>
              <a:ext cx="1260000" cy="432000"/>
            </a:xfrm>
            <a:prstGeom prst="bentUpArrow">
              <a:avLst/>
            </a:prstGeom>
            <a:solidFill>
              <a:schemeClr val="bg1">
                <a:lumMod val="75000"/>
              </a:schemeClr>
            </a:solidFill>
            <a:ln w="6350" algn="ctr">
              <a:noFill/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717094" y="5857640"/>
            <a:ext cx="2592000" cy="396000"/>
            <a:chOff x="1824439" y="5793916"/>
            <a:chExt cx="2474802" cy="432000"/>
          </a:xfrm>
        </p:grpSpPr>
        <p:sp>
          <p:nvSpPr>
            <p:cNvPr id="28" name="위로 굽은 화살표 27"/>
            <p:cNvSpPr/>
            <p:nvPr/>
          </p:nvSpPr>
          <p:spPr bwMode="auto">
            <a:xfrm>
              <a:off x="3039241" y="5793916"/>
              <a:ext cx="1260000" cy="432000"/>
            </a:xfrm>
            <a:prstGeom prst="bentUpArrow">
              <a:avLst/>
            </a:prstGeom>
            <a:solidFill>
              <a:schemeClr val="bg1">
                <a:lumMod val="75000"/>
              </a:schemeClr>
            </a:solidFill>
            <a:ln w="6350" algn="ctr">
              <a:noFill/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29" name="위로 굽은 화살표 28"/>
            <p:cNvSpPr/>
            <p:nvPr/>
          </p:nvSpPr>
          <p:spPr bwMode="auto">
            <a:xfrm flipH="1">
              <a:off x="1824439" y="5793916"/>
              <a:ext cx="1260000" cy="432000"/>
            </a:xfrm>
            <a:prstGeom prst="bentUpArrow">
              <a:avLst/>
            </a:prstGeom>
            <a:solidFill>
              <a:schemeClr val="bg1">
                <a:lumMod val="75000"/>
              </a:schemeClr>
            </a:solidFill>
            <a:ln w="6350" algn="ctr">
              <a:noFill/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 bwMode="blackWhite">
          <a:xfrm>
            <a:off x="2021609" y="5939621"/>
            <a:ext cx="1798110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Cell</a:t>
            </a:r>
            <a:r>
              <a:rPr lang="ko-KR" altLang="en-US" sz="1200" b="1" dirty="0" smtClean="0">
                <a:ea typeface="맑은 고딕" pitchFamily="50" charset="-127"/>
              </a:rPr>
              <a:t>별 차이 계산 </a:t>
            </a:r>
            <a:r>
              <a:rPr lang="en-US" altLang="ko-KR" sz="1200" b="1" dirty="0" smtClean="0">
                <a:ea typeface="맑은 고딕" pitchFamily="50" charset="-127"/>
              </a:rPr>
              <a:t>(</a:t>
            </a:r>
            <a:r>
              <a:rPr lang="en-US" altLang="ko-KR" sz="1200" b="1" dirty="0" err="1">
                <a:latin typeface="+mn-ea"/>
              </a:rPr>
              <a:t>B</a:t>
            </a:r>
            <a:r>
              <a:rPr lang="en-US" altLang="ko-KR" sz="1200" b="1" baseline="-25000" dirty="0" err="1">
                <a:latin typeface="+mn-ea"/>
              </a:rPr>
              <a:t>n,m</a:t>
            </a:r>
            <a:r>
              <a:rPr lang="en-US" altLang="ko-KR" sz="1200" b="1" dirty="0" smtClean="0">
                <a:ea typeface="맑은 고딕" pitchFamily="50" charset="-127"/>
              </a:rPr>
              <a:t>) </a:t>
            </a:r>
            <a:r>
              <a:rPr lang="ko-KR" altLang="en-US" sz="1200" b="1" dirty="0" smtClean="0">
                <a:ea typeface="맑은 고딕" pitchFamily="50" charset="-127"/>
              </a:rPr>
              <a:t>후 평균</a:t>
            </a:r>
            <a:r>
              <a:rPr lang="en-US" altLang="ko-KR" sz="1200" b="1" dirty="0" smtClean="0"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ea typeface="맑은 고딕" pitchFamily="50" charset="-127"/>
              </a:rPr>
              <a:t>표준편차 계산</a:t>
            </a:r>
          </a:p>
        </p:txBody>
      </p:sp>
      <p:sp>
        <p:nvSpPr>
          <p:cNvPr id="31" name="TextBox 30"/>
          <p:cNvSpPr txBox="1"/>
          <p:nvPr/>
        </p:nvSpPr>
        <p:spPr bwMode="blackWhite">
          <a:xfrm>
            <a:off x="6213603" y="5939621"/>
            <a:ext cx="1704446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Cell</a:t>
            </a:r>
            <a:r>
              <a:rPr lang="ko-KR" altLang="en-US" sz="1200" b="1" dirty="0" smtClean="0">
                <a:ea typeface="맑은 고딕" pitchFamily="50" charset="-127"/>
              </a:rPr>
              <a:t>별 차이 계산 </a:t>
            </a:r>
            <a:r>
              <a:rPr lang="en-US" altLang="ko-KR" sz="1200" b="1" dirty="0" smtClean="0">
                <a:ea typeface="맑은 고딕" pitchFamily="50" charset="-127"/>
              </a:rPr>
              <a:t>(A</a:t>
            </a:r>
            <a:r>
              <a:rPr lang="en-US" altLang="ko-KR" sz="1200" b="1" baseline="-25000" dirty="0" smtClean="0">
                <a:latin typeface="+mn-ea"/>
              </a:rPr>
              <a:t>n,m</a:t>
            </a:r>
            <a:r>
              <a:rPr lang="en-US" altLang="ko-KR" sz="1200" b="1" dirty="0" smtClean="0">
                <a:ea typeface="맑은 고딕" pitchFamily="50" charset="-127"/>
              </a:rPr>
              <a:t>) </a:t>
            </a:r>
            <a:r>
              <a:rPr lang="ko-KR" altLang="en-US" sz="1200" b="1" dirty="0" smtClean="0">
                <a:ea typeface="맑은 고딕" pitchFamily="50" charset="-127"/>
              </a:rPr>
              <a:t>후 평균</a:t>
            </a:r>
            <a:r>
              <a:rPr lang="en-US" altLang="ko-KR" sz="1200" b="1" dirty="0" smtClean="0"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ea typeface="맑은 고딕" pitchFamily="50" charset="-127"/>
              </a:rPr>
              <a:t>표준편차 계산</a:t>
            </a:r>
          </a:p>
        </p:txBody>
      </p:sp>
      <p:sp>
        <p:nvSpPr>
          <p:cNvPr id="32" name="왼쪽/오른쪽 화살표 31"/>
          <p:cNvSpPr/>
          <p:nvPr/>
        </p:nvSpPr>
        <p:spPr bwMode="auto">
          <a:xfrm>
            <a:off x="4350984" y="6009430"/>
            <a:ext cx="1214320" cy="409160"/>
          </a:xfrm>
          <a:prstGeom prst="leftRightArrow">
            <a:avLst/>
          </a:prstGeom>
          <a:solidFill>
            <a:srgbClr val="FFD5D5"/>
          </a:solidFill>
          <a:ln w="6350" algn="ctr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300" b="1" smtClean="0">
                <a:solidFill>
                  <a:srgbClr val="FF0000"/>
                </a:solidFill>
                <a:latin typeface="+mn-ea"/>
                <a:cs typeface="Arial" charset="0"/>
              </a:rPr>
              <a:t>비교 분석</a:t>
            </a:r>
            <a:endParaRPr lang="ko-KR" altLang="en-US" sz="1300" b="1" dirty="0" smtClean="0">
              <a:solidFill>
                <a:srgbClr val="FF0000"/>
              </a:solidFill>
              <a:latin typeface="+mn-ea"/>
              <a:cs typeface="Arial" charset="0"/>
            </a:endParaRPr>
          </a:p>
        </p:txBody>
      </p:sp>
      <p:sp>
        <p:nvSpPr>
          <p:cNvPr id="33" name="TextBox 32"/>
          <p:cNvSpPr txBox="1"/>
          <p:nvPr/>
        </p:nvSpPr>
        <p:spPr bwMode="blackWhite">
          <a:xfrm>
            <a:off x="4094950" y="2103462"/>
            <a:ext cx="248129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marL="171450" indent="-171450" defTabSz="1028700" eaLnBrk="1" hangingPunct="1">
              <a:buSzPct val="120000"/>
              <a:buFont typeface="Arial" pitchFamily="34" charset="0"/>
              <a:buChar char="•"/>
            </a:pPr>
            <a:r>
              <a:rPr lang="ko-KR" altLang="en-US" sz="1200" dirty="0" smtClean="0">
                <a:ea typeface="맑은 고딕" pitchFamily="50" charset="-127"/>
              </a:rPr>
              <a:t>스타일 속성 그룹 </a:t>
            </a:r>
            <a:r>
              <a:rPr lang="en-US" altLang="ko-KR" sz="1200" dirty="0" smtClean="0">
                <a:ea typeface="맑은 고딕" pitchFamily="50" charset="-127"/>
              </a:rPr>
              <a:t>: </a:t>
            </a:r>
            <a:r>
              <a:rPr lang="ko-KR" altLang="en-US" sz="1200" dirty="0" smtClean="0">
                <a:ea typeface="맑은 고딕" pitchFamily="50" charset="-127"/>
              </a:rPr>
              <a:t>가격 </a:t>
            </a:r>
            <a:r>
              <a:rPr lang="en-US" altLang="ko-KR" sz="1200" dirty="0">
                <a:ea typeface="맑은 고딕" pitchFamily="50" charset="-127"/>
              </a:rPr>
              <a:t>x</a:t>
            </a:r>
            <a:r>
              <a:rPr lang="en-US" altLang="ko-KR" sz="1200" dirty="0" smtClean="0">
                <a:ea typeface="맑은 고딕" pitchFamily="50" charset="-127"/>
              </a:rPr>
              <a:t> </a:t>
            </a:r>
            <a:r>
              <a:rPr lang="ko-KR" altLang="en-US" sz="1200" dirty="0" smtClean="0">
                <a:ea typeface="맑은 고딕" pitchFamily="50" charset="-127"/>
              </a:rPr>
              <a:t>컬러</a:t>
            </a:r>
            <a:endParaRPr lang="en-US" altLang="ko-KR" sz="1200" dirty="0" smtClean="0">
              <a:ea typeface="맑은 고딕" pitchFamily="50" charset="-127"/>
            </a:endParaRPr>
          </a:p>
          <a:p>
            <a:pPr marL="182563" defTabSz="1028700" eaLnBrk="1" hangingPunct="1">
              <a:buSzPct val="120000"/>
            </a:pPr>
            <a:r>
              <a:rPr lang="en-US" altLang="ko-KR" sz="1200" dirty="0" smtClean="0">
                <a:ea typeface="맑은 고딕" pitchFamily="50" charset="-127"/>
              </a:rPr>
              <a:t>1. </a:t>
            </a:r>
            <a:r>
              <a:rPr lang="ko-KR" altLang="en-US" sz="1200" dirty="0" smtClean="0">
                <a:ea typeface="맑은 고딕" pitchFamily="50" charset="-127"/>
              </a:rPr>
              <a:t>가격 </a:t>
            </a:r>
            <a:r>
              <a:rPr lang="en-US" altLang="ko-KR" sz="1200" dirty="0" smtClean="0">
                <a:ea typeface="맑은 고딕" pitchFamily="50" charset="-127"/>
              </a:rPr>
              <a:t>: </a:t>
            </a:r>
          </a:p>
          <a:p>
            <a:pPr marL="354013" defTabSz="1028700" eaLnBrk="1" hangingPunct="1">
              <a:buSzPct val="120000"/>
              <a:buFont typeface="Wingdings" pitchFamily="2" charset="2"/>
              <a:buChar char="ü"/>
            </a:pPr>
            <a:r>
              <a:rPr lang="ko-KR" altLang="en-US" sz="1200" dirty="0" smtClean="0">
                <a:ea typeface="맑은 고딕" pitchFamily="50" charset="-127"/>
              </a:rPr>
              <a:t>고 </a:t>
            </a:r>
            <a:r>
              <a:rPr lang="en-US" altLang="ko-KR" sz="1200" dirty="0" smtClean="0">
                <a:ea typeface="맑은 고딕" pitchFamily="50" charset="-127"/>
              </a:rPr>
              <a:t>= 59,000</a:t>
            </a:r>
            <a:r>
              <a:rPr lang="ko-KR" altLang="en-US" sz="1200" dirty="0" smtClean="0">
                <a:ea typeface="맑은 고딕" pitchFamily="50" charset="-127"/>
              </a:rPr>
              <a:t>원</a:t>
            </a:r>
            <a:r>
              <a:rPr lang="en-US" altLang="ko-KR" sz="1200" dirty="0" smtClean="0">
                <a:ea typeface="맑은 고딕" pitchFamily="50" charset="-127"/>
              </a:rPr>
              <a:t> </a:t>
            </a:r>
            <a:r>
              <a:rPr lang="ko-KR" altLang="en-US" sz="1200" dirty="0" smtClean="0">
                <a:ea typeface="맑은 고딕" pitchFamily="50" charset="-127"/>
              </a:rPr>
              <a:t>초과</a:t>
            </a:r>
            <a:endParaRPr lang="en-US" altLang="ko-KR" sz="1200" dirty="0" smtClean="0">
              <a:ea typeface="맑은 고딕" pitchFamily="50" charset="-127"/>
            </a:endParaRPr>
          </a:p>
          <a:p>
            <a:pPr marL="354013" defTabSz="1028700" eaLnBrk="1" hangingPunct="1">
              <a:buSzPct val="120000"/>
              <a:buFont typeface="Wingdings" pitchFamily="2" charset="2"/>
              <a:buChar char="ü"/>
            </a:pPr>
            <a:r>
              <a:rPr lang="ko-KR" altLang="en-US" sz="1200" dirty="0" smtClean="0">
                <a:ea typeface="맑은 고딕" pitchFamily="50" charset="-127"/>
              </a:rPr>
              <a:t>중 </a:t>
            </a:r>
            <a:r>
              <a:rPr lang="en-US" altLang="ko-KR" sz="1200" dirty="0" smtClean="0">
                <a:ea typeface="맑은 고딕" pitchFamily="50" charset="-127"/>
              </a:rPr>
              <a:t>= 39,000</a:t>
            </a:r>
            <a:r>
              <a:rPr lang="ko-KR" altLang="en-US" sz="1200" dirty="0" smtClean="0">
                <a:ea typeface="맑은 고딕" pitchFamily="50" charset="-127"/>
              </a:rPr>
              <a:t>원</a:t>
            </a:r>
            <a:r>
              <a:rPr lang="en-US" altLang="ko-KR" sz="1200" dirty="0" smtClean="0">
                <a:ea typeface="맑은 고딕" pitchFamily="50" charset="-127"/>
              </a:rPr>
              <a:t> ~ 59,000</a:t>
            </a:r>
            <a:r>
              <a:rPr lang="ko-KR" altLang="en-US" sz="1200" dirty="0" smtClean="0">
                <a:ea typeface="맑은 고딕" pitchFamily="50" charset="-127"/>
              </a:rPr>
              <a:t>원 </a:t>
            </a:r>
            <a:endParaRPr lang="en-US" altLang="ko-KR" sz="1200" dirty="0" smtClean="0">
              <a:ea typeface="맑은 고딕" pitchFamily="50" charset="-127"/>
            </a:endParaRPr>
          </a:p>
          <a:p>
            <a:pPr marL="354013" defTabSz="1028700" eaLnBrk="1" hangingPunct="1">
              <a:buSzPct val="120000"/>
              <a:buFont typeface="Wingdings" pitchFamily="2" charset="2"/>
              <a:buChar char="ü"/>
            </a:pPr>
            <a:r>
              <a:rPr lang="ko-KR" altLang="en-US" sz="1200" dirty="0" smtClean="0">
                <a:ea typeface="맑은 고딕" pitchFamily="50" charset="-127"/>
              </a:rPr>
              <a:t>저 </a:t>
            </a:r>
            <a:r>
              <a:rPr lang="en-US" altLang="ko-KR" sz="1200" dirty="0" smtClean="0">
                <a:ea typeface="맑은 고딕" pitchFamily="50" charset="-127"/>
              </a:rPr>
              <a:t>= 39,000</a:t>
            </a:r>
            <a:r>
              <a:rPr lang="ko-KR" altLang="en-US" sz="1200" dirty="0" smtClean="0">
                <a:ea typeface="맑은 고딕" pitchFamily="50" charset="-127"/>
              </a:rPr>
              <a:t>원</a:t>
            </a:r>
            <a:r>
              <a:rPr lang="en-US" altLang="ko-KR" sz="1200" dirty="0" smtClean="0">
                <a:ea typeface="맑은 고딕" pitchFamily="50" charset="-127"/>
              </a:rPr>
              <a:t> </a:t>
            </a:r>
            <a:r>
              <a:rPr lang="ko-KR" altLang="en-US" sz="1200" dirty="0" smtClean="0">
                <a:ea typeface="맑은 고딕" pitchFamily="50" charset="-127"/>
              </a:rPr>
              <a:t>이하</a:t>
            </a:r>
            <a:endParaRPr lang="en-US" altLang="ko-KR" sz="1200" dirty="0" smtClean="0">
              <a:ea typeface="맑은 고딕" pitchFamily="50" charset="-127"/>
            </a:endParaRPr>
          </a:p>
          <a:p>
            <a:pPr marL="182563" defTabSz="1028700" eaLnBrk="1" hangingPunct="1">
              <a:buSzPct val="120000"/>
            </a:pPr>
            <a:r>
              <a:rPr lang="en-US" altLang="ko-KR" sz="1200" dirty="0" smtClean="0">
                <a:ea typeface="맑은 고딕" pitchFamily="50" charset="-127"/>
              </a:rPr>
              <a:t>2. </a:t>
            </a:r>
            <a:r>
              <a:rPr lang="ko-KR" altLang="en-US" sz="1200" dirty="0" smtClean="0">
                <a:ea typeface="맑은 고딕" pitchFamily="50" charset="-127"/>
              </a:rPr>
              <a:t>컬러 </a:t>
            </a:r>
            <a:r>
              <a:rPr lang="en-US" altLang="ko-KR" sz="1200" dirty="0" smtClean="0">
                <a:ea typeface="맑은 고딕" pitchFamily="50" charset="-127"/>
              </a:rPr>
              <a:t>(18</a:t>
            </a:r>
            <a:r>
              <a:rPr lang="ko-KR" altLang="en-US" sz="1200" dirty="0" smtClean="0">
                <a:ea typeface="맑은 고딕" pitchFamily="50" charset="-127"/>
              </a:rPr>
              <a:t>종</a:t>
            </a:r>
            <a:r>
              <a:rPr lang="en-US" altLang="ko-KR" sz="1200" dirty="0" smtClean="0">
                <a:ea typeface="맑은 고딕" pitchFamily="50" charset="-127"/>
              </a:rPr>
              <a:t>) : BL, GR, GY, IK, KH, MB, MG, MI, MN, NA, NO, NY, OR, PI, RE, TE, WH, YE</a:t>
            </a:r>
          </a:p>
        </p:txBody>
      </p:sp>
      <p:sp>
        <p:nvSpPr>
          <p:cNvPr id="34" name="TextBox 33"/>
          <p:cNvSpPr txBox="1"/>
          <p:nvPr/>
        </p:nvSpPr>
        <p:spPr bwMode="blackWhite">
          <a:xfrm>
            <a:off x="7602223" y="2103462"/>
            <a:ext cx="189763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marL="171450" indent="-171450" defTabSz="1028700" eaLnBrk="1" latinLnBrk="0" hangingPunct="1">
              <a:buSzPct val="120000"/>
              <a:buFont typeface="Arial" pitchFamily="34" charset="0"/>
              <a:buChar char="•"/>
            </a:pPr>
            <a:r>
              <a:rPr lang="en-US" altLang="ko-KR" sz="1200" dirty="0" smtClean="0">
                <a:ea typeface="맑은 고딕" pitchFamily="50" charset="-127"/>
              </a:rPr>
              <a:t>12</a:t>
            </a:r>
            <a:r>
              <a:rPr lang="ko-KR" altLang="en-US" sz="1200" dirty="0" smtClean="0">
                <a:ea typeface="맑은 고딕" pitchFamily="50" charset="-127"/>
              </a:rPr>
              <a:t>년 하반기 오픈 매장 </a:t>
            </a:r>
            <a:r>
              <a:rPr lang="en-US" altLang="ko-KR" sz="1200" dirty="0" smtClean="0">
                <a:ea typeface="맑은 고딕" pitchFamily="50" charset="-127"/>
              </a:rPr>
              <a:t>5</a:t>
            </a:r>
            <a:r>
              <a:rPr lang="ko-KR" altLang="en-US" sz="1200" dirty="0" smtClean="0">
                <a:ea typeface="맑은 고딕" pitchFamily="50" charset="-127"/>
              </a:rPr>
              <a:t>개 </a:t>
            </a:r>
            <a:r>
              <a:rPr lang="en-US" altLang="ko-KR" sz="1200" dirty="0" smtClean="0">
                <a:ea typeface="맑은 고딕" pitchFamily="50" charset="-127"/>
              </a:rPr>
              <a:t>+ 13</a:t>
            </a:r>
            <a:r>
              <a:rPr lang="ko-KR" altLang="en-US" sz="1200" dirty="0" smtClean="0">
                <a:ea typeface="맑은 고딕" pitchFamily="50" charset="-127"/>
              </a:rPr>
              <a:t>년 오픈 매장 </a:t>
            </a:r>
            <a:r>
              <a:rPr lang="en-US" altLang="ko-KR" sz="1200" dirty="0" smtClean="0">
                <a:ea typeface="맑은 고딕" pitchFamily="50" charset="-127"/>
              </a:rPr>
              <a:t>14</a:t>
            </a:r>
            <a:r>
              <a:rPr lang="ko-KR" altLang="en-US" sz="1200" dirty="0" smtClean="0">
                <a:ea typeface="맑은 고딕" pitchFamily="50" charset="-127"/>
              </a:rPr>
              <a:t>개</a:t>
            </a:r>
            <a:r>
              <a:rPr lang="en-US" altLang="ko-KR" sz="1200" dirty="0">
                <a:ea typeface="맑은 고딕" pitchFamily="50" charset="-127"/>
              </a:rPr>
              <a:t> </a:t>
            </a:r>
            <a:r>
              <a:rPr lang="en-US" altLang="ko-KR" sz="1200" dirty="0" smtClean="0">
                <a:ea typeface="맑은 고딕" pitchFamily="50" charset="-127"/>
                <a:sym typeface="Wingdings" pitchFamily="2" charset="2"/>
              </a:rPr>
              <a:t> </a:t>
            </a:r>
            <a:r>
              <a:rPr lang="ko-KR" altLang="en-US" sz="1200" dirty="0" smtClean="0">
                <a:ea typeface="맑은 고딕" pitchFamily="50" charset="-127"/>
                <a:sym typeface="Wingdings" pitchFamily="2" charset="2"/>
              </a:rPr>
              <a:t>속성 그룹의</a:t>
            </a:r>
            <a:r>
              <a:rPr lang="en-US" altLang="ko-KR" sz="1200" dirty="0" smtClean="0">
                <a:ea typeface="맑은 고딕" pitchFamily="50" charset="-127"/>
              </a:rPr>
              <a:t> </a:t>
            </a:r>
            <a:r>
              <a:rPr lang="ko-KR" altLang="en-US" sz="1200" dirty="0" smtClean="0">
                <a:ea typeface="맑은 고딕" pitchFamily="50" charset="-127"/>
              </a:rPr>
              <a:t>평균 판매율 적용 </a:t>
            </a:r>
            <a:endParaRPr lang="en-US" altLang="ko-KR" sz="1200" dirty="0" smtClean="0"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 bwMode="blackWhite">
          <a:xfrm>
            <a:off x="7602223" y="2971183"/>
            <a:ext cx="1894287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marL="171450" indent="-171450" defTabSz="1028700" eaLnBrk="1" latinLnBrk="0" hangingPunct="1">
              <a:buSzPct val="120000"/>
              <a:buFont typeface="Arial" pitchFamily="34" charset="0"/>
              <a:buChar char="•"/>
            </a:pPr>
            <a:r>
              <a:rPr lang="ko-KR" altLang="en-US" sz="1200" dirty="0" smtClean="0">
                <a:ea typeface="맑은 고딕" pitchFamily="50" charset="-127"/>
                <a:sym typeface="Wingdings" pitchFamily="2" charset="2"/>
              </a:rPr>
              <a:t>전년도 유사 속성 그룹의 평균 판매율 적용</a:t>
            </a:r>
            <a:endParaRPr lang="en-US" altLang="ko-KR" sz="1200" dirty="0" smtClean="0">
              <a:ea typeface="맑은 고딕" pitchFamily="50" charset="-127"/>
              <a:sym typeface="Wingdings" pitchFamily="2" charset="2"/>
            </a:endParaRPr>
          </a:p>
          <a:p>
            <a:pPr marL="171450" indent="-171450" defTabSz="1028700" eaLnBrk="1" latinLnBrk="0" hangingPunct="1">
              <a:buSzPct val="120000"/>
              <a:buFont typeface="Arial" pitchFamily="34" charset="0"/>
              <a:buChar char="•"/>
            </a:pPr>
            <a:r>
              <a:rPr lang="ko-KR" altLang="en-US" sz="1200" dirty="0" smtClean="0">
                <a:ea typeface="맑은 고딕" pitchFamily="50" charset="-127"/>
              </a:rPr>
              <a:t>동일한 판매율 갖는 속성 그룹</a:t>
            </a:r>
            <a:r>
              <a:rPr lang="en-US" altLang="ko-KR" sz="1200" dirty="0" smtClean="0">
                <a:ea typeface="맑은 고딕" pitchFamily="50" charset="-127"/>
              </a:rPr>
              <a:t> </a:t>
            </a:r>
            <a:r>
              <a:rPr lang="en-US" altLang="ko-KR" sz="1200" dirty="0" smtClean="0">
                <a:ea typeface="맑은 고딕" pitchFamily="50" charset="-127"/>
                <a:sym typeface="Wingdings" pitchFamily="2" charset="2"/>
              </a:rPr>
              <a:t></a:t>
            </a:r>
            <a:r>
              <a:rPr lang="en-US" altLang="ko-KR" sz="1200" dirty="0" smtClean="0">
                <a:ea typeface="맑은 고딕" pitchFamily="50" charset="-127"/>
              </a:rPr>
              <a:t> </a:t>
            </a:r>
            <a:r>
              <a:rPr lang="ko-KR" altLang="en-US" sz="1200" dirty="0" err="1" smtClean="0">
                <a:ea typeface="맑은 고딕" pitchFamily="50" charset="-127"/>
              </a:rPr>
              <a:t>當시즌</a:t>
            </a:r>
            <a:r>
              <a:rPr lang="ko-KR" altLang="en-US" sz="1200" dirty="0" smtClean="0">
                <a:ea typeface="맑은 고딕" pitchFamily="50" charset="-127"/>
              </a:rPr>
              <a:t> 생산량이 많은 스타일에 우선 순위 배정</a:t>
            </a:r>
            <a:endParaRPr lang="en-US" altLang="ko-KR" sz="1200" dirty="0">
              <a:ea typeface="맑은 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3210251" y="3633315"/>
            <a:ext cx="3420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6704280" y="2916207"/>
            <a:ext cx="2772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32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 bwMode="auto">
          <a:xfrm>
            <a:off x="375082" y="1974257"/>
            <a:ext cx="1063944" cy="1047786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기본 원칙만 적용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1439026" y="1607520"/>
            <a:ext cx="3960000" cy="394654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>
                <a:latin typeface="+mn-ea"/>
                <a:cs typeface="Arial" charset="0"/>
              </a:rPr>
              <a:t> 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5546700" y="1607520"/>
            <a:ext cx="3960000" cy="394654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>
                <a:latin typeface="+mn-ea"/>
                <a:cs typeface="Arial" charset="0"/>
              </a:rPr>
              <a:t> 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5. </a:t>
            </a:r>
            <a:r>
              <a:rPr lang="ko-KR" altLang="en-US" dirty="0">
                <a:latin typeface="+mn-ea"/>
                <a:ea typeface="+mn-ea"/>
              </a:rPr>
              <a:t>세부 실행과제 </a:t>
            </a:r>
            <a:r>
              <a:rPr lang="ko-KR" altLang="en-US" dirty="0" smtClean="0">
                <a:latin typeface="+mn-ea"/>
                <a:ea typeface="+mn-ea"/>
              </a:rPr>
              <a:t>정의 </a:t>
            </a:r>
            <a:r>
              <a:rPr lang="en-US" altLang="ko-KR" dirty="0" smtClean="0">
                <a:latin typeface="+mn-ea"/>
                <a:ea typeface="+mn-ea"/>
              </a:rPr>
              <a:t>– </a:t>
            </a:r>
            <a:r>
              <a:rPr lang="ko-KR" altLang="en-US" dirty="0" smtClean="0">
                <a:latin typeface="+mn-ea"/>
                <a:ea typeface="+mn-ea"/>
              </a:rPr>
              <a:t>배분 </a:t>
            </a:r>
            <a:r>
              <a:rPr lang="ko-KR" altLang="en-US" dirty="0" err="1" smtClean="0">
                <a:latin typeface="+mn-ea"/>
                <a:ea typeface="+mn-ea"/>
              </a:rPr>
              <a:t>로직의</a:t>
            </a:r>
            <a:r>
              <a:rPr lang="ko-KR" altLang="en-US" dirty="0" smtClean="0">
                <a:latin typeface="+mn-ea"/>
                <a:ea typeface="+mn-ea"/>
              </a:rPr>
              <a:t> 정확성 분석 결과 </a:t>
            </a:r>
            <a:r>
              <a:rPr lang="en-US" altLang="ko-KR" dirty="0" smtClean="0">
                <a:latin typeface="+mn-ea"/>
                <a:ea typeface="+mn-ea"/>
              </a:rPr>
              <a:t>(1/2)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신규 </a:t>
            </a:r>
            <a:r>
              <a:rPr lang="ko-KR" altLang="en-US" dirty="0" smtClean="0"/>
              <a:t>초도 배분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적용한 시뮬레이션을 통해</a:t>
            </a:r>
            <a:r>
              <a:rPr lang="en-US" altLang="ko-KR" dirty="0"/>
              <a:t>, </a:t>
            </a:r>
            <a:r>
              <a:rPr lang="ko-KR" altLang="en-US" dirty="0"/>
              <a:t>매장간</a:t>
            </a:r>
            <a:r>
              <a:rPr lang="en-US" altLang="ko-KR" dirty="0"/>
              <a:t>/</a:t>
            </a:r>
            <a:r>
              <a:rPr lang="ko-KR" altLang="en-US" dirty="0"/>
              <a:t>스타일간 배분의 정확도가 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배분안</a:t>
            </a:r>
            <a:r>
              <a:rPr lang="ko-KR" altLang="en-US" dirty="0" smtClean="0"/>
              <a:t> 대비 개선되었음을 확인하였음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72457" y="5763743"/>
            <a:ext cx="7234243" cy="6251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 smtClean="0">
                <a:latin typeface="+mn-ea"/>
              </a:rPr>
              <a:t>신규 초</a:t>
            </a:r>
            <a:r>
              <a:rPr lang="ko-KR" altLang="en-US" sz="1600" b="1" dirty="0">
                <a:latin typeface="+mn-ea"/>
              </a:rPr>
              <a:t>도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배분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로직을</a:t>
            </a:r>
            <a:r>
              <a:rPr lang="ko-KR" altLang="en-US" sz="1600" b="1" dirty="0" smtClean="0">
                <a:latin typeface="+mn-ea"/>
              </a:rPr>
              <a:t> 통해 배분의 정확성이 개선되었음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1552107" y="5788517"/>
            <a:ext cx="538823" cy="59977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439026" y="1607520"/>
            <a:ext cx="3960000" cy="360000"/>
          </a:xfrm>
          <a:prstGeom prst="rect">
            <a:avLst/>
          </a:prstGeom>
          <a:solidFill>
            <a:schemeClr val="bg2">
              <a:lumMod val="2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+mn-ea"/>
                <a:cs typeface="Arial" charset="0"/>
              </a:rPr>
              <a:t>매장간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  <a:cs typeface="Arial" charset="0"/>
              </a:rPr>
              <a:t>배분량의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cs typeface="Arial" charset="0"/>
              </a:rPr>
              <a:t> 정확성 비교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5546700" y="1607520"/>
            <a:ext cx="3960000" cy="360000"/>
          </a:xfrm>
          <a:prstGeom prst="rect">
            <a:avLst/>
          </a:prstGeom>
          <a:solidFill>
            <a:schemeClr val="bg2">
              <a:lumMod val="2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charset="0"/>
              </a:rPr>
              <a:t>Style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cs typeface="Arial" charset="0"/>
              </a:rPr>
              <a:t>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  <a:cs typeface="Arial" charset="0"/>
              </a:rPr>
              <a:t>배분량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cs typeface="Arial" charset="0"/>
              </a:rPr>
              <a:t> 정확성 비교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38135" y="4680841"/>
            <a:ext cx="11210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m=17.1 (New)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05097" y="4711619"/>
            <a:ext cx="949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m=74.0 (Old)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86232" y="2290575"/>
            <a:ext cx="15247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altLang="ko-KR" sz="1400" b="1" dirty="0" smtClean="0">
                <a:solidFill>
                  <a:srgbClr val="FF0000"/>
                </a:solidFill>
                <a:latin typeface="+mn-ea"/>
              </a:rPr>
              <a:t>σ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=131.7 (New)</a:t>
            </a:r>
            <a:endParaRPr lang="ko-KR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48690" y="2670050"/>
            <a:ext cx="13043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altLang="ko-KR" sz="1200" b="1" dirty="0" smtClean="0">
                <a:latin typeface="+mn-ea"/>
              </a:rPr>
              <a:t>σ</a:t>
            </a:r>
            <a:r>
              <a:rPr lang="en-US" altLang="ko-KR" sz="1200" b="1" dirty="0" smtClean="0">
                <a:latin typeface="+mn-ea"/>
              </a:rPr>
              <a:t>=193.3 (Old)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43215" y="2210483"/>
            <a:ext cx="13472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altLang="ko-KR" sz="1400" b="1" dirty="0" smtClean="0">
                <a:solidFill>
                  <a:srgbClr val="FF0000"/>
                </a:solidFill>
                <a:latin typeface="+mn-ea"/>
              </a:rPr>
              <a:t>σ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=517.1(New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97313" y="4683807"/>
            <a:ext cx="10121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m=37.3 (New)</a:t>
            </a:r>
            <a:endParaRPr lang="ko-KR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36897" y="2745945"/>
            <a:ext cx="12398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altLang="ko-KR" sz="1200" b="1" dirty="0" smtClean="0">
                <a:latin typeface="+mn-ea"/>
              </a:rPr>
              <a:t>σ</a:t>
            </a:r>
            <a:r>
              <a:rPr lang="en-US" altLang="ko-KR" sz="1200" b="1" dirty="0" smtClean="0">
                <a:latin typeface="+mn-ea"/>
              </a:rPr>
              <a:t>=890.9 (Old)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761115" y="4714585"/>
            <a:ext cx="1063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m=161.7 (Old)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13620" y="4567425"/>
            <a:ext cx="5764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m=0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552107" y="2760315"/>
            <a:ext cx="3756150" cy="1788609"/>
            <a:chOff x="1501190" y="2383807"/>
            <a:chExt cx="3831285" cy="128313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501190" y="3655477"/>
              <a:ext cx="383128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819398" y="2411397"/>
              <a:ext cx="0" cy="125554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자유형 13"/>
            <p:cNvSpPr/>
            <p:nvPr/>
          </p:nvSpPr>
          <p:spPr>
            <a:xfrm>
              <a:off x="2144885" y="2383807"/>
              <a:ext cx="1403280" cy="1204443"/>
            </a:xfrm>
            <a:custGeom>
              <a:avLst/>
              <a:gdLst>
                <a:gd name="connsiteX0" fmla="*/ 0 w 1785769"/>
                <a:gd name="connsiteY0" fmla="*/ 1304239 h 1358027"/>
                <a:gd name="connsiteX1" fmla="*/ 484094 w 1785769"/>
                <a:gd name="connsiteY1" fmla="*/ 723326 h 1358027"/>
                <a:gd name="connsiteX2" fmla="*/ 710004 w 1785769"/>
                <a:gd name="connsiteY2" fmla="*/ 163928 h 1358027"/>
                <a:gd name="connsiteX3" fmla="*/ 957430 w 1785769"/>
                <a:gd name="connsiteY3" fmla="*/ 67110 h 1358027"/>
                <a:gd name="connsiteX4" fmla="*/ 1398494 w 1785769"/>
                <a:gd name="connsiteY4" fmla="*/ 1078328 h 1358027"/>
                <a:gd name="connsiteX5" fmla="*/ 1785769 w 1785769"/>
                <a:gd name="connsiteY5" fmla="*/ 1358027 h 1358027"/>
                <a:gd name="connsiteX0" fmla="*/ 0 w 1771341"/>
                <a:gd name="connsiteY0" fmla="*/ 1304239 h 1304239"/>
                <a:gd name="connsiteX1" fmla="*/ 484094 w 1771341"/>
                <a:gd name="connsiteY1" fmla="*/ 723326 h 1304239"/>
                <a:gd name="connsiteX2" fmla="*/ 710004 w 1771341"/>
                <a:gd name="connsiteY2" fmla="*/ 163928 h 1304239"/>
                <a:gd name="connsiteX3" fmla="*/ 957430 w 1771341"/>
                <a:gd name="connsiteY3" fmla="*/ 67110 h 1304239"/>
                <a:gd name="connsiteX4" fmla="*/ 1398494 w 1771341"/>
                <a:gd name="connsiteY4" fmla="*/ 1078328 h 1304239"/>
                <a:gd name="connsiteX5" fmla="*/ 1771341 w 1771341"/>
                <a:gd name="connsiteY5" fmla="*/ 1283765 h 130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1341" h="1304239">
                  <a:moveTo>
                    <a:pt x="0" y="1304239"/>
                  </a:moveTo>
                  <a:cubicBezTo>
                    <a:pt x="182880" y="1108808"/>
                    <a:pt x="365760" y="913378"/>
                    <a:pt x="484094" y="723326"/>
                  </a:cubicBezTo>
                  <a:cubicBezTo>
                    <a:pt x="602428" y="533274"/>
                    <a:pt x="631115" y="273297"/>
                    <a:pt x="710004" y="163928"/>
                  </a:cubicBezTo>
                  <a:cubicBezTo>
                    <a:pt x="788893" y="54559"/>
                    <a:pt x="842682" y="-85290"/>
                    <a:pt x="957430" y="67110"/>
                  </a:cubicBezTo>
                  <a:cubicBezTo>
                    <a:pt x="1072178" y="219510"/>
                    <a:pt x="1260438" y="863175"/>
                    <a:pt x="1398494" y="1078328"/>
                  </a:cubicBezTo>
                  <a:cubicBezTo>
                    <a:pt x="1536550" y="1293481"/>
                    <a:pt x="1646731" y="1251492"/>
                    <a:pt x="1771341" y="1283765"/>
                  </a:cubicBezTo>
                </a:path>
              </a:pathLst>
            </a:cu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3097203" y="2791665"/>
              <a:ext cx="2213755" cy="822489"/>
            </a:xfrm>
            <a:custGeom>
              <a:avLst/>
              <a:gdLst>
                <a:gd name="connsiteX0" fmla="*/ 0 w 1785769"/>
                <a:gd name="connsiteY0" fmla="*/ 1304239 h 1358027"/>
                <a:gd name="connsiteX1" fmla="*/ 484094 w 1785769"/>
                <a:gd name="connsiteY1" fmla="*/ 723326 h 1358027"/>
                <a:gd name="connsiteX2" fmla="*/ 710004 w 1785769"/>
                <a:gd name="connsiteY2" fmla="*/ 163928 h 1358027"/>
                <a:gd name="connsiteX3" fmla="*/ 957430 w 1785769"/>
                <a:gd name="connsiteY3" fmla="*/ 67110 h 1358027"/>
                <a:gd name="connsiteX4" fmla="*/ 1398494 w 1785769"/>
                <a:gd name="connsiteY4" fmla="*/ 1078328 h 1358027"/>
                <a:gd name="connsiteX5" fmla="*/ 1785769 w 1785769"/>
                <a:gd name="connsiteY5" fmla="*/ 1358027 h 135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5769" h="1358027">
                  <a:moveTo>
                    <a:pt x="0" y="1304239"/>
                  </a:moveTo>
                  <a:cubicBezTo>
                    <a:pt x="182880" y="1108808"/>
                    <a:pt x="365760" y="913378"/>
                    <a:pt x="484094" y="723326"/>
                  </a:cubicBezTo>
                  <a:cubicBezTo>
                    <a:pt x="602428" y="533274"/>
                    <a:pt x="631115" y="273297"/>
                    <a:pt x="710004" y="163928"/>
                  </a:cubicBezTo>
                  <a:cubicBezTo>
                    <a:pt x="788893" y="54559"/>
                    <a:pt x="842682" y="-85290"/>
                    <a:pt x="957430" y="67110"/>
                  </a:cubicBezTo>
                  <a:cubicBezTo>
                    <a:pt x="1072178" y="219510"/>
                    <a:pt x="1260438" y="863175"/>
                    <a:pt x="1398494" y="1078328"/>
                  </a:cubicBezTo>
                  <a:cubicBezTo>
                    <a:pt x="1536550" y="1293481"/>
                    <a:pt x="1661159" y="1325754"/>
                    <a:pt x="1785769" y="1358027"/>
                  </a:cubicBezTo>
                </a:path>
              </a:pathLst>
            </a:cu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4181181" y="2802937"/>
              <a:ext cx="0" cy="86400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2425927" y="3295071"/>
              <a:ext cx="756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1841305" y="2411397"/>
              <a:ext cx="0" cy="125554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1841305" y="3504895"/>
              <a:ext cx="972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직사각형 60"/>
          <p:cNvSpPr/>
          <p:nvPr/>
        </p:nvSpPr>
        <p:spPr>
          <a:xfrm>
            <a:off x="5711950" y="4594006"/>
            <a:ext cx="5764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m=0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5725822" y="2577899"/>
            <a:ext cx="3680765" cy="1971026"/>
            <a:chOff x="5699633" y="2201390"/>
            <a:chExt cx="3831285" cy="1454087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699633" y="3655477"/>
              <a:ext cx="383128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7050085" y="2213383"/>
              <a:ext cx="0" cy="144000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자유형 20"/>
            <p:cNvSpPr/>
            <p:nvPr/>
          </p:nvSpPr>
          <p:spPr>
            <a:xfrm>
              <a:off x="6589600" y="2201390"/>
              <a:ext cx="978120" cy="1394030"/>
            </a:xfrm>
            <a:custGeom>
              <a:avLst/>
              <a:gdLst>
                <a:gd name="connsiteX0" fmla="*/ 0 w 1785769"/>
                <a:gd name="connsiteY0" fmla="*/ 1304239 h 1358027"/>
                <a:gd name="connsiteX1" fmla="*/ 484094 w 1785769"/>
                <a:gd name="connsiteY1" fmla="*/ 723326 h 1358027"/>
                <a:gd name="connsiteX2" fmla="*/ 710004 w 1785769"/>
                <a:gd name="connsiteY2" fmla="*/ 163928 h 1358027"/>
                <a:gd name="connsiteX3" fmla="*/ 957430 w 1785769"/>
                <a:gd name="connsiteY3" fmla="*/ 67110 h 1358027"/>
                <a:gd name="connsiteX4" fmla="*/ 1398494 w 1785769"/>
                <a:gd name="connsiteY4" fmla="*/ 1078328 h 1358027"/>
                <a:gd name="connsiteX5" fmla="*/ 1785769 w 1785769"/>
                <a:gd name="connsiteY5" fmla="*/ 1358027 h 1358027"/>
                <a:gd name="connsiteX0" fmla="*/ 0 w 1806884"/>
                <a:gd name="connsiteY0" fmla="*/ 1304239 h 1314902"/>
                <a:gd name="connsiteX1" fmla="*/ 484094 w 1806884"/>
                <a:gd name="connsiteY1" fmla="*/ 723326 h 1314902"/>
                <a:gd name="connsiteX2" fmla="*/ 710004 w 1806884"/>
                <a:gd name="connsiteY2" fmla="*/ 163928 h 1314902"/>
                <a:gd name="connsiteX3" fmla="*/ 957430 w 1806884"/>
                <a:gd name="connsiteY3" fmla="*/ 67110 h 1314902"/>
                <a:gd name="connsiteX4" fmla="*/ 1398494 w 1806884"/>
                <a:gd name="connsiteY4" fmla="*/ 1078328 h 1314902"/>
                <a:gd name="connsiteX5" fmla="*/ 1806884 w 1806884"/>
                <a:gd name="connsiteY5" fmla="*/ 1314902 h 131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6884" h="1314902">
                  <a:moveTo>
                    <a:pt x="0" y="1304239"/>
                  </a:moveTo>
                  <a:cubicBezTo>
                    <a:pt x="182880" y="1108808"/>
                    <a:pt x="365760" y="913378"/>
                    <a:pt x="484094" y="723326"/>
                  </a:cubicBezTo>
                  <a:cubicBezTo>
                    <a:pt x="602428" y="533274"/>
                    <a:pt x="631115" y="273297"/>
                    <a:pt x="710004" y="163928"/>
                  </a:cubicBezTo>
                  <a:cubicBezTo>
                    <a:pt x="788893" y="54559"/>
                    <a:pt x="842682" y="-85290"/>
                    <a:pt x="957430" y="67110"/>
                  </a:cubicBezTo>
                  <a:cubicBezTo>
                    <a:pt x="1072178" y="219510"/>
                    <a:pt x="1260438" y="863175"/>
                    <a:pt x="1398494" y="1078328"/>
                  </a:cubicBezTo>
                  <a:cubicBezTo>
                    <a:pt x="1536550" y="1293481"/>
                    <a:pt x="1682274" y="1282629"/>
                    <a:pt x="1806884" y="1314902"/>
                  </a:cubicBezTo>
                </a:path>
              </a:pathLst>
            </a:cu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6888916" y="2971235"/>
              <a:ext cx="2642002" cy="682150"/>
              <a:chOff x="6888916" y="2698419"/>
              <a:chExt cx="2723492" cy="1008000"/>
            </a:xfrm>
          </p:grpSpPr>
          <p:sp>
            <p:nvSpPr>
              <p:cNvPr id="24" name="자유형 23"/>
              <p:cNvSpPr/>
              <p:nvPr/>
            </p:nvSpPr>
            <p:spPr>
              <a:xfrm>
                <a:off x="6888916" y="2701960"/>
                <a:ext cx="2723492" cy="949975"/>
              </a:xfrm>
              <a:custGeom>
                <a:avLst/>
                <a:gdLst>
                  <a:gd name="connsiteX0" fmla="*/ 0 w 1785769"/>
                  <a:gd name="connsiteY0" fmla="*/ 1304239 h 1358027"/>
                  <a:gd name="connsiteX1" fmla="*/ 484094 w 1785769"/>
                  <a:gd name="connsiteY1" fmla="*/ 723326 h 1358027"/>
                  <a:gd name="connsiteX2" fmla="*/ 710004 w 1785769"/>
                  <a:gd name="connsiteY2" fmla="*/ 163928 h 1358027"/>
                  <a:gd name="connsiteX3" fmla="*/ 957430 w 1785769"/>
                  <a:gd name="connsiteY3" fmla="*/ 67110 h 1358027"/>
                  <a:gd name="connsiteX4" fmla="*/ 1398494 w 1785769"/>
                  <a:gd name="connsiteY4" fmla="*/ 1078328 h 1358027"/>
                  <a:gd name="connsiteX5" fmla="*/ 1785769 w 1785769"/>
                  <a:gd name="connsiteY5" fmla="*/ 1358027 h 1358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5769" h="1358027">
                    <a:moveTo>
                      <a:pt x="0" y="1304239"/>
                    </a:moveTo>
                    <a:cubicBezTo>
                      <a:pt x="182880" y="1108808"/>
                      <a:pt x="365760" y="913378"/>
                      <a:pt x="484094" y="723326"/>
                    </a:cubicBezTo>
                    <a:cubicBezTo>
                      <a:pt x="602428" y="533274"/>
                      <a:pt x="631115" y="273297"/>
                      <a:pt x="710004" y="163928"/>
                    </a:cubicBezTo>
                    <a:cubicBezTo>
                      <a:pt x="788893" y="54559"/>
                      <a:pt x="842682" y="-85290"/>
                      <a:pt x="957430" y="67110"/>
                    </a:cubicBezTo>
                    <a:cubicBezTo>
                      <a:pt x="1072178" y="219510"/>
                      <a:pt x="1260438" y="863175"/>
                      <a:pt x="1398494" y="1078328"/>
                    </a:cubicBezTo>
                    <a:cubicBezTo>
                      <a:pt x="1536550" y="1293481"/>
                      <a:pt x="1661159" y="1325754"/>
                      <a:pt x="1785769" y="1358027"/>
                    </a:cubicBezTo>
                  </a:path>
                </a:pathLst>
              </a:cu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8250663" y="2698419"/>
                <a:ext cx="0" cy="1008000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직선 화살표 연결선 58"/>
            <p:cNvCxnSpPr/>
            <p:nvPr/>
          </p:nvCxnSpPr>
          <p:spPr>
            <a:xfrm>
              <a:off x="6777430" y="3295071"/>
              <a:ext cx="504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5965123" y="2213383"/>
              <a:ext cx="0" cy="144000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>
              <a:off x="5965123" y="3504895"/>
              <a:ext cx="1080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L 도형 62"/>
          <p:cNvSpPr/>
          <p:nvPr/>
        </p:nvSpPr>
        <p:spPr bwMode="auto">
          <a:xfrm rot="2877573">
            <a:off x="3432058" y="2470710"/>
            <a:ext cx="432000" cy="432000"/>
          </a:xfrm>
          <a:prstGeom prst="corner">
            <a:avLst>
              <a:gd name="adj1" fmla="val 26334"/>
              <a:gd name="adj2" fmla="val 28485"/>
            </a:avLst>
          </a:prstGeom>
          <a:solidFill>
            <a:srgbClr val="FFC000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66" name="L 도형 65"/>
          <p:cNvSpPr/>
          <p:nvPr/>
        </p:nvSpPr>
        <p:spPr bwMode="auto">
          <a:xfrm rot="2877573">
            <a:off x="3348155" y="4726451"/>
            <a:ext cx="432000" cy="432000"/>
          </a:xfrm>
          <a:prstGeom prst="corner">
            <a:avLst>
              <a:gd name="adj1" fmla="val 26334"/>
              <a:gd name="adj2" fmla="val 28485"/>
            </a:avLst>
          </a:prstGeom>
          <a:solidFill>
            <a:srgbClr val="FFC000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67" name="L 도형 66"/>
          <p:cNvSpPr/>
          <p:nvPr/>
        </p:nvSpPr>
        <p:spPr bwMode="auto">
          <a:xfrm rot="2877573">
            <a:off x="7446485" y="2500979"/>
            <a:ext cx="432000" cy="432000"/>
          </a:xfrm>
          <a:prstGeom prst="corner">
            <a:avLst>
              <a:gd name="adj1" fmla="val 26334"/>
              <a:gd name="adj2" fmla="val 28485"/>
            </a:avLst>
          </a:prstGeom>
          <a:solidFill>
            <a:srgbClr val="FFC000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68" name="L 도형 67"/>
          <p:cNvSpPr/>
          <p:nvPr/>
        </p:nvSpPr>
        <p:spPr bwMode="auto">
          <a:xfrm rot="2877573">
            <a:off x="7546598" y="4729417"/>
            <a:ext cx="432000" cy="432000"/>
          </a:xfrm>
          <a:prstGeom prst="corner">
            <a:avLst>
              <a:gd name="adj1" fmla="val 26334"/>
              <a:gd name="adj2" fmla="val 28485"/>
            </a:avLst>
          </a:prstGeom>
          <a:solidFill>
            <a:srgbClr val="FFC000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48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 bwMode="auto">
          <a:xfrm>
            <a:off x="375082" y="1967521"/>
            <a:ext cx="1063944" cy="4747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ko-KR" altLang="en-US" sz="1200" b="1" kern="0" dirty="0">
                <a:solidFill>
                  <a:sysClr val="windowText" lastClr="000000"/>
                </a:solidFill>
                <a:latin typeface="+mn-ea"/>
              </a:rPr>
              <a:t>기본 원칙만 적용</a:t>
            </a:r>
          </a:p>
        </p:txBody>
      </p:sp>
      <p:sp>
        <p:nvSpPr>
          <p:cNvPr id="45" name="직사각형 44"/>
          <p:cNvSpPr/>
          <p:nvPr/>
        </p:nvSpPr>
        <p:spPr bwMode="auto">
          <a:xfrm>
            <a:off x="1439026" y="1607520"/>
            <a:ext cx="3960000" cy="83473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>
                <a:latin typeface="+mn-ea"/>
                <a:cs typeface="Arial" charset="0"/>
              </a:rPr>
              <a:t> 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5546700" y="1607520"/>
            <a:ext cx="3960000" cy="83473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>
                <a:latin typeface="+mn-ea"/>
                <a:cs typeface="Arial" charset="0"/>
              </a:rPr>
              <a:t> 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75082" y="2498150"/>
            <a:ext cx="1063944" cy="1047786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보정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원칙 추가 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적용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1439026" y="2498150"/>
            <a:ext cx="3960000" cy="305591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>
                <a:latin typeface="+mn-ea"/>
                <a:cs typeface="Arial" charset="0"/>
              </a:rPr>
              <a:t> 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5546700" y="2498150"/>
            <a:ext cx="3960000" cy="305591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>
                <a:latin typeface="+mn-ea"/>
                <a:cs typeface="Arial" charset="0"/>
              </a:rPr>
              <a:t> 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5. </a:t>
            </a:r>
            <a:r>
              <a:rPr lang="ko-KR" altLang="en-US" dirty="0">
                <a:latin typeface="+mn-ea"/>
                <a:ea typeface="+mn-ea"/>
              </a:rPr>
              <a:t>세부 실행과제 </a:t>
            </a:r>
            <a:r>
              <a:rPr lang="ko-KR" altLang="en-US" dirty="0" smtClean="0">
                <a:latin typeface="+mn-ea"/>
                <a:ea typeface="+mn-ea"/>
              </a:rPr>
              <a:t>정의 </a:t>
            </a:r>
            <a:r>
              <a:rPr lang="en-US" altLang="ko-KR" dirty="0" smtClean="0">
                <a:latin typeface="+mn-ea"/>
                <a:ea typeface="+mn-ea"/>
              </a:rPr>
              <a:t>– </a:t>
            </a:r>
            <a:r>
              <a:rPr lang="ko-KR" altLang="en-US" dirty="0" smtClean="0">
                <a:latin typeface="+mn-ea"/>
                <a:ea typeface="+mn-ea"/>
              </a:rPr>
              <a:t>배분 </a:t>
            </a:r>
            <a:r>
              <a:rPr lang="ko-KR" altLang="en-US" dirty="0" err="1" smtClean="0">
                <a:latin typeface="+mn-ea"/>
                <a:ea typeface="+mn-ea"/>
              </a:rPr>
              <a:t>로직의</a:t>
            </a:r>
            <a:r>
              <a:rPr lang="ko-KR" altLang="en-US" dirty="0" smtClean="0">
                <a:latin typeface="+mn-ea"/>
                <a:ea typeface="+mn-ea"/>
              </a:rPr>
              <a:t> 정확성 분석 결과 </a:t>
            </a:r>
            <a:r>
              <a:rPr lang="en-US" altLang="ko-KR" dirty="0" smtClean="0">
                <a:latin typeface="+mn-ea"/>
                <a:ea typeface="+mn-ea"/>
              </a:rPr>
              <a:t>(2/2)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보정 원칙의 적용을 </a:t>
            </a:r>
            <a:r>
              <a:rPr lang="ko-KR" altLang="en-US" dirty="0"/>
              <a:t>통해 </a:t>
            </a:r>
            <a:r>
              <a:rPr lang="ko-KR" altLang="en-US" dirty="0" smtClean="0"/>
              <a:t>매장에서 발생할 수 있는 현실적인 이슈를 해소하였으며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결과 배분의 정확도가 추가적으로 개선되었음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72457" y="5763743"/>
            <a:ext cx="7234243" cy="6251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 smtClean="0">
                <a:latin typeface="+mn-ea"/>
              </a:rPr>
              <a:t>보정 원칙을 적용한 결과 배분 정확도가 </a:t>
            </a:r>
            <a:r>
              <a:rPr lang="ko-KR" altLang="en-US" sz="1600" b="1" dirty="0" smtClean="0">
                <a:latin typeface="+mn-ea"/>
              </a:rPr>
              <a:t>조금 더 향상되었음</a:t>
            </a:r>
            <a:endParaRPr lang="en-US" altLang="ko-KR" sz="1600" b="1" dirty="0" smtClean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그러나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값의 차이가 크지 않는 이유는 보정 대상 </a:t>
            </a:r>
            <a:r>
              <a:rPr lang="en-US" altLang="ko-KR" sz="1400" b="1" dirty="0">
                <a:latin typeface="+mn-ea"/>
              </a:rPr>
              <a:t>(Style x </a:t>
            </a:r>
            <a:r>
              <a:rPr lang="ko-KR" altLang="en-US" sz="1400" b="1" dirty="0">
                <a:latin typeface="+mn-ea"/>
              </a:rPr>
              <a:t>매장</a:t>
            </a:r>
            <a:r>
              <a:rPr lang="en-US" altLang="ko-KR" sz="1400" b="1" dirty="0">
                <a:latin typeface="+mn-ea"/>
              </a:rPr>
              <a:t>)</a:t>
            </a:r>
            <a:r>
              <a:rPr lang="ko-KR" altLang="en-US" sz="1400" b="1" dirty="0">
                <a:latin typeface="+mn-ea"/>
              </a:rPr>
              <a:t>의 수가 </a:t>
            </a:r>
            <a:r>
              <a:rPr lang="ko-KR" altLang="en-US" sz="1400" b="1" dirty="0" smtClean="0">
                <a:latin typeface="+mn-ea"/>
              </a:rPr>
              <a:t>적기 </a:t>
            </a:r>
            <a:r>
              <a:rPr lang="ko-KR" altLang="en-US" sz="1400" b="1" dirty="0">
                <a:latin typeface="+mn-ea"/>
              </a:rPr>
              <a:t>때문임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1552107" y="5788517"/>
            <a:ext cx="538823" cy="59977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439026" y="1607520"/>
            <a:ext cx="3960000" cy="360000"/>
          </a:xfrm>
          <a:prstGeom prst="rect">
            <a:avLst/>
          </a:prstGeom>
          <a:solidFill>
            <a:schemeClr val="bg2">
              <a:lumMod val="2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+mn-ea"/>
                <a:cs typeface="Arial" charset="0"/>
              </a:rPr>
              <a:t>매장간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  <a:cs typeface="Arial" charset="0"/>
              </a:rPr>
              <a:t>배분량의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cs typeface="Arial" charset="0"/>
              </a:rPr>
              <a:t> 정확성 비교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5546700" y="1607520"/>
            <a:ext cx="3960000" cy="360000"/>
          </a:xfrm>
          <a:prstGeom prst="rect">
            <a:avLst/>
          </a:prstGeom>
          <a:solidFill>
            <a:schemeClr val="bg2">
              <a:lumMod val="2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charset="0"/>
              </a:rPr>
              <a:t>Style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cs typeface="Arial" charset="0"/>
              </a:rPr>
              <a:t>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  <a:cs typeface="Arial" charset="0"/>
              </a:rPr>
              <a:t>배분량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cs typeface="Arial" charset="0"/>
              </a:rPr>
              <a:t> 정확성 비교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38135" y="4908526"/>
            <a:ext cx="11210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m=9.6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(New)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05097" y="4939304"/>
            <a:ext cx="949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m=74.0 (Old)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68877" y="2594155"/>
            <a:ext cx="15247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altLang="ko-KR" sz="1400" b="1" dirty="0" smtClean="0">
                <a:solidFill>
                  <a:srgbClr val="FF0000"/>
                </a:solidFill>
                <a:latin typeface="+mn-ea"/>
              </a:rPr>
              <a:t>σ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=136.0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(New)</a:t>
            </a:r>
            <a:endParaRPr lang="ko-KR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24472" y="2897735"/>
            <a:ext cx="13043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altLang="ko-KR" sz="1200" b="1" dirty="0" smtClean="0">
                <a:latin typeface="+mn-ea"/>
              </a:rPr>
              <a:t>σ</a:t>
            </a:r>
            <a:r>
              <a:rPr lang="en-US" altLang="ko-KR" sz="1200" b="1" dirty="0" smtClean="0">
                <a:latin typeface="+mn-ea"/>
              </a:rPr>
              <a:t>=193.3 (Old)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8387" y="2514063"/>
            <a:ext cx="1596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altLang="ko-KR" sz="1400" b="1" dirty="0" smtClean="0">
                <a:solidFill>
                  <a:srgbClr val="FF0000"/>
                </a:solidFill>
                <a:latin typeface="+mn-ea"/>
              </a:rPr>
              <a:t>σ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=507.3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(New)</a:t>
            </a:r>
            <a:endParaRPr lang="ko-KR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97313" y="4911492"/>
            <a:ext cx="10121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m=20.9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(New)</a:t>
            </a:r>
            <a:endParaRPr lang="ko-KR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36897" y="2973630"/>
            <a:ext cx="12398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altLang="ko-KR" sz="1200" b="1" dirty="0" smtClean="0">
                <a:latin typeface="+mn-ea"/>
              </a:rPr>
              <a:t>σ</a:t>
            </a:r>
            <a:r>
              <a:rPr lang="en-US" altLang="ko-KR" sz="1200" b="1" dirty="0" smtClean="0">
                <a:latin typeface="+mn-ea"/>
              </a:rPr>
              <a:t>=890.9 (Old)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761115" y="4942270"/>
            <a:ext cx="1063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m=161.7 (Old)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13620" y="4795110"/>
            <a:ext cx="5764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m=0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552107" y="2988000"/>
            <a:ext cx="3756150" cy="1788609"/>
            <a:chOff x="1501190" y="2383807"/>
            <a:chExt cx="3831285" cy="128313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501190" y="3655477"/>
              <a:ext cx="383128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819398" y="2411397"/>
              <a:ext cx="0" cy="125554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자유형 13"/>
            <p:cNvSpPr/>
            <p:nvPr/>
          </p:nvSpPr>
          <p:spPr>
            <a:xfrm>
              <a:off x="2144885" y="2383807"/>
              <a:ext cx="1403280" cy="1204443"/>
            </a:xfrm>
            <a:custGeom>
              <a:avLst/>
              <a:gdLst>
                <a:gd name="connsiteX0" fmla="*/ 0 w 1785769"/>
                <a:gd name="connsiteY0" fmla="*/ 1304239 h 1358027"/>
                <a:gd name="connsiteX1" fmla="*/ 484094 w 1785769"/>
                <a:gd name="connsiteY1" fmla="*/ 723326 h 1358027"/>
                <a:gd name="connsiteX2" fmla="*/ 710004 w 1785769"/>
                <a:gd name="connsiteY2" fmla="*/ 163928 h 1358027"/>
                <a:gd name="connsiteX3" fmla="*/ 957430 w 1785769"/>
                <a:gd name="connsiteY3" fmla="*/ 67110 h 1358027"/>
                <a:gd name="connsiteX4" fmla="*/ 1398494 w 1785769"/>
                <a:gd name="connsiteY4" fmla="*/ 1078328 h 1358027"/>
                <a:gd name="connsiteX5" fmla="*/ 1785769 w 1785769"/>
                <a:gd name="connsiteY5" fmla="*/ 1358027 h 1358027"/>
                <a:gd name="connsiteX0" fmla="*/ 0 w 1771341"/>
                <a:gd name="connsiteY0" fmla="*/ 1304239 h 1304239"/>
                <a:gd name="connsiteX1" fmla="*/ 484094 w 1771341"/>
                <a:gd name="connsiteY1" fmla="*/ 723326 h 1304239"/>
                <a:gd name="connsiteX2" fmla="*/ 710004 w 1771341"/>
                <a:gd name="connsiteY2" fmla="*/ 163928 h 1304239"/>
                <a:gd name="connsiteX3" fmla="*/ 957430 w 1771341"/>
                <a:gd name="connsiteY3" fmla="*/ 67110 h 1304239"/>
                <a:gd name="connsiteX4" fmla="*/ 1398494 w 1771341"/>
                <a:gd name="connsiteY4" fmla="*/ 1078328 h 1304239"/>
                <a:gd name="connsiteX5" fmla="*/ 1771341 w 1771341"/>
                <a:gd name="connsiteY5" fmla="*/ 1283765 h 130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1341" h="1304239">
                  <a:moveTo>
                    <a:pt x="0" y="1304239"/>
                  </a:moveTo>
                  <a:cubicBezTo>
                    <a:pt x="182880" y="1108808"/>
                    <a:pt x="365760" y="913378"/>
                    <a:pt x="484094" y="723326"/>
                  </a:cubicBezTo>
                  <a:cubicBezTo>
                    <a:pt x="602428" y="533274"/>
                    <a:pt x="631115" y="273297"/>
                    <a:pt x="710004" y="163928"/>
                  </a:cubicBezTo>
                  <a:cubicBezTo>
                    <a:pt x="788893" y="54559"/>
                    <a:pt x="842682" y="-85290"/>
                    <a:pt x="957430" y="67110"/>
                  </a:cubicBezTo>
                  <a:cubicBezTo>
                    <a:pt x="1072178" y="219510"/>
                    <a:pt x="1260438" y="863175"/>
                    <a:pt x="1398494" y="1078328"/>
                  </a:cubicBezTo>
                  <a:cubicBezTo>
                    <a:pt x="1536550" y="1293481"/>
                    <a:pt x="1646731" y="1251492"/>
                    <a:pt x="1771341" y="1283765"/>
                  </a:cubicBezTo>
                </a:path>
              </a:pathLst>
            </a:cu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3097203" y="2791665"/>
              <a:ext cx="2213755" cy="822489"/>
            </a:xfrm>
            <a:custGeom>
              <a:avLst/>
              <a:gdLst>
                <a:gd name="connsiteX0" fmla="*/ 0 w 1785769"/>
                <a:gd name="connsiteY0" fmla="*/ 1304239 h 1358027"/>
                <a:gd name="connsiteX1" fmla="*/ 484094 w 1785769"/>
                <a:gd name="connsiteY1" fmla="*/ 723326 h 1358027"/>
                <a:gd name="connsiteX2" fmla="*/ 710004 w 1785769"/>
                <a:gd name="connsiteY2" fmla="*/ 163928 h 1358027"/>
                <a:gd name="connsiteX3" fmla="*/ 957430 w 1785769"/>
                <a:gd name="connsiteY3" fmla="*/ 67110 h 1358027"/>
                <a:gd name="connsiteX4" fmla="*/ 1398494 w 1785769"/>
                <a:gd name="connsiteY4" fmla="*/ 1078328 h 1358027"/>
                <a:gd name="connsiteX5" fmla="*/ 1785769 w 1785769"/>
                <a:gd name="connsiteY5" fmla="*/ 1358027 h 135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5769" h="1358027">
                  <a:moveTo>
                    <a:pt x="0" y="1304239"/>
                  </a:moveTo>
                  <a:cubicBezTo>
                    <a:pt x="182880" y="1108808"/>
                    <a:pt x="365760" y="913378"/>
                    <a:pt x="484094" y="723326"/>
                  </a:cubicBezTo>
                  <a:cubicBezTo>
                    <a:pt x="602428" y="533274"/>
                    <a:pt x="631115" y="273297"/>
                    <a:pt x="710004" y="163928"/>
                  </a:cubicBezTo>
                  <a:cubicBezTo>
                    <a:pt x="788893" y="54559"/>
                    <a:pt x="842682" y="-85290"/>
                    <a:pt x="957430" y="67110"/>
                  </a:cubicBezTo>
                  <a:cubicBezTo>
                    <a:pt x="1072178" y="219510"/>
                    <a:pt x="1260438" y="863175"/>
                    <a:pt x="1398494" y="1078328"/>
                  </a:cubicBezTo>
                  <a:cubicBezTo>
                    <a:pt x="1536550" y="1293481"/>
                    <a:pt x="1661159" y="1325754"/>
                    <a:pt x="1785769" y="1358027"/>
                  </a:cubicBezTo>
                </a:path>
              </a:pathLst>
            </a:cu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4181181" y="2802937"/>
              <a:ext cx="0" cy="86400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2425927" y="3295071"/>
              <a:ext cx="756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1841305" y="2411397"/>
              <a:ext cx="0" cy="125554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1841305" y="3504895"/>
              <a:ext cx="972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직사각형 60"/>
          <p:cNvSpPr/>
          <p:nvPr/>
        </p:nvSpPr>
        <p:spPr>
          <a:xfrm>
            <a:off x="5711950" y="4795110"/>
            <a:ext cx="5764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m=0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5725822" y="2805584"/>
            <a:ext cx="3680765" cy="1971026"/>
            <a:chOff x="5699633" y="2201390"/>
            <a:chExt cx="3831285" cy="1454087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699633" y="3655477"/>
              <a:ext cx="383128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7050085" y="2213383"/>
              <a:ext cx="0" cy="144000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자유형 20"/>
            <p:cNvSpPr/>
            <p:nvPr/>
          </p:nvSpPr>
          <p:spPr>
            <a:xfrm>
              <a:off x="6589600" y="2201390"/>
              <a:ext cx="978120" cy="1394030"/>
            </a:xfrm>
            <a:custGeom>
              <a:avLst/>
              <a:gdLst>
                <a:gd name="connsiteX0" fmla="*/ 0 w 1785769"/>
                <a:gd name="connsiteY0" fmla="*/ 1304239 h 1358027"/>
                <a:gd name="connsiteX1" fmla="*/ 484094 w 1785769"/>
                <a:gd name="connsiteY1" fmla="*/ 723326 h 1358027"/>
                <a:gd name="connsiteX2" fmla="*/ 710004 w 1785769"/>
                <a:gd name="connsiteY2" fmla="*/ 163928 h 1358027"/>
                <a:gd name="connsiteX3" fmla="*/ 957430 w 1785769"/>
                <a:gd name="connsiteY3" fmla="*/ 67110 h 1358027"/>
                <a:gd name="connsiteX4" fmla="*/ 1398494 w 1785769"/>
                <a:gd name="connsiteY4" fmla="*/ 1078328 h 1358027"/>
                <a:gd name="connsiteX5" fmla="*/ 1785769 w 1785769"/>
                <a:gd name="connsiteY5" fmla="*/ 1358027 h 1358027"/>
                <a:gd name="connsiteX0" fmla="*/ 0 w 1806884"/>
                <a:gd name="connsiteY0" fmla="*/ 1304239 h 1314902"/>
                <a:gd name="connsiteX1" fmla="*/ 484094 w 1806884"/>
                <a:gd name="connsiteY1" fmla="*/ 723326 h 1314902"/>
                <a:gd name="connsiteX2" fmla="*/ 710004 w 1806884"/>
                <a:gd name="connsiteY2" fmla="*/ 163928 h 1314902"/>
                <a:gd name="connsiteX3" fmla="*/ 957430 w 1806884"/>
                <a:gd name="connsiteY3" fmla="*/ 67110 h 1314902"/>
                <a:gd name="connsiteX4" fmla="*/ 1398494 w 1806884"/>
                <a:gd name="connsiteY4" fmla="*/ 1078328 h 1314902"/>
                <a:gd name="connsiteX5" fmla="*/ 1806884 w 1806884"/>
                <a:gd name="connsiteY5" fmla="*/ 1314902 h 131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6884" h="1314902">
                  <a:moveTo>
                    <a:pt x="0" y="1304239"/>
                  </a:moveTo>
                  <a:cubicBezTo>
                    <a:pt x="182880" y="1108808"/>
                    <a:pt x="365760" y="913378"/>
                    <a:pt x="484094" y="723326"/>
                  </a:cubicBezTo>
                  <a:cubicBezTo>
                    <a:pt x="602428" y="533274"/>
                    <a:pt x="631115" y="273297"/>
                    <a:pt x="710004" y="163928"/>
                  </a:cubicBezTo>
                  <a:cubicBezTo>
                    <a:pt x="788893" y="54559"/>
                    <a:pt x="842682" y="-85290"/>
                    <a:pt x="957430" y="67110"/>
                  </a:cubicBezTo>
                  <a:cubicBezTo>
                    <a:pt x="1072178" y="219510"/>
                    <a:pt x="1260438" y="863175"/>
                    <a:pt x="1398494" y="1078328"/>
                  </a:cubicBezTo>
                  <a:cubicBezTo>
                    <a:pt x="1536550" y="1293481"/>
                    <a:pt x="1682274" y="1282629"/>
                    <a:pt x="1806884" y="1314902"/>
                  </a:cubicBezTo>
                </a:path>
              </a:pathLst>
            </a:cu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6888916" y="2971235"/>
              <a:ext cx="2642002" cy="682150"/>
              <a:chOff x="6888916" y="2698419"/>
              <a:chExt cx="2723492" cy="1008000"/>
            </a:xfrm>
          </p:grpSpPr>
          <p:sp>
            <p:nvSpPr>
              <p:cNvPr id="24" name="자유형 23"/>
              <p:cNvSpPr/>
              <p:nvPr/>
            </p:nvSpPr>
            <p:spPr>
              <a:xfrm>
                <a:off x="6888916" y="2701960"/>
                <a:ext cx="2723492" cy="949975"/>
              </a:xfrm>
              <a:custGeom>
                <a:avLst/>
                <a:gdLst>
                  <a:gd name="connsiteX0" fmla="*/ 0 w 1785769"/>
                  <a:gd name="connsiteY0" fmla="*/ 1304239 h 1358027"/>
                  <a:gd name="connsiteX1" fmla="*/ 484094 w 1785769"/>
                  <a:gd name="connsiteY1" fmla="*/ 723326 h 1358027"/>
                  <a:gd name="connsiteX2" fmla="*/ 710004 w 1785769"/>
                  <a:gd name="connsiteY2" fmla="*/ 163928 h 1358027"/>
                  <a:gd name="connsiteX3" fmla="*/ 957430 w 1785769"/>
                  <a:gd name="connsiteY3" fmla="*/ 67110 h 1358027"/>
                  <a:gd name="connsiteX4" fmla="*/ 1398494 w 1785769"/>
                  <a:gd name="connsiteY4" fmla="*/ 1078328 h 1358027"/>
                  <a:gd name="connsiteX5" fmla="*/ 1785769 w 1785769"/>
                  <a:gd name="connsiteY5" fmla="*/ 1358027 h 1358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5769" h="1358027">
                    <a:moveTo>
                      <a:pt x="0" y="1304239"/>
                    </a:moveTo>
                    <a:cubicBezTo>
                      <a:pt x="182880" y="1108808"/>
                      <a:pt x="365760" y="913378"/>
                      <a:pt x="484094" y="723326"/>
                    </a:cubicBezTo>
                    <a:cubicBezTo>
                      <a:pt x="602428" y="533274"/>
                      <a:pt x="631115" y="273297"/>
                      <a:pt x="710004" y="163928"/>
                    </a:cubicBezTo>
                    <a:cubicBezTo>
                      <a:pt x="788893" y="54559"/>
                      <a:pt x="842682" y="-85290"/>
                      <a:pt x="957430" y="67110"/>
                    </a:cubicBezTo>
                    <a:cubicBezTo>
                      <a:pt x="1072178" y="219510"/>
                      <a:pt x="1260438" y="863175"/>
                      <a:pt x="1398494" y="1078328"/>
                    </a:cubicBezTo>
                    <a:cubicBezTo>
                      <a:pt x="1536550" y="1293481"/>
                      <a:pt x="1661159" y="1325754"/>
                      <a:pt x="1785769" y="1358027"/>
                    </a:cubicBezTo>
                  </a:path>
                </a:pathLst>
              </a:cu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8250663" y="2698419"/>
                <a:ext cx="0" cy="1008000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직선 화살표 연결선 58"/>
            <p:cNvCxnSpPr/>
            <p:nvPr/>
          </p:nvCxnSpPr>
          <p:spPr>
            <a:xfrm>
              <a:off x="6777430" y="3295071"/>
              <a:ext cx="504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5965123" y="2213383"/>
              <a:ext cx="0" cy="144000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>
              <a:off x="5965123" y="3504895"/>
              <a:ext cx="1080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L 도형 62"/>
          <p:cNvSpPr/>
          <p:nvPr/>
        </p:nvSpPr>
        <p:spPr bwMode="auto">
          <a:xfrm rot="2877573">
            <a:off x="3432058" y="2698395"/>
            <a:ext cx="432000" cy="432000"/>
          </a:xfrm>
          <a:prstGeom prst="corner">
            <a:avLst>
              <a:gd name="adj1" fmla="val 26334"/>
              <a:gd name="adj2" fmla="val 28485"/>
            </a:avLst>
          </a:prstGeom>
          <a:solidFill>
            <a:srgbClr val="FFC000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66" name="L 도형 65"/>
          <p:cNvSpPr/>
          <p:nvPr/>
        </p:nvSpPr>
        <p:spPr bwMode="auto">
          <a:xfrm rot="2877573">
            <a:off x="3348155" y="4954136"/>
            <a:ext cx="432000" cy="432000"/>
          </a:xfrm>
          <a:prstGeom prst="corner">
            <a:avLst>
              <a:gd name="adj1" fmla="val 26334"/>
              <a:gd name="adj2" fmla="val 28485"/>
            </a:avLst>
          </a:prstGeom>
          <a:solidFill>
            <a:srgbClr val="FFC000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67" name="L 도형 66"/>
          <p:cNvSpPr/>
          <p:nvPr/>
        </p:nvSpPr>
        <p:spPr bwMode="auto">
          <a:xfrm rot="2877573">
            <a:off x="7446485" y="2728664"/>
            <a:ext cx="432000" cy="432000"/>
          </a:xfrm>
          <a:prstGeom prst="corner">
            <a:avLst>
              <a:gd name="adj1" fmla="val 26334"/>
              <a:gd name="adj2" fmla="val 28485"/>
            </a:avLst>
          </a:prstGeom>
          <a:solidFill>
            <a:srgbClr val="FFC000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68" name="L 도형 67"/>
          <p:cNvSpPr/>
          <p:nvPr/>
        </p:nvSpPr>
        <p:spPr bwMode="auto">
          <a:xfrm rot="2877573">
            <a:off x="7546598" y="4957102"/>
            <a:ext cx="432000" cy="432000"/>
          </a:xfrm>
          <a:prstGeom prst="corner">
            <a:avLst>
              <a:gd name="adj1" fmla="val 26334"/>
              <a:gd name="adj2" fmla="val 28485"/>
            </a:avLst>
          </a:prstGeom>
          <a:solidFill>
            <a:srgbClr val="FFC000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517817" y="2051822"/>
            <a:ext cx="3846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신규 배분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로직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정확도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m=17.1 &amp; </a:t>
            </a:r>
            <a:r>
              <a:rPr lang="el-GR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σ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=131.7 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72890" y="2051460"/>
            <a:ext cx="38338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신규 배분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로직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정확도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m=37.3 &amp; </a:t>
            </a:r>
            <a:r>
              <a:rPr lang="el-GR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σ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=517.1 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550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ko-KR" dirty="0"/>
              <a:t>5. </a:t>
            </a:r>
            <a:r>
              <a:rPr lang="ko-KR" altLang="en-US" dirty="0"/>
              <a:t>세부 실행과제 정의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(2) </a:t>
            </a:r>
            <a:r>
              <a:rPr lang="ko-KR" altLang="en-US" dirty="0"/>
              <a:t>자동 기반 반응배분</a:t>
            </a:r>
            <a:r>
              <a:rPr lang="en-US" altLang="ko-KR" dirty="0"/>
              <a:t>(</a:t>
            </a:r>
            <a:r>
              <a:rPr lang="ko-KR" altLang="en-US" dirty="0"/>
              <a:t>판매분</a:t>
            </a:r>
            <a:r>
              <a:rPr lang="en-US" altLang="ko-KR" dirty="0"/>
              <a:t>/</a:t>
            </a:r>
            <a:r>
              <a:rPr lang="ko-KR" altLang="en-US" dirty="0"/>
              <a:t>추가 출고</a:t>
            </a:r>
            <a:r>
              <a:rPr lang="en-US" altLang="ko-KR" dirty="0"/>
              <a:t>) </a:t>
            </a:r>
            <a:r>
              <a:rPr lang="ko-KR" altLang="en-US" dirty="0"/>
              <a:t>효율화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주차별</a:t>
            </a:r>
            <a:r>
              <a:rPr lang="ko-KR" altLang="en-US" dirty="0" smtClean="0"/>
              <a:t> 판매 진행에 따라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매장 그룹별 판매 예측 모델을 보정하여 정확도를 높이고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매장별</a:t>
            </a:r>
            <a:r>
              <a:rPr lang="ko-KR" altLang="en-US" dirty="0" smtClean="0"/>
              <a:t> 요일 지수를 반영하여 일별 판매 </a:t>
            </a:r>
            <a:r>
              <a:rPr lang="ko-KR" altLang="en-US" dirty="0" err="1" smtClean="0"/>
              <a:t>예측량을</a:t>
            </a:r>
            <a:r>
              <a:rPr lang="ko-KR" altLang="en-US" dirty="0" smtClean="0"/>
              <a:t> 산정함</a:t>
            </a:r>
            <a:endParaRPr lang="ko-KR" altLang="en-US" dirty="0"/>
          </a:p>
        </p:txBody>
      </p:sp>
      <p:sp>
        <p:nvSpPr>
          <p:cNvPr id="4" name="Rectangle 23"/>
          <p:cNvSpPr/>
          <p:nvPr/>
        </p:nvSpPr>
        <p:spPr bwMode="blackWhite">
          <a:xfrm>
            <a:off x="475195" y="1685582"/>
            <a:ext cx="2025932" cy="5290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noProof="0" dirty="0" smtClean="0">
                <a:solidFill>
                  <a:schemeClr val="bg1"/>
                </a:solidFill>
                <a:ea typeface="맑은 고딕" pitchFamily="50" charset="-127"/>
              </a:rPr>
              <a:t>반응 </a:t>
            </a:r>
            <a:r>
              <a:rPr lang="ko-KR" altLang="en-US" sz="1400" b="1" kern="0" noProof="0" dirty="0" err="1" smtClean="0">
                <a:solidFill>
                  <a:schemeClr val="bg1"/>
                </a:solidFill>
                <a:ea typeface="맑은 고딕" pitchFamily="50" charset="-127"/>
              </a:rPr>
              <a:t>배분량</a:t>
            </a:r>
            <a:r>
              <a:rPr lang="ko-KR" altLang="en-US" sz="1400" b="1" kern="0" noProof="0" dirty="0" smtClean="0">
                <a:solidFill>
                  <a:schemeClr val="bg1"/>
                </a:solidFill>
                <a:ea typeface="맑은 고딕" pitchFamily="50" charset="-127"/>
              </a:rPr>
              <a:t> </a:t>
            </a:r>
            <a:endParaRPr lang="en-US" altLang="ko-KR" sz="1400" b="1" kern="0" noProof="0" dirty="0" smtClean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5" name="Rectangle 25"/>
          <p:cNvSpPr/>
          <p:nvPr/>
        </p:nvSpPr>
        <p:spPr bwMode="blackWhite">
          <a:xfrm>
            <a:off x="3902463" y="1685582"/>
            <a:ext cx="2025932" cy="5290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noProof="0" dirty="0" smtClean="0">
                <a:solidFill>
                  <a:schemeClr val="bg1"/>
                </a:solidFill>
                <a:ea typeface="맑은 고딕" pitchFamily="50" charset="-127"/>
              </a:rPr>
              <a:t>판매 </a:t>
            </a:r>
            <a:r>
              <a:rPr lang="ko-KR" altLang="en-US" sz="1400" b="1" kern="0" noProof="0" dirty="0" err="1" smtClean="0">
                <a:solidFill>
                  <a:schemeClr val="bg1"/>
                </a:solidFill>
                <a:ea typeface="맑은 고딕" pitchFamily="50" charset="-127"/>
              </a:rPr>
              <a:t>예측량</a:t>
            </a:r>
            <a:endParaRPr lang="en-US" altLang="ko-KR" sz="1400" b="1" kern="0" noProof="0" dirty="0" smtClean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6" name="Rectangle 35"/>
          <p:cNvSpPr/>
          <p:nvPr/>
        </p:nvSpPr>
        <p:spPr bwMode="blackWhite">
          <a:xfrm>
            <a:off x="7203232" y="1685582"/>
            <a:ext cx="2025932" cy="5290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noProof="0" dirty="0" smtClean="0">
                <a:solidFill>
                  <a:schemeClr val="bg1"/>
                </a:solidFill>
                <a:ea typeface="맑은 고딕" pitchFamily="50" charset="-127"/>
              </a:rPr>
              <a:t>현재고량</a:t>
            </a:r>
            <a:endParaRPr lang="en-US" altLang="ko-KR" sz="1400" b="1" kern="0" noProof="0" dirty="0" smtClean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7" name="Oval 36"/>
          <p:cNvSpPr/>
          <p:nvPr/>
        </p:nvSpPr>
        <p:spPr bwMode="blackWhite">
          <a:xfrm>
            <a:off x="3119629" y="1780601"/>
            <a:ext cx="340108" cy="33906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〓</a:t>
            </a:r>
          </a:p>
        </p:txBody>
      </p:sp>
      <p:sp>
        <p:nvSpPr>
          <p:cNvPr id="8" name="Oval 37"/>
          <p:cNvSpPr/>
          <p:nvPr/>
        </p:nvSpPr>
        <p:spPr bwMode="blackWhite">
          <a:xfrm>
            <a:off x="6371121" y="1780601"/>
            <a:ext cx="340108" cy="33906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2400" b="1" kern="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─</a:t>
            </a:r>
            <a:endParaRPr kumimoji="0" lang="ko-KR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512956" y="2214680"/>
            <a:ext cx="3376762" cy="3947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919084" y="2222789"/>
            <a:ext cx="3317432" cy="3713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 bwMode="blackWhite">
          <a:xfrm>
            <a:off x="5028895" y="3260210"/>
            <a:ext cx="3821924" cy="4024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요일 지수 반영 일별 판매 </a:t>
            </a:r>
            <a:r>
              <a:rPr kumimoji="0" lang="ko-KR" alt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예측량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산정</a:t>
            </a:r>
          </a:p>
        </p:txBody>
      </p:sp>
      <p:sp>
        <p:nvSpPr>
          <p:cNvPr id="16" name="직사각형 15"/>
          <p:cNvSpPr/>
          <p:nvPr/>
        </p:nvSpPr>
        <p:spPr bwMode="blackWhite">
          <a:xfrm>
            <a:off x="5028895" y="4696224"/>
            <a:ext cx="3821924" cy="4024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Lead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Time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을 고려한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Buffer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량 반영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4" name="오각형 13"/>
          <p:cNvSpPr/>
          <p:nvPr/>
        </p:nvSpPr>
        <p:spPr bwMode="blackWhite">
          <a:xfrm>
            <a:off x="475195" y="2586082"/>
            <a:ext cx="4352059" cy="539338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itchFamily="50" charset="-127"/>
              </a:rPr>
              <a:t>매장 그룹별 판매실적 기반 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itchFamily="50" charset="-127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itchFamily="50" charset="-127"/>
              </a:rPr>
              <a:t>판매 예측모델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itchFamily="50" charset="-127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itchFamily="50" charset="-127"/>
              </a:rPr>
              <a:t>보정 </a:t>
            </a:r>
            <a:r>
              <a:rPr lang="ko-KR" altLang="en-US" sz="1400" b="1" kern="0" dirty="0" smtClean="0">
                <a:solidFill>
                  <a:schemeClr val="bg1"/>
                </a:solidFill>
                <a:ea typeface="맑은 고딕" pitchFamily="50" charset="-127"/>
              </a:rPr>
              <a:t>및 지수 산정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58" name="오각형 57"/>
          <p:cNvSpPr/>
          <p:nvPr/>
        </p:nvSpPr>
        <p:spPr bwMode="blackWhite">
          <a:xfrm>
            <a:off x="4877105" y="2586082"/>
            <a:ext cx="4352059" cy="539338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noProof="0" dirty="0" err="1" smtClean="0">
                <a:solidFill>
                  <a:schemeClr val="bg1"/>
                </a:solidFill>
                <a:ea typeface="맑은 고딕" pitchFamily="50" charset="-127"/>
              </a:rPr>
              <a:t>매장별</a:t>
            </a:r>
            <a:r>
              <a:rPr lang="ko-KR" altLang="en-US" sz="1400" b="1" kern="0" noProof="0" dirty="0" smtClean="0">
                <a:solidFill>
                  <a:schemeClr val="bg1"/>
                </a:solidFill>
                <a:ea typeface="맑은 고딕" pitchFamily="50" charset="-127"/>
              </a:rPr>
              <a:t> </a:t>
            </a:r>
            <a:r>
              <a:rPr lang="ko-KR" altLang="en-US" sz="1400" b="1" kern="0" noProof="0" dirty="0" err="1" smtClean="0">
                <a:solidFill>
                  <a:schemeClr val="bg1"/>
                </a:solidFill>
                <a:ea typeface="맑은 고딕" pitchFamily="50" charset="-127"/>
              </a:rPr>
              <a:t>사이즈별</a:t>
            </a:r>
            <a:r>
              <a:rPr lang="ko-KR" altLang="en-US" sz="1400" b="1" kern="0" noProof="0" dirty="0" smtClean="0">
                <a:solidFill>
                  <a:schemeClr val="bg1"/>
                </a:solidFill>
                <a:ea typeface="맑은 고딕" pitchFamily="50" charset="-127"/>
              </a:rPr>
              <a:t> 일별 판매 </a:t>
            </a:r>
            <a:r>
              <a:rPr lang="ko-KR" altLang="en-US" sz="1400" b="1" kern="0" noProof="0" dirty="0" err="1" smtClean="0">
                <a:solidFill>
                  <a:schemeClr val="bg1"/>
                </a:solidFill>
                <a:ea typeface="맑은 고딕" pitchFamily="50" charset="-127"/>
              </a:rPr>
              <a:t>예측량</a:t>
            </a:r>
            <a:r>
              <a:rPr lang="ko-KR" altLang="en-US" sz="1400" b="1" kern="0" noProof="0" dirty="0" smtClean="0">
                <a:solidFill>
                  <a:schemeClr val="bg1"/>
                </a:solidFill>
                <a:ea typeface="맑은 고딕" pitchFamily="50" charset="-127"/>
              </a:rPr>
              <a:t> 산정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gray">
          <a:xfrm>
            <a:off x="5153512" y="3752157"/>
            <a:ext cx="3697308" cy="89116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45720" rIns="45720" anchor="t"/>
          <a:lstStyle/>
          <a:p>
            <a:pPr marL="174625" marR="0" lvl="0" indent="-174625" defTabSz="91440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300" kern="0" dirty="0" smtClean="0">
                <a:solidFill>
                  <a:sysClr val="windowText" lastClr="000000"/>
                </a:solidFill>
                <a:latin typeface="+mj-lt"/>
              </a:rPr>
              <a:t>차주 일별 판매 </a:t>
            </a:r>
            <a:r>
              <a:rPr lang="ko-KR" altLang="en-US" sz="1300" kern="0" dirty="0" err="1" smtClean="0">
                <a:solidFill>
                  <a:sysClr val="windowText" lastClr="000000"/>
                </a:solidFill>
                <a:latin typeface="+mj-lt"/>
              </a:rPr>
              <a:t>예측량</a:t>
            </a:r>
            <a:r>
              <a:rPr lang="ko-KR" altLang="en-US" sz="1300" kern="0" dirty="0" smtClean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altLang="ko-KR" sz="1300" kern="0" dirty="0" smtClean="0">
                <a:solidFill>
                  <a:sysClr val="windowText" lastClr="000000"/>
                </a:solidFill>
                <a:latin typeface="+mj-lt"/>
              </a:rPr>
              <a:t>= </a:t>
            </a:r>
            <a:r>
              <a:rPr lang="ko-KR" altLang="en-US" sz="1300" kern="0" dirty="0" err="1" smtClean="0">
                <a:solidFill>
                  <a:sysClr val="windowText" lastClr="000000"/>
                </a:solidFill>
                <a:latin typeface="+mj-lt"/>
              </a:rPr>
              <a:t>매장별</a:t>
            </a:r>
            <a:r>
              <a:rPr lang="ko-KR" altLang="en-US" sz="1300" kern="0" dirty="0" smtClean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ko-KR" altLang="en-US" sz="1300" kern="0" dirty="0" err="1" smtClean="0">
                <a:solidFill>
                  <a:sysClr val="windowText" lastClr="000000"/>
                </a:solidFill>
                <a:latin typeface="+mj-lt"/>
              </a:rPr>
              <a:t>주차별</a:t>
            </a:r>
            <a:r>
              <a:rPr lang="en-US" altLang="ko-KR" sz="1300" kern="0" dirty="0" smtClean="0">
                <a:solidFill>
                  <a:sysClr val="windowText" lastClr="000000"/>
                </a:solidFill>
                <a:latin typeface="+mj-lt"/>
              </a:rPr>
              <a:t>/</a:t>
            </a:r>
            <a:r>
              <a:rPr lang="ko-KR" altLang="en-US" sz="1300" kern="0" dirty="0" err="1" smtClean="0">
                <a:solidFill>
                  <a:sysClr val="windowText" lastClr="000000"/>
                </a:solidFill>
                <a:latin typeface="+mj-lt"/>
              </a:rPr>
              <a:t>요일별</a:t>
            </a:r>
            <a:r>
              <a:rPr lang="ko-KR" altLang="en-US" sz="1300" kern="0" dirty="0" smtClean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altLang="ko-KR" sz="1300" kern="0" dirty="0" smtClean="0">
                <a:solidFill>
                  <a:sysClr val="windowText" lastClr="000000"/>
                </a:solidFill>
                <a:latin typeface="+mj-lt"/>
              </a:rPr>
              <a:t>Index</a:t>
            </a:r>
            <a:r>
              <a:rPr lang="ko-KR" altLang="en-US" sz="1300" kern="0" dirty="0" smtClean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altLang="ko-KR" sz="1300" kern="0" dirty="0" smtClean="0">
                <a:solidFill>
                  <a:sysClr val="windowText" lastClr="000000"/>
                </a:solidFill>
                <a:latin typeface="+mj-lt"/>
              </a:rPr>
              <a:t>X </a:t>
            </a:r>
            <a:r>
              <a:rPr lang="ko-KR" altLang="en-US" sz="1300" kern="0" dirty="0" smtClean="0">
                <a:solidFill>
                  <a:sysClr val="windowText" lastClr="000000"/>
                </a:solidFill>
                <a:latin typeface="+mj-lt"/>
              </a:rPr>
              <a:t>주중 </a:t>
            </a:r>
            <a:r>
              <a:rPr lang="ko-KR" altLang="en-US" sz="1300" kern="0" dirty="0" err="1" smtClean="0">
                <a:solidFill>
                  <a:sysClr val="windowText" lastClr="000000"/>
                </a:solidFill>
                <a:latin typeface="+mj-lt"/>
              </a:rPr>
              <a:t>요일별</a:t>
            </a:r>
            <a:r>
              <a:rPr lang="ko-KR" altLang="en-US" sz="1300" kern="0" dirty="0" smtClean="0">
                <a:solidFill>
                  <a:sysClr val="windowText" lastClr="000000"/>
                </a:solidFill>
                <a:latin typeface="+mj-lt"/>
              </a:rPr>
              <a:t> 매장 판매량</a:t>
            </a:r>
            <a:endParaRPr lang="en-US" altLang="ko-KR" sz="1300" kern="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gray">
          <a:xfrm>
            <a:off x="5153512" y="5114643"/>
            <a:ext cx="3697308" cy="112247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45720" rIns="45720" anchor="t"/>
          <a:lstStyle/>
          <a:p>
            <a:pPr marL="174625" marR="0" lvl="0" indent="-174625" defTabSz="91440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300" kern="0" dirty="0" smtClean="0">
                <a:solidFill>
                  <a:sysClr val="windowText" lastClr="000000"/>
                </a:solidFill>
                <a:latin typeface="+mj-lt"/>
              </a:rPr>
              <a:t>매장</a:t>
            </a:r>
            <a:r>
              <a:rPr lang="en-US" altLang="ko-KR" sz="1300" kern="0" dirty="0" smtClean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ko-KR" altLang="en-US" sz="1300" kern="0" dirty="0" smtClean="0">
                <a:solidFill>
                  <a:sysClr val="windowText" lastClr="000000"/>
                </a:solidFill>
                <a:latin typeface="+mj-lt"/>
              </a:rPr>
              <a:t>출고 지시 후</a:t>
            </a:r>
            <a:r>
              <a:rPr lang="en-US" altLang="ko-KR" sz="1300" kern="0" dirty="0" smtClean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300" kern="0" dirty="0" smtClean="0">
                <a:solidFill>
                  <a:sysClr val="windowText" lastClr="000000"/>
                </a:solidFill>
                <a:latin typeface="+mj-lt"/>
              </a:rPr>
              <a:t>매장 도착에 소요되는 </a:t>
            </a:r>
            <a:r>
              <a:rPr lang="en-US" altLang="ko-KR" sz="1300" kern="0" dirty="0" smtClean="0">
                <a:solidFill>
                  <a:sysClr val="windowText" lastClr="000000"/>
                </a:solidFill>
                <a:latin typeface="+mj-lt"/>
              </a:rPr>
              <a:t>Lead Time </a:t>
            </a:r>
            <a:r>
              <a:rPr lang="ko-KR" altLang="en-US" sz="1300" kern="0" dirty="0" smtClean="0">
                <a:solidFill>
                  <a:sysClr val="windowText" lastClr="000000"/>
                </a:solidFill>
                <a:latin typeface="+mj-lt"/>
              </a:rPr>
              <a:t>도중의 </a:t>
            </a:r>
            <a:r>
              <a:rPr lang="en-US" altLang="ko-KR" sz="1300" kern="0" dirty="0" smtClean="0">
                <a:solidFill>
                  <a:sysClr val="windowText" lastClr="000000"/>
                </a:solidFill>
                <a:latin typeface="+mj-lt"/>
              </a:rPr>
              <a:t>Buffer</a:t>
            </a:r>
            <a:endParaRPr lang="en-US" altLang="ko-KR" sz="1300" kern="0" dirty="0">
              <a:solidFill>
                <a:sysClr val="windowText" lastClr="000000"/>
              </a:solidFill>
              <a:latin typeface="+mj-lt"/>
            </a:endParaRPr>
          </a:p>
          <a:p>
            <a:pPr marL="174625" marR="0" lvl="0" indent="-174625" defTabSz="91440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300" kern="0" dirty="0" smtClean="0">
                <a:solidFill>
                  <a:sysClr val="windowText" lastClr="000000"/>
                </a:solidFill>
                <a:latin typeface="+mj-lt"/>
              </a:rPr>
              <a:t>센터 및 매장 휴무 일정에 대한 기간 반영</a:t>
            </a:r>
            <a:endParaRPr lang="en-US" altLang="ko-KR" sz="1300" kern="0" dirty="0" smtClean="0">
              <a:solidFill>
                <a:sysClr val="windowText" lastClr="000000"/>
              </a:solidFill>
              <a:latin typeface="+mj-lt"/>
            </a:endParaRPr>
          </a:p>
          <a:p>
            <a:pPr marL="174625" marR="0" lvl="0" indent="-174625" defTabSz="91440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300" kern="0" dirty="0" smtClean="0">
                <a:solidFill>
                  <a:sysClr val="windowText" lastClr="000000"/>
                </a:solidFill>
                <a:latin typeface="+mj-lt"/>
              </a:rPr>
              <a:t>기간 중 판매의 급격한 변동에 대한 </a:t>
            </a:r>
            <a:r>
              <a:rPr lang="en-US" altLang="ko-KR" sz="1300" kern="0" dirty="0" smtClean="0">
                <a:solidFill>
                  <a:sysClr val="windowText" lastClr="000000"/>
                </a:solidFill>
                <a:latin typeface="+mj-lt"/>
              </a:rPr>
              <a:t>Buffer </a:t>
            </a:r>
            <a:r>
              <a:rPr lang="ko-KR" altLang="en-US" sz="1300" kern="0" dirty="0" smtClean="0">
                <a:solidFill>
                  <a:sysClr val="windowText" lastClr="000000"/>
                </a:solidFill>
                <a:latin typeface="+mj-lt"/>
              </a:rPr>
              <a:t>산정</a:t>
            </a:r>
            <a:endParaRPr lang="en-US" altLang="ko-KR" sz="1300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72" name="Rectangle 19"/>
          <p:cNvSpPr>
            <a:spLocks noChangeArrowheads="1"/>
          </p:cNvSpPr>
          <p:nvPr/>
        </p:nvSpPr>
        <p:spPr bwMode="gray">
          <a:xfrm>
            <a:off x="525047" y="5081690"/>
            <a:ext cx="4276163" cy="112247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45720" rIns="45720" anchor="t"/>
          <a:lstStyle/>
          <a:p>
            <a:pPr marL="174625" marR="0" lvl="0" indent="-174625" defTabSz="91440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300" kern="0" dirty="0" smtClean="0">
                <a:solidFill>
                  <a:sysClr val="windowText" lastClr="000000"/>
                </a:solidFill>
                <a:latin typeface="+mj-lt"/>
              </a:rPr>
              <a:t>스타일별 </a:t>
            </a:r>
            <a:r>
              <a:rPr lang="en-US" altLang="ko-KR" sz="1300" kern="0" dirty="0" smtClean="0">
                <a:solidFill>
                  <a:sysClr val="windowText" lastClr="000000"/>
                </a:solidFill>
                <a:latin typeface="+mj-lt"/>
              </a:rPr>
              <a:t>3</a:t>
            </a:r>
            <a:r>
              <a:rPr lang="ko-KR" altLang="en-US" sz="1300" kern="0" dirty="0" smtClean="0">
                <a:solidFill>
                  <a:sysClr val="windowText" lastClr="000000"/>
                </a:solidFill>
                <a:latin typeface="+mj-lt"/>
              </a:rPr>
              <a:t>주간의 판매 실적 기준으로</a:t>
            </a:r>
            <a:r>
              <a:rPr lang="en-US" altLang="ko-KR" sz="1300" kern="0" dirty="0" smtClean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300" kern="0" dirty="0" smtClean="0">
                <a:solidFill>
                  <a:sysClr val="windowText" lastClr="000000"/>
                </a:solidFill>
                <a:latin typeface="+mj-lt"/>
              </a:rPr>
              <a:t>판매 추이 예측 보정</a:t>
            </a:r>
            <a:endParaRPr lang="en-US" altLang="ko-KR" sz="1300" kern="0" dirty="0" smtClean="0">
              <a:solidFill>
                <a:sysClr val="windowText" lastClr="000000"/>
              </a:solidFill>
              <a:latin typeface="+mj-lt"/>
            </a:endParaRPr>
          </a:p>
          <a:p>
            <a:pPr marL="174625" marR="0" lvl="0" indent="-174625" defTabSz="91440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300" kern="0" dirty="0" smtClean="0">
                <a:solidFill>
                  <a:sysClr val="windowText" lastClr="000000"/>
                </a:solidFill>
                <a:latin typeface="+mj-lt"/>
              </a:rPr>
              <a:t>금주 기준으로</a:t>
            </a:r>
            <a:r>
              <a:rPr lang="en-US" altLang="ko-KR" sz="1300" kern="0" dirty="0" smtClean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300" kern="0" dirty="0" err="1" smtClean="0">
                <a:solidFill>
                  <a:sysClr val="windowText" lastClr="000000"/>
                </a:solidFill>
                <a:latin typeface="+mj-lt"/>
              </a:rPr>
              <a:t>차주차</a:t>
            </a:r>
            <a:r>
              <a:rPr lang="ko-KR" altLang="en-US" sz="1300" kern="0" dirty="0" smtClean="0">
                <a:solidFill>
                  <a:sysClr val="windowText" lastClr="000000"/>
                </a:solidFill>
                <a:latin typeface="+mj-lt"/>
              </a:rPr>
              <a:t> 판매 예측 지수 산정 </a:t>
            </a:r>
            <a:r>
              <a:rPr lang="en-US" altLang="ko-KR" sz="1300" kern="0" dirty="0" smtClean="0">
                <a:solidFill>
                  <a:sysClr val="windowText" lastClr="000000"/>
                </a:solidFill>
                <a:latin typeface="+mj-lt"/>
              </a:rPr>
              <a:t>(b/a)</a:t>
            </a:r>
            <a:endParaRPr lang="en-US" altLang="ko-KR" sz="1300" kern="0" dirty="0">
              <a:solidFill>
                <a:sysClr val="windowText" lastClr="000000"/>
              </a:solidFill>
              <a:latin typeface="+mj-lt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996706" y="3298270"/>
            <a:ext cx="3121449" cy="1707525"/>
            <a:chOff x="752518" y="3223764"/>
            <a:chExt cx="3275956" cy="1707525"/>
          </a:xfrm>
        </p:grpSpPr>
        <p:sp>
          <p:nvSpPr>
            <p:cNvPr id="17" name="Line 28"/>
            <p:cNvSpPr>
              <a:spLocks noChangeShapeType="1"/>
            </p:cNvSpPr>
            <p:nvPr/>
          </p:nvSpPr>
          <p:spPr bwMode="auto">
            <a:xfrm flipH="1">
              <a:off x="1300819" y="4571840"/>
              <a:ext cx="0" cy="156288"/>
            </a:xfrm>
            <a:prstGeom prst="line">
              <a:avLst/>
            </a:prstGeom>
            <a:noFill/>
            <a:ln w="6350" cap="rnd">
              <a:solidFill>
                <a:srgbClr val="778888"/>
              </a:solidFill>
              <a:prstDash val="sysDot"/>
              <a:round/>
              <a:headEnd/>
              <a:tailEnd/>
            </a:ln>
            <a:effectLst/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1079704" y="3336707"/>
              <a:ext cx="2948770" cy="10714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64"/>
                </a:cxn>
                <a:cxn ang="0">
                  <a:pos x="1892" y="764"/>
                </a:cxn>
              </a:cxnLst>
              <a:rect l="0" t="0" r="r" b="b"/>
              <a:pathLst>
                <a:path w="1893" h="765">
                  <a:moveTo>
                    <a:pt x="0" y="0"/>
                  </a:moveTo>
                  <a:lnTo>
                    <a:pt x="0" y="764"/>
                  </a:lnTo>
                  <a:lnTo>
                    <a:pt x="1892" y="764"/>
                  </a:lnTo>
                </a:path>
              </a:pathLst>
            </a:custGeom>
            <a:noFill/>
            <a:ln w="6350" cap="rnd" cmpd="sng">
              <a:solidFill>
                <a:sysClr val="windowText" lastClr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1299597" y="4350325"/>
              <a:ext cx="0" cy="51989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dash"/>
              <a:round/>
              <a:headEnd/>
              <a:tailEnd/>
            </a:ln>
            <a:effectLst/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3644002" y="4148662"/>
              <a:ext cx="378519" cy="17468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45720" rIns="45720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기간</a:t>
              </a:r>
              <a:endPara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1541881" y="4272235"/>
              <a:ext cx="0" cy="13008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dash"/>
              <a:round/>
              <a:headEnd/>
              <a:tailEnd/>
            </a:ln>
            <a:effectLst/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1784164" y="4069846"/>
              <a:ext cx="0" cy="332468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dash"/>
              <a:round/>
              <a:headEnd/>
              <a:tailEnd/>
            </a:ln>
            <a:effectLst/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3480151" y="4335221"/>
              <a:ext cx="0" cy="67092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dash"/>
              <a:round/>
              <a:headEnd/>
              <a:tailEnd/>
            </a:ln>
            <a:effectLst/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3722435" y="4396278"/>
              <a:ext cx="0" cy="6036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dash"/>
              <a:round/>
              <a:headEnd/>
              <a:tailEnd/>
            </a:ln>
            <a:effectLst/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2858749" y="3793724"/>
              <a:ext cx="982177" cy="606209"/>
            </a:xfrm>
            <a:custGeom>
              <a:avLst/>
              <a:gdLst>
                <a:gd name="connsiteX0" fmla="*/ 9989 w 9989"/>
                <a:gd name="connsiteY0" fmla="*/ 9986 h 9986"/>
                <a:gd name="connsiteX1" fmla="*/ 8935 w 9989"/>
                <a:gd name="connsiteY1" fmla="*/ 9875 h 9986"/>
                <a:gd name="connsiteX2" fmla="*/ 8413 w 9989"/>
                <a:gd name="connsiteY2" fmla="*/ 9764 h 9986"/>
                <a:gd name="connsiteX3" fmla="*/ 7891 w 9989"/>
                <a:gd name="connsiteY3" fmla="*/ 9584 h 9986"/>
                <a:gd name="connsiteX4" fmla="*/ 7358 w 9989"/>
                <a:gd name="connsiteY4" fmla="*/ 9362 h 9986"/>
                <a:gd name="connsiteX5" fmla="*/ 6826 w 9989"/>
                <a:gd name="connsiteY5" fmla="*/ 9057 h 9986"/>
                <a:gd name="connsiteX6" fmla="*/ 6304 w 9989"/>
                <a:gd name="connsiteY6" fmla="*/ 8641 h 9986"/>
                <a:gd name="connsiteX7" fmla="*/ 5250 w 9989"/>
                <a:gd name="connsiteY7" fmla="*/ 7490 h 9986"/>
                <a:gd name="connsiteX8" fmla="*/ 4195 w 9989"/>
                <a:gd name="connsiteY8" fmla="*/ 5853 h 9986"/>
                <a:gd name="connsiteX9" fmla="*/ 3152 w 9989"/>
                <a:gd name="connsiteY9" fmla="*/ 3897 h 9986"/>
                <a:gd name="connsiteX10" fmla="*/ 2619 w 9989"/>
                <a:gd name="connsiteY10" fmla="*/ 2899 h 9986"/>
                <a:gd name="connsiteX11" fmla="*/ 2098 w 9989"/>
                <a:gd name="connsiteY11" fmla="*/ 1969 h 9986"/>
                <a:gd name="connsiteX12" fmla="*/ 1576 w 9989"/>
                <a:gd name="connsiteY12" fmla="*/ 1151 h 9986"/>
                <a:gd name="connsiteX13" fmla="*/ 1043 w 9989"/>
                <a:gd name="connsiteY13" fmla="*/ 527 h 9986"/>
                <a:gd name="connsiteX14" fmla="*/ 0 w 9989"/>
                <a:gd name="connsiteY14" fmla="*/ 0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89" h="9986">
                  <a:moveTo>
                    <a:pt x="9989" y="9986"/>
                  </a:moveTo>
                  <a:lnTo>
                    <a:pt x="8935" y="9875"/>
                  </a:lnTo>
                  <a:lnTo>
                    <a:pt x="8413" y="9764"/>
                  </a:lnTo>
                  <a:lnTo>
                    <a:pt x="7891" y="9584"/>
                  </a:lnTo>
                  <a:lnTo>
                    <a:pt x="7358" y="9362"/>
                  </a:lnTo>
                  <a:lnTo>
                    <a:pt x="6826" y="9057"/>
                  </a:lnTo>
                  <a:lnTo>
                    <a:pt x="6304" y="8641"/>
                  </a:lnTo>
                  <a:lnTo>
                    <a:pt x="5250" y="7490"/>
                  </a:lnTo>
                  <a:lnTo>
                    <a:pt x="4195" y="5853"/>
                  </a:lnTo>
                  <a:lnTo>
                    <a:pt x="3152" y="3897"/>
                  </a:lnTo>
                  <a:lnTo>
                    <a:pt x="2619" y="2899"/>
                  </a:lnTo>
                  <a:lnTo>
                    <a:pt x="2098" y="1969"/>
                  </a:lnTo>
                  <a:lnTo>
                    <a:pt x="1576" y="1151"/>
                  </a:lnTo>
                  <a:lnTo>
                    <a:pt x="1043" y="527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1111963" y="3793725"/>
              <a:ext cx="1735827" cy="606209"/>
            </a:xfrm>
            <a:custGeom>
              <a:avLst/>
              <a:gdLst>
                <a:gd name="connsiteX0" fmla="*/ 0 w 9989"/>
                <a:gd name="connsiteY0" fmla="*/ 9986 h 9986"/>
                <a:gd name="connsiteX1" fmla="*/ 1054 w 9989"/>
                <a:gd name="connsiteY1" fmla="*/ 9875 h 9986"/>
                <a:gd name="connsiteX2" fmla="*/ 1576 w 9989"/>
                <a:gd name="connsiteY2" fmla="*/ 9764 h 9986"/>
                <a:gd name="connsiteX3" fmla="*/ 2098 w 9989"/>
                <a:gd name="connsiteY3" fmla="*/ 9584 h 9986"/>
                <a:gd name="connsiteX4" fmla="*/ 2630 w 9989"/>
                <a:gd name="connsiteY4" fmla="*/ 9362 h 9986"/>
                <a:gd name="connsiteX5" fmla="*/ 3152 w 9989"/>
                <a:gd name="connsiteY5" fmla="*/ 9057 h 9986"/>
                <a:gd name="connsiteX6" fmla="*/ 3674 w 9989"/>
                <a:gd name="connsiteY6" fmla="*/ 8641 h 9986"/>
                <a:gd name="connsiteX7" fmla="*/ 4384 w 9989"/>
                <a:gd name="connsiteY7" fmla="*/ 7490 h 9986"/>
                <a:gd name="connsiteX8" fmla="*/ 5782 w 9989"/>
                <a:gd name="connsiteY8" fmla="*/ 5853 h 9986"/>
                <a:gd name="connsiteX9" fmla="*/ 6837 w 9989"/>
                <a:gd name="connsiteY9" fmla="*/ 3897 h 9986"/>
                <a:gd name="connsiteX10" fmla="*/ 7358 w 9989"/>
                <a:gd name="connsiteY10" fmla="*/ 2899 h 9986"/>
                <a:gd name="connsiteX11" fmla="*/ 7880 w 9989"/>
                <a:gd name="connsiteY11" fmla="*/ 1969 h 9986"/>
                <a:gd name="connsiteX12" fmla="*/ 8402 w 9989"/>
                <a:gd name="connsiteY12" fmla="*/ 1151 h 9986"/>
                <a:gd name="connsiteX13" fmla="*/ 8935 w 9989"/>
                <a:gd name="connsiteY13" fmla="*/ 527 h 9986"/>
                <a:gd name="connsiteX14" fmla="*/ 9456 w 9989"/>
                <a:gd name="connsiteY14" fmla="*/ 125 h 9986"/>
                <a:gd name="connsiteX15" fmla="*/ 9989 w 9989"/>
                <a:gd name="connsiteY15" fmla="*/ 0 h 9986"/>
                <a:gd name="connsiteX0" fmla="*/ 0 w 10000"/>
                <a:gd name="connsiteY0" fmla="*/ 10000 h 10000"/>
                <a:gd name="connsiteX1" fmla="*/ 1055 w 10000"/>
                <a:gd name="connsiteY1" fmla="*/ 9889 h 10000"/>
                <a:gd name="connsiteX2" fmla="*/ 1578 w 10000"/>
                <a:gd name="connsiteY2" fmla="*/ 9778 h 10000"/>
                <a:gd name="connsiteX3" fmla="*/ 2100 w 10000"/>
                <a:gd name="connsiteY3" fmla="*/ 9597 h 10000"/>
                <a:gd name="connsiteX4" fmla="*/ 2633 w 10000"/>
                <a:gd name="connsiteY4" fmla="*/ 9375 h 10000"/>
                <a:gd name="connsiteX5" fmla="*/ 3155 w 10000"/>
                <a:gd name="connsiteY5" fmla="*/ 9070 h 10000"/>
                <a:gd name="connsiteX6" fmla="*/ 3678 w 10000"/>
                <a:gd name="connsiteY6" fmla="*/ 8653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845 w 10000"/>
                <a:gd name="connsiteY9" fmla="*/ 3902 h 10000"/>
                <a:gd name="connsiteX10" fmla="*/ 7366 w 10000"/>
                <a:gd name="connsiteY10" fmla="*/ 2903 h 10000"/>
                <a:gd name="connsiteX11" fmla="*/ 7889 w 10000"/>
                <a:gd name="connsiteY11" fmla="*/ 1972 h 10000"/>
                <a:gd name="connsiteX12" fmla="*/ 8411 w 10000"/>
                <a:gd name="connsiteY12" fmla="*/ 1153 h 10000"/>
                <a:gd name="connsiteX13" fmla="*/ 8945 w 10000"/>
                <a:gd name="connsiteY13" fmla="*/ 528 h 10000"/>
                <a:gd name="connsiteX14" fmla="*/ 9466 w 10000"/>
                <a:gd name="connsiteY14" fmla="*/ 125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55 w 10000"/>
                <a:gd name="connsiteY1" fmla="*/ 9889 h 10000"/>
                <a:gd name="connsiteX2" fmla="*/ 1578 w 10000"/>
                <a:gd name="connsiteY2" fmla="*/ 9778 h 10000"/>
                <a:gd name="connsiteX3" fmla="*/ 2100 w 10000"/>
                <a:gd name="connsiteY3" fmla="*/ 9597 h 10000"/>
                <a:gd name="connsiteX4" fmla="*/ 2633 w 10000"/>
                <a:gd name="connsiteY4" fmla="*/ 9375 h 10000"/>
                <a:gd name="connsiteX5" fmla="*/ 3155 w 10000"/>
                <a:gd name="connsiteY5" fmla="*/ 9070 h 10000"/>
                <a:gd name="connsiteX6" fmla="*/ 3678 w 10000"/>
                <a:gd name="connsiteY6" fmla="*/ 8653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354 w 10000"/>
                <a:gd name="connsiteY9" fmla="*/ 2927 h 10000"/>
                <a:gd name="connsiteX10" fmla="*/ 7366 w 10000"/>
                <a:gd name="connsiteY10" fmla="*/ 2903 h 10000"/>
                <a:gd name="connsiteX11" fmla="*/ 7889 w 10000"/>
                <a:gd name="connsiteY11" fmla="*/ 1972 h 10000"/>
                <a:gd name="connsiteX12" fmla="*/ 8411 w 10000"/>
                <a:gd name="connsiteY12" fmla="*/ 1153 h 10000"/>
                <a:gd name="connsiteX13" fmla="*/ 8945 w 10000"/>
                <a:gd name="connsiteY13" fmla="*/ 528 h 10000"/>
                <a:gd name="connsiteX14" fmla="*/ 9466 w 10000"/>
                <a:gd name="connsiteY14" fmla="*/ 125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55 w 10000"/>
                <a:gd name="connsiteY1" fmla="*/ 9889 h 10000"/>
                <a:gd name="connsiteX2" fmla="*/ 1578 w 10000"/>
                <a:gd name="connsiteY2" fmla="*/ 9778 h 10000"/>
                <a:gd name="connsiteX3" fmla="*/ 2100 w 10000"/>
                <a:gd name="connsiteY3" fmla="*/ 9597 h 10000"/>
                <a:gd name="connsiteX4" fmla="*/ 2633 w 10000"/>
                <a:gd name="connsiteY4" fmla="*/ 9375 h 10000"/>
                <a:gd name="connsiteX5" fmla="*/ 3155 w 10000"/>
                <a:gd name="connsiteY5" fmla="*/ 9070 h 10000"/>
                <a:gd name="connsiteX6" fmla="*/ 3678 w 10000"/>
                <a:gd name="connsiteY6" fmla="*/ 8653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354 w 10000"/>
                <a:gd name="connsiteY9" fmla="*/ 2927 h 10000"/>
                <a:gd name="connsiteX10" fmla="*/ 7317 w 10000"/>
                <a:gd name="connsiteY10" fmla="*/ 1521 h 10000"/>
                <a:gd name="connsiteX11" fmla="*/ 7889 w 10000"/>
                <a:gd name="connsiteY11" fmla="*/ 1972 h 10000"/>
                <a:gd name="connsiteX12" fmla="*/ 8411 w 10000"/>
                <a:gd name="connsiteY12" fmla="*/ 1153 h 10000"/>
                <a:gd name="connsiteX13" fmla="*/ 8945 w 10000"/>
                <a:gd name="connsiteY13" fmla="*/ 528 h 10000"/>
                <a:gd name="connsiteX14" fmla="*/ 9466 w 10000"/>
                <a:gd name="connsiteY14" fmla="*/ 125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55 w 10000"/>
                <a:gd name="connsiteY1" fmla="*/ 9889 h 10000"/>
                <a:gd name="connsiteX2" fmla="*/ 1578 w 10000"/>
                <a:gd name="connsiteY2" fmla="*/ 9778 h 10000"/>
                <a:gd name="connsiteX3" fmla="*/ 2100 w 10000"/>
                <a:gd name="connsiteY3" fmla="*/ 9597 h 10000"/>
                <a:gd name="connsiteX4" fmla="*/ 2633 w 10000"/>
                <a:gd name="connsiteY4" fmla="*/ 9375 h 10000"/>
                <a:gd name="connsiteX5" fmla="*/ 3155 w 10000"/>
                <a:gd name="connsiteY5" fmla="*/ 9070 h 10000"/>
                <a:gd name="connsiteX6" fmla="*/ 3678 w 10000"/>
                <a:gd name="connsiteY6" fmla="*/ 8653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354 w 10000"/>
                <a:gd name="connsiteY9" fmla="*/ 2927 h 10000"/>
                <a:gd name="connsiteX10" fmla="*/ 7317 w 10000"/>
                <a:gd name="connsiteY10" fmla="*/ 1521 h 10000"/>
                <a:gd name="connsiteX11" fmla="*/ 7889 w 10000"/>
                <a:gd name="connsiteY11" fmla="*/ 1972 h 10000"/>
                <a:gd name="connsiteX12" fmla="*/ 8411 w 10000"/>
                <a:gd name="connsiteY12" fmla="*/ 503 h 10000"/>
                <a:gd name="connsiteX13" fmla="*/ 8945 w 10000"/>
                <a:gd name="connsiteY13" fmla="*/ 528 h 10000"/>
                <a:gd name="connsiteX14" fmla="*/ 9466 w 10000"/>
                <a:gd name="connsiteY14" fmla="*/ 125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55 w 10000"/>
                <a:gd name="connsiteY1" fmla="*/ 9889 h 10000"/>
                <a:gd name="connsiteX2" fmla="*/ 1578 w 10000"/>
                <a:gd name="connsiteY2" fmla="*/ 9778 h 10000"/>
                <a:gd name="connsiteX3" fmla="*/ 2100 w 10000"/>
                <a:gd name="connsiteY3" fmla="*/ 9597 h 10000"/>
                <a:gd name="connsiteX4" fmla="*/ 2633 w 10000"/>
                <a:gd name="connsiteY4" fmla="*/ 9375 h 10000"/>
                <a:gd name="connsiteX5" fmla="*/ 3155 w 10000"/>
                <a:gd name="connsiteY5" fmla="*/ 9070 h 10000"/>
                <a:gd name="connsiteX6" fmla="*/ 3678 w 10000"/>
                <a:gd name="connsiteY6" fmla="*/ 8653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354 w 10000"/>
                <a:gd name="connsiteY9" fmla="*/ 2927 h 10000"/>
                <a:gd name="connsiteX10" fmla="*/ 7317 w 10000"/>
                <a:gd name="connsiteY10" fmla="*/ 1521 h 10000"/>
                <a:gd name="connsiteX11" fmla="*/ 7889 w 10000"/>
                <a:gd name="connsiteY11" fmla="*/ 1078 h 10000"/>
                <a:gd name="connsiteX12" fmla="*/ 8411 w 10000"/>
                <a:gd name="connsiteY12" fmla="*/ 503 h 10000"/>
                <a:gd name="connsiteX13" fmla="*/ 8945 w 10000"/>
                <a:gd name="connsiteY13" fmla="*/ 528 h 10000"/>
                <a:gd name="connsiteX14" fmla="*/ 9466 w 10000"/>
                <a:gd name="connsiteY14" fmla="*/ 125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55 w 10000"/>
                <a:gd name="connsiteY1" fmla="*/ 9889 h 10000"/>
                <a:gd name="connsiteX2" fmla="*/ 1578 w 10000"/>
                <a:gd name="connsiteY2" fmla="*/ 9778 h 10000"/>
                <a:gd name="connsiteX3" fmla="*/ 2100 w 10000"/>
                <a:gd name="connsiteY3" fmla="*/ 9597 h 10000"/>
                <a:gd name="connsiteX4" fmla="*/ 2633 w 10000"/>
                <a:gd name="connsiteY4" fmla="*/ 9375 h 10000"/>
                <a:gd name="connsiteX5" fmla="*/ 3155 w 10000"/>
                <a:gd name="connsiteY5" fmla="*/ 9070 h 10000"/>
                <a:gd name="connsiteX6" fmla="*/ 3678 w 10000"/>
                <a:gd name="connsiteY6" fmla="*/ 8653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354 w 10000"/>
                <a:gd name="connsiteY9" fmla="*/ 2927 h 10000"/>
                <a:gd name="connsiteX10" fmla="*/ 7317 w 10000"/>
                <a:gd name="connsiteY10" fmla="*/ 1521 h 10000"/>
                <a:gd name="connsiteX11" fmla="*/ 7889 w 10000"/>
                <a:gd name="connsiteY11" fmla="*/ 1078 h 10000"/>
                <a:gd name="connsiteX12" fmla="*/ 8411 w 10000"/>
                <a:gd name="connsiteY12" fmla="*/ 503 h 10000"/>
                <a:gd name="connsiteX13" fmla="*/ 9043 w 10000"/>
                <a:gd name="connsiteY13" fmla="*/ 203 h 10000"/>
                <a:gd name="connsiteX14" fmla="*/ 9466 w 10000"/>
                <a:gd name="connsiteY14" fmla="*/ 125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55 w 10000"/>
                <a:gd name="connsiteY1" fmla="*/ 9889 h 10000"/>
                <a:gd name="connsiteX2" fmla="*/ 1578 w 10000"/>
                <a:gd name="connsiteY2" fmla="*/ 9778 h 10000"/>
                <a:gd name="connsiteX3" fmla="*/ 2100 w 10000"/>
                <a:gd name="connsiteY3" fmla="*/ 9597 h 10000"/>
                <a:gd name="connsiteX4" fmla="*/ 2633 w 10000"/>
                <a:gd name="connsiteY4" fmla="*/ 9375 h 10000"/>
                <a:gd name="connsiteX5" fmla="*/ 3155 w 10000"/>
                <a:gd name="connsiteY5" fmla="*/ 9070 h 10000"/>
                <a:gd name="connsiteX6" fmla="*/ 3678 w 10000"/>
                <a:gd name="connsiteY6" fmla="*/ 8653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354 w 10000"/>
                <a:gd name="connsiteY9" fmla="*/ 2927 h 10000"/>
                <a:gd name="connsiteX10" fmla="*/ 7317 w 10000"/>
                <a:gd name="connsiteY10" fmla="*/ 1521 h 10000"/>
                <a:gd name="connsiteX11" fmla="*/ 7813 w 10000"/>
                <a:gd name="connsiteY11" fmla="*/ 869 h 10000"/>
                <a:gd name="connsiteX12" fmla="*/ 8411 w 10000"/>
                <a:gd name="connsiteY12" fmla="*/ 503 h 10000"/>
                <a:gd name="connsiteX13" fmla="*/ 9043 w 10000"/>
                <a:gd name="connsiteY13" fmla="*/ 203 h 10000"/>
                <a:gd name="connsiteX14" fmla="*/ 9466 w 10000"/>
                <a:gd name="connsiteY14" fmla="*/ 125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55 w 10000"/>
                <a:gd name="connsiteY1" fmla="*/ 9889 h 10000"/>
                <a:gd name="connsiteX2" fmla="*/ 1578 w 10000"/>
                <a:gd name="connsiteY2" fmla="*/ 9778 h 10000"/>
                <a:gd name="connsiteX3" fmla="*/ 2100 w 10000"/>
                <a:gd name="connsiteY3" fmla="*/ 9597 h 10000"/>
                <a:gd name="connsiteX4" fmla="*/ 2633 w 10000"/>
                <a:gd name="connsiteY4" fmla="*/ 9375 h 10000"/>
                <a:gd name="connsiteX5" fmla="*/ 3155 w 10000"/>
                <a:gd name="connsiteY5" fmla="*/ 9070 h 10000"/>
                <a:gd name="connsiteX6" fmla="*/ 3678 w 10000"/>
                <a:gd name="connsiteY6" fmla="*/ 8653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354 w 10000"/>
                <a:gd name="connsiteY9" fmla="*/ 2927 h 10000"/>
                <a:gd name="connsiteX10" fmla="*/ 7317 w 10000"/>
                <a:gd name="connsiteY10" fmla="*/ 1521 h 10000"/>
                <a:gd name="connsiteX11" fmla="*/ 7813 w 10000"/>
                <a:gd name="connsiteY11" fmla="*/ 869 h 10000"/>
                <a:gd name="connsiteX12" fmla="*/ 8411 w 10000"/>
                <a:gd name="connsiteY12" fmla="*/ 503 h 10000"/>
                <a:gd name="connsiteX13" fmla="*/ 9043 w 10000"/>
                <a:gd name="connsiteY13" fmla="*/ 203 h 10000"/>
                <a:gd name="connsiteX14" fmla="*/ 9441 w 10000"/>
                <a:gd name="connsiteY14" fmla="*/ 0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55 w 10000"/>
                <a:gd name="connsiteY1" fmla="*/ 9889 h 10000"/>
                <a:gd name="connsiteX2" fmla="*/ 1578 w 10000"/>
                <a:gd name="connsiteY2" fmla="*/ 9778 h 10000"/>
                <a:gd name="connsiteX3" fmla="*/ 2100 w 10000"/>
                <a:gd name="connsiteY3" fmla="*/ 9597 h 10000"/>
                <a:gd name="connsiteX4" fmla="*/ 2633 w 10000"/>
                <a:gd name="connsiteY4" fmla="*/ 9375 h 10000"/>
                <a:gd name="connsiteX5" fmla="*/ 2978 w 10000"/>
                <a:gd name="connsiteY5" fmla="*/ 8694 h 10000"/>
                <a:gd name="connsiteX6" fmla="*/ 3678 w 10000"/>
                <a:gd name="connsiteY6" fmla="*/ 8653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354 w 10000"/>
                <a:gd name="connsiteY9" fmla="*/ 2927 h 10000"/>
                <a:gd name="connsiteX10" fmla="*/ 7317 w 10000"/>
                <a:gd name="connsiteY10" fmla="*/ 1521 h 10000"/>
                <a:gd name="connsiteX11" fmla="*/ 7813 w 10000"/>
                <a:gd name="connsiteY11" fmla="*/ 869 h 10000"/>
                <a:gd name="connsiteX12" fmla="*/ 8411 w 10000"/>
                <a:gd name="connsiteY12" fmla="*/ 503 h 10000"/>
                <a:gd name="connsiteX13" fmla="*/ 9043 w 10000"/>
                <a:gd name="connsiteY13" fmla="*/ 203 h 10000"/>
                <a:gd name="connsiteX14" fmla="*/ 9441 w 10000"/>
                <a:gd name="connsiteY14" fmla="*/ 0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55 w 10000"/>
                <a:gd name="connsiteY1" fmla="*/ 9889 h 10000"/>
                <a:gd name="connsiteX2" fmla="*/ 1578 w 10000"/>
                <a:gd name="connsiteY2" fmla="*/ 9778 h 10000"/>
                <a:gd name="connsiteX3" fmla="*/ 2100 w 10000"/>
                <a:gd name="connsiteY3" fmla="*/ 9597 h 10000"/>
                <a:gd name="connsiteX4" fmla="*/ 2633 w 10000"/>
                <a:gd name="connsiteY4" fmla="*/ 9375 h 10000"/>
                <a:gd name="connsiteX5" fmla="*/ 2978 w 10000"/>
                <a:gd name="connsiteY5" fmla="*/ 8694 h 10000"/>
                <a:gd name="connsiteX6" fmla="*/ 3728 w 10000"/>
                <a:gd name="connsiteY6" fmla="*/ 7024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354 w 10000"/>
                <a:gd name="connsiteY9" fmla="*/ 2927 h 10000"/>
                <a:gd name="connsiteX10" fmla="*/ 7317 w 10000"/>
                <a:gd name="connsiteY10" fmla="*/ 1521 h 10000"/>
                <a:gd name="connsiteX11" fmla="*/ 7813 w 10000"/>
                <a:gd name="connsiteY11" fmla="*/ 869 h 10000"/>
                <a:gd name="connsiteX12" fmla="*/ 8411 w 10000"/>
                <a:gd name="connsiteY12" fmla="*/ 503 h 10000"/>
                <a:gd name="connsiteX13" fmla="*/ 9043 w 10000"/>
                <a:gd name="connsiteY13" fmla="*/ 203 h 10000"/>
                <a:gd name="connsiteX14" fmla="*/ 9441 w 10000"/>
                <a:gd name="connsiteY14" fmla="*/ 0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55 w 10000"/>
                <a:gd name="connsiteY1" fmla="*/ 9889 h 10000"/>
                <a:gd name="connsiteX2" fmla="*/ 1578 w 10000"/>
                <a:gd name="connsiteY2" fmla="*/ 9778 h 10000"/>
                <a:gd name="connsiteX3" fmla="*/ 2100 w 10000"/>
                <a:gd name="connsiteY3" fmla="*/ 9597 h 10000"/>
                <a:gd name="connsiteX4" fmla="*/ 2658 w 10000"/>
                <a:gd name="connsiteY4" fmla="*/ 8665 h 10000"/>
                <a:gd name="connsiteX5" fmla="*/ 2978 w 10000"/>
                <a:gd name="connsiteY5" fmla="*/ 8694 h 10000"/>
                <a:gd name="connsiteX6" fmla="*/ 3728 w 10000"/>
                <a:gd name="connsiteY6" fmla="*/ 7024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354 w 10000"/>
                <a:gd name="connsiteY9" fmla="*/ 2927 h 10000"/>
                <a:gd name="connsiteX10" fmla="*/ 7317 w 10000"/>
                <a:gd name="connsiteY10" fmla="*/ 1521 h 10000"/>
                <a:gd name="connsiteX11" fmla="*/ 7813 w 10000"/>
                <a:gd name="connsiteY11" fmla="*/ 869 h 10000"/>
                <a:gd name="connsiteX12" fmla="*/ 8411 w 10000"/>
                <a:gd name="connsiteY12" fmla="*/ 503 h 10000"/>
                <a:gd name="connsiteX13" fmla="*/ 9043 w 10000"/>
                <a:gd name="connsiteY13" fmla="*/ 203 h 10000"/>
                <a:gd name="connsiteX14" fmla="*/ 9441 w 10000"/>
                <a:gd name="connsiteY14" fmla="*/ 0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55 w 10000"/>
                <a:gd name="connsiteY1" fmla="*/ 9889 h 10000"/>
                <a:gd name="connsiteX2" fmla="*/ 1502 w 10000"/>
                <a:gd name="connsiteY2" fmla="*/ 9235 h 10000"/>
                <a:gd name="connsiteX3" fmla="*/ 2100 w 10000"/>
                <a:gd name="connsiteY3" fmla="*/ 9597 h 10000"/>
                <a:gd name="connsiteX4" fmla="*/ 2658 w 10000"/>
                <a:gd name="connsiteY4" fmla="*/ 8665 h 10000"/>
                <a:gd name="connsiteX5" fmla="*/ 2978 w 10000"/>
                <a:gd name="connsiteY5" fmla="*/ 8694 h 10000"/>
                <a:gd name="connsiteX6" fmla="*/ 3728 w 10000"/>
                <a:gd name="connsiteY6" fmla="*/ 7024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354 w 10000"/>
                <a:gd name="connsiteY9" fmla="*/ 2927 h 10000"/>
                <a:gd name="connsiteX10" fmla="*/ 7317 w 10000"/>
                <a:gd name="connsiteY10" fmla="*/ 1521 h 10000"/>
                <a:gd name="connsiteX11" fmla="*/ 7813 w 10000"/>
                <a:gd name="connsiteY11" fmla="*/ 869 h 10000"/>
                <a:gd name="connsiteX12" fmla="*/ 8411 w 10000"/>
                <a:gd name="connsiteY12" fmla="*/ 503 h 10000"/>
                <a:gd name="connsiteX13" fmla="*/ 9043 w 10000"/>
                <a:gd name="connsiteY13" fmla="*/ 203 h 10000"/>
                <a:gd name="connsiteX14" fmla="*/ 9441 w 10000"/>
                <a:gd name="connsiteY14" fmla="*/ 0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55 w 10000"/>
                <a:gd name="connsiteY1" fmla="*/ 9889 h 10000"/>
                <a:gd name="connsiteX2" fmla="*/ 1502 w 10000"/>
                <a:gd name="connsiteY2" fmla="*/ 9235 h 10000"/>
                <a:gd name="connsiteX3" fmla="*/ 2024 w 10000"/>
                <a:gd name="connsiteY3" fmla="*/ 8970 h 10000"/>
                <a:gd name="connsiteX4" fmla="*/ 2658 w 10000"/>
                <a:gd name="connsiteY4" fmla="*/ 8665 h 10000"/>
                <a:gd name="connsiteX5" fmla="*/ 2978 w 10000"/>
                <a:gd name="connsiteY5" fmla="*/ 8694 h 10000"/>
                <a:gd name="connsiteX6" fmla="*/ 3728 w 10000"/>
                <a:gd name="connsiteY6" fmla="*/ 7024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354 w 10000"/>
                <a:gd name="connsiteY9" fmla="*/ 2927 h 10000"/>
                <a:gd name="connsiteX10" fmla="*/ 7317 w 10000"/>
                <a:gd name="connsiteY10" fmla="*/ 1521 h 10000"/>
                <a:gd name="connsiteX11" fmla="*/ 7813 w 10000"/>
                <a:gd name="connsiteY11" fmla="*/ 869 h 10000"/>
                <a:gd name="connsiteX12" fmla="*/ 8411 w 10000"/>
                <a:gd name="connsiteY12" fmla="*/ 503 h 10000"/>
                <a:gd name="connsiteX13" fmla="*/ 9043 w 10000"/>
                <a:gd name="connsiteY13" fmla="*/ 203 h 10000"/>
                <a:gd name="connsiteX14" fmla="*/ 9441 w 10000"/>
                <a:gd name="connsiteY14" fmla="*/ 0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05 w 10000"/>
                <a:gd name="connsiteY1" fmla="*/ 9597 h 10000"/>
                <a:gd name="connsiteX2" fmla="*/ 1502 w 10000"/>
                <a:gd name="connsiteY2" fmla="*/ 9235 h 10000"/>
                <a:gd name="connsiteX3" fmla="*/ 2024 w 10000"/>
                <a:gd name="connsiteY3" fmla="*/ 8970 h 10000"/>
                <a:gd name="connsiteX4" fmla="*/ 2658 w 10000"/>
                <a:gd name="connsiteY4" fmla="*/ 8665 h 10000"/>
                <a:gd name="connsiteX5" fmla="*/ 2978 w 10000"/>
                <a:gd name="connsiteY5" fmla="*/ 8694 h 10000"/>
                <a:gd name="connsiteX6" fmla="*/ 3728 w 10000"/>
                <a:gd name="connsiteY6" fmla="*/ 7024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354 w 10000"/>
                <a:gd name="connsiteY9" fmla="*/ 2927 h 10000"/>
                <a:gd name="connsiteX10" fmla="*/ 7317 w 10000"/>
                <a:gd name="connsiteY10" fmla="*/ 1521 h 10000"/>
                <a:gd name="connsiteX11" fmla="*/ 7813 w 10000"/>
                <a:gd name="connsiteY11" fmla="*/ 869 h 10000"/>
                <a:gd name="connsiteX12" fmla="*/ 8411 w 10000"/>
                <a:gd name="connsiteY12" fmla="*/ 503 h 10000"/>
                <a:gd name="connsiteX13" fmla="*/ 9043 w 10000"/>
                <a:gd name="connsiteY13" fmla="*/ 203 h 10000"/>
                <a:gd name="connsiteX14" fmla="*/ 9441 w 10000"/>
                <a:gd name="connsiteY14" fmla="*/ 0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05 w 10000"/>
                <a:gd name="connsiteY1" fmla="*/ 9597 h 10000"/>
                <a:gd name="connsiteX2" fmla="*/ 1502 w 10000"/>
                <a:gd name="connsiteY2" fmla="*/ 9235 h 10000"/>
                <a:gd name="connsiteX3" fmla="*/ 2024 w 10000"/>
                <a:gd name="connsiteY3" fmla="*/ 8970 h 10000"/>
                <a:gd name="connsiteX4" fmla="*/ 2658 w 10000"/>
                <a:gd name="connsiteY4" fmla="*/ 8665 h 10000"/>
                <a:gd name="connsiteX5" fmla="*/ 3180 w 10000"/>
                <a:gd name="connsiteY5" fmla="*/ 7984 h 10000"/>
                <a:gd name="connsiteX6" fmla="*/ 3728 w 10000"/>
                <a:gd name="connsiteY6" fmla="*/ 7024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354 w 10000"/>
                <a:gd name="connsiteY9" fmla="*/ 2927 h 10000"/>
                <a:gd name="connsiteX10" fmla="*/ 7317 w 10000"/>
                <a:gd name="connsiteY10" fmla="*/ 1521 h 10000"/>
                <a:gd name="connsiteX11" fmla="*/ 7813 w 10000"/>
                <a:gd name="connsiteY11" fmla="*/ 869 h 10000"/>
                <a:gd name="connsiteX12" fmla="*/ 8411 w 10000"/>
                <a:gd name="connsiteY12" fmla="*/ 503 h 10000"/>
                <a:gd name="connsiteX13" fmla="*/ 9043 w 10000"/>
                <a:gd name="connsiteY13" fmla="*/ 203 h 10000"/>
                <a:gd name="connsiteX14" fmla="*/ 9441 w 10000"/>
                <a:gd name="connsiteY14" fmla="*/ 0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05 w 10000"/>
                <a:gd name="connsiteY1" fmla="*/ 9597 h 10000"/>
                <a:gd name="connsiteX2" fmla="*/ 1552 w 10000"/>
                <a:gd name="connsiteY2" fmla="*/ 9319 h 10000"/>
                <a:gd name="connsiteX3" fmla="*/ 2024 w 10000"/>
                <a:gd name="connsiteY3" fmla="*/ 8970 h 10000"/>
                <a:gd name="connsiteX4" fmla="*/ 2658 w 10000"/>
                <a:gd name="connsiteY4" fmla="*/ 8665 h 10000"/>
                <a:gd name="connsiteX5" fmla="*/ 3180 w 10000"/>
                <a:gd name="connsiteY5" fmla="*/ 7984 h 10000"/>
                <a:gd name="connsiteX6" fmla="*/ 3728 w 10000"/>
                <a:gd name="connsiteY6" fmla="*/ 7024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354 w 10000"/>
                <a:gd name="connsiteY9" fmla="*/ 2927 h 10000"/>
                <a:gd name="connsiteX10" fmla="*/ 7317 w 10000"/>
                <a:gd name="connsiteY10" fmla="*/ 1521 h 10000"/>
                <a:gd name="connsiteX11" fmla="*/ 7813 w 10000"/>
                <a:gd name="connsiteY11" fmla="*/ 869 h 10000"/>
                <a:gd name="connsiteX12" fmla="*/ 8411 w 10000"/>
                <a:gd name="connsiteY12" fmla="*/ 503 h 10000"/>
                <a:gd name="connsiteX13" fmla="*/ 9043 w 10000"/>
                <a:gd name="connsiteY13" fmla="*/ 203 h 10000"/>
                <a:gd name="connsiteX14" fmla="*/ 9441 w 10000"/>
                <a:gd name="connsiteY14" fmla="*/ 0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05 w 10000"/>
                <a:gd name="connsiteY1" fmla="*/ 9597 h 10000"/>
                <a:gd name="connsiteX2" fmla="*/ 1552 w 10000"/>
                <a:gd name="connsiteY2" fmla="*/ 9319 h 10000"/>
                <a:gd name="connsiteX3" fmla="*/ 2125 w 10000"/>
                <a:gd name="connsiteY3" fmla="*/ 9012 h 10000"/>
                <a:gd name="connsiteX4" fmla="*/ 2658 w 10000"/>
                <a:gd name="connsiteY4" fmla="*/ 8665 h 10000"/>
                <a:gd name="connsiteX5" fmla="*/ 3180 w 10000"/>
                <a:gd name="connsiteY5" fmla="*/ 7984 h 10000"/>
                <a:gd name="connsiteX6" fmla="*/ 3728 w 10000"/>
                <a:gd name="connsiteY6" fmla="*/ 7024 h 10000"/>
                <a:gd name="connsiteX7" fmla="*/ 4389 w 10000"/>
                <a:gd name="connsiteY7" fmla="*/ 7501 h 10000"/>
                <a:gd name="connsiteX8" fmla="*/ 5493 w 10000"/>
                <a:gd name="connsiteY8" fmla="*/ 4804 h 10000"/>
                <a:gd name="connsiteX9" fmla="*/ 6354 w 10000"/>
                <a:gd name="connsiteY9" fmla="*/ 2927 h 10000"/>
                <a:gd name="connsiteX10" fmla="*/ 7317 w 10000"/>
                <a:gd name="connsiteY10" fmla="*/ 1521 h 10000"/>
                <a:gd name="connsiteX11" fmla="*/ 7813 w 10000"/>
                <a:gd name="connsiteY11" fmla="*/ 869 h 10000"/>
                <a:gd name="connsiteX12" fmla="*/ 8411 w 10000"/>
                <a:gd name="connsiteY12" fmla="*/ 503 h 10000"/>
                <a:gd name="connsiteX13" fmla="*/ 9043 w 10000"/>
                <a:gd name="connsiteY13" fmla="*/ 203 h 10000"/>
                <a:gd name="connsiteX14" fmla="*/ 9441 w 10000"/>
                <a:gd name="connsiteY14" fmla="*/ 0 h 10000"/>
                <a:gd name="connsiteX15" fmla="*/ 10000 w 10000"/>
                <a:gd name="connsiteY15" fmla="*/ 0 h 10000"/>
                <a:gd name="connsiteX0" fmla="*/ 0 w 10000"/>
                <a:gd name="connsiteY0" fmla="*/ 10000 h 10000"/>
                <a:gd name="connsiteX1" fmla="*/ 1005 w 10000"/>
                <a:gd name="connsiteY1" fmla="*/ 9597 h 10000"/>
                <a:gd name="connsiteX2" fmla="*/ 1552 w 10000"/>
                <a:gd name="connsiteY2" fmla="*/ 9319 h 10000"/>
                <a:gd name="connsiteX3" fmla="*/ 2125 w 10000"/>
                <a:gd name="connsiteY3" fmla="*/ 9012 h 10000"/>
                <a:gd name="connsiteX4" fmla="*/ 2658 w 10000"/>
                <a:gd name="connsiteY4" fmla="*/ 8665 h 10000"/>
                <a:gd name="connsiteX5" fmla="*/ 2822 w 10000"/>
                <a:gd name="connsiteY5" fmla="*/ 8536 h 10000"/>
                <a:gd name="connsiteX6" fmla="*/ 3180 w 10000"/>
                <a:gd name="connsiteY6" fmla="*/ 7984 h 10000"/>
                <a:gd name="connsiteX7" fmla="*/ 3728 w 10000"/>
                <a:gd name="connsiteY7" fmla="*/ 7024 h 10000"/>
                <a:gd name="connsiteX8" fmla="*/ 4389 w 10000"/>
                <a:gd name="connsiteY8" fmla="*/ 7501 h 10000"/>
                <a:gd name="connsiteX9" fmla="*/ 5493 w 10000"/>
                <a:gd name="connsiteY9" fmla="*/ 4804 h 10000"/>
                <a:gd name="connsiteX10" fmla="*/ 6354 w 10000"/>
                <a:gd name="connsiteY10" fmla="*/ 2927 h 10000"/>
                <a:gd name="connsiteX11" fmla="*/ 7317 w 10000"/>
                <a:gd name="connsiteY11" fmla="*/ 1521 h 10000"/>
                <a:gd name="connsiteX12" fmla="*/ 7813 w 10000"/>
                <a:gd name="connsiteY12" fmla="*/ 869 h 10000"/>
                <a:gd name="connsiteX13" fmla="*/ 8411 w 10000"/>
                <a:gd name="connsiteY13" fmla="*/ 503 h 10000"/>
                <a:gd name="connsiteX14" fmla="*/ 9043 w 10000"/>
                <a:gd name="connsiteY14" fmla="*/ 203 h 10000"/>
                <a:gd name="connsiteX15" fmla="*/ 9441 w 10000"/>
                <a:gd name="connsiteY15" fmla="*/ 0 h 10000"/>
                <a:gd name="connsiteX16" fmla="*/ 10000 w 10000"/>
                <a:gd name="connsiteY16" fmla="*/ 0 h 10000"/>
                <a:gd name="connsiteX0" fmla="*/ 0 w 10000"/>
                <a:gd name="connsiteY0" fmla="*/ 10000 h 10000"/>
                <a:gd name="connsiteX1" fmla="*/ 1005 w 10000"/>
                <a:gd name="connsiteY1" fmla="*/ 9597 h 10000"/>
                <a:gd name="connsiteX2" fmla="*/ 1552 w 10000"/>
                <a:gd name="connsiteY2" fmla="*/ 9319 h 10000"/>
                <a:gd name="connsiteX3" fmla="*/ 2125 w 10000"/>
                <a:gd name="connsiteY3" fmla="*/ 9012 h 10000"/>
                <a:gd name="connsiteX4" fmla="*/ 2658 w 10000"/>
                <a:gd name="connsiteY4" fmla="*/ 8665 h 10000"/>
                <a:gd name="connsiteX5" fmla="*/ 2822 w 10000"/>
                <a:gd name="connsiteY5" fmla="*/ 8536 h 10000"/>
                <a:gd name="connsiteX6" fmla="*/ 3432 w 10000"/>
                <a:gd name="connsiteY6" fmla="*/ 7817 h 10000"/>
                <a:gd name="connsiteX7" fmla="*/ 3728 w 10000"/>
                <a:gd name="connsiteY7" fmla="*/ 7024 h 10000"/>
                <a:gd name="connsiteX8" fmla="*/ 4389 w 10000"/>
                <a:gd name="connsiteY8" fmla="*/ 7501 h 10000"/>
                <a:gd name="connsiteX9" fmla="*/ 5493 w 10000"/>
                <a:gd name="connsiteY9" fmla="*/ 4804 h 10000"/>
                <a:gd name="connsiteX10" fmla="*/ 6354 w 10000"/>
                <a:gd name="connsiteY10" fmla="*/ 2927 h 10000"/>
                <a:gd name="connsiteX11" fmla="*/ 7317 w 10000"/>
                <a:gd name="connsiteY11" fmla="*/ 1521 h 10000"/>
                <a:gd name="connsiteX12" fmla="*/ 7813 w 10000"/>
                <a:gd name="connsiteY12" fmla="*/ 869 h 10000"/>
                <a:gd name="connsiteX13" fmla="*/ 8411 w 10000"/>
                <a:gd name="connsiteY13" fmla="*/ 503 h 10000"/>
                <a:gd name="connsiteX14" fmla="*/ 9043 w 10000"/>
                <a:gd name="connsiteY14" fmla="*/ 203 h 10000"/>
                <a:gd name="connsiteX15" fmla="*/ 9441 w 10000"/>
                <a:gd name="connsiteY15" fmla="*/ 0 h 10000"/>
                <a:gd name="connsiteX16" fmla="*/ 10000 w 10000"/>
                <a:gd name="connsiteY16" fmla="*/ 0 h 10000"/>
                <a:gd name="connsiteX0" fmla="*/ 0 w 10000"/>
                <a:gd name="connsiteY0" fmla="*/ 10000 h 10000"/>
                <a:gd name="connsiteX1" fmla="*/ 1005 w 10000"/>
                <a:gd name="connsiteY1" fmla="*/ 9597 h 10000"/>
                <a:gd name="connsiteX2" fmla="*/ 1552 w 10000"/>
                <a:gd name="connsiteY2" fmla="*/ 9319 h 10000"/>
                <a:gd name="connsiteX3" fmla="*/ 2125 w 10000"/>
                <a:gd name="connsiteY3" fmla="*/ 9012 h 10000"/>
                <a:gd name="connsiteX4" fmla="*/ 2658 w 10000"/>
                <a:gd name="connsiteY4" fmla="*/ 8665 h 10000"/>
                <a:gd name="connsiteX5" fmla="*/ 2822 w 10000"/>
                <a:gd name="connsiteY5" fmla="*/ 8536 h 10000"/>
                <a:gd name="connsiteX6" fmla="*/ 3432 w 10000"/>
                <a:gd name="connsiteY6" fmla="*/ 7817 h 10000"/>
                <a:gd name="connsiteX7" fmla="*/ 4006 w 10000"/>
                <a:gd name="connsiteY7" fmla="*/ 6648 h 10000"/>
                <a:gd name="connsiteX8" fmla="*/ 4389 w 10000"/>
                <a:gd name="connsiteY8" fmla="*/ 7501 h 10000"/>
                <a:gd name="connsiteX9" fmla="*/ 5493 w 10000"/>
                <a:gd name="connsiteY9" fmla="*/ 4804 h 10000"/>
                <a:gd name="connsiteX10" fmla="*/ 6354 w 10000"/>
                <a:gd name="connsiteY10" fmla="*/ 2927 h 10000"/>
                <a:gd name="connsiteX11" fmla="*/ 7317 w 10000"/>
                <a:gd name="connsiteY11" fmla="*/ 1521 h 10000"/>
                <a:gd name="connsiteX12" fmla="*/ 7813 w 10000"/>
                <a:gd name="connsiteY12" fmla="*/ 869 h 10000"/>
                <a:gd name="connsiteX13" fmla="*/ 8411 w 10000"/>
                <a:gd name="connsiteY13" fmla="*/ 503 h 10000"/>
                <a:gd name="connsiteX14" fmla="*/ 9043 w 10000"/>
                <a:gd name="connsiteY14" fmla="*/ 203 h 10000"/>
                <a:gd name="connsiteX15" fmla="*/ 9441 w 10000"/>
                <a:gd name="connsiteY15" fmla="*/ 0 h 10000"/>
                <a:gd name="connsiteX16" fmla="*/ 10000 w 10000"/>
                <a:gd name="connsiteY16" fmla="*/ 0 h 10000"/>
                <a:gd name="connsiteX0" fmla="*/ 0 w 10000"/>
                <a:gd name="connsiteY0" fmla="*/ 10000 h 10000"/>
                <a:gd name="connsiteX1" fmla="*/ 1005 w 10000"/>
                <a:gd name="connsiteY1" fmla="*/ 9597 h 10000"/>
                <a:gd name="connsiteX2" fmla="*/ 1552 w 10000"/>
                <a:gd name="connsiteY2" fmla="*/ 9319 h 10000"/>
                <a:gd name="connsiteX3" fmla="*/ 2125 w 10000"/>
                <a:gd name="connsiteY3" fmla="*/ 9012 h 10000"/>
                <a:gd name="connsiteX4" fmla="*/ 2658 w 10000"/>
                <a:gd name="connsiteY4" fmla="*/ 8665 h 10000"/>
                <a:gd name="connsiteX5" fmla="*/ 2822 w 10000"/>
                <a:gd name="connsiteY5" fmla="*/ 8536 h 10000"/>
                <a:gd name="connsiteX6" fmla="*/ 3432 w 10000"/>
                <a:gd name="connsiteY6" fmla="*/ 7817 h 10000"/>
                <a:gd name="connsiteX7" fmla="*/ 4006 w 10000"/>
                <a:gd name="connsiteY7" fmla="*/ 6648 h 10000"/>
                <a:gd name="connsiteX8" fmla="*/ 4616 w 10000"/>
                <a:gd name="connsiteY8" fmla="*/ 5037 h 10000"/>
                <a:gd name="connsiteX9" fmla="*/ 5493 w 10000"/>
                <a:gd name="connsiteY9" fmla="*/ 4804 h 10000"/>
                <a:gd name="connsiteX10" fmla="*/ 6354 w 10000"/>
                <a:gd name="connsiteY10" fmla="*/ 2927 h 10000"/>
                <a:gd name="connsiteX11" fmla="*/ 7317 w 10000"/>
                <a:gd name="connsiteY11" fmla="*/ 1521 h 10000"/>
                <a:gd name="connsiteX12" fmla="*/ 7813 w 10000"/>
                <a:gd name="connsiteY12" fmla="*/ 869 h 10000"/>
                <a:gd name="connsiteX13" fmla="*/ 8411 w 10000"/>
                <a:gd name="connsiteY13" fmla="*/ 503 h 10000"/>
                <a:gd name="connsiteX14" fmla="*/ 9043 w 10000"/>
                <a:gd name="connsiteY14" fmla="*/ 203 h 10000"/>
                <a:gd name="connsiteX15" fmla="*/ 9441 w 10000"/>
                <a:gd name="connsiteY15" fmla="*/ 0 h 10000"/>
                <a:gd name="connsiteX16" fmla="*/ 10000 w 10000"/>
                <a:gd name="connsiteY16" fmla="*/ 0 h 10000"/>
                <a:gd name="connsiteX0" fmla="*/ 0 w 10000"/>
                <a:gd name="connsiteY0" fmla="*/ 10000 h 10000"/>
                <a:gd name="connsiteX1" fmla="*/ 1005 w 10000"/>
                <a:gd name="connsiteY1" fmla="*/ 9597 h 10000"/>
                <a:gd name="connsiteX2" fmla="*/ 1552 w 10000"/>
                <a:gd name="connsiteY2" fmla="*/ 9319 h 10000"/>
                <a:gd name="connsiteX3" fmla="*/ 2125 w 10000"/>
                <a:gd name="connsiteY3" fmla="*/ 9012 h 10000"/>
                <a:gd name="connsiteX4" fmla="*/ 2658 w 10000"/>
                <a:gd name="connsiteY4" fmla="*/ 8665 h 10000"/>
                <a:gd name="connsiteX5" fmla="*/ 2822 w 10000"/>
                <a:gd name="connsiteY5" fmla="*/ 8536 h 10000"/>
                <a:gd name="connsiteX6" fmla="*/ 3432 w 10000"/>
                <a:gd name="connsiteY6" fmla="*/ 7817 h 10000"/>
                <a:gd name="connsiteX7" fmla="*/ 4006 w 10000"/>
                <a:gd name="connsiteY7" fmla="*/ 6648 h 10000"/>
                <a:gd name="connsiteX8" fmla="*/ 4616 w 10000"/>
                <a:gd name="connsiteY8" fmla="*/ 5037 h 10000"/>
                <a:gd name="connsiteX9" fmla="*/ 5316 w 10000"/>
                <a:gd name="connsiteY9" fmla="*/ 2841 h 10000"/>
                <a:gd name="connsiteX10" fmla="*/ 6354 w 10000"/>
                <a:gd name="connsiteY10" fmla="*/ 2927 h 10000"/>
                <a:gd name="connsiteX11" fmla="*/ 7317 w 10000"/>
                <a:gd name="connsiteY11" fmla="*/ 1521 h 10000"/>
                <a:gd name="connsiteX12" fmla="*/ 7813 w 10000"/>
                <a:gd name="connsiteY12" fmla="*/ 869 h 10000"/>
                <a:gd name="connsiteX13" fmla="*/ 8411 w 10000"/>
                <a:gd name="connsiteY13" fmla="*/ 503 h 10000"/>
                <a:gd name="connsiteX14" fmla="*/ 9043 w 10000"/>
                <a:gd name="connsiteY14" fmla="*/ 203 h 10000"/>
                <a:gd name="connsiteX15" fmla="*/ 9441 w 10000"/>
                <a:gd name="connsiteY15" fmla="*/ 0 h 10000"/>
                <a:gd name="connsiteX16" fmla="*/ 10000 w 10000"/>
                <a:gd name="connsiteY16" fmla="*/ 0 h 10000"/>
                <a:gd name="connsiteX0" fmla="*/ 0 w 10000"/>
                <a:gd name="connsiteY0" fmla="*/ 10000 h 10000"/>
                <a:gd name="connsiteX1" fmla="*/ 1005 w 10000"/>
                <a:gd name="connsiteY1" fmla="*/ 9597 h 10000"/>
                <a:gd name="connsiteX2" fmla="*/ 1552 w 10000"/>
                <a:gd name="connsiteY2" fmla="*/ 9319 h 10000"/>
                <a:gd name="connsiteX3" fmla="*/ 2125 w 10000"/>
                <a:gd name="connsiteY3" fmla="*/ 9012 h 10000"/>
                <a:gd name="connsiteX4" fmla="*/ 2658 w 10000"/>
                <a:gd name="connsiteY4" fmla="*/ 8665 h 10000"/>
                <a:gd name="connsiteX5" fmla="*/ 2822 w 10000"/>
                <a:gd name="connsiteY5" fmla="*/ 8536 h 10000"/>
                <a:gd name="connsiteX6" fmla="*/ 3432 w 10000"/>
                <a:gd name="connsiteY6" fmla="*/ 7817 h 10000"/>
                <a:gd name="connsiteX7" fmla="*/ 4006 w 10000"/>
                <a:gd name="connsiteY7" fmla="*/ 6648 h 10000"/>
                <a:gd name="connsiteX8" fmla="*/ 4616 w 10000"/>
                <a:gd name="connsiteY8" fmla="*/ 5037 h 10000"/>
                <a:gd name="connsiteX9" fmla="*/ 5316 w 10000"/>
                <a:gd name="connsiteY9" fmla="*/ 2841 h 10000"/>
                <a:gd name="connsiteX10" fmla="*/ 6001 w 10000"/>
                <a:gd name="connsiteY10" fmla="*/ 1590 h 10000"/>
                <a:gd name="connsiteX11" fmla="*/ 7317 w 10000"/>
                <a:gd name="connsiteY11" fmla="*/ 1521 h 10000"/>
                <a:gd name="connsiteX12" fmla="*/ 7813 w 10000"/>
                <a:gd name="connsiteY12" fmla="*/ 869 h 10000"/>
                <a:gd name="connsiteX13" fmla="*/ 8411 w 10000"/>
                <a:gd name="connsiteY13" fmla="*/ 503 h 10000"/>
                <a:gd name="connsiteX14" fmla="*/ 9043 w 10000"/>
                <a:gd name="connsiteY14" fmla="*/ 203 h 10000"/>
                <a:gd name="connsiteX15" fmla="*/ 9441 w 10000"/>
                <a:gd name="connsiteY15" fmla="*/ 0 h 10000"/>
                <a:gd name="connsiteX16" fmla="*/ 10000 w 10000"/>
                <a:gd name="connsiteY16" fmla="*/ 0 h 10000"/>
                <a:gd name="connsiteX0" fmla="*/ 0 w 10000"/>
                <a:gd name="connsiteY0" fmla="*/ 10000 h 10000"/>
                <a:gd name="connsiteX1" fmla="*/ 1005 w 10000"/>
                <a:gd name="connsiteY1" fmla="*/ 9597 h 10000"/>
                <a:gd name="connsiteX2" fmla="*/ 1552 w 10000"/>
                <a:gd name="connsiteY2" fmla="*/ 9319 h 10000"/>
                <a:gd name="connsiteX3" fmla="*/ 2125 w 10000"/>
                <a:gd name="connsiteY3" fmla="*/ 9012 h 10000"/>
                <a:gd name="connsiteX4" fmla="*/ 2658 w 10000"/>
                <a:gd name="connsiteY4" fmla="*/ 8665 h 10000"/>
                <a:gd name="connsiteX5" fmla="*/ 2822 w 10000"/>
                <a:gd name="connsiteY5" fmla="*/ 8536 h 10000"/>
                <a:gd name="connsiteX6" fmla="*/ 3432 w 10000"/>
                <a:gd name="connsiteY6" fmla="*/ 7817 h 10000"/>
                <a:gd name="connsiteX7" fmla="*/ 4006 w 10000"/>
                <a:gd name="connsiteY7" fmla="*/ 6648 h 10000"/>
                <a:gd name="connsiteX8" fmla="*/ 4616 w 10000"/>
                <a:gd name="connsiteY8" fmla="*/ 5037 h 10000"/>
                <a:gd name="connsiteX9" fmla="*/ 5316 w 10000"/>
                <a:gd name="connsiteY9" fmla="*/ 2841 h 10000"/>
                <a:gd name="connsiteX10" fmla="*/ 6001 w 10000"/>
                <a:gd name="connsiteY10" fmla="*/ 1590 h 10000"/>
                <a:gd name="connsiteX11" fmla="*/ 6762 w 10000"/>
                <a:gd name="connsiteY11" fmla="*/ 853 h 10000"/>
                <a:gd name="connsiteX12" fmla="*/ 7813 w 10000"/>
                <a:gd name="connsiteY12" fmla="*/ 869 h 10000"/>
                <a:gd name="connsiteX13" fmla="*/ 8411 w 10000"/>
                <a:gd name="connsiteY13" fmla="*/ 503 h 10000"/>
                <a:gd name="connsiteX14" fmla="*/ 9043 w 10000"/>
                <a:gd name="connsiteY14" fmla="*/ 203 h 10000"/>
                <a:gd name="connsiteX15" fmla="*/ 9441 w 10000"/>
                <a:gd name="connsiteY15" fmla="*/ 0 h 10000"/>
                <a:gd name="connsiteX16" fmla="*/ 10000 w 10000"/>
                <a:gd name="connsiteY16" fmla="*/ 0 h 10000"/>
                <a:gd name="connsiteX0" fmla="*/ 0 w 10000"/>
                <a:gd name="connsiteY0" fmla="*/ 10000 h 10000"/>
                <a:gd name="connsiteX1" fmla="*/ 1005 w 10000"/>
                <a:gd name="connsiteY1" fmla="*/ 9597 h 10000"/>
                <a:gd name="connsiteX2" fmla="*/ 1552 w 10000"/>
                <a:gd name="connsiteY2" fmla="*/ 9319 h 10000"/>
                <a:gd name="connsiteX3" fmla="*/ 2125 w 10000"/>
                <a:gd name="connsiteY3" fmla="*/ 9012 h 10000"/>
                <a:gd name="connsiteX4" fmla="*/ 2658 w 10000"/>
                <a:gd name="connsiteY4" fmla="*/ 8665 h 10000"/>
                <a:gd name="connsiteX5" fmla="*/ 2822 w 10000"/>
                <a:gd name="connsiteY5" fmla="*/ 8536 h 10000"/>
                <a:gd name="connsiteX6" fmla="*/ 3432 w 10000"/>
                <a:gd name="connsiteY6" fmla="*/ 7817 h 10000"/>
                <a:gd name="connsiteX7" fmla="*/ 4006 w 10000"/>
                <a:gd name="connsiteY7" fmla="*/ 6648 h 10000"/>
                <a:gd name="connsiteX8" fmla="*/ 4616 w 10000"/>
                <a:gd name="connsiteY8" fmla="*/ 5037 h 10000"/>
                <a:gd name="connsiteX9" fmla="*/ 5316 w 10000"/>
                <a:gd name="connsiteY9" fmla="*/ 2841 h 10000"/>
                <a:gd name="connsiteX10" fmla="*/ 6001 w 10000"/>
                <a:gd name="connsiteY10" fmla="*/ 1590 h 10000"/>
                <a:gd name="connsiteX11" fmla="*/ 6762 w 10000"/>
                <a:gd name="connsiteY11" fmla="*/ 853 h 10000"/>
                <a:gd name="connsiteX12" fmla="*/ 7813 w 10000"/>
                <a:gd name="connsiteY12" fmla="*/ 159 h 10000"/>
                <a:gd name="connsiteX13" fmla="*/ 8411 w 10000"/>
                <a:gd name="connsiteY13" fmla="*/ 503 h 10000"/>
                <a:gd name="connsiteX14" fmla="*/ 9043 w 10000"/>
                <a:gd name="connsiteY14" fmla="*/ 203 h 10000"/>
                <a:gd name="connsiteX15" fmla="*/ 9441 w 10000"/>
                <a:gd name="connsiteY15" fmla="*/ 0 h 10000"/>
                <a:gd name="connsiteX16" fmla="*/ 10000 w 10000"/>
                <a:gd name="connsiteY16" fmla="*/ 0 h 10000"/>
                <a:gd name="connsiteX0" fmla="*/ 0 w 10000"/>
                <a:gd name="connsiteY0" fmla="*/ 10000 h 10000"/>
                <a:gd name="connsiteX1" fmla="*/ 1005 w 10000"/>
                <a:gd name="connsiteY1" fmla="*/ 9597 h 10000"/>
                <a:gd name="connsiteX2" fmla="*/ 1552 w 10000"/>
                <a:gd name="connsiteY2" fmla="*/ 9319 h 10000"/>
                <a:gd name="connsiteX3" fmla="*/ 2125 w 10000"/>
                <a:gd name="connsiteY3" fmla="*/ 9012 h 10000"/>
                <a:gd name="connsiteX4" fmla="*/ 2658 w 10000"/>
                <a:gd name="connsiteY4" fmla="*/ 8665 h 10000"/>
                <a:gd name="connsiteX5" fmla="*/ 2822 w 10000"/>
                <a:gd name="connsiteY5" fmla="*/ 8536 h 10000"/>
                <a:gd name="connsiteX6" fmla="*/ 3432 w 10000"/>
                <a:gd name="connsiteY6" fmla="*/ 7817 h 10000"/>
                <a:gd name="connsiteX7" fmla="*/ 4006 w 10000"/>
                <a:gd name="connsiteY7" fmla="*/ 6648 h 10000"/>
                <a:gd name="connsiteX8" fmla="*/ 4616 w 10000"/>
                <a:gd name="connsiteY8" fmla="*/ 5037 h 10000"/>
                <a:gd name="connsiteX9" fmla="*/ 5316 w 10000"/>
                <a:gd name="connsiteY9" fmla="*/ 2841 h 10000"/>
                <a:gd name="connsiteX10" fmla="*/ 6001 w 10000"/>
                <a:gd name="connsiteY10" fmla="*/ 1590 h 10000"/>
                <a:gd name="connsiteX11" fmla="*/ 6762 w 10000"/>
                <a:gd name="connsiteY11" fmla="*/ 853 h 10000"/>
                <a:gd name="connsiteX12" fmla="*/ 7813 w 10000"/>
                <a:gd name="connsiteY12" fmla="*/ 159 h 10000"/>
                <a:gd name="connsiteX13" fmla="*/ 8411 w 10000"/>
                <a:gd name="connsiteY13" fmla="*/ 2 h 10000"/>
                <a:gd name="connsiteX14" fmla="*/ 9043 w 10000"/>
                <a:gd name="connsiteY14" fmla="*/ 203 h 10000"/>
                <a:gd name="connsiteX15" fmla="*/ 9441 w 10000"/>
                <a:gd name="connsiteY15" fmla="*/ 0 h 10000"/>
                <a:gd name="connsiteX16" fmla="*/ 10000 w 10000"/>
                <a:gd name="connsiteY16" fmla="*/ 0 h 10000"/>
                <a:gd name="connsiteX0" fmla="*/ 0 w 10000"/>
                <a:gd name="connsiteY0" fmla="*/ 10006 h 10006"/>
                <a:gd name="connsiteX1" fmla="*/ 1005 w 10000"/>
                <a:gd name="connsiteY1" fmla="*/ 9603 h 10006"/>
                <a:gd name="connsiteX2" fmla="*/ 1552 w 10000"/>
                <a:gd name="connsiteY2" fmla="*/ 9325 h 10006"/>
                <a:gd name="connsiteX3" fmla="*/ 2125 w 10000"/>
                <a:gd name="connsiteY3" fmla="*/ 9018 h 10006"/>
                <a:gd name="connsiteX4" fmla="*/ 2658 w 10000"/>
                <a:gd name="connsiteY4" fmla="*/ 8671 h 10006"/>
                <a:gd name="connsiteX5" fmla="*/ 2822 w 10000"/>
                <a:gd name="connsiteY5" fmla="*/ 8542 h 10006"/>
                <a:gd name="connsiteX6" fmla="*/ 3432 w 10000"/>
                <a:gd name="connsiteY6" fmla="*/ 7823 h 10006"/>
                <a:gd name="connsiteX7" fmla="*/ 4006 w 10000"/>
                <a:gd name="connsiteY7" fmla="*/ 6654 h 10006"/>
                <a:gd name="connsiteX8" fmla="*/ 4616 w 10000"/>
                <a:gd name="connsiteY8" fmla="*/ 5043 h 10006"/>
                <a:gd name="connsiteX9" fmla="*/ 5316 w 10000"/>
                <a:gd name="connsiteY9" fmla="*/ 2847 h 10006"/>
                <a:gd name="connsiteX10" fmla="*/ 6001 w 10000"/>
                <a:gd name="connsiteY10" fmla="*/ 1596 h 10006"/>
                <a:gd name="connsiteX11" fmla="*/ 6762 w 10000"/>
                <a:gd name="connsiteY11" fmla="*/ 859 h 10006"/>
                <a:gd name="connsiteX12" fmla="*/ 7813 w 10000"/>
                <a:gd name="connsiteY12" fmla="*/ 165 h 10006"/>
                <a:gd name="connsiteX13" fmla="*/ 8411 w 10000"/>
                <a:gd name="connsiteY13" fmla="*/ 8 h 10006"/>
                <a:gd name="connsiteX14" fmla="*/ 9093 w 10000"/>
                <a:gd name="connsiteY14" fmla="*/ 0 h 10006"/>
                <a:gd name="connsiteX15" fmla="*/ 9441 w 10000"/>
                <a:gd name="connsiteY15" fmla="*/ 6 h 10006"/>
                <a:gd name="connsiteX16" fmla="*/ 10000 w 10000"/>
                <a:gd name="connsiteY16" fmla="*/ 6 h 10006"/>
                <a:gd name="connsiteX0" fmla="*/ 0 w 10000"/>
                <a:gd name="connsiteY0" fmla="*/ 10084 h 10084"/>
                <a:gd name="connsiteX1" fmla="*/ 1005 w 10000"/>
                <a:gd name="connsiteY1" fmla="*/ 9681 h 10084"/>
                <a:gd name="connsiteX2" fmla="*/ 1552 w 10000"/>
                <a:gd name="connsiteY2" fmla="*/ 9403 h 10084"/>
                <a:gd name="connsiteX3" fmla="*/ 2125 w 10000"/>
                <a:gd name="connsiteY3" fmla="*/ 9096 h 10084"/>
                <a:gd name="connsiteX4" fmla="*/ 2658 w 10000"/>
                <a:gd name="connsiteY4" fmla="*/ 8749 h 10084"/>
                <a:gd name="connsiteX5" fmla="*/ 2822 w 10000"/>
                <a:gd name="connsiteY5" fmla="*/ 8620 h 10084"/>
                <a:gd name="connsiteX6" fmla="*/ 3432 w 10000"/>
                <a:gd name="connsiteY6" fmla="*/ 7901 h 10084"/>
                <a:gd name="connsiteX7" fmla="*/ 4006 w 10000"/>
                <a:gd name="connsiteY7" fmla="*/ 6732 h 10084"/>
                <a:gd name="connsiteX8" fmla="*/ 4616 w 10000"/>
                <a:gd name="connsiteY8" fmla="*/ 5121 h 10084"/>
                <a:gd name="connsiteX9" fmla="*/ 5316 w 10000"/>
                <a:gd name="connsiteY9" fmla="*/ 2925 h 10084"/>
                <a:gd name="connsiteX10" fmla="*/ 6001 w 10000"/>
                <a:gd name="connsiteY10" fmla="*/ 1674 h 10084"/>
                <a:gd name="connsiteX11" fmla="*/ 6762 w 10000"/>
                <a:gd name="connsiteY11" fmla="*/ 937 h 10084"/>
                <a:gd name="connsiteX12" fmla="*/ 7813 w 10000"/>
                <a:gd name="connsiteY12" fmla="*/ 243 h 10084"/>
                <a:gd name="connsiteX13" fmla="*/ 8411 w 10000"/>
                <a:gd name="connsiteY13" fmla="*/ 86 h 10084"/>
                <a:gd name="connsiteX14" fmla="*/ 9093 w 10000"/>
                <a:gd name="connsiteY14" fmla="*/ 78 h 10084"/>
                <a:gd name="connsiteX15" fmla="*/ 9466 w 10000"/>
                <a:gd name="connsiteY15" fmla="*/ 0 h 10084"/>
                <a:gd name="connsiteX16" fmla="*/ 10000 w 10000"/>
                <a:gd name="connsiteY16" fmla="*/ 84 h 10084"/>
                <a:gd name="connsiteX0" fmla="*/ 0 w 10000"/>
                <a:gd name="connsiteY0" fmla="*/ 10131 h 10131"/>
                <a:gd name="connsiteX1" fmla="*/ 1005 w 10000"/>
                <a:gd name="connsiteY1" fmla="*/ 9728 h 10131"/>
                <a:gd name="connsiteX2" fmla="*/ 1552 w 10000"/>
                <a:gd name="connsiteY2" fmla="*/ 9450 h 10131"/>
                <a:gd name="connsiteX3" fmla="*/ 2125 w 10000"/>
                <a:gd name="connsiteY3" fmla="*/ 9143 h 10131"/>
                <a:gd name="connsiteX4" fmla="*/ 2658 w 10000"/>
                <a:gd name="connsiteY4" fmla="*/ 8796 h 10131"/>
                <a:gd name="connsiteX5" fmla="*/ 2822 w 10000"/>
                <a:gd name="connsiteY5" fmla="*/ 8667 h 10131"/>
                <a:gd name="connsiteX6" fmla="*/ 3432 w 10000"/>
                <a:gd name="connsiteY6" fmla="*/ 7948 h 10131"/>
                <a:gd name="connsiteX7" fmla="*/ 4006 w 10000"/>
                <a:gd name="connsiteY7" fmla="*/ 6779 h 10131"/>
                <a:gd name="connsiteX8" fmla="*/ 4616 w 10000"/>
                <a:gd name="connsiteY8" fmla="*/ 5168 h 10131"/>
                <a:gd name="connsiteX9" fmla="*/ 5316 w 10000"/>
                <a:gd name="connsiteY9" fmla="*/ 2972 h 10131"/>
                <a:gd name="connsiteX10" fmla="*/ 6001 w 10000"/>
                <a:gd name="connsiteY10" fmla="*/ 1721 h 10131"/>
                <a:gd name="connsiteX11" fmla="*/ 6762 w 10000"/>
                <a:gd name="connsiteY11" fmla="*/ 984 h 10131"/>
                <a:gd name="connsiteX12" fmla="*/ 7813 w 10000"/>
                <a:gd name="connsiteY12" fmla="*/ 290 h 10131"/>
                <a:gd name="connsiteX13" fmla="*/ 8411 w 10000"/>
                <a:gd name="connsiteY13" fmla="*/ 133 h 10131"/>
                <a:gd name="connsiteX14" fmla="*/ 9068 w 10000"/>
                <a:gd name="connsiteY14" fmla="*/ 0 h 10131"/>
                <a:gd name="connsiteX15" fmla="*/ 9466 w 10000"/>
                <a:gd name="connsiteY15" fmla="*/ 47 h 10131"/>
                <a:gd name="connsiteX16" fmla="*/ 10000 w 10000"/>
                <a:gd name="connsiteY16" fmla="*/ 131 h 10131"/>
                <a:gd name="connsiteX0" fmla="*/ 0 w 10000"/>
                <a:gd name="connsiteY0" fmla="*/ 10131 h 10131"/>
                <a:gd name="connsiteX1" fmla="*/ 1005 w 10000"/>
                <a:gd name="connsiteY1" fmla="*/ 9728 h 10131"/>
                <a:gd name="connsiteX2" fmla="*/ 1552 w 10000"/>
                <a:gd name="connsiteY2" fmla="*/ 9450 h 10131"/>
                <a:gd name="connsiteX3" fmla="*/ 2125 w 10000"/>
                <a:gd name="connsiteY3" fmla="*/ 9143 h 10131"/>
                <a:gd name="connsiteX4" fmla="*/ 2658 w 10000"/>
                <a:gd name="connsiteY4" fmla="*/ 8796 h 10131"/>
                <a:gd name="connsiteX5" fmla="*/ 2822 w 10000"/>
                <a:gd name="connsiteY5" fmla="*/ 8667 h 10131"/>
                <a:gd name="connsiteX6" fmla="*/ 3432 w 10000"/>
                <a:gd name="connsiteY6" fmla="*/ 7948 h 10131"/>
                <a:gd name="connsiteX7" fmla="*/ 4006 w 10000"/>
                <a:gd name="connsiteY7" fmla="*/ 6779 h 10131"/>
                <a:gd name="connsiteX8" fmla="*/ 4616 w 10000"/>
                <a:gd name="connsiteY8" fmla="*/ 5168 h 10131"/>
                <a:gd name="connsiteX9" fmla="*/ 5316 w 10000"/>
                <a:gd name="connsiteY9" fmla="*/ 2972 h 10131"/>
                <a:gd name="connsiteX10" fmla="*/ 6001 w 10000"/>
                <a:gd name="connsiteY10" fmla="*/ 1721 h 10131"/>
                <a:gd name="connsiteX11" fmla="*/ 6762 w 10000"/>
                <a:gd name="connsiteY11" fmla="*/ 984 h 10131"/>
                <a:gd name="connsiteX12" fmla="*/ 7813 w 10000"/>
                <a:gd name="connsiteY12" fmla="*/ 290 h 10131"/>
                <a:gd name="connsiteX13" fmla="*/ 8386 w 10000"/>
                <a:gd name="connsiteY13" fmla="*/ 8 h 10131"/>
                <a:gd name="connsiteX14" fmla="*/ 9068 w 10000"/>
                <a:gd name="connsiteY14" fmla="*/ 0 h 10131"/>
                <a:gd name="connsiteX15" fmla="*/ 9466 w 10000"/>
                <a:gd name="connsiteY15" fmla="*/ 47 h 10131"/>
                <a:gd name="connsiteX16" fmla="*/ 10000 w 10000"/>
                <a:gd name="connsiteY16" fmla="*/ 131 h 10131"/>
                <a:gd name="connsiteX0" fmla="*/ 0 w 10000"/>
                <a:gd name="connsiteY0" fmla="*/ 10131 h 10131"/>
                <a:gd name="connsiteX1" fmla="*/ 1005 w 10000"/>
                <a:gd name="connsiteY1" fmla="*/ 9728 h 10131"/>
                <a:gd name="connsiteX2" fmla="*/ 1552 w 10000"/>
                <a:gd name="connsiteY2" fmla="*/ 9450 h 10131"/>
                <a:gd name="connsiteX3" fmla="*/ 2125 w 10000"/>
                <a:gd name="connsiteY3" fmla="*/ 9143 h 10131"/>
                <a:gd name="connsiteX4" fmla="*/ 2658 w 10000"/>
                <a:gd name="connsiteY4" fmla="*/ 8796 h 10131"/>
                <a:gd name="connsiteX5" fmla="*/ 2822 w 10000"/>
                <a:gd name="connsiteY5" fmla="*/ 8667 h 10131"/>
                <a:gd name="connsiteX6" fmla="*/ 3432 w 10000"/>
                <a:gd name="connsiteY6" fmla="*/ 7948 h 10131"/>
                <a:gd name="connsiteX7" fmla="*/ 4006 w 10000"/>
                <a:gd name="connsiteY7" fmla="*/ 6779 h 10131"/>
                <a:gd name="connsiteX8" fmla="*/ 4616 w 10000"/>
                <a:gd name="connsiteY8" fmla="*/ 5168 h 10131"/>
                <a:gd name="connsiteX9" fmla="*/ 5316 w 10000"/>
                <a:gd name="connsiteY9" fmla="*/ 2972 h 10131"/>
                <a:gd name="connsiteX10" fmla="*/ 6001 w 10000"/>
                <a:gd name="connsiteY10" fmla="*/ 1721 h 10131"/>
                <a:gd name="connsiteX11" fmla="*/ 6762 w 10000"/>
                <a:gd name="connsiteY11" fmla="*/ 984 h 10131"/>
                <a:gd name="connsiteX12" fmla="*/ 7813 w 10000"/>
                <a:gd name="connsiteY12" fmla="*/ 290 h 10131"/>
                <a:gd name="connsiteX13" fmla="*/ 8313 w 10000"/>
                <a:gd name="connsiteY13" fmla="*/ 196 h 10131"/>
                <a:gd name="connsiteX14" fmla="*/ 9068 w 10000"/>
                <a:gd name="connsiteY14" fmla="*/ 0 h 10131"/>
                <a:gd name="connsiteX15" fmla="*/ 9466 w 10000"/>
                <a:gd name="connsiteY15" fmla="*/ 47 h 10131"/>
                <a:gd name="connsiteX16" fmla="*/ 10000 w 10000"/>
                <a:gd name="connsiteY16" fmla="*/ 131 h 10131"/>
                <a:gd name="connsiteX0" fmla="*/ 0 w 10000"/>
                <a:gd name="connsiteY0" fmla="*/ 10131 h 10131"/>
                <a:gd name="connsiteX1" fmla="*/ 1005 w 10000"/>
                <a:gd name="connsiteY1" fmla="*/ 9728 h 10131"/>
                <a:gd name="connsiteX2" fmla="*/ 1552 w 10000"/>
                <a:gd name="connsiteY2" fmla="*/ 9450 h 10131"/>
                <a:gd name="connsiteX3" fmla="*/ 2125 w 10000"/>
                <a:gd name="connsiteY3" fmla="*/ 9143 h 10131"/>
                <a:gd name="connsiteX4" fmla="*/ 2658 w 10000"/>
                <a:gd name="connsiteY4" fmla="*/ 8796 h 10131"/>
                <a:gd name="connsiteX5" fmla="*/ 2822 w 10000"/>
                <a:gd name="connsiteY5" fmla="*/ 8667 h 10131"/>
                <a:gd name="connsiteX6" fmla="*/ 3432 w 10000"/>
                <a:gd name="connsiteY6" fmla="*/ 7948 h 10131"/>
                <a:gd name="connsiteX7" fmla="*/ 4006 w 10000"/>
                <a:gd name="connsiteY7" fmla="*/ 6779 h 10131"/>
                <a:gd name="connsiteX8" fmla="*/ 4616 w 10000"/>
                <a:gd name="connsiteY8" fmla="*/ 5168 h 10131"/>
                <a:gd name="connsiteX9" fmla="*/ 5316 w 10000"/>
                <a:gd name="connsiteY9" fmla="*/ 2972 h 10131"/>
                <a:gd name="connsiteX10" fmla="*/ 6001 w 10000"/>
                <a:gd name="connsiteY10" fmla="*/ 1721 h 10131"/>
                <a:gd name="connsiteX11" fmla="*/ 6762 w 10000"/>
                <a:gd name="connsiteY11" fmla="*/ 984 h 10131"/>
                <a:gd name="connsiteX12" fmla="*/ 7813 w 10000"/>
                <a:gd name="connsiteY12" fmla="*/ 290 h 10131"/>
                <a:gd name="connsiteX13" fmla="*/ 9068 w 10000"/>
                <a:gd name="connsiteY13" fmla="*/ 0 h 10131"/>
                <a:gd name="connsiteX14" fmla="*/ 9466 w 10000"/>
                <a:gd name="connsiteY14" fmla="*/ 47 h 10131"/>
                <a:gd name="connsiteX15" fmla="*/ 10000 w 10000"/>
                <a:gd name="connsiteY15" fmla="*/ 131 h 10131"/>
                <a:gd name="connsiteX0" fmla="*/ 0 w 10000"/>
                <a:gd name="connsiteY0" fmla="*/ 10131 h 10131"/>
                <a:gd name="connsiteX1" fmla="*/ 1005 w 10000"/>
                <a:gd name="connsiteY1" fmla="*/ 9728 h 10131"/>
                <a:gd name="connsiteX2" fmla="*/ 1552 w 10000"/>
                <a:gd name="connsiteY2" fmla="*/ 9450 h 10131"/>
                <a:gd name="connsiteX3" fmla="*/ 2125 w 10000"/>
                <a:gd name="connsiteY3" fmla="*/ 9143 h 10131"/>
                <a:gd name="connsiteX4" fmla="*/ 2658 w 10000"/>
                <a:gd name="connsiteY4" fmla="*/ 8796 h 10131"/>
                <a:gd name="connsiteX5" fmla="*/ 2822 w 10000"/>
                <a:gd name="connsiteY5" fmla="*/ 8667 h 10131"/>
                <a:gd name="connsiteX6" fmla="*/ 3432 w 10000"/>
                <a:gd name="connsiteY6" fmla="*/ 7948 h 10131"/>
                <a:gd name="connsiteX7" fmla="*/ 4006 w 10000"/>
                <a:gd name="connsiteY7" fmla="*/ 6779 h 10131"/>
                <a:gd name="connsiteX8" fmla="*/ 4616 w 10000"/>
                <a:gd name="connsiteY8" fmla="*/ 5168 h 10131"/>
                <a:gd name="connsiteX9" fmla="*/ 5316 w 10000"/>
                <a:gd name="connsiteY9" fmla="*/ 2972 h 10131"/>
                <a:gd name="connsiteX10" fmla="*/ 6001 w 10000"/>
                <a:gd name="connsiteY10" fmla="*/ 1721 h 10131"/>
                <a:gd name="connsiteX11" fmla="*/ 6762 w 10000"/>
                <a:gd name="connsiteY11" fmla="*/ 984 h 10131"/>
                <a:gd name="connsiteX12" fmla="*/ 7667 w 10000"/>
                <a:gd name="connsiteY12" fmla="*/ 447 h 10131"/>
                <a:gd name="connsiteX13" fmla="*/ 9068 w 10000"/>
                <a:gd name="connsiteY13" fmla="*/ 0 h 10131"/>
                <a:gd name="connsiteX14" fmla="*/ 9466 w 10000"/>
                <a:gd name="connsiteY14" fmla="*/ 47 h 10131"/>
                <a:gd name="connsiteX15" fmla="*/ 10000 w 10000"/>
                <a:gd name="connsiteY15" fmla="*/ 131 h 10131"/>
                <a:gd name="connsiteX0" fmla="*/ 0 w 10000"/>
                <a:gd name="connsiteY0" fmla="*/ 10084 h 10084"/>
                <a:gd name="connsiteX1" fmla="*/ 1005 w 10000"/>
                <a:gd name="connsiteY1" fmla="*/ 9681 h 10084"/>
                <a:gd name="connsiteX2" fmla="*/ 1552 w 10000"/>
                <a:gd name="connsiteY2" fmla="*/ 9403 h 10084"/>
                <a:gd name="connsiteX3" fmla="*/ 2125 w 10000"/>
                <a:gd name="connsiteY3" fmla="*/ 9096 h 10084"/>
                <a:gd name="connsiteX4" fmla="*/ 2658 w 10000"/>
                <a:gd name="connsiteY4" fmla="*/ 8749 h 10084"/>
                <a:gd name="connsiteX5" fmla="*/ 2822 w 10000"/>
                <a:gd name="connsiteY5" fmla="*/ 8620 h 10084"/>
                <a:gd name="connsiteX6" fmla="*/ 3432 w 10000"/>
                <a:gd name="connsiteY6" fmla="*/ 7901 h 10084"/>
                <a:gd name="connsiteX7" fmla="*/ 4006 w 10000"/>
                <a:gd name="connsiteY7" fmla="*/ 6732 h 10084"/>
                <a:gd name="connsiteX8" fmla="*/ 4616 w 10000"/>
                <a:gd name="connsiteY8" fmla="*/ 5121 h 10084"/>
                <a:gd name="connsiteX9" fmla="*/ 5316 w 10000"/>
                <a:gd name="connsiteY9" fmla="*/ 2925 h 10084"/>
                <a:gd name="connsiteX10" fmla="*/ 6001 w 10000"/>
                <a:gd name="connsiteY10" fmla="*/ 1674 h 10084"/>
                <a:gd name="connsiteX11" fmla="*/ 6762 w 10000"/>
                <a:gd name="connsiteY11" fmla="*/ 937 h 10084"/>
                <a:gd name="connsiteX12" fmla="*/ 7667 w 10000"/>
                <a:gd name="connsiteY12" fmla="*/ 400 h 10084"/>
                <a:gd name="connsiteX13" fmla="*/ 8437 w 10000"/>
                <a:gd name="connsiteY13" fmla="*/ 110 h 10084"/>
                <a:gd name="connsiteX14" fmla="*/ 9466 w 10000"/>
                <a:gd name="connsiteY14" fmla="*/ 0 h 10084"/>
                <a:gd name="connsiteX15" fmla="*/ 10000 w 10000"/>
                <a:gd name="connsiteY15" fmla="*/ 84 h 10084"/>
                <a:gd name="connsiteX0" fmla="*/ 0 w 10000"/>
                <a:gd name="connsiteY0" fmla="*/ 10084 h 10084"/>
                <a:gd name="connsiteX1" fmla="*/ 1005 w 10000"/>
                <a:gd name="connsiteY1" fmla="*/ 9681 h 10084"/>
                <a:gd name="connsiteX2" fmla="*/ 1552 w 10000"/>
                <a:gd name="connsiteY2" fmla="*/ 9403 h 10084"/>
                <a:gd name="connsiteX3" fmla="*/ 2125 w 10000"/>
                <a:gd name="connsiteY3" fmla="*/ 9096 h 10084"/>
                <a:gd name="connsiteX4" fmla="*/ 2658 w 10000"/>
                <a:gd name="connsiteY4" fmla="*/ 8749 h 10084"/>
                <a:gd name="connsiteX5" fmla="*/ 2822 w 10000"/>
                <a:gd name="connsiteY5" fmla="*/ 8620 h 10084"/>
                <a:gd name="connsiteX6" fmla="*/ 3432 w 10000"/>
                <a:gd name="connsiteY6" fmla="*/ 7901 h 10084"/>
                <a:gd name="connsiteX7" fmla="*/ 4006 w 10000"/>
                <a:gd name="connsiteY7" fmla="*/ 6732 h 10084"/>
                <a:gd name="connsiteX8" fmla="*/ 4616 w 10000"/>
                <a:gd name="connsiteY8" fmla="*/ 5121 h 10084"/>
                <a:gd name="connsiteX9" fmla="*/ 5316 w 10000"/>
                <a:gd name="connsiteY9" fmla="*/ 2925 h 10084"/>
                <a:gd name="connsiteX10" fmla="*/ 6001 w 10000"/>
                <a:gd name="connsiteY10" fmla="*/ 1674 h 10084"/>
                <a:gd name="connsiteX11" fmla="*/ 6762 w 10000"/>
                <a:gd name="connsiteY11" fmla="*/ 937 h 10084"/>
                <a:gd name="connsiteX12" fmla="*/ 7667 w 10000"/>
                <a:gd name="connsiteY12" fmla="*/ 400 h 10084"/>
                <a:gd name="connsiteX13" fmla="*/ 8437 w 10000"/>
                <a:gd name="connsiteY13" fmla="*/ 110 h 10084"/>
                <a:gd name="connsiteX14" fmla="*/ 9466 w 10000"/>
                <a:gd name="connsiteY14" fmla="*/ 0 h 10084"/>
                <a:gd name="connsiteX15" fmla="*/ 9783 w 10000"/>
                <a:gd name="connsiteY15" fmla="*/ 27 h 10084"/>
                <a:gd name="connsiteX16" fmla="*/ 10000 w 10000"/>
                <a:gd name="connsiteY16" fmla="*/ 84 h 10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000" h="10084">
                  <a:moveTo>
                    <a:pt x="0" y="10084"/>
                  </a:moveTo>
                  <a:lnTo>
                    <a:pt x="1005" y="9681"/>
                  </a:lnTo>
                  <a:lnTo>
                    <a:pt x="1552" y="9403"/>
                  </a:lnTo>
                  <a:lnTo>
                    <a:pt x="2125" y="9096"/>
                  </a:lnTo>
                  <a:lnTo>
                    <a:pt x="2658" y="8749"/>
                  </a:lnTo>
                  <a:cubicBezTo>
                    <a:pt x="2687" y="8734"/>
                    <a:pt x="2793" y="8635"/>
                    <a:pt x="2822" y="8620"/>
                  </a:cubicBezTo>
                  <a:lnTo>
                    <a:pt x="3432" y="7901"/>
                  </a:lnTo>
                  <a:cubicBezTo>
                    <a:pt x="3531" y="7637"/>
                    <a:pt x="3907" y="6996"/>
                    <a:pt x="4006" y="6732"/>
                  </a:cubicBezTo>
                  <a:lnTo>
                    <a:pt x="4616" y="5121"/>
                  </a:lnTo>
                  <a:lnTo>
                    <a:pt x="5316" y="2925"/>
                  </a:lnTo>
                  <a:lnTo>
                    <a:pt x="6001" y="1674"/>
                  </a:lnTo>
                  <a:lnTo>
                    <a:pt x="6762" y="937"/>
                  </a:lnTo>
                  <a:lnTo>
                    <a:pt x="7667" y="400"/>
                  </a:lnTo>
                  <a:lnTo>
                    <a:pt x="8437" y="110"/>
                  </a:lnTo>
                  <a:lnTo>
                    <a:pt x="9466" y="0"/>
                  </a:lnTo>
                  <a:cubicBezTo>
                    <a:pt x="9604" y="-2"/>
                    <a:pt x="9645" y="29"/>
                    <a:pt x="9783" y="27"/>
                  </a:cubicBezTo>
                  <a:lnTo>
                    <a:pt x="10000" y="84"/>
                  </a:lnTo>
                </a:path>
              </a:pathLst>
            </a:custGeom>
            <a:noFill/>
            <a:ln w="25400" cap="rnd" cmpd="sng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 flipH="1">
              <a:off x="1541881" y="4507968"/>
              <a:ext cx="0" cy="156288"/>
            </a:xfrm>
            <a:prstGeom prst="line">
              <a:avLst/>
            </a:prstGeom>
            <a:noFill/>
            <a:ln w="6350" cap="rnd">
              <a:solidFill>
                <a:srgbClr val="778888"/>
              </a:solidFill>
              <a:prstDash val="sysDot"/>
              <a:round/>
              <a:headEnd/>
              <a:tailEnd/>
            </a:ln>
            <a:effectLst/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28"/>
            <p:cNvSpPr>
              <a:spLocks noChangeShapeType="1"/>
            </p:cNvSpPr>
            <p:nvPr/>
          </p:nvSpPr>
          <p:spPr bwMode="auto">
            <a:xfrm flipH="1">
              <a:off x="1786301" y="4507968"/>
              <a:ext cx="0" cy="156288"/>
            </a:xfrm>
            <a:prstGeom prst="line">
              <a:avLst/>
            </a:prstGeom>
            <a:noFill/>
            <a:ln w="6350" cap="rnd">
              <a:solidFill>
                <a:srgbClr val="778888"/>
              </a:solidFill>
              <a:prstDash val="sysDot"/>
              <a:round/>
              <a:headEnd/>
              <a:tailEnd/>
            </a:ln>
            <a:effectLst/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Line 28"/>
            <p:cNvSpPr>
              <a:spLocks noChangeShapeType="1"/>
            </p:cNvSpPr>
            <p:nvPr/>
          </p:nvSpPr>
          <p:spPr bwMode="auto">
            <a:xfrm flipH="1">
              <a:off x="2026449" y="4507968"/>
              <a:ext cx="0" cy="156288"/>
            </a:xfrm>
            <a:prstGeom prst="line">
              <a:avLst/>
            </a:prstGeom>
            <a:noFill/>
            <a:ln w="6350" cap="rnd">
              <a:solidFill>
                <a:srgbClr val="778888"/>
              </a:solidFill>
              <a:prstDash val="sysDot"/>
              <a:round/>
              <a:headEnd/>
              <a:tailEnd/>
            </a:ln>
            <a:effectLst/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Line 28"/>
            <p:cNvSpPr>
              <a:spLocks noChangeShapeType="1"/>
            </p:cNvSpPr>
            <p:nvPr/>
          </p:nvSpPr>
          <p:spPr bwMode="auto">
            <a:xfrm flipH="1">
              <a:off x="2270738" y="4507968"/>
              <a:ext cx="0" cy="156288"/>
            </a:xfrm>
            <a:prstGeom prst="line">
              <a:avLst/>
            </a:prstGeom>
            <a:noFill/>
            <a:ln w="6350" cap="rnd">
              <a:solidFill>
                <a:srgbClr val="778888"/>
              </a:solidFill>
              <a:prstDash val="sysDot"/>
              <a:round/>
              <a:headEnd/>
              <a:tailEnd/>
            </a:ln>
            <a:effectLst/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Line 139"/>
            <p:cNvSpPr>
              <a:spLocks noChangeShapeType="1"/>
            </p:cNvSpPr>
            <p:nvPr/>
          </p:nvSpPr>
          <p:spPr bwMode="gray">
            <a:xfrm>
              <a:off x="1082543" y="4767499"/>
              <a:ext cx="273587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10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</p:txBody>
        </p:sp>
        <p:grpSp>
          <p:nvGrpSpPr>
            <p:cNvPr id="42" name="그룹 67"/>
            <p:cNvGrpSpPr/>
            <p:nvPr/>
          </p:nvGrpSpPr>
          <p:grpSpPr>
            <a:xfrm>
              <a:off x="1078185" y="4491736"/>
              <a:ext cx="2758629" cy="350926"/>
              <a:chOff x="925109" y="4773868"/>
              <a:chExt cx="3806935" cy="986129"/>
            </a:xfrm>
          </p:grpSpPr>
          <p:sp>
            <p:nvSpPr>
              <p:cNvPr id="43" name="Line 28"/>
              <p:cNvSpPr>
                <a:spLocks noChangeShapeType="1"/>
              </p:cNvSpPr>
              <p:nvPr/>
            </p:nvSpPr>
            <p:spPr bwMode="auto">
              <a:xfrm flipH="1">
                <a:off x="925109" y="4773868"/>
                <a:ext cx="0" cy="986129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lIns="45720" rIns="4572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Line 28"/>
              <p:cNvSpPr>
                <a:spLocks noChangeShapeType="1"/>
              </p:cNvSpPr>
              <p:nvPr/>
            </p:nvSpPr>
            <p:spPr bwMode="auto">
              <a:xfrm flipH="1">
                <a:off x="4732044" y="4773868"/>
                <a:ext cx="0" cy="986129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lIns="45720" rIns="4572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5" name="직사각형 3"/>
            <p:cNvSpPr/>
            <p:nvPr/>
          </p:nvSpPr>
          <p:spPr bwMode="blackWhite">
            <a:xfrm>
              <a:off x="1099729" y="4489702"/>
              <a:ext cx="193448" cy="1928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r>
                <a:rPr lang="en-US" altLang="ko-KR" sz="1050" b="1" kern="0" dirty="0" smtClean="0">
                  <a:solidFill>
                    <a:sysClr val="windowText" lastClr="000000"/>
                  </a:solidFill>
                  <a:ea typeface="맑은 고딕" pitchFamily="50" charset="-127"/>
                </a:rPr>
                <a:t>W</a:t>
              </a:r>
              <a:br>
                <a:rPr lang="en-US" altLang="ko-KR" sz="1050" b="1" kern="0" dirty="0" smtClean="0">
                  <a:solidFill>
                    <a:sysClr val="windowText" lastClr="000000"/>
                  </a:solidFill>
                  <a:ea typeface="맑은 고딕" pitchFamily="50" charset="-127"/>
                </a:rPr>
              </a:br>
              <a:r>
                <a:rPr lang="en-US" altLang="ko-KR" sz="1050" b="1" kern="0" dirty="0" smtClean="0">
                  <a:solidFill>
                    <a:sysClr val="windowText" lastClr="000000"/>
                  </a:solidFill>
                  <a:ea typeface="맑은 고딕" pitchFamily="50" charset="-127"/>
                </a:rPr>
                <a:t>1</a:t>
              </a:r>
              <a:endPara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46" name="직사각형 46"/>
            <p:cNvSpPr/>
            <p:nvPr/>
          </p:nvSpPr>
          <p:spPr bwMode="blackWhite">
            <a:xfrm>
              <a:off x="1340579" y="4489702"/>
              <a:ext cx="193448" cy="1928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r>
                <a:rPr lang="en-US" altLang="ko-KR" sz="1050" b="1" kern="0" noProof="0" dirty="0" smtClean="0">
                  <a:solidFill>
                    <a:sysClr val="windowText" lastClr="000000"/>
                  </a:solidFill>
                  <a:ea typeface="맑은 고딕" pitchFamily="50" charset="-127"/>
                </a:rPr>
                <a:t>W</a:t>
              </a:r>
              <a:br>
                <a:rPr lang="en-US" altLang="ko-KR" sz="1050" b="1" kern="0" noProof="0" dirty="0" smtClean="0">
                  <a:solidFill>
                    <a:sysClr val="windowText" lastClr="000000"/>
                  </a:solidFill>
                  <a:ea typeface="맑은 고딕" pitchFamily="50" charset="-127"/>
                </a:rPr>
              </a:br>
              <a:r>
                <a:rPr lang="en-US" altLang="ko-KR" sz="1050" b="1" kern="0" noProof="0" dirty="0" smtClean="0">
                  <a:solidFill>
                    <a:sysClr val="windowText" lastClr="000000"/>
                  </a:solidFill>
                  <a:ea typeface="맑은 고딕" pitchFamily="50" charset="-127"/>
                </a:rPr>
                <a:t>2</a:t>
              </a:r>
              <a:endPara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47" name="직사각형 47"/>
            <p:cNvSpPr/>
            <p:nvPr/>
          </p:nvSpPr>
          <p:spPr bwMode="blackWhite">
            <a:xfrm>
              <a:off x="1581429" y="4489702"/>
              <a:ext cx="193448" cy="1928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r>
                <a:rPr lang="en-US" altLang="ko-KR" sz="1050" b="1" kern="0" noProof="0" dirty="0" smtClean="0">
                  <a:solidFill>
                    <a:sysClr val="windowText" lastClr="000000"/>
                  </a:solidFill>
                  <a:ea typeface="맑은 고딕" pitchFamily="50" charset="-127"/>
                </a:rPr>
                <a:t>W</a:t>
              </a:r>
              <a:br>
                <a:rPr lang="en-US" altLang="ko-KR" sz="1050" b="1" kern="0" noProof="0" dirty="0" smtClean="0">
                  <a:solidFill>
                    <a:sysClr val="windowText" lastClr="000000"/>
                  </a:solidFill>
                  <a:ea typeface="맑은 고딕" pitchFamily="50" charset="-127"/>
                </a:rPr>
              </a:br>
              <a:r>
                <a:rPr lang="en-US" altLang="ko-KR" sz="1050" b="1" kern="0" noProof="0" dirty="0" smtClean="0">
                  <a:solidFill>
                    <a:sysClr val="windowText" lastClr="000000"/>
                  </a:solidFill>
                  <a:ea typeface="맑은 고딕" pitchFamily="50" charset="-127"/>
                </a:rPr>
                <a:t>3</a:t>
              </a:r>
              <a:endPara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48" name="직사각형 48"/>
            <p:cNvSpPr/>
            <p:nvPr/>
          </p:nvSpPr>
          <p:spPr bwMode="blackWhite">
            <a:xfrm>
              <a:off x="1822279" y="4489702"/>
              <a:ext cx="193448" cy="1928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r>
                <a:rPr lang="en-US" altLang="ko-KR" sz="1050" b="1" kern="0" noProof="0" dirty="0" smtClean="0">
                  <a:solidFill>
                    <a:sysClr val="windowText" lastClr="000000"/>
                  </a:solidFill>
                  <a:ea typeface="맑은 고딕" pitchFamily="50" charset="-127"/>
                </a:rPr>
                <a:t>W</a:t>
              </a:r>
              <a:br>
                <a:rPr lang="en-US" altLang="ko-KR" sz="1050" b="1" kern="0" noProof="0" dirty="0" smtClean="0">
                  <a:solidFill>
                    <a:sysClr val="windowText" lastClr="000000"/>
                  </a:solidFill>
                  <a:ea typeface="맑은 고딕" pitchFamily="50" charset="-127"/>
                </a:rPr>
              </a:br>
              <a:r>
                <a:rPr lang="en-US" altLang="ko-KR" sz="1050" b="1" kern="0" noProof="0" dirty="0" smtClean="0">
                  <a:solidFill>
                    <a:sysClr val="windowText" lastClr="000000"/>
                  </a:solidFill>
                  <a:ea typeface="맑은 고딕" pitchFamily="50" charset="-127"/>
                </a:rPr>
                <a:t>4</a:t>
              </a:r>
              <a:endPara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49" name="직사각형 49"/>
            <p:cNvSpPr/>
            <p:nvPr/>
          </p:nvSpPr>
          <p:spPr bwMode="blackWhite">
            <a:xfrm>
              <a:off x="2063129" y="4489702"/>
              <a:ext cx="193448" cy="1928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r>
                <a:rPr lang="en-US" altLang="ko-KR" sz="1050" b="1" kern="0" noProof="0" dirty="0" smtClean="0">
                  <a:solidFill>
                    <a:sysClr val="windowText" lastClr="000000"/>
                  </a:solidFill>
                  <a:ea typeface="맑은 고딕" pitchFamily="50" charset="-127"/>
                </a:rPr>
                <a:t>W</a:t>
              </a:r>
              <a:br>
                <a:rPr lang="en-US" altLang="ko-KR" sz="1050" b="1" kern="0" noProof="0" dirty="0" smtClean="0">
                  <a:solidFill>
                    <a:sysClr val="windowText" lastClr="000000"/>
                  </a:solidFill>
                  <a:ea typeface="맑은 고딕" pitchFamily="50" charset="-127"/>
                </a:rPr>
              </a:br>
              <a:r>
                <a:rPr lang="en-US" altLang="ko-KR" sz="1050" b="1" kern="0" noProof="0" dirty="0" smtClean="0">
                  <a:solidFill>
                    <a:sysClr val="windowText" lastClr="000000"/>
                  </a:solidFill>
                  <a:ea typeface="맑은 고딕" pitchFamily="50" charset="-127"/>
                </a:rPr>
                <a:t>5</a:t>
              </a:r>
              <a:endPara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54" name="Line 27"/>
            <p:cNvSpPr>
              <a:spLocks noChangeShapeType="1"/>
            </p:cNvSpPr>
            <p:nvPr/>
          </p:nvSpPr>
          <p:spPr bwMode="auto">
            <a:xfrm>
              <a:off x="2026448" y="3661729"/>
              <a:ext cx="0" cy="740585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dash"/>
              <a:round/>
              <a:headEnd/>
              <a:tailEnd/>
            </a:ln>
            <a:effectLst/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직사각형 49"/>
            <p:cNvSpPr/>
            <p:nvPr/>
          </p:nvSpPr>
          <p:spPr bwMode="blackWhite">
            <a:xfrm>
              <a:off x="2312978" y="4450993"/>
              <a:ext cx="193448" cy="1928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r>
                <a:rPr lang="en-US" altLang="ko-KR" sz="1050" b="1" kern="0" noProof="0" dirty="0" smtClean="0">
                  <a:solidFill>
                    <a:sysClr val="windowText" lastClr="000000"/>
                  </a:solidFill>
                  <a:ea typeface="맑은 고딕" pitchFamily="50" charset="-127"/>
                </a:rPr>
                <a:t>…</a:t>
              </a:r>
              <a:endPara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108241" y="3946785"/>
              <a:ext cx="722079" cy="448625"/>
            </a:xfrm>
            <a:custGeom>
              <a:avLst/>
              <a:gdLst>
                <a:gd name="connsiteX0" fmla="*/ 0 w 990600"/>
                <a:gd name="connsiteY0" fmla="*/ 914400 h 914400"/>
                <a:gd name="connsiteX1" fmla="*/ 620486 w 990600"/>
                <a:gd name="connsiteY1" fmla="*/ 718457 h 914400"/>
                <a:gd name="connsiteX2" fmla="*/ 990600 w 990600"/>
                <a:gd name="connsiteY2" fmla="*/ 0 h 914400"/>
                <a:gd name="connsiteX0" fmla="*/ 0 w 1034143"/>
                <a:gd name="connsiteY0" fmla="*/ 642258 h 642258"/>
                <a:gd name="connsiteX1" fmla="*/ 620486 w 1034143"/>
                <a:gd name="connsiteY1" fmla="*/ 446315 h 642258"/>
                <a:gd name="connsiteX2" fmla="*/ 1034143 w 1034143"/>
                <a:gd name="connsiteY2" fmla="*/ 0 h 64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143" h="642258">
                  <a:moveTo>
                    <a:pt x="0" y="642258"/>
                  </a:moveTo>
                  <a:cubicBezTo>
                    <a:pt x="227693" y="620486"/>
                    <a:pt x="448129" y="553358"/>
                    <a:pt x="620486" y="446315"/>
                  </a:cubicBezTo>
                  <a:cubicBezTo>
                    <a:pt x="792843" y="339272"/>
                    <a:pt x="967014" y="141514"/>
                    <a:pt x="1034143" y="0"/>
                  </a:cubicBez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자유형 65"/>
            <p:cNvSpPr/>
            <p:nvPr/>
          </p:nvSpPr>
          <p:spPr>
            <a:xfrm>
              <a:off x="1807518" y="3469749"/>
              <a:ext cx="1885006" cy="940868"/>
            </a:xfrm>
            <a:custGeom>
              <a:avLst/>
              <a:gdLst>
                <a:gd name="connsiteX0" fmla="*/ 0 w 2699657"/>
                <a:gd name="connsiteY0" fmla="*/ 936967 h 1546567"/>
                <a:gd name="connsiteX1" fmla="*/ 195943 w 2699657"/>
                <a:gd name="connsiteY1" fmla="*/ 370910 h 1546567"/>
                <a:gd name="connsiteX2" fmla="*/ 631372 w 2699657"/>
                <a:gd name="connsiteY2" fmla="*/ 44338 h 1546567"/>
                <a:gd name="connsiteX3" fmla="*/ 914400 w 2699657"/>
                <a:gd name="connsiteY3" fmla="*/ 120538 h 1546567"/>
                <a:gd name="connsiteX4" fmla="*/ 1284514 w 2699657"/>
                <a:gd name="connsiteY4" fmla="*/ 1111138 h 1546567"/>
                <a:gd name="connsiteX5" fmla="*/ 2699657 w 2699657"/>
                <a:gd name="connsiteY5" fmla="*/ 1546567 h 1546567"/>
                <a:gd name="connsiteX0" fmla="*/ 0 w 2699657"/>
                <a:gd name="connsiteY0" fmla="*/ 907354 h 1516954"/>
                <a:gd name="connsiteX1" fmla="*/ 195943 w 2699657"/>
                <a:gd name="connsiteY1" fmla="*/ 341297 h 1516954"/>
                <a:gd name="connsiteX2" fmla="*/ 511629 w 2699657"/>
                <a:gd name="connsiteY2" fmla="*/ 73079 h 1516954"/>
                <a:gd name="connsiteX3" fmla="*/ 914400 w 2699657"/>
                <a:gd name="connsiteY3" fmla="*/ 90925 h 1516954"/>
                <a:gd name="connsiteX4" fmla="*/ 1284514 w 2699657"/>
                <a:gd name="connsiteY4" fmla="*/ 1081525 h 1516954"/>
                <a:gd name="connsiteX5" fmla="*/ 2699657 w 2699657"/>
                <a:gd name="connsiteY5" fmla="*/ 1516954 h 1516954"/>
                <a:gd name="connsiteX0" fmla="*/ 0 w 2699657"/>
                <a:gd name="connsiteY0" fmla="*/ 834527 h 1444127"/>
                <a:gd name="connsiteX1" fmla="*/ 195943 w 2699657"/>
                <a:gd name="connsiteY1" fmla="*/ 268470 h 1444127"/>
                <a:gd name="connsiteX2" fmla="*/ 511629 w 2699657"/>
                <a:gd name="connsiteY2" fmla="*/ 252 h 1444127"/>
                <a:gd name="connsiteX3" fmla="*/ 870858 w 2699657"/>
                <a:gd name="connsiteY3" fmla="*/ 309872 h 1444127"/>
                <a:gd name="connsiteX4" fmla="*/ 1284514 w 2699657"/>
                <a:gd name="connsiteY4" fmla="*/ 1008698 h 1444127"/>
                <a:gd name="connsiteX5" fmla="*/ 2699657 w 2699657"/>
                <a:gd name="connsiteY5" fmla="*/ 1444127 h 1444127"/>
                <a:gd name="connsiteX0" fmla="*/ 0 w 2699657"/>
                <a:gd name="connsiteY0" fmla="*/ 834527 h 1444127"/>
                <a:gd name="connsiteX1" fmla="*/ 195943 w 2699657"/>
                <a:gd name="connsiteY1" fmla="*/ 268470 h 1444127"/>
                <a:gd name="connsiteX2" fmla="*/ 511629 w 2699657"/>
                <a:gd name="connsiteY2" fmla="*/ 252 h 1444127"/>
                <a:gd name="connsiteX3" fmla="*/ 870858 w 2699657"/>
                <a:gd name="connsiteY3" fmla="*/ 309872 h 1444127"/>
                <a:gd name="connsiteX4" fmla="*/ 1284514 w 2699657"/>
                <a:gd name="connsiteY4" fmla="*/ 1008698 h 1444127"/>
                <a:gd name="connsiteX5" fmla="*/ 2699657 w 2699657"/>
                <a:gd name="connsiteY5" fmla="*/ 1444127 h 1444127"/>
                <a:gd name="connsiteX0" fmla="*/ 0 w 2699657"/>
                <a:gd name="connsiteY0" fmla="*/ 834527 h 1444127"/>
                <a:gd name="connsiteX1" fmla="*/ 195943 w 2699657"/>
                <a:gd name="connsiteY1" fmla="*/ 268470 h 1444127"/>
                <a:gd name="connsiteX2" fmla="*/ 511629 w 2699657"/>
                <a:gd name="connsiteY2" fmla="*/ 252 h 1444127"/>
                <a:gd name="connsiteX3" fmla="*/ 870858 w 2699657"/>
                <a:gd name="connsiteY3" fmla="*/ 309872 h 1444127"/>
                <a:gd name="connsiteX4" fmla="*/ 1251857 w 2699657"/>
                <a:gd name="connsiteY4" fmla="*/ 891989 h 1444127"/>
                <a:gd name="connsiteX5" fmla="*/ 2699657 w 2699657"/>
                <a:gd name="connsiteY5" fmla="*/ 1444127 h 144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9657" h="1444127">
                  <a:moveTo>
                    <a:pt x="0" y="834527"/>
                  </a:moveTo>
                  <a:cubicBezTo>
                    <a:pt x="45357" y="625884"/>
                    <a:pt x="110672" y="407516"/>
                    <a:pt x="195943" y="268470"/>
                  </a:cubicBezTo>
                  <a:cubicBezTo>
                    <a:pt x="281214" y="129424"/>
                    <a:pt x="399143" y="-6648"/>
                    <a:pt x="511629" y="252"/>
                  </a:cubicBezTo>
                  <a:cubicBezTo>
                    <a:pt x="624115" y="7152"/>
                    <a:pt x="747487" y="161249"/>
                    <a:pt x="870858" y="309872"/>
                  </a:cubicBezTo>
                  <a:cubicBezTo>
                    <a:pt x="994229" y="458495"/>
                    <a:pt x="947057" y="702947"/>
                    <a:pt x="1251857" y="891989"/>
                  </a:cubicBezTo>
                  <a:cubicBezTo>
                    <a:pt x="1556657" y="1081031"/>
                    <a:pt x="2140857" y="1345248"/>
                    <a:pt x="2699657" y="1444127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 bwMode="blackWhite">
            <a:xfrm>
              <a:off x="1924687" y="3434420"/>
              <a:ext cx="203476" cy="1961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44512" tIns="0" rIns="4048" bIns="0" rtlCol="0" anchor="ctr">
              <a:no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b</a:t>
              </a:r>
              <a:endParaRPr lang="ko-KR" altLang="en-US" sz="1200" b="1" dirty="0" smtClean="0"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 bwMode="blackWhite">
            <a:xfrm>
              <a:off x="1688526" y="3883793"/>
              <a:ext cx="203477" cy="19618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44512" tIns="0" rIns="4048" bIns="0" rtlCol="0" anchor="ctr">
              <a:no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solidFill>
                    <a:schemeClr val="bg1"/>
                  </a:solidFill>
                  <a:ea typeface="맑은 고딕" pitchFamily="50" charset="-127"/>
                </a:rPr>
                <a:t>a</a:t>
              </a:r>
              <a:endParaRPr lang="ko-KR" altLang="en-US" sz="1200" b="1" dirty="0" smtClean="0">
                <a:solidFill>
                  <a:schemeClr val="bg1"/>
                </a:solidFill>
                <a:ea typeface="맑은 고딕" pitchFamily="50" charset="-127"/>
              </a:endParaRPr>
            </a:p>
          </p:txBody>
        </p:sp>
        <p:cxnSp>
          <p:nvCxnSpPr>
            <p:cNvPr id="69" name="직선 화살표 연결선 68"/>
            <p:cNvCxnSpPr/>
            <p:nvPr/>
          </p:nvCxnSpPr>
          <p:spPr>
            <a:xfrm flipV="1">
              <a:off x="2034909" y="3635892"/>
              <a:ext cx="0" cy="386401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19"/>
            <p:cNvSpPr>
              <a:spLocks noChangeArrowheads="1"/>
            </p:cNvSpPr>
            <p:nvPr/>
          </p:nvSpPr>
          <p:spPr bwMode="auto">
            <a:xfrm>
              <a:off x="2514486" y="4610573"/>
              <a:ext cx="542106" cy="320716"/>
            </a:xfrm>
            <a:prstGeom prst="rect">
              <a:avLst/>
            </a:prstGeom>
            <a:solidFill>
              <a:schemeClr val="bg1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45720" rIns="4572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kern="0" dirty="0" smtClean="0">
                  <a:solidFill>
                    <a:sysClr val="windowText" lastClr="000000"/>
                  </a:solidFill>
                </a:rPr>
                <a:t>판기</a:t>
              </a:r>
              <a:endParaRPr kumimoji="0" lang="en-US" sz="1400" b="1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TextBox 72"/>
            <p:cNvSpPr txBox="1"/>
            <p:nvPr/>
          </p:nvSpPr>
          <p:spPr bwMode="blackWhite">
            <a:xfrm>
              <a:off x="1924687" y="3924199"/>
              <a:ext cx="203476" cy="1961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lIns="44512" tIns="0" rIns="4048" bIns="0" rtlCol="0" anchor="ctr">
              <a:no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solidFill>
                    <a:schemeClr val="bg1">
                      <a:lumMod val="75000"/>
                    </a:schemeClr>
                  </a:solidFill>
                  <a:ea typeface="맑은 고딕" pitchFamily="50" charset="-127"/>
                </a:rPr>
                <a:t>b</a:t>
              </a:r>
              <a:endParaRPr lang="ko-KR" altLang="en-US" sz="1200" b="1" dirty="0" smtClean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</a:endParaRPr>
            </a:p>
          </p:txBody>
        </p:sp>
        <p:sp>
          <p:nvSpPr>
            <p:cNvPr id="75" name="Rectangle 19"/>
            <p:cNvSpPr>
              <a:spLocks noChangeArrowheads="1"/>
            </p:cNvSpPr>
            <p:nvPr/>
          </p:nvSpPr>
          <p:spPr bwMode="auto">
            <a:xfrm rot="16200000">
              <a:off x="663847" y="3595975"/>
              <a:ext cx="360667" cy="18332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45720" rIns="45720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i="1" kern="0" smtClean="0">
                  <a:solidFill>
                    <a:sysClr val="windowText" lastClr="000000"/>
                  </a:solidFill>
                </a:rPr>
                <a:t>판매</a:t>
              </a:r>
              <a:r>
                <a:rPr lang="ko-KR" altLang="en-US" sz="1400" b="1" i="1" kern="0">
                  <a:solidFill>
                    <a:sysClr val="windowText" lastClr="000000"/>
                  </a:solidFill>
                </a:rPr>
                <a:t>량</a:t>
              </a:r>
              <a:endPara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Rectangle 19"/>
            <p:cNvSpPr>
              <a:spLocks noChangeArrowheads="1"/>
            </p:cNvSpPr>
            <p:nvPr/>
          </p:nvSpPr>
          <p:spPr bwMode="auto">
            <a:xfrm>
              <a:off x="1257589" y="3825229"/>
              <a:ext cx="378519" cy="17468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45720" rIns="45720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현재</a:t>
              </a:r>
              <a:endPara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Rectangle 19"/>
            <p:cNvSpPr>
              <a:spLocks noChangeArrowheads="1"/>
            </p:cNvSpPr>
            <p:nvPr/>
          </p:nvSpPr>
          <p:spPr bwMode="auto">
            <a:xfrm>
              <a:off x="2119773" y="3223764"/>
              <a:ext cx="378519" cy="17468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45720" rIns="45720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차주</a:t>
              </a:r>
              <a:endPara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474863"/>
              </p:ext>
            </p:extLst>
          </p:nvPr>
        </p:nvGraphicFramePr>
        <p:xfrm>
          <a:off x="7524514" y="203615"/>
          <a:ext cx="2133835" cy="4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181"/>
                <a:gridCol w="607160"/>
                <a:gridCol w="455370"/>
                <a:gridCol w="531124"/>
              </a:tblGrid>
              <a:tr h="151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Rule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R&amp;R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System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1517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4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세부 실행과제 정의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(3) </a:t>
            </a:r>
            <a:r>
              <a:rPr lang="ko-KR" altLang="en-US" dirty="0" smtClean="0"/>
              <a:t>점간 이송</a:t>
            </a:r>
            <a:r>
              <a:rPr lang="en-US" altLang="ko-KR" dirty="0" smtClean="0"/>
              <a:t>(RT) </a:t>
            </a:r>
            <a:r>
              <a:rPr lang="ko-KR" altLang="en-US" dirty="0" smtClean="0"/>
              <a:t>최적화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초도 배분 대비 매장별 </a:t>
            </a:r>
            <a:r>
              <a:rPr lang="en-US" altLang="ko-KR" smtClean="0"/>
              <a:t>Size</a:t>
            </a:r>
            <a:r>
              <a:rPr lang="ko-KR" altLang="en-US" smtClean="0"/>
              <a:t>의 결품 상태를 시스템에서 파악하여</a:t>
            </a:r>
            <a:r>
              <a:rPr lang="en-US" altLang="ko-KR" smtClean="0"/>
              <a:t>, </a:t>
            </a:r>
            <a:r>
              <a:rPr lang="ko-KR" altLang="en-US" smtClean="0"/>
              <a:t>사용자에게 점간 이송 권고안을 제시함 </a:t>
            </a:r>
            <a:endParaRPr lang="ko-KR" altLang="en-US" dirty="0"/>
          </a:p>
        </p:txBody>
      </p:sp>
      <p:grpSp>
        <p:nvGrpSpPr>
          <p:cNvPr id="17" name="그룹 93"/>
          <p:cNvGrpSpPr/>
          <p:nvPr/>
        </p:nvGrpSpPr>
        <p:grpSpPr bwMode="gray">
          <a:xfrm>
            <a:off x="269236" y="1710135"/>
            <a:ext cx="4532313" cy="332338"/>
            <a:chOff x="344487" y="1654657"/>
            <a:chExt cx="5140325" cy="332338"/>
          </a:xfrm>
        </p:grpSpPr>
        <p:sp>
          <p:nvSpPr>
            <p:cNvPr id="18" name="Rectangle 25"/>
            <p:cNvSpPr/>
            <p:nvPr/>
          </p:nvSpPr>
          <p:spPr bwMode="gray">
            <a:xfrm>
              <a:off x="810921" y="1654657"/>
              <a:ext cx="4263689" cy="27432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400" b="1" dirty="0" smtClean="0">
                  <a:latin typeface="+mn-ea"/>
                </a:rPr>
                <a:t>스타일</a:t>
              </a:r>
              <a:r>
                <a:rPr lang="en-US" altLang="ko-KR" sz="1400" b="1" dirty="0" smtClean="0">
                  <a:latin typeface="+mn-ea"/>
                </a:rPr>
                <a:t>/Color</a:t>
              </a:r>
              <a:r>
                <a:rPr lang="ko-KR" altLang="en-US" sz="1400" b="1" dirty="0" smtClean="0">
                  <a:latin typeface="+mn-ea"/>
                </a:rPr>
                <a:t>별 </a:t>
              </a:r>
              <a:r>
                <a:rPr lang="ko-KR" altLang="en-US" sz="1400" b="1" dirty="0" err="1" smtClean="0">
                  <a:latin typeface="+mn-ea"/>
                </a:rPr>
                <a:t>점간이송</a:t>
              </a:r>
              <a:r>
                <a:rPr lang="ko-KR" altLang="en-US" sz="1400" b="1" dirty="0" smtClean="0">
                  <a:latin typeface="+mn-ea"/>
                </a:rPr>
                <a:t> </a:t>
              </a:r>
              <a:r>
                <a:rPr lang="en-US" altLang="ko-KR" sz="1400" b="1" dirty="0" smtClean="0">
                  <a:latin typeface="+mn-ea"/>
                </a:rPr>
                <a:t>Alerting</a:t>
              </a:r>
              <a:endParaRPr lang="ko-KR" altLang="en-US" sz="1400" b="1" dirty="0">
                <a:latin typeface="+mn-ea"/>
              </a:endParaRPr>
            </a:p>
          </p:txBody>
        </p:sp>
        <p:cxnSp>
          <p:nvCxnSpPr>
            <p:cNvPr id="19" name="직선 연결선 100"/>
            <p:cNvCxnSpPr/>
            <p:nvPr/>
          </p:nvCxnSpPr>
          <p:spPr bwMode="gray">
            <a:xfrm>
              <a:off x="344487" y="1986995"/>
              <a:ext cx="514032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" name="Rectangle 19"/>
          <p:cNvSpPr>
            <a:spLocks noChangeArrowheads="1"/>
          </p:cNvSpPr>
          <p:nvPr/>
        </p:nvSpPr>
        <p:spPr bwMode="gray">
          <a:xfrm>
            <a:off x="247510" y="4643320"/>
            <a:ext cx="4555138" cy="184479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45720" rIns="45720" anchor="t"/>
          <a:lstStyle/>
          <a:p>
            <a:pPr marL="174625" marR="0" lvl="0" indent="-174625" defTabSz="91440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300" b="1" kern="0" dirty="0" err="1" smtClean="0">
                <a:solidFill>
                  <a:sysClr val="windowText" lastClr="000000"/>
                </a:solidFill>
                <a:latin typeface="+mj-lt"/>
              </a:rPr>
              <a:t>초도배분</a:t>
            </a:r>
            <a:r>
              <a:rPr lang="ko-KR" altLang="en-US" sz="1300" b="1" kern="0" dirty="0" smtClean="0">
                <a:solidFill>
                  <a:sysClr val="windowText" lastClr="000000"/>
                </a:solidFill>
                <a:latin typeface="+mj-lt"/>
              </a:rPr>
              <a:t> 상태를 기준으로 </a:t>
            </a:r>
            <a:r>
              <a:rPr lang="en-US" altLang="ko-KR" sz="1300" b="1" kern="0" dirty="0" smtClean="0">
                <a:solidFill>
                  <a:sysClr val="windowText" lastClr="000000"/>
                </a:solidFill>
                <a:latin typeface="+mj-lt"/>
              </a:rPr>
              <a:t>Size</a:t>
            </a:r>
            <a:r>
              <a:rPr lang="ko-KR" altLang="en-US" sz="1300" b="1" kern="0" dirty="0" smtClean="0">
                <a:solidFill>
                  <a:sysClr val="windowText" lastClr="000000"/>
                </a:solidFill>
                <a:latin typeface="+mj-lt"/>
              </a:rPr>
              <a:t>의 불균형 상태에 대하여 지표화</a:t>
            </a:r>
            <a:endParaRPr lang="en-US" altLang="ko-KR" sz="1300" b="1" kern="0" dirty="0" smtClean="0">
              <a:solidFill>
                <a:sysClr val="windowText" lastClr="000000"/>
              </a:solidFill>
              <a:latin typeface="+mj-lt"/>
            </a:endParaRPr>
          </a:p>
          <a:p>
            <a:pPr marL="274638" lvl="1" indent="-76200" eaLnBrk="0" latinLnBrk="0" hangingPunct="0">
              <a:spcBef>
                <a:spcPts val="600"/>
              </a:spcBef>
              <a:buFont typeface="맑은 고딕" panose="020B0503020000020004" pitchFamily="50" charset="-127"/>
              <a:buChar char="–"/>
              <a:defRPr/>
            </a:pPr>
            <a:r>
              <a:rPr lang="ko-KR" altLang="en-US" sz="1300" b="1" dirty="0" smtClean="0">
                <a:latin typeface="+mn-ea"/>
              </a:rPr>
              <a:t>판매 진행을 감안한</a:t>
            </a:r>
            <a:r>
              <a:rPr lang="en-US" altLang="ko-KR" sz="1300" b="1" dirty="0">
                <a:latin typeface="+mn-ea"/>
              </a:rPr>
              <a:t> </a:t>
            </a:r>
            <a:r>
              <a:rPr lang="en-US" altLang="ko-KR" sz="1300" b="1" dirty="0" smtClean="0">
                <a:latin typeface="+mn-ea"/>
              </a:rPr>
              <a:t>Style </a:t>
            </a:r>
            <a:r>
              <a:rPr lang="ko-KR" altLang="en-US" sz="1300" b="1" dirty="0">
                <a:latin typeface="+mn-ea"/>
              </a:rPr>
              <a:t>전체 </a:t>
            </a:r>
            <a:r>
              <a:rPr lang="en-US" altLang="ko-KR" sz="1300" b="1" dirty="0">
                <a:latin typeface="+mn-ea"/>
              </a:rPr>
              <a:t>Size Slot (</a:t>
            </a:r>
            <a:r>
              <a:rPr lang="ko-KR" altLang="en-US" sz="1300" b="1" dirty="0">
                <a:latin typeface="+mn-ea"/>
              </a:rPr>
              <a:t>매장 </a:t>
            </a:r>
            <a:r>
              <a:rPr lang="en-US" altLang="ko-KR" sz="1300" b="1" dirty="0">
                <a:latin typeface="+mn-ea"/>
              </a:rPr>
              <a:t>X Size </a:t>
            </a:r>
            <a:r>
              <a:rPr lang="ko-KR" altLang="en-US" sz="1300" b="1" dirty="0">
                <a:latin typeface="+mn-ea"/>
              </a:rPr>
              <a:t>수</a:t>
            </a:r>
            <a:r>
              <a:rPr lang="en-US" altLang="ko-KR" sz="1300" b="1" dirty="0">
                <a:latin typeface="+mn-ea"/>
              </a:rPr>
              <a:t>)</a:t>
            </a:r>
            <a:r>
              <a:rPr lang="ko-KR" altLang="en-US" sz="1300" b="1" dirty="0">
                <a:latin typeface="+mn-ea"/>
              </a:rPr>
              <a:t>의</a:t>
            </a:r>
            <a:r>
              <a:rPr lang="en-US" altLang="ko-KR" sz="1300" b="1" dirty="0">
                <a:latin typeface="+mn-ea"/>
              </a:rPr>
              <a:t> </a:t>
            </a:r>
            <a:r>
              <a:rPr lang="ko-KR" altLang="en-US" sz="1300" b="1" dirty="0" err="1" smtClean="0">
                <a:latin typeface="+mn-ea"/>
              </a:rPr>
              <a:t>결품율</a:t>
            </a:r>
            <a:endParaRPr lang="en-US" altLang="ko-KR" sz="1300" b="1" kern="0" dirty="0" smtClean="0">
              <a:solidFill>
                <a:sysClr val="windowText" lastClr="000000"/>
              </a:solidFill>
              <a:latin typeface="+mj-lt"/>
            </a:endParaRPr>
          </a:p>
          <a:p>
            <a:pPr marL="174625" marR="0" lvl="0" indent="-174625" defTabSz="91440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300" kern="0" dirty="0" err="1" smtClean="0">
                <a:solidFill>
                  <a:sysClr val="windowText" lastClr="000000"/>
                </a:solidFill>
                <a:latin typeface="+mj-lt"/>
              </a:rPr>
              <a:t>사이즈별</a:t>
            </a:r>
            <a:r>
              <a:rPr lang="en-US" altLang="ko-KR" sz="1300" kern="0" dirty="0" smtClean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300" kern="0" dirty="0" smtClean="0">
                <a:solidFill>
                  <a:sysClr val="windowText" lastClr="000000"/>
                </a:solidFill>
                <a:latin typeface="+mj-lt"/>
              </a:rPr>
              <a:t>매장 등급별 </a:t>
            </a:r>
            <a:r>
              <a:rPr lang="en-US" altLang="ko-KR" sz="1300" b="1" kern="0" dirty="0" smtClean="0">
                <a:solidFill>
                  <a:sysClr val="windowText" lastClr="000000"/>
                </a:solidFill>
                <a:latin typeface="+mj-lt"/>
              </a:rPr>
              <a:t>Slot </a:t>
            </a:r>
            <a:r>
              <a:rPr lang="ko-KR" altLang="en-US" sz="1300" b="1" kern="0" dirty="0" err="1" smtClean="0">
                <a:solidFill>
                  <a:sysClr val="windowText" lastClr="000000"/>
                </a:solidFill>
                <a:latin typeface="+mj-lt"/>
              </a:rPr>
              <a:t>결품의</a:t>
            </a:r>
            <a:r>
              <a:rPr lang="ko-KR" altLang="en-US" sz="1300" b="1" kern="0" dirty="0" smtClean="0">
                <a:solidFill>
                  <a:sysClr val="windowText" lastClr="000000"/>
                </a:solidFill>
                <a:latin typeface="+mj-lt"/>
              </a:rPr>
              <a:t> 가중치 </a:t>
            </a:r>
            <a:r>
              <a:rPr lang="ko-KR" altLang="en-US" sz="1300" kern="0" dirty="0" smtClean="0">
                <a:solidFill>
                  <a:sysClr val="windowText" lastClr="000000"/>
                </a:solidFill>
                <a:latin typeface="+mj-lt"/>
              </a:rPr>
              <a:t>부여</a:t>
            </a:r>
            <a:endParaRPr lang="en-US" altLang="ko-KR" sz="1300" kern="0" dirty="0" smtClean="0">
              <a:solidFill>
                <a:sysClr val="windowText" lastClr="000000"/>
              </a:solidFill>
              <a:latin typeface="+mj-lt"/>
            </a:endParaRPr>
          </a:p>
          <a:p>
            <a:pPr marL="174625" marR="0" lvl="0" indent="-174625" defTabSz="91440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300" kern="0" dirty="0" err="1" smtClean="0">
                <a:solidFill>
                  <a:sysClr val="windowText" lastClr="000000"/>
                </a:solidFill>
                <a:latin typeface="+mj-lt"/>
              </a:rPr>
              <a:t>임계치</a:t>
            </a:r>
            <a:r>
              <a:rPr lang="ko-KR" altLang="en-US" sz="1300" kern="0" dirty="0" smtClean="0">
                <a:solidFill>
                  <a:sysClr val="windowText" lastClr="000000"/>
                </a:solidFill>
                <a:latin typeface="+mj-lt"/>
              </a:rPr>
              <a:t> 초과 시</a:t>
            </a:r>
            <a:r>
              <a:rPr lang="en-US" altLang="ko-KR" sz="1300" kern="0" dirty="0" smtClean="0">
                <a:solidFill>
                  <a:sysClr val="windowText" lastClr="000000"/>
                </a:solidFill>
                <a:latin typeface="+mj-lt"/>
              </a:rPr>
              <a:t>, Alert </a:t>
            </a:r>
            <a:r>
              <a:rPr lang="ko-KR" altLang="en-US" sz="1300" kern="0" dirty="0" smtClean="0">
                <a:solidFill>
                  <a:sysClr val="windowText" lastClr="000000"/>
                </a:solidFill>
                <a:latin typeface="+mj-lt"/>
              </a:rPr>
              <a:t>및 자동 점간 이송 권고안 작성</a:t>
            </a:r>
            <a:endParaRPr lang="en-US" altLang="ko-KR" sz="1300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21" name="직사각형 178"/>
          <p:cNvSpPr/>
          <p:nvPr/>
        </p:nvSpPr>
        <p:spPr bwMode="gray">
          <a:xfrm>
            <a:off x="972230" y="2730167"/>
            <a:ext cx="227685" cy="21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endParaRPr lang="ko-KR" altLang="en-US" sz="1400" kern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22" name="직사각형 179"/>
          <p:cNvSpPr/>
          <p:nvPr/>
        </p:nvSpPr>
        <p:spPr bwMode="gray">
          <a:xfrm>
            <a:off x="1199915" y="2730167"/>
            <a:ext cx="227685" cy="21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endParaRPr lang="ko-KR" altLang="en-US" sz="1400" kern="0" dirty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23" name="직사각형 180"/>
          <p:cNvSpPr/>
          <p:nvPr/>
        </p:nvSpPr>
        <p:spPr bwMode="gray">
          <a:xfrm>
            <a:off x="1427600" y="2730167"/>
            <a:ext cx="227685" cy="21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endParaRPr lang="ko-KR" altLang="en-US" sz="1400" kern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24" name="직사각형 181"/>
          <p:cNvSpPr/>
          <p:nvPr/>
        </p:nvSpPr>
        <p:spPr bwMode="gray">
          <a:xfrm>
            <a:off x="1655285" y="2730167"/>
            <a:ext cx="227685" cy="21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endParaRPr lang="ko-KR" altLang="en-US" sz="1400" kern="0" dirty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25" name="직사각형 182"/>
          <p:cNvSpPr/>
          <p:nvPr/>
        </p:nvSpPr>
        <p:spPr bwMode="gray">
          <a:xfrm>
            <a:off x="1882970" y="2730167"/>
            <a:ext cx="227685" cy="21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endParaRPr lang="ko-KR" altLang="en-US" sz="1400" kern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26" name="직사각형 183"/>
          <p:cNvSpPr/>
          <p:nvPr/>
        </p:nvSpPr>
        <p:spPr bwMode="gray">
          <a:xfrm>
            <a:off x="972230" y="2999784"/>
            <a:ext cx="227685" cy="21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endParaRPr lang="ko-KR" altLang="en-US" sz="1400" kern="0" dirty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27" name="직사각형 184"/>
          <p:cNvSpPr/>
          <p:nvPr/>
        </p:nvSpPr>
        <p:spPr bwMode="gray">
          <a:xfrm>
            <a:off x="1199915" y="2999784"/>
            <a:ext cx="227685" cy="21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endParaRPr lang="ko-KR" altLang="en-US" sz="1400" kern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28" name="직사각형 185"/>
          <p:cNvSpPr/>
          <p:nvPr/>
        </p:nvSpPr>
        <p:spPr bwMode="gray">
          <a:xfrm>
            <a:off x="1427600" y="2999784"/>
            <a:ext cx="227685" cy="21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endParaRPr lang="ko-KR" altLang="en-US" sz="1400" kern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29" name="직사각형 186"/>
          <p:cNvSpPr/>
          <p:nvPr/>
        </p:nvSpPr>
        <p:spPr bwMode="gray">
          <a:xfrm>
            <a:off x="1655285" y="2999784"/>
            <a:ext cx="227685" cy="21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endParaRPr lang="ko-KR" altLang="en-US" sz="1400" kern="0" dirty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30" name="직사각형 187"/>
          <p:cNvSpPr/>
          <p:nvPr/>
        </p:nvSpPr>
        <p:spPr bwMode="gray">
          <a:xfrm>
            <a:off x="1882970" y="2999784"/>
            <a:ext cx="227685" cy="21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endParaRPr lang="ko-KR" altLang="en-US" sz="1400" kern="0" dirty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31" name="직사각형 188"/>
          <p:cNvSpPr/>
          <p:nvPr/>
        </p:nvSpPr>
        <p:spPr bwMode="gray">
          <a:xfrm>
            <a:off x="972230" y="3292478"/>
            <a:ext cx="227685" cy="21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endParaRPr lang="ko-KR" altLang="en-US" sz="1400" kern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32" name="직사각형 189"/>
          <p:cNvSpPr/>
          <p:nvPr/>
        </p:nvSpPr>
        <p:spPr bwMode="gray">
          <a:xfrm>
            <a:off x="1199915" y="3292478"/>
            <a:ext cx="227685" cy="21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endParaRPr lang="ko-KR" altLang="en-US" sz="1400" kern="0" dirty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33" name="직사각형 190"/>
          <p:cNvSpPr/>
          <p:nvPr/>
        </p:nvSpPr>
        <p:spPr bwMode="gray">
          <a:xfrm>
            <a:off x="1427600" y="3292478"/>
            <a:ext cx="227685" cy="21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endParaRPr lang="ko-KR" altLang="en-US" sz="1400" kern="0" dirty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34" name="직사각형 191"/>
          <p:cNvSpPr/>
          <p:nvPr/>
        </p:nvSpPr>
        <p:spPr bwMode="gray">
          <a:xfrm>
            <a:off x="1655285" y="3292478"/>
            <a:ext cx="227685" cy="21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endParaRPr lang="ko-KR" altLang="en-US" sz="1400" kern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35" name="직사각형 192"/>
          <p:cNvSpPr/>
          <p:nvPr/>
        </p:nvSpPr>
        <p:spPr bwMode="gray">
          <a:xfrm>
            <a:off x="1882970" y="3292478"/>
            <a:ext cx="227685" cy="21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endParaRPr lang="ko-KR" altLang="en-US" sz="1400" kern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36" name="직사각형 193"/>
          <p:cNvSpPr/>
          <p:nvPr/>
        </p:nvSpPr>
        <p:spPr bwMode="gray">
          <a:xfrm>
            <a:off x="972230" y="3573369"/>
            <a:ext cx="227685" cy="21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endParaRPr lang="ko-KR" altLang="en-US" sz="1400" kern="0" dirty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37" name="직사각형 194"/>
          <p:cNvSpPr/>
          <p:nvPr/>
        </p:nvSpPr>
        <p:spPr bwMode="gray">
          <a:xfrm>
            <a:off x="1199915" y="3573369"/>
            <a:ext cx="227685" cy="21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endParaRPr lang="ko-KR" altLang="en-US" sz="1400" kern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38" name="직사각형 195"/>
          <p:cNvSpPr/>
          <p:nvPr/>
        </p:nvSpPr>
        <p:spPr bwMode="gray">
          <a:xfrm>
            <a:off x="1427600" y="3573369"/>
            <a:ext cx="227685" cy="21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endParaRPr lang="ko-KR" altLang="en-US" sz="1400" kern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39" name="직사각형 196"/>
          <p:cNvSpPr/>
          <p:nvPr/>
        </p:nvSpPr>
        <p:spPr bwMode="gray">
          <a:xfrm>
            <a:off x="1655285" y="3573369"/>
            <a:ext cx="227685" cy="21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endParaRPr lang="ko-KR" altLang="en-US" sz="1400" kern="0" dirty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40" name="직사각형 197"/>
          <p:cNvSpPr/>
          <p:nvPr/>
        </p:nvSpPr>
        <p:spPr bwMode="gray">
          <a:xfrm>
            <a:off x="1882970" y="3573369"/>
            <a:ext cx="227685" cy="21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endParaRPr lang="ko-KR" altLang="en-US" sz="1400" kern="0" dirty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 bwMode="gray">
          <a:xfrm>
            <a:off x="327412" y="2706811"/>
            <a:ext cx="534745" cy="2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400" b="1" dirty="0" smtClean="0">
                <a:ea typeface="맑은 고딕" pitchFamily="50" charset="-127"/>
              </a:rPr>
              <a:t>매장</a:t>
            </a:r>
            <a:r>
              <a:rPr lang="en-US" altLang="ko-KR" sz="1400" b="1" dirty="0" smtClean="0">
                <a:ea typeface="맑은 고딕" pitchFamily="50" charset="-127"/>
              </a:rPr>
              <a:t>A</a:t>
            </a:r>
            <a:endParaRPr lang="ko-KR" altLang="en-US" sz="1400" b="1" dirty="0" smtClean="0"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 bwMode="gray">
          <a:xfrm>
            <a:off x="327412" y="2999784"/>
            <a:ext cx="534745" cy="2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400" b="1" dirty="0" smtClean="0">
                <a:ea typeface="맑은 고딕" pitchFamily="50" charset="-127"/>
              </a:rPr>
              <a:t>매장</a:t>
            </a:r>
            <a:r>
              <a:rPr lang="en-US" altLang="ko-KR" sz="1400" b="1" dirty="0" smtClean="0">
                <a:ea typeface="맑은 고딕" pitchFamily="50" charset="-127"/>
              </a:rPr>
              <a:t>B</a:t>
            </a:r>
            <a:endParaRPr lang="ko-KR" altLang="en-US" sz="1400" b="1" dirty="0" smtClean="0"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 bwMode="gray">
          <a:xfrm>
            <a:off x="327412" y="3292478"/>
            <a:ext cx="534745" cy="2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400" b="1" dirty="0" smtClean="0">
                <a:ea typeface="맑은 고딕" pitchFamily="50" charset="-127"/>
              </a:rPr>
              <a:t>매장</a:t>
            </a:r>
            <a:r>
              <a:rPr lang="en-US" altLang="ko-KR" sz="1400" b="1" dirty="0" smtClean="0">
                <a:ea typeface="맑은 고딕" pitchFamily="50" charset="-127"/>
              </a:rPr>
              <a:t>C</a:t>
            </a:r>
            <a:endParaRPr lang="ko-KR" altLang="en-US" sz="1400" b="1" dirty="0" smtClean="0"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 bwMode="gray">
          <a:xfrm>
            <a:off x="323405" y="3574837"/>
            <a:ext cx="542760" cy="2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400" b="1" dirty="0" smtClean="0">
                <a:ea typeface="맑은 고딕" pitchFamily="50" charset="-127"/>
              </a:rPr>
              <a:t>매장</a:t>
            </a:r>
            <a:r>
              <a:rPr lang="en-US" altLang="ko-KR" sz="1400" b="1" dirty="0" smtClean="0">
                <a:ea typeface="맑은 고딕" pitchFamily="50" charset="-127"/>
              </a:rPr>
              <a:t>D</a:t>
            </a:r>
            <a:endParaRPr lang="ko-KR" altLang="en-US" sz="1400" b="1" dirty="0" smtClean="0"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 bwMode="gray">
          <a:xfrm>
            <a:off x="2827940" y="4005996"/>
            <a:ext cx="1751978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i="1" dirty="0" err="1" smtClean="0">
                <a:ea typeface="맑은 고딕" pitchFamily="50" charset="-127"/>
              </a:rPr>
              <a:t>결품</a:t>
            </a:r>
            <a:r>
              <a:rPr lang="ko-KR" altLang="en-US" sz="1200" b="1" i="1" dirty="0" smtClean="0">
                <a:ea typeface="맑은 고딕" pitchFamily="50" charset="-127"/>
              </a:rPr>
              <a:t> 진행에 따른</a:t>
            </a:r>
            <a:r>
              <a:rPr lang="en-US" altLang="ko-KR" sz="1200" b="1" i="1" dirty="0" smtClean="0">
                <a:ea typeface="맑은 고딕" pitchFamily="50" charset="-127"/>
              </a:rPr>
              <a:t/>
            </a:r>
            <a:br>
              <a:rPr lang="en-US" altLang="ko-KR" sz="1200" b="1" i="1" dirty="0" smtClean="0">
                <a:ea typeface="맑은 고딕" pitchFamily="50" charset="-127"/>
              </a:rPr>
            </a:br>
            <a:r>
              <a:rPr lang="ko-KR" altLang="en-US" sz="1200" b="1" i="1" dirty="0" smtClean="0">
                <a:ea typeface="맑은 고딕" pitchFamily="50" charset="-127"/>
              </a:rPr>
              <a:t>지수화</a:t>
            </a:r>
          </a:p>
        </p:txBody>
      </p:sp>
      <p:sp>
        <p:nvSpPr>
          <p:cNvPr id="46" name="직사각형 178"/>
          <p:cNvSpPr/>
          <p:nvPr/>
        </p:nvSpPr>
        <p:spPr bwMode="gray">
          <a:xfrm>
            <a:off x="3434306" y="2721420"/>
            <a:ext cx="227685" cy="21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47" name="직사각형 179"/>
          <p:cNvSpPr/>
          <p:nvPr/>
        </p:nvSpPr>
        <p:spPr bwMode="gray">
          <a:xfrm>
            <a:off x="3661991" y="2721420"/>
            <a:ext cx="227685" cy="214776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0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48" name="직사각형 180"/>
          <p:cNvSpPr/>
          <p:nvPr/>
        </p:nvSpPr>
        <p:spPr bwMode="gray">
          <a:xfrm>
            <a:off x="3889676" y="2721420"/>
            <a:ext cx="227685" cy="21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49" name="직사각형 181"/>
          <p:cNvSpPr/>
          <p:nvPr/>
        </p:nvSpPr>
        <p:spPr bwMode="gray">
          <a:xfrm>
            <a:off x="4117361" y="2721420"/>
            <a:ext cx="227685" cy="214776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0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50" name="직사각형 182"/>
          <p:cNvSpPr/>
          <p:nvPr/>
        </p:nvSpPr>
        <p:spPr bwMode="gray">
          <a:xfrm>
            <a:off x="4345046" y="2721420"/>
            <a:ext cx="227685" cy="21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51" name="직사각형 183"/>
          <p:cNvSpPr/>
          <p:nvPr/>
        </p:nvSpPr>
        <p:spPr bwMode="gray">
          <a:xfrm>
            <a:off x="3434306" y="2991037"/>
            <a:ext cx="227685" cy="214776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0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52" name="직사각형 184"/>
          <p:cNvSpPr/>
          <p:nvPr/>
        </p:nvSpPr>
        <p:spPr bwMode="gray">
          <a:xfrm>
            <a:off x="3661991" y="2991037"/>
            <a:ext cx="227685" cy="21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53" name="직사각형 185"/>
          <p:cNvSpPr/>
          <p:nvPr/>
        </p:nvSpPr>
        <p:spPr bwMode="gray">
          <a:xfrm>
            <a:off x="3889676" y="2991037"/>
            <a:ext cx="227685" cy="21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54" name="직사각형 186"/>
          <p:cNvSpPr/>
          <p:nvPr/>
        </p:nvSpPr>
        <p:spPr bwMode="gray">
          <a:xfrm>
            <a:off x="4117361" y="2991037"/>
            <a:ext cx="227685" cy="214776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0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55" name="직사각형 187"/>
          <p:cNvSpPr/>
          <p:nvPr/>
        </p:nvSpPr>
        <p:spPr bwMode="gray">
          <a:xfrm>
            <a:off x="4345046" y="2991037"/>
            <a:ext cx="227685" cy="214776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0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56" name="직사각형 188"/>
          <p:cNvSpPr/>
          <p:nvPr/>
        </p:nvSpPr>
        <p:spPr bwMode="gray">
          <a:xfrm>
            <a:off x="3434306" y="3283731"/>
            <a:ext cx="227685" cy="21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57" name="직사각형 189"/>
          <p:cNvSpPr/>
          <p:nvPr/>
        </p:nvSpPr>
        <p:spPr bwMode="gray">
          <a:xfrm>
            <a:off x="3661991" y="3283731"/>
            <a:ext cx="227685" cy="214776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0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58" name="직사각형 190"/>
          <p:cNvSpPr/>
          <p:nvPr/>
        </p:nvSpPr>
        <p:spPr bwMode="gray">
          <a:xfrm>
            <a:off x="3889676" y="3283731"/>
            <a:ext cx="227685" cy="214776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0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59" name="직사각형 191"/>
          <p:cNvSpPr/>
          <p:nvPr/>
        </p:nvSpPr>
        <p:spPr bwMode="gray">
          <a:xfrm>
            <a:off x="4117361" y="3283731"/>
            <a:ext cx="227685" cy="21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60" name="직사각형 192"/>
          <p:cNvSpPr/>
          <p:nvPr/>
        </p:nvSpPr>
        <p:spPr bwMode="gray">
          <a:xfrm>
            <a:off x="4345046" y="3283731"/>
            <a:ext cx="227685" cy="21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61" name="직사각형 193"/>
          <p:cNvSpPr/>
          <p:nvPr/>
        </p:nvSpPr>
        <p:spPr bwMode="gray">
          <a:xfrm>
            <a:off x="3434306" y="3564622"/>
            <a:ext cx="227685" cy="214776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0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62" name="직사각형 194"/>
          <p:cNvSpPr/>
          <p:nvPr/>
        </p:nvSpPr>
        <p:spPr bwMode="gray">
          <a:xfrm>
            <a:off x="3661991" y="3564622"/>
            <a:ext cx="227685" cy="21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63" name="직사각형 195"/>
          <p:cNvSpPr/>
          <p:nvPr/>
        </p:nvSpPr>
        <p:spPr bwMode="gray">
          <a:xfrm>
            <a:off x="3889676" y="3564622"/>
            <a:ext cx="227685" cy="21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64" name="직사각형 196"/>
          <p:cNvSpPr/>
          <p:nvPr/>
        </p:nvSpPr>
        <p:spPr bwMode="gray">
          <a:xfrm>
            <a:off x="4117361" y="3564622"/>
            <a:ext cx="227685" cy="214776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0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65" name="직사각형 197"/>
          <p:cNvSpPr/>
          <p:nvPr/>
        </p:nvSpPr>
        <p:spPr bwMode="gray">
          <a:xfrm>
            <a:off x="4345046" y="3564622"/>
            <a:ext cx="227685" cy="214776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0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 bwMode="gray">
          <a:xfrm>
            <a:off x="2789488" y="2698064"/>
            <a:ext cx="534745" cy="2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400" b="1" dirty="0" smtClean="0">
                <a:ea typeface="맑은 고딕" pitchFamily="50" charset="-127"/>
              </a:rPr>
              <a:t>매장</a:t>
            </a:r>
            <a:r>
              <a:rPr lang="en-US" altLang="ko-KR" sz="1400" b="1" dirty="0" smtClean="0">
                <a:ea typeface="맑은 고딕" pitchFamily="50" charset="-127"/>
              </a:rPr>
              <a:t>A</a:t>
            </a:r>
            <a:endParaRPr lang="ko-KR" altLang="en-US" sz="1400" b="1" dirty="0" smtClean="0"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 bwMode="gray">
          <a:xfrm>
            <a:off x="2789488" y="2991037"/>
            <a:ext cx="534745" cy="2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400" b="1" dirty="0" smtClean="0">
                <a:ea typeface="맑은 고딕" pitchFamily="50" charset="-127"/>
              </a:rPr>
              <a:t>매장</a:t>
            </a:r>
            <a:r>
              <a:rPr lang="en-US" altLang="ko-KR" sz="1400" b="1" dirty="0" smtClean="0">
                <a:ea typeface="맑은 고딕" pitchFamily="50" charset="-127"/>
              </a:rPr>
              <a:t>B</a:t>
            </a:r>
            <a:endParaRPr lang="ko-KR" altLang="en-US" sz="1400" b="1" dirty="0" smtClean="0"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 bwMode="gray">
          <a:xfrm>
            <a:off x="2789488" y="3283731"/>
            <a:ext cx="534745" cy="2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400" b="1" dirty="0" smtClean="0">
                <a:ea typeface="맑은 고딕" pitchFamily="50" charset="-127"/>
              </a:rPr>
              <a:t>매장</a:t>
            </a:r>
            <a:r>
              <a:rPr lang="en-US" altLang="ko-KR" sz="1400" b="1" dirty="0" smtClean="0">
                <a:ea typeface="맑은 고딕" pitchFamily="50" charset="-127"/>
              </a:rPr>
              <a:t>C</a:t>
            </a:r>
            <a:endParaRPr lang="ko-KR" altLang="en-US" sz="1400" b="1" dirty="0" smtClean="0"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 bwMode="gray">
          <a:xfrm>
            <a:off x="2785481" y="3566090"/>
            <a:ext cx="542760" cy="2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400" b="1" dirty="0" smtClean="0">
                <a:ea typeface="맑은 고딕" pitchFamily="50" charset="-127"/>
              </a:rPr>
              <a:t>매장</a:t>
            </a:r>
            <a:r>
              <a:rPr lang="en-US" altLang="ko-KR" sz="1400" b="1" dirty="0" smtClean="0">
                <a:ea typeface="맑은 고딕" pitchFamily="50" charset="-127"/>
              </a:rPr>
              <a:t>D</a:t>
            </a:r>
            <a:endParaRPr lang="ko-KR" altLang="en-US" sz="1400" b="1" dirty="0" smtClean="0"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 bwMode="gray">
          <a:xfrm>
            <a:off x="626191" y="4097349"/>
            <a:ext cx="1402028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400" b="1" i="1" dirty="0" err="1" smtClean="0">
                <a:ea typeface="맑은 고딕" pitchFamily="50" charset="-127"/>
              </a:rPr>
              <a:t>결품율</a:t>
            </a:r>
            <a:r>
              <a:rPr lang="ko-KR" altLang="en-US" sz="1400" b="1" i="1" dirty="0" smtClean="0">
                <a:ea typeface="맑은 고딕" pitchFamily="50" charset="-127"/>
              </a:rPr>
              <a:t> </a:t>
            </a:r>
            <a:r>
              <a:rPr lang="en-US" altLang="ko-KR" sz="1400" b="1" i="1" dirty="0" smtClean="0">
                <a:ea typeface="맑은 고딕" pitchFamily="50" charset="-127"/>
              </a:rPr>
              <a:t>0%</a:t>
            </a:r>
            <a:endParaRPr lang="ko-KR" altLang="en-US" sz="1400" b="1" i="1" dirty="0" smtClean="0">
              <a:ea typeface="맑은 고딕" pitchFamily="50" charset="-127"/>
            </a:endParaRPr>
          </a:p>
        </p:txBody>
      </p:sp>
      <p:sp>
        <p:nvSpPr>
          <p:cNvPr id="71" name="Right Arrow 166"/>
          <p:cNvSpPr/>
          <p:nvPr/>
        </p:nvSpPr>
        <p:spPr bwMode="gray">
          <a:xfrm>
            <a:off x="2254216" y="2631950"/>
            <a:ext cx="531265" cy="1221661"/>
          </a:xfrm>
          <a:prstGeom prst="rightArrow">
            <a:avLst>
              <a:gd name="adj1" fmla="val 70272"/>
              <a:gd name="adj2" fmla="val 5000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시즌</a:t>
            </a:r>
            <a:r>
              <a:rPr kumimoji="0" lang="en-US" altLang="ko-KR" sz="1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/>
            </a:r>
            <a:br>
              <a:rPr kumimoji="0" lang="en-US" altLang="ko-KR" sz="1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</a:br>
            <a:r>
              <a:rPr kumimoji="0" lang="ko-KR" altLang="en-US" sz="1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진행</a:t>
            </a:r>
          </a:p>
        </p:txBody>
      </p:sp>
      <p:sp>
        <p:nvSpPr>
          <p:cNvPr id="72" name="TextBox 71"/>
          <p:cNvSpPr txBox="1"/>
          <p:nvPr/>
        </p:nvSpPr>
        <p:spPr bwMode="gray">
          <a:xfrm>
            <a:off x="3139438" y="2214680"/>
            <a:ext cx="1402028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400" b="1" i="1" dirty="0" smtClean="0">
                <a:ea typeface="맑은 고딕" pitchFamily="50" charset="-127"/>
              </a:rPr>
              <a:t>시즌 진행 중</a:t>
            </a:r>
          </a:p>
        </p:txBody>
      </p:sp>
      <p:sp>
        <p:nvSpPr>
          <p:cNvPr id="73" name="TextBox 72"/>
          <p:cNvSpPr txBox="1"/>
          <p:nvPr/>
        </p:nvSpPr>
        <p:spPr bwMode="gray">
          <a:xfrm>
            <a:off x="590273" y="2214680"/>
            <a:ext cx="1402028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400" b="1" i="1" dirty="0" smtClean="0">
                <a:ea typeface="맑은 고딕" pitchFamily="50" charset="-127"/>
              </a:rPr>
              <a:t>초도 배분 당시</a:t>
            </a:r>
          </a:p>
        </p:txBody>
      </p:sp>
      <p:cxnSp>
        <p:nvCxnSpPr>
          <p:cNvPr id="74" name="Curved Connector 18"/>
          <p:cNvCxnSpPr>
            <a:endCxn id="25" idx="0"/>
          </p:cNvCxnSpPr>
          <p:nvPr/>
        </p:nvCxnSpPr>
        <p:spPr bwMode="gray">
          <a:xfrm rot="5400000">
            <a:off x="1967162" y="2443112"/>
            <a:ext cx="316707" cy="257403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 bwMode="gray">
          <a:xfrm>
            <a:off x="2021218" y="2224830"/>
            <a:ext cx="925978" cy="2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400" dirty="0" smtClean="0">
                <a:ea typeface="맑은 고딕" pitchFamily="50" charset="-127"/>
              </a:rPr>
              <a:t>Size Slot</a:t>
            </a:r>
            <a:endParaRPr lang="ko-KR" altLang="en-US" sz="1400" dirty="0" smtClean="0">
              <a:ea typeface="맑은 고딕" pitchFamily="50" charset="-127"/>
            </a:endParaRPr>
          </a:p>
        </p:txBody>
      </p:sp>
      <p:grpSp>
        <p:nvGrpSpPr>
          <p:cNvPr id="76" name="그룹 93"/>
          <p:cNvGrpSpPr/>
          <p:nvPr/>
        </p:nvGrpSpPr>
        <p:grpSpPr bwMode="gray">
          <a:xfrm>
            <a:off x="5058502" y="1683415"/>
            <a:ext cx="4532313" cy="332338"/>
            <a:chOff x="344487" y="1654657"/>
            <a:chExt cx="5140325" cy="332338"/>
          </a:xfrm>
        </p:grpSpPr>
        <p:sp>
          <p:nvSpPr>
            <p:cNvPr id="77" name="Rectangle 25"/>
            <p:cNvSpPr/>
            <p:nvPr/>
          </p:nvSpPr>
          <p:spPr bwMode="gray">
            <a:xfrm>
              <a:off x="810921" y="1654657"/>
              <a:ext cx="4263689" cy="27432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400" b="1" dirty="0" smtClean="0">
                  <a:latin typeface="+mn-ea"/>
                </a:rPr>
                <a:t>대상 매장 선정 및 </a:t>
              </a:r>
              <a:r>
                <a:rPr lang="en-US" altLang="ko-KR" sz="1400" b="1" dirty="0" smtClean="0">
                  <a:latin typeface="+mn-ea"/>
                </a:rPr>
                <a:t>Mapping</a:t>
              </a:r>
              <a:endParaRPr lang="ko-KR" altLang="en-US" sz="1400" b="1" dirty="0">
                <a:latin typeface="+mn-ea"/>
              </a:endParaRPr>
            </a:p>
          </p:txBody>
        </p:sp>
        <p:cxnSp>
          <p:nvCxnSpPr>
            <p:cNvPr id="78" name="직선 연결선 100"/>
            <p:cNvCxnSpPr/>
            <p:nvPr/>
          </p:nvCxnSpPr>
          <p:spPr bwMode="gray">
            <a:xfrm>
              <a:off x="344487" y="1986995"/>
              <a:ext cx="514032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Rectangle 19"/>
          <p:cNvSpPr>
            <a:spLocks noChangeArrowheads="1"/>
          </p:cNvSpPr>
          <p:nvPr/>
        </p:nvSpPr>
        <p:spPr bwMode="gray">
          <a:xfrm>
            <a:off x="5040558" y="4415635"/>
            <a:ext cx="4568200" cy="184479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45720" rIns="45720" anchor="t"/>
          <a:lstStyle/>
          <a:p>
            <a:pPr marL="174625" indent="-174625" eaLnBrk="0" latinLnBrk="0" hangingPunct="0">
              <a:spcBef>
                <a:spcPts val="600"/>
              </a:spcBef>
              <a:buFont typeface="Arial" pitchFamily="34" charset="0"/>
              <a:buChar char="•"/>
            </a:pPr>
            <a:r>
              <a:rPr lang="ko-KR" altLang="en-US" sz="1300" b="1" kern="0" dirty="0" smtClean="0">
                <a:solidFill>
                  <a:sysClr val="windowText" lastClr="000000"/>
                </a:solidFill>
              </a:rPr>
              <a:t>반응 </a:t>
            </a:r>
            <a:r>
              <a:rPr lang="ko-KR" altLang="en-US" sz="1300" b="1" kern="0" dirty="0">
                <a:solidFill>
                  <a:sysClr val="windowText" lastClr="000000"/>
                </a:solidFill>
              </a:rPr>
              <a:t>배분 예측 </a:t>
            </a:r>
            <a:r>
              <a:rPr lang="ko-KR" altLang="en-US" sz="1300" b="1" kern="0" dirty="0" err="1">
                <a:solidFill>
                  <a:sysClr val="windowText" lastClr="000000"/>
                </a:solidFill>
              </a:rPr>
              <a:t>로직을</a:t>
            </a:r>
            <a:r>
              <a:rPr lang="ko-KR" altLang="en-US" sz="1300" b="1" kern="0" dirty="0">
                <a:solidFill>
                  <a:sysClr val="windowText" lastClr="000000"/>
                </a:solidFill>
              </a:rPr>
              <a:t> 동일하게 </a:t>
            </a:r>
            <a:r>
              <a:rPr lang="ko-KR" altLang="en-US" sz="1300" b="1" kern="0" dirty="0" smtClean="0">
                <a:solidFill>
                  <a:sysClr val="windowText" lastClr="000000"/>
                </a:solidFill>
              </a:rPr>
              <a:t>적용하여 점간 </a:t>
            </a:r>
            <a:r>
              <a:rPr lang="ko-KR" altLang="en-US" sz="1300" b="1" kern="0" dirty="0" err="1" smtClean="0">
                <a:solidFill>
                  <a:sysClr val="windowText" lastClr="000000"/>
                </a:solidFill>
              </a:rPr>
              <a:t>이송량</a:t>
            </a:r>
            <a:r>
              <a:rPr lang="ko-KR" altLang="en-US" sz="1300" b="1" kern="0" dirty="0" smtClean="0">
                <a:solidFill>
                  <a:sysClr val="windowText" lastClr="000000"/>
                </a:solidFill>
              </a:rPr>
              <a:t> 산정</a:t>
            </a:r>
            <a:endParaRPr lang="en-US" altLang="ko-KR" sz="1300" b="1" kern="0" dirty="0" smtClean="0">
              <a:solidFill>
                <a:sysClr val="windowText" lastClr="000000"/>
              </a:solidFill>
            </a:endParaRPr>
          </a:p>
          <a:p>
            <a:pPr marL="174625" indent="-174625" eaLnBrk="0" latinLnBrk="0" hangingPunct="0">
              <a:spcBef>
                <a:spcPts val="600"/>
              </a:spcBef>
              <a:buFont typeface="Arial" pitchFamily="34" charset="0"/>
              <a:buChar char="•"/>
            </a:pPr>
            <a:r>
              <a:rPr lang="ko-KR" altLang="en-US" sz="1300" kern="0" dirty="0" err="1">
                <a:solidFill>
                  <a:sysClr val="windowText" lastClr="000000"/>
                </a:solidFill>
              </a:rPr>
              <a:t>매장별</a:t>
            </a:r>
            <a:r>
              <a:rPr lang="ko-KR" altLang="en-US" sz="1300" kern="0" dirty="0">
                <a:solidFill>
                  <a:sysClr val="windowText" lastClr="000000"/>
                </a:solidFill>
              </a:rPr>
              <a:t> 스타일별 </a:t>
            </a:r>
            <a:r>
              <a:rPr lang="ko-KR" altLang="en-US" sz="1300" kern="0" dirty="0" err="1">
                <a:solidFill>
                  <a:sysClr val="windowText" lastClr="000000"/>
                </a:solidFill>
              </a:rPr>
              <a:t>점간이송량</a:t>
            </a:r>
            <a:r>
              <a:rPr lang="ko-KR" altLang="en-US" sz="1300" kern="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300" kern="0" dirty="0">
                <a:solidFill>
                  <a:sysClr val="windowText" lastClr="000000"/>
                </a:solidFill>
              </a:rPr>
              <a:t>= </a:t>
            </a:r>
            <a:r>
              <a:rPr lang="ko-KR" altLang="en-US" sz="1300" kern="0" dirty="0">
                <a:solidFill>
                  <a:sysClr val="windowText" lastClr="000000"/>
                </a:solidFill>
              </a:rPr>
              <a:t>잔여기간 </a:t>
            </a:r>
            <a:r>
              <a:rPr lang="ko-KR" altLang="en-US" sz="1300" kern="0" dirty="0" err="1">
                <a:solidFill>
                  <a:sysClr val="windowText" lastClr="000000"/>
                </a:solidFill>
              </a:rPr>
              <a:t>판매예측량</a:t>
            </a:r>
            <a:r>
              <a:rPr lang="ko-KR" altLang="en-US" sz="1300" kern="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300" kern="0" dirty="0">
                <a:solidFill>
                  <a:sysClr val="windowText" lastClr="000000"/>
                </a:solidFill>
              </a:rPr>
              <a:t>– </a:t>
            </a:r>
            <a:r>
              <a:rPr lang="ko-KR" altLang="en-US" sz="1300" kern="0" dirty="0">
                <a:solidFill>
                  <a:sysClr val="windowText" lastClr="000000"/>
                </a:solidFill>
              </a:rPr>
              <a:t>현 재고량</a:t>
            </a:r>
            <a:r>
              <a:rPr lang="ko-KR" altLang="en-US" sz="1300" b="1" kern="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300" b="1" kern="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300" b="1" kern="0" dirty="0" err="1">
                <a:solidFill>
                  <a:sysClr val="windowText" lastClr="000000"/>
                </a:solidFill>
              </a:rPr>
              <a:t>판매예측량에</a:t>
            </a:r>
            <a:r>
              <a:rPr lang="ko-KR" altLang="en-US" sz="1300" b="1" kern="0" dirty="0">
                <a:solidFill>
                  <a:sysClr val="windowText" lastClr="000000"/>
                </a:solidFill>
              </a:rPr>
              <a:t> 판매 실적이 반영</a:t>
            </a:r>
            <a:r>
              <a:rPr lang="en-US" altLang="ko-KR" sz="1300" b="1" kern="0" dirty="0" smtClean="0">
                <a:solidFill>
                  <a:sysClr val="windowText" lastClr="000000"/>
                </a:solidFill>
              </a:rPr>
              <a:t>)</a:t>
            </a:r>
          </a:p>
          <a:p>
            <a:pPr marL="174625" indent="-174625" eaLnBrk="0" latinLnBrk="0" hangingPunct="0">
              <a:spcBef>
                <a:spcPts val="600"/>
              </a:spcBef>
              <a:buFont typeface="Arial" pitchFamily="34" charset="0"/>
              <a:buChar char="•"/>
            </a:pPr>
            <a:r>
              <a:rPr lang="ko-KR" altLang="en-US" sz="1300" b="1" kern="0" dirty="0" smtClean="0">
                <a:solidFill>
                  <a:sysClr val="windowText" lastClr="000000"/>
                </a:solidFill>
              </a:rPr>
              <a:t>최하위 </a:t>
            </a:r>
            <a:r>
              <a:rPr lang="ko-KR" altLang="en-US" sz="1300" b="1" kern="0" dirty="0">
                <a:solidFill>
                  <a:sysClr val="windowText" lastClr="000000"/>
                </a:solidFill>
              </a:rPr>
              <a:t>매장의 물량을 최상위 매장의 필요 </a:t>
            </a:r>
            <a:r>
              <a:rPr lang="en-US" altLang="ko-KR" sz="1300" b="1" kern="0" dirty="0" smtClean="0">
                <a:solidFill>
                  <a:sysClr val="windowText" lastClr="000000"/>
                </a:solidFill>
              </a:rPr>
              <a:t>Size Slot</a:t>
            </a:r>
            <a:r>
              <a:rPr lang="ko-KR" altLang="en-US" sz="1300" b="1" kern="0" dirty="0">
                <a:solidFill>
                  <a:sysClr val="windowText" lastClr="000000"/>
                </a:solidFill>
              </a:rPr>
              <a:t>에 </a:t>
            </a:r>
            <a:r>
              <a:rPr lang="ko-KR" altLang="en-US" sz="1300" b="1" kern="0" dirty="0" smtClean="0">
                <a:solidFill>
                  <a:sysClr val="windowText" lastClr="000000"/>
                </a:solidFill>
              </a:rPr>
              <a:t>보충</a:t>
            </a:r>
            <a:endParaRPr lang="en-US" altLang="ko-KR" sz="1300" kern="0" dirty="0" smtClean="0">
              <a:solidFill>
                <a:sysClr val="windowText" lastClr="000000"/>
              </a:solidFill>
              <a:latin typeface="+mj-lt"/>
            </a:endParaRPr>
          </a:p>
          <a:p>
            <a:pPr marL="174625" indent="-174625" eaLnBrk="0" latinLnBrk="0" hangingPunct="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1300" kern="0" dirty="0" smtClean="0">
                <a:solidFill>
                  <a:sysClr val="windowText" lastClr="000000"/>
                </a:solidFill>
                <a:latin typeface="+mj-lt"/>
              </a:rPr>
              <a:t>Size</a:t>
            </a:r>
            <a:r>
              <a:rPr lang="ko-KR" altLang="en-US" sz="1300" kern="0" dirty="0" smtClean="0">
                <a:solidFill>
                  <a:sysClr val="windowText" lastClr="000000"/>
                </a:solidFill>
                <a:latin typeface="+mj-lt"/>
              </a:rPr>
              <a:t>별 </a:t>
            </a:r>
            <a:r>
              <a:rPr lang="en-US" altLang="ko-KR" sz="1300" kern="0" dirty="0" smtClean="0">
                <a:solidFill>
                  <a:sysClr val="windowText" lastClr="000000"/>
                </a:solidFill>
                <a:latin typeface="+mj-lt"/>
              </a:rPr>
              <a:t>Ratio </a:t>
            </a:r>
            <a:r>
              <a:rPr lang="ko-KR" altLang="en-US" sz="1300" kern="0" dirty="0" smtClean="0">
                <a:solidFill>
                  <a:sysClr val="windowText" lastClr="000000"/>
                </a:solidFill>
                <a:latin typeface="+mj-lt"/>
              </a:rPr>
              <a:t>및 필요량은 초도 배분의 </a:t>
            </a:r>
            <a:r>
              <a:rPr lang="en-US" altLang="ko-KR" sz="1300" kern="0" dirty="0" smtClean="0">
                <a:solidFill>
                  <a:sysClr val="windowText" lastClr="000000"/>
                </a:solidFill>
                <a:latin typeface="+mj-lt"/>
              </a:rPr>
              <a:t>Size</a:t>
            </a:r>
            <a:r>
              <a:rPr lang="ko-KR" altLang="en-US" sz="1300" kern="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ko-KR" altLang="en-US" sz="1300" kern="0" dirty="0" err="1" smtClean="0">
                <a:solidFill>
                  <a:sysClr val="windowText" lastClr="000000"/>
                </a:solidFill>
                <a:latin typeface="+mj-lt"/>
              </a:rPr>
              <a:t>배분량을</a:t>
            </a:r>
            <a:r>
              <a:rPr lang="ko-KR" altLang="en-US" sz="1300" kern="0" dirty="0" smtClean="0">
                <a:solidFill>
                  <a:sysClr val="windowText" lastClr="000000"/>
                </a:solidFill>
                <a:latin typeface="+mj-lt"/>
              </a:rPr>
              <a:t> 기준으로 하여</a:t>
            </a:r>
            <a:r>
              <a:rPr lang="en-US" altLang="ko-KR" sz="1300" kern="0" dirty="0" smtClean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300" kern="0" dirty="0" smtClean="0">
                <a:solidFill>
                  <a:sysClr val="windowText" lastClr="000000"/>
                </a:solidFill>
                <a:latin typeface="+mj-lt"/>
              </a:rPr>
              <a:t>스타일별 사이즈 재고 </a:t>
            </a:r>
            <a:r>
              <a:rPr lang="ko-KR" altLang="en-US" sz="1300" kern="0" dirty="0" err="1" smtClean="0">
                <a:solidFill>
                  <a:sysClr val="windowText" lastClr="000000"/>
                </a:solidFill>
                <a:latin typeface="+mj-lt"/>
              </a:rPr>
              <a:t>소진율을</a:t>
            </a:r>
            <a:r>
              <a:rPr lang="ko-KR" altLang="en-US" sz="1300" kern="0" dirty="0" smtClean="0">
                <a:solidFill>
                  <a:sysClr val="windowText" lastClr="000000"/>
                </a:solidFill>
                <a:latin typeface="+mj-lt"/>
              </a:rPr>
              <a:t> 반영</a:t>
            </a:r>
            <a:endParaRPr lang="en-US" altLang="ko-KR" sz="1300" kern="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11" name="직사각형 5"/>
          <p:cNvSpPr/>
          <p:nvPr/>
        </p:nvSpPr>
        <p:spPr bwMode="blackWhite">
          <a:xfrm>
            <a:off x="7956723" y="2334814"/>
            <a:ext cx="1060743" cy="1777241"/>
          </a:xfrm>
          <a:prstGeom prst="roundRect">
            <a:avLst>
              <a:gd name="adj" fmla="val 5892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12" name="직사각형 105"/>
          <p:cNvSpPr/>
          <p:nvPr/>
        </p:nvSpPr>
        <p:spPr bwMode="blackWhite">
          <a:xfrm>
            <a:off x="5535862" y="2334814"/>
            <a:ext cx="1060743" cy="1777241"/>
          </a:xfrm>
          <a:prstGeom prst="roundRect">
            <a:avLst>
              <a:gd name="adj" fmla="val 8286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13" name="직사각형 39"/>
          <p:cNvSpPr/>
          <p:nvPr/>
        </p:nvSpPr>
        <p:spPr bwMode="blackWhite">
          <a:xfrm>
            <a:off x="8014690" y="3852714"/>
            <a:ext cx="927458" cy="19213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14" name="직사각형 106"/>
          <p:cNvSpPr/>
          <p:nvPr/>
        </p:nvSpPr>
        <p:spPr bwMode="blackWhite">
          <a:xfrm>
            <a:off x="8014690" y="3631720"/>
            <a:ext cx="927458" cy="19213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15" name="직사각형 119"/>
          <p:cNvSpPr/>
          <p:nvPr/>
        </p:nvSpPr>
        <p:spPr bwMode="blackWhite">
          <a:xfrm>
            <a:off x="8014690" y="3391552"/>
            <a:ext cx="927458" cy="19213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16" name="직사각형 123"/>
          <p:cNvSpPr/>
          <p:nvPr/>
        </p:nvSpPr>
        <p:spPr bwMode="blackWhite">
          <a:xfrm>
            <a:off x="5602504" y="2382848"/>
            <a:ext cx="927458" cy="19213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17" name="직사각형 124"/>
          <p:cNvSpPr/>
          <p:nvPr/>
        </p:nvSpPr>
        <p:spPr bwMode="blackWhite">
          <a:xfrm>
            <a:off x="5602504" y="2623016"/>
            <a:ext cx="927458" cy="19213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18" name="직사각형 125"/>
          <p:cNvSpPr/>
          <p:nvPr/>
        </p:nvSpPr>
        <p:spPr bwMode="blackWhite">
          <a:xfrm>
            <a:off x="5602504" y="2863184"/>
            <a:ext cx="927458" cy="19213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cxnSp>
        <p:nvCxnSpPr>
          <p:cNvPr id="119" name="직선 화살표 연결선 127"/>
          <p:cNvCxnSpPr>
            <a:stCxn id="113" idx="1"/>
            <a:endCxn id="116" idx="3"/>
          </p:cNvCxnSpPr>
          <p:nvPr/>
        </p:nvCxnSpPr>
        <p:spPr>
          <a:xfrm flipH="1" flipV="1">
            <a:off x="6529962" y="2478915"/>
            <a:ext cx="1484728" cy="14698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28"/>
          <p:cNvCxnSpPr>
            <a:stCxn id="114" idx="1"/>
            <a:endCxn id="117" idx="3"/>
          </p:cNvCxnSpPr>
          <p:nvPr/>
        </p:nvCxnSpPr>
        <p:spPr>
          <a:xfrm flipH="1" flipV="1">
            <a:off x="6529962" y="2719082"/>
            <a:ext cx="1484728" cy="10087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9"/>
          <p:cNvCxnSpPr>
            <a:stCxn id="115" idx="1"/>
            <a:endCxn id="118" idx="3"/>
          </p:cNvCxnSpPr>
          <p:nvPr/>
        </p:nvCxnSpPr>
        <p:spPr>
          <a:xfrm flipH="1" flipV="1">
            <a:off x="6529962" y="2959250"/>
            <a:ext cx="1484728" cy="5283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30"/>
          <p:cNvSpPr/>
          <p:nvPr/>
        </p:nvSpPr>
        <p:spPr bwMode="blackWhite">
          <a:xfrm rot="16200000">
            <a:off x="8207782" y="2892981"/>
            <a:ext cx="368727" cy="2130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…</a:t>
            </a:r>
            <a:endParaRPr kumimoji="0" lang="ko-KR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23" name="직사각형 131"/>
          <p:cNvSpPr/>
          <p:nvPr/>
        </p:nvSpPr>
        <p:spPr bwMode="blackWhite">
          <a:xfrm rot="16200000">
            <a:off x="5822295" y="3370959"/>
            <a:ext cx="368727" cy="2130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…</a:t>
            </a:r>
            <a:endParaRPr kumimoji="0" lang="ko-KR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cxnSp>
        <p:nvCxnSpPr>
          <p:cNvPr id="124" name="직선 화살표 연결선 84"/>
          <p:cNvCxnSpPr/>
          <p:nvPr/>
        </p:nvCxnSpPr>
        <p:spPr>
          <a:xfrm>
            <a:off x="9089581" y="3223435"/>
            <a:ext cx="0" cy="8599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36"/>
          <p:cNvCxnSpPr/>
          <p:nvPr/>
        </p:nvCxnSpPr>
        <p:spPr>
          <a:xfrm flipV="1">
            <a:off x="5463748" y="2382849"/>
            <a:ext cx="0" cy="8010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 bwMode="blackWhite">
          <a:xfrm rot="16200000">
            <a:off x="8481589" y="3009951"/>
            <a:ext cx="1658449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100" dirty="0" smtClean="0">
                <a:ea typeface="맑은 고딕" pitchFamily="50" charset="-127"/>
              </a:rPr>
              <a:t>점간 이송 필요 물량 순위</a:t>
            </a:r>
            <a:r>
              <a:rPr lang="en-US" altLang="ko-KR" sz="1100" dirty="0" smtClean="0">
                <a:ea typeface="맑은 고딕" pitchFamily="50" charset="-127"/>
              </a:rPr>
              <a:t/>
            </a:r>
            <a:br>
              <a:rPr lang="en-US" altLang="ko-KR" sz="1100" dirty="0" smtClean="0">
                <a:ea typeface="맑은 고딕" pitchFamily="50" charset="-127"/>
              </a:rPr>
            </a:br>
            <a:r>
              <a:rPr lang="ko-KR" altLang="en-US" sz="1100" dirty="0" smtClean="0">
                <a:ea typeface="맑은 고딕" pitchFamily="50" charset="-127"/>
              </a:rPr>
              <a:t>해당 사이즈</a:t>
            </a:r>
            <a:r>
              <a:rPr lang="en-US" altLang="ko-KR" sz="1100" dirty="0" smtClean="0">
                <a:ea typeface="맑은 고딕" pitchFamily="50" charset="-127"/>
              </a:rPr>
              <a:t>/</a:t>
            </a:r>
            <a:r>
              <a:rPr lang="ko-KR" altLang="en-US" sz="1100" dirty="0" smtClean="0">
                <a:ea typeface="맑은 고딕" pitchFamily="50" charset="-127"/>
              </a:rPr>
              <a:t>재고 수량</a:t>
            </a:r>
          </a:p>
        </p:txBody>
      </p:sp>
      <p:sp>
        <p:nvSpPr>
          <p:cNvPr id="127" name="TextBox 126"/>
          <p:cNvSpPr txBox="1"/>
          <p:nvPr/>
        </p:nvSpPr>
        <p:spPr bwMode="blackWhite">
          <a:xfrm rot="5400000">
            <a:off x="4477324" y="3076572"/>
            <a:ext cx="1658449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100" smtClean="0">
                <a:ea typeface="맑은 고딕" pitchFamily="50" charset="-127"/>
              </a:rPr>
              <a:t>점간 이송 필요 물량 순위</a:t>
            </a:r>
            <a:endParaRPr lang="ko-KR" altLang="en-US" sz="1100" dirty="0" smtClean="0">
              <a:ea typeface="맑은 고딕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 bwMode="blackWhite">
          <a:xfrm>
            <a:off x="8128246" y="2430827"/>
            <a:ext cx="719089" cy="19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ea typeface="맑은 고딕" pitchFamily="50" charset="-127"/>
              </a:rPr>
              <a:t>보내는</a:t>
            </a:r>
            <a:r>
              <a:rPr lang="en-US" altLang="ko-KR" sz="1200" b="1" dirty="0" smtClean="0">
                <a:ea typeface="맑은 고딕" pitchFamily="50" charset="-127"/>
              </a:rPr>
              <a:t> </a:t>
            </a:r>
            <a:r>
              <a:rPr lang="ko-KR" altLang="en-US" sz="1200" b="1" dirty="0" smtClean="0">
                <a:ea typeface="맑은 고딕" pitchFamily="50" charset="-127"/>
              </a:rPr>
              <a:t>점</a:t>
            </a:r>
          </a:p>
        </p:txBody>
      </p:sp>
      <p:sp>
        <p:nvSpPr>
          <p:cNvPr id="129" name="TextBox 128"/>
          <p:cNvSpPr txBox="1"/>
          <p:nvPr/>
        </p:nvSpPr>
        <p:spPr bwMode="blackWhite">
          <a:xfrm>
            <a:off x="5768538" y="3814344"/>
            <a:ext cx="565202" cy="19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ea typeface="맑은 고딕" pitchFamily="50" charset="-127"/>
              </a:rPr>
              <a:t>받는 점</a:t>
            </a:r>
          </a:p>
        </p:txBody>
      </p:sp>
      <p:sp>
        <p:nvSpPr>
          <p:cNvPr id="130" name="직사각형 149"/>
          <p:cNvSpPr/>
          <p:nvPr/>
        </p:nvSpPr>
        <p:spPr bwMode="blackWhite">
          <a:xfrm>
            <a:off x="7197187" y="2641494"/>
            <a:ext cx="488031" cy="4113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점별</a:t>
            </a:r>
            <a:r>
              <a:rPr lang="ko-KR" altLang="en-US" sz="1200" b="1" kern="0" dirty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보충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010719"/>
              </p:ext>
            </p:extLst>
          </p:nvPr>
        </p:nvGraphicFramePr>
        <p:xfrm>
          <a:off x="7524514" y="203615"/>
          <a:ext cx="2133835" cy="4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181"/>
                <a:gridCol w="607160"/>
                <a:gridCol w="455370"/>
                <a:gridCol w="531124"/>
              </a:tblGrid>
              <a:tr h="151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Rule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R&amp;R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System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1517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8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세부 실행과제 정의</a:t>
            </a:r>
          </a:p>
        </p:txBody>
      </p:sp>
      <p:grpSp>
        <p:nvGrpSpPr>
          <p:cNvPr id="6" name="그룹 93"/>
          <p:cNvGrpSpPr/>
          <p:nvPr/>
        </p:nvGrpSpPr>
        <p:grpSpPr bwMode="gray">
          <a:xfrm>
            <a:off x="1613620" y="1578762"/>
            <a:ext cx="7112404" cy="332338"/>
            <a:chOff x="344487" y="1654657"/>
            <a:chExt cx="5140325" cy="332338"/>
          </a:xfrm>
        </p:grpSpPr>
        <p:sp>
          <p:nvSpPr>
            <p:cNvPr id="7" name="Rectangle 25"/>
            <p:cNvSpPr/>
            <p:nvPr/>
          </p:nvSpPr>
          <p:spPr bwMode="gray">
            <a:xfrm>
              <a:off x="810921" y="1654657"/>
              <a:ext cx="4263689" cy="27432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600" b="1" dirty="0" smtClean="0">
                  <a:latin typeface="+mn-ea"/>
                </a:rPr>
                <a:t>R&amp;R</a:t>
              </a:r>
              <a:r>
                <a:rPr lang="ko-KR" altLang="en-US" sz="1600" b="1" dirty="0" smtClean="0">
                  <a:latin typeface="+mn-ea"/>
                </a:rPr>
                <a:t>의 변화 및 선결 사항</a:t>
              </a:r>
              <a:endParaRPr lang="ko-KR" altLang="en-US" sz="1600" b="1" dirty="0">
                <a:latin typeface="+mn-ea"/>
              </a:endParaRPr>
            </a:p>
          </p:txBody>
        </p:sp>
        <p:cxnSp>
          <p:nvCxnSpPr>
            <p:cNvPr id="8" name="직선 연결선 100"/>
            <p:cNvCxnSpPr/>
            <p:nvPr/>
          </p:nvCxnSpPr>
          <p:spPr bwMode="gray">
            <a:xfrm>
              <a:off x="344487" y="1986995"/>
              <a:ext cx="514032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153041"/>
              </p:ext>
            </p:extLst>
          </p:nvPr>
        </p:nvGraphicFramePr>
        <p:xfrm>
          <a:off x="7524514" y="203615"/>
          <a:ext cx="2133835" cy="4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181"/>
                <a:gridCol w="607160"/>
                <a:gridCol w="455370"/>
                <a:gridCol w="531124"/>
              </a:tblGrid>
              <a:tr h="151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Rule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R&amp;R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System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1517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9"/>
          <p:cNvSpPr>
            <a:spLocks noChangeArrowheads="1"/>
          </p:cNvSpPr>
          <p:nvPr/>
        </p:nvSpPr>
        <p:spPr bwMode="gray">
          <a:xfrm>
            <a:off x="3033899" y="2138785"/>
            <a:ext cx="5692125" cy="101495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45720" rIns="45720" anchor="ctr"/>
          <a:lstStyle/>
          <a:p>
            <a:pPr marL="174625" marR="0" lvl="0" indent="-174625" defTabSz="91440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400" kern="0" dirty="0" err="1" smtClean="0">
                <a:solidFill>
                  <a:sysClr val="windowText" lastClr="000000"/>
                </a:solidFill>
                <a:latin typeface="+mj-lt"/>
              </a:rPr>
              <a:t>매장별</a:t>
            </a:r>
            <a:r>
              <a:rPr lang="ko-KR" altLang="en-US" sz="1400" kern="0" dirty="0" smtClean="0">
                <a:solidFill>
                  <a:sysClr val="windowText" lastClr="000000"/>
                </a:solidFill>
                <a:latin typeface="+mj-lt"/>
              </a:rPr>
              <a:t> 전시 </a:t>
            </a:r>
            <a:r>
              <a:rPr lang="en-US" altLang="ko-KR" sz="1400" kern="0" dirty="0" err="1" smtClean="0">
                <a:solidFill>
                  <a:sysClr val="windowText" lastClr="000000"/>
                </a:solidFill>
                <a:latin typeface="+mj-lt"/>
              </a:rPr>
              <a:t>Capa</a:t>
            </a:r>
            <a:r>
              <a:rPr lang="en-US" altLang="ko-KR" sz="1400" kern="0" dirty="0" smtClean="0">
                <a:solidFill>
                  <a:sysClr val="windowText" lastClr="000000"/>
                </a:solidFill>
                <a:latin typeface="+mj-lt"/>
              </a:rPr>
              <a:t>.</a:t>
            </a:r>
            <a:r>
              <a:rPr lang="ko-KR" altLang="en-US" sz="1400" kern="0" dirty="0" smtClean="0">
                <a:solidFill>
                  <a:sysClr val="windowText" lastClr="000000"/>
                </a:solidFill>
                <a:latin typeface="+mj-lt"/>
              </a:rPr>
              <a:t>에 대한 정보 수집 및 관리</a:t>
            </a:r>
            <a:r>
              <a:rPr lang="en-US" altLang="ko-KR" sz="1400" kern="0" dirty="0" smtClean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400" kern="0" dirty="0" smtClean="0">
                <a:solidFill>
                  <a:sysClr val="windowText" lastClr="000000"/>
                </a:solidFill>
                <a:latin typeface="+mj-lt"/>
              </a:rPr>
              <a:t>제공</a:t>
            </a:r>
            <a:endParaRPr lang="en-US" altLang="ko-KR" sz="1400" kern="0" dirty="0">
              <a:solidFill>
                <a:sysClr val="windowText" lastClr="000000"/>
              </a:solidFill>
              <a:latin typeface="+mj-lt"/>
            </a:endParaRPr>
          </a:p>
          <a:p>
            <a:pPr marL="174625" marR="0" lvl="0" indent="-174625" defTabSz="91440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400" kern="0" dirty="0" smtClean="0">
                <a:solidFill>
                  <a:sysClr val="windowText" lastClr="000000"/>
                </a:solidFill>
                <a:latin typeface="+mj-lt"/>
              </a:rPr>
              <a:t>매장 전시 </a:t>
            </a:r>
            <a:r>
              <a:rPr lang="en-US" altLang="ko-KR" sz="1400" kern="0" dirty="0" err="1" smtClean="0">
                <a:solidFill>
                  <a:sysClr val="windowText" lastClr="000000"/>
                </a:solidFill>
                <a:latin typeface="+mj-lt"/>
              </a:rPr>
              <a:t>Capa</a:t>
            </a:r>
            <a:r>
              <a:rPr lang="en-US" altLang="ko-KR" sz="1400" kern="0" dirty="0" smtClean="0">
                <a:solidFill>
                  <a:sysClr val="windowText" lastClr="000000"/>
                </a:solidFill>
                <a:latin typeface="+mj-lt"/>
              </a:rPr>
              <a:t>.</a:t>
            </a:r>
            <a:r>
              <a:rPr lang="ko-KR" altLang="en-US" sz="1400" kern="0" dirty="0" smtClean="0">
                <a:solidFill>
                  <a:sysClr val="windowText" lastClr="000000"/>
                </a:solidFill>
                <a:latin typeface="+mj-lt"/>
              </a:rPr>
              <a:t>에</a:t>
            </a:r>
            <a:r>
              <a:rPr lang="en-US" altLang="ko-KR" sz="1400" kern="0" dirty="0" smtClean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ko-KR" altLang="en-US" sz="1400" kern="0" dirty="0" smtClean="0">
                <a:solidFill>
                  <a:sysClr val="windowText" lastClr="000000"/>
                </a:solidFill>
                <a:latin typeface="+mj-lt"/>
              </a:rPr>
              <a:t>대한 기준 정보 </a:t>
            </a:r>
            <a:r>
              <a:rPr lang="ko-KR" altLang="en-US" sz="1400" kern="0" dirty="0" smtClean="0">
                <a:solidFill>
                  <a:sysClr val="windowText" lastClr="000000"/>
                </a:solidFill>
                <a:latin typeface="+mj-lt"/>
              </a:rPr>
              <a:t>관리</a:t>
            </a:r>
            <a:endParaRPr lang="en-US" altLang="ko-KR" sz="1400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gray">
          <a:xfrm>
            <a:off x="3033954" y="4663576"/>
            <a:ext cx="5693507" cy="99829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45720" rIns="45720" anchor="ctr"/>
          <a:lstStyle/>
          <a:p>
            <a:pPr marL="174625" marR="0" lvl="0" indent="-174625" defTabSz="91440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400" kern="0" dirty="0" smtClean="0">
                <a:solidFill>
                  <a:sysClr val="windowText" lastClr="000000"/>
                </a:solidFill>
                <a:latin typeface="+mj-lt"/>
              </a:rPr>
              <a:t>증가하는 </a:t>
            </a:r>
            <a:r>
              <a:rPr lang="en-US" altLang="ko-KR" sz="1400" kern="0" dirty="0" smtClean="0">
                <a:solidFill>
                  <a:sysClr val="windowText" lastClr="000000"/>
                </a:solidFill>
                <a:latin typeface="+mj-lt"/>
              </a:rPr>
              <a:t>Assort Box</a:t>
            </a:r>
            <a:r>
              <a:rPr lang="ko-KR" altLang="en-US" sz="1400" kern="0" dirty="0" smtClean="0">
                <a:solidFill>
                  <a:sysClr val="windowText" lastClr="000000"/>
                </a:solidFill>
                <a:latin typeface="+mj-lt"/>
              </a:rPr>
              <a:t>의 종류에 대해</a:t>
            </a:r>
            <a:r>
              <a:rPr lang="en-US" altLang="ko-KR" sz="1400" kern="0" dirty="0" smtClean="0">
                <a:solidFill>
                  <a:sysClr val="windowText" lastClr="000000"/>
                </a:solidFill>
                <a:latin typeface="+mj-lt"/>
              </a:rPr>
              <a:t>,</a:t>
            </a:r>
            <a:r>
              <a:rPr lang="ko-KR" altLang="en-US" sz="1400" kern="0" dirty="0" smtClean="0">
                <a:solidFill>
                  <a:sysClr val="windowText" lastClr="000000"/>
                </a:solidFill>
                <a:latin typeface="+mj-lt"/>
              </a:rPr>
              <a:t> 물류 및</a:t>
            </a:r>
            <a:r>
              <a:rPr lang="en-US" altLang="ko-KR" sz="1400" kern="0" dirty="0" smtClean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ko-KR" altLang="en-US" sz="1400" kern="0" dirty="0" smtClean="0">
                <a:solidFill>
                  <a:sysClr val="windowText" lastClr="000000"/>
                </a:solidFill>
                <a:latin typeface="+mj-lt"/>
              </a:rPr>
              <a:t>협력 업체의 처리 </a:t>
            </a:r>
            <a:r>
              <a:rPr lang="en-US" altLang="ko-KR" sz="1400" kern="0" dirty="0" err="1" smtClean="0">
                <a:solidFill>
                  <a:sysClr val="windowText" lastClr="000000"/>
                </a:solidFill>
                <a:latin typeface="+mj-lt"/>
              </a:rPr>
              <a:t>Capa</a:t>
            </a:r>
            <a:r>
              <a:rPr lang="en-US" altLang="ko-KR" sz="1400" kern="0" dirty="0" smtClean="0">
                <a:solidFill>
                  <a:sysClr val="windowText" lastClr="000000"/>
                </a:solidFill>
                <a:latin typeface="+mj-lt"/>
              </a:rPr>
              <a:t>.</a:t>
            </a:r>
            <a:r>
              <a:rPr lang="ko-KR" altLang="en-US" sz="1400" kern="0" dirty="0" smtClean="0">
                <a:solidFill>
                  <a:sysClr val="windowText" lastClr="000000"/>
                </a:solidFill>
                <a:latin typeface="+mj-lt"/>
              </a:rPr>
              <a:t> 강화 필요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+mj-lt"/>
              </a:rPr>
              <a:t/>
            </a:r>
            <a:br>
              <a:rPr lang="en-US" altLang="ko-KR" sz="1400" kern="0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400" kern="0" dirty="0" smtClean="0">
                <a:solidFill>
                  <a:sysClr val="windowText" lastClr="000000"/>
                </a:solidFill>
                <a:latin typeface="+mj-lt"/>
              </a:rPr>
              <a:t>(As-is</a:t>
            </a:r>
            <a:r>
              <a:rPr lang="ko-KR" altLang="en-US" sz="1400" kern="0" dirty="0" smtClean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altLang="ko-KR" sz="1400" kern="0" dirty="0" smtClean="0">
                <a:solidFill>
                  <a:sysClr val="windowText" lastClr="000000"/>
                </a:solidFill>
                <a:latin typeface="+mj-lt"/>
              </a:rPr>
              <a:t>: </a:t>
            </a:r>
            <a:r>
              <a:rPr lang="ko-KR" altLang="en-US" sz="1400" kern="0" dirty="0" smtClean="0">
                <a:solidFill>
                  <a:sysClr val="windowText" lastClr="000000"/>
                </a:solidFill>
                <a:latin typeface="+mj-lt"/>
              </a:rPr>
              <a:t>매장 그룹 단위 </a:t>
            </a:r>
            <a:r>
              <a:rPr lang="en-US" altLang="ko-KR" sz="1400" kern="0" dirty="0" smtClean="0">
                <a:solidFill>
                  <a:sysClr val="windowText" lastClr="000000"/>
                </a:solidFill>
                <a:latin typeface="+mj-lt"/>
                <a:sym typeface="Wingdings" pitchFamily="2" charset="2"/>
              </a:rPr>
              <a:t> To-be : </a:t>
            </a:r>
            <a:r>
              <a:rPr lang="ko-KR" altLang="en-US" sz="1400" kern="0" dirty="0" smtClean="0">
                <a:solidFill>
                  <a:sysClr val="windowText" lastClr="000000"/>
                </a:solidFill>
                <a:latin typeface="+mj-lt"/>
                <a:sym typeface="Wingdings" pitchFamily="2" charset="2"/>
              </a:rPr>
              <a:t>매장 단위 배분 후 </a:t>
            </a:r>
            <a:r>
              <a:rPr lang="ko-KR" altLang="en-US" sz="1400" kern="0" dirty="0" err="1" smtClean="0">
                <a:solidFill>
                  <a:sysClr val="windowText" lastClr="000000"/>
                </a:solidFill>
                <a:latin typeface="+mj-lt"/>
                <a:sym typeface="Wingdings" pitchFamily="2" charset="2"/>
              </a:rPr>
              <a:t>그룹핑</a:t>
            </a:r>
            <a:r>
              <a:rPr lang="en-US" altLang="ko-KR" sz="1400" kern="0" dirty="0" smtClean="0">
                <a:solidFill>
                  <a:sysClr val="windowText" lastClr="000000"/>
                </a:solidFill>
                <a:latin typeface="+mj-lt"/>
                <a:sym typeface="Wingdings" pitchFamily="2" charset="2"/>
              </a:rPr>
              <a:t>)</a:t>
            </a:r>
            <a:endParaRPr lang="en-US" altLang="ko-KR" sz="1400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666352" y="2138785"/>
            <a:ext cx="1139862" cy="1014957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n-ea"/>
                <a:cs typeface="Arial" charset="0"/>
              </a:rPr>
              <a:t>VMD</a:t>
            </a:r>
            <a:endParaRPr lang="ko-KR" altLang="en-US" sz="1600" b="1" dirty="0">
              <a:solidFill>
                <a:schemeClr val="bg1"/>
              </a:solidFill>
              <a:latin typeface="+mn-ea"/>
              <a:cs typeface="Arial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gray">
          <a:xfrm>
            <a:off x="3033899" y="3360494"/>
            <a:ext cx="5692125" cy="106253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45720" rIns="45720" anchor="ctr"/>
          <a:lstStyle/>
          <a:p>
            <a:pPr marL="174625" marR="0" lvl="0" indent="-174625" defTabSz="91440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400" kern="0" dirty="0" smtClean="0">
                <a:solidFill>
                  <a:sysClr val="windowText" lastClr="000000"/>
                </a:solidFill>
                <a:latin typeface="+mj-lt"/>
              </a:rPr>
              <a:t>상품 정보에 전년도 유사 스타일 정보 </a:t>
            </a:r>
            <a:r>
              <a:rPr lang="ko-KR" altLang="en-US" sz="1400" kern="0" dirty="0" err="1" smtClean="0">
                <a:solidFill>
                  <a:sysClr val="windowText" lastClr="000000"/>
                </a:solidFill>
                <a:latin typeface="+mj-lt"/>
              </a:rPr>
              <a:t>매핑</a:t>
            </a:r>
            <a:r>
              <a:rPr lang="ko-KR" altLang="en-US" sz="1400" kern="0" dirty="0" smtClean="0">
                <a:solidFill>
                  <a:sysClr val="windowText" lastClr="000000"/>
                </a:solidFill>
                <a:latin typeface="+mj-lt"/>
              </a:rPr>
              <a:t> 또는 판매 예측 모델 수립을 위한 참조 정보 제공</a:t>
            </a:r>
            <a:endParaRPr lang="en-US" altLang="ko-KR" sz="1400" kern="0" dirty="0" smtClean="0">
              <a:solidFill>
                <a:sysClr val="windowText" lastClr="000000"/>
              </a:solidFill>
              <a:latin typeface="+mj-lt"/>
            </a:endParaRPr>
          </a:p>
          <a:p>
            <a:pPr marL="174625" marR="0" lvl="0" indent="-174625" defTabSz="91440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400" kern="0" dirty="0" err="1" smtClean="0">
                <a:solidFill>
                  <a:sysClr val="windowText" lastClr="000000"/>
                </a:solidFill>
                <a:latin typeface="+mj-lt"/>
              </a:rPr>
              <a:t>아이템별</a:t>
            </a:r>
            <a:r>
              <a:rPr lang="ko-KR" altLang="en-US" sz="1400" kern="0" dirty="0" smtClean="0">
                <a:solidFill>
                  <a:sysClr val="windowText" lastClr="000000"/>
                </a:solidFill>
                <a:latin typeface="+mj-lt"/>
              </a:rPr>
              <a:t> 전시 물량 산정 기준 정의 및 </a:t>
            </a:r>
            <a:r>
              <a:rPr lang="ko-KR" altLang="en-US" sz="1400" kern="0" dirty="0" smtClean="0">
                <a:solidFill>
                  <a:sysClr val="windowText" lastClr="000000"/>
                </a:solidFill>
                <a:latin typeface="+mj-lt"/>
              </a:rPr>
              <a:t>제공</a:t>
            </a:r>
            <a:endParaRPr lang="en-US" altLang="ko-KR" sz="1400" kern="0" dirty="0" smtClean="0">
              <a:solidFill>
                <a:sysClr val="windowText" lastClr="000000"/>
              </a:solidFill>
              <a:latin typeface="+mj-lt"/>
            </a:endParaRPr>
          </a:p>
          <a:p>
            <a:pPr marL="174625" marR="0" lvl="0" indent="-174625" defTabSz="91440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400" kern="0" dirty="0" err="1" smtClean="0">
                <a:solidFill>
                  <a:sysClr val="windowText" lastClr="000000"/>
                </a:solidFill>
                <a:latin typeface="+mj-lt"/>
              </a:rPr>
              <a:t>아이템별</a:t>
            </a:r>
            <a:r>
              <a:rPr lang="ko-KR" altLang="en-US" sz="1400" kern="0" dirty="0" smtClean="0">
                <a:solidFill>
                  <a:sysClr val="windowText" lastClr="000000"/>
                </a:solidFill>
                <a:latin typeface="+mj-lt"/>
              </a:rPr>
              <a:t> 매장 구색 최소 스타일 수 기준 제공</a:t>
            </a:r>
            <a:endParaRPr lang="en-US" altLang="ko-KR" sz="1400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666352" y="3353105"/>
            <a:ext cx="1139862" cy="1102577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+mn-ea"/>
                <a:cs typeface="Arial" charset="0"/>
              </a:rPr>
              <a:t>기획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  <a:cs typeface="Arial" charset="0"/>
              </a:rPr>
              <a:t>MD</a:t>
            </a:r>
            <a:endParaRPr lang="ko-KR" altLang="en-US" sz="1600" b="1" dirty="0">
              <a:solidFill>
                <a:schemeClr val="bg1"/>
              </a:solidFill>
              <a:latin typeface="+mn-ea"/>
              <a:cs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666352" y="4643320"/>
            <a:ext cx="1139862" cy="1018548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+mn-ea"/>
                <a:cs typeface="Arial" charset="0"/>
              </a:rPr>
              <a:t>출고담당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  <a:cs typeface="Arial" charset="0"/>
              </a:rPr>
              <a:t/>
            </a:r>
            <a:br>
              <a:rPr lang="en-US" altLang="ko-KR" sz="1600" b="1" dirty="0" smtClean="0">
                <a:solidFill>
                  <a:schemeClr val="bg1"/>
                </a:solidFill>
                <a:latin typeface="+mn-ea"/>
                <a:cs typeface="Arial" charset="0"/>
              </a:rPr>
            </a:br>
            <a:r>
              <a:rPr lang="en-US" altLang="ko-KR" sz="1600" b="1" dirty="0" smtClean="0">
                <a:solidFill>
                  <a:schemeClr val="bg1"/>
                </a:solidFill>
                <a:latin typeface="+mn-ea"/>
                <a:cs typeface="Arial" charset="0"/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  <a:cs typeface="Arial" charset="0"/>
              </a:rPr>
              <a:t>물류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703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35034" y="2774279"/>
            <a:ext cx="3631122" cy="920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>
              <a:lnSpc>
                <a:spcPct val="2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altLang="ko-KR" sz="3200" b="1" kern="0" dirty="0" smtClean="0">
                <a:solidFill>
                  <a:srgbClr val="000000"/>
                </a:solidFill>
                <a:latin typeface="맑은 고딕"/>
              </a:rPr>
              <a:t>End of Document</a:t>
            </a:r>
            <a:endParaRPr lang="en-US" altLang="ko-KR" sz="3200" b="1" kern="0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7667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[Appendix] </a:t>
            </a:r>
            <a:r>
              <a:rPr lang="ko-KR" altLang="en-US" smtClean="0"/>
              <a:t>브랜드별 물량 운영 현황 비교 </a:t>
            </a:r>
            <a:r>
              <a:rPr lang="en-US" altLang="ko-KR" smtClean="0"/>
              <a:t>(1/2)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브랜드별로 상이한 로직과 운영 원칙을 갖고 있어</a:t>
            </a:r>
            <a:r>
              <a:rPr lang="en-US" altLang="ko-KR" smtClean="0"/>
              <a:t>, </a:t>
            </a:r>
            <a:r>
              <a:rPr lang="ko-KR" altLang="en-US" smtClean="0"/>
              <a:t>전산화</a:t>
            </a:r>
            <a:r>
              <a:rPr lang="en-US" altLang="ko-KR" smtClean="0"/>
              <a:t>/</a:t>
            </a:r>
            <a:r>
              <a:rPr lang="ko-KR" altLang="en-US" smtClean="0"/>
              <a:t>자동화를 위해서는 표준안의 수립이 필요하며</a:t>
            </a:r>
            <a:r>
              <a:rPr lang="en-US" altLang="ko-KR" smtClean="0"/>
              <a:t>, </a:t>
            </a:r>
            <a:r>
              <a:rPr lang="ko-KR" altLang="en-US" smtClean="0"/>
              <a:t>복종별 특성을 고려한 안을 수립하겠음</a:t>
            </a:r>
            <a:endParaRPr lang="ko-KR" altLang="en-US" dirty="0"/>
          </a:p>
        </p:txBody>
      </p:sp>
      <p:grpSp>
        <p:nvGrpSpPr>
          <p:cNvPr id="57" name="그룹 56"/>
          <p:cNvGrpSpPr/>
          <p:nvPr/>
        </p:nvGrpSpPr>
        <p:grpSpPr>
          <a:xfrm>
            <a:off x="323405" y="1296174"/>
            <a:ext cx="9334945" cy="343697"/>
            <a:chOff x="323405" y="1535504"/>
            <a:chExt cx="5009070" cy="343697"/>
          </a:xfrm>
        </p:grpSpPr>
        <p:sp>
          <p:nvSpPr>
            <p:cNvPr id="58" name="직사각형 57"/>
            <p:cNvSpPr/>
            <p:nvPr/>
          </p:nvSpPr>
          <p:spPr>
            <a:xfrm>
              <a:off x="1956923" y="1535504"/>
              <a:ext cx="17420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>
                  <a:latin typeface="+mn-ea"/>
                </a:rPr>
                <a:t>브랜드 別 </a:t>
              </a:r>
              <a:r>
                <a:rPr lang="ko-KR" altLang="en-US" sz="1400" b="1" dirty="0" smtClean="0">
                  <a:latin typeface="+mn-ea"/>
                </a:rPr>
                <a:t>물량운영 현황</a:t>
              </a:r>
              <a:endParaRPr lang="ko-KR" altLang="en-US" sz="1400" b="1" dirty="0">
                <a:latin typeface="+mn-ea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323405" y="1879201"/>
              <a:ext cx="50090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 bwMode="blackWhite">
          <a:xfrm>
            <a:off x="1747982" y="2071005"/>
            <a:ext cx="1240307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err="1" smtClean="0">
                <a:latin typeface="+mn-ea"/>
              </a:rPr>
              <a:t>품종별</a:t>
            </a:r>
            <a:r>
              <a:rPr lang="ko-KR" altLang="en-US" sz="1100" dirty="0" smtClean="0">
                <a:latin typeface="+mn-ea"/>
              </a:rPr>
              <a:t> 매출액</a:t>
            </a:r>
            <a:r>
              <a:rPr lang="en-US" altLang="ko-KR" sz="1100" dirty="0" smtClean="0">
                <a:latin typeface="+mn-ea"/>
              </a:rPr>
              <a:t/>
            </a:r>
            <a:br>
              <a:rPr lang="en-US" altLang="ko-KR" sz="1100" dirty="0" smtClean="0">
                <a:latin typeface="+mn-ea"/>
              </a:rPr>
            </a:b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전년 품종 </a:t>
            </a:r>
            <a:r>
              <a:rPr lang="en-US" altLang="ko-KR" sz="1100" dirty="0" smtClean="0">
                <a:latin typeface="+mn-ea"/>
              </a:rPr>
              <a:t>40%, </a:t>
            </a:r>
            <a:r>
              <a:rPr lang="ko-KR" altLang="en-US" sz="1100" dirty="0" smtClean="0">
                <a:latin typeface="+mn-ea"/>
              </a:rPr>
              <a:t>최근 </a:t>
            </a:r>
            <a:r>
              <a:rPr lang="ko-KR" altLang="en-US" sz="1100" dirty="0" err="1" smtClean="0">
                <a:latin typeface="+mn-ea"/>
              </a:rPr>
              <a:t>제품군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40%, </a:t>
            </a:r>
            <a:r>
              <a:rPr lang="ko-KR" altLang="en-US" sz="1100" dirty="0" smtClean="0">
                <a:latin typeface="+mn-ea"/>
              </a:rPr>
              <a:t>최근 품종 </a:t>
            </a:r>
            <a:r>
              <a:rPr lang="en-US" altLang="ko-KR" sz="1100" dirty="0" smtClean="0">
                <a:latin typeface="+mn-ea"/>
              </a:rPr>
              <a:t>20%)</a:t>
            </a: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매출 급간에 따라 </a:t>
            </a:r>
            <a:r>
              <a:rPr lang="ko-KR" altLang="en-US" sz="1100" dirty="0" err="1" smtClean="0">
                <a:latin typeface="+mn-ea"/>
              </a:rPr>
              <a:t>등급수</a:t>
            </a:r>
            <a:r>
              <a:rPr lang="ko-KR" altLang="en-US" sz="1100" dirty="0" smtClean="0">
                <a:latin typeface="+mn-ea"/>
              </a:rPr>
              <a:t> 유동적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매출 급간에 따라 매장 수 결정 </a:t>
            </a:r>
            <a:endParaRPr lang="en-US" altLang="ko-KR" sz="1100" dirty="0"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 bwMode="blackWhite">
          <a:xfrm>
            <a:off x="905073" y="3580483"/>
            <a:ext cx="761193" cy="11819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+mn-ea"/>
              </a:rPr>
              <a:t>Size</a:t>
            </a:r>
            <a:br>
              <a:rPr lang="en-US" altLang="ko-KR" sz="1200" b="1" kern="0" dirty="0" smtClean="0">
                <a:solidFill>
                  <a:sysClr val="windowText" lastClr="000000"/>
                </a:solidFill>
                <a:latin typeface="+mn-ea"/>
              </a:rPr>
            </a:b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+mn-ea"/>
              </a:rPr>
              <a:t>Assort</a:t>
            </a:r>
            <a:br>
              <a:rPr lang="en-US" altLang="ko-KR" sz="1200" b="1" kern="0" dirty="0" smtClean="0">
                <a:solidFill>
                  <a:sysClr val="windowText" lastClr="000000"/>
                </a:solidFill>
                <a:latin typeface="+mn-ea"/>
              </a:rPr>
            </a:b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+mn-ea"/>
              </a:rPr>
              <a:t>구성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 bwMode="blackWhite">
          <a:xfrm>
            <a:off x="905072" y="2084355"/>
            <a:ext cx="761193" cy="14205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매장 등급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  <a:p>
            <a:pPr marL="0" marR="0" indent="0" algn="ctr" defTabSz="102870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구성</a:t>
            </a:r>
          </a:p>
        </p:txBody>
      </p:sp>
      <p:sp>
        <p:nvSpPr>
          <p:cNvPr id="63" name="직사각형 62"/>
          <p:cNvSpPr/>
          <p:nvPr/>
        </p:nvSpPr>
        <p:spPr bwMode="blackWhite">
          <a:xfrm>
            <a:off x="1747982" y="1708666"/>
            <a:ext cx="1240307" cy="3106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+mn-ea"/>
              </a:rPr>
              <a:t>KS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 bwMode="blackWhite">
          <a:xfrm>
            <a:off x="3053569" y="1708666"/>
            <a:ext cx="1240307" cy="3106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+mn-ea"/>
              </a:rPr>
              <a:t>HD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 bwMode="blackWhite">
          <a:xfrm>
            <a:off x="4359156" y="1708666"/>
            <a:ext cx="1240307" cy="3106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200" b="1" kern="0" noProof="0" dirty="0" smtClean="0">
                <a:solidFill>
                  <a:sysClr val="windowText" lastClr="000000"/>
                </a:solidFill>
                <a:latin typeface="+mn-ea"/>
              </a:rPr>
              <a:t>CM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 bwMode="blackWhite">
          <a:xfrm>
            <a:off x="5664742" y="1708666"/>
            <a:ext cx="1240307" cy="3106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+mn-ea"/>
              </a:rPr>
              <a:t>QUA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 bwMode="blackWhite">
          <a:xfrm>
            <a:off x="6970329" y="1708666"/>
            <a:ext cx="1240307" cy="3106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GX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 bwMode="blackWhite">
          <a:xfrm>
            <a:off x="1747982" y="3585696"/>
            <a:ext cx="1240307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등급 수 </a:t>
            </a:r>
            <a:r>
              <a:rPr lang="en-US" altLang="ko-KR" sz="1100" dirty="0" smtClean="0">
                <a:latin typeface="+mn-ea"/>
              </a:rPr>
              <a:t>= Box ID </a:t>
            </a:r>
            <a:r>
              <a:rPr lang="ko-KR" altLang="en-US" sz="1100" dirty="0" smtClean="0">
                <a:latin typeface="+mn-ea"/>
              </a:rPr>
              <a:t>수 기본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err="1" smtClean="0">
                <a:latin typeface="+mn-ea"/>
              </a:rPr>
              <a:t>사이즈별</a:t>
            </a:r>
            <a:r>
              <a:rPr lang="ko-KR" altLang="en-US" sz="1100" dirty="0" smtClean="0">
                <a:latin typeface="+mn-ea"/>
              </a:rPr>
              <a:t> 생산 수량 기준 임의 </a:t>
            </a:r>
            <a:r>
              <a:rPr lang="en-US" altLang="ko-KR" sz="1100" dirty="0" smtClean="0">
                <a:latin typeface="+mn-ea"/>
              </a:rPr>
              <a:t>Simulation </a:t>
            </a:r>
            <a:r>
              <a:rPr lang="ko-KR" altLang="en-US" sz="1100" dirty="0" smtClean="0">
                <a:latin typeface="+mn-ea"/>
              </a:rPr>
              <a:t>조정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 bwMode="blackWhite">
          <a:xfrm>
            <a:off x="3053569" y="2071005"/>
            <a:ext cx="1240307" cy="145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매출액 </a:t>
            </a:r>
            <a:r>
              <a:rPr lang="en-US" altLang="ko-KR" sz="1100" dirty="0" smtClean="0">
                <a:latin typeface="+mn-ea"/>
              </a:rPr>
              <a:t>60%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+</a:t>
            </a:r>
          </a:p>
          <a:p>
            <a:pPr marL="85725" indent="-85725" defTabSz="1028700" latinLnBrk="0">
              <a:spcBef>
                <a:spcPct val="20000"/>
              </a:spcBef>
              <a:buSzPct val="120000"/>
            </a:pPr>
            <a:r>
              <a:rPr lang="en-US" altLang="ko-KR" sz="1100" dirty="0" smtClean="0">
                <a:latin typeface="+mn-ea"/>
              </a:rPr>
              <a:t>  </a:t>
            </a:r>
            <a:r>
              <a:rPr lang="ko-KR" altLang="en-US" sz="1100" dirty="0" smtClean="0">
                <a:latin typeface="+mn-ea"/>
              </a:rPr>
              <a:t>특정 시점 정상 판매율</a:t>
            </a:r>
            <a:r>
              <a:rPr lang="en-US" altLang="ko-KR" sz="1100" dirty="0" smtClean="0">
                <a:latin typeface="+mn-ea"/>
              </a:rPr>
              <a:t> 15% + </a:t>
            </a:r>
            <a:r>
              <a:rPr lang="ko-KR" altLang="en-US" sz="1100" dirty="0" smtClean="0">
                <a:latin typeface="+mn-ea"/>
              </a:rPr>
              <a:t>매장 규모 </a:t>
            </a:r>
            <a:r>
              <a:rPr lang="en-US" altLang="ko-KR" sz="1100" dirty="0" smtClean="0">
                <a:latin typeface="+mn-ea"/>
              </a:rPr>
              <a:t>5%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+ </a:t>
            </a:r>
            <a:r>
              <a:rPr lang="ko-KR" altLang="en-US" sz="1100" dirty="0" smtClean="0">
                <a:latin typeface="+mn-ea"/>
              </a:rPr>
              <a:t>본사 협조도 </a:t>
            </a:r>
            <a:r>
              <a:rPr lang="en-US" altLang="ko-KR" sz="1100" dirty="0" smtClean="0">
                <a:latin typeface="+mn-ea"/>
              </a:rPr>
              <a:t>10%</a:t>
            </a: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 5</a:t>
            </a:r>
            <a:r>
              <a:rPr lang="ko-KR" altLang="en-US" sz="1100" dirty="0" smtClean="0">
                <a:latin typeface="+mn-ea"/>
              </a:rPr>
              <a:t>개 등급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급간</a:t>
            </a:r>
            <a:r>
              <a:rPr lang="en-US" altLang="ko-KR" sz="1100" dirty="0" smtClean="0">
                <a:latin typeface="+mn-ea"/>
              </a:rPr>
              <a:t>/</a:t>
            </a:r>
            <a:r>
              <a:rPr lang="ko-KR" altLang="en-US" sz="1100" dirty="0" err="1" smtClean="0">
                <a:latin typeface="+mn-ea"/>
              </a:rPr>
              <a:t>매장수</a:t>
            </a:r>
            <a:r>
              <a:rPr lang="ko-KR" altLang="en-US" sz="1100" dirty="0" smtClean="0">
                <a:latin typeface="+mn-ea"/>
              </a:rPr>
              <a:t>  결정 </a:t>
            </a:r>
            <a:r>
              <a:rPr lang="ko-KR" altLang="en-US" sz="1100" dirty="0" err="1" smtClean="0">
                <a:latin typeface="+mn-ea"/>
              </a:rPr>
              <a:t>로직</a:t>
            </a:r>
            <a:r>
              <a:rPr lang="ko-KR" altLang="en-US" sz="1100" dirty="0" smtClean="0">
                <a:latin typeface="+mn-ea"/>
              </a:rPr>
              <a:t> 없음</a:t>
            </a:r>
            <a:endParaRPr lang="en-US" altLang="ko-KR" sz="1100" dirty="0"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 bwMode="blackWhite">
          <a:xfrm>
            <a:off x="3053570" y="3585696"/>
            <a:ext cx="1240307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>
                <a:latin typeface="+mn-ea"/>
              </a:rPr>
              <a:t>등급 수 </a:t>
            </a:r>
            <a:r>
              <a:rPr lang="en-US" altLang="ko-KR" sz="1100" dirty="0">
                <a:latin typeface="+mn-ea"/>
              </a:rPr>
              <a:t>= Box ID </a:t>
            </a:r>
            <a:r>
              <a:rPr lang="ko-KR" altLang="en-US" sz="1100" dirty="0" smtClean="0">
                <a:latin typeface="+mn-ea"/>
              </a:rPr>
              <a:t>수 기본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사이즈별</a:t>
            </a:r>
            <a:r>
              <a:rPr lang="ko-KR" altLang="en-US" sz="1100" dirty="0" smtClean="0">
                <a:latin typeface="+mn-ea"/>
              </a:rPr>
              <a:t> 생산 수량 기준 임의 </a:t>
            </a:r>
            <a:r>
              <a:rPr lang="en-US" altLang="ko-KR" sz="1100" dirty="0" smtClean="0">
                <a:latin typeface="+mn-ea"/>
              </a:rPr>
              <a:t>Simulation </a:t>
            </a:r>
            <a:r>
              <a:rPr lang="ko-KR" altLang="en-US" sz="1100" dirty="0" smtClean="0">
                <a:latin typeface="+mn-ea"/>
              </a:rPr>
              <a:t>조정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 bwMode="blackWhite">
          <a:xfrm>
            <a:off x="5664742" y="2071005"/>
            <a:ext cx="1240307" cy="125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err="1" smtClean="0">
                <a:latin typeface="+mn-ea"/>
              </a:rPr>
              <a:t>품종별</a:t>
            </a:r>
            <a:r>
              <a:rPr lang="ko-KR" altLang="en-US" sz="1100" dirty="0" smtClean="0">
                <a:latin typeface="+mn-ea"/>
              </a:rPr>
              <a:t> 매출액 고려 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직전 시즌 </a:t>
            </a:r>
            <a:r>
              <a:rPr lang="en-US" altLang="ko-KR" sz="1100" dirty="0" smtClean="0">
                <a:latin typeface="+mn-ea"/>
              </a:rPr>
              <a:t>100%)</a:t>
            </a: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5</a:t>
            </a:r>
            <a:r>
              <a:rPr lang="ko-KR" altLang="en-US" sz="1100" dirty="0" smtClean="0">
                <a:latin typeface="+mn-ea"/>
              </a:rPr>
              <a:t>개 등급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매출 급간에 따라 </a:t>
            </a:r>
            <a:r>
              <a:rPr lang="ko-KR" altLang="en-US" sz="1100" dirty="0" err="1" smtClean="0">
                <a:latin typeface="+mn-ea"/>
              </a:rPr>
              <a:t>등급수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/ </a:t>
            </a:r>
            <a:r>
              <a:rPr lang="ko-KR" altLang="en-US" sz="1100" dirty="0" smtClean="0">
                <a:latin typeface="+mn-ea"/>
              </a:rPr>
              <a:t>매장 수 결정</a:t>
            </a:r>
            <a:endParaRPr lang="en-US" altLang="ko-KR" sz="1100" dirty="0"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 bwMode="blackWhite">
          <a:xfrm>
            <a:off x="5664743" y="3585696"/>
            <a:ext cx="1240307" cy="125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니트</a:t>
            </a:r>
            <a:r>
              <a:rPr lang="en-US" altLang="ko-KR" sz="1100" dirty="0" smtClean="0">
                <a:latin typeface="+mn-ea"/>
              </a:rPr>
              <a:t>/</a:t>
            </a:r>
            <a:r>
              <a:rPr lang="ko-KR" altLang="en-US" sz="1100" dirty="0" err="1" smtClean="0">
                <a:latin typeface="+mn-ea"/>
              </a:rPr>
              <a:t>저지류</a:t>
            </a:r>
            <a:r>
              <a:rPr lang="ko-KR" altLang="en-US" sz="1100" dirty="0" smtClean="0">
                <a:latin typeface="+mn-ea"/>
              </a:rPr>
              <a:t> 일부만 구성 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 1size </a:t>
            </a:r>
            <a:r>
              <a:rPr lang="ko-KR" altLang="en-US" sz="1100" dirty="0" smtClean="0">
                <a:latin typeface="+mn-ea"/>
              </a:rPr>
              <a:t>출고 제품 </a:t>
            </a:r>
            <a:r>
              <a:rPr lang="en-US" altLang="ko-KR" sz="1100" dirty="0" smtClean="0">
                <a:latin typeface="+mn-ea"/>
              </a:rPr>
              <a:t>Box </a:t>
            </a:r>
            <a:r>
              <a:rPr lang="ko-KR" altLang="en-US" sz="1100" dirty="0" smtClean="0">
                <a:latin typeface="+mn-ea"/>
              </a:rPr>
              <a:t>구성 없음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err="1">
                <a:latin typeface="+mn-ea"/>
              </a:rPr>
              <a:t>사이즈별</a:t>
            </a:r>
            <a:r>
              <a:rPr lang="ko-KR" altLang="en-US" sz="1100" dirty="0">
                <a:latin typeface="+mn-ea"/>
              </a:rPr>
              <a:t> 생산 </a:t>
            </a:r>
            <a:r>
              <a:rPr lang="ko-KR" altLang="en-US" sz="1100" dirty="0" smtClean="0">
                <a:latin typeface="+mn-ea"/>
              </a:rPr>
              <a:t>수량 기준  </a:t>
            </a:r>
            <a:r>
              <a:rPr lang="ko-KR" altLang="en-US" sz="1100" dirty="0">
                <a:latin typeface="+mn-ea"/>
              </a:rPr>
              <a:t>등급별 수량 </a:t>
            </a:r>
            <a:r>
              <a:rPr lang="ko-KR" altLang="en-US" sz="1100" dirty="0" smtClean="0">
                <a:latin typeface="+mn-ea"/>
              </a:rPr>
              <a:t>고정</a:t>
            </a:r>
            <a:endParaRPr lang="en-US" altLang="ko-KR" sz="1100" dirty="0"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 bwMode="blackWhite">
          <a:xfrm>
            <a:off x="6970329" y="2071005"/>
            <a:ext cx="1240307" cy="125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err="1" smtClean="0">
                <a:latin typeface="+mn-ea"/>
              </a:rPr>
              <a:t>화종별</a:t>
            </a:r>
            <a:r>
              <a:rPr lang="ko-KR" altLang="en-US" sz="1100" dirty="0" smtClean="0">
                <a:latin typeface="+mn-ea"/>
              </a:rPr>
              <a:t> 매출액 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전년</a:t>
            </a:r>
            <a:r>
              <a:rPr lang="en-US" altLang="ko-KR" sz="1100" dirty="0" smtClean="0">
                <a:latin typeface="+mn-ea"/>
              </a:rPr>
              <a:t>60%, </a:t>
            </a:r>
            <a:r>
              <a:rPr lang="ko-KR" altLang="en-US" sz="1100" dirty="0" smtClean="0">
                <a:latin typeface="+mn-ea"/>
              </a:rPr>
              <a:t>최근 </a:t>
            </a:r>
            <a:r>
              <a:rPr lang="en-US" altLang="ko-KR" sz="1100" dirty="0" smtClean="0">
                <a:latin typeface="+mn-ea"/>
              </a:rPr>
              <a:t>40%)</a:t>
            </a: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5</a:t>
            </a:r>
            <a:r>
              <a:rPr lang="ko-KR" altLang="en-US" sz="1100" dirty="0" smtClean="0">
                <a:latin typeface="+mn-ea"/>
              </a:rPr>
              <a:t>개 등급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매출 급간에 따라 </a:t>
            </a:r>
            <a:r>
              <a:rPr lang="ko-KR" altLang="en-US" sz="1100" dirty="0" err="1" smtClean="0">
                <a:latin typeface="+mn-ea"/>
              </a:rPr>
              <a:t>등급수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/ </a:t>
            </a:r>
            <a:r>
              <a:rPr lang="ko-KR" altLang="en-US" sz="1100" dirty="0" smtClean="0">
                <a:latin typeface="+mn-ea"/>
              </a:rPr>
              <a:t>매장 수 결정</a:t>
            </a:r>
            <a:endParaRPr lang="en-US" altLang="ko-KR" sz="1100" dirty="0"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 bwMode="blackWhite">
          <a:xfrm>
            <a:off x="6970330" y="3585696"/>
            <a:ext cx="1240307" cy="104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외주업체에서 </a:t>
            </a:r>
            <a:r>
              <a:rPr lang="ko-KR" altLang="en-US" sz="1100" dirty="0" err="1" smtClean="0">
                <a:latin typeface="+mn-ea"/>
              </a:rPr>
              <a:t>점별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Assort Pack</a:t>
            </a:r>
            <a:br>
              <a:rPr lang="en-US" altLang="ko-KR" sz="1100" dirty="0" smtClean="0">
                <a:latin typeface="+mn-ea"/>
              </a:rPr>
            </a:br>
            <a:r>
              <a:rPr lang="en-US" altLang="ko-KR" sz="1100" dirty="0" smtClean="0">
                <a:latin typeface="+mn-ea"/>
              </a:rPr>
              <a:t>(Box ID </a:t>
            </a:r>
            <a:r>
              <a:rPr lang="ko-KR" altLang="en-US" sz="1100" dirty="0" smtClean="0">
                <a:latin typeface="+mn-ea"/>
              </a:rPr>
              <a:t>없음</a:t>
            </a:r>
            <a:r>
              <a:rPr lang="en-US" altLang="ko-KR" sz="1100" dirty="0" smtClean="0">
                <a:latin typeface="+mn-ea"/>
              </a:rPr>
              <a:t>)</a:t>
            </a:r>
            <a:endParaRPr lang="en-US" altLang="ko-KR" sz="1100" dirty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사이즈당 </a:t>
            </a:r>
            <a:r>
              <a:rPr lang="en-US" altLang="ko-KR" sz="1100" dirty="0" smtClean="0">
                <a:latin typeface="+mn-ea"/>
              </a:rPr>
              <a:t>1</a:t>
            </a:r>
            <a:r>
              <a:rPr lang="ko-KR" altLang="en-US" sz="1100" dirty="0" smtClean="0">
                <a:latin typeface="+mn-ea"/>
              </a:rPr>
              <a:t>족 배분원칙으로 등급간 차이 적음</a:t>
            </a:r>
            <a:endParaRPr lang="en-US" altLang="ko-KR" sz="1100" dirty="0"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 bwMode="blackWhite">
          <a:xfrm>
            <a:off x="409209" y="2084355"/>
            <a:ext cx="454988" cy="43804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초도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  <a:p>
            <a:pPr marL="0" marR="0" indent="0" algn="ctr" defTabSz="102870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출고</a:t>
            </a:r>
          </a:p>
        </p:txBody>
      </p:sp>
      <p:sp>
        <p:nvSpPr>
          <p:cNvPr id="78" name="직사각형 77"/>
          <p:cNvSpPr/>
          <p:nvPr/>
        </p:nvSpPr>
        <p:spPr bwMode="blackWhite">
          <a:xfrm>
            <a:off x="8266392" y="1708666"/>
            <a:ext cx="1240307" cy="3106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+mn-ea"/>
              </a:rPr>
              <a:t>SE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9" name="TextBox 78"/>
          <p:cNvSpPr txBox="1"/>
          <p:nvPr/>
        </p:nvSpPr>
        <p:spPr bwMode="blackWhite">
          <a:xfrm>
            <a:off x="8266392" y="2071005"/>
            <a:ext cx="1240307" cy="91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매출액 </a:t>
            </a:r>
            <a:r>
              <a:rPr lang="en-US" altLang="ko-KR" sz="1100" dirty="0" smtClean="0">
                <a:latin typeface="+mn-ea"/>
              </a:rPr>
              <a:t>100%</a:t>
            </a: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 4~5</a:t>
            </a:r>
            <a:r>
              <a:rPr lang="ko-KR" altLang="en-US" sz="1100" dirty="0" smtClean="0">
                <a:latin typeface="+mn-ea"/>
              </a:rPr>
              <a:t>개 등급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매출 급간에 따라 </a:t>
            </a:r>
            <a:r>
              <a:rPr lang="ko-KR" altLang="en-US" sz="1100" dirty="0" err="1" smtClean="0">
                <a:latin typeface="+mn-ea"/>
              </a:rPr>
              <a:t>등급수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/ </a:t>
            </a:r>
            <a:r>
              <a:rPr lang="ko-KR" altLang="en-US" sz="1100" dirty="0" smtClean="0">
                <a:latin typeface="+mn-ea"/>
              </a:rPr>
              <a:t>매장 수 결정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 bwMode="blackWhite">
          <a:xfrm>
            <a:off x="8266393" y="3585696"/>
            <a:ext cx="1240307" cy="125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등급 수 </a:t>
            </a:r>
            <a:r>
              <a:rPr lang="en-US" altLang="ko-KR" sz="1100" dirty="0" smtClean="0">
                <a:latin typeface="+mn-ea"/>
              </a:rPr>
              <a:t>= Box ID </a:t>
            </a:r>
            <a:r>
              <a:rPr lang="ko-KR" altLang="en-US" sz="1100" dirty="0" smtClean="0">
                <a:latin typeface="+mn-ea"/>
              </a:rPr>
              <a:t>수 기본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사이즈별</a:t>
            </a:r>
            <a:r>
              <a:rPr lang="ko-KR" altLang="en-US" sz="1100" dirty="0" smtClean="0">
                <a:latin typeface="+mn-ea"/>
              </a:rPr>
              <a:t> 생산 수량 기준 임의 </a:t>
            </a:r>
            <a:r>
              <a:rPr lang="en-US" altLang="ko-KR" sz="1100" dirty="0" smtClean="0">
                <a:latin typeface="+mn-ea"/>
              </a:rPr>
              <a:t>Simulation </a:t>
            </a:r>
            <a:r>
              <a:rPr lang="ko-KR" altLang="en-US" sz="1100" dirty="0" smtClean="0">
                <a:latin typeface="+mn-ea"/>
              </a:rPr>
              <a:t>조정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</a:pPr>
            <a:r>
              <a:rPr lang="en-US" altLang="ko-KR" sz="1100" dirty="0" smtClean="0">
                <a:latin typeface="+mn-ea"/>
              </a:rPr>
              <a:t>  (</a:t>
            </a:r>
            <a:r>
              <a:rPr lang="ko-KR" altLang="en-US" sz="1100" dirty="0" smtClean="0">
                <a:latin typeface="+mn-ea"/>
              </a:rPr>
              <a:t>창재고 </a:t>
            </a:r>
            <a:r>
              <a:rPr lang="en-US" altLang="ko-KR" sz="1100" dirty="0" smtClean="0">
                <a:latin typeface="+mn-ea"/>
              </a:rPr>
              <a:t>30% </a:t>
            </a:r>
            <a:r>
              <a:rPr lang="ko-KR" altLang="en-US" sz="1100" dirty="0" smtClean="0">
                <a:latin typeface="+mn-ea"/>
              </a:rPr>
              <a:t>남기고 배분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sp>
        <p:nvSpPr>
          <p:cNvPr id="81" name="직사각형 80"/>
          <p:cNvSpPr/>
          <p:nvPr/>
        </p:nvSpPr>
        <p:spPr bwMode="blackWhite">
          <a:xfrm>
            <a:off x="905072" y="5857140"/>
            <a:ext cx="761193" cy="607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ko-KR" altLang="en-US" sz="1200" b="1" kern="0" dirty="0">
                <a:solidFill>
                  <a:sysClr val="windowText" lastClr="000000"/>
                </a:solidFill>
                <a:latin typeface="+mn-ea"/>
              </a:rPr>
              <a:t>지역</a:t>
            </a:r>
            <a:r>
              <a:rPr lang="en-US" altLang="ko-KR" sz="1200" b="1" kern="0" dirty="0">
                <a:solidFill>
                  <a:sysClr val="windowText" lastClr="000000"/>
                </a:solidFill>
                <a:latin typeface="+mn-ea"/>
              </a:rPr>
              <a:t>/</a:t>
            </a:r>
            <a:r>
              <a:rPr lang="ko-KR" altLang="en-US" sz="1200" b="1" kern="0" dirty="0">
                <a:solidFill>
                  <a:sysClr val="windowText" lastClr="000000"/>
                </a:solidFill>
                <a:latin typeface="+mn-ea"/>
              </a:rPr>
              <a:t>유통</a:t>
            </a:r>
            <a:r>
              <a:rPr lang="en-US" altLang="ko-KR" sz="1200" b="1" kern="0" dirty="0">
                <a:solidFill>
                  <a:sysClr val="windowText" lastClr="000000"/>
                </a:solidFill>
                <a:latin typeface="+mn-ea"/>
              </a:rPr>
              <a:t>/</a:t>
            </a:r>
            <a:br>
              <a:rPr lang="en-US" altLang="ko-KR" sz="1200" b="1" kern="0" dirty="0">
                <a:solidFill>
                  <a:sysClr val="windowText" lastClr="000000"/>
                </a:solidFill>
                <a:latin typeface="+mn-ea"/>
              </a:rPr>
            </a:br>
            <a:r>
              <a:rPr lang="ko-KR" altLang="en-US" sz="1200" b="1" kern="0" dirty="0">
                <a:solidFill>
                  <a:sysClr val="windowText" lastClr="000000"/>
                </a:solidFill>
                <a:latin typeface="+mn-ea"/>
              </a:rPr>
              <a:t>상품</a:t>
            </a:r>
            <a:r>
              <a:rPr lang="en-US" altLang="ko-KR" sz="1200" b="1" kern="0" dirty="0">
                <a:solidFill>
                  <a:sysClr val="windowText" lastClr="000000"/>
                </a:solidFill>
                <a:latin typeface="+mn-ea"/>
              </a:rPr>
              <a:t/>
            </a:r>
            <a:br>
              <a:rPr lang="en-US" altLang="ko-KR" sz="1200" b="1" kern="0" dirty="0">
                <a:solidFill>
                  <a:sysClr val="windowText" lastClr="000000"/>
                </a:solidFill>
                <a:latin typeface="+mn-ea"/>
              </a:rPr>
            </a:br>
            <a:r>
              <a:rPr lang="ko-KR" altLang="en-US" sz="1200" b="1" kern="0" dirty="0">
                <a:solidFill>
                  <a:sysClr val="windowText" lastClr="000000"/>
                </a:solidFill>
                <a:latin typeface="+mn-ea"/>
              </a:rPr>
              <a:t>특성 반영</a:t>
            </a:r>
          </a:p>
        </p:txBody>
      </p:sp>
      <p:sp>
        <p:nvSpPr>
          <p:cNvPr id="82" name="TextBox 81"/>
          <p:cNvSpPr txBox="1"/>
          <p:nvPr/>
        </p:nvSpPr>
        <p:spPr bwMode="blackWhite">
          <a:xfrm>
            <a:off x="1747982" y="5857140"/>
            <a:ext cx="1240307" cy="5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고려 없음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err="1" smtClean="0">
                <a:latin typeface="+mn-ea"/>
              </a:rPr>
              <a:t>전매장</a:t>
            </a:r>
            <a:r>
              <a:rPr lang="en-US" altLang="ko-KR" sz="1100" dirty="0" smtClean="0">
                <a:latin typeface="+mn-ea"/>
              </a:rPr>
              <a:t>/</a:t>
            </a:r>
            <a:r>
              <a:rPr lang="ko-KR" altLang="en-US" sz="1100" dirty="0" err="1" smtClean="0">
                <a:latin typeface="+mn-ea"/>
              </a:rPr>
              <a:t>전스타일</a:t>
            </a:r>
            <a:r>
              <a:rPr lang="en-US" altLang="ko-KR" sz="1100" dirty="0" smtClean="0">
                <a:latin typeface="+mn-ea"/>
              </a:rPr>
              <a:t/>
            </a:r>
            <a:br>
              <a:rPr lang="en-US" altLang="ko-KR" sz="1100" dirty="0" smtClean="0">
                <a:latin typeface="+mn-ea"/>
              </a:rPr>
            </a:br>
            <a:r>
              <a:rPr lang="ko-KR" altLang="en-US" sz="1100" dirty="0" smtClean="0">
                <a:latin typeface="+mn-ea"/>
              </a:rPr>
              <a:t>배부원칙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예외 有</a:t>
            </a:r>
            <a:r>
              <a:rPr lang="en-US" altLang="ko-KR" sz="1100" dirty="0" smtClean="0">
                <a:latin typeface="+mn-ea"/>
              </a:rPr>
              <a:t>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 bwMode="blackWhite">
          <a:xfrm>
            <a:off x="3053570" y="5857140"/>
            <a:ext cx="1240307" cy="5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>
                <a:latin typeface="+mn-ea"/>
              </a:rPr>
              <a:t>고</a:t>
            </a:r>
            <a:r>
              <a:rPr lang="ko-KR" altLang="en-US" sz="1100" dirty="0" smtClean="0">
                <a:latin typeface="+mn-ea"/>
              </a:rPr>
              <a:t>려 </a:t>
            </a:r>
            <a:r>
              <a:rPr lang="ko-KR" altLang="en-US" sz="1100" dirty="0">
                <a:latin typeface="+mn-ea"/>
              </a:rPr>
              <a:t>없음</a:t>
            </a:r>
            <a:endParaRPr lang="en-US" altLang="ko-KR" sz="1100" dirty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err="1" smtClean="0">
                <a:latin typeface="+mn-ea"/>
              </a:rPr>
              <a:t>전매장</a:t>
            </a:r>
            <a:r>
              <a:rPr lang="en-US" altLang="ko-KR" sz="1100" dirty="0" smtClean="0">
                <a:latin typeface="+mn-ea"/>
              </a:rPr>
              <a:t>/</a:t>
            </a:r>
            <a:r>
              <a:rPr lang="ko-KR" altLang="en-US" sz="1100" dirty="0" err="1" smtClean="0">
                <a:latin typeface="+mn-ea"/>
              </a:rPr>
              <a:t>전스타일</a:t>
            </a:r>
            <a:r>
              <a:rPr lang="en-US" altLang="ko-KR" sz="1100" dirty="0" smtClean="0">
                <a:latin typeface="+mn-ea"/>
              </a:rPr>
              <a:t/>
            </a:r>
            <a:br>
              <a:rPr lang="en-US" altLang="ko-KR" sz="1100" dirty="0" smtClean="0">
                <a:latin typeface="+mn-ea"/>
              </a:rPr>
            </a:br>
            <a:r>
              <a:rPr lang="ko-KR" altLang="en-US" sz="1100" dirty="0" smtClean="0">
                <a:latin typeface="+mn-ea"/>
              </a:rPr>
              <a:t>배부원칙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예외 有</a:t>
            </a:r>
            <a:r>
              <a:rPr lang="en-US" altLang="ko-KR" sz="1100" dirty="0" smtClean="0">
                <a:latin typeface="+mn-ea"/>
              </a:rPr>
              <a:t>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 bwMode="blackWhite">
          <a:xfrm>
            <a:off x="5664743" y="5857140"/>
            <a:ext cx="1240307" cy="91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고려 </a:t>
            </a:r>
            <a:r>
              <a:rPr lang="ko-KR" altLang="en-US" sz="1100" dirty="0">
                <a:latin typeface="+mn-ea"/>
              </a:rPr>
              <a:t>없음</a:t>
            </a: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1size</a:t>
            </a:r>
            <a:r>
              <a:rPr lang="ko-KR" altLang="en-US" sz="1100" dirty="0" smtClean="0">
                <a:latin typeface="+mn-ea"/>
              </a:rPr>
              <a:t>라도 전매장</a:t>
            </a:r>
            <a:r>
              <a:rPr lang="en-US" altLang="ko-KR" sz="1100" dirty="0">
                <a:latin typeface="+mn-ea"/>
              </a:rPr>
              <a:t>/</a:t>
            </a:r>
            <a:r>
              <a:rPr lang="ko-KR" altLang="en-US" sz="1100" dirty="0" err="1">
                <a:latin typeface="+mn-ea"/>
              </a:rPr>
              <a:t>전스타일</a:t>
            </a:r>
            <a:r>
              <a:rPr lang="ko-KR" altLang="en-US" sz="1100" dirty="0">
                <a:latin typeface="+mn-ea"/>
              </a:rPr>
              <a:t/>
            </a:r>
            <a:br>
              <a:rPr lang="ko-KR" altLang="en-US" sz="1100" dirty="0">
                <a:latin typeface="+mn-ea"/>
              </a:rPr>
            </a:br>
            <a:r>
              <a:rPr lang="ko-KR" altLang="en-US" sz="1100" dirty="0" smtClean="0">
                <a:latin typeface="+mn-ea"/>
              </a:rPr>
              <a:t>배부원칙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</a:pPr>
            <a:r>
              <a:rPr lang="en-US" altLang="ko-KR" sz="1100" dirty="0" smtClean="0">
                <a:latin typeface="+mn-ea"/>
              </a:rPr>
              <a:t> (</a:t>
            </a:r>
            <a:r>
              <a:rPr lang="ko-KR" altLang="en-US" sz="1100" dirty="0" smtClean="0">
                <a:latin typeface="+mn-ea"/>
              </a:rPr>
              <a:t>교차 배분 실시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sp>
        <p:nvSpPr>
          <p:cNvPr id="86" name="TextBox 85"/>
          <p:cNvSpPr txBox="1"/>
          <p:nvPr/>
        </p:nvSpPr>
        <p:spPr bwMode="blackWhite">
          <a:xfrm>
            <a:off x="6970330" y="5857140"/>
            <a:ext cx="1240307" cy="5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>
                <a:latin typeface="+mn-ea"/>
              </a:rPr>
              <a:t>고려 없음</a:t>
            </a: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err="1" smtClean="0">
                <a:latin typeface="+mn-ea"/>
              </a:rPr>
              <a:t>전매장</a:t>
            </a:r>
            <a:r>
              <a:rPr lang="en-US" altLang="ko-KR" sz="1100" dirty="0" smtClean="0">
                <a:latin typeface="+mn-ea"/>
              </a:rPr>
              <a:t>/</a:t>
            </a:r>
            <a:r>
              <a:rPr lang="ko-KR" altLang="en-US" sz="1100" dirty="0" err="1" smtClean="0">
                <a:latin typeface="+mn-ea"/>
              </a:rPr>
              <a:t>전스타일</a:t>
            </a:r>
            <a:r>
              <a:rPr lang="en-US" altLang="ko-KR" sz="1100" dirty="0" smtClean="0">
                <a:latin typeface="+mn-ea"/>
              </a:rPr>
              <a:t/>
            </a:r>
            <a:br>
              <a:rPr lang="en-US" altLang="ko-KR" sz="1100" dirty="0" smtClean="0">
                <a:latin typeface="+mn-ea"/>
              </a:rPr>
            </a:br>
            <a:r>
              <a:rPr lang="ko-KR" altLang="en-US" sz="1100" dirty="0" smtClean="0">
                <a:latin typeface="+mn-ea"/>
              </a:rPr>
              <a:t>배부원칙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예외 有</a:t>
            </a:r>
            <a:r>
              <a:rPr lang="en-US" altLang="ko-KR" sz="1100" dirty="0" smtClean="0">
                <a:latin typeface="+mn-ea"/>
              </a:rPr>
              <a:t>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 bwMode="blackWhite">
          <a:xfrm>
            <a:off x="8266393" y="5857140"/>
            <a:ext cx="124030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매장 특성에 따른 배분 진행 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소득 수준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해당 라인 판매실적 고려 등</a:t>
            </a:r>
            <a:r>
              <a:rPr lang="en-US" altLang="ko-KR" sz="1100" dirty="0" smtClean="0">
                <a:latin typeface="+mn-ea"/>
              </a:rPr>
              <a:t>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 bwMode="blackWhite">
          <a:xfrm>
            <a:off x="905073" y="4849233"/>
            <a:ext cx="761193" cy="9438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ko-KR" altLang="en-US" sz="1200" b="1" kern="0" dirty="0" err="1" smtClean="0">
                <a:solidFill>
                  <a:sysClr val="windowText" lastClr="000000"/>
                </a:solidFill>
                <a:latin typeface="+mn-ea"/>
              </a:rPr>
              <a:t>배분표</a:t>
            </a:r>
            <a:r>
              <a:rPr lang="en-US" altLang="ko-KR" sz="1200" b="1" kern="0" dirty="0">
                <a:solidFill>
                  <a:sysClr val="windowText" lastClr="000000"/>
                </a:solidFill>
                <a:latin typeface="+mn-ea"/>
              </a:rPr>
              <a:t/>
            </a:r>
            <a:br>
              <a:rPr lang="en-US" altLang="ko-KR" sz="1200" b="1" kern="0" dirty="0">
                <a:solidFill>
                  <a:sysClr val="windowText" lastClr="000000"/>
                </a:solidFill>
                <a:latin typeface="+mn-ea"/>
              </a:rPr>
            </a:b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+mn-ea"/>
              </a:rPr>
              <a:t>작성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 bwMode="blackWhite">
          <a:xfrm>
            <a:off x="1747982" y="4854214"/>
            <a:ext cx="1240307" cy="71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등급별 </a:t>
            </a:r>
            <a:r>
              <a:rPr lang="en-US" altLang="ko-KR" sz="1100" dirty="0" smtClean="0">
                <a:latin typeface="+mn-ea"/>
              </a:rPr>
              <a:t>Box ID 1</a:t>
            </a:r>
            <a:r>
              <a:rPr lang="ko-KR" altLang="en-US" sz="1100" dirty="0" smtClean="0">
                <a:latin typeface="+mn-ea"/>
              </a:rPr>
              <a:t>개 배부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별도 </a:t>
            </a:r>
            <a:r>
              <a:rPr lang="ko-KR" altLang="en-US" sz="1100" dirty="0">
                <a:latin typeface="+mn-ea"/>
              </a:rPr>
              <a:t>추가 </a:t>
            </a:r>
            <a:r>
              <a:rPr lang="ko-KR" altLang="en-US" sz="1100" dirty="0" err="1">
                <a:latin typeface="+mn-ea"/>
              </a:rPr>
              <a:t>출고시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비축분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Box </a:t>
            </a:r>
            <a:r>
              <a:rPr lang="ko-KR" altLang="en-US" sz="1100" dirty="0" smtClean="0">
                <a:latin typeface="+mn-ea"/>
              </a:rPr>
              <a:t>배분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91" name="TextBox 90"/>
          <p:cNvSpPr txBox="1"/>
          <p:nvPr/>
        </p:nvSpPr>
        <p:spPr bwMode="blackWhite">
          <a:xfrm>
            <a:off x="3053570" y="4854214"/>
            <a:ext cx="1240307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>
                <a:latin typeface="+mn-ea"/>
              </a:rPr>
              <a:t>등급별 </a:t>
            </a:r>
            <a:r>
              <a:rPr lang="en-US" altLang="ko-KR" sz="1100" dirty="0">
                <a:latin typeface="+mn-ea"/>
              </a:rPr>
              <a:t>Box ID 1</a:t>
            </a:r>
            <a:r>
              <a:rPr lang="ko-KR" altLang="en-US" sz="1100" dirty="0">
                <a:latin typeface="+mn-ea"/>
              </a:rPr>
              <a:t>개 </a:t>
            </a:r>
            <a:r>
              <a:rPr lang="ko-KR" altLang="en-US" sz="1100" dirty="0" smtClean="0">
                <a:latin typeface="+mn-ea"/>
              </a:rPr>
              <a:t>배부원칙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기획상품의 경우 추가출고용 별도 </a:t>
            </a:r>
            <a:r>
              <a:rPr lang="en-US" altLang="ko-KR" sz="1100" dirty="0" smtClean="0">
                <a:latin typeface="+mn-ea"/>
              </a:rPr>
              <a:t>BOX ID </a:t>
            </a:r>
            <a:r>
              <a:rPr lang="ko-KR" altLang="en-US" sz="1100" dirty="0" smtClean="0">
                <a:latin typeface="+mn-ea"/>
              </a:rPr>
              <a:t>구성</a:t>
            </a:r>
            <a:endParaRPr lang="en-US" altLang="ko-KR" sz="1100" dirty="0"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 bwMode="blackWhite">
          <a:xfrm>
            <a:off x="5664743" y="4854214"/>
            <a:ext cx="124030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err="1" smtClean="0">
                <a:latin typeface="+mn-ea"/>
              </a:rPr>
              <a:t>사이즈별</a:t>
            </a:r>
            <a:r>
              <a:rPr lang="ko-KR" altLang="en-US" sz="1100" dirty="0" smtClean="0">
                <a:latin typeface="+mn-ea"/>
              </a:rPr>
              <a:t> 생산 수량 기준으로 등급별 수량 고정</a:t>
            </a:r>
            <a:endParaRPr lang="en-US" altLang="ko-KR" sz="1100" dirty="0"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 bwMode="blackWhite">
          <a:xfrm>
            <a:off x="6970330" y="4854214"/>
            <a:ext cx="1240307" cy="5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err="1" smtClean="0">
                <a:latin typeface="+mn-ea"/>
              </a:rPr>
              <a:t>점별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Assort Pack</a:t>
            </a:r>
            <a:endParaRPr lang="en-US" altLang="ko-KR" sz="1100" dirty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사이즈당 </a:t>
            </a:r>
            <a:r>
              <a:rPr lang="en-US" altLang="ko-KR" sz="1100" dirty="0" smtClean="0">
                <a:latin typeface="+mn-ea"/>
              </a:rPr>
              <a:t>1</a:t>
            </a:r>
            <a:r>
              <a:rPr lang="ko-KR" altLang="en-US" sz="1100" dirty="0" smtClean="0">
                <a:latin typeface="+mn-ea"/>
              </a:rPr>
              <a:t>족 배분원칙</a:t>
            </a:r>
            <a:endParaRPr lang="en-US" altLang="ko-KR" sz="1100" dirty="0"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 bwMode="blackWhite">
          <a:xfrm>
            <a:off x="8266393" y="4854214"/>
            <a:ext cx="1240307" cy="5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등급별 </a:t>
            </a:r>
            <a:r>
              <a:rPr lang="en-US" altLang="ko-KR" sz="1100" dirty="0" smtClean="0">
                <a:latin typeface="+mn-ea"/>
              </a:rPr>
              <a:t>Box ID 1</a:t>
            </a:r>
            <a:r>
              <a:rPr lang="ko-KR" altLang="en-US" sz="1100" dirty="0" smtClean="0">
                <a:latin typeface="+mn-ea"/>
              </a:rPr>
              <a:t>개 배부원칙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 1size </a:t>
            </a:r>
            <a:r>
              <a:rPr lang="ko-KR" altLang="en-US" sz="1100" dirty="0" smtClean="0">
                <a:latin typeface="+mn-ea"/>
              </a:rPr>
              <a:t>배분 배제</a:t>
            </a:r>
            <a:endParaRPr lang="en-US" altLang="ko-KR" sz="1100" dirty="0" smtClean="0">
              <a:latin typeface="+mn-ea"/>
            </a:endParaRPr>
          </a:p>
        </p:txBody>
      </p:sp>
      <p:grpSp>
        <p:nvGrpSpPr>
          <p:cNvPr id="96" name="Group 26"/>
          <p:cNvGrpSpPr/>
          <p:nvPr/>
        </p:nvGrpSpPr>
        <p:grpSpPr>
          <a:xfrm>
            <a:off x="8453665" y="1323604"/>
            <a:ext cx="1204685" cy="279180"/>
            <a:chOff x="10043885" y="2794001"/>
            <a:chExt cx="1204686" cy="406414"/>
          </a:xfrm>
        </p:grpSpPr>
        <p:sp>
          <p:nvSpPr>
            <p:cNvPr id="97" name="TextBox 96"/>
            <p:cNvSpPr txBox="1"/>
            <p:nvPr/>
          </p:nvSpPr>
          <p:spPr>
            <a:xfrm>
              <a:off x="10043885" y="2794001"/>
              <a:ext cx="1204686" cy="4064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0000" tIns="46800" rIns="90000" bIns="4680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 smtClean="0">
                  <a:solidFill>
                    <a:srgbClr val="FF0000"/>
                  </a:solidFill>
                  <a:latin typeface="+mn-ea"/>
                </a:rPr>
                <a:t>Example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</a:endParaRPr>
            </a:p>
          </p:txBody>
        </p:sp>
        <p:cxnSp>
          <p:nvCxnSpPr>
            <p:cNvPr id="98" name="Straight Connector 28"/>
            <p:cNvCxnSpPr/>
            <p:nvPr/>
          </p:nvCxnSpPr>
          <p:spPr bwMode="auto">
            <a:xfrm>
              <a:off x="10043885" y="2803287"/>
              <a:ext cx="1204686" cy="0"/>
            </a:xfrm>
            <a:prstGeom prst="line">
              <a:avLst/>
            </a:prstGeom>
            <a:solidFill>
              <a:srgbClr val="6688BB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29"/>
            <p:cNvCxnSpPr/>
            <p:nvPr/>
          </p:nvCxnSpPr>
          <p:spPr bwMode="auto">
            <a:xfrm>
              <a:off x="10043885" y="3134736"/>
              <a:ext cx="1204686" cy="0"/>
            </a:xfrm>
            <a:prstGeom prst="line">
              <a:avLst/>
            </a:prstGeom>
            <a:solidFill>
              <a:srgbClr val="6688BB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TextBox 47"/>
          <p:cNvSpPr txBox="1"/>
          <p:nvPr/>
        </p:nvSpPr>
        <p:spPr bwMode="blackWhite">
          <a:xfrm>
            <a:off x="4345840" y="2061083"/>
            <a:ext cx="1240307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매출액  </a:t>
            </a:r>
            <a:r>
              <a:rPr lang="en-US" altLang="ko-KR" sz="1100" dirty="0" smtClean="0">
                <a:latin typeface="+mn-ea"/>
              </a:rPr>
              <a:t>100%</a:t>
            </a: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4</a:t>
            </a:r>
            <a:r>
              <a:rPr lang="ko-KR" altLang="en-US" sz="1100" dirty="0" smtClean="0">
                <a:latin typeface="+mn-ea"/>
              </a:rPr>
              <a:t>개 등급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등급 내 스타일별로 일부 </a:t>
            </a:r>
            <a:r>
              <a:rPr lang="en-US" altLang="ko-KR" sz="1100" dirty="0" smtClean="0">
                <a:latin typeface="+mn-ea"/>
              </a:rPr>
              <a:t>6</a:t>
            </a:r>
            <a:r>
              <a:rPr lang="ko-KR" altLang="en-US" sz="1100" dirty="0" smtClean="0">
                <a:latin typeface="+mn-ea"/>
              </a:rPr>
              <a:t>개 등급으로 세분화 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매출 급간에 따라 </a:t>
            </a:r>
            <a:r>
              <a:rPr lang="ko-KR" altLang="en-US" sz="1100" dirty="0" err="1" smtClean="0">
                <a:latin typeface="+mn-ea"/>
              </a:rPr>
              <a:t>등급수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/ </a:t>
            </a:r>
            <a:r>
              <a:rPr lang="ko-KR" altLang="en-US" sz="1100" dirty="0" smtClean="0">
                <a:latin typeface="+mn-ea"/>
              </a:rPr>
              <a:t>매장 수 결정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 bwMode="blackWhite">
          <a:xfrm>
            <a:off x="4345841" y="3575774"/>
            <a:ext cx="1240307" cy="104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일부 大 </a:t>
            </a:r>
            <a:r>
              <a:rPr lang="en-US" altLang="ko-KR" sz="1100" dirty="0" smtClean="0">
                <a:latin typeface="+mn-ea"/>
              </a:rPr>
              <a:t>LOT </a:t>
            </a:r>
            <a:r>
              <a:rPr lang="ko-KR" altLang="en-US" sz="1100" dirty="0" smtClean="0">
                <a:latin typeface="+mn-ea"/>
              </a:rPr>
              <a:t>스타일만 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구성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사이즈 숫자 多 → 중심 사이즈만 </a:t>
            </a:r>
            <a:r>
              <a:rPr lang="en-US" altLang="ko-KR" sz="1100" dirty="0" smtClean="0">
                <a:latin typeface="+mn-ea"/>
              </a:rPr>
              <a:t>Assort </a:t>
            </a:r>
            <a:r>
              <a:rPr lang="ko-KR" altLang="en-US" sz="1100" dirty="0" smtClean="0">
                <a:latin typeface="+mn-ea"/>
              </a:rPr>
              <a:t>구성 후 </a:t>
            </a:r>
            <a:r>
              <a:rPr lang="en-US" altLang="ko-KR" sz="1100" dirty="0" smtClean="0">
                <a:latin typeface="+mn-ea"/>
              </a:rPr>
              <a:t>SOLID </a:t>
            </a:r>
            <a:r>
              <a:rPr lang="ko-KR" altLang="en-US" sz="1100" dirty="0" smtClean="0">
                <a:latin typeface="+mn-ea"/>
              </a:rPr>
              <a:t>출고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 bwMode="blackWhite">
          <a:xfrm>
            <a:off x="4345841" y="5847218"/>
            <a:ext cx="1240307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일부 제품 특정 지역 특화 운영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생산 수량 기준 잘라서 배분</a:t>
            </a:r>
            <a:r>
              <a:rPr lang="en-US" altLang="ko-KR" sz="1100" dirty="0" smtClean="0">
                <a:latin typeface="+mn-ea"/>
              </a:rPr>
              <a:t> (</a:t>
            </a:r>
            <a:r>
              <a:rPr lang="ko-KR" altLang="en-US" sz="1100" dirty="0" smtClean="0">
                <a:latin typeface="+mn-ea"/>
              </a:rPr>
              <a:t>교차 배분 실시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sp>
        <p:nvSpPr>
          <p:cNvPr id="51" name="TextBox 50"/>
          <p:cNvSpPr txBox="1"/>
          <p:nvPr/>
        </p:nvSpPr>
        <p:spPr bwMode="blackWhite">
          <a:xfrm>
            <a:off x="4345841" y="4844292"/>
            <a:ext cx="124030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사이즈별</a:t>
            </a:r>
            <a:r>
              <a:rPr lang="ko-KR" altLang="en-US" sz="1100" dirty="0" smtClean="0">
                <a:latin typeface="+mn-ea"/>
              </a:rPr>
              <a:t> 생산 수량 기준으로 </a:t>
            </a:r>
            <a:r>
              <a:rPr lang="en-US" altLang="ko-KR" sz="1100" dirty="0" smtClean="0">
                <a:latin typeface="+mn-ea"/>
              </a:rPr>
              <a:t>SOLID </a:t>
            </a:r>
            <a:r>
              <a:rPr lang="ko-KR" altLang="en-US" sz="1100" dirty="0" smtClean="0">
                <a:latin typeface="+mn-ea"/>
              </a:rPr>
              <a:t>배분 실시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947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[Appendix] </a:t>
            </a:r>
            <a:r>
              <a:rPr lang="ko-KR" altLang="en-US" dirty="0" err="1" smtClean="0"/>
              <a:t>브랜드별</a:t>
            </a:r>
            <a:r>
              <a:rPr lang="ko-KR" altLang="en-US" dirty="0" smtClean="0"/>
              <a:t> 물량 운영 현황 비교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브랜드별로 상이한 로직과 운영 원칙을 갖고 있어</a:t>
            </a:r>
            <a:r>
              <a:rPr lang="en-US" altLang="ko-KR" smtClean="0"/>
              <a:t>, </a:t>
            </a:r>
            <a:r>
              <a:rPr lang="ko-KR" altLang="en-US" smtClean="0"/>
              <a:t>전산화</a:t>
            </a:r>
            <a:r>
              <a:rPr lang="en-US" altLang="ko-KR" smtClean="0"/>
              <a:t>/</a:t>
            </a:r>
            <a:r>
              <a:rPr lang="ko-KR" altLang="en-US" smtClean="0"/>
              <a:t>자동화를 위해서는 표준안의 수립이 필요하며</a:t>
            </a:r>
            <a:r>
              <a:rPr lang="en-US" altLang="ko-KR" smtClean="0"/>
              <a:t>, </a:t>
            </a:r>
            <a:r>
              <a:rPr lang="ko-KR" altLang="en-US" smtClean="0"/>
              <a:t>복종별 특성을 고려한 안을 수립하겠음</a:t>
            </a:r>
            <a:endParaRPr lang="ko-KR" altLang="en-US" dirty="0"/>
          </a:p>
        </p:txBody>
      </p:sp>
      <p:grpSp>
        <p:nvGrpSpPr>
          <p:cNvPr id="47" name="Group 26"/>
          <p:cNvGrpSpPr/>
          <p:nvPr/>
        </p:nvGrpSpPr>
        <p:grpSpPr>
          <a:xfrm>
            <a:off x="8453665" y="1323604"/>
            <a:ext cx="1204685" cy="279180"/>
            <a:chOff x="10043885" y="2794001"/>
            <a:chExt cx="1204686" cy="406414"/>
          </a:xfrm>
        </p:grpSpPr>
        <p:sp>
          <p:nvSpPr>
            <p:cNvPr id="48" name="TextBox 47"/>
            <p:cNvSpPr txBox="1"/>
            <p:nvPr/>
          </p:nvSpPr>
          <p:spPr>
            <a:xfrm>
              <a:off x="10043885" y="2794001"/>
              <a:ext cx="1204686" cy="406414"/>
            </a:xfrm>
            <a:prstGeom prst="rect">
              <a:avLst/>
            </a:prstGeom>
            <a:noFill/>
          </p:spPr>
          <p:txBody>
            <a:bodyPr vert="horz" wrap="square" lIns="90000" tIns="46800" rIns="90000" bIns="4680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 smtClean="0">
                  <a:solidFill>
                    <a:srgbClr val="FF0000"/>
                  </a:solidFill>
                  <a:latin typeface="+mn-ea"/>
                </a:rPr>
                <a:t>Example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</a:endParaRPr>
            </a:p>
          </p:txBody>
        </p:sp>
        <p:cxnSp>
          <p:nvCxnSpPr>
            <p:cNvPr id="49" name="Straight Connector 28"/>
            <p:cNvCxnSpPr/>
            <p:nvPr/>
          </p:nvCxnSpPr>
          <p:spPr bwMode="auto">
            <a:xfrm>
              <a:off x="10043885" y="2803287"/>
              <a:ext cx="1204686" cy="0"/>
            </a:xfrm>
            <a:prstGeom prst="line">
              <a:avLst/>
            </a:prstGeom>
            <a:solidFill>
              <a:srgbClr val="6688BB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29"/>
            <p:cNvCxnSpPr/>
            <p:nvPr/>
          </p:nvCxnSpPr>
          <p:spPr bwMode="auto">
            <a:xfrm>
              <a:off x="10043885" y="3134736"/>
              <a:ext cx="1204686" cy="0"/>
            </a:xfrm>
            <a:prstGeom prst="line">
              <a:avLst/>
            </a:prstGeom>
            <a:solidFill>
              <a:srgbClr val="6688BB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직사각형 50"/>
          <p:cNvSpPr/>
          <p:nvPr/>
        </p:nvSpPr>
        <p:spPr bwMode="blackWhite">
          <a:xfrm>
            <a:off x="905072" y="3154847"/>
            <a:ext cx="761193" cy="8807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수행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/>
            </a:r>
            <a:b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</a:b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주기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/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시점</a:t>
            </a:r>
          </a:p>
        </p:txBody>
      </p:sp>
      <p:sp>
        <p:nvSpPr>
          <p:cNvPr id="52" name="직사각형 51"/>
          <p:cNvSpPr/>
          <p:nvPr/>
        </p:nvSpPr>
        <p:spPr bwMode="blackWhite">
          <a:xfrm>
            <a:off x="905071" y="2199509"/>
            <a:ext cx="761193" cy="9123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200" b="1" kern="0" dirty="0">
                <a:solidFill>
                  <a:sysClr val="windowText" lastClr="000000"/>
                </a:solidFill>
                <a:latin typeface="+mn-ea"/>
              </a:rPr>
              <a:t>Logic </a:t>
            </a:r>
            <a:r>
              <a:rPr lang="ko-KR" altLang="en-US" sz="1200" b="1" kern="0" dirty="0">
                <a:solidFill>
                  <a:sysClr val="windowText" lastClr="000000"/>
                </a:solidFill>
                <a:latin typeface="+mn-ea"/>
              </a:rPr>
              <a:t>및</a:t>
            </a:r>
            <a:r>
              <a:rPr lang="en-US" altLang="ko-KR" sz="1200" b="1" kern="0" dirty="0">
                <a:solidFill>
                  <a:sysClr val="windowText" lastClr="000000"/>
                </a:solidFill>
                <a:latin typeface="+mn-ea"/>
              </a:rPr>
              <a:t/>
            </a:r>
            <a:br>
              <a:rPr lang="en-US" altLang="ko-KR" sz="1200" b="1" kern="0" dirty="0">
                <a:solidFill>
                  <a:sysClr val="windowText" lastClr="000000"/>
                </a:solidFill>
                <a:latin typeface="+mn-ea"/>
              </a:rPr>
            </a:br>
            <a:r>
              <a:rPr lang="ko-KR" altLang="en-US" sz="1200" b="1" kern="0" dirty="0">
                <a:solidFill>
                  <a:sysClr val="windowText" lastClr="000000"/>
                </a:solidFill>
                <a:latin typeface="+mn-ea"/>
              </a:rPr>
              <a:t>지시 방식</a:t>
            </a:r>
          </a:p>
        </p:txBody>
      </p:sp>
      <p:sp>
        <p:nvSpPr>
          <p:cNvPr id="53" name="직사각형 52"/>
          <p:cNvSpPr/>
          <p:nvPr/>
        </p:nvSpPr>
        <p:spPr bwMode="blackWhite">
          <a:xfrm>
            <a:off x="905071" y="5007624"/>
            <a:ext cx="761193" cy="607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+mn-ea"/>
              </a:rPr>
              <a:t>물량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+mn-ea"/>
              </a:rPr>
              <a:t/>
            </a:r>
            <a:br>
              <a:rPr lang="en-US" altLang="ko-KR" sz="1200" b="1" kern="0" dirty="0" smtClean="0">
                <a:solidFill>
                  <a:sysClr val="windowText" lastClr="000000"/>
                </a:solidFill>
                <a:latin typeface="+mn-ea"/>
              </a:rPr>
            </a:b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+mn-ea"/>
              </a:rPr>
              <a:t>산정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+mn-ea"/>
              </a:rPr>
              <a:t/>
            </a:r>
            <a:br>
              <a:rPr lang="en-US" altLang="ko-KR" sz="1200" b="1" kern="0" dirty="0" smtClean="0">
                <a:solidFill>
                  <a:sysClr val="windowText" lastClr="000000"/>
                </a:solidFill>
                <a:latin typeface="+mn-ea"/>
              </a:rPr>
            </a:b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+mn-ea"/>
              </a:rPr>
              <a:t>공식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 bwMode="blackWhite">
          <a:xfrm>
            <a:off x="408826" y="3155347"/>
            <a:ext cx="454988" cy="24599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점간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  <a:p>
            <a:pPr marL="0" marR="0" indent="0" algn="ctr" defTabSz="102870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+mn-ea"/>
              </a:rPr>
              <a:t>이송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+mn-ea"/>
              </a:rPr>
              <a:t/>
            </a:r>
            <a:br>
              <a:rPr lang="en-US" altLang="ko-KR" sz="1200" b="1" kern="0" dirty="0" smtClean="0">
                <a:solidFill>
                  <a:sysClr val="windowText" lastClr="000000"/>
                </a:solidFill>
                <a:latin typeface="+mn-ea"/>
              </a:rPr>
            </a:b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+mn-ea"/>
              </a:rPr>
              <a:t>본사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+mn-ea"/>
              </a:rPr>
              <a:t/>
            </a:r>
            <a:br>
              <a:rPr lang="en-US" altLang="ko-KR" sz="1200" b="1" kern="0" dirty="0" smtClean="0">
                <a:solidFill>
                  <a:sysClr val="windowText" lastClr="000000"/>
                </a:solidFill>
                <a:latin typeface="+mn-ea"/>
              </a:rPr>
            </a:b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+mn-ea"/>
              </a:rPr>
              <a:t>지시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+mn-ea"/>
              </a:rPr>
              <a:t>)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 bwMode="blackWhite">
          <a:xfrm>
            <a:off x="1747981" y="1759310"/>
            <a:ext cx="1240307" cy="3794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KS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 bwMode="blackWhite">
          <a:xfrm>
            <a:off x="3053568" y="1759310"/>
            <a:ext cx="1240307" cy="3794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+mn-ea"/>
              </a:rPr>
              <a:t>HD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 bwMode="blackWhite">
          <a:xfrm>
            <a:off x="4359155" y="1759310"/>
            <a:ext cx="1240307" cy="3794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200" b="1" kern="0" noProof="0" dirty="0" smtClean="0">
                <a:solidFill>
                  <a:sysClr val="windowText" lastClr="000000"/>
                </a:solidFill>
                <a:latin typeface="+mn-ea"/>
              </a:rPr>
              <a:t>CM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0" name="직사각형 99"/>
          <p:cNvSpPr/>
          <p:nvPr/>
        </p:nvSpPr>
        <p:spPr bwMode="blackWhite">
          <a:xfrm>
            <a:off x="5664741" y="1759310"/>
            <a:ext cx="1240307" cy="3794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+mn-ea"/>
              </a:rPr>
              <a:t>QUA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1" name="직사각형 100"/>
          <p:cNvSpPr/>
          <p:nvPr/>
        </p:nvSpPr>
        <p:spPr bwMode="blackWhite">
          <a:xfrm>
            <a:off x="6970328" y="1759310"/>
            <a:ext cx="1240307" cy="3794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GX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 bwMode="blackWhite">
          <a:xfrm>
            <a:off x="1747983" y="2231628"/>
            <a:ext cx="1240307" cy="71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별도 계산식 없음 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담당 판단 출고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 Assort </a:t>
            </a:r>
            <a:r>
              <a:rPr lang="ko-KR" altLang="en-US" sz="1100" dirty="0" smtClean="0">
                <a:latin typeface="+mn-ea"/>
              </a:rPr>
              <a:t>잔량 출고 중심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03" name="TextBox 102"/>
          <p:cNvSpPr txBox="1"/>
          <p:nvPr/>
        </p:nvSpPr>
        <p:spPr bwMode="blackWhite">
          <a:xfrm>
            <a:off x="1747982" y="3155348"/>
            <a:ext cx="1240307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완불 자동 점간 주로 활용하며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주기적으로 검토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판매율 각 </a:t>
            </a:r>
            <a:r>
              <a:rPr lang="en-US" altLang="ko-KR" sz="1100" dirty="0" smtClean="0">
                <a:latin typeface="+mn-ea"/>
              </a:rPr>
              <a:t>40%, 70% </a:t>
            </a:r>
            <a:r>
              <a:rPr lang="ko-KR" altLang="en-US" sz="1100" dirty="0" smtClean="0">
                <a:latin typeface="+mn-ea"/>
              </a:rPr>
              <a:t>전후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 bwMode="blackWhite">
          <a:xfrm>
            <a:off x="1747983" y="5008124"/>
            <a:ext cx="1240307" cy="5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별도로 정의된 산정공식 없음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</a:pPr>
            <a:r>
              <a:rPr lang="en-US" altLang="ko-KR" sz="1100" dirty="0" smtClean="0">
                <a:latin typeface="+mn-ea"/>
              </a:rPr>
              <a:t> (</a:t>
            </a:r>
            <a:r>
              <a:rPr lang="ko-KR" altLang="en-US" sz="1100" dirty="0" smtClean="0">
                <a:latin typeface="+mn-ea"/>
              </a:rPr>
              <a:t>담당자 판단</a:t>
            </a:r>
            <a:r>
              <a:rPr lang="en-US" altLang="ko-KR" sz="1100" dirty="0" smtClean="0">
                <a:latin typeface="+mn-ea"/>
              </a:rPr>
              <a:t>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 bwMode="blackWhite">
          <a:xfrm>
            <a:off x="3053569" y="3155348"/>
            <a:ext cx="1240307" cy="71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주단위</a:t>
            </a:r>
            <a:r>
              <a:rPr lang="ko-KR" altLang="en-US" sz="1100" dirty="0" smtClean="0">
                <a:latin typeface="+mn-ea"/>
              </a:rPr>
              <a:t> 판매진도 체크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주 </a:t>
            </a:r>
            <a:r>
              <a:rPr lang="en-US" altLang="ko-KR" sz="1100" dirty="0" smtClean="0">
                <a:latin typeface="+mn-ea"/>
              </a:rPr>
              <a:t>1</a:t>
            </a:r>
            <a:r>
              <a:rPr lang="ko-KR" altLang="en-US" sz="1100" dirty="0" smtClean="0">
                <a:latin typeface="+mn-ea"/>
              </a:rPr>
              <a:t>회 실시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담당자 판단에 의해 대상 결정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 bwMode="blackWhite">
          <a:xfrm>
            <a:off x="3053570" y="5008124"/>
            <a:ext cx="1240307" cy="5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별도로 정의된 산정공식 없음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</a:pPr>
            <a:r>
              <a:rPr lang="en-US" altLang="ko-KR" sz="1100" dirty="0" smtClean="0">
                <a:latin typeface="+mn-ea"/>
              </a:rPr>
              <a:t> (</a:t>
            </a:r>
            <a:r>
              <a:rPr lang="ko-KR" altLang="en-US" sz="1100" dirty="0" smtClean="0">
                <a:latin typeface="+mn-ea"/>
              </a:rPr>
              <a:t>담당자 판단</a:t>
            </a:r>
            <a:r>
              <a:rPr lang="en-US" altLang="ko-KR" sz="1100" dirty="0" smtClean="0">
                <a:latin typeface="+mn-ea"/>
              </a:rPr>
              <a:t>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 bwMode="blackWhite">
          <a:xfrm>
            <a:off x="4359155" y="3155348"/>
            <a:ext cx="124030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주요 아이템에 대해 주단위로 점검</a:t>
            </a:r>
            <a:r>
              <a:rPr lang="en-US" altLang="ko-KR" sz="1100" dirty="0" smtClean="0">
                <a:latin typeface="+mn-ea"/>
              </a:rPr>
              <a:t>/</a:t>
            </a:r>
            <a:r>
              <a:rPr lang="ko-KR" altLang="en-US" sz="1100" dirty="0" smtClean="0">
                <a:latin typeface="+mn-ea"/>
              </a:rPr>
              <a:t>시행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08" name="TextBox 107"/>
          <p:cNvSpPr txBox="1"/>
          <p:nvPr/>
        </p:nvSpPr>
        <p:spPr bwMode="blackWhite">
          <a:xfrm>
            <a:off x="4359156" y="5008124"/>
            <a:ext cx="1240307" cy="5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별도로 정의된 산정공식 없음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</a:pPr>
            <a:r>
              <a:rPr lang="en-US" altLang="ko-KR" sz="1100" dirty="0" smtClean="0">
                <a:latin typeface="+mn-ea"/>
              </a:rPr>
              <a:t> (</a:t>
            </a:r>
            <a:r>
              <a:rPr lang="ko-KR" altLang="en-US" sz="1100" dirty="0" smtClean="0">
                <a:latin typeface="+mn-ea"/>
              </a:rPr>
              <a:t>담당자 판단</a:t>
            </a:r>
            <a:r>
              <a:rPr lang="en-US" altLang="ko-KR" sz="1100" dirty="0" smtClean="0">
                <a:latin typeface="+mn-ea"/>
              </a:rPr>
              <a:t>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09" name="TextBox 108"/>
          <p:cNvSpPr txBox="1"/>
          <p:nvPr/>
        </p:nvSpPr>
        <p:spPr bwMode="blackWhite">
          <a:xfrm>
            <a:off x="5664743" y="2231628"/>
            <a:ext cx="1240307" cy="91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별도 계산식 없음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</a:pPr>
            <a:r>
              <a:rPr lang="en-US" altLang="ko-KR" sz="1100" dirty="0" smtClean="0">
                <a:latin typeface="+mn-ea"/>
              </a:rPr>
              <a:t> (</a:t>
            </a:r>
            <a:r>
              <a:rPr lang="ko-KR" altLang="en-US" sz="1100" dirty="0" smtClean="0">
                <a:latin typeface="+mn-ea"/>
              </a:rPr>
              <a:t>담당 판단 출고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err="1" smtClean="0">
                <a:latin typeface="+mn-ea"/>
              </a:rPr>
              <a:t>주단위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화요일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 체크하여</a:t>
            </a:r>
            <a:r>
              <a:rPr lang="en-US" altLang="ko-KR" sz="1100" dirty="0" smtClean="0">
                <a:latin typeface="+mn-ea"/>
              </a:rPr>
              <a:t>,</a:t>
            </a:r>
            <a:r>
              <a:rPr lang="ko-KR" altLang="en-US" sz="1100" dirty="0" smtClean="0">
                <a:latin typeface="+mn-ea"/>
              </a:rPr>
              <a:t> 출고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지시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 bwMode="blackWhite">
          <a:xfrm>
            <a:off x="5664742" y="3155348"/>
            <a:ext cx="124030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매주 화요일</a:t>
            </a:r>
            <a:r>
              <a:rPr lang="en-US" altLang="ko-KR" sz="1100" dirty="0" smtClean="0">
                <a:latin typeface="+mn-ea"/>
              </a:rPr>
              <a:t/>
            </a:r>
            <a:br>
              <a:rPr lang="en-US" altLang="ko-KR" sz="1100" dirty="0" smtClean="0">
                <a:latin typeface="+mn-ea"/>
              </a:rPr>
            </a:br>
            <a:r>
              <a:rPr lang="ko-KR" altLang="en-US" sz="1100" dirty="0" err="1" smtClean="0">
                <a:latin typeface="+mn-ea"/>
              </a:rPr>
              <a:t>품종별로</a:t>
            </a:r>
            <a:r>
              <a:rPr lang="ko-KR" altLang="en-US" sz="1100" dirty="0" smtClean="0">
                <a:latin typeface="+mn-ea"/>
              </a:rPr>
              <a:t> 주차를 두어 </a:t>
            </a:r>
            <a:r>
              <a:rPr lang="ko-KR" altLang="en-US" sz="1100" dirty="0" err="1" smtClean="0">
                <a:latin typeface="+mn-ea"/>
              </a:rPr>
              <a:t>전스타일</a:t>
            </a:r>
            <a:r>
              <a:rPr lang="ko-KR" altLang="en-US" sz="1100" dirty="0" smtClean="0">
                <a:latin typeface="+mn-ea"/>
              </a:rPr>
              <a:t> 체크하여 결정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 bwMode="blackWhite">
          <a:xfrm>
            <a:off x="5664743" y="5008124"/>
            <a:ext cx="1240307" cy="5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별도로 정의된 산정공식 없음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</a:pPr>
            <a:r>
              <a:rPr lang="en-US" altLang="ko-KR" sz="1100" dirty="0" smtClean="0">
                <a:latin typeface="+mn-ea"/>
              </a:rPr>
              <a:t>  (</a:t>
            </a:r>
            <a:r>
              <a:rPr lang="ko-KR" altLang="en-US" sz="1100" dirty="0" smtClean="0">
                <a:latin typeface="+mn-ea"/>
              </a:rPr>
              <a:t>담당자 판단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sp>
        <p:nvSpPr>
          <p:cNvPr id="112" name="TextBox 111"/>
          <p:cNvSpPr txBox="1"/>
          <p:nvPr/>
        </p:nvSpPr>
        <p:spPr bwMode="blackWhite">
          <a:xfrm>
            <a:off x="6970330" y="2231628"/>
            <a:ext cx="1240307" cy="91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별도 계산식 없음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</a:pPr>
            <a:r>
              <a:rPr lang="en-US" altLang="ko-KR" sz="1100" dirty="0" smtClean="0">
                <a:latin typeface="+mn-ea"/>
              </a:rPr>
              <a:t> (</a:t>
            </a:r>
            <a:r>
              <a:rPr lang="ko-KR" altLang="en-US" sz="1100" dirty="0" smtClean="0">
                <a:latin typeface="+mn-ea"/>
              </a:rPr>
              <a:t>담당 판단 출고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수시 출고 자제 </a:t>
            </a:r>
            <a:r>
              <a:rPr lang="en-US" altLang="ko-KR" sz="1100" dirty="0" smtClean="0">
                <a:latin typeface="+mn-ea"/>
              </a:rPr>
              <a:t>(S/O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1</a:t>
            </a:r>
            <a:r>
              <a:rPr lang="ko-KR" altLang="en-US" sz="1100" dirty="0" smtClean="0">
                <a:latin typeface="+mn-ea"/>
              </a:rPr>
              <a:t>개월 전부터 일괄 진행</a:t>
            </a:r>
            <a:r>
              <a:rPr lang="en-US" altLang="ko-KR" sz="1100" dirty="0" smtClean="0">
                <a:latin typeface="+mn-ea"/>
              </a:rPr>
              <a:t>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13" name="TextBox 112"/>
          <p:cNvSpPr txBox="1"/>
          <p:nvPr/>
        </p:nvSpPr>
        <p:spPr bwMode="blackWhite">
          <a:xfrm>
            <a:off x="6970329" y="3155348"/>
            <a:ext cx="1240307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비정기적 진행</a:t>
            </a:r>
            <a:r>
              <a:rPr lang="en-US" altLang="ko-KR" sz="1100" dirty="0">
                <a:latin typeface="+mn-ea"/>
              </a:rPr>
              <a:t/>
            </a:r>
            <a:br>
              <a:rPr lang="en-US" altLang="ko-KR" sz="1100" dirty="0">
                <a:latin typeface="+mn-ea"/>
              </a:rPr>
            </a:b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완불 자동 점간 활용 판매분 보충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시즌 말 몰아주기 위주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14" name="TextBox 113"/>
          <p:cNvSpPr txBox="1"/>
          <p:nvPr/>
        </p:nvSpPr>
        <p:spPr bwMode="blackWhite">
          <a:xfrm>
            <a:off x="6970330" y="5008124"/>
            <a:ext cx="1240307" cy="5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별도로 정의된 산정공식 없음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</a:pPr>
            <a:r>
              <a:rPr lang="en-US" altLang="ko-KR" sz="1100" dirty="0" smtClean="0">
                <a:latin typeface="+mn-ea"/>
              </a:rPr>
              <a:t>  (</a:t>
            </a:r>
            <a:r>
              <a:rPr lang="ko-KR" altLang="en-US" sz="1100" dirty="0" smtClean="0">
                <a:latin typeface="+mn-ea"/>
              </a:rPr>
              <a:t>담당자 판단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sp>
        <p:nvSpPr>
          <p:cNvPr id="115" name="직사각형 114"/>
          <p:cNvSpPr/>
          <p:nvPr/>
        </p:nvSpPr>
        <p:spPr bwMode="blackWhite">
          <a:xfrm>
            <a:off x="409209" y="2200010"/>
            <a:ext cx="454988" cy="9116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추가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  <a:p>
            <a:pPr marL="0" marR="0" indent="0" algn="ctr" defTabSz="102870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출고</a:t>
            </a:r>
          </a:p>
        </p:txBody>
      </p:sp>
      <p:sp>
        <p:nvSpPr>
          <p:cNvPr id="116" name="직사각형 115"/>
          <p:cNvSpPr/>
          <p:nvPr/>
        </p:nvSpPr>
        <p:spPr bwMode="blackWhite">
          <a:xfrm>
            <a:off x="8266391" y="1759310"/>
            <a:ext cx="1240307" cy="3794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+mn-ea"/>
              </a:rPr>
              <a:t>SE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7" name="TextBox 116"/>
          <p:cNvSpPr txBox="1"/>
          <p:nvPr/>
        </p:nvSpPr>
        <p:spPr bwMode="blackWhite">
          <a:xfrm>
            <a:off x="8266392" y="3155348"/>
            <a:ext cx="1240307" cy="71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err="1" smtClean="0">
                <a:latin typeface="+mn-ea"/>
              </a:rPr>
              <a:t>주단위</a:t>
            </a:r>
            <a:r>
              <a:rPr lang="ko-KR" altLang="en-US" sz="1100" dirty="0" smtClean="0">
                <a:latin typeface="+mn-ea"/>
              </a:rPr>
              <a:t> 체크하여 진행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업무 </a:t>
            </a:r>
            <a:r>
              <a:rPr lang="en-US" altLang="ko-KR" sz="1100" dirty="0" err="1" smtClean="0">
                <a:latin typeface="+mn-ea"/>
              </a:rPr>
              <a:t>Capa</a:t>
            </a:r>
            <a:r>
              <a:rPr lang="ko-KR" altLang="en-US" sz="1100" dirty="0" smtClean="0">
                <a:latin typeface="+mn-ea"/>
              </a:rPr>
              <a:t>로 정례화는 어려움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18" name="TextBox 117"/>
          <p:cNvSpPr txBox="1"/>
          <p:nvPr/>
        </p:nvSpPr>
        <p:spPr bwMode="blackWhite">
          <a:xfrm>
            <a:off x="8266393" y="5008124"/>
            <a:ext cx="1240307" cy="71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별도로 정의된 산정공식 없음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</a:pPr>
            <a:r>
              <a:rPr lang="en-US" altLang="ko-KR" sz="1100" dirty="0" smtClean="0">
                <a:latin typeface="+mn-ea"/>
              </a:rPr>
              <a:t>  (</a:t>
            </a:r>
            <a:r>
              <a:rPr lang="ko-KR" altLang="en-US" sz="1100" dirty="0" smtClean="0">
                <a:latin typeface="+mn-ea"/>
              </a:rPr>
              <a:t>담당자 판단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최근 판매 고려</a:t>
            </a:r>
            <a:r>
              <a:rPr lang="en-US" altLang="ko-KR" sz="1100" dirty="0" smtClean="0">
                <a:latin typeface="+mn-ea"/>
              </a:rPr>
              <a:t>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19" name="TextBox 118"/>
          <p:cNvSpPr txBox="1"/>
          <p:nvPr/>
        </p:nvSpPr>
        <p:spPr bwMode="blackWhite">
          <a:xfrm>
            <a:off x="3053569" y="2231628"/>
            <a:ext cx="1240307" cy="71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별도 계산식 없음 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담당 판단 출고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판매진도 체크</a:t>
            </a:r>
            <a:r>
              <a:rPr lang="en-US" altLang="ko-KR" sz="1100" dirty="0" smtClean="0">
                <a:latin typeface="+mn-ea"/>
              </a:rPr>
              <a:t>,</a:t>
            </a:r>
            <a:r>
              <a:rPr lang="ko-KR" altLang="en-US" sz="1100" dirty="0" smtClean="0">
                <a:latin typeface="+mn-ea"/>
              </a:rPr>
              <a:t> 수시 실시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20" name="TextBox 119"/>
          <p:cNvSpPr txBox="1"/>
          <p:nvPr/>
        </p:nvSpPr>
        <p:spPr bwMode="blackWhite">
          <a:xfrm>
            <a:off x="4359155" y="2231628"/>
            <a:ext cx="1240307" cy="71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출고시점부터 </a:t>
            </a:r>
            <a:r>
              <a:rPr lang="ko-KR" altLang="en-US" sz="1100" dirty="0" err="1" smtClean="0">
                <a:latin typeface="+mn-ea"/>
              </a:rPr>
              <a:t>주단위</a:t>
            </a:r>
            <a:r>
              <a:rPr lang="ko-KR" altLang="en-US" sz="1100" dirty="0" smtClean="0">
                <a:latin typeface="+mn-ea"/>
              </a:rPr>
              <a:t> 체크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사이즈 보완의 개념이 강함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 bwMode="blackWhite">
          <a:xfrm>
            <a:off x="8266392" y="2231628"/>
            <a:ext cx="1240307" cy="91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별도 계산식 없음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</a:pPr>
            <a:r>
              <a:rPr lang="en-US" altLang="ko-KR" sz="1100" dirty="0" smtClean="0">
                <a:latin typeface="+mn-ea"/>
              </a:rPr>
              <a:t> (</a:t>
            </a:r>
            <a:r>
              <a:rPr lang="ko-KR" altLang="en-US" sz="1100" dirty="0" smtClean="0">
                <a:latin typeface="+mn-ea"/>
              </a:rPr>
              <a:t>담당 판단 출고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최근 판매 고려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err="1" smtClean="0">
                <a:latin typeface="+mn-ea"/>
              </a:rPr>
              <a:t>주단위</a:t>
            </a:r>
            <a:r>
              <a:rPr lang="ko-KR" altLang="en-US" sz="1100" dirty="0" smtClean="0">
                <a:latin typeface="+mn-ea"/>
              </a:rPr>
              <a:t> 체크하여</a:t>
            </a:r>
            <a:r>
              <a:rPr lang="en-US" altLang="ko-KR" sz="1100" dirty="0" smtClean="0">
                <a:latin typeface="+mn-ea"/>
              </a:rPr>
              <a:t>,</a:t>
            </a:r>
            <a:r>
              <a:rPr lang="ko-KR" altLang="en-US" sz="1100" dirty="0" smtClean="0">
                <a:latin typeface="+mn-ea"/>
              </a:rPr>
              <a:t> 출고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지시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22" name="직사각형 121"/>
          <p:cNvSpPr/>
          <p:nvPr/>
        </p:nvSpPr>
        <p:spPr bwMode="blackWhite">
          <a:xfrm>
            <a:off x="905071" y="4074611"/>
            <a:ext cx="761193" cy="8807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보내는점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/</a:t>
            </a:r>
            <a:b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</a:b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받는점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/>
            </a:r>
            <a:b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</a:b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선정</a:t>
            </a:r>
          </a:p>
        </p:txBody>
      </p:sp>
      <p:sp>
        <p:nvSpPr>
          <p:cNvPr id="123" name="TextBox 122"/>
          <p:cNvSpPr txBox="1"/>
          <p:nvPr/>
        </p:nvSpPr>
        <p:spPr bwMode="blackWhite">
          <a:xfrm>
            <a:off x="1747983" y="4075112"/>
            <a:ext cx="1240307" cy="71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판매수량</a:t>
            </a:r>
            <a:r>
              <a:rPr lang="en-US" altLang="ko-KR" sz="1100" dirty="0" smtClean="0">
                <a:latin typeface="+mn-ea"/>
              </a:rPr>
              <a:t>/</a:t>
            </a:r>
            <a:r>
              <a:rPr lang="ko-KR" altLang="en-US" sz="1100" dirty="0" smtClean="0">
                <a:latin typeface="+mn-ea"/>
              </a:rPr>
              <a:t>율 하위 매장 </a:t>
            </a:r>
            <a:r>
              <a:rPr lang="en-US" altLang="ko-KR" sz="1100" dirty="0" smtClean="0">
                <a:latin typeface="+mn-ea"/>
                <a:sym typeface="Wingdings" pitchFamily="2" charset="2"/>
              </a:rPr>
              <a:t> </a:t>
            </a:r>
            <a:r>
              <a:rPr lang="ko-KR" altLang="en-US" sz="1100" dirty="0" smtClean="0">
                <a:latin typeface="+mn-ea"/>
                <a:sym typeface="Wingdings" pitchFamily="2" charset="2"/>
              </a:rPr>
              <a:t>상위매장</a:t>
            </a:r>
            <a:endParaRPr lang="en-US" altLang="ko-KR" sz="1100" dirty="0" smtClean="0">
              <a:latin typeface="+mn-ea"/>
              <a:sym typeface="Wingdings" pitchFamily="2" charset="2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  <a:sym typeface="Wingdings" pitchFamily="2" charset="2"/>
              </a:rPr>
              <a:t>매장 상황 정성적 </a:t>
            </a:r>
            <a:r>
              <a:rPr lang="en-US" altLang="ko-KR" sz="1100" dirty="0" smtClean="0">
                <a:latin typeface="+mn-ea"/>
                <a:sym typeface="Wingdings" pitchFamily="2" charset="2"/>
              </a:rPr>
              <a:t>(</a:t>
            </a:r>
            <a:r>
              <a:rPr lang="ko-KR" altLang="en-US" sz="1100" dirty="0" smtClean="0">
                <a:latin typeface="+mn-ea"/>
                <a:sym typeface="Wingdings" pitchFamily="2" charset="2"/>
              </a:rPr>
              <a:t>경험 의거</a:t>
            </a:r>
            <a:r>
              <a:rPr lang="en-US" altLang="ko-KR" sz="1100" dirty="0" smtClean="0">
                <a:latin typeface="+mn-ea"/>
                <a:sym typeface="Wingdings" pitchFamily="2" charset="2"/>
              </a:rPr>
              <a:t>)</a:t>
            </a:r>
            <a:r>
              <a:rPr lang="ko-KR" altLang="en-US" sz="1100" dirty="0" smtClean="0">
                <a:latin typeface="+mn-ea"/>
                <a:sym typeface="Wingdings" pitchFamily="2" charset="2"/>
              </a:rPr>
              <a:t> 감안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24" name="TextBox 123"/>
          <p:cNvSpPr txBox="1"/>
          <p:nvPr/>
        </p:nvSpPr>
        <p:spPr bwMode="blackWhite">
          <a:xfrm>
            <a:off x="3053570" y="4075112"/>
            <a:ext cx="12403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판매수량 하위 매장 → 상위매장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25" name="TextBox 124"/>
          <p:cNvSpPr txBox="1"/>
          <p:nvPr/>
        </p:nvSpPr>
        <p:spPr bwMode="blackWhite">
          <a:xfrm>
            <a:off x="4359156" y="4075112"/>
            <a:ext cx="1240307" cy="71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판매수량 하위 매장 → 상위매장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정장 특성상 </a:t>
            </a:r>
            <a:r>
              <a:rPr lang="ko-KR" altLang="en-US" sz="1100" dirty="0" err="1" smtClean="0">
                <a:latin typeface="+mn-ea"/>
              </a:rPr>
              <a:t>행사점간이</a:t>
            </a:r>
            <a:r>
              <a:rPr lang="ko-KR" altLang="en-US" sz="1100" dirty="0" smtClean="0">
                <a:latin typeface="+mn-ea"/>
              </a:rPr>
              <a:t> 잦음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26" name="TextBox 125"/>
          <p:cNvSpPr txBox="1"/>
          <p:nvPr/>
        </p:nvSpPr>
        <p:spPr bwMode="blackWhite">
          <a:xfrm>
            <a:off x="5664743" y="4075112"/>
            <a:ext cx="124030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판매수량</a:t>
            </a:r>
            <a:r>
              <a:rPr lang="en-US" altLang="ko-KR" sz="1100" dirty="0" smtClean="0">
                <a:latin typeface="+mn-ea"/>
              </a:rPr>
              <a:t>/</a:t>
            </a:r>
            <a:r>
              <a:rPr lang="ko-KR" altLang="en-US" sz="1100" dirty="0" smtClean="0">
                <a:latin typeface="+mn-ea"/>
              </a:rPr>
              <a:t>율</a:t>
            </a:r>
            <a:r>
              <a:rPr lang="en-US" altLang="ko-KR" sz="1100" dirty="0" smtClean="0">
                <a:latin typeface="+mn-ea"/>
              </a:rPr>
              <a:t>, Size</a:t>
            </a:r>
            <a:r>
              <a:rPr lang="ko-KR" altLang="en-US" sz="1100" dirty="0" smtClean="0">
                <a:latin typeface="+mn-ea"/>
              </a:rPr>
              <a:t>별 재고 검토하여 하위 매장</a:t>
            </a:r>
            <a:r>
              <a:rPr lang="en-US" altLang="ko-KR" sz="1100" dirty="0" smtClean="0">
                <a:latin typeface="+mn-ea"/>
                <a:sym typeface="Wingdings" pitchFamily="2" charset="2"/>
              </a:rPr>
              <a:t> </a:t>
            </a:r>
            <a:r>
              <a:rPr lang="ko-KR" altLang="en-US" sz="1100" dirty="0" smtClean="0">
                <a:latin typeface="+mn-ea"/>
                <a:sym typeface="Wingdings" pitchFamily="2" charset="2"/>
              </a:rPr>
              <a:t>상위 매장</a:t>
            </a:r>
            <a:endParaRPr lang="en-US" altLang="ko-KR" sz="1100" dirty="0" smtClean="0">
              <a:latin typeface="+mn-ea"/>
              <a:sym typeface="Wingdings" pitchFamily="2" charset="2"/>
            </a:endParaRPr>
          </a:p>
        </p:txBody>
      </p:sp>
      <p:sp>
        <p:nvSpPr>
          <p:cNvPr id="127" name="TextBox 126"/>
          <p:cNvSpPr txBox="1"/>
          <p:nvPr/>
        </p:nvSpPr>
        <p:spPr bwMode="blackWhite">
          <a:xfrm>
            <a:off x="6970330" y="4075112"/>
            <a:ext cx="12403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판매수량</a:t>
            </a:r>
            <a:r>
              <a:rPr lang="en-US" altLang="ko-KR" sz="1100" dirty="0" smtClean="0">
                <a:latin typeface="+mn-ea"/>
              </a:rPr>
              <a:t>/</a:t>
            </a:r>
            <a:r>
              <a:rPr lang="ko-KR" altLang="en-US" sz="1100" dirty="0" smtClean="0">
                <a:latin typeface="+mn-ea"/>
              </a:rPr>
              <a:t>율 하위 매장 </a:t>
            </a:r>
            <a:r>
              <a:rPr lang="en-US" altLang="ko-KR" sz="1100" dirty="0" smtClean="0">
                <a:latin typeface="+mn-ea"/>
                <a:sym typeface="Wingdings" pitchFamily="2" charset="2"/>
              </a:rPr>
              <a:t> </a:t>
            </a:r>
            <a:r>
              <a:rPr lang="ko-KR" altLang="en-US" sz="1100" dirty="0" smtClean="0">
                <a:latin typeface="+mn-ea"/>
                <a:sym typeface="Wingdings" pitchFamily="2" charset="2"/>
              </a:rPr>
              <a:t>상위매장</a:t>
            </a:r>
            <a:endParaRPr lang="en-US" altLang="ko-KR" sz="1100" dirty="0" smtClean="0">
              <a:latin typeface="+mn-ea"/>
              <a:sym typeface="Wingdings" pitchFamily="2" charset="2"/>
            </a:endParaRPr>
          </a:p>
        </p:txBody>
      </p:sp>
      <p:sp>
        <p:nvSpPr>
          <p:cNvPr id="128" name="TextBox 127"/>
          <p:cNvSpPr txBox="1"/>
          <p:nvPr/>
        </p:nvSpPr>
        <p:spPr bwMode="blackWhite">
          <a:xfrm>
            <a:off x="8266393" y="4075112"/>
            <a:ext cx="1240307" cy="5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85725" indent="-85725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판매수량 하위 매장 → 상위매장</a:t>
            </a:r>
            <a:endParaRPr lang="en-US" altLang="ko-KR" sz="1100" dirty="0" smtClean="0">
              <a:latin typeface="+mn-ea"/>
            </a:endParaRPr>
          </a:p>
          <a:p>
            <a:pPr marL="85725" indent="-85725" defTabSz="1028700" latinLnBrk="0">
              <a:spcBef>
                <a:spcPct val="20000"/>
              </a:spcBef>
              <a:buSzPct val="120000"/>
            </a:pPr>
            <a:endParaRPr lang="en-US" altLang="ko-KR" sz="1100" dirty="0">
              <a:latin typeface="+mn-ea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323405" y="1339718"/>
            <a:ext cx="9334945" cy="343697"/>
            <a:chOff x="323405" y="1535504"/>
            <a:chExt cx="5009070" cy="343697"/>
          </a:xfrm>
        </p:grpSpPr>
        <p:sp>
          <p:nvSpPr>
            <p:cNvPr id="130" name="직사각형 129"/>
            <p:cNvSpPr/>
            <p:nvPr/>
          </p:nvSpPr>
          <p:spPr>
            <a:xfrm>
              <a:off x="1956923" y="1535504"/>
              <a:ext cx="17420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>
                  <a:latin typeface="+mn-ea"/>
                </a:rPr>
                <a:t>브랜드 別 </a:t>
              </a:r>
              <a:r>
                <a:rPr lang="ko-KR" altLang="en-US" sz="1400" b="1" dirty="0" smtClean="0">
                  <a:latin typeface="+mn-ea"/>
                </a:rPr>
                <a:t>물량운영 현황</a:t>
              </a:r>
              <a:endParaRPr lang="ko-KR" altLang="en-US" sz="1400" b="1" dirty="0">
                <a:latin typeface="+mn-ea"/>
              </a:endParaRPr>
            </a:p>
          </p:txBody>
        </p:sp>
        <p:cxnSp>
          <p:nvCxnSpPr>
            <p:cNvPr id="131" name="직선 연결선 130"/>
            <p:cNvCxnSpPr/>
            <p:nvPr/>
          </p:nvCxnSpPr>
          <p:spPr>
            <a:xfrm>
              <a:off x="323405" y="1879201"/>
              <a:ext cx="50090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726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[Appendix] </a:t>
            </a:r>
            <a:r>
              <a:rPr lang="ko-KR" altLang="en-US" smtClean="0"/>
              <a:t>브랜드별 관리 중인 매장 특성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브랜드별로 매장 특성을 유통</a:t>
            </a:r>
            <a:r>
              <a:rPr lang="en-US" altLang="ko-KR" smtClean="0"/>
              <a:t>, </a:t>
            </a:r>
            <a:r>
              <a:rPr lang="ko-KR" altLang="en-US" smtClean="0"/>
              <a:t>상권</a:t>
            </a:r>
            <a:r>
              <a:rPr lang="en-US" altLang="ko-KR" smtClean="0"/>
              <a:t>, </a:t>
            </a:r>
            <a:r>
              <a:rPr lang="ko-KR" altLang="en-US" smtClean="0"/>
              <a:t>지역 및 백화점의 네 가지로 구분하고 있으며</a:t>
            </a:r>
            <a:r>
              <a:rPr lang="en-US" altLang="ko-KR" smtClean="0"/>
              <a:t>, </a:t>
            </a:r>
            <a:r>
              <a:rPr lang="ko-KR" altLang="en-US" smtClean="0"/>
              <a:t>이에 대한 표준화 작업이 필요함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26039"/>
              </p:ext>
            </p:extLst>
          </p:nvPr>
        </p:nvGraphicFramePr>
        <p:xfrm>
          <a:off x="237986" y="1908206"/>
          <a:ext cx="9365405" cy="3946541"/>
        </p:xfrm>
        <a:graphic>
          <a:graphicData uri="http://schemas.openxmlformats.org/drawingml/2006/table">
            <a:tbl>
              <a:tblPr/>
              <a:tblGrid>
                <a:gridCol w="835575"/>
                <a:gridCol w="1705966"/>
                <a:gridCol w="1705966"/>
                <a:gridCol w="1705966"/>
                <a:gridCol w="1705966"/>
                <a:gridCol w="1705966"/>
              </a:tblGrid>
              <a:tr h="19807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브랜드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유통구분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상권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백화점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매장구분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58520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S/E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플래그샵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온라인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에피그램전략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대리점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N/A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수도권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지방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N/A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환경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면적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20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E/D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백화점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대리점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직영점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  <a:p>
                      <a:pPr algn="ctr" fontAlgn="ctr" latinLnBrk="0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면세점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강남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시군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수도권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지방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롯데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신세계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현대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갤러리아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N/A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20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GEOX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가두직영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백화점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아웃렛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온라인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광역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시군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수도권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지방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신세계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롯데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현대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N/A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20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H/D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대리점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백화점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온라인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N/A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내륙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해안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평균 강수 등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중부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N/A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N/A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36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K/S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백화점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온라인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2.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정상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상설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시군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수도권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지방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롯데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신세게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현대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특정매입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)/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특백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임대직영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매장규모</a:t>
                      </a: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판매 추이 조정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20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CW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백화점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아웃렛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온라인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광역별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북부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대전이남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세분화 요망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N/A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N/A</a:t>
                      </a:r>
                    </a:p>
                  </a:txBody>
                  <a:tcPr marL="9365" marR="9365" marT="9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7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* 빨간색 글씨는 향후 반영 요망 사항</a:t>
                      </a:r>
                    </a:p>
                  </a:txBody>
                  <a:tcPr marL="9365" marR="9365" marT="936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65" marR="9365" marT="936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65" marR="9365" marT="936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65" marR="9365" marT="936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3" name="오른쪽 대괄호 22"/>
          <p:cNvSpPr/>
          <p:nvPr/>
        </p:nvSpPr>
        <p:spPr>
          <a:xfrm rot="16200000" flipH="1">
            <a:off x="8709922" y="4902305"/>
            <a:ext cx="90987" cy="1676904"/>
          </a:xfrm>
          <a:prstGeom prst="righ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25"/>
          <p:cNvSpPr/>
          <p:nvPr/>
        </p:nvSpPr>
        <p:spPr bwMode="gray">
          <a:xfrm>
            <a:off x="7916962" y="5854747"/>
            <a:ext cx="1674713" cy="68594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100" b="1" dirty="0" smtClean="0">
                <a:latin typeface="+mn-ea"/>
              </a:rPr>
              <a:t>매장 구색 및 할당 시</a:t>
            </a:r>
            <a:r>
              <a:rPr lang="en-US" altLang="ko-KR" sz="1100" b="1" dirty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고려가 되는 변수이므로 관리 대상 매장 특성에서는 제외</a:t>
            </a:r>
            <a:endParaRPr 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Rectangle 25"/>
          <p:cNvSpPr/>
          <p:nvPr/>
        </p:nvSpPr>
        <p:spPr bwMode="gray">
          <a:xfrm>
            <a:off x="235635" y="1543500"/>
            <a:ext cx="4565575" cy="3076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400" b="1" u="sng" dirty="0" err="1" smtClean="0">
                <a:solidFill>
                  <a:schemeClr val="tx1"/>
                </a:solidFill>
                <a:latin typeface="+mn-ea"/>
              </a:rPr>
              <a:t>브랜드별</a:t>
            </a:r>
            <a:r>
              <a:rPr lang="ko-KR" altLang="en-US" sz="1400" b="1" u="sng" dirty="0" err="1" smtClean="0">
                <a:latin typeface="+mn-ea"/>
              </a:rPr>
              <a:t>로</a:t>
            </a:r>
            <a:r>
              <a:rPr lang="ko-KR" altLang="en-US" sz="1400" b="1" u="sng" dirty="0" smtClean="0">
                <a:latin typeface="+mn-ea"/>
              </a:rPr>
              <a:t> 관리하는 매장 특성</a:t>
            </a:r>
            <a:r>
              <a:rPr lang="en-US" altLang="ko-KR" sz="1400" b="1" u="sng" dirty="0" smtClean="0">
                <a:latin typeface="+mn-ea"/>
              </a:rPr>
              <a:t>*</a:t>
            </a:r>
            <a:endParaRPr lang="en-US" sz="1400" b="1" u="sng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771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적용 범위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926005"/>
              </p:ext>
            </p:extLst>
          </p:nvPr>
        </p:nvGraphicFramePr>
        <p:xfrm>
          <a:off x="399300" y="1657315"/>
          <a:ext cx="9107404" cy="1290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951"/>
                <a:gridCol w="494968"/>
                <a:gridCol w="590294"/>
                <a:gridCol w="421637"/>
                <a:gridCol w="531265"/>
                <a:gridCol w="396343"/>
                <a:gridCol w="337309"/>
                <a:gridCol w="505967"/>
                <a:gridCol w="505967"/>
                <a:gridCol w="505967"/>
                <a:gridCol w="505967"/>
                <a:gridCol w="505967"/>
                <a:gridCol w="505967"/>
                <a:gridCol w="505967"/>
                <a:gridCol w="505967"/>
                <a:gridCol w="505967"/>
                <a:gridCol w="505967"/>
                <a:gridCol w="505967"/>
              </a:tblGrid>
              <a:tr h="249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성과관리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재무관리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제조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SCM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패션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SCM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무역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82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경영정보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Planning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Risk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수익성관리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재무관리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자금관리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고정자산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원가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R&amp;D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LTS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OTC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구매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생산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품질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66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777200"/>
              </p:ext>
            </p:extLst>
          </p:nvPr>
        </p:nvGraphicFramePr>
        <p:xfrm>
          <a:off x="399300" y="3780990"/>
          <a:ext cx="9107402" cy="986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950"/>
                <a:gridCol w="834845"/>
                <a:gridCol w="834845"/>
                <a:gridCol w="683055"/>
                <a:gridCol w="758950"/>
                <a:gridCol w="455370"/>
                <a:gridCol w="455370"/>
                <a:gridCol w="455370"/>
                <a:gridCol w="492092"/>
                <a:gridCol w="675711"/>
                <a:gridCol w="501887"/>
                <a:gridCol w="607160"/>
                <a:gridCol w="834845"/>
                <a:gridCol w="758952"/>
              </a:tblGrid>
              <a:tr h="6483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조직범위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인더제조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인더패션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글로벌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글로텍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KFM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KPL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제약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KLS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KeP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KWE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베니트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마우나오션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㈜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코오롱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82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323405" y="1273809"/>
            <a:ext cx="9259190" cy="375444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Process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적용 범위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23405" y="3353105"/>
            <a:ext cx="9259190" cy="375444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조직 적용 범위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777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cs typeface="Arial" pitchFamily="34" charset="0"/>
              </a:rPr>
              <a:t>문서 개정 이력</a:t>
            </a:r>
            <a:endParaRPr lang="ko-KR" altLang="en-US" dirty="0"/>
          </a:p>
        </p:txBody>
      </p:sp>
      <p:graphicFrame>
        <p:nvGraphicFramePr>
          <p:cNvPr id="4" name="Group 7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6411688"/>
              </p:ext>
            </p:extLst>
          </p:nvPr>
        </p:nvGraphicFramePr>
        <p:xfrm>
          <a:off x="444328" y="1321353"/>
          <a:ext cx="9138267" cy="3549652"/>
        </p:xfrm>
        <a:graphic>
          <a:graphicData uri="http://schemas.openxmlformats.org/drawingml/2006/table">
            <a:tbl>
              <a:tblPr/>
              <a:tblGrid>
                <a:gridCol w="1186130"/>
                <a:gridCol w="767675"/>
                <a:gridCol w="5721416"/>
                <a:gridCol w="1463046"/>
              </a:tblGrid>
              <a:tr h="2952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적요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9686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2013.10.1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R01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심재훈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2013.10.30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R08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수정안 작성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심재훈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2013.11.15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R21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수정안 작성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심재훈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2013.11.15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중간 산출물 검수용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심재훈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1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 bwMode="gray">
          <a:xfrm>
            <a:off x="1041345" y="848570"/>
            <a:ext cx="1583035" cy="5472000"/>
            <a:chOff x="828676" y="872717"/>
            <a:chExt cx="1583035" cy="538486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828676" y="872717"/>
              <a:ext cx="1583035" cy="5384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27" t="51850" r="63774" b="45190"/>
            <a:stretch/>
          </p:blipFill>
          <p:spPr bwMode="gray">
            <a:xfrm>
              <a:off x="922788" y="1582354"/>
              <a:ext cx="506567" cy="2100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자유형 9"/>
            <p:cNvSpPr/>
            <p:nvPr/>
          </p:nvSpPr>
          <p:spPr bwMode="gray">
            <a:xfrm>
              <a:off x="1451295" y="1610686"/>
              <a:ext cx="822122" cy="1333850"/>
            </a:xfrm>
            <a:custGeom>
              <a:avLst/>
              <a:gdLst>
                <a:gd name="connsiteX0" fmla="*/ 0 w 822122"/>
                <a:gd name="connsiteY0" fmla="*/ 0 h 1333850"/>
                <a:gd name="connsiteX1" fmla="*/ 822122 w 822122"/>
                <a:gd name="connsiteY1" fmla="*/ 0 h 1333850"/>
                <a:gd name="connsiteX2" fmla="*/ 805344 w 822122"/>
                <a:gd name="connsiteY2" fmla="*/ 1333850 h 1333850"/>
                <a:gd name="connsiteX3" fmla="*/ 310393 w 822122"/>
                <a:gd name="connsiteY3" fmla="*/ 1333850 h 1333850"/>
                <a:gd name="connsiteX4" fmla="*/ 0 w 822122"/>
                <a:gd name="connsiteY4" fmla="*/ 0 h 133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122" h="1333850">
                  <a:moveTo>
                    <a:pt x="0" y="0"/>
                  </a:moveTo>
                  <a:lnTo>
                    <a:pt x="822122" y="0"/>
                  </a:lnTo>
                  <a:lnTo>
                    <a:pt x="805344" y="1333850"/>
                  </a:lnTo>
                  <a:lnTo>
                    <a:pt x="310393" y="133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 bwMode="gray">
          <a:xfrm>
            <a:off x="1041345" y="848570"/>
            <a:ext cx="7823310" cy="5472000"/>
          </a:xfrm>
          <a:prstGeom prst="rect">
            <a:avLst/>
          </a:prstGeom>
          <a:noFill/>
          <a:ln w="2857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ko-KR" altLang="en-US" sz="1100" b="1" dirty="0" err="1" smtClean="0">
              <a:solidFill>
                <a:prstClr val="black"/>
              </a:solidFill>
              <a:latin typeface="맑은 고딕" pitchFamily="50" charset="-127"/>
              <a:cs typeface="Arial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207415" y="1333703"/>
            <a:ext cx="555430" cy="558979"/>
            <a:chOff x="3211308" y="1542077"/>
            <a:chExt cx="555430" cy="558979"/>
          </a:xfrm>
        </p:grpSpPr>
        <p:pic>
          <p:nvPicPr>
            <p:cNvPr id="32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1308" y="1542077"/>
              <a:ext cx="555430" cy="558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3301327" y="1634835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1.</a:t>
              </a:r>
              <a:endParaRPr lang="ko-KR" alt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207414" y="1996708"/>
            <a:ext cx="555431" cy="558980"/>
            <a:chOff x="3211308" y="2412256"/>
            <a:chExt cx="555431" cy="558980"/>
          </a:xfrm>
        </p:grpSpPr>
        <p:pic>
          <p:nvPicPr>
            <p:cNvPr id="40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1308" y="2412256"/>
              <a:ext cx="555431" cy="5589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3301327" y="2507080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207413" y="2636803"/>
            <a:ext cx="555432" cy="558980"/>
            <a:chOff x="3211308" y="3282436"/>
            <a:chExt cx="555432" cy="558980"/>
          </a:xfrm>
        </p:grpSpPr>
        <p:pic>
          <p:nvPicPr>
            <p:cNvPr id="43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1308" y="3282436"/>
              <a:ext cx="555432" cy="5589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3301327" y="3380374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3.</a:t>
              </a:r>
              <a:endParaRPr lang="ko-KR" alt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415" y="3277210"/>
            <a:ext cx="555430" cy="558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3297434" y="336996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1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414" y="3940215"/>
            <a:ext cx="555431" cy="558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3297433" y="403503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1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413" y="4580310"/>
            <a:ext cx="555432" cy="558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3297432" y="467824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1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 bwMode="blackWhite">
          <a:xfrm>
            <a:off x="3890470" y="1529502"/>
            <a:ext cx="3111695" cy="26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600" b="1" smtClean="0">
                <a:ea typeface="맑은 고딕" pitchFamily="50" charset="-127"/>
              </a:rPr>
              <a:t>변화사항 요약</a:t>
            </a:r>
            <a:endParaRPr lang="ko-KR" altLang="en-US" sz="1600" b="1" dirty="0" smtClean="0"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 bwMode="blackWhite">
          <a:xfrm>
            <a:off x="3890470" y="2179986"/>
            <a:ext cx="3111695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600" b="1" dirty="0" smtClean="0">
                <a:ea typeface="맑은 고딕" pitchFamily="50" charset="-127"/>
              </a:rPr>
              <a:t>현행 프로세스의 문제점</a:t>
            </a:r>
          </a:p>
        </p:txBody>
      </p:sp>
      <p:sp>
        <p:nvSpPr>
          <p:cNvPr id="55" name="TextBox 54"/>
          <p:cNvSpPr txBox="1"/>
          <p:nvPr/>
        </p:nvSpPr>
        <p:spPr bwMode="blackWhite">
          <a:xfrm>
            <a:off x="3890470" y="2823194"/>
            <a:ext cx="3111695" cy="26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600" b="1" smtClean="0">
                <a:ea typeface="맑은 고딕" pitchFamily="50" charset="-127"/>
              </a:rPr>
              <a:t>PI </a:t>
            </a:r>
            <a:r>
              <a:rPr lang="ko-KR" altLang="en-US" sz="1600" b="1" dirty="0" smtClean="0">
                <a:ea typeface="맑은 고딕" pitchFamily="50" charset="-127"/>
              </a:rPr>
              <a:t>변화방향</a:t>
            </a:r>
          </a:p>
        </p:txBody>
      </p:sp>
      <p:sp>
        <p:nvSpPr>
          <p:cNvPr id="56" name="TextBox 55"/>
          <p:cNvSpPr txBox="1"/>
          <p:nvPr/>
        </p:nvSpPr>
        <p:spPr bwMode="blackWhite">
          <a:xfrm>
            <a:off x="3890470" y="3464465"/>
            <a:ext cx="3111695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600" b="1" dirty="0" smtClean="0">
                <a:ea typeface="맑은 고딕" pitchFamily="50" charset="-127"/>
              </a:rPr>
              <a:t>To-Be </a:t>
            </a:r>
            <a:r>
              <a:rPr lang="ko-KR" altLang="en-US" sz="1600" b="1" dirty="0" smtClean="0">
                <a:ea typeface="맑은 고딕" pitchFamily="50" charset="-127"/>
              </a:rPr>
              <a:t>운영모델 정의</a:t>
            </a:r>
          </a:p>
        </p:txBody>
      </p:sp>
      <p:sp>
        <p:nvSpPr>
          <p:cNvPr id="57" name="TextBox 56"/>
          <p:cNvSpPr txBox="1"/>
          <p:nvPr/>
        </p:nvSpPr>
        <p:spPr bwMode="blackWhite">
          <a:xfrm>
            <a:off x="3890470" y="4108905"/>
            <a:ext cx="3111695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600" b="1" dirty="0" smtClean="0">
                <a:ea typeface="맑은 고딕" pitchFamily="50" charset="-127"/>
              </a:rPr>
              <a:t>세부 실행과제 정의</a:t>
            </a:r>
          </a:p>
        </p:txBody>
      </p:sp>
      <p:sp>
        <p:nvSpPr>
          <p:cNvPr id="58" name="TextBox 57"/>
          <p:cNvSpPr txBox="1"/>
          <p:nvPr/>
        </p:nvSpPr>
        <p:spPr bwMode="blackWhite">
          <a:xfrm>
            <a:off x="3890470" y="4766702"/>
            <a:ext cx="3111695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600" b="1" dirty="0" smtClean="0">
                <a:ea typeface="맑은 고딕" pitchFamily="50" charset="-127"/>
              </a:rPr>
              <a:t>달성 수준 </a:t>
            </a:r>
            <a:r>
              <a:rPr lang="en-US" altLang="ko-KR" sz="1600" b="1" dirty="0" smtClean="0">
                <a:ea typeface="맑은 고딕" pitchFamily="50" charset="-127"/>
              </a:rPr>
              <a:t>(KPI)</a:t>
            </a:r>
            <a:endParaRPr lang="ko-KR" altLang="en-US" sz="1600" b="1" dirty="0" smtClean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45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변화사항 요약</a:t>
            </a:r>
            <a:endParaRPr lang="ko-KR" altLang="en-US" dirty="0"/>
          </a:p>
        </p:txBody>
      </p:sp>
      <p:sp>
        <p:nvSpPr>
          <p:cNvPr id="30" name="Rectangle 678"/>
          <p:cNvSpPr>
            <a:spLocks noChangeArrowheads="1"/>
          </p:cNvSpPr>
          <p:nvPr/>
        </p:nvSpPr>
        <p:spPr bwMode="gray">
          <a:xfrm>
            <a:off x="247510" y="982639"/>
            <a:ext cx="1150938" cy="5323216"/>
          </a:xfrm>
          <a:prstGeom prst="rect">
            <a:avLst/>
          </a:prstGeom>
          <a:solidFill>
            <a:srgbClr val="6666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200"/>
          </a:p>
        </p:txBody>
      </p:sp>
      <p:sp>
        <p:nvSpPr>
          <p:cNvPr id="31" name="Rectangle 679"/>
          <p:cNvSpPr>
            <a:spLocks noChangeArrowheads="1"/>
          </p:cNvSpPr>
          <p:nvPr/>
        </p:nvSpPr>
        <p:spPr bwMode="gray">
          <a:xfrm>
            <a:off x="463410" y="1316365"/>
            <a:ext cx="1441450" cy="6708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 latinLnBrk="0"/>
            <a:r>
              <a:rPr kumimoji="0" lang="ko-KR" altLang="en-US" sz="1200" b="1" dirty="0" smtClean="0"/>
              <a:t>초도 배분 정교화</a:t>
            </a:r>
            <a:endParaRPr kumimoji="0" lang="ko-KR" altLang="en-US" sz="1200" b="1" dirty="0"/>
          </a:p>
        </p:txBody>
      </p:sp>
      <p:sp>
        <p:nvSpPr>
          <p:cNvPr id="33" name="Rectangle 681"/>
          <p:cNvSpPr>
            <a:spLocks noChangeArrowheads="1"/>
          </p:cNvSpPr>
          <p:nvPr/>
        </p:nvSpPr>
        <p:spPr bwMode="gray">
          <a:xfrm>
            <a:off x="463410" y="4776434"/>
            <a:ext cx="1441450" cy="6708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 latinLnBrk="0"/>
            <a:r>
              <a:rPr lang="en-US" altLang="ko-KR" sz="1200" b="1" dirty="0" smtClean="0"/>
              <a:t>Alert </a:t>
            </a:r>
            <a:r>
              <a:rPr lang="ko-KR" altLang="en-US" sz="1200" b="1" dirty="0" smtClean="0"/>
              <a:t>및 자동화를 통한 업무 효율화</a:t>
            </a:r>
            <a:endParaRPr kumimoji="0" lang="ko-KR" altLang="en-US" sz="1200" b="1" dirty="0"/>
          </a:p>
        </p:txBody>
      </p:sp>
      <p:sp>
        <p:nvSpPr>
          <p:cNvPr id="34" name="Rectangle 682"/>
          <p:cNvSpPr>
            <a:spLocks noChangeArrowheads="1"/>
          </p:cNvSpPr>
          <p:nvPr/>
        </p:nvSpPr>
        <p:spPr bwMode="gray">
          <a:xfrm>
            <a:off x="1974710" y="1147833"/>
            <a:ext cx="3816350" cy="515802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90488" indent="-90488" algn="l">
              <a:buFontTx/>
              <a:buChar char="•"/>
            </a:pPr>
            <a:endParaRPr lang="ko-KR" altLang="en-US" sz="1000" dirty="0"/>
          </a:p>
        </p:txBody>
      </p:sp>
      <p:sp>
        <p:nvSpPr>
          <p:cNvPr id="35" name="Rectangle 683"/>
          <p:cNvSpPr>
            <a:spLocks noChangeArrowheads="1"/>
          </p:cNvSpPr>
          <p:nvPr/>
        </p:nvSpPr>
        <p:spPr bwMode="gray">
          <a:xfrm>
            <a:off x="5862498" y="1147833"/>
            <a:ext cx="3852212" cy="515802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90488" indent="-90488" algn="l">
              <a:buFontTx/>
              <a:buChar char="•"/>
            </a:pPr>
            <a:endParaRPr lang="ko-KR" altLang="en-US" sz="1000" dirty="0"/>
          </a:p>
        </p:txBody>
      </p:sp>
      <p:sp>
        <p:nvSpPr>
          <p:cNvPr id="36" name="Text Box 684"/>
          <p:cNvSpPr txBox="1">
            <a:spLocks noChangeArrowheads="1"/>
          </p:cNvSpPr>
          <p:nvPr/>
        </p:nvSpPr>
        <p:spPr bwMode="gray">
          <a:xfrm>
            <a:off x="3055798" y="781938"/>
            <a:ext cx="1727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400" b="1" dirty="0"/>
              <a:t>&lt;As-Is&gt;</a:t>
            </a:r>
          </a:p>
        </p:txBody>
      </p:sp>
      <p:sp>
        <p:nvSpPr>
          <p:cNvPr id="37" name="Text Box 685"/>
          <p:cNvSpPr txBox="1">
            <a:spLocks noChangeArrowheads="1"/>
          </p:cNvSpPr>
          <p:nvPr/>
        </p:nvSpPr>
        <p:spPr bwMode="gray">
          <a:xfrm>
            <a:off x="6821348" y="772675"/>
            <a:ext cx="17287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400" b="1"/>
              <a:t>&lt;To-Be&gt;</a:t>
            </a:r>
          </a:p>
        </p:txBody>
      </p:sp>
      <p:sp>
        <p:nvSpPr>
          <p:cNvPr id="42" name="Rectangle 690"/>
          <p:cNvSpPr>
            <a:spLocks noChangeArrowheads="1"/>
          </p:cNvSpPr>
          <p:nvPr/>
        </p:nvSpPr>
        <p:spPr bwMode="gray">
          <a:xfrm>
            <a:off x="463410" y="3061697"/>
            <a:ext cx="1441450" cy="6708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 latinLnBrk="0"/>
            <a:r>
              <a:rPr kumimoji="0" lang="ko-KR" altLang="en-US" sz="1200" b="1" dirty="0" err="1" smtClean="0"/>
              <a:t>실판매</a:t>
            </a:r>
            <a:r>
              <a:rPr kumimoji="0" lang="ko-KR" altLang="en-US" sz="1200" b="1" dirty="0" smtClean="0"/>
              <a:t> 기반의</a:t>
            </a:r>
            <a:r>
              <a:rPr kumimoji="0" lang="en-US" altLang="ko-KR" sz="1200" b="1" dirty="0" smtClean="0"/>
              <a:t/>
            </a:r>
            <a:br>
              <a:rPr kumimoji="0" lang="en-US" altLang="ko-KR" sz="1200" b="1" dirty="0" smtClean="0"/>
            </a:br>
            <a:r>
              <a:rPr kumimoji="0" lang="ko-KR" altLang="en-US" sz="1200" b="1" dirty="0" smtClean="0"/>
              <a:t>예측 정확도 제고</a:t>
            </a:r>
            <a:endParaRPr kumimoji="0" lang="ko-KR" altLang="en-US" sz="1200" b="1" dirty="0"/>
          </a:p>
        </p:txBody>
      </p:sp>
      <p:sp>
        <p:nvSpPr>
          <p:cNvPr id="58" name="Line 706"/>
          <p:cNvSpPr>
            <a:spLocks noChangeShapeType="1"/>
          </p:cNvSpPr>
          <p:nvPr/>
        </p:nvSpPr>
        <p:spPr bwMode="gray">
          <a:xfrm flipV="1">
            <a:off x="1974710" y="4567425"/>
            <a:ext cx="774000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 sz="1200"/>
          </a:p>
        </p:txBody>
      </p:sp>
      <p:sp>
        <p:nvSpPr>
          <p:cNvPr id="60" name="Line 708"/>
          <p:cNvSpPr>
            <a:spLocks noChangeShapeType="1"/>
          </p:cNvSpPr>
          <p:nvPr/>
        </p:nvSpPr>
        <p:spPr bwMode="gray">
          <a:xfrm flipV="1">
            <a:off x="1974710" y="2897735"/>
            <a:ext cx="774000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 sz="1200"/>
          </a:p>
        </p:txBody>
      </p:sp>
      <p:sp>
        <p:nvSpPr>
          <p:cNvPr id="3" name="TextBox 2"/>
          <p:cNvSpPr txBox="1"/>
          <p:nvPr/>
        </p:nvSpPr>
        <p:spPr bwMode="gray">
          <a:xfrm>
            <a:off x="2068990" y="1354784"/>
            <a:ext cx="3642960" cy="14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171450" indent="-171450" defTabSz="1028700" eaLnBrk="1" latinLnBrk="0" hangingPunct="1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200" dirty="0" smtClean="0">
                <a:ea typeface="맑은 고딕" pitchFamily="50" charset="-127"/>
              </a:rPr>
              <a:t>매장 등급화 및 물량 배분의 기준이 매출액 위주로 수립 되어 있음</a:t>
            </a:r>
            <a:endParaRPr lang="en-US" altLang="ko-KR" sz="1200" dirty="0" smtClean="0">
              <a:ea typeface="맑은 고딕" pitchFamily="50" charset="-127"/>
            </a:endParaRPr>
          </a:p>
          <a:p>
            <a:pPr marL="171450" indent="-171450" defTabSz="1028700" eaLnBrk="1" latinLnBrk="0" hangingPunct="1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200" dirty="0" smtClean="0">
                <a:ea typeface="맑은 고딕" pitchFamily="50" charset="-127"/>
              </a:rPr>
              <a:t>스타일 배분 기준의 명확한 기준이 부재하여</a:t>
            </a:r>
            <a:r>
              <a:rPr lang="en-US" altLang="ko-KR" sz="1200" dirty="0" smtClean="0">
                <a:ea typeface="맑은 고딕" pitchFamily="50" charset="-127"/>
              </a:rPr>
              <a:t>, </a:t>
            </a:r>
            <a:r>
              <a:rPr lang="ko-KR" altLang="en-US" sz="1200" dirty="0" smtClean="0">
                <a:ea typeface="맑은 고딕" pitchFamily="50" charset="-127"/>
              </a:rPr>
              <a:t>물량 배분은 할당 중심으로 운영하고</a:t>
            </a:r>
            <a:r>
              <a:rPr lang="en-US" altLang="ko-KR" sz="1200" dirty="0" smtClean="0">
                <a:ea typeface="맑은 고딕" pitchFamily="50" charset="-127"/>
              </a:rPr>
              <a:t>, </a:t>
            </a:r>
            <a:r>
              <a:rPr lang="ko-KR" altLang="en-US" sz="1200" dirty="0" smtClean="0">
                <a:ea typeface="맑은 고딕" pitchFamily="50" charset="-127"/>
              </a:rPr>
              <a:t>생산량이 적은 스타일에 대해 일부 매장 투입 여부 결정</a:t>
            </a:r>
            <a:endParaRPr lang="en-US" altLang="ko-KR" sz="1200" dirty="0" smtClean="0">
              <a:ea typeface="맑은 고딕" pitchFamily="50" charset="-127"/>
            </a:endParaRPr>
          </a:p>
          <a:p>
            <a:pPr marL="171450" indent="-171450" defTabSz="1028700" eaLnBrk="1" latinLnBrk="0" hangingPunct="1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endParaRPr lang="ko-KR" altLang="en-US" sz="1200" dirty="0" smtClean="0"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 bwMode="gray">
          <a:xfrm>
            <a:off x="5939635" y="1354784"/>
            <a:ext cx="364296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171450" indent="-171450" defTabSz="1028700" eaLnBrk="1" latinLnBrk="0" hangingPunct="1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200" dirty="0" smtClean="0">
                <a:ea typeface="맑은 고딕" pitchFamily="50" charset="-127"/>
              </a:rPr>
              <a:t>물량 배분 시</a:t>
            </a:r>
            <a:r>
              <a:rPr lang="en-US" altLang="ko-KR" sz="1200" dirty="0" smtClean="0">
                <a:ea typeface="맑은 고딕" pitchFamily="50" charset="-127"/>
              </a:rPr>
              <a:t>, </a:t>
            </a:r>
            <a:r>
              <a:rPr lang="ko-KR" altLang="en-US" sz="1200" dirty="0" err="1" smtClean="0">
                <a:ea typeface="맑은 고딕" pitchFamily="50" charset="-127"/>
              </a:rPr>
              <a:t>매장별</a:t>
            </a:r>
            <a:r>
              <a:rPr lang="ko-KR" altLang="en-US" sz="1200" dirty="0" smtClean="0">
                <a:ea typeface="맑은 고딕" pitchFamily="50" charset="-127"/>
              </a:rPr>
              <a:t> 구색과 할당의 구분을 통해 한정된 매장 공간에 대한 운영 효율성 제고</a:t>
            </a:r>
            <a:endParaRPr lang="en-US" altLang="ko-KR" sz="1200" dirty="0" smtClean="0">
              <a:ea typeface="맑은 고딕" pitchFamily="50" charset="-127"/>
            </a:endParaRPr>
          </a:p>
          <a:p>
            <a:pPr marL="171450" indent="-171450" defTabSz="1028700" latinLnBrk="0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200" dirty="0" smtClean="0">
                <a:ea typeface="맑은 고딕" pitchFamily="50" charset="-127"/>
              </a:rPr>
              <a:t>상품 </a:t>
            </a:r>
            <a:r>
              <a:rPr lang="ko-KR" altLang="en-US" sz="1200" dirty="0">
                <a:ea typeface="맑은 고딕" pitchFamily="50" charset="-127"/>
              </a:rPr>
              <a:t>속성과 </a:t>
            </a:r>
            <a:r>
              <a:rPr lang="ko-KR" altLang="en-US" sz="1200" dirty="0" err="1">
                <a:ea typeface="맑은 고딕" pitchFamily="50" charset="-127"/>
              </a:rPr>
              <a:t>매장별</a:t>
            </a:r>
            <a:r>
              <a:rPr lang="ko-KR" altLang="en-US" sz="1200" dirty="0">
                <a:ea typeface="맑은 고딕" pitchFamily="50" charset="-127"/>
              </a:rPr>
              <a:t> 전시 </a:t>
            </a:r>
            <a:r>
              <a:rPr lang="en-US" altLang="ko-KR" sz="1200" dirty="0" err="1" smtClean="0">
                <a:ea typeface="맑은 고딕" pitchFamily="50" charset="-127"/>
              </a:rPr>
              <a:t>Capa</a:t>
            </a:r>
            <a:r>
              <a:rPr lang="ko-KR" altLang="en-US" sz="1200" dirty="0" smtClean="0">
                <a:ea typeface="맑은 고딕" pitchFamily="50" charset="-127"/>
              </a:rPr>
              <a:t>를 반영한 스타일 구색으로</a:t>
            </a:r>
            <a:r>
              <a:rPr lang="en-US" altLang="ko-KR" sz="1200" dirty="0">
                <a:ea typeface="맑은 고딕" pitchFamily="50" charset="-127"/>
              </a:rPr>
              <a:t> </a:t>
            </a:r>
            <a:r>
              <a:rPr lang="ko-KR" altLang="en-US" sz="1200" dirty="0" smtClean="0">
                <a:ea typeface="맑은 고딕" pitchFamily="50" charset="-127"/>
              </a:rPr>
              <a:t>초도 배분 정교화 및 정확도 제고</a:t>
            </a:r>
            <a:endParaRPr lang="en-US" altLang="ko-KR" sz="1200" dirty="0" smtClean="0"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 bwMode="gray">
          <a:xfrm>
            <a:off x="2068990" y="3157073"/>
            <a:ext cx="364296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171450" indent="-171450" defTabSz="1028700" eaLnBrk="1" latinLnBrk="0" hangingPunct="1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200" dirty="0" smtClean="0">
                <a:ea typeface="맑은 고딕" pitchFamily="50" charset="-127"/>
              </a:rPr>
              <a:t>자동 출고로서 </a:t>
            </a:r>
            <a:r>
              <a:rPr lang="en-US" altLang="ko-KR" sz="1200" dirty="0" smtClean="0">
                <a:ea typeface="맑은 고딕" pitchFamily="50" charset="-127"/>
              </a:rPr>
              <a:t>1:1 </a:t>
            </a:r>
            <a:r>
              <a:rPr lang="ko-KR" altLang="en-US" sz="1200" dirty="0" smtClean="0">
                <a:ea typeface="맑은 고딕" pitchFamily="50" charset="-127"/>
              </a:rPr>
              <a:t>판매분 자동 </a:t>
            </a:r>
            <a:r>
              <a:rPr lang="en-US" altLang="ko-KR" sz="1200" dirty="0" smtClean="0">
                <a:ea typeface="맑은 고딕" pitchFamily="50" charset="-127"/>
              </a:rPr>
              <a:t>DO</a:t>
            </a:r>
            <a:r>
              <a:rPr lang="ko-KR" altLang="en-US" sz="1200" dirty="0" smtClean="0">
                <a:ea typeface="맑은 고딕" pitchFamily="50" charset="-127"/>
              </a:rPr>
              <a:t>만 활용</a:t>
            </a:r>
            <a:endParaRPr lang="en-US" altLang="ko-KR" sz="1200" dirty="0">
              <a:ea typeface="맑은 고딕" pitchFamily="50" charset="-127"/>
            </a:endParaRPr>
          </a:p>
          <a:p>
            <a:pPr marL="171450" indent="-171450" defTabSz="1028700" eaLnBrk="1" latinLnBrk="0" hangingPunct="1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200" dirty="0" smtClean="0">
                <a:ea typeface="맑은 고딕" pitchFamily="50" charset="-127"/>
              </a:rPr>
              <a:t>담당자의 감에 의존한 추가 출고 지시</a:t>
            </a:r>
            <a:endParaRPr lang="en-US" altLang="ko-KR" sz="1200" dirty="0" smtClean="0"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 bwMode="gray">
          <a:xfrm>
            <a:off x="5939635" y="3175539"/>
            <a:ext cx="3642960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171450" indent="-171450" defTabSz="1028700" latinLnBrk="0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200" dirty="0" smtClean="0">
                <a:ea typeface="맑은 고딕" pitchFamily="50" charset="-127"/>
              </a:rPr>
              <a:t>판매 예측을 통한 반응 배분 및 점간 </a:t>
            </a:r>
            <a:r>
              <a:rPr lang="ko-KR" altLang="en-US" sz="1200" dirty="0" err="1" smtClean="0">
                <a:ea typeface="맑은 고딕" pitchFamily="50" charset="-127"/>
              </a:rPr>
              <a:t>이송안의</a:t>
            </a:r>
            <a:r>
              <a:rPr lang="ko-KR" altLang="en-US" sz="1200" dirty="0" smtClean="0">
                <a:ea typeface="맑은 고딕" pitchFamily="50" charset="-127"/>
              </a:rPr>
              <a:t> 작성으로 배분 지시의 정확도 제고</a:t>
            </a:r>
            <a:endParaRPr lang="ko-KR" altLang="en-US" sz="1200" dirty="0"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 bwMode="gray">
          <a:xfrm>
            <a:off x="2068990" y="4776434"/>
            <a:ext cx="364296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171450" indent="-171450" defTabSz="1028700" eaLnBrk="1" latinLnBrk="0" hangingPunct="1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200" dirty="0" smtClean="0">
                <a:ea typeface="맑은 고딕" pitchFamily="50" charset="-127"/>
              </a:rPr>
              <a:t>엑셀 수작업에 의한 점간 이송 지시 수행 및 업로드</a:t>
            </a:r>
            <a:endParaRPr lang="en-US" altLang="ko-KR" sz="1200" dirty="0" smtClean="0">
              <a:ea typeface="맑은 고딕" pitchFamily="50" charset="-127"/>
            </a:endParaRPr>
          </a:p>
          <a:p>
            <a:pPr marL="171450" indent="-171450" defTabSz="1028700" eaLnBrk="1" latinLnBrk="0" hangingPunct="1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200" dirty="0" smtClean="0">
                <a:ea typeface="맑은 고딕" pitchFamily="50" charset="-127"/>
              </a:rPr>
              <a:t>담당자 감과 관행에 의존한 점간 이송 지시 수행</a:t>
            </a:r>
            <a:endParaRPr lang="en-US" altLang="ko-KR" sz="1200" dirty="0" smtClean="0"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 bwMode="gray">
          <a:xfrm>
            <a:off x="5939635" y="4776434"/>
            <a:ext cx="364296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/>
          <a:p>
            <a:pPr marL="171450" indent="-171450" defTabSz="1028700" latinLnBrk="0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200" dirty="0" smtClean="0">
                <a:ea typeface="맑은 고딕" pitchFamily="50" charset="-127"/>
              </a:rPr>
              <a:t>반응 배분</a:t>
            </a:r>
            <a:r>
              <a:rPr lang="en-US" altLang="ko-KR" sz="1200" dirty="0" smtClean="0">
                <a:ea typeface="맑은 고딕" pitchFamily="50" charset="-127"/>
              </a:rPr>
              <a:t>/ </a:t>
            </a:r>
            <a:r>
              <a:rPr lang="ko-KR" altLang="en-US" sz="1200" dirty="0" smtClean="0">
                <a:ea typeface="맑은 고딕" pitchFamily="50" charset="-127"/>
              </a:rPr>
              <a:t>점간 이송 지시에 대한 자동화를 통해</a:t>
            </a:r>
            <a:r>
              <a:rPr lang="en-US" altLang="ko-KR" sz="1200" dirty="0">
                <a:ea typeface="맑은 고딕" pitchFamily="50" charset="-127"/>
              </a:rPr>
              <a:t> </a:t>
            </a:r>
            <a:r>
              <a:rPr lang="ko-KR" altLang="en-US" sz="1200" dirty="0" smtClean="0">
                <a:ea typeface="맑은 고딕" pitchFamily="50" charset="-127"/>
              </a:rPr>
              <a:t>업무 효율화</a:t>
            </a:r>
            <a:endParaRPr lang="en-US" altLang="ko-KR" sz="1200" dirty="0" smtClean="0">
              <a:ea typeface="맑은 고딕" pitchFamily="50" charset="-127"/>
            </a:endParaRPr>
          </a:p>
          <a:p>
            <a:pPr marL="171450" indent="-171450" defTabSz="1028700" latinLnBrk="0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200" dirty="0" smtClean="0">
                <a:ea typeface="맑은 고딕" pitchFamily="50" charset="-127"/>
              </a:rPr>
              <a:t>점간 이송 </a:t>
            </a:r>
            <a:r>
              <a:rPr lang="ko-KR" altLang="en-US" sz="1200" dirty="0" err="1" smtClean="0">
                <a:ea typeface="맑은 고딕" pitchFamily="50" charset="-127"/>
              </a:rPr>
              <a:t>결품</a:t>
            </a:r>
            <a:r>
              <a:rPr lang="ko-KR" altLang="en-US" sz="1200" dirty="0" smtClean="0">
                <a:ea typeface="맑은 고딕" pitchFamily="50" charset="-127"/>
              </a:rPr>
              <a:t> 상태에 대한 모니터링 및 </a:t>
            </a:r>
            <a:r>
              <a:rPr lang="en-US" altLang="ko-KR" sz="1200" dirty="0" smtClean="0">
                <a:ea typeface="맑은 고딕" pitchFamily="50" charset="-127"/>
              </a:rPr>
              <a:t>Alerting</a:t>
            </a:r>
          </a:p>
        </p:txBody>
      </p:sp>
    </p:spTree>
    <p:extLst>
      <p:ext uri="{BB962C8B-B14F-4D97-AF65-F5344CB8AC3E}">
        <p14:creationId xmlns:p14="http://schemas.microsoft.com/office/powerpoint/2010/main" val="37131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현행 프로세스의 </a:t>
            </a:r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ko-KR" altLang="en-US" dirty="0"/>
              <a:t>영업 분야의 시즌 물량 운영은 초도 배분</a:t>
            </a:r>
            <a:r>
              <a:rPr lang="en-US" altLang="ko-KR" dirty="0"/>
              <a:t>, </a:t>
            </a:r>
            <a:r>
              <a:rPr lang="ko-KR" altLang="en-US" dirty="0"/>
              <a:t>추가 출고</a:t>
            </a:r>
            <a:r>
              <a:rPr lang="en-US" altLang="ko-KR" dirty="0"/>
              <a:t>, </a:t>
            </a:r>
            <a:r>
              <a:rPr lang="ko-KR" altLang="en-US" dirty="0"/>
              <a:t>본사 지시의 점간 이송으로 이어지며</a:t>
            </a:r>
            <a:r>
              <a:rPr lang="en-US" altLang="ko-KR" dirty="0"/>
              <a:t>, </a:t>
            </a:r>
            <a:r>
              <a:rPr lang="ko-KR" altLang="en-US" dirty="0"/>
              <a:t>수작업 기반의 </a:t>
            </a:r>
            <a:r>
              <a:rPr lang="en-US" altLang="ko-KR" dirty="0"/>
              <a:t>Operation</a:t>
            </a:r>
            <a:r>
              <a:rPr lang="ko-KR" altLang="en-US" dirty="0"/>
              <a:t>과 물량 운영의 적절성을 평가할 수 있는 원칙과 기준이 부재함</a:t>
            </a:r>
          </a:p>
        </p:txBody>
      </p:sp>
      <p:sp>
        <p:nvSpPr>
          <p:cNvPr id="17" name="순서도: 병합 18"/>
          <p:cNvSpPr/>
          <p:nvPr/>
        </p:nvSpPr>
        <p:spPr bwMode="gray">
          <a:xfrm>
            <a:off x="6107071" y="1715183"/>
            <a:ext cx="227685" cy="195917"/>
          </a:xfrm>
          <a:prstGeom prst="flowChartMerge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8" name="직사각형 19"/>
          <p:cNvSpPr/>
          <p:nvPr/>
        </p:nvSpPr>
        <p:spPr bwMode="gray">
          <a:xfrm>
            <a:off x="5689647" y="1406324"/>
            <a:ext cx="1062531" cy="2969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2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맑은 고딕" pitchFamily="50" charset="-127"/>
              </a:rPr>
              <a:t>창재고소진</a:t>
            </a:r>
            <a:endParaRPr kumimoji="0" lang="ko-KR" altLang="en-US" sz="1200" b="1" i="1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cxnSp>
        <p:nvCxnSpPr>
          <p:cNvPr id="19" name="직선 화살표 연결선 20"/>
          <p:cNvCxnSpPr/>
          <p:nvPr/>
        </p:nvCxnSpPr>
        <p:spPr bwMode="gray">
          <a:xfrm>
            <a:off x="323405" y="1867519"/>
            <a:ext cx="58624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21"/>
          <p:cNvSpPr/>
          <p:nvPr/>
        </p:nvSpPr>
        <p:spPr bwMode="gray">
          <a:xfrm>
            <a:off x="2676149" y="1570544"/>
            <a:ext cx="1062531" cy="2969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itchFamily="50" charset="-127"/>
              </a:rPr>
              <a:t>물류센터재고</a:t>
            </a:r>
          </a:p>
        </p:txBody>
      </p:sp>
      <p:cxnSp>
        <p:nvCxnSpPr>
          <p:cNvPr id="21" name="직선 화살표 연결선 22"/>
          <p:cNvCxnSpPr/>
          <p:nvPr/>
        </p:nvCxnSpPr>
        <p:spPr bwMode="gray">
          <a:xfrm>
            <a:off x="6294414" y="1867519"/>
            <a:ext cx="335235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3"/>
          <p:cNvSpPr/>
          <p:nvPr/>
        </p:nvSpPr>
        <p:spPr bwMode="gray">
          <a:xfrm>
            <a:off x="7381640" y="1570544"/>
            <a:ext cx="1062531" cy="2969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i="1" kern="0" dirty="0" smtClean="0">
                <a:ea typeface="맑은 고딕" pitchFamily="50" charset="-127"/>
              </a:rPr>
              <a:t>매장재</a:t>
            </a:r>
            <a:r>
              <a:rPr lang="ko-KR" altLang="en-US" sz="1400" b="1" i="1" kern="0" dirty="0">
                <a:ea typeface="맑은 고딕" pitchFamily="50" charset="-127"/>
              </a:rPr>
              <a:t>고</a:t>
            </a:r>
            <a:endParaRPr kumimoji="0" lang="ko-KR" altLang="en-US" sz="1400" b="1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1" name="오각형 4"/>
          <p:cNvSpPr/>
          <p:nvPr/>
        </p:nvSpPr>
        <p:spPr bwMode="gray">
          <a:xfrm>
            <a:off x="2506885" y="1986995"/>
            <a:ext cx="1507553" cy="650163"/>
          </a:xfrm>
          <a:prstGeom prst="homePlate">
            <a:avLst>
              <a:gd name="adj" fmla="val 24480"/>
            </a:avLst>
          </a:prstGeom>
          <a:noFill/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noProof="0" dirty="0" smtClean="0">
                <a:solidFill>
                  <a:schemeClr val="bg1">
                    <a:lumMod val="65000"/>
                  </a:schemeClr>
                </a:solidFill>
                <a:ea typeface="맑은 고딕" pitchFamily="50" charset="-127"/>
              </a:rPr>
              <a:t>반응 출고</a:t>
            </a:r>
            <a:r>
              <a:rPr lang="en-US" altLang="ko-KR" sz="1400" b="1" kern="0" noProof="0" dirty="0" smtClean="0">
                <a:solidFill>
                  <a:schemeClr val="bg1">
                    <a:lumMod val="65000"/>
                  </a:schemeClr>
                </a:solidFill>
                <a:ea typeface="맑은 고딕" pitchFamily="50" charset="-127"/>
              </a:rPr>
              <a:t/>
            </a:r>
            <a:br>
              <a:rPr lang="en-US" altLang="ko-KR" sz="1400" b="1" kern="0" noProof="0" dirty="0" smtClean="0">
                <a:solidFill>
                  <a:schemeClr val="bg1">
                    <a:lumMod val="65000"/>
                  </a:schemeClr>
                </a:solidFill>
                <a:ea typeface="맑은 고딕" pitchFamily="50" charset="-127"/>
              </a:rPr>
            </a:br>
            <a:r>
              <a:rPr lang="en-US" altLang="ko-KR" sz="1400" b="1" kern="0" noProof="0" dirty="0" smtClean="0">
                <a:solidFill>
                  <a:schemeClr val="bg1">
                    <a:lumMod val="65000"/>
                  </a:schemeClr>
                </a:solidFill>
                <a:ea typeface="맑은 고딕" pitchFamily="50" charset="-127"/>
              </a:rPr>
              <a:t>(1:1 </a:t>
            </a:r>
            <a:r>
              <a:rPr lang="ko-KR" altLang="en-US" sz="1400" b="1" kern="0" noProof="0" dirty="0" smtClean="0">
                <a:solidFill>
                  <a:schemeClr val="bg1">
                    <a:lumMod val="65000"/>
                  </a:schemeClr>
                </a:solidFill>
                <a:ea typeface="맑은 고딕" pitchFamily="50" charset="-127"/>
              </a:rPr>
              <a:t>판매분</a:t>
            </a:r>
            <a:r>
              <a:rPr lang="en-US" altLang="ko-KR" sz="1400" b="1" kern="0" noProof="0" dirty="0" smtClean="0">
                <a:solidFill>
                  <a:schemeClr val="bg1">
                    <a:lumMod val="65000"/>
                  </a:schemeClr>
                </a:solidFill>
                <a:ea typeface="맑은 고딕" pitchFamily="50" charset="-127"/>
              </a:rPr>
              <a:t/>
            </a:r>
            <a:br>
              <a:rPr lang="en-US" altLang="ko-KR" sz="1400" b="1" kern="0" noProof="0" dirty="0" smtClean="0">
                <a:solidFill>
                  <a:schemeClr val="bg1">
                    <a:lumMod val="65000"/>
                  </a:schemeClr>
                </a:solidFill>
                <a:ea typeface="맑은 고딕" pitchFamily="50" charset="-127"/>
              </a:rPr>
            </a:br>
            <a:r>
              <a:rPr lang="ko-KR" altLang="en-US" sz="1400" b="1" kern="0" noProof="0" dirty="0" smtClean="0">
                <a:solidFill>
                  <a:schemeClr val="bg1">
                    <a:lumMod val="65000"/>
                  </a:schemeClr>
                </a:solidFill>
                <a:ea typeface="맑은 고딕" pitchFamily="50" charset="-127"/>
              </a:rPr>
              <a:t>자동 출고</a:t>
            </a:r>
            <a:r>
              <a:rPr lang="en-US" altLang="ko-KR" sz="1400" b="1" kern="0" noProof="0" dirty="0" smtClean="0">
                <a:solidFill>
                  <a:schemeClr val="bg1">
                    <a:lumMod val="65000"/>
                  </a:schemeClr>
                </a:solidFill>
                <a:ea typeface="맑은 고딕" pitchFamily="50" charset="-127"/>
              </a:rPr>
              <a:t>)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29" name="직사각형 40"/>
          <p:cNvSpPr/>
          <p:nvPr/>
        </p:nvSpPr>
        <p:spPr bwMode="gray">
          <a:xfrm>
            <a:off x="2506885" y="2781359"/>
            <a:ext cx="1439647" cy="1905545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300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시스템</a:t>
            </a:r>
            <a:r>
              <a:rPr lang="en-US" altLang="ko-KR" sz="1300" kern="0" dirty="0">
                <a:solidFill>
                  <a:sysClr val="windowText" lastClr="000000"/>
                </a:solidFill>
                <a:ea typeface="맑은 고딕" pitchFamily="50" charset="-127"/>
              </a:rPr>
              <a:t/>
            </a:r>
            <a:br>
              <a:rPr lang="en-US" altLang="ko-KR" sz="1300" kern="0" dirty="0">
                <a:solidFill>
                  <a:sysClr val="windowText" lastClr="000000"/>
                </a:solidFill>
                <a:ea typeface="맑은 고딕" pitchFamily="50" charset="-127"/>
              </a:rPr>
            </a:br>
            <a:r>
              <a:rPr lang="ko-KR" altLang="en-US" sz="1300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자동처리</a:t>
            </a:r>
            <a:endParaRPr lang="en-US" altLang="ko-KR" sz="1300" kern="0" dirty="0" smtClean="0">
              <a:solidFill>
                <a:sysClr val="windowText" lastClr="000000"/>
              </a:solidFill>
              <a:ea typeface="맑은 고딕" pitchFamily="50" charset="-127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(</a:t>
            </a:r>
            <a:r>
              <a:rPr kumimoji="0" lang="ko-KR" altLang="en-US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매일 오전 </a:t>
            </a:r>
            <a:r>
              <a:rPr kumimoji="0" lang="en-US" altLang="ko-KR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7</a:t>
            </a:r>
            <a:r>
              <a:rPr kumimoji="0" lang="ko-KR" altLang="en-US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시</a:t>
            </a:r>
            <a:r>
              <a:rPr kumimoji="0" lang="en-US" altLang="ko-KR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30</a:t>
            </a:r>
            <a:r>
              <a:rPr kumimoji="0" lang="ko-KR" altLang="en-US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분</a:t>
            </a:r>
            <a:r>
              <a:rPr kumimoji="0" lang="en-US" altLang="ko-KR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, </a:t>
            </a:r>
            <a:r>
              <a:rPr kumimoji="0" lang="ko-KR" altLang="en-US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오후 </a:t>
            </a:r>
            <a:r>
              <a:rPr kumimoji="0" lang="en-US" altLang="ko-KR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3</a:t>
            </a:r>
            <a:r>
              <a:rPr lang="ko-KR" altLang="en-US" sz="1300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시</a:t>
            </a:r>
            <a:r>
              <a:rPr lang="en-US" altLang="ko-KR" sz="1300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/>
            </a:r>
            <a:br>
              <a:rPr lang="en-US" altLang="ko-KR" sz="1300" kern="0" dirty="0" smtClean="0">
                <a:solidFill>
                  <a:sysClr val="windowText" lastClr="000000"/>
                </a:solidFill>
                <a:ea typeface="맑은 고딕" pitchFamily="50" charset="-127"/>
              </a:rPr>
            </a:br>
            <a:r>
              <a:rPr lang="ko-KR" altLang="en-US" sz="1300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기준</a:t>
            </a:r>
            <a:r>
              <a:rPr lang="en-US" altLang="ko-KR" sz="1300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, </a:t>
            </a:r>
            <a:r>
              <a:rPr lang="ko-KR" altLang="en-US" sz="1300" kern="0" dirty="0" err="1" smtClean="0">
                <a:solidFill>
                  <a:sysClr val="windowText" lastClr="000000"/>
                </a:solidFill>
                <a:ea typeface="맑은 고딕" pitchFamily="50" charset="-127"/>
              </a:rPr>
              <a:t>익일배송</a:t>
            </a:r>
            <a:r>
              <a:rPr lang="en-US" altLang="ko-KR" sz="1300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)</a:t>
            </a:r>
            <a:endParaRPr kumimoji="0" lang="en-US" altLang="ko-KR" sz="13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3" name="오각형 6"/>
          <p:cNvSpPr/>
          <p:nvPr/>
        </p:nvSpPr>
        <p:spPr bwMode="gray">
          <a:xfrm>
            <a:off x="4023763" y="1986995"/>
            <a:ext cx="2270651" cy="650163"/>
          </a:xfrm>
          <a:prstGeom prst="homePlate">
            <a:avLst>
              <a:gd name="adj" fmla="val 22885"/>
            </a:avLst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itchFamily="50" charset="-127"/>
              </a:rPr>
              <a:t>추가 출고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itchFamily="50" charset="-127"/>
              </a:rPr>
              <a:t/>
            </a:r>
            <a:b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itchFamily="50" charset="-127"/>
              </a:rPr>
            </a:b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itchFamily="50" charset="-127"/>
              </a:rPr>
              <a:t>(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itchFamily="50" charset="-127"/>
              </a:rPr>
              <a:t>본사 담당자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itchFamily="50" charset="-127"/>
              </a:rPr>
              <a:t/>
            </a:r>
            <a:b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itchFamily="50" charset="-127"/>
              </a:rPr>
            </a:b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itchFamily="50" charset="-127"/>
              </a:rPr>
              <a:t>임의 지시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itchFamily="50" charset="-127"/>
              </a:rPr>
              <a:t>)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30" name="직사각형 41"/>
          <p:cNvSpPr/>
          <p:nvPr/>
        </p:nvSpPr>
        <p:spPr bwMode="gray">
          <a:xfrm>
            <a:off x="4019130" y="2781360"/>
            <a:ext cx="1210400" cy="1905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300" kern="0" dirty="0" err="1" smtClean="0">
                <a:solidFill>
                  <a:sysClr val="windowText" lastClr="000000"/>
                </a:solidFill>
                <a:ea typeface="맑은 고딕" pitchFamily="50" charset="-127"/>
              </a:rPr>
              <a:t>매장별</a:t>
            </a:r>
            <a:endParaRPr lang="en-US" altLang="ko-KR" sz="1300" kern="0" dirty="0" smtClean="0">
              <a:solidFill>
                <a:sysClr val="windowText" lastClr="000000"/>
              </a:solidFill>
              <a:ea typeface="맑은 고딕" pitchFamily="50" charset="-127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300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판매율</a:t>
            </a:r>
            <a:r>
              <a:rPr lang="en-US" altLang="ko-KR" sz="1300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/</a:t>
            </a:r>
            <a:r>
              <a:rPr lang="ko-KR" altLang="en-US" sz="1300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속도</a:t>
            </a:r>
            <a:r>
              <a:rPr lang="en-US" altLang="ko-KR" sz="1300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/</a:t>
            </a:r>
            <a:r>
              <a:rPr lang="ko-KR" altLang="en-US" sz="1300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재고</a:t>
            </a:r>
            <a:r>
              <a:rPr lang="en-US" altLang="ko-KR" sz="1300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/>
            </a:r>
            <a:br>
              <a:rPr lang="en-US" altLang="ko-KR" sz="1300" kern="0" dirty="0" smtClean="0">
                <a:solidFill>
                  <a:sysClr val="windowText" lastClr="000000"/>
                </a:solidFill>
                <a:ea typeface="맑은 고딕" pitchFamily="50" charset="-127"/>
              </a:rPr>
            </a:br>
            <a:r>
              <a:rPr lang="ko-KR" altLang="en-US" sz="1300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모니터링</a:t>
            </a:r>
            <a:endParaRPr kumimoji="0" lang="en-US" altLang="ko-KR" sz="13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31" name="직사각형 42"/>
          <p:cNvSpPr/>
          <p:nvPr/>
        </p:nvSpPr>
        <p:spPr bwMode="gray">
          <a:xfrm>
            <a:off x="5291116" y="2781359"/>
            <a:ext cx="929797" cy="1905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추가출고 지시</a:t>
            </a:r>
            <a:endParaRPr kumimoji="0" lang="en-US" altLang="ko-KR" sz="13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2" name="오각형 5"/>
          <p:cNvSpPr/>
          <p:nvPr/>
        </p:nvSpPr>
        <p:spPr bwMode="gray">
          <a:xfrm>
            <a:off x="6296808" y="1986995"/>
            <a:ext cx="1250788" cy="650163"/>
          </a:xfrm>
          <a:prstGeom prst="homePlate">
            <a:avLst>
              <a:gd name="adj" fmla="val 22885"/>
            </a:avLst>
          </a:prstGeom>
          <a:noFill/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ea typeface="맑은 고딕" pitchFamily="50" charset="-127"/>
              </a:rPr>
              <a:t>완불 자동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ea typeface="맑은 고딕" pitchFamily="50" charset="-127"/>
              </a:rPr>
              <a:t/>
            </a:r>
            <a:b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ea typeface="맑은 고딕" pitchFamily="50" charset="-127"/>
              </a:rPr>
            </a:b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ea typeface="맑은 고딕" pitchFamily="50" charset="-127"/>
              </a:rPr>
              <a:t>점간 이송</a:t>
            </a:r>
          </a:p>
        </p:txBody>
      </p:sp>
      <p:sp>
        <p:nvSpPr>
          <p:cNvPr id="32" name="직사각형 43"/>
          <p:cNvSpPr/>
          <p:nvPr/>
        </p:nvSpPr>
        <p:spPr bwMode="gray">
          <a:xfrm>
            <a:off x="6315544" y="2781359"/>
            <a:ext cx="1220002" cy="1905545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300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시스템에서</a:t>
            </a:r>
            <a:r>
              <a:rPr lang="en-US" altLang="ko-KR" sz="1300" kern="0" dirty="0">
                <a:solidFill>
                  <a:sysClr val="windowText" lastClr="000000"/>
                </a:solidFill>
                <a:ea typeface="맑은 고딕" pitchFamily="50" charset="-127"/>
              </a:rPr>
              <a:t/>
            </a:r>
            <a:br>
              <a:rPr lang="en-US" altLang="ko-KR" sz="1300" kern="0" dirty="0">
                <a:solidFill>
                  <a:sysClr val="windowText" lastClr="000000"/>
                </a:solidFill>
                <a:ea typeface="맑은 고딕" pitchFamily="50" charset="-127"/>
              </a:rPr>
            </a:br>
            <a:r>
              <a:rPr lang="ko-KR" altLang="en-US" sz="1300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자동화되어</a:t>
            </a:r>
            <a:r>
              <a:rPr lang="en-US" altLang="ko-KR" sz="1300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/>
            </a:r>
            <a:br>
              <a:rPr lang="en-US" altLang="ko-KR" sz="1300" kern="0" dirty="0" smtClean="0">
                <a:solidFill>
                  <a:sysClr val="windowText" lastClr="000000"/>
                </a:solidFill>
                <a:ea typeface="맑은 고딕" pitchFamily="50" charset="-127"/>
              </a:rPr>
            </a:br>
            <a:r>
              <a:rPr lang="ko-KR" altLang="en-US" sz="1300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처리</a:t>
            </a:r>
            <a:endParaRPr lang="en-US" altLang="ko-KR" sz="1300" kern="0" dirty="0" smtClean="0">
              <a:solidFill>
                <a:sysClr val="windowText" lastClr="000000"/>
              </a:solidFill>
              <a:ea typeface="맑은 고딕" pitchFamily="50" charset="-127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300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(Lead Time</a:t>
            </a:r>
            <a:br>
              <a:rPr lang="en-US" altLang="ko-KR" sz="1300" kern="0" dirty="0" smtClean="0">
                <a:solidFill>
                  <a:sysClr val="windowText" lastClr="000000"/>
                </a:solidFill>
                <a:ea typeface="맑은 고딕" pitchFamily="50" charset="-127"/>
              </a:rPr>
            </a:br>
            <a:r>
              <a:rPr lang="en-US" altLang="ko-KR" sz="1300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3~4</a:t>
            </a:r>
            <a:r>
              <a:rPr lang="ko-KR" altLang="en-US" sz="1300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일</a:t>
            </a:r>
            <a:r>
              <a:rPr lang="en-US" altLang="ko-KR" sz="1300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)</a:t>
            </a:r>
            <a:endParaRPr kumimoji="0" lang="en-US" altLang="ko-KR" sz="13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4" name="오각형 7"/>
          <p:cNvSpPr/>
          <p:nvPr/>
        </p:nvSpPr>
        <p:spPr bwMode="gray">
          <a:xfrm>
            <a:off x="7579970" y="1986995"/>
            <a:ext cx="2078520" cy="650163"/>
          </a:xfrm>
          <a:prstGeom prst="homePlate">
            <a:avLst>
              <a:gd name="adj" fmla="val 19695"/>
            </a:avLst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itchFamily="50" charset="-127"/>
              </a:rPr>
              <a:t>본사 지시</a:t>
            </a:r>
            <a:r>
              <a:rPr lang="en-US" altLang="ko-KR" sz="1400" b="1" kern="0" noProof="0" dirty="0" smtClean="0">
                <a:solidFill>
                  <a:schemeClr val="bg1"/>
                </a:solidFill>
                <a:ea typeface="맑은 고딕" pitchFamily="50" charset="-127"/>
              </a:rPr>
              <a:t/>
            </a:r>
            <a:br>
              <a:rPr lang="en-US" altLang="ko-KR" sz="1400" b="1" kern="0" noProof="0" dirty="0" smtClean="0">
                <a:solidFill>
                  <a:schemeClr val="bg1"/>
                </a:solidFill>
                <a:ea typeface="맑은 고딕" pitchFamily="50" charset="-127"/>
              </a:rPr>
            </a:br>
            <a:r>
              <a:rPr lang="ko-KR" altLang="en-US" sz="1400" b="1" kern="0" dirty="0" smtClean="0">
                <a:solidFill>
                  <a:schemeClr val="bg1"/>
                </a:solidFill>
                <a:ea typeface="맑은 고딕" pitchFamily="50" charset="-127"/>
              </a:rPr>
              <a:t>점간 이송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33" name="직사각형 44"/>
          <p:cNvSpPr/>
          <p:nvPr/>
        </p:nvSpPr>
        <p:spPr bwMode="gray">
          <a:xfrm>
            <a:off x="7592557" y="2781360"/>
            <a:ext cx="1155550" cy="89672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30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매장별</a:t>
            </a:r>
            <a:r>
              <a:rPr kumimoji="0" lang="en-US" altLang="ko-KR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/>
            </a:r>
            <a:br>
              <a:rPr kumimoji="0" lang="en-US" altLang="ko-KR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</a:br>
            <a:r>
              <a:rPr kumimoji="0" lang="ko-KR" altLang="en-US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판매율 검토</a:t>
            </a:r>
            <a:endParaRPr kumimoji="0" lang="en-US" altLang="ko-KR" sz="13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34" name="직사각형 45"/>
          <p:cNvSpPr/>
          <p:nvPr/>
        </p:nvSpPr>
        <p:spPr bwMode="gray">
          <a:xfrm>
            <a:off x="7592557" y="3790177"/>
            <a:ext cx="1155550" cy="89672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30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매장별</a:t>
            </a:r>
            <a:r>
              <a:rPr kumimoji="0" lang="en-US" altLang="ko-KR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/>
            </a:r>
            <a:br>
              <a:rPr kumimoji="0" lang="en-US" altLang="ko-KR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</a:br>
            <a:r>
              <a:rPr kumimoji="0" lang="ko-KR" altLang="en-US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재고상황</a:t>
            </a:r>
            <a:r>
              <a:rPr kumimoji="0" lang="en-US" altLang="ko-KR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/>
            </a:r>
            <a:br>
              <a:rPr kumimoji="0" lang="en-US" altLang="ko-KR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</a:br>
            <a:r>
              <a:rPr kumimoji="0" lang="ko-KR" altLang="en-US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검토</a:t>
            </a:r>
            <a:endParaRPr kumimoji="0" lang="en-US" altLang="ko-KR" sz="13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35" name="직사각형 46"/>
          <p:cNvSpPr/>
          <p:nvPr/>
        </p:nvSpPr>
        <p:spPr bwMode="gray">
          <a:xfrm>
            <a:off x="8805009" y="2781359"/>
            <a:ext cx="830607" cy="1905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30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점간이송</a:t>
            </a:r>
            <a:r>
              <a:rPr kumimoji="0" lang="en-US" altLang="ko-KR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/>
            </a:r>
            <a:br>
              <a:rPr kumimoji="0" lang="en-US" altLang="ko-KR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</a:br>
            <a:r>
              <a:rPr kumimoji="0" lang="ko-KR" altLang="en-US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지시</a:t>
            </a:r>
            <a:endParaRPr kumimoji="0" lang="en-US" altLang="ko-KR" sz="13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0" name="오각형 3"/>
          <p:cNvSpPr/>
          <p:nvPr/>
        </p:nvSpPr>
        <p:spPr bwMode="gray">
          <a:xfrm>
            <a:off x="323405" y="1986995"/>
            <a:ext cx="2174468" cy="650163"/>
          </a:xfrm>
          <a:prstGeom prst="homePlate">
            <a:avLst>
              <a:gd name="adj" fmla="val 24480"/>
            </a:avLst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dirty="0" err="1" smtClean="0">
                <a:solidFill>
                  <a:schemeClr val="bg1"/>
                </a:solidFill>
                <a:ea typeface="맑은 고딕" pitchFamily="50" charset="-127"/>
              </a:rPr>
              <a:t>초도배</a:t>
            </a:r>
            <a:r>
              <a:rPr lang="ko-KR" altLang="en-US" sz="1400" b="1" kern="0" dirty="0" err="1">
                <a:solidFill>
                  <a:schemeClr val="bg1"/>
                </a:solidFill>
                <a:ea typeface="맑은 고딕" pitchFamily="50" charset="-127"/>
              </a:rPr>
              <a:t>분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26" name="직사각형 37"/>
          <p:cNvSpPr/>
          <p:nvPr/>
        </p:nvSpPr>
        <p:spPr bwMode="gray">
          <a:xfrm>
            <a:off x="323405" y="2781359"/>
            <a:ext cx="1475301" cy="5658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300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Item</a:t>
            </a:r>
            <a:r>
              <a:rPr lang="ko-KR" altLang="en-US" sz="1300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별 매출 기준 매장 등급 부여</a:t>
            </a:r>
            <a:endParaRPr kumimoji="0" lang="en-US" altLang="ko-KR" sz="13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27" name="직사각형 38"/>
          <p:cNvSpPr/>
          <p:nvPr/>
        </p:nvSpPr>
        <p:spPr bwMode="gray">
          <a:xfrm>
            <a:off x="323405" y="4121068"/>
            <a:ext cx="1475301" cy="5658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매장 등급별 </a:t>
            </a:r>
            <a:endParaRPr kumimoji="0" lang="en-US" altLang="ko-KR" sz="13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Size</a:t>
            </a:r>
            <a:r>
              <a:rPr kumimoji="0" lang="en-US" altLang="ko-KR" sz="13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Assort</a:t>
            </a:r>
            <a:r>
              <a:rPr kumimoji="0" lang="ko-KR" altLang="en-US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구성</a:t>
            </a:r>
            <a:r>
              <a:rPr kumimoji="0" lang="en-US" altLang="ko-KR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</a:t>
            </a:r>
          </a:p>
        </p:txBody>
      </p:sp>
      <p:sp>
        <p:nvSpPr>
          <p:cNvPr id="28" name="직사각형 39"/>
          <p:cNvSpPr/>
          <p:nvPr/>
        </p:nvSpPr>
        <p:spPr bwMode="gray">
          <a:xfrm>
            <a:off x="1867591" y="2781359"/>
            <a:ext cx="561782" cy="1905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초도</a:t>
            </a:r>
            <a:r>
              <a:rPr kumimoji="0" lang="en-US" altLang="ko-KR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/>
            </a:r>
            <a:br>
              <a:rPr kumimoji="0" lang="en-US" altLang="ko-KR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</a:br>
            <a:r>
              <a:rPr kumimoji="0" lang="ko-KR" altLang="en-US" sz="130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배분표</a:t>
            </a:r>
            <a:r>
              <a:rPr kumimoji="0" lang="en-US" altLang="ko-KR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/>
            </a:r>
            <a:br>
              <a:rPr kumimoji="0" lang="en-US" altLang="ko-KR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</a:br>
            <a:r>
              <a:rPr kumimoji="0" lang="ko-KR" altLang="en-US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작성</a:t>
            </a:r>
            <a:endParaRPr kumimoji="0" lang="en-US" altLang="ko-KR" sz="13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48" name="직사각형 38"/>
          <p:cNvSpPr/>
          <p:nvPr/>
        </p:nvSpPr>
        <p:spPr bwMode="gray">
          <a:xfrm>
            <a:off x="323405" y="3426656"/>
            <a:ext cx="1475301" cy="6084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3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매장 등급별 </a:t>
            </a:r>
            <a:endParaRPr kumimoji="0" lang="en-US" altLang="ko-KR" sz="13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300" kern="0" dirty="0">
                <a:solidFill>
                  <a:sysClr val="windowText" lastClr="000000"/>
                </a:solidFill>
                <a:ea typeface="맑은 고딕" pitchFamily="50" charset="-127"/>
              </a:rPr>
              <a:t>할</a:t>
            </a:r>
            <a:r>
              <a:rPr lang="ko-KR" altLang="en-US" sz="1300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당량 산정</a:t>
            </a:r>
            <a:endParaRPr kumimoji="0" lang="en-US" altLang="ko-KR" sz="13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 bwMode="blackWhite">
          <a:xfrm>
            <a:off x="2524360" y="4798749"/>
            <a:ext cx="1422172" cy="11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>
            <a:defPPr>
              <a:defRPr lang="ko-KR"/>
            </a:defPPr>
            <a:lvl1pPr marL="171450" indent="-171450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  <a:defRPr sz="1200">
                <a:ea typeface="맑은 고딕" pitchFamily="50" charset="-127"/>
              </a:defRPr>
            </a:lvl1pPr>
          </a:lstStyle>
          <a:p>
            <a:pPr marL="87313" indent="-87313"/>
            <a:r>
              <a:rPr lang="en-US" altLang="ko-KR" dirty="0"/>
              <a:t>3</a:t>
            </a:r>
            <a:r>
              <a:rPr lang="ko-KR" altLang="en-US" dirty="0"/>
              <a:t>시 이후 </a:t>
            </a:r>
            <a:r>
              <a:rPr lang="ko-KR" altLang="en-US" dirty="0" err="1"/>
              <a:t>판매분에</a:t>
            </a:r>
            <a:r>
              <a:rPr lang="ko-KR" altLang="en-US" dirty="0"/>
              <a:t> 대해서는 </a:t>
            </a:r>
            <a:r>
              <a:rPr lang="ko-KR" altLang="en-US" dirty="0" smtClean="0"/>
              <a:t>익일 오전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오후 처리</a:t>
            </a:r>
            <a:endParaRPr lang="en-US" altLang="ko-KR" dirty="0" smtClean="0"/>
          </a:p>
          <a:p>
            <a:pPr marL="87313" indent="-87313"/>
            <a:r>
              <a:rPr lang="ko-KR" altLang="en-US" dirty="0" smtClean="0"/>
              <a:t>판매분 보충의 </a:t>
            </a:r>
            <a:r>
              <a:rPr lang="en-US" altLang="ko-KR" dirty="0" smtClean="0"/>
              <a:t>Lead Time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1~2</a:t>
            </a:r>
            <a:r>
              <a:rPr lang="ko-KR" altLang="en-US" dirty="0" smtClean="0"/>
              <a:t>일 정도 존재</a:t>
            </a:r>
            <a:endParaRPr lang="en-US" altLang="ko-KR" dirty="0"/>
          </a:p>
        </p:txBody>
      </p:sp>
      <p:sp>
        <p:nvSpPr>
          <p:cNvPr id="50" name="TextBox 49"/>
          <p:cNvSpPr txBox="1"/>
          <p:nvPr/>
        </p:nvSpPr>
        <p:spPr bwMode="blackWhite">
          <a:xfrm>
            <a:off x="4023762" y="4798749"/>
            <a:ext cx="2132199" cy="77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>
            <a:defPPr>
              <a:defRPr lang="ko-KR"/>
            </a:defPPr>
            <a:lvl1pPr marL="87313" indent="-87313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  <a:defRPr sz="1200">
                <a:ea typeface="맑은 고딕" pitchFamily="50" charset="-127"/>
              </a:defRPr>
            </a:lvl1pPr>
          </a:lstStyle>
          <a:p>
            <a:r>
              <a:rPr lang="ko-KR" altLang="en-US" dirty="0"/>
              <a:t>스타일</a:t>
            </a:r>
            <a:r>
              <a:rPr lang="en-US" altLang="ko-KR" dirty="0"/>
              <a:t>/Color/Size </a:t>
            </a:r>
            <a:r>
              <a:rPr lang="ko-KR" altLang="en-US" dirty="0"/>
              <a:t>별 </a:t>
            </a:r>
            <a:r>
              <a:rPr lang="ko-KR" altLang="en-US" dirty="0" err="1"/>
              <a:t>매장별</a:t>
            </a:r>
            <a:r>
              <a:rPr lang="ko-KR" altLang="en-US" dirty="0"/>
              <a:t> 추가</a:t>
            </a:r>
            <a:r>
              <a:rPr lang="en-US" altLang="ko-KR" dirty="0"/>
              <a:t> </a:t>
            </a:r>
            <a:r>
              <a:rPr lang="ko-KR" altLang="en-US" dirty="0"/>
              <a:t>출고량 시스템 입력</a:t>
            </a:r>
            <a:endParaRPr lang="en-US" altLang="ko-KR" dirty="0"/>
          </a:p>
          <a:p>
            <a:r>
              <a:rPr lang="ko-KR" altLang="en-US" dirty="0"/>
              <a:t>반응출고분과 </a:t>
            </a:r>
            <a:r>
              <a:rPr lang="ko-KR" altLang="en-US" dirty="0" smtClean="0"/>
              <a:t>합쳐져 매장으로 배송</a:t>
            </a:r>
            <a:endParaRPr lang="en-US" altLang="ko-KR" dirty="0"/>
          </a:p>
        </p:txBody>
      </p:sp>
      <p:sp>
        <p:nvSpPr>
          <p:cNvPr id="51" name="TextBox 50"/>
          <p:cNvSpPr txBox="1"/>
          <p:nvPr/>
        </p:nvSpPr>
        <p:spPr bwMode="blackWhite">
          <a:xfrm>
            <a:off x="6319110" y="4798749"/>
            <a:ext cx="1228486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>
            <a:defPPr>
              <a:defRPr lang="ko-KR"/>
            </a:defPPr>
            <a:lvl1pPr marL="87313" indent="-87313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  <a:defRPr sz="1200">
                <a:ea typeface="맑은 고딕" pitchFamily="50" charset="-127"/>
              </a:defRPr>
            </a:lvl1pPr>
          </a:lstStyle>
          <a:p>
            <a:r>
              <a:rPr lang="ko-KR" altLang="en-US" dirty="0"/>
              <a:t>판매 매장에서 완불자동 점간 요청</a:t>
            </a:r>
            <a:r>
              <a:rPr lang="en-US" altLang="ko-KR" dirty="0"/>
              <a:t>(</a:t>
            </a:r>
            <a:r>
              <a:rPr lang="ko-KR" altLang="en-US" dirty="0"/>
              <a:t>시스템 입력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smtClean="0"/>
              <a:t>매장 보호 기준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일최고건수</a:t>
            </a:r>
            <a:r>
              <a:rPr lang="ko-KR" altLang="en-US" dirty="0" smtClean="0"/>
              <a:t> 제한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점간거절</a:t>
            </a:r>
            <a:r>
              <a:rPr lang="ko-KR" altLang="en-US" dirty="0" smtClean="0"/>
              <a:t> 횟수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5" name="TextBox 54"/>
          <p:cNvSpPr txBox="1"/>
          <p:nvPr/>
        </p:nvSpPr>
        <p:spPr bwMode="blackWhite">
          <a:xfrm>
            <a:off x="311109" y="4798749"/>
            <a:ext cx="2118263" cy="11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>
            <a:defPPr>
              <a:defRPr lang="ko-KR"/>
            </a:defPPr>
            <a:lvl1pPr marL="87313" indent="-87313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  <a:defRPr sz="1200">
                <a:ea typeface="맑은 고딕" pitchFamily="50" charset="-127"/>
              </a:defRPr>
            </a:lvl1pPr>
          </a:lstStyle>
          <a:p>
            <a:r>
              <a:rPr lang="ko-KR" altLang="en-US" dirty="0"/>
              <a:t>단일 기준</a:t>
            </a:r>
            <a:r>
              <a:rPr lang="en-US" altLang="ko-KR" dirty="0"/>
              <a:t>(</a:t>
            </a:r>
            <a:r>
              <a:rPr lang="ko-KR" altLang="en-US" dirty="0" err="1"/>
              <a:t>아이템별</a:t>
            </a:r>
            <a:r>
              <a:rPr lang="ko-KR" altLang="en-US" dirty="0"/>
              <a:t> 매출액</a:t>
            </a:r>
            <a:r>
              <a:rPr lang="en-US" altLang="ko-KR" dirty="0"/>
              <a:t>) </a:t>
            </a:r>
            <a:r>
              <a:rPr lang="ko-KR" altLang="en-US" dirty="0"/>
              <a:t>위주의 </a:t>
            </a:r>
            <a:r>
              <a:rPr lang="ko-KR" altLang="en-US" dirty="0" err="1"/>
              <a:t>매장별</a:t>
            </a:r>
            <a:r>
              <a:rPr lang="ko-KR" altLang="en-US" dirty="0"/>
              <a:t> 등급화 및 배분 수행</a:t>
            </a:r>
            <a:endParaRPr lang="en-US" altLang="ko-KR" dirty="0"/>
          </a:p>
          <a:p>
            <a:r>
              <a:rPr lang="ko-KR" altLang="en-US" dirty="0"/>
              <a:t>매장 등급별 스타일별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할당 물량에 대해 담당자가 수기로 </a:t>
            </a:r>
            <a:r>
              <a:rPr lang="en-US" altLang="ko-KR" dirty="0"/>
              <a:t>Size </a:t>
            </a:r>
            <a:r>
              <a:rPr lang="ko-KR" altLang="en-US" dirty="0"/>
              <a:t>배분 수행</a:t>
            </a:r>
            <a:endParaRPr lang="en-US" altLang="ko-KR" dirty="0"/>
          </a:p>
        </p:txBody>
      </p:sp>
      <p:sp>
        <p:nvSpPr>
          <p:cNvPr id="65" name="TextBox 64"/>
          <p:cNvSpPr txBox="1"/>
          <p:nvPr/>
        </p:nvSpPr>
        <p:spPr bwMode="blackWhite">
          <a:xfrm>
            <a:off x="7609324" y="4798749"/>
            <a:ext cx="2026291" cy="77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spAutoFit/>
          </a:bodyPr>
          <a:lstStyle>
            <a:defPPr>
              <a:defRPr lang="ko-KR"/>
            </a:defPPr>
            <a:lvl1pPr marL="87313" indent="-87313" defTabSz="1028700" latinLnBrk="0">
              <a:spcBef>
                <a:spcPct val="20000"/>
              </a:spcBef>
              <a:buSzPct val="120000"/>
              <a:buFont typeface="Arial" pitchFamily="34" charset="0"/>
              <a:buChar char="•"/>
              <a:defRPr sz="1200"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사이즈 재고 및 판매율 기준으로 보내는 매장 선정</a:t>
            </a:r>
            <a:endParaRPr lang="en-US" altLang="ko-KR" dirty="0"/>
          </a:p>
          <a:p>
            <a:r>
              <a:rPr lang="ko-KR" altLang="en-US" dirty="0" err="1" smtClean="0"/>
              <a:t>액셀</a:t>
            </a:r>
            <a:r>
              <a:rPr lang="ko-KR" altLang="en-US" dirty="0" smtClean="0"/>
              <a:t> 수작업으로 점간 이송 지시 수행 및 업로드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305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PI </a:t>
            </a:r>
            <a:r>
              <a:rPr lang="ko-KR" altLang="en-US" smtClean="0"/>
              <a:t>변화방향 </a:t>
            </a:r>
            <a:r>
              <a:rPr lang="en-US" altLang="ko-KR" smtClean="0"/>
              <a:t>– PI </a:t>
            </a:r>
            <a:r>
              <a:rPr lang="ko-KR" altLang="en-US" smtClean="0"/>
              <a:t>과제의 목표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물량 운영의 관리 수준 및 배분 로직의 개선을 통해 정확도를 제고하고</a:t>
            </a:r>
            <a:r>
              <a:rPr lang="en-US" altLang="ko-KR" smtClean="0"/>
              <a:t>, </a:t>
            </a:r>
            <a:r>
              <a:rPr lang="ko-KR" altLang="en-US" smtClean="0"/>
              <a:t>브랜드별로 상이한 물량 운영 수준의 상향 평준화의 달성을 목표로 함</a:t>
            </a:r>
            <a:endParaRPr lang="ko-KR" altLang="en-US" dirty="0"/>
          </a:p>
        </p:txBody>
      </p:sp>
      <p:sp>
        <p:nvSpPr>
          <p:cNvPr id="8" name="Rectangle 192"/>
          <p:cNvSpPr>
            <a:spLocks noChangeArrowheads="1"/>
          </p:cNvSpPr>
          <p:nvPr/>
        </p:nvSpPr>
        <p:spPr bwMode="gray">
          <a:xfrm>
            <a:off x="247244" y="1759311"/>
            <a:ext cx="4392613" cy="45537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marL="287338" indent="-287338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 pitchFamily="2" charset="2"/>
              <a:buChar char="l"/>
              <a:defRPr/>
            </a:pPr>
            <a:r>
              <a:rPr lang="ko-KR" altLang="en-US" sz="1200" b="1" dirty="0">
                <a:latin typeface="+mn-ea"/>
              </a:rPr>
              <a:t>전년도 매출 실적 </a:t>
            </a:r>
            <a:r>
              <a:rPr lang="ko-KR" altLang="en-US" sz="1200" b="1" dirty="0" smtClean="0">
                <a:latin typeface="+mn-ea"/>
              </a:rPr>
              <a:t>위주로 </a:t>
            </a:r>
            <a:r>
              <a:rPr lang="ko-KR" altLang="en-US" sz="1200" b="1" dirty="0" err="1" smtClean="0">
                <a:latin typeface="+mn-ea"/>
              </a:rPr>
              <a:t>아이템별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dirty="0" smtClean="0">
                <a:latin typeface="+mn-ea"/>
              </a:rPr>
              <a:t>매장 그룹 단위의 </a:t>
            </a:r>
            <a:r>
              <a:rPr lang="ko-KR" altLang="en-US" sz="1200" b="1" dirty="0">
                <a:latin typeface="+mn-ea"/>
              </a:rPr>
              <a:t>초도 </a:t>
            </a:r>
            <a:r>
              <a:rPr lang="ko-KR" altLang="en-US" sz="1200" b="1" dirty="0" err="1" smtClean="0">
                <a:latin typeface="+mn-ea"/>
              </a:rPr>
              <a:t>배분안</a:t>
            </a:r>
            <a:r>
              <a:rPr lang="ko-KR" altLang="en-US" sz="1200" b="1" dirty="0" smtClean="0">
                <a:latin typeface="+mn-ea"/>
              </a:rPr>
              <a:t> 작성하며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매장 단위의 특성을 반영할 수 있는 배분 </a:t>
            </a:r>
            <a:r>
              <a:rPr lang="ko-KR" altLang="en-US" sz="1200" b="1" dirty="0" err="1" smtClean="0">
                <a:latin typeface="+mn-ea"/>
              </a:rPr>
              <a:t>로직이</a:t>
            </a:r>
            <a:r>
              <a:rPr lang="ko-KR" altLang="en-US" sz="1200" b="1" dirty="0" smtClean="0">
                <a:latin typeface="+mn-ea"/>
              </a:rPr>
              <a:t> 없어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담당자 경험과 감에 의존한 배분 </a:t>
            </a:r>
            <a:endParaRPr lang="en-US" altLang="ko-KR" sz="1200" b="1" dirty="0" smtClean="0">
              <a:latin typeface="+mn-ea"/>
            </a:endParaRPr>
          </a:p>
          <a:p>
            <a:pPr marL="628650" lvl="1" indent="-171450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–"/>
              <a:defRPr/>
            </a:pP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단일 기준 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+mn-ea"/>
              </a:rPr>
              <a:t>아이템별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 매출액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)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의 매장 등급화 및 물량 배분</a:t>
            </a:r>
          </a:p>
          <a:p>
            <a:pPr marL="628650" lvl="1" indent="-171450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–"/>
              <a:defRPr/>
            </a:pP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매장 물량 할당 중심으로 운영하며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생산량이 적은 스타일에 대해 일부 매장 투입 여부 결정 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명확한 스타일 배분의 기준 부재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)</a:t>
            </a:r>
          </a:p>
          <a:p>
            <a:pPr marL="287338" indent="-287338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 pitchFamily="2" charset="2"/>
              <a:buChar char="l"/>
              <a:defRPr/>
            </a:pPr>
            <a:endParaRPr lang="en-US" altLang="ko-KR" sz="1200" b="1" dirty="0" smtClean="0">
              <a:latin typeface="+mn-ea"/>
            </a:endParaRPr>
          </a:p>
          <a:p>
            <a:pPr marL="287338" indent="-287338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 pitchFamily="2" charset="2"/>
              <a:buChar char="l"/>
              <a:defRPr/>
            </a:pPr>
            <a:r>
              <a:rPr lang="ko-KR" altLang="en-US" sz="1200" b="1" dirty="0" smtClean="0">
                <a:latin typeface="+mn-ea"/>
              </a:rPr>
              <a:t>수작업에 </a:t>
            </a:r>
            <a:r>
              <a:rPr lang="ko-KR" altLang="en-US" sz="1200" b="1" dirty="0">
                <a:latin typeface="+mn-ea"/>
              </a:rPr>
              <a:t>기반한 </a:t>
            </a:r>
            <a:r>
              <a:rPr lang="en-US" altLang="ko-KR" sz="1200" b="1" dirty="0">
                <a:latin typeface="+mn-ea"/>
              </a:rPr>
              <a:t>Operation</a:t>
            </a:r>
            <a:r>
              <a:rPr lang="ko-KR" altLang="en-US" sz="1200" b="1" dirty="0">
                <a:latin typeface="+mn-ea"/>
              </a:rPr>
              <a:t>으로 많은 시간과 노력이 투입되고 있으나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ko-KR" altLang="en-US" sz="1200" b="1" dirty="0">
                <a:latin typeface="+mn-ea"/>
              </a:rPr>
              <a:t>효율에 대한 평가가 어려움</a:t>
            </a:r>
            <a:endParaRPr lang="en-US" altLang="ko-KR" sz="1200" b="1" dirty="0">
              <a:latin typeface="+mn-ea"/>
            </a:endParaRPr>
          </a:p>
          <a:p>
            <a:pPr marL="628650" lvl="1" indent="-171450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–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+mn-ea"/>
              </a:rPr>
              <a:t>반응 배분의 경우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, 1:1 </a:t>
            </a:r>
            <a:r>
              <a:rPr lang="ko-KR" altLang="en-US" sz="1200" dirty="0" smtClean="0">
                <a:solidFill>
                  <a:prstClr val="black"/>
                </a:solidFill>
                <a:latin typeface="+mn-ea"/>
              </a:rPr>
              <a:t>자동 배분만 자동화하였으며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+mn-ea"/>
              </a:rPr>
              <a:t>추가 출고는 담당자 감에 의해 지시</a:t>
            </a:r>
            <a:endParaRPr lang="en-US" altLang="ko-KR" sz="1200" dirty="0" smtClean="0">
              <a:solidFill>
                <a:prstClr val="black"/>
              </a:solidFill>
              <a:latin typeface="+mn-ea"/>
            </a:endParaRPr>
          </a:p>
          <a:p>
            <a:pPr marL="628650" lvl="1" indent="-171450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–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+mn-ea"/>
              </a:rPr>
              <a:t>점간 </a:t>
            </a:r>
            <a:r>
              <a:rPr lang="ko-KR" altLang="en-US" sz="1200" dirty="0" err="1">
                <a:solidFill>
                  <a:prstClr val="black"/>
                </a:solidFill>
                <a:latin typeface="+mn-ea"/>
              </a:rPr>
              <a:t>이송안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 및 지시 업무의 엑셀 </a:t>
            </a:r>
            <a:r>
              <a:rPr lang="ko-KR" altLang="en-US" sz="1200" dirty="0" smtClean="0">
                <a:solidFill>
                  <a:prstClr val="black"/>
                </a:solidFill>
                <a:latin typeface="+mn-ea"/>
              </a:rPr>
              <a:t>수작업 수행에 대한 업무 부담</a:t>
            </a:r>
            <a:endParaRPr lang="ko-KR" altLang="en-US" sz="12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9" name="Rectangle 195"/>
          <p:cNvSpPr>
            <a:spLocks noChangeArrowheads="1"/>
          </p:cNvSpPr>
          <p:nvPr/>
        </p:nvSpPr>
        <p:spPr bwMode="gray">
          <a:xfrm>
            <a:off x="5191125" y="1759311"/>
            <a:ext cx="4467225" cy="45537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marL="287338" lvl="0" indent="-287338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 pitchFamily="2" charset="2"/>
              <a:buChar char="l"/>
              <a:defRPr/>
            </a:pPr>
            <a:r>
              <a:rPr lang="ko-KR" altLang="en-US" sz="1200" b="1" dirty="0" smtClean="0">
                <a:latin typeface="+mn-ea"/>
              </a:rPr>
              <a:t>매장 구색과 할당의 구분을 통해 한정된 매장 공간에 대한 운영 효율성 제고</a:t>
            </a:r>
            <a:endParaRPr lang="en-US" altLang="ko-KR" sz="1200" b="1" dirty="0" smtClean="0">
              <a:latin typeface="+mn-ea"/>
            </a:endParaRPr>
          </a:p>
          <a:p>
            <a:pPr marL="628650" lvl="1" indent="-171450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–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+mn-ea"/>
              </a:rPr>
              <a:t>상품 속성과 </a:t>
            </a:r>
            <a:r>
              <a:rPr lang="ko-KR" altLang="en-US" sz="1200" dirty="0" err="1" smtClean="0">
                <a:solidFill>
                  <a:prstClr val="black"/>
                </a:solidFill>
                <a:latin typeface="+mn-ea"/>
              </a:rPr>
              <a:t>매장별</a:t>
            </a:r>
            <a:r>
              <a:rPr lang="ko-KR" altLang="en-US" sz="1200" dirty="0" smtClean="0">
                <a:solidFill>
                  <a:prstClr val="black"/>
                </a:solidFill>
                <a:latin typeface="+mn-ea"/>
              </a:rPr>
              <a:t> 전시 </a:t>
            </a:r>
            <a:r>
              <a:rPr lang="en-US" altLang="ko-KR" sz="1200" dirty="0" err="1" smtClean="0">
                <a:solidFill>
                  <a:prstClr val="black"/>
                </a:solidFill>
                <a:latin typeface="+mn-ea"/>
              </a:rPr>
              <a:t>Capa</a:t>
            </a:r>
            <a:r>
              <a:rPr lang="ko-KR" altLang="en-US" sz="1200" dirty="0" smtClean="0">
                <a:solidFill>
                  <a:prstClr val="black"/>
                </a:solidFill>
                <a:latin typeface="+mn-ea"/>
              </a:rPr>
              <a:t>를 반영한 스타일 구색</a:t>
            </a:r>
            <a:endParaRPr lang="en-US" altLang="ko-KR" sz="1200" dirty="0">
              <a:solidFill>
                <a:prstClr val="black"/>
              </a:solidFill>
              <a:latin typeface="+mn-ea"/>
            </a:endParaRPr>
          </a:p>
          <a:p>
            <a:pPr marL="628650" lvl="1" indent="-171450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–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+mn-ea"/>
              </a:rPr>
              <a:t>판매 예측 기반의 할당 </a:t>
            </a:r>
            <a:r>
              <a:rPr lang="ko-KR" altLang="en-US" sz="1200" dirty="0" err="1" smtClean="0">
                <a:solidFill>
                  <a:prstClr val="black"/>
                </a:solidFill>
                <a:latin typeface="+mn-ea"/>
              </a:rPr>
              <a:t>로직</a:t>
            </a:r>
            <a:r>
              <a:rPr lang="ko-KR" altLang="en-US" sz="1200" dirty="0" smtClean="0">
                <a:solidFill>
                  <a:prstClr val="black"/>
                </a:solidFill>
                <a:latin typeface="+mn-ea"/>
              </a:rPr>
              <a:t> 수립으로 초도 배분 및 물량 운영 정확도 제고</a:t>
            </a:r>
            <a:endParaRPr lang="en-US" altLang="ko-KR" sz="1200" b="1" dirty="0">
              <a:latin typeface="+mn-ea"/>
            </a:endParaRPr>
          </a:p>
          <a:p>
            <a:pPr marL="287338" lvl="0" indent="-287338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 pitchFamily="2" charset="2"/>
              <a:buChar char="l"/>
              <a:defRPr/>
            </a:pPr>
            <a:r>
              <a:rPr lang="ko-KR" altLang="en-US" sz="1200" b="1" dirty="0" smtClean="0">
                <a:latin typeface="+mn-ea"/>
              </a:rPr>
              <a:t>예측 기반의 물량 운영 </a:t>
            </a:r>
            <a:r>
              <a:rPr lang="ko-KR" altLang="en-US" sz="1200" b="1" dirty="0" err="1" smtClean="0">
                <a:latin typeface="+mn-ea"/>
              </a:rPr>
              <a:t>로직</a:t>
            </a:r>
            <a:r>
              <a:rPr lang="ko-KR" altLang="en-US" sz="1200" b="1" dirty="0" smtClean="0">
                <a:latin typeface="+mn-ea"/>
              </a:rPr>
              <a:t> 정교화를 통한 물량 운영의 정확성 제고</a:t>
            </a:r>
            <a:endParaRPr lang="en-US" altLang="ko-KR" sz="1200" dirty="0" smtClean="0">
              <a:solidFill>
                <a:prstClr val="black"/>
              </a:solidFill>
              <a:latin typeface="+mn-ea"/>
            </a:endParaRPr>
          </a:p>
          <a:p>
            <a:pPr marL="628650" lvl="1" indent="-171450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–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+mn-ea"/>
              </a:rPr>
              <a:t>전년 유사 스타일을 기반으로 한 시즌 전 판매 예측 및 초기 판매 기간을 감안한 초도 물량 할당</a:t>
            </a:r>
            <a:endParaRPr lang="en-US" altLang="ko-KR" sz="1200" dirty="0" smtClean="0">
              <a:solidFill>
                <a:prstClr val="black"/>
              </a:solidFill>
              <a:latin typeface="+mn-ea"/>
            </a:endParaRPr>
          </a:p>
          <a:p>
            <a:pPr marL="628650" lvl="1" indent="-171450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–"/>
              <a:defRPr/>
            </a:pPr>
            <a:r>
              <a:rPr lang="ko-KR" altLang="en-US" sz="1200" dirty="0" err="1" smtClean="0">
                <a:latin typeface="+mn-ea"/>
              </a:rPr>
              <a:t>실판매</a:t>
            </a:r>
            <a:r>
              <a:rPr lang="ko-KR" altLang="en-US" sz="1200" dirty="0" smtClean="0">
                <a:latin typeface="+mn-ea"/>
              </a:rPr>
              <a:t> 데이터 기반의 판매량 예측을 통한 반응 배분 및 점간 이송 물량 운영</a:t>
            </a:r>
            <a:endParaRPr lang="en-US" altLang="ko-KR" sz="1200" dirty="0" smtClean="0">
              <a:latin typeface="+mn-ea"/>
            </a:endParaRPr>
          </a:p>
          <a:p>
            <a:pPr marL="287338" lvl="0" indent="-287338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 pitchFamily="2" charset="2"/>
              <a:buChar char="l"/>
              <a:defRPr/>
            </a:pPr>
            <a:r>
              <a:rPr lang="en-US" altLang="ko-KR" sz="1200" b="1" dirty="0" smtClean="0">
                <a:latin typeface="+mn-ea"/>
              </a:rPr>
              <a:t>Alert </a:t>
            </a:r>
            <a:r>
              <a:rPr lang="ko-KR" altLang="en-US" sz="1200" b="1" dirty="0" smtClean="0">
                <a:latin typeface="+mn-ea"/>
              </a:rPr>
              <a:t>및 수작업 자동화를 통한 업무 효율 증대</a:t>
            </a:r>
            <a:endParaRPr lang="en-US" altLang="ko-KR" sz="1200" b="1" dirty="0">
              <a:latin typeface="+mn-ea"/>
            </a:endParaRPr>
          </a:p>
          <a:p>
            <a:pPr marL="628650" lvl="1" indent="-171450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–"/>
              <a:defRPr/>
            </a:pP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매장의 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size</a:t>
            </a:r>
            <a:r>
              <a:rPr lang="ko-KR" altLang="en-US" sz="12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+mn-ea"/>
              </a:rPr>
              <a:t>결품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 상태에 대한 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Alert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를 통한 </a:t>
            </a:r>
            <a:r>
              <a:rPr lang="ko-KR" altLang="en-US" sz="1200" dirty="0" err="1">
                <a:solidFill>
                  <a:prstClr val="black"/>
                </a:solidFill>
                <a:latin typeface="+mn-ea"/>
              </a:rPr>
              <a:t>결품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 감소</a:t>
            </a:r>
          </a:p>
          <a:p>
            <a:pPr marL="628650" lvl="1" indent="-171450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–"/>
              <a:defRPr/>
            </a:pP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스타일별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1200" dirty="0" err="1">
                <a:solidFill>
                  <a:prstClr val="black"/>
                </a:solidFill>
                <a:latin typeface="+mn-ea"/>
              </a:rPr>
              <a:t>사이즈별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 점간 이송 권고안의 시스템 작성으로 업무 효율 증가</a:t>
            </a:r>
            <a:endParaRPr lang="en-US" altLang="ko-KR" sz="1200" dirty="0">
              <a:solidFill>
                <a:prstClr val="black"/>
              </a:solidFill>
              <a:latin typeface="+mn-ea"/>
            </a:endParaRPr>
          </a:p>
          <a:p>
            <a:pPr marL="287338" indent="-287338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 pitchFamily="2" charset="2"/>
              <a:buChar char="l"/>
              <a:defRPr/>
            </a:pPr>
            <a:r>
              <a:rPr lang="ko-KR" altLang="en-US" sz="1200" b="1" dirty="0" err="1">
                <a:latin typeface="+mn-ea"/>
              </a:rPr>
              <a:t>브랜드별</a:t>
            </a:r>
            <a:r>
              <a:rPr lang="ko-KR" altLang="en-US" sz="1200" b="1" dirty="0">
                <a:latin typeface="+mn-ea"/>
              </a:rPr>
              <a:t> 물량 운영 수준의 상향 평준화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0" name="AutoShape 213"/>
          <p:cNvSpPr>
            <a:spLocks noChangeArrowheads="1"/>
          </p:cNvSpPr>
          <p:nvPr/>
        </p:nvSpPr>
        <p:spPr bwMode="gray">
          <a:xfrm>
            <a:off x="4658024" y="2480745"/>
            <a:ext cx="503238" cy="2845630"/>
          </a:xfrm>
          <a:prstGeom prst="rightArrow">
            <a:avLst>
              <a:gd name="adj1" fmla="val 61837"/>
              <a:gd name="adj2" fmla="val 46694"/>
            </a:avLst>
          </a:prstGeom>
          <a:solidFill>
            <a:schemeClr val="accent5">
              <a:lumMod val="75000"/>
            </a:schemeClr>
          </a:solidFill>
          <a:ln w="9525" algn="ctr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184"/>
          <p:cNvSpPr>
            <a:spLocks noChangeArrowheads="1"/>
          </p:cNvSpPr>
          <p:nvPr/>
        </p:nvSpPr>
        <p:spPr bwMode="gray">
          <a:xfrm>
            <a:off x="1848506" y="1460493"/>
            <a:ext cx="114486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ko-KR" altLang="en-US" sz="1400" b="1" dirty="0"/>
              <a:t>현행 문제점</a:t>
            </a:r>
          </a:p>
        </p:txBody>
      </p:sp>
      <p:sp>
        <p:nvSpPr>
          <p:cNvPr id="12" name="Rectangle 187"/>
          <p:cNvSpPr>
            <a:spLocks noChangeArrowheads="1"/>
          </p:cNvSpPr>
          <p:nvPr/>
        </p:nvSpPr>
        <p:spPr bwMode="gray">
          <a:xfrm>
            <a:off x="6737690" y="1455730"/>
            <a:ext cx="13740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400" b="1" dirty="0" smtClean="0"/>
              <a:t>PI </a:t>
            </a:r>
            <a:r>
              <a:rPr lang="ko-KR" altLang="en-US" sz="1400" b="1" dirty="0" smtClean="0"/>
              <a:t>과제의 </a:t>
            </a:r>
            <a:r>
              <a:rPr lang="ko-KR" altLang="en-US" sz="1400" b="1" dirty="0"/>
              <a:t>목표</a:t>
            </a:r>
          </a:p>
        </p:txBody>
      </p:sp>
    </p:spTree>
    <p:extLst>
      <p:ext uri="{BB962C8B-B14F-4D97-AF65-F5344CB8AC3E}">
        <p14:creationId xmlns:p14="http://schemas.microsoft.com/office/powerpoint/2010/main" val="26913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LON">
  <a:themeElements>
    <a:clrScheme name="사용자 지정 1">
      <a:dk1>
        <a:sysClr val="windowText" lastClr="000000"/>
      </a:dk1>
      <a:lt1>
        <a:sysClr val="window" lastClr="FFFFFF"/>
      </a:lt1>
      <a:dk2>
        <a:srgbClr val="2C4364"/>
      </a:dk2>
      <a:lt2>
        <a:srgbClr val="D6EBF6"/>
      </a:lt2>
      <a:accent1>
        <a:srgbClr val="EEECE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F81BD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algn="ctr">
          <a:solidFill>
            <a:schemeClr val="bg1">
              <a:lumMod val="50000"/>
            </a:schemeClr>
          </a:solidFill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tIns="0" bIns="0" anchor="ctr"/>
      <a:lstStyle>
        <a:defPPr algn="ctr">
          <a:defRPr sz="1300" b="1" dirty="0" smtClean="0">
            <a:latin typeface="+mn-ea"/>
            <a:cs typeface="Arial" charset="0"/>
          </a:defRPr>
        </a:defPPr>
      </a:lstStyle>
    </a:spDef>
    <a:txDef>
      <a:spPr bwMode="blackWhite">
        <a:noFill/>
        <a:ln w="9525">
          <a:noFill/>
          <a:miter lim="800000"/>
          <a:headEnd/>
          <a:tailEnd/>
        </a:ln>
      </a:spPr>
      <a:bodyPr wrap="square" lIns="44512" tIns="0" rIns="4048" bIns="0" rtlCol="0" anchor="ctr">
        <a:spAutoFit/>
      </a:bodyPr>
      <a:lstStyle>
        <a:defPPr algn="ctr" defTabSz="1028700" eaLnBrk="1" hangingPunct="1">
          <a:lnSpc>
            <a:spcPct val="120000"/>
          </a:lnSpc>
          <a:spcBef>
            <a:spcPct val="20000"/>
          </a:spcBef>
          <a:buSzPct val="120000"/>
          <a:defRPr sz="1200" b="1" dirty="0" smtClean="0"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CDC85CBA0A7E6468B8E80993DCCBD28" ma:contentTypeVersion="0" ma:contentTypeDescription="새 문서를 만듭니다." ma:contentTypeScope="" ma:versionID="e12078431aa78ad417e2b33d0bf18b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F422CB-2DB7-4B44-984D-E17F18F658CF}"/>
</file>

<file path=customXml/itemProps2.xml><?xml version="1.0" encoding="utf-8"?>
<ds:datastoreItem xmlns:ds="http://schemas.openxmlformats.org/officeDocument/2006/customXml" ds:itemID="{10029191-EB42-4323-9732-429085D6E44E}"/>
</file>

<file path=customXml/itemProps3.xml><?xml version="1.0" encoding="utf-8"?>
<ds:datastoreItem xmlns:ds="http://schemas.openxmlformats.org/officeDocument/2006/customXml" ds:itemID="{871474DC-1643-4444-91E3-9CF5BDD7601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22928</TotalTime>
  <Words>5895</Words>
  <Application>Microsoft Office PowerPoint</Application>
  <PresentationFormat>A4 용지(210x297mm)</PresentationFormat>
  <Paragraphs>1878</Paragraphs>
  <Slides>39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KOLON</vt:lpstr>
      <vt:lpstr>PowerPoint 프레젠테이션</vt:lpstr>
      <vt:lpstr>PI 과제정의서 담당자</vt:lpstr>
      <vt:lpstr>Document Flow</vt:lpstr>
      <vt:lpstr>과제 적용 범위</vt:lpstr>
      <vt:lpstr>문서 개정 이력</vt:lpstr>
      <vt:lpstr>목차</vt:lpstr>
      <vt:lpstr>1. 변화사항 요약</vt:lpstr>
      <vt:lpstr>2. 현행 프로세스의 문제점</vt:lpstr>
      <vt:lpstr>3. PI 변화방향 – PI 과제의 목표</vt:lpstr>
      <vt:lpstr>3. PI 변화방향 – To-Be 방향</vt:lpstr>
      <vt:lpstr>3. PI 변화방향 – To-Be 방향</vt:lpstr>
      <vt:lpstr>4. To-Be 운영 모델 정의</vt:lpstr>
      <vt:lpstr>5. 세부 실행과제 정의 – 초도 배분의 원칙</vt:lpstr>
      <vt:lpstr>5. 세부 실행과제 정의 (1) 매장 초도 배분 최적화</vt:lpstr>
      <vt:lpstr>5. 세부 실행과제 정의 (1) 매장 초도 배분 최적화</vt:lpstr>
      <vt:lpstr>5. 세부 실행과제 정의 (1) 매장 초도 배분 최적화</vt:lpstr>
      <vt:lpstr>5. 세부 실행과제 정의 (1) 매장 초도 배분 최적화</vt:lpstr>
      <vt:lpstr>5. 세부 실행과제 정의 (1) 매장 초도 배분 최적화</vt:lpstr>
      <vt:lpstr>5. 세부 실행과제 정의 (1) 매장 초도 배분 최적화</vt:lpstr>
      <vt:lpstr>5. 세부 실행과제 정의 (1) 매장 초도 배분 최적화</vt:lpstr>
      <vt:lpstr>5. 세부 실행과제 정의 (1) 매장 초도 배분 최적화</vt:lpstr>
      <vt:lpstr>5. 세부 실행과제 정의 (1) 매장 초도 배분 최적화</vt:lpstr>
      <vt:lpstr>5. 세부 실행과제 정의 (1) 매장 초도 배분 최적화</vt:lpstr>
      <vt:lpstr>5. 세부 실행과제 정의 (1) 매장 초도 배분 최적화</vt:lpstr>
      <vt:lpstr>5. 세부 실행과제 정의 (1) 매장 초도 배분 최적화</vt:lpstr>
      <vt:lpstr>5. 세부 실행과제 정의 (1) 매장 초도 배분 최적화</vt:lpstr>
      <vt:lpstr>5. 세부 실행과제 정의 (1) 매장 초도 배분 최적화</vt:lpstr>
      <vt:lpstr>5. 세부 실행과제 정의 – 배분 로직의 정확성 평가 (1/2) </vt:lpstr>
      <vt:lpstr>5. 세부 실행과제 정의 – 배분 로직의 정확성 평가 (2/2) </vt:lpstr>
      <vt:lpstr>5. 세부 실행과제 정의 – 시뮬레이션 조건</vt:lpstr>
      <vt:lpstr>5. 세부 실행과제 정의 – 배분 로직의 정확성 분석 결과 (1/2) </vt:lpstr>
      <vt:lpstr>5. 세부 실행과제 정의 – 배분 로직의 정확성 분석 결과 (2/2) </vt:lpstr>
      <vt:lpstr>5. 세부 실행과제 정의 (2) 자동 기반 반응배분(판매분/추가 출고) 효율화</vt:lpstr>
      <vt:lpstr>5. 세부 실행과제 정의 (3) 점간 이송(RT) 최적화</vt:lpstr>
      <vt:lpstr>5. 세부 실행과제 정의</vt:lpstr>
      <vt:lpstr>PowerPoint 프레젠테이션</vt:lpstr>
      <vt:lpstr>[Appendix] 브랜드별 물량 운영 현황 비교 (1/2)</vt:lpstr>
      <vt:lpstr>[Appendix] 브랜드별 물량 운영 현황 비교 (2/2)</vt:lpstr>
      <vt:lpstr>[Appendix] 브랜드별 관리 중인 매장 특성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정희철</dc:creator>
  <cp:lastModifiedBy>심재훈</cp:lastModifiedBy>
  <cp:revision>2353</cp:revision>
  <cp:lastPrinted>2013-11-14T00:41:08Z</cp:lastPrinted>
  <dcterms:created xsi:type="dcterms:W3CDTF">2013-07-29T08:48:55Z</dcterms:created>
  <dcterms:modified xsi:type="dcterms:W3CDTF">2014-01-03T19:45:58Z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0x0101001CDC85CBA0A7E6468B8E80993DCCBD28</vt:lpwstr>
  </property>
</Properties>
</file>