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8" r:id="rId5"/>
    <p:sldId id="260" r:id="rId6"/>
    <p:sldId id="261" r:id="rId7"/>
    <p:sldId id="263" r:id="rId8"/>
    <p:sldId id="266" r:id="rId9"/>
    <p:sldId id="267" r:id="rId10"/>
    <p:sldId id="270" r:id="rId11"/>
    <p:sldId id="273" r:id="rId12"/>
    <p:sldId id="275" r:id="rId13"/>
    <p:sldId id="258" r:id="rId14"/>
    <p:sldId id="271" r:id="rId15"/>
    <p:sldId id="27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19E"/>
    <a:srgbClr val="425FF4"/>
    <a:srgbClr val="09154D"/>
    <a:srgbClr val="9BA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30264-E542-8141-A969-17B0DB9847F3}" v="141" dt="2023-11-02T15:36:4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5" d="100"/>
          <a:sy n="65" d="100"/>
        </p:scale>
        <p:origin x="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32A0-4489-41CF-97C3-A368A35BA46E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89946-90E9-46C9-B9E2-3CC2DF6F6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9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89946-90E9-46C9-B9E2-3CC2DF6F63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5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E9B2-E291-189B-439E-2318A5364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444E6-7D17-BC98-F0B5-FC0E220D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74D80-8912-7E54-73B9-C1D6869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46419-A7AC-1CBD-42C9-7F0E8194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EBE-A630-DECB-1D76-35592D8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6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C2B5-F7FB-B083-6E30-2DE0187A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EB822-7645-995B-32CC-1B6FD07D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D393A-BF5D-F2FC-80D3-9D7AC937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2263C-C0C4-26AE-112F-1FBF8949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5BD1B-F3F7-8B46-FD9F-C7157CAD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06802-1BC8-62F5-36CC-CA1080E5B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D4227-AB8A-9DA0-006E-0C590CC9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064AD-FBCD-92C1-42E6-4E95BC9C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72899-0207-CE21-67CE-AE0F244B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C0488-CB98-366D-99AC-6F3900A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39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80EFB-24E2-0269-9C3B-F09EE198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3A865-6EC3-7264-AA4D-5C342921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6A9F0-9D59-AF96-C9BC-A4E8BBB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2D43B-1AD6-8A99-9997-86BA3F3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442C-BB79-3976-E666-D06CA2A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34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0AF31-5353-35D3-BD19-C93A2204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24622-3FFB-956C-2C17-5B800C0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D45BB-D322-CAD7-F94F-32A1E77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4164B-8F7C-0AFA-F106-51F374B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1F953-92BC-F2C7-5038-9294C560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57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5279-50EC-81B3-72D7-DBEC685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4144-4E70-E669-880B-AF9DE40B9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1B812-EC7A-6575-6DCE-CE4280A1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E5473-640F-99C6-410E-BB0B366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89364-34D3-29F0-16A7-BB3CE99C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EEC60-0A80-9913-E76F-51EDD641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2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747D-B492-2C4E-99D2-C07F7563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1AD16-96DC-B91D-6762-B6F42419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AD592-A47E-FBA8-802A-4C606292D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A49C3-8E5F-B06C-284A-65C6F21D9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56B15-EA0F-4170-6F76-99AF271EC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CB20E3-373B-9BB2-634D-5DE9E186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6A01AA-AEC5-DCF5-BC82-F1111F46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F7F7F9-77D3-3D64-AF5E-13D36A16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352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248B-DE42-D295-EBEA-11F377CF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8A66BB-29BF-DEB2-37B0-6F6EDFB9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86CEB5-CD80-7E65-BA62-B8CE219E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91D597-0A74-56ED-8165-14146E7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93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C3EC71-85A2-8F60-26CE-3C3B5558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7998E-FDDC-C0D6-97C7-559C77BB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DBBC2-F788-18AB-7F84-38D31F9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01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A8F78-DA5B-3314-DDB7-85C97F6C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7DFD7-341D-198B-3082-AA75B0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FDDFA-BB01-AEA9-2081-1348615C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11FC5-5458-58B6-E5EA-25972BB7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91478-38F3-3B55-1CAF-36D868FF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E0060-0F42-BCDE-9B5C-B89134D4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91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159F-EDF6-BD1B-F29D-7594BB8B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5ABCC2-71A7-8813-2205-AD653205B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8E553-53EF-5ED1-3DC4-F6AF9DFF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1E3F-2C5B-6033-9023-6E3500AA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9FB28-9D73-03FA-8AA4-46C5EE7D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EAB26-210C-3AF6-1AEF-BF1B7CC6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52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08D5F-600C-FBB4-1633-0F126230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20377-9EE6-1AB4-A16C-41C6A00C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9F53A-1C30-388F-9571-2709C9314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B09D-870A-7141-B85C-E5F1D54C6B9B}" type="datetimeFigureOut">
              <a:rPr kumimoji="1" lang="ko-Kore-KR" altLang="en-US" smtClean="0"/>
              <a:t>11/03/2023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44C6-856E-B4F3-B08F-3B0FD080B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E355A-3D21-9CA6-3BF6-0CC1D659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7822-29DE-D442-BB64-E2F472E75E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93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66F4723-D617-CF14-4E48-0553706FBFCC}"/>
              </a:ext>
            </a:extLst>
          </p:cNvPr>
          <p:cNvSpPr txBox="1"/>
          <p:nvPr/>
        </p:nvSpPr>
        <p:spPr>
          <a:xfrm>
            <a:off x="9845719" y="390599"/>
            <a:ext cx="206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Team.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ED700F-B81F-269A-B671-EE10C338CDF1}"/>
              </a:ext>
            </a:extLst>
          </p:cNvPr>
          <p:cNvSpPr txBox="1"/>
          <p:nvPr/>
        </p:nvSpPr>
        <p:spPr>
          <a:xfrm>
            <a:off x="9845719" y="644874"/>
            <a:ext cx="20665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Mechanics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9CED7-6C04-B53C-158A-67A1D32C797E}"/>
              </a:ext>
            </a:extLst>
          </p:cNvPr>
          <p:cNvSpPr txBox="1"/>
          <p:nvPr/>
        </p:nvSpPr>
        <p:spPr>
          <a:xfrm>
            <a:off x="279689" y="390599"/>
            <a:ext cx="206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Project.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E9B4B-F8EB-B8E8-546E-BEEF0A201883}"/>
              </a:ext>
            </a:extLst>
          </p:cNvPr>
          <p:cNvSpPr txBox="1"/>
          <p:nvPr/>
        </p:nvSpPr>
        <p:spPr>
          <a:xfrm>
            <a:off x="279689" y="4582591"/>
            <a:ext cx="82573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제목을 입력하세요</a:t>
            </a:r>
            <a:r>
              <a:rPr kumimoji="1" lang="en-US" altLang="ko-KR" sz="8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</a:t>
            </a:r>
            <a:endParaRPr kumimoji="1" lang="en-US" altLang="ko-Kore-KR" sz="8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1FEA2-B218-F864-D088-707241880E90}"/>
              </a:ext>
            </a:extLst>
          </p:cNvPr>
          <p:cNvSpPr txBox="1"/>
          <p:nvPr/>
        </p:nvSpPr>
        <p:spPr>
          <a:xfrm>
            <a:off x="279689" y="644874"/>
            <a:ext cx="20665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서울 지능형 사물인터넷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8A8A3-E8A1-9BB5-746E-867C1B40EA20}"/>
              </a:ext>
            </a:extLst>
          </p:cNvPr>
          <p:cNvSpPr txBox="1"/>
          <p:nvPr/>
        </p:nvSpPr>
        <p:spPr>
          <a:xfrm>
            <a:off x="9845719" y="1116215"/>
            <a:ext cx="206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Department.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F9487-66BA-0992-A840-76710528D76C}"/>
              </a:ext>
            </a:extLst>
          </p:cNvPr>
          <p:cNvSpPr txBox="1"/>
          <p:nvPr/>
        </p:nvSpPr>
        <p:spPr>
          <a:xfrm>
            <a:off x="7892321" y="1370490"/>
            <a:ext cx="40199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한양대학교 </a:t>
            </a:r>
            <a:r>
              <a:rPr kumimoji="1" lang="en-US" altLang="ko-KR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ERICA </a:t>
            </a:r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과학기술대학 응용물리학과</a:t>
            </a:r>
            <a:endParaRPr kumimoji="1" lang="en-US" altLang="ko-KR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F1E22-193A-0F99-A50F-0879D78E6699}"/>
              </a:ext>
            </a:extLst>
          </p:cNvPr>
          <p:cNvSpPr txBox="1"/>
          <p:nvPr/>
        </p:nvSpPr>
        <p:spPr>
          <a:xfrm>
            <a:off x="9845719" y="1839490"/>
            <a:ext cx="206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Member.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729E84-4F74-47DE-5AC1-EC8A671673C6}"/>
              </a:ext>
            </a:extLst>
          </p:cNvPr>
          <p:cNvSpPr txBox="1"/>
          <p:nvPr/>
        </p:nvSpPr>
        <p:spPr>
          <a:xfrm>
            <a:off x="10343213" y="2093765"/>
            <a:ext cx="1569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박민혁</a:t>
            </a:r>
            <a:endParaRPr kumimoji="1" lang="en-US" altLang="ko-KR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r"/>
            <a:r>
              <a:rPr kumimoji="1" lang="ko-KR" altLang="en-US" sz="12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이규현</a:t>
            </a:r>
            <a:endParaRPr kumimoji="1" lang="en-US" altLang="ko-KR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r"/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이민성</a:t>
            </a:r>
            <a:endParaRPr kumimoji="1" lang="en-US" altLang="ko-KR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1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9E852A-A27F-0EF1-452A-1DF495ED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" t="16489" r="53785" b="25086"/>
          <a:stretch/>
        </p:blipFill>
        <p:spPr>
          <a:xfrm>
            <a:off x="1114733" y="2279703"/>
            <a:ext cx="4468761" cy="328044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9A0E224-3A69-6A27-00AF-E269CF9CBF4E}"/>
              </a:ext>
            </a:extLst>
          </p:cNvPr>
          <p:cNvGrpSpPr/>
          <p:nvPr/>
        </p:nvGrpSpPr>
        <p:grpSpPr>
          <a:xfrm>
            <a:off x="5583494" y="2279703"/>
            <a:ext cx="5493773" cy="958645"/>
            <a:chOff x="5663380" y="3038167"/>
            <a:chExt cx="5493773" cy="9586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236F1F1-7942-846F-AB39-D97CA3509F8A}"/>
                </a:ext>
              </a:extLst>
            </p:cNvPr>
            <p:cNvSpPr/>
            <p:nvPr/>
          </p:nvSpPr>
          <p:spPr>
            <a:xfrm>
              <a:off x="5817008" y="3038167"/>
              <a:ext cx="5186516" cy="958645"/>
            </a:xfrm>
            <a:prstGeom prst="rect">
              <a:avLst/>
            </a:prstGeom>
            <a:solidFill>
              <a:srgbClr val="425F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404EF-5A59-71A9-2634-31BC022F8355}"/>
                </a:ext>
              </a:extLst>
            </p:cNvPr>
            <p:cNvSpPr txBox="1"/>
            <p:nvPr/>
          </p:nvSpPr>
          <p:spPr>
            <a:xfrm>
              <a:off x="5663380" y="3286656"/>
              <a:ext cx="54937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[AB] Enclosure Hydrophone M14</a:t>
              </a:r>
              <a:endParaRPr lang="ko-Kore-KR" altLang="en-US" sz="24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A2EC96-CE64-D1A0-4E8C-27EA03E508C4}"/>
              </a:ext>
            </a:extLst>
          </p:cNvPr>
          <p:cNvSpPr/>
          <p:nvPr/>
        </p:nvSpPr>
        <p:spPr>
          <a:xfrm>
            <a:off x="5737122" y="3429000"/>
            <a:ext cx="5180373" cy="2131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en-US" altLang="en-US" dirty="0"/>
              <a:t>70Hz~20kHz</a:t>
            </a:r>
            <a:r>
              <a:rPr kumimoji="1" lang="ko-KR" altLang="en-US" dirty="0"/>
              <a:t>의 주파수 범위에서 소리 감지</a:t>
            </a:r>
            <a:endParaRPr kumimoji="1" lang="en-US" altLang="ko-KR" dirty="0"/>
          </a:p>
          <a:p>
            <a:pPr marL="285750" indent="-285750" algn="ctr">
              <a:buFontTx/>
              <a:buChar char="-"/>
            </a:pPr>
            <a:endParaRPr kumimoji="1" lang="en-US" altLang="ko-KR" dirty="0"/>
          </a:p>
          <a:p>
            <a:pPr algn="ctr"/>
            <a:r>
              <a:rPr kumimoji="1" lang="en-US" altLang="ko-KR" dirty="0"/>
              <a:t>- </a:t>
            </a:r>
            <a:r>
              <a:rPr kumimoji="1" lang="ko-KR" altLang="en-US" dirty="0"/>
              <a:t>저주파 노이즈를 효과적으로 피하면서 전체 스펙트럼의 사운드를 캡처 할 수 있는 마이크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51799-70FB-5B05-0F87-542E0080FE33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EAA55-CDBB-3BE2-0779-0D1021A60DB6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37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AE6117C-C627-B65D-1092-7C1AB8E397C9}"/>
              </a:ext>
            </a:extLst>
          </p:cNvPr>
          <p:cNvSpPr txBox="1"/>
          <p:nvPr/>
        </p:nvSpPr>
        <p:spPr>
          <a:xfrm>
            <a:off x="279689" y="752263"/>
            <a:ext cx="662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[AB]</a:t>
            </a:r>
            <a:r>
              <a:rPr kumimoji="1" lang="ko-KR" altLang="en-US" sz="3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Enclosure Hydrophone M14</a:t>
            </a:r>
            <a:r>
              <a:rPr kumimoji="1" lang="ko-KR" altLang="en-US" sz="3200" dirty="0" err="1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endParaRPr kumimoji="1" lang="en-US" altLang="ko-KR" sz="32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3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이용한 소음 감지 방법</a:t>
            </a:r>
            <a:endParaRPr kumimoji="1" lang="en-US" altLang="ko-Kore-KR" sz="32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413CC-FE78-A398-D2E5-370955AE1DD3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637C6C0-7B75-0704-0B89-F25DA1A9ED45}"/>
              </a:ext>
            </a:extLst>
          </p:cNvPr>
          <p:cNvSpPr txBox="1">
            <a:spLocks/>
          </p:cNvSpPr>
          <p:nvPr/>
        </p:nvSpPr>
        <p:spPr>
          <a:xfrm>
            <a:off x="-1450529" y="-4925818"/>
            <a:ext cx="10515600" cy="46672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1. **</a:t>
            </a:r>
            <a:r>
              <a:rPr kumimoji="1"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하이드로폰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배치**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  - </a:t>
            </a:r>
            <a:r>
              <a:rPr kumimoji="1"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하이드로폰을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적절한 위치에 설치합니다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감지 범위와 대상 지역을 고려하여 최적의 위치에 설치하는 것이 중요합니다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2. **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감지 민감도 설정**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  - [</a:t>
            </a:r>
            <a:r>
              <a:rPr kumimoji="1" lang="en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AB] Enclosure Hydrophone M14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60</a:t>
            </a:r>
            <a:r>
              <a:rPr kumimoji="1" lang="en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dB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민감도를 가진다고 했으므로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이를 고려하여 감지 민감도를 설정합니다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초기 설정은 평상시 물의 배경 소음을 기록하여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이보다 큰 소음이 감지되면 경보가 작동하도록 설정할 수 있습니다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3. **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배경 소음 기록**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  -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먼저 </a:t>
            </a:r>
            <a:r>
              <a:rPr kumimoji="1"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하이드로폰을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사용하여 정상적인 상황에서의 배경 소음을 기록합니다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이를 통해 사람이 떨어지는 소리와 구분할 수 있는 기준을 설정합니다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4. **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경보 시스템 연결**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  - </a:t>
            </a:r>
            <a:r>
              <a:rPr kumimoji="1"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하이드로폰의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출력을 경보 시스템이나 모니터링 소프트웨어에 연결합니다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소음이 일정 기준을 초과하면 경보가 울리도록 설정합니다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5. **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테스트 및 보정**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  - </a:t>
            </a:r>
            <a:r>
              <a:rPr kumimoji="1"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하이드로폰의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설정을 테스트하기 위해 실제로 물에 무언가를 떨어뜨려 소음을 발생시켜 보고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그에 따른 반응을 확인합니다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필요에 따라 감지 민감도나 경보 기준을 보정할 수 있습니다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6. **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지속적 모니터링 및 유지보수**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  - </a:t>
            </a:r>
            <a:r>
              <a:rPr kumimoji="1"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하이드로폰의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작동 상태를 지속적으로 모니터링하며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필요시 유지보수를 실시합니다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사람이 물에 떨어질 때 발생하는 소음의 특성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물의 깊이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현장 조건 등을 고려하여 설정을 조정해야 합니다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또한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1"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실제로 사람이 떨어질 때의 소음과 다른 원인으로 인한 소음을 구분하기 위한 추가적인 연구와 실험이 필요할 수 있습니다</a:t>
            </a:r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41B7C2-7AA3-BDDE-8EAE-71D8368ECD21}"/>
              </a:ext>
            </a:extLst>
          </p:cNvPr>
          <p:cNvSpPr/>
          <p:nvPr/>
        </p:nvSpPr>
        <p:spPr>
          <a:xfrm>
            <a:off x="7107622" y="3728124"/>
            <a:ext cx="540000" cy="540000"/>
          </a:xfrm>
          <a:prstGeom prst="ellipse">
            <a:avLst/>
          </a:prstGeom>
          <a:gradFill>
            <a:gsLst>
              <a:gs pos="49500">
                <a:srgbClr val="30419E"/>
              </a:gs>
              <a:gs pos="0">
                <a:srgbClr val="425FF4">
                  <a:lumMod val="50000"/>
                  <a:lumOff val="50000"/>
                </a:srgbClr>
              </a:gs>
              <a:gs pos="99000">
                <a:srgbClr val="30419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02</a:t>
            </a:r>
            <a:endParaRPr kumimoji="1" lang="ko-Kore-KR" altLang="en-US" sz="1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517CEC-7BA9-B7ED-9FEA-C6D07047EC6A}"/>
              </a:ext>
            </a:extLst>
          </p:cNvPr>
          <p:cNvSpPr/>
          <p:nvPr/>
        </p:nvSpPr>
        <p:spPr>
          <a:xfrm>
            <a:off x="7107622" y="2018456"/>
            <a:ext cx="540000" cy="540000"/>
          </a:xfrm>
          <a:prstGeom prst="ellipse">
            <a:avLst/>
          </a:prstGeom>
          <a:gradFill>
            <a:gsLst>
              <a:gs pos="49500">
                <a:srgbClr val="30419E"/>
              </a:gs>
              <a:gs pos="0">
                <a:srgbClr val="425FF4">
                  <a:lumMod val="50000"/>
                  <a:lumOff val="50000"/>
                </a:srgbClr>
              </a:gs>
              <a:gs pos="99000">
                <a:srgbClr val="30419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0</a:t>
            </a:r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ore-KR" altLang="en-US" sz="1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022F50-45F3-6966-3E49-32BE016C8EAE}"/>
              </a:ext>
            </a:extLst>
          </p:cNvPr>
          <p:cNvSpPr/>
          <p:nvPr/>
        </p:nvSpPr>
        <p:spPr>
          <a:xfrm>
            <a:off x="7107622" y="5437792"/>
            <a:ext cx="540000" cy="540000"/>
          </a:xfrm>
          <a:prstGeom prst="ellipse">
            <a:avLst/>
          </a:prstGeom>
          <a:gradFill>
            <a:gsLst>
              <a:gs pos="49500">
                <a:srgbClr val="30419E"/>
              </a:gs>
              <a:gs pos="0">
                <a:srgbClr val="425FF4">
                  <a:lumMod val="50000"/>
                  <a:lumOff val="50000"/>
                </a:srgbClr>
              </a:gs>
              <a:gs pos="99000">
                <a:srgbClr val="30419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03</a:t>
            </a:r>
            <a:endParaRPr kumimoji="1" lang="ko-Kore-KR" altLang="en-US" sz="1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86D3C-C483-1630-B08F-0C55D5F13355}"/>
              </a:ext>
            </a:extLst>
          </p:cNvPr>
          <p:cNvSpPr txBox="1"/>
          <p:nvPr/>
        </p:nvSpPr>
        <p:spPr>
          <a:xfrm>
            <a:off x="7813153" y="2136585"/>
            <a:ext cx="1455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하이드로폰</a:t>
            </a:r>
            <a:r>
              <a:rPr kumimoji="1" lang="ko-KR" altLang="en-US" sz="15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배치</a:t>
            </a:r>
            <a:endParaRPr kumimoji="1" lang="ko-Kore-KR" altLang="en-US" sz="15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770D7-3B33-C808-0013-0975761CC3D9}"/>
              </a:ext>
            </a:extLst>
          </p:cNvPr>
          <p:cNvSpPr txBox="1"/>
          <p:nvPr/>
        </p:nvSpPr>
        <p:spPr>
          <a:xfrm>
            <a:off x="7813153" y="2463852"/>
            <a:ext cx="2483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감지 범위와 대상 지역을 고려하여</a:t>
            </a:r>
            <a:endParaRPr kumimoji="1" lang="en-US" altLang="ko-KR" sz="1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300" dirty="0">
                <a:latin typeface="NanumSquare" panose="020B0600000101010101" pitchFamily="34" charset="-127"/>
                <a:ea typeface="NanumSquare" panose="020B0600000101010101" pitchFamily="34" charset="-127"/>
              </a:rPr>
              <a:t>최적의 위치에 설치</a:t>
            </a:r>
            <a:endParaRPr kumimoji="1" lang="ko-Kore-KR" altLang="en-US" sz="1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E322D-AC5A-E8F5-CF49-6A66A789EA84}"/>
              </a:ext>
            </a:extLst>
          </p:cNvPr>
          <p:cNvSpPr txBox="1"/>
          <p:nvPr/>
        </p:nvSpPr>
        <p:spPr>
          <a:xfrm>
            <a:off x="7813153" y="3853387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감지 민감도 설정</a:t>
            </a:r>
            <a:endParaRPr kumimoji="1" lang="ko-Kore-KR" altLang="en-US" sz="15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CE990-5AEB-F750-6967-A7B096206EC3}"/>
              </a:ext>
            </a:extLst>
          </p:cNvPr>
          <p:cNvSpPr txBox="1"/>
          <p:nvPr/>
        </p:nvSpPr>
        <p:spPr>
          <a:xfrm>
            <a:off x="7813153" y="4180654"/>
            <a:ext cx="28296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제품 특성을 고려하여 감지 민감도 설정</a:t>
            </a:r>
            <a:endParaRPr kumimoji="1" lang="ko-Kore-KR" altLang="en-US" sz="1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D849F5-FD07-494D-65D7-C73B02F7088D}"/>
              </a:ext>
            </a:extLst>
          </p:cNvPr>
          <p:cNvSpPr txBox="1"/>
          <p:nvPr/>
        </p:nvSpPr>
        <p:spPr>
          <a:xfrm>
            <a:off x="7813153" y="4448179"/>
            <a:ext cx="39789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>
                <a:latin typeface="NanumSquare" panose="020B0600000101010101" pitchFamily="34" charset="-127"/>
                <a:ea typeface="NanumSquare" panose="020B0600000101010101" pitchFamily="34" charset="-127"/>
              </a:rPr>
              <a:t>초기설정 시에 평상시 물의 배경 소음을 기록하여</a:t>
            </a:r>
            <a:endParaRPr kumimoji="1" lang="en-US" altLang="ko-KR" sz="1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3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이보다 큰 소음이 감지되면 경보가 작동하도록 설정 가능</a:t>
            </a:r>
            <a:endParaRPr kumimoji="1" lang="ko-Kore-KR" altLang="en-US" sz="1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9DE4EFF-5C87-101E-5E23-8997D93A8507}"/>
              </a:ext>
            </a:extLst>
          </p:cNvPr>
          <p:cNvCxnSpPr/>
          <p:nvPr/>
        </p:nvCxnSpPr>
        <p:spPr>
          <a:xfrm>
            <a:off x="7377622" y="-171067"/>
            <a:ext cx="0" cy="7520091"/>
          </a:xfrm>
          <a:prstGeom prst="line">
            <a:avLst/>
          </a:prstGeom>
          <a:ln w="12700">
            <a:solidFill>
              <a:srgbClr val="304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0275F6-7AD1-D6C4-3181-B793E664047F}"/>
              </a:ext>
            </a:extLst>
          </p:cNvPr>
          <p:cNvSpPr txBox="1"/>
          <p:nvPr/>
        </p:nvSpPr>
        <p:spPr>
          <a:xfrm>
            <a:off x="7813153" y="5541484"/>
            <a:ext cx="13292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배경 소음 기록</a:t>
            </a:r>
            <a:endParaRPr kumimoji="1" lang="ko-Kore-KR" altLang="en-US" sz="15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FD3160-3D0D-A87E-1742-B751DAD22BFC}"/>
              </a:ext>
            </a:extLst>
          </p:cNvPr>
          <p:cNvSpPr txBox="1"/>
          <p:nvPr/>
        </p:nvSpPr>
        <p:spPr>
          <a:xfrm>
            <a:off x="7813153" y="5868751"/>
            <a:ext cx="36327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정상적인 상황에서의 배경 소음을 기록한 후에</a:t>
            </a:r>
            <a:endParaRPr kumimoji="1" lang="en-US" altLang="ko-KR" sz="1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300" dirty="0">
                <a:latin typeface="NanumSquare" panose="020B0600000101010101" pitchFamily="34" charset="-127"/>
                <a:ea typeface="NanumSquare" panose="020B0600000101010101" pitchFamily="34" charset="-127"/>
              </a:rPr>
              <a:t>소음이 일정 기준이 초과하면 경보가 울리도록 설정</a:t>
            </a:r>
            <a:endParaRPr kumimoji="1" lang="ko-Kore-KR" altLang="en-US" sz="1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34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CAE26-1103-4BB8-8AF0-0B4C987CEA83}"/>
              </a:ext>
            </a:extLst>
          </p:cNvPr>
          <p:cNvSpPr txBox="1"/>
          <p:nvPr/>
        </p:nvSpPr>
        <p:spPr>
          <a:xfrm>
            <a:off x="914400" y="117230"/>
            <a:ext cx="7104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 배의 소리를 구별할까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DB6FA-BF65-4E4F-91C4-3EFA9D7F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1" y="653923"/>
            <a:ext cx="11145617" cy="55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2B376B-03FD-446B-E5B3-547220A9909C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BD9AB-66DA-ECDB-104D-7ABCA72036C8}"/>
              </a:ext>
            </a:extLst>
          </p:cNvPr>
          <p:cNvSpPr txBox="1"/>
          <p:nvPr/>
        </p:nvSpPr>
        <p:spPr>
          <a:xfrm>
            <a:off x="279689" y="752263"/>
            <a:ext cx="512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여러가지 외부요인 고려</a:t>
            </a:r>
            <a:endParaRPr kumimoji="1" lang="en-US" altLang="ko-Kore-KR" sz="3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E6D9F-BB70-4ADC-9184-E73A4DAF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02" y="1569559"/>
            <a:ext cx="5003786" cy="3154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C53A9-A29E-488E-ADA1-093D3E62FAE9}"/>
              </a:ext>
            </a:extLst>
          </p:cNvPr>
          <p:cNvSpPr txBox="1"/>
          <p:nvPr/>
        </p:nvSpPr>
        <p:spPr>
          <a:xfrm>
            <a:off x="625753" y="4756865"/>
            <a:ext cx="2107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선박의 음원 신호 예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B5092-5202-403D-A688-7901114AA722}"/>
              </a:ext>
            </a:extLst>
          </p:cNvPr>
          <p:cNvSpPr txBox="1"/>
          <p:nvPr/>
        </p:nvSpPr>
        <p:spPr>
          <a:xfrm>
            <a:off x="3288166" y="4756865"/>
            <a:ext cx="2107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돌고래 음원 신호 예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2EE0-DE0B-4B0A-A706-6C2D640DE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809" y="1569559"/>
            <a:ext cx="3148641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9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413CC-FE78-A398-D2E5-370955AE1DD3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DFF57-28F9-C126-BD0C-E4A14CB6335D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32B19-A602-4147-8E19-9547AD77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5" y="1655332"/>
            <a:ext cx="4177625" cy="3547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96CDD1-AB91-4062-85EB-415D5319C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740" y="1710590"/>
            <a:ext cx="4530612" cy="34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6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13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00B16E-D6A3-1B6E-C7B8-BAEFFF168E3F}"/>
              </a:ext>
            </a:extLst>
          </p:cNvPr>
          <p:cNvGrpSpPr/>
          <p:nvPr/>
        </p:nvGrpSpPr>
        <p:grpSpPr>
          <a:xfrm>
            <a:off x="3599520" y="2792454"/>
            <a:ext cx="4992960" cy="1273091"/>
            <a:chOff x="3301866" y="2286001"/>
            <a:chExt cx="4992960" cy="12730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1B8DCB-5448-909A-579A-C48ED89C98EE}"/>
                </a:ext>
              </a:extLst>
            </p:cNvPr>
            <p:cNvSpPr txBox="1"/>
            <p:nvPr/>
          </p:nvSpPr>
          <p:spPr>
            <a:xfrm>
              <a:off x="3301866" y="2286001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01</a:t>
              </a:r>
              <a:endParaRPr kumimoji="1" lang="ko-Kore-KR" altLang="en-US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1E1402-CAE9-382C-77A4-CD310E5D66EF}"/>
                </a:ext>
              </a:extLst>
            </p:cNvPr>
            <p:cNvSpPr txBox="1"/>
            <p:nvPr/>
          </p:nvSpPr>
          <p:spPr>
            <a:xfrm>
              <a:off x="4636395" y="2286001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02</a:t>
              </a:r>
              <a:endParaRPr kumimoji="1" lang="ko-Kore-KR" altLang="en-US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041B42-25BF-5F84-94CD-F93435C94A7C}"/>
                </a:ext>
              </a:extLst>
            </p:cNvPr>
            <p:cNvSpPr txBox="1"/>
            <p:nvPr/>
          </p:nvSpPr>
          <p:spPr>
            <a:xfrm>
              <a:off x="5970924" y="2286001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03</a:t>
              </a:r>
              <a:endParaRPr kumimoji="1" lang="ko-Kore-KR" altLang="en-US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995549-9398-A2B4-757C-D78FF8D242EB}"/>
                </a:ext>
              </a:extLst>
            </p:cNvPr>
            <p:cNvSpPr txBox="1"/>
            <p:nvPr/>
          </p:nvSpPr>
          <p:spPr>
            <a:xfrm>
              <a:off x="7305453" y="2286001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소제목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04</a:t>
              </a:r>
              <a:endParaRPr kumimoji="1" lang="ko-Kore-KR" altLang="en-US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3EF9E7-50EF-58F7-8848-A729BFD54C9E}"/>
                </a:ext>
              </a:extLst>
            </p:cNvPr>
            <p:cNvSpPr txBox="1"/>
            <p:nvPr/>
          </p:nvSpPr>
          <p:spPr>
            <a:xfrm>
              <a:off x="3301866" y="2767915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01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E50AC-246E-8C3A-50C7-58FE4B9FBA0F}"/>
                </a:ext>
              </a:extLst>
            </p:cNvPr>
            <p:cNvSpPr txBox="1"/>
            <p:nvPr/>
          </p:nvSpPr>
          <p:spPr>
            <a:xfrm>
              <a:off x="3301866" y="30153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02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42B6A-9C47-1C9C-3CAC-0FE0E0EBF1B6}"/>
                </a:ext>
              </a:extLst>
            </p:cNvPr>
            <p:cNvSpPr txBox="1"/>
            <p:nvPr/>
          </p:nvSpPr>
          <p:spPr>
            <a:xfrm>
              <a:off x="3301866" y="32820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03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1A45EB-0944-57AA-3C40-8CB8F5E36668}"/>
                </a:ext>
              </a:extLst>
            </p:cNvPr>
            <p:cNvSpPr txBox="1"/>
            <p:nvPr/>
          </p:nvSpPr>
          <p:spPr>
            <a:xfrm>
              <a:off x="4636395" y="2767915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01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FD2041-413F-8F66-FC01-8AAF3DAF6932}"/>
                </a:ext>
              </a:extLst>
            </p:cNvPr>
            <p:cNvSpPr txBox="1"/>
            <p:nvPr/>
          </p:nvSpPr>
          <p:spPr>
            <a:xfrm>
              <a:off x="4636395" y="30153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02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7D715B-225A-DEC1-7DD8-02FA4C37FD58}"/>
                </a:ext>
              </a:extLst>
            </p:cNvPr>
            <p:cNvSpPr txBox="1"/>
            <p:nvPr/>
          </p:nvSpPr>
          <p:spPr>
            <a:xfrm>
              <a:off x="4636395" y="32820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03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3B8059-5D87-31BF-1C3D-FC8664699708}"/>
                </a:ext>
              </a:extLst>
            </p:cNvPr>
            <p:cNvSpPr txBox="1"/>
            <p:nvPr/>
          </p:nvSpPr>
          <p:spPr>
            <a:xfrm>
              <a:off x="5970924" y="2767915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01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BCEF3-692B-CCF5-0C4C-4477F14D7BC7}"/>
                </a:ext>
              </a:extLst>
            </p:cNvPr>
            <p:cNvSpPr txBox="1"/>
            <p:nvPr/>
          </p:nvSpPr>
          <p:spPr>
            <a:xfrm>
              <a:off x="5970924" y="30153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02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8152F0-7796-4053-D2B6-A8D0ADF405DF}"/>
                </a:ext>
              </a:extLst>
            </p:cNvPr>
            <p:cNvSpPr txBox="1"/>
            <p:nvPr/>
          </p:nvSpPr>
          <p:spPr>
            <a:xfrm>
              <a:off x="5970924" y="32820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03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E6BE5-F76D-514D-8BD3-8FD463DDD877}"/>
                </a:ext>
              </a:extLst>
            </p:cNvPr>
            <p:cNvSpPr txBox="1"/>
            <p:nvPr/>
          </p:nvSpPr>
          <p:spPr>
            <a:xfrm>
              <a:off x="7305453" y="2767915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01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AB23B-2B62-8396-A1D4-6BEC4793BFE0}"/>
                </a:ext>
              </a:extLst>
            </p:cNvPr>
            <p:cNvSpPr txBox="1"/>
            <p:nvPr/>
          </p:nvSpPr>
          <p:spPr>
            <a:xfrm>
              <a:off x="7305453" y="30153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02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803CB3-86A9-DD8F-DC57-3C4736FD7601}"/>
                </a:ext>
              </a:extLst>
            </p:cNvPr>
            <p:cNvSpPr txBox="1"/>
            <p:nvPr/>
          </p:nvSpPr>
          <p:spPr>
            <a:xfrm>
              <a:off x="7305453" y="328209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주제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03</a:t>
              </a:r>
              <a:endParaRPr kumimoji="1" lang="ko-Kore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22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소방관, 의류, 사람이(가) 표시된 사진&#10;&#10;자동 생성된 설명">
            <a:extLst>
              <a:ext uri="{FF2B5EF4-FFF2-40B4-BE49-F238E27FC236}">
                <a16:creationId xmlns:a16="http://schemas.microsoft.com/office/drawing/2014/main" id="{CEEF948A-0415-C1D4-E743-815AA926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696849"/>
            <a:ext cx="12192000" cy="5745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81DB2-4934-EB66-2FBE-1D8FBA701AB0}"/>
              </a:ext>
            </a:extLst>
          </p:cNvPr>
          <p:cNvSpPr txBox="1"/>
          <p:nvPr/>
        </p:nvSpPr>
        <p:spPr>
          <a:xfrm>
            <a:off x="2403322" y="3215733"/>
            <a:ext cx="7385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한강 대학생 사망사건을 아시나요</a:t>
            </a:r>
            <a:r>
              <a:rPr kumimoji="1" lang="en-US" altLang="ko-KR" sz="40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  <a:endParaRPr kumimoji="1" lang="en-US" altLang="ko-Kore-KR" sz="4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1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E093AF-8DB7-699A-EA77-43C3752EE146}"/>
              </a:ext>
            </a:extLst>
          </p:cNvPr>
          <p:cNvSpPr/>
          <p:nvPr/>
        </p:nvSpPr>
        <p:spPr>
          <a:xfrm>
            <a:off x="2790701" y="1698171"/>
            <a:ext cx="6448302" cy="3467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4000" dirty="0"/>
              <a:t>그래프</a:t>
            </a:r>
            <a:endParaRPr kumimoji="1" lang="en-US" altLang="ko-Kore-KR" sz="4000" dirty="0"/>
          </a:p>
          <a:p>
            <a:pPr algn="ctr"/>
            <a:r>
              <a:rPr kumimoji="1" lang="ko-Kore-KR" altLang="en-US" sz="1000" dirty="0"/>
              <a:t>사진</a:t>
            </a:r>
            <a:r>
              <a:rPr kumimoji="1" lang="ko-KR" altLang="en-US" sz="1000" dirty="0"/>
              <a:t> 말고 만들어서 넣으면 좋겠지만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민성인 </a:t>
            </a:r>
            <a:r>
              <a:rPr kumimoji="1" lang="ko-KR" altLang="en-US" sz="1000" dirty="0" err="1"/>
              <a:t>안그러겠지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0394C-E501-F16F-1227-7703118D31DB}"/>
              </a:ext>
            </a:extLst>
          </p:cNvPr>
          <p:cNvSpPr txBox="1"/>
          <p:nvPr/>
        </p:nvSpPr>
        <p:spPr>
          <a:xfrm>
            <a:off x="1985070" y="7049729"/>
            <a:ext cx="822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한강 대학생 사망 사건을 아시나요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? 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꽃다운 나이 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22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세에 너무 안타까운 사건이라고 생각합니다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 뿐만 아니라 여러 한강 교량 투신자살 사건이 증가하고 있으며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위의 기사를 보시면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아시다시피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서울시에서는 대책을 마련하려고 여러 생각을 하고 있습니다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. </a:t>
            </a:r>
          </a:p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이런건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피피티에</a:t>
            </a:r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넣지 말고 </a:t>
            </a:r>
            <a:r>
              <a:rPr lang="ko-KR" altLang="en-US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말로해라</a:t>
            </a:r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!!!)</a:t>
            </a:r>
            <a:endParaRPr lang="ko-KR" altLang="en-US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303B9-D512-5D5A-72E4-6F74A6B3C866}"/>
              </a:ext>
            </a:extLst>
          </p:cNvPr>
          <p:cNvSpPr txBox="1"/>
          <p:nvPr/>
        </p:nvSpPr>
        <p:spPr>
          <a:xfrm>
            <a:off x="3066169" y="5575475"/>
            <a:ext cx="605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>
                <a:latin typeface="NanumSquare" panose="020B0600000101010101" pitchFamily="34" charset="-127"/>
                <a:ea typeface="NanumSquare" panose="020B0600000101010101" pitchFamily="34" charset="-127"/>
              </a:rPr>
              <a:t>한강 교량 투신 </a:t>
            </a:r>
            <a:r>
              <a:rPr kumimoji="1" lang="ko-KR" altLang="en-US" sz="3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자살율</a:t>
            </a:r>
            <a:r>
              <a:rPr kumimoji="1" lang="ko-KR" altLang="en-US" sz="3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3600" dirty="0">
                <a:solidFill>
                  <a:srgbClr val="30419E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~%</a:t>
            </a:r>
            <a:r>
              <a:rPr kumimoji="1" lang="ko-KR" altLang="en-US" sz="3600" dirty="0">
                <a:solidFill>
                  <a:srgbClr val="30419E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증가</a:t>
            </a:r>
            <a:endParaRPr kumimoji="1" lang="en-US" altLang="ko-Kore-KR" sz="3600" dirty="0">
              <a:solidFill>
                <a:srgbClr val="30419E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E36F2-BD3A-5219-816D-CED5E97865DB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C8418-09AD-16E0-821A-FAB911899419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6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95C95F-5C9F-F34B-45F8-4AE2E1757B58}"/>
              </a:ext>
            </a:extLst>
          </p:cNvPr>
          <p:cNvSpPr/>
          <p:nvPr/>
        </p:nvSpPr>
        <p:spPr>
          <a:xfrm>
            <a:off x="1596000" y="4770250"/>
            <a:ext cx="9000000" cy="900000"/>
          </a:xfrm>
          <a:prstGeom prst="rect">
            <a:avLst/>
          </a:prstGeom>
          <a:noFill/>
          <a:ln w="38100">
            <a:solidFill>
              <a:srgbClr val="425FF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ABDF09B-0B8C-C376-C348-698499B0D623}"/>
              </a:ext>
            </a:extLst>
          </p:cNvPr>
          <p:cNvSpPr>
            <a:spLocks noChangeAspect="1"/>
          </p:cNvSpPr>
          <p:nvPr/>
        </p:nvSpPr>
        <p:spPr>
          <a:xfrm>
            <a:off x="7776284" y="2105891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50000"/>
                </a:schemeClr>
              </a:gs>
              <a:gs pos="93000">
                <a:srgbClr val="30419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162EA3A-F169-52BF-CBEE-037AA916239F}"/>
              </a:ext>
            </a:extLst>
          </p:cNvPr>
          <p:cNvSpPr>
            <a:spLocks noChangeAspect="1"/>
          </p:cNvSpPr>
          <p:nvPr/>
        </p:nvSpPr>
        <p:spPr>
          <a:xfrm>
            <a:off x="5016000" y="2105891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50000"/>
                </a:schemeClr>
              </a:gs>
              <a:gs pos="93000">
                <a:srgbClr val="30419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AA7D54-A695-B7F0-8DFF-563BE8A7E673}"/>
              </a:ext>
            </a:extLst>
          </p:cNvPr>
          <p:cNvSpPr>
            <a:spLocks noChangeAspect="1"/>
          </p:cNvSpPr>
          <p:nvPr/>
        </p:nvSpPr>
        <p:spPr>
          <a:xfrm>
            <a:off x="2255716" y="2105891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50000"/>
                </a:schemeClr>
              </a:gs>
              <a:gs pos="93000">
                <a:srgbClr val="30419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B1A797-A190-96B1-FAAE-909724514FF6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9D94B-F944-5F63-FF4D-79A5BD9D2BDF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rgbClr val="09154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rgbClr val="09154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41363C-9A87-DB1C-734D-6BB6CEFC16CB}"/>
              </a:ext>
            </a:extLst>
          </p:cNvPr>
          <p:cNvSpPr>
            <a:spLocks noChangeAspect="1"/>
          </p:cNvSpPr>
          <p:nvPr/>
        </p:nvSpPr>
        <p:spPr>
          <a:xfrm>
            <a:off x="2255716" y="2105891"/>
            <a:ext cx="2160000" cy="2160000"/>
          </a:xfrm>
          <a:prstGeom prst="ellipse">
            <a:avLst/>
          </a:prstGeom>
          <a:gradFill>
            <a:gsLst>
              <a:gs pos="27000">
                <a:schemeClr val="accent1">
                  <a:lumMod val="5000"/>
                  <a:lumOff val="95000"/>
                </a:schemeClr>
              </a:gs>
              <a:gs pos="74000">
                <a:srgbClr val="9BAAF5"/>
              </a:gs>
              <a:gs pos="86000">
                <a:srgbClr val="9BAAF5"/>
              </a:gs>
              <a:gs pos="100000">
                <a:srgbClr val="9BAA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95C95F-5C9F-F34B-45F8-4AE2E1757B58}"/>
              </a:ext>
            </a:extLst>
          </p:cNvPr>
          <p:cNvSpPr/>
          <p:nvPr/>
        </p:nvSpPr>
        <p:spPr>
          <a:xfrm>
            <a:off x="1596000" y="4770250"/>
            <a:ext cx="9000000" cy="900000"/>
          </a:xfrm>
          <a:prstGeom prst="rect">
            <a:avLst/>
          </a:prstGeom>
          <a:noFill/>
          <a:ln w="38100">
            <a:solidFill>
              <a:srgbClr val="9BAAF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A4BA4A3-1C22-3D5D-2787-E97A6C1C53C4}"/>
              </a:ext>
            </a:extLst>
          </p:cNvPr>
          <p:cNvSpPr>
            <a:spLocks noChangeAspect="1"/>
          </p:cNvSpPr>
          <p:nvPr/>
        </p:nvSpPr>
        <p:spPr>
          <a:xfrm>
            <a:off x="5016000" y="2105891"/>
            <a:ext cx="2160000" cy="2160000"/>
          </a:xfrm>
          <a:prstGeom prst="ellipse">
            <a:avLst/>
          </a:prstGeom>
          <a:gradFill>
            <a:gsLst>
              <a:gs pos="27000">
                <a:schemeClr val="accent1">
                  <a:lumMod val="5000"/>
                  <a:lumOff val="95000"/>
                </a:schemeClr>
              </a:gs>
              <a:gs pos="74000">
                <a:srgbClr val="9BAAF5"/>
              </a:gs>
              <a:gs pos="86000">
                <a:srgbClr val="9BAAF5"/>
              </a:gs>
              <a:gs pos="100000">
                <a:srgbClr val="9BAA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B4A9D8-8D20-D2C9-8EBD-14B388120E24}"/>
              </a:ext>
            </a:extLst>
          </p:cNvPr>
          <p:cNvSpPr>
            <a:spLocks noChangeAspect="1"/>
          </p:cNvSpPr>
          <p:nvPr/>
        </p:nvSpPr>
        <p:spPr>
          <a:xfrm>
            <a:off x="7776284" y="2105891"/>
            <a:ext cx="2160000" cy="2160000"/>
          </a:xfrm>
          <a:prstGeom prst="ellipse">
            <a:avLst/>
          </a:prstGeom>
          <a:gradFill>
            <a:gsLst>
              <a:gs pos="27000">
                <a:schemeClr val="accent1">
                  <a:lumMod val="5000"/>
                  <a:lumOff val="95000"/>
                </a:schemeClr>
              </a:gs>
              <a:gs pos="74000">
                <a:srgbClr val="9BAAF5"/>
              </a:gs>
              <a:gs pos="86000">
                <a:srgbClr val="9BAAF5"/>
              </a:gs>
              <a:gs pos="100000">
                <a:srgbClr val="9BAA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753A-A96E-FE8C-2F41-47FF95113392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7277C-D4BA-5D01-913B-72BB05A15269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87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6CF20-F1DD-84A5-D743-E58F9957A76C}"/>
              </a:ext>
            </a:extLst>
          </p:cNvPr>
          <p:cNvSpPr txBox="1"/>
          <p:nvPr/>
        </p:nvSpPr>
        <p:spPr>
          <a:xfrm>
            <a:off x="310254" y="4156838"/>
            <a:ext cx="120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기본원리</a:t>
            </a:r>
            <a:endParaRPr kumimoji="1" lang="en-US" altLang="ko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C74A4-FCAB-70A8-CD8D-B6860DAE2E3B}"/>
              </a:ext>
            </a:extLst>
          </p:cNvPr>
          <p:cNvSpPr txBox="1"/>
          <p:nvPr/>
        </p:nvSpPr>
        <p:spPr>
          <a:xfrm>
            <a:off x="310254" y="4684762"/>
            <a:ext cx="92140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하이드로폰은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물 속의 압력 변화를 감지하고 이를 전기 신호로 변환하는 원리로 작동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CBF16-12A8-3AAD-039F-856AF9AAC242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326DD51-CB94-8BD1-6C32-18D6636941D7}"/>
              </a:ext>
            </a:extLst>
          </p:cNvPr>
          <p:cNvCxnSpPr>
            <a:cxnSpLocks/>
          </p:cNvCxnSpPr>
          <p:nvPr/>
        </p:nvCxnSpPr>
        <p:spPr>
          <a:xfrm>
            <a:off x="310254" y="3904396"/>
            <a:ext cx="1151344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55664B-81AB-AF26-2B1B-C7A2C6702E06}"/>
              </a:ext>
            </a:extLst>
          </p:cNvPr>
          <p:cNvSpPr txBox="1"/>
          <p:nvPr/>
        </p:nvSpPr>
        <p:spPr>
          <a:xfrm>
            <a:off x="310254" y="5100117"/>
            <a:ext cx="71441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대부분의 </a:t>
            </a:r>
            <a:r>
              <a:rPr kumimoji="1" lang="ko-KR" altLang="en-US" sz="13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하이드로폰은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세라믹</a:t>
            </a:r>
            <a:r>
              <a:rPr kumimoji="1" lang="en-US" altLang="ko-KR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ko-KR" altLang="en-US" sz="13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피에조전기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소재 또는 기타 민감한 소재를 사용하여 압력 변화를 감지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F403B-B343-9AA1-1AF9-BE104CA92EDD}"/>
              </a:ext>
            </a:extLst>
          </p:cNvPr>
          <p:cNvSpPr txBox="1"/>
          <p:nvPr/>
        </p:nvSpPr>
        <p:spPr>
          <a:xfrm>
            <a:off x="310254" y="5515472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이러한 변화를 전기 신호로 변환</a:t>
            </a:r>
            <a:endParaRPr kumimoji="1" lang="ko-Kore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D16BC-E750-CD5C-CC21-F1BA1B8C5AB3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C0E890-6595-FC55-64B3-6722083B5A1E}"/>
              </a:ext>
            </a:extLst>
          </p:cNvPr>
          <p:cNvSpPr txBox="1"/>
          <p:nvPr/>
        </p:nvSpPr>
        <p:spPr>
          <a:xfrm>
            <a:off x="6406254" y="2953604"/>
            <a:ext cx="541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Hydrophone</a:t>
            </a:r>
            <a:r>
              <a:rPr kumimoji="1" lang="ko-KR" altLang="en-US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  <a:endParaRPr kumimoji="1" lang="en-US" altLang="ko-Kore-KR" sz="5400" b="1" dirty="0">
              <a:gradFill>
                <a:gsLst>
                  <a:gs pos="0">
                    <a:schemeClr val="bg1"/>
                  </a:gs>
                  <a:gs pos="100000">
                    <a:srgbClr val="9BAAF5"/>
                  </a:gs>
                </a:gsLst>
                <a:lin ang="2700000" scaled="0"/>
              </a:gra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14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6CF20-F1DD-84A5-D743-E58F9957A76C}"/>
              </a:ext>
            </a:extLst>
          </p:cNvPr>
          <p:cNvSpPr txBox="1"/>
          <p:nvPr/>
        </p:nvSpPr>
        <p:spPr>
          <a:xfrm>
            <a:off x="310254" y="3741340"/>
            <a:ext cx="120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주요 특성</a:t>
            </a:r>
            <a:endParaRPr kumimoji="1" lang="en-US" altLang="ko-KR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C74A4-FCAB-70A8-CD8D-B6860DAE2E3B}"/>
              </a:ext>
            </a:extLst>
          </p:cNvPr>
          <p:cNvSpPr txBox="1"/>
          <p:nvPr/>
        </p:nvSpPr>
        <p:spPr>
          <a:xfrm>
            <a:off x="310254" y="4269264"/>
            <a:ext cx="9214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주파수 응답</a:t>
            </a:r>
            <a:endParaRPr kumimoji="1" lang="en-US" altLang="ko-KR"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CBF16-12A8-3AAD-039F-856AF9AAC242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326DD51-CB94-8BD1-6C32-18D6636941D7}"/>
              </a:ext>
            </a:extLst>
          </p:cNvPr>
          <p:cNvCxnSpPr>
            <a:cxnSpLocks/>
          </p:cNvCxnSpPr>
          <p:nvPr/>
        </p:nvCxnSpPr>
        <p:spPr>
          <a:xfrm>
            <a:off x="310254" y="3488898"/>
            <a:ext cx="1151344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55664B-81AB-AF26-2B1B-C7A2C6702E06}"/>
              </a:ext>
            </a:extLst>
          </p:cNvPr>
          <p:cNvSpPr txBox="1"/>
          <p:nvPr/>
        </p:nvSpPr>
        <p:spPr>
          <a:xfrm>
            <a:off x="310255" y="4592429"/>
            <a:ext cx="712851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하이드로폰은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특정 주파수 범위 내에서 가장 잘 작동하며</a:t>
            </a:r>
            <a:r>
              <a:rPr kumimoji="1" lang="en-US" altLang="ko-KR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이 주파수 범위는 디자인 및 소재에 따라 다름</a:t>
            </a:r>
          </a:p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특정 어플리케이션에 따라 선택 됨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D200A-F657-9A3D-404D-4687BA6906DA}"/>
              </a:ext>
            </a:extLst>
          </p:cNvPr>
          <p:cNvSpPr txBox="1"/>
          <p:nvPr/>
        </p:nvSpPr>
        <p:spPr>
          <a:xfrm>
            <a:off x="310254" y="5208378"/>
            <a:ext cx="9214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방향성</a:t>
            </a:r>
            <a:endParaRPr kumimoji="1" lang="en-US" altLang="ko-KR"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9EB8E-212B-81D9-A8D8-A2B7F9B8F005}"/>
              </a:ext>
            </a:extLst>
          </p:cNvPr>
          <p:cNvSpPr txBox="1"/>
          <p:nvPr/>
        </p:nvSpPr>
        <p:spPr>
          <a:xfrm>
            <a:off x="310255" y="5531543"/>
            <a:ext cx="71285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일부 </a:t>
            </a:r>
            <a:r>
              <a:rPr kumimoji="1" lang="ko-KR" altLang="en-US" sz="13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하이드로폰은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특정 방향에서 소리가 더 잘 감지 됨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C61EB-32EF-69D8-241A-89D9DA117129}"/>
              </a:ext>
            </a:extLst>
          </p:cNvPr>
          <p:cNvSpPr txBox="1"/>
          <p:nvPr/>
        </p:nvSpPr>
        <p:spPr>
          <a:xfrm>
            <a:off x="310254" y="5944978"/>
            <a:ext cx="9214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민감도</a:t>
            </a:r>
            <a:endParaRPr kumimoji="1" lang="en-US" altLang="ko-KR"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8AF5E-879A-9668-20AA-23F7E27A5515}"/>
              </a:ext>
            </a:extLst>
          </p:cNvPr>
          <p:cNvSpPr txBox="1"/>
          <p:nvPr/>
        </p:nvSpPr>
        <p:spPr>
          <a:xfrm>
            <a:off x="310255" y="6268143"/>
            <a:ext cx="71285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감지된 압력 변화의 크기에 따라 출력되는 전기 신호의 크기를 나타냄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5938EF-43AD-7441-BFE1-8C9DA08FD3EE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3EEAF-2121-F5F3-16A4-D28C2A689F03}"/>
              </a:ext>
            </a:extLst>
          </p:cNvPr>
          <p:cNvSpPr txBox="1"/>
          <p:nvPr/>
        </p:nvSpPr>
        <p:spPr>
          <a:xfrm>
            <a:off x="6406254" y="2564286"/>
            <a:ext cx="541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Hydrophone</a:t>
            </a:r>
            <a:r>
              <a:rPr kumimoji="1" lang="ko-KR" altLang="en-US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  <a:endParaRPr kumimoji="1" lang="en-US" altLang="ko-Kore-KR" sz="5400" b="1" dirty="0">
              <a:gradFill>
                <a:gsLst>
                  <a:gs pos="0">
                    <a:schemeClr val="bg1"/>
                  </a:gs>
                  <a:gs pos="100000">
                    <a:srgbClr val="9BAAF5"/>
                  </a:gs>
                </a:gsLst>
                <a:lin ang="2700000" scaled="0"/>
              </a:gra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7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6CF20-F1DD-84A5-D743-E58F9957A76C}"/>
              </a:ext>
            </a:extLst>
          </p:cNvPr>
          <p:cNvSpPr txBox="1"/>
          <p:nvPr/>
        </p:nvSpPr>
        <p:spPr>
          <a:xfrm>
            <a:off x="310254" y="3202378"/>
            <a:ext cx="120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ko-KR" altLang="en-US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사용 용도</a:t>
            </a:r>
            <a:endParaRPr kumimoji="1" lang="en-US" altLang="ko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C74A4-FCAB-70A8-CD8D-B6860DAE2E3B}"/>
              </a:ext>
            </a:extLst>
          </p:cNvPr>
          <p:cNvSpPr txBox="1"/>
          <p:nvPr/>
        </p:nvSpPr>
        <p:spPr>
          <a:xfrm>
            <a:off x="310254" y="3730302"/>
            <a:ext cx="9214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수중 음향 연구</a:t>
            </a:r>
            <a:endParaRPr kumimoji="1" lang="en-US" altLang="ko-KR"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CBF16-12A8-3AAD-039F-856AF9AAC242}"/>
              </a:ext>
            </a:extLst>
          </p:cNvPr>
          <p:cNvSpPr txBox="1"/>
          <p:nvPr/>
        </p:nvSpPr>
        <p:spPr>
          <a:xfrm>
            <a:off x="279689" y="47526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소제목</a:t>
            </a:r>
            <a:endParaRPr kumimoji="1" lang="ko-Kore-KR" altLang="en-US" sz="12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326DD51-CB94-8BD1-6C32-18D6636941D7}"/>
              </a:ext>
            </a:extLst>
          </p:cNvPr>
          <p:cNvCxnSpPr>
            <a:cxnSpLocks/>
          </p:cNvCxnSpPr>
          <p:nvPr/>
        </p:nvCxnSpPr>
        <p:spPr>
          <a:xfrm>
            <a:off x="310254" y="2949936"/>
            <a:ext cx="1151344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55664B-81AB-AF26-2B1B-C7A2C6702E06}"/>
              </a:ext>
            </a:extLst>
          </p:cNvPr>
          <p:cNvSpPr txBox="1"/>
          <p:nvPr/>
        </p:nvSpPr>
        <p:spPr>
          <a:xfrm>
            <a:off x="310255" y="4053467"/>
            <a:ext cx="71285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바다나 호수에서 동물들의 소리나 지진</a:t>
            </a:r>
            <a:r>
              <a:rPr kumimoji="1" lang="en-US" altLang="ko-KR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해저 활동 등의 소리를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D200A-F657-9A3D-404D-4687BA6906DA}"/>
              </a:ext>
            </a:extLst>
          </p:cNvPr>
          <p:cNvSpPr txBox="1"/>
          <p:nvPr/>
        </p:nvSpPr>
        <p:spPr>
          <a:xfrm>
            <a:off x="310254" y="4470381"/>
            <a:ext cx="9214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해양 생물학</a:t>
            </a:r>
            <a:endParaRPr kumimoji="1" lang="en-US" altLang="ko-KR"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9EB8E-212B-81D9-A8D8-A2B7F9B8F005}"/>
              </a:ext>
            </a:extLst>
          </p:cNvPr>
          <p:cNvSpPr txBox="1"/>
          <p:nvPr/>
        </p:nvSpPr>
        <p:spPr>
          <a:xfrm>
            <a:off x="310255" y="4793546"/>
            <a:ext cx="71285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고래와 같은 수중 동물들의 소리를 연구하고 기록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C61EB-32EF-69D8-241A-89D9DA117129}"/>
              </a:ext>
            </a:extLst>
          </p:cNvPr>
          <p:cNvSpPr txBox="1"/>
          <p:nvPr/>
        </p:nvSpPr>
        <p:spPr>
          <a:xfrm>
            <a:off x="310254" y="5210460"/>
            <a:ext cx="9214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산업 및 군사</a:t>
            </a:r>
            <a:endParaRPr kumimoji="1" lang="en-US" altLang="ko-KR"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8AF5E-879A-9668-20AA-23F7E27A5515}"/>
              </a:ext>
            </a:extLst>
          </p:cNvPr>
          <p:cNvSpPr txBox="1"/>
          <p:nvPr/>
        </p:nvSpPr>
        <p:spPr>
          <a:xfrm>
            <a:off x="310255" y="5533625"/>
            <a:ext cx="71285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선박의 소음감지</a:t>
            </a:r>
            <a:r>
              <a:rPr kumimoji="1" lang="en-US" altLang="ko-KR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잠수함 탐지</a:t>
            </a:r>
            <a:r>
              <a:rPr kumimoji="1" lang="en-US" altLang="ko-KR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해저 파이프라인의 유출 감지 등에 사용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16BD0-7E7E-21DF-2594-EC4C4A6A74EA}"/>
              </a:ext>
            </a:extLst>
          </p:cNvPr>
          <p:cNvSpPr txBox="1"/>
          <p:nvPr/>
        </p:nvSpPr>
        <p:spPr>
          <a:xfrm>
            <a:off x="310254" y="5944978"/>
            <a:ext cx="9214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환경 모니터링</a:t>
            </a:r>
            <a:endParaRPr kumimoji="1" lang="en-US" altLang="ko-KR"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01280-D7D9-2449-764C-D821541502C0}"/>
              </a:ext>
            </a:extLst>
          </p:cNvPr>
          <p:cNvSpPr txBox="1"/>
          <p:nvPr/>
        </p:nvSpPr>
        <p:spPr>
          <a:xfrm>
            <a:off x="310255" y="6268143"/>
            <a:ext cx="71285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3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수질 변화나 특정 환경 요인에 따라 수중 소음 변화를 모니터링 하는 데에 사용</a:t>
            </a:r>
            <a:endParaRPr kumimoji="1" lang="en-US" altLang="ko-KR" sz="13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E6F7D-3DA2-52ED-EB78-6C4CB8AB0472}"/>
              </a:ext>
            </a:extLst>
          </p:cNvPr>
          <p:cNvSpPr txBox="1"/>
          <p:nvPr/>
        </p:nvSpPr>
        <p:spPr>
          <a:xfrm>
            <a:off x="6406254" y="2026606"/>
            <a:ext cx="541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Hydrophone</a:t>
            </a:r>
            <a:r>
              <a:rPr kumimoji="1" lang="ko-KR" altLang="en-US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5400" b="1" dirty="0">
                <a:gradFill>
                  <a:gsLst>
                    <a:gs pos="0">
                      <a:schemeClr val="bg1"/>
                    </a:gs>
                    <a:gs pos="100000">
                      <a:srgbClr val="9BAAF5"/>
                    </a:gs>
                  </a:gsLst>
                  <a:lin ang="2700000" scaled="0"/>
                </a:gra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  <a:endParaRPr kumimoji="1" lang="en-US" altLang="ko-Kore-KR" sz="5400" b="1" dirty="0">
              <a:gradFill>
                <a:gsLst>
                  <a:gs pos="0">
                    <a:schemeClr val="bg1"/>
                  </a:gs>
                  <a:gs pos="100000">
                    <a:srgbClr val="9BAAF5"/>
                  </a:gs>
                </a:gsLst>
                <a:lin ang="2700000" scaled="0"/>
              </a:gra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0D4D7-653B-3BAA-92B6-7275DE813623}"/>
              </a:ext>
            </a:extLst>
          </p:cNvPr>
          <p:cNvSpPr txBox="1"/>
          <p:nvPr/>
        </p:nvSpPr>
        <p:spPr>
          <a:xfrm>
            <a:off x="279689" y="752263"/>
            <a:ext cx="381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제목을 입력하세요</a:t>
            </a:r>
            <a:r>
              <a:rPr kumimoji="1" lang="en-US" altLang="ko-KR" sz="3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en-US" altLang="ko-Kore-KR" sz="3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627</Words>
  <Application>Microsoft Office PowerPoint</Application>
  <PresentationFormat>와이드스크린</PresentationFormat>
  <Paragraphs>116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BM JUA OTF</vt:lpstr>
      <vt:lpstr>NanumSquare</vt:lpstr>
      <vt:lpstr>NanumSquare Bold</vt:lpstr>
      <vt:lpstr>NanumSquare ExtraBold</vt:lpstr>
      <vt:lpstr>맑은 고딕</vt:lpstr>
      <vt:lpstr>배달의민족 주아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김예나</dc:creator>
  <cp:lastModifiedBy>kyoohyun lee</cp:lastModifiedBy>
  <cp:revision>3</cp:revision>
  <dcterms:created xsi:type="dcterms:W3CDTF">2023-11-02T11:15:17Z</dcterms:created>
  <dcterms:modified xsi:type="dcterms:W3CDTF">2023-11-03T12:03:30Z</dcterms:modified>
</cp:coreProperties>
</file>