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91" r:id="rId9"/>
    <p:sldId id="290" r:id="rId10"/>
    <p:sldId id="295" r:id="rId11"/>
    <p:sldId id="296" r:id="rId12"/>
    <p:sldId id="297" r:id="rId13"/>
    <p:sldId id="300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20D72-A570-5840-96C0-D57CE864B80B}" v="236" dt="2023-09-30T16:47:31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814"/>
  </p:normalViewPr>
  <p:slideViewPr>
    <p:cSldViewPr snapToGrid="0">
      <p:cViewPr varScale="1">
        <p:scale>
          <a:sx n="107" d="100"/>
          <a:sy n="107" d="100"/>
        </p:scale>
        <p:origin x="7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84D5E-1D3C-364D-AF07-5EA11E9D0FAA}" type="datetimeFigureOut">
              <a:rPr kumimoji="1" lang="ko-KR" altLang="en-US" smtClean="0"/>
              <a:t>2023. 10. 1.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1469E-3535-3A46-97E5-8D3CD05533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28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B05C1-3804-0E41-8CF7-065E3049FD6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778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1469E-3535-3A46-97E5-8D3CD05533D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33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CB37F-9B5C-9C44-9983-8376D392F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2161A-8635-D942-4A80-4617145C3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97EB9-5798-48E9-A51F-28A7A929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CAFD-CCE3-47F8-89F6-BB6A04DF0991}" type="datetimeFigureOut">
              <a:rPr lang="ko-KR" altLang="en-US" smtClean="0"/>
              <a:t>2023. 10. 1.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99697-3255-D457-82AD-4C765398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20881-0D4E-691E-4025-6BC567A0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4E7E-CC64-4CBF-A456-14DC85650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2D36B-0F02-FEA1-4918-41D972B9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5EC5F0-E616-9488-2EEE-ACADBEC3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1C823-D638-A585-8516-A7338560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CAFD-CCE3-47F8-89F6-BB6A04DF0991}" type="datetimeFigureOut">
              <a:rPr lang="ko-KR" altLang="en-US" smtClean="0"/>
              <a:t>2023. 10. 1.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7744D-09DD-7DE9-2A6D-0CA9CBAB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19B65-0368-DDCC-561E-7FCAE217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4E7E-CC64-4CBF-A456-14DC85650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0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4A389-0A1F-FF09-2495-861DB8290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8B9DB4-6645-CD06-9A0B-A832F749C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42055-F3B7-8E9B-A854-A79D20ED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CAFD-CCE3-47F8-89F6-BB6A04DF0991}" type="datetimeFigureOut">
              <a:rPr lang="ko-KR" altLang="en-US" smtClean="0"/>
              <a:t>2023. 10. 1.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D320E-0E25-EAAD-17B6-E4E333A1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F2A5A-5A76-C0AA-0BE4-2DD06BD1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4E7E-CC64-4CBF-A456-14DC85650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033B3-4240-E009-A710-B7DA2D01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A3D3B-39FD-A221-BB64-589D8774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B6408-783A-6E43-E1B7-D4156588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CAFD-CCE3-47F8-89F6-BB6A04DF0991}" type="datetimeFigureOut">
              <a:rPr lang="ko-KR" altLang="en-US" smtClean="0"/>
              <a:t>2023. 10. 1.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4FFF9-1307-5AE4-1B45-D3D158F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50BB8-1281-F1DA-EED4-E8C5832C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4E7E-CC64-4CBF-A456-14DC85650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3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0C566-923F-67B3-A18C-B0DE8C7D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F0428-1970-43BB-9DF8-28235FC4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5782-3A72-DBE4-E17A-A2375D74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CAFD-CCE3-47F8-89F6-BB6A04DF0991}" type="datetimeFigureOut">
              <a:rPr lang="ko-KR" altLang="en-US" smtClean="0"/>
              <a:t>2023. 10. 1.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BC1C1-7730-1050-43AF-C36A94B8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12297-15E8-2290-4355-5B8D8B8F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4E7E-CC64-4CBF-A456-14DC85650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0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F56C6-4A0D-125E-2BD2-5D0E928B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0D662-473B-5B66-B6D3-E5C3C5CE2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C7936-A66E-278F-2E3E-340C7D002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97327-3789-DB41-B71B-1C9C02BF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CAFD-CCE3-47F8-89F6-BB6A04DF0991}" type="datetimeFigureOut">
              <a:rPr lang="ko-KR" altLang="en-US" smtClean="0"/>
              <a:t>2023. 10. 1.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850C4-846A-C000-AB67-22923844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F112F-7BD9-308A-45DC-AC3037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4E7E-CC64-4CBF-A456-14DC85650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D8F3B-2572-9F5E-0B12-ACB26918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06757-51C9-CF64-F18E-BF8C7F79B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10DED-F3EE-CA75-9D02-10BD1B5DF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FCF4D-7380-A847-E818-C9CCB8B56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B4E467-9F15-DAAA-32FA-82355A914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5CD5DD-88F1-F675-2B0C-9EA62B6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CAFD-CCE3-47F8-89F6-BB6A04DF0991}" type="datetimeFigureOut">
              <a:rPr lang="ko-KR" altLang="en-US" smtClean="0"/>
              <a:t>2023. 10. 1.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24D600-683D-7E90-3B4E-7C214D57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C6C36E-AA07-6CE8-7AFF-3C3CC925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4E7E-CC64-4CBF-A456-14DC85650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8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DF2BD-BB71-D94C-227B-90B47359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003CB-F0D3-E983-9768-3A45BACB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CAFD-CCE3-47F8-89F6-BB6A04DF0991}" type="datetimeFigureOut">
              <a:rPr lang="ko-KR" altLang="en-US" smtClean="0"/>
              <a:t>2023. 10. 1.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89548D-E866-DB34-9949-E06B73C4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CDB882-B321-EA59-BE93-ECA0E42D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4E7E-CC64-4CBF-A456-14DC85650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5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740AFF-2EFB-F115-55C5-11264B3C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CAFD-CCE3-47F8-89F6-BB6A04DF0991}" type="datetimeFigureOut">
              <a:rPr lang="ko-KR" altLang="en-US" smtClean="0"/>
              <a:t>2023. 10. 1.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F305FF-0178-4B92-7110-84A64DB1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FFE37-4680-3BAB-7455-AAFC32BE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4E7E-CC64-4CBF-A456-14DC85650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E319B-C949-B183-CF13-E8210605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014BD-28A6-72E5-9720-2D0BB10D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F0425-3B44-8049-F79E-AF542091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2310F-2E52-ADCF-001F-9BA6483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CAFD-CCE3-47F8-89F6-BB6A04DF0991}" type="datetimeFigureOut">
              <a:rPr lang="ko-KR" altLang="en-US" smtClean="0"/>
              <a:t>2023. 10. 1.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A162D-6E97-4A47-B626-AE96DF8B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14EFC-0834-38B6-265E-E0C59FCA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4E7E-CC64-4CBF-A456-14DC85650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1AB20-46AF-E83C-8FD3-A8C5042D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285486-28E2-1E27-7059-EE68063FD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D5630-299E-D543-2C93-0716AC6C2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0B9FF-27D3-2A5C-8F67-7CEBF177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CAFD-CCE3-47F8-89F6-BB6A04DF0991}" type="datetimeFigureOut">
              <a:rPr lang="ko-KR" altLang="en-US" smtClean="0"/>
              <a:t>2023. 10. 1.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8ED6E-D49E-75A7-6CAE-65AC1641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22B63-1625-428F-6259-56A1FF74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4E7E-CC64-4CBF-A456-14DC85650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9B8A8A-35A9-5431-5673-6E5FA56C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4F05D-140F-936D-8864-28F64C12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4C358-96DB-9287-EA05-F3F2DA901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BCAFD-CCE3-47F8-89F6-BB6A04DF0991}" type="datetimeFigureOut">
              <a:rPr lang="ko-KR" altLang="en-US" smtClean="0"/>
              <a:t>2023. 10. 1.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481B5-4573-E1B7-66DC-288FBB4B4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A3166-6AB3-AF0C-3517-4188330BB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D4E7E-CC64-4CBF-A456-14DC85650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DDF35-89B7-568A-175A-3DACDFD69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151774"/>
          </a:xfrm>
        </p:spPr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서울 지능형 사물인터넷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해커톤</a:t>
            </a:r>
            <a:endParaRPr lang="ko-KR" alt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47040-9BFE-41E1-2404-8F0B1B374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팀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Mechanics</a:t>
            </a:r>
          </a:p>
          <a:p>
            <a:pPr algn="r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한양대학교 응용물리학과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이규현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algn="r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한양대학교 응용물리학과 이민성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algn="r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한양대학교 응용물리학과 박민혁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ko-KR" alt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1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F2314-9114-444B-18DA-7887A002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5D16C-1C55-599D-D8EF-34FF78C8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소방서 내에 </a:t>
            </a:r>
            <a:r>
              <a:rPr lang="en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AIOT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시스템 간 통신을 가능하게 하는 인프라를 설치합니다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이때 안전성을 가지고 신속하게 통신을 가능하게 하는 네트워크 및 프로토콜을 사용합니다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endParaRPr lang="ko-KR" altLang="en-US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유체의 흐름을 모니터링하기 위해 센서를 설치하고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데이터를 수집하는 시스템이 필요합니다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이때 센서는 물의 수위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유속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수온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수질 등을 실시간으로 측정하고 </a:t>
            </a:r>
            <a:r>
              <a:rPr lang="en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AIOT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시스템에게 전송합니다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endParaRPr lang="ko-KR" altLang="en-US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en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AIOT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시스템은 수집된 데이터를 분석하여 정상적인 패턴을 학습하고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이상치를 탐지합니다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이상 행동을 감지하면 특별한 조치를 취하기 위한 트리거가 발생합니다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endParaRPr lang="ko-KR" altLang="en-US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en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AIOT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시스템은 소방서와 통신하기 위한 메커니즘이 필요합니다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메커니즘을 통해 안전한 원격 통신을 제공할 뿐만 아니라 경보 및 신고 기능을 수행 가능합니다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endParaRPr lang="ko-KR" altLang="en-US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소방서와 통신할 때 관련 규정과 프로토콜을 준수합니다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보안 및 개인정보 보호 측면에서 중요합니다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endParaRPr lang="ko-KR" altLang="en-US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소방서와 협력이 필요합니다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이때 소방서와 통신 및 구조 신고 절차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공유 및 응답 시간 등을 정의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b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ko-KR" altLang="en-US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위의 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6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가지 요구사항을 충족 </a:t>
            </a:r>
            <a:r>
              <a:rPr lang="ko-KR" altLang="en-US" sz="1500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시킴으로서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en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AIOT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시스템을 구현하면 유체의 흐름 이상 상황이 감지되었을 때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소방서와 자동으로 통신하고 구조 신고를 가능하게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또한 이 시스템은 화재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홍수 등의 상황에서 신속한 대응과 구조 작업을 지원하는 데 도움이 될 수 있습니다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algn="ctr">
              <a:buFont typeface="Wingdings" pitchFamily="2" charset="2"/>
              <a:buChar char="à"/>
            </a:pP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  <a:sym typeface="Wingdings" pitchFamily="2" charset="2"/>
              </a:rPr>
              <a:t>저희는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  <a:sym typeface="Wingdings" pitchFamily="2" charset="2"/>
              </a:rPr>
              <a:t>해커톤에서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  <a:sym typeface="Wingdings" pitchFamily="2" charset="2"/>
              </a:rPr>
              <a:t> 이러한 기반을 통해 파동 범위를 초과할 시 경보 알림 전송을 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  <a:sym typeface="Wingdings" pitchFamily="2" charset="2"/>
              </a:rPr>
              <a:t>    하는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  <a:sym typeface="Wingdings" pitchFamily="2" charset="2"/>
              </a:rPr>
              <a:t>JAVA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  <a:sym typeface="Wingdings" pitchFamily="2" charset="2"/>
              </a:rPr>
              <a:t> 언어를 사용한 안드로이드 기반의 어플을 만들겠습니다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  <a:sym typeface="Wingdings" pitchFamily="2" charset="2"/>
              </a:rPr>
              <a:t>.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  <a:sym typeface="Wingdings" pitchFamily="2" charset="2"/>
              </a:rPr>
              <a:t> </a:t>
            </a:r>
            <a:endParaRPr lang="ko-KR" alt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45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F2314-9114-444B-18DA-7887A00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시제품</a:t>
            </a:r>
          </a:p>
        </p:txBody>
      </p:sp>
      <p:pic>
        <p:nvPicPr>
          <p:cNvPr id="4" name="그림 3" descr="스크린샷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2053EE6E-97BF-0386-CB65-F7BCC7ACD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6" y="1270164"/>
            <a:ext cx="2169342" cy="4714999"/>
          </a:xfrm>
          <a:prstGeom prst="rect">
            <a:avLst/>
          </a:prstGeom>
        </p:spPr>
      </p:pic>
      <p:pic>
        <p:nvPicPr>
          <p:cNvPr id="7" name="그림 6" descr="스크린샷, 텍스트, 번호, 폰트이(가) 표시된 사진&#10;&#10;자동 생성된 설명">
            <a:extLst>
              <a:ext uri="{FF2B5EF4-FFF2-40B4-BE49-F238E27FC236}">
                <a16:creationId xmlns:a16="http://schemas.microsoft.com/office/drawing/2014/main" id="{1D3316A5-D700-3D55-CF54-0C8727D2A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16" y="1270164"/>
            <a:ext cx="2169342" cy="4714999"/>
          </a:xfrm>
          <a:prstGeom prst="rect">
            <a:avLst/>
          </a:prstGeom>
        </p:spPr>
      </p:pic>
      <p:pic>
        <p:nvPicPr>
          <p:cNvPr id="13" name="그림 12" descr="텍스트, 스크린샷, 디자인, 폰트이(가) 표시된 사진&#10;&#10;자동 생성된 설명">
            <a:extLst>
              <a:ext uri="{FF2B5EF4-FFF2-40B4-BE49-F238E27FC236}">
                <a16:creationId xmlns:a16="http://schemas.microsoft.com/office/drawing/2014/main" id="{7DADF955-D353-F78E-A8AF-90437928C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85" y="1270164"/>
            <a:ext cx="2169342" cy="4714999"/>
          </a:xfrm>
          <a:prstGeom prst="rect">
            <a:avLst/>
          </a:prstGeom>
        </p:spPr>
      </p:pic>
      <p:pic>
        <p:nvPicPr>
          <p:cNvPr id="15" name="그림 1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9101CC4-BE6B-8CA8-11F1-C4BACDA52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51" y="1270164"/>
            <a:ext cx="2169342" cy="47149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3CDC02D-5335-C510-7409-1F62A59243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8080" y="1270164"/>
            <a:ext cx="2153659" cy="46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8AB5B3-7DD2-EC51-6B7D-C8B58C196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6256" t="3828" r="75411" b="65673"/>
          <a:stretch/>
        </p:blipFill>
        <p:spPr>
          <a:xfrm>
            <a:off x="1906814" y="130015"/>
            <a:ext cx="8378371" cy="6597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419CC8-1290-9102-8B0A-B231DC19CDD4}"/>
              </a:ext>
            </a:extLst>
          </p:cNvPr>
          <p:cNvSpPr txBox="1"/>
          <p:nvPr/>
        </p:nvSpPr>
        <p:spPr>
          <a:xfrm>
            <a:off x="1019629" y="2921169"/>
            <a:ext cx="10152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한강 대학생 사망 사건을 아시나요</a:t>
            </a:r>
            <a:r>
              <a:rPr lang="en-US" altLang="ko-KR" sz="60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?</a:t>
            </a:r>
            <a:endParaRPr lang="ko-KR" altLang="en-US" sz="60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32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24B9E7-8AB8-91EB-EEEA-7D3D00BF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4" y="452908"/>
            <a:ext cx="4419601" cy="4644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36BB45-DBF0-4C69-217C-A84BDAA9F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103" y="730497"/>
            <a:ext cx="5238948" cy="4089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7F804-3494-F446-8251-EC9E9D532B00}"/>
              </a:ext>
            </a:extLst>
          </p:cNvPr>
          <p:cNvSpPr txBox="1"/>
          <p:nvPr/>
        </p:nvSpPr>
        <p:spPr>
          <a:xfrm>
            <a:off x="1985070" y="5372100"/>
            <a:ext cx="8221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한강 대학생 사망 사건을 아시나요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?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꽃다운 나이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22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세에 너무 안타까운 사건이라고 생각합니다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 뿐만 아니라 여러 한강 교량 투신자살 사건이 증가하고 있으며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위의 기사를 보시면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아시다시피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서울시에서는 대책을 마련하려고 여러 생각을 하고 있습니다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endParaRPr lang="ko-KR" alt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12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10E04E2-483F-199A-5836-A5C23D49CE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96089" y="2033504"/>
                <a:ext cx="10599821" cy="3063875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altLang="ko-KR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  <a:t>AIOT</a:t>
                </a:r>
                <a:r>
                  <a:rPr lang="ko-KR" altLang="en-US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  <a:t>를 이용한 한강의 파동의 진폭과 주파수 변화 파악</a:t>
                </a:r>
                <a:br>
                  <a:rPr lang="en-US" altLang="ko-KR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</a:br>
                <a:r>
                  <a:rPr lang="en-US" altLang="ko-KR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  <a:sym typeface="Wingdings" panose="05000000000000000000" pitchFamily="2" charset="2"/>
                  </a:rPr>
                  <a:t>이상이 있다면 </a:t>
                </a:r>
                <a:r>
                  <a:rPr lang="ko-KR" altLang="en-US" dirty="0">
                    <a:highlight>
                      <a:srgbClr val="FFFF00"/>
                    </a:highlight>
                    <a:latin typeface="배달의민족 주아 OTF" panose="02020603020101020101" pitchFamily="18" charset="-127"/>
                    <a:ea typeface="배달의민족 주아 OTF" panose="02020603020101020101" pitchFamily="18" charset="-127"/>
                    <a:sym typeface="Wingdings" panose="05000000000000000000" pitchFamily="2" charset="2"/>
                  </a:rPr>
                  <a:t>관할 소방서에 앱을 통해 연락</a:t>
                </a:r>
                <a:br>
                  <a:rPr lang="en-US" altLang="ko-KR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  <a:sym typeface="Wingdings" panose="05000000000000000000" pitchFamily="2" charset="2"/>
                  </a:rPr>
                </a:br>
                <a:br>
                  <a:rPr lang="en-US" altLang="ko-KR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배달의민족 주아 OTF" panose="02020603020101020101" pitchFamily="18" charset="-127"/>
                        <a:sym typeface="Wingdings" panose="05000000000000000000" pitchFamily="2" charset="2"/>
                      </a:rPr>
                      <m:t>∴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latin typeface="배달의민족 주아 OTF" panose="02020603020101020101" pitchFamily="18" charset="-127"/>
                    <a:ea typeface="배달의민족 주아 OTF" panose="02020603020101020101" pitchFamily="18" charset="-127"/>
                    <a:sym typeface="Wingdings" panose="05000000000000000000" pitchFamily="2" charset="2"/>
                  </a:rPr>
                  <a:t> 투신 후 빠른 대응 가능</a:t>
                </a:r>
                <a:endParaRPr lang="ko-KR" altLang="en-US" dirty="0">
                  <a:latin typeface="배달의민족 주아 OTF" panose="02020603020101020101" pitchFamily="18" charset="-127"/>
                  <a:ea typeface="배달의민족 주아 OTF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10E04E2-483F-199A-5836-A5C23D49C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96089" y="2033504"/>
                <a:ext cx="10599821" cy="3063875"/>
              </a:xfrm>
              <a:blipFill>
                <a:blip r:embed="rId2"/>
                <a:stretch>
                  <a:fillRect l="-1914" r="-1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1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10E04E2-483F-199A-5836-A5C23D49CE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18371" y="1491342"/>
                <a:ext cx="9155258" cy="3875316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ko-KR" altLang="en-US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  <a:t>사람이 자살을 하려고 다리 밑에 떨어지게 된다면 다리 밑에 설치된 파동 </a:t>
                </a:r>
                <a:br>
                  <a:rPr lang="en-US" altLang="ko-KR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</a:br>
                <a:r>
                  <a:rPr lang="ko-KR" altLang="en-US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  <a:t>센서가 순간적인 파동의 변화</a:t>
                </a:r>
                <a:r>
                  <a:rPr lang="en-US" altLang="ko-KR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ko-KR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  <a:t>wave)</a:t>
                </a:r>
                <a:r>
                  <a:rPr lang="ko-KR" altLang="en-US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  <a:t>를 감지하여 그때부터 파동의 진폭과 주파수 변화를 관찰하고 기록합니다</a:t>
                </a:r>
                <a:r>
                  <a:rPr lang="en-US" altLang="ko-KR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  <a:t>.</a:t>
                </a:r>
                <a:br>
                  <a:rPr lang="en-US" altLang="ko-KR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</a:br>
                <a:r>
                  <a:rPr lang="ko-KR" altLang="en-US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  <a:t>평소 파동 범위를 정해 놓고 그 범위를 넘을 시 어플을 통해 </a:t>
                </a:r>
                <a:r>
                  <a:rPr lang="ko-KR" altLang="en-US" dirty="0">
                    <a:highlight>
                      <a:srgbClr val="FFFF00"/>
                    </a:highlight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  <a:t>관할 소방서에 경보가 전송</a:t>
                </a:r>
                <a:r>
                  <a:rPr lang="ko-KR" altLang="en-US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  <a:t>됩니다</a:t>
                </a:r>
                <a:r>
                  <a:rPr lang="en-US" altLang="ko-KR" dirty="0">
                    <a:latin typeface="배달의민족 주아 OTF" panose="02020603020101020101" pitchFamily="18" charset="-127"/>
                    <a:ea typeface="배달의민족 주아 OTF" panose="02020603020101020101" pitchFamily="18" charset="-127"/>
                  </a:rPr>
                  <a:t>. </a:t>
                </a:r>
                <a:endParaRPr lang="ko-KR" altLang="en-US" dirty="0">
                  <a:latin typeface="배달의민족 주아 OTF" panose="02020603020101020101" pitchFamily="18" charset="-127"/>
                  <a:ea typeface="배달의민족 주아 OTF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10E04E2-483F-199A-5836-A5C23D49C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18371" y="1491342"/>
                <a:ext cx="9155258" cy="3875316"/>
              </a:xfrm>
              <a:blipFill>
                <a:blip r:embed="rId2"/>
                <a:stretch>
                  <a:fillRect l="-2078" t="-5229" r="-2078" b="-7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87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AE57CB8F-D5FC-9F06-ABD6-4B463A700E28}"/>
              </a:ext>
            </a:extLst>
          </p:cNvPr>
          <p:cNvSpPr txBox="1"/>
          <p:nvPr/>
        </p:nvSpPr>
        <p:spPr>
          <a:xfrm>
            <a:off x="2027586" y="551307"/>
            <a:ext cx="8136828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800" b="1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HOW?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03932E6-6966-D09A-6A89-52C48F24D8B9}"/>
              </a:ext>
            </a:extLst>
          </p:cNvPr>
          <p:cNvSpPr txBox="1"/>
          <p:nvPr/>
        </p:nvSpPr>
        <p:spPr>
          <a:xfrm>
            <a:off x="357054" y="2931513"/>
            <a:ext cx="5364537" cy="663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07"/>
              </a:lnSpc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한강의 유체 흐름을 모니터링하기 위해서는 센서 네트워크를 구축해야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algn="ctr">
              <a:lnSpc>
                <a:spcPts val="2707"/>
              </a:lnSpc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 센서는 수위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수온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유속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수질 등과 같은 정보를 수집해야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endParaRPr lang="en-US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D4FE5AB4-6D84-4BBD-E397-E94DA1D802CB}"/>
              </a:ext>
            </a:extLst>
          </p:cNvPr>
          <p:cNvSpPr txBox="1"/>
          <p:nvPr/>
        </p:nvSpPr>
        <p:spPr>
          <a:xfrm>
            <a:off x="1556603" y="2554311"/>
            <a:ext cx="311915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  <a:spcBef>
                <a:spcPct val="0"/>
              </a:spcBef>
            </a:pPr>
            <a:r>
              <a:rPr lang="ko-KR" altLang="en-US" sz="1500" b="1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센서 네트워크 설치</a:t>
            </a:r>
            <a:endParaRPr lang="en-US" sz="1500" b="1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DCFAD5CB-B82C-8F91-1584-FF3CF7A88B14}"/>
              </a:ext>
            </a:extLst>
          </p:cNvPr>
          <p:cNvSpPr txBox="1"/>
          <p:nvPr/>
        </p:nvSpPr>
        <p:spPr>
          <a:xfrm>
            <a:off x="6209211" y="2957640"/>
            <a:ext cx="5669280" cy="663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07"/>
              </a:lnSpc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수집된 데이터를 분석하여 정상적인 강의 흐름 패턴을 정의하고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비정상적인 상황을 감지할 수 있는 알고리즘을 개발해야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endParaRPr lang="en-US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43EC4060-3B93-C680-A94C-2ACAF62C115F}"/>
              </a:ext>
            </a:extLst>
          </p:cNvPr>
          <p:cNvSpPr txBox="1"/>
          <p:nvPr/>
        </p:nvSpPr>
        <p:spPr>
          <a:xfrm>
            <a:off x="7593128" y="2585264"/>
            <a:ext cx="311915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  <a:spcBef>
                <a:spcPct val="0"/>
              </a:spcBef>
            </a:pPr>
            <a:r>
              <a:rPr lang="ko-KR" altLang="en-US" sz="1500" b="1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분석 및 패턴 인식</a:t>
            </a:r>
            <a:endParaRPr lang="en-US" sz="1500" b="1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8" name="그래픽 7" descr="통계 단색으로 채워진">
            <a:extLst>
              <a:ext uri="{FF2B5EF4-FFF2-40B4-BE49-F238E27FC236}">
                <a16:creationId xmlns:a16="http://schemas.microsoft.com/office/drawing/2014/main" id="{8F7312B9-9961-6D2E-0DC2-2FE632ACC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7990" y="1534938"/>
            <a:ext cx="1009435" cy="1009435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AC128321-F714-8C86-2D15-704870BA731A}"/>
              </a:ext>
            </a:extLst>
          </p:cNvPr>
          <p:cNvSpPr txBox="1"/>
          <p:nvPr/>
        </p:nvSpPr>
        <p:spPr>
          <a:xfrm>
            <a:off x="159883" y="5617636"/>
            <a:ext cx="5669279" cy="663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07"/>
              </a:lnSpc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센서 데이터와 사람 감지 데이터를 통합하고 중앙 서버 또는 클라우드로 전송하여 실시간으로 분석하고 대응할 수 있어야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63F5D-D0C1-D3D4-ECBE-8DD4003D3208}"/>
              </a:ext>
            </a:extLst>
          </p:cNvPr>
          <p:cNvSpPr txBox="1"/>
          <p:nvPr/>
        </p:nvSpPr>
        <p:spPr>
          <a:xfrm>
            <a:off x="1506674" y="5240914"/>
            <a:ext cx="311915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  <a:spcBef>
                <a:spcPct val="0"/>
              </a:spcBef>
            </a:pPr>
            <a:r>
              <a:rPr lang="ko-KR" altLang="en-US" sz="1500" b="1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통합과 통신</a:t>
            </a:r>
            <a:endParaRPr lang="en-US" sz="1500" b="1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1" name="그래픽 10" descr="데이터베이스 단색으로 채워진">
            <a:extLst>
              <a:ext uri="{FF2B5EF4-FFF2-40B4-BE49-F238E27FC236}">
                <a16:creationId xmlns:a16="http://schemas.microsoft.com/office/drawing/2014/main" id="{DB0D528D-9F96-800E-1716-A96FE1EF5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4421" y="4317249"/>
            <a:ext cx="923665" cy="923665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6ED9117B-FC2E-E1F3-32A2-1204C13B7B61}"/>
              </a:ext>
            </a:extLst>
          </p:cNvPr>
          <p:cNvSpPr txBox="1"/>
          <p:nvPr/>
        </p:nvSpPr>
        <p:spPr>
          <a:xfrm>
            <a:off x="6209211" y="5616306"/>
            <a:ext cx="5886995" cy="663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07"/>
              </a:lnSpc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사람이 강에서 떨어질 경우 즉각적으로 경고를 보내고 구조나 구호 작업을 조치해야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이를 위한 통보 시스템 및 대응 프로토콜을 구축해야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D301C59C-66EA-BA06-140B-C563FEEB7EA6}"/>
              </a:ext>
            </a:extLst>
          </p:cNvPr>
          <p:cNvSpPr txBox="1"/>
          <p:nvPr/>
        </p:nvSpPr>
        <p:spPr>
          <a:xfrm>
            <a:off x="7665664" y="5224459"/>
            <a:ext cx="311915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  <a:spcBef>
                <a:spcPct val="0"/>
              </a:spcBef>
            </a:pPr>
            <a:r>
              <a:rPr lang="ko-KR" altLang="en-US" sz="1500" b="1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알림 및 조치</a:t>
            </a:r>
            <a:endParaRPr lang="en-US" sz="1500" b="1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4" name="그래픽 13" descr="경고 단색으로 채워진">
            <a:extLst>
              <a:ext uri="{FF2B5EF4-FFF2-40B4-BE49-F238E27FC236}">
                <a16:creationId xmlns:a16="http://schemas.microsoft.com/office/drawing/2014/main" id="{7D3BA2B2-9C30-8F1F-28B1-912ED5C4E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7367" y="4548706"/>
            <a:ext cx="675753" cy="675753"/>
          </a:xfrm>
          <a:prstGeom prst="rect">
            <a:avLst/>
          </a:prstGeom>
        </p:spPr>
      </p:pic>
      <p:pic>
        <p:nvPicPr>
          <p:cNvPr id="16" name="그림 15" descr="블랙, 어둠이(가) 표시된 사진&#10;&#10;자동 생성된 설명">
            <a:extLst>
              <a:ext uri="{FF2B5EF4-FFF2-40B4-BE49-F238E27FC236}">
                <a16:creationId xmlns:a16="http://schemas.microsoft.com/office/drawing/2014/main" id="{5C114D99-8F13-F6C8-A4F8-10C6476DC1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06" y="1498200"/>
            <a:ext cx="1070317" cy="10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1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5CE68-728E-7091-B692-36EF4DA0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분석 및 패턴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C5E05-4875-0205-DBFC-68009A96B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234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sz="1500" b="1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1. </a:t>
            </a:r>
            <a:r>
              <a:rPr lang="ko-KR" altLang="en-US" sz="1500" b="1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</a:t>
            </a:r>
            <a:r>
              <a:rPr lang="ko-KR" altLang="en-US" sz="1500" b="1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전처리</a:t>
            </a:r>
            <a:r>
              <a:rPr lang="ko-KR" altLang="en-US" sz="1500" b="1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및 특성 추출</a:t>
            </a:r>
            <a:endParaRPr lang="en-US" altLang="ko-KR" sz="1500" b="1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전처리는 원시 파동 센서 데이터를 분석 가능한 형태로 변환하는 과정입니다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아래는 이 과정을 단계별로 나타낸 코드입니다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3C9E5-8B34-ED4D-9C37-DCD3CCB03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9148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sz="1500" b="1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sz="1500" b="1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이상 탐지 알고리즘 구현</a:t>
            </a:r>
          </a:p>
          <a:p>
            <a:pPr marL="0" indent="0" algn="l">
              <a:buNone/>
            </a:pP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비정상적인 상황을 감지하기 위해 이상 탐지</a:t>
            </a:r>
            <a:r>
              <a:rPr lang="en-US" altLang="ko-KR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(Anomaly Detection) </a:t>
            </a: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알고리즘이 주로 사용됩니다</a:t>
            </a:r>
            <a:r>
              <a:rPr lang="en-US" altLang="ko-KR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marL="0" indent="0" algn="l">
              <a:buNone/>
            </a:pP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여기에서는 </a:t>
            </a:r>
            <a:r>
              <a:rPr lang="en-US" altLang="ko-KR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Isolation Forest</a:t>
            </a: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라는 기법을 사용해보겠습니다</a:t>
            </a:r>
            <a:r>
              <a:rPr lang="en-US" altLang="ko-KR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0" indent="0" algn="l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 algn="l">
              <a:buNone/>
            </a:pPr>
            <a:endParaRPr lang="en-US" altLang="ko-KR" sz="1500" b="0" i="0" u="none" strike="noStrike" dirty="0">
              <a:effectLst/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 algn="l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 algn="l">
              <a:buNone/>
            </a:pPr>
            <a:endParaRPr lang="en-US" altLang="ko-KR" sz="1500" b="0" i="0" u="none" strike="noStrike" dirty="0">
              <a:effectLst/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 algn="l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 algn="l">
              <a:buNone/>
            </a:pPr>
            <a:endParaRPr lang="en-US" altLang="ko-KR" sz="1500" b="0" i="0" u="none" strike="noStrike" dirty="0">
              <a:effectLst/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 algn="l">
              <a:buNone/>
            </a:pP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위 코드에서 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contamination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매개변수는 비정상적인 데이터의 비율을 가정한 것으로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이를 조절하면서 최적의 값을 찾아야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marL="0" indent="0" algn="l">
              <a:buNone/>
            </a:pP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이제 </a:t>
            </a:r>
            <a:r>
              <a:rPr lang="en-US" altLang="ko-KR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anomal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y </a:t>
            </a:r>
            <a:r>
              <a:rPr lang="en-US" altLang="ko-KR" sz="1500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colum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에서 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-1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값을 가지는 데이터가 감지된 이상 상황으로 판단할 수 있습니다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 경우에는 해당 정보를 소방서에 보고하는 코드를 추가하면 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이러한 방식은 단순화된 예시로</a:t>
            </a:r>
            <a:r>
              <a:rPr lang="en-US" altLang="ko-KR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실제 시스템에서는 다양한 요소와 상황을 고려하여 알고리즘을 개선 및 최적화해야 할 수 있습니다</a:t>
            </a:r>
            <a:r>
              <a:rPr lang="en-US" altLang="ko-KR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또한 파동 센서 외에도 여러 다른 종류의 센서</a:t>
            </a:r>
            <a:r>
              <a:rPr lang="en-US" altLang="ko-KR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예</a:t>
            </a:r>
            <a:r>
              <a:rPr lang="en-US" altLang="ko-KR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온도</a:t>
            </a:r>
            <a:r>
              <a:rPr lang="en-US" altLang="ko-KR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습도 등</a:t>
            </a:r>
            <a:r>
              <a:rPr lang="en-US" altLang="ko-KR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  <a:r>
              <a:rPr lang="ko-KR" altLang="en-US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를 함께 사용하여 더욱 정확한 판단을 내릴 수 있습니다</a:t>
            </a:r>
            <a:r>
              <a:rPr lang="en-US" altLang="ko-KR" sz="1500" b="0" i="0" u="none" strike="noStrike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0" indent="0" algn="l">
              <a:buNone/>
            </a:pPr>
            <a:endParaRPr lang="en-US" altLang="ko-KR" sz="1500" b="0" i="0" u="none" strike="noStrike" dirty="0">
              <a:effectLst/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7A5921-0D4D-1423-E4A2-B18091EE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32" y="3136635"/>
            <a:ext cx="4799778" cy="22927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002784-614C-F267-A9DD-915141CE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48" y="2980475"/>
            <a:ext cx="5261820" cy="15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F2314-9114-444B-18DA-7887A002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통합과 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5D16C-1C55-599D-D8EF-34FF78C8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수집 및 통합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센서에서 생성된 데이터를 실시간으로 수집하고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필요한 경우 다른 데이터 소스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예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사람 감지 센서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와 통합해야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이를 위해 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IoT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기반의 솔루션을 사용할 수 있습니다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예를 들어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MQTT(MQ Telemetry Transport)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프로토콜 등을 사용하여 센서에서 생성된 데이터를 실시간으로 수집하고 중앙 서버나 클라우드로 전송할 수 있습니다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저장 및 처리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수집된 데이터는 중앙 서버나 클라우드에 저장되어야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여기에는 다양한 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DBMS(Database Management System)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나 빅데이터 처리 시스템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(Hadoop, Spark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등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 사용될 수 있습니다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실시간 분석 및 대응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저장된 데이터는 실시간으로 분석되어야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스크립트 언어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(Python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등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또는 스트림 처리 엔진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(Apache </a:t>
            </a:r>
            <a:r>
              <a:rPr lang="en-US" altLang="ko-KR" sz="1500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Flink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Apache Storm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등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을 활용하여 실시간 분석을 실행할 수 있습니다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이상 징후가 탐지되면 즉각적인 알림이나 대응 조치가 이루어져야 하는데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 부분은 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API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호출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메일 발송 등의 방식으로 구현될 수 있습니다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모니터링 및 관리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마지막으로 전체 시스템의 작동 상태와 성능을 모니터링하며 필요한 경우 관리 및 최적화 작업이 진행되어야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위 과정들은 크게 보면 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IoT(Internet of Things), Big Data, Cloud Computing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기술들이 결합된 형태입니다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endParaRPr lang="ko-KR" altLang="en-US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18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F2314-9114-444B-18DA-7887A002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알림 및 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5D16C-1C55-599D-D8EF-34FF78C83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47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사람이 강에서 떨어질 경우 즉각적으로 경고를 보내고 구조나 구호 작업을 조치하기 위한 통보 시스템 및 대응 프로토콜을 구축하는 것은 크게 두 부분으로 나누어 볼 수 있습니다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경고 알림 시스템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이상 징후가 탐지되면 즉시 관련 당국에 알림을 보내는 시스템이 필요합니다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이를 위해 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API, SMS,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이메일 등 다양한 방법을 사용할 수 있습니다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구조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구호 대응 프로토콜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감지된 이상 상황에 따라 적절하게 대응할 수 있는 프로토콜이 필요합니다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이는 사전에 소방서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경찰서 등과 협의하여 </a:t>
            </a:r>
            <a:r>
              <a:rPr lang="ko-KR" altLang="en-US" sz="1500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정해두어야</a:t>
            </a:r>
            <a:r>
              <a:rPr lang="ko-KR" altLang="en-US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합니다</a:t>
            </a:r>
            <a:r>
              <a:rPr lang="en-US" altLang="ko-KR" sz="15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endParaRPr lang="en-US" altLang="ko-KR" sz="15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0" name="그림 9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834BB84D-1DB5-D6FC-8E26-458146B54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94" b="86528"/>
          <a:stretch/>
        </p:blipFill>
        <p:spPr>
          <a:xfrm>
            <a:off x="1535741" y="4206492"/>
            <a:ext cx="3026696" cy="2381287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889B7E5-CA63-B5F7-7722-107A2DEA1460}"/>
              </a:ext>
            </a:extLst>
          </p:cNvPr>
          <p:cNvSpPr txBox="1">
            <a:spLocks/>
          </p:cNvSpPr>
          <p:nvPr/>
        </p:nvSpPr>
        <p:spPr>
          <a:xfrm>
            <a:off x="838200" y="3465967"/>
            <a:ext cx="4421778" cy="74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아래는 </a:t>
            </a:r>
            <a:r>
              <a:rPr lang="ko-KR" altLang="en-US" sz="11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파이썬에서</a:t>
            </a:r>
            <a:r>
              <a:rPr lang="ko-KR" altLang="en-US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en-US" altLang="ko-KR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Twilio API</a:t>
            </a:r>
            <a:r>
              <a:rPr lang="ko-KR" altLang="en-US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를 사용하여 </a:t>
            </a:r>
            <a:r>
              <a:rPr lang="en-US" altLang="ko-KR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SMS </a:t>
            </a:r>
            <a:r>
              <a:rPr lang="ko-KR" altLang="en-US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알림을 보내는 예시입니다</a:t>
            </a:r>
            <a:r>
              <a:rPr lang="en-US" altLang="ko-KR" sz="11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11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아래 </a:t>
            </a:r>
            <a:r>
              <a:rPr lang="ko-KR" altLang="en-US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코드에서 </a:t>
            </a:r>
            <a:r>
              <a:rPr lang="en-US" altLang="ko-KR" sz="11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your_account_sid</a:t>
            </a:r>
            <a:r>
              <a:rPr lang="en-US" altLang="ko-KR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en-US" altLang="ko-KR" sz="11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your_auth_token</a:t>
            </a:r>
            <a:r>
              <a:rPr lang="en-US" altLang="ko-KR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en-US" altLang="ko-KR" sz="11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twilio_phone_number</a:t>
            </a:r>
            <a:r>
              <a:rPr lang="en-US" altLang="ko-KR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'</a:t>
            </a:r>
            <a:r>
              <a:rPr lang="en-US" altLang="ko-KR" sz="11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destination_phone_number</a:t>
            </a:r>
            <a:r>
              <a:rPr lang="en-US" altLang="ko-KR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' </a:t>
            </a:r>
            <a:r>
              <a:rPr lang="ko-KR" altLang="en-US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부분은 실제 </a:t>
            </a:r>
            <a:r>
              <a:rPr lang="en-US" altLang="ko-KR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Twilio </a:t>
            </a:r>
            <a:r>
              <a:rPr lang="ko-KR" altLang="en-US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계정의 </a:t>
            </a:r>
            <a:r>
              <a:rPr lang="en-US" altLang="ko-KR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SID</a:t>
            </a:r>
            <a:r>
              <a:rPr lang="ko-KR" altLang="en-US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와 토큰</a:t>
            </a:r>
            <a:r>
              <a:rPr lang="en-US" altLang="ko-KR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그리고 발신자 및 수신자 번호로 변경해야 합니다</a:t>
            </a:r>
            <a:r>
              <a:rPr lang="en-US" altLang="ko-KR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64DA3D2-A5F8-EE67-4FD8-25287D683869}"/>
              </a:ext>
            </a:extLst>
          </p:cNvPr>
          <p:cNvSpPr txBox="1">
            <a:spLocks/>
          </p:cNvSpPr>
          <p:nvPr/>
        </p:nvSpPr>
        <p:spPr>
          <a:xfrm>
            <a:off x="7144489" y="4338970"/>
            <a:ext cx="4420456" cy="434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그리고 아래와 같이 </a:t>
            </a:r>
            <a:r>
              <a:rPr lang="ko-KR" altLang="en-US" sz="11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비정황</a:t>
            </a:r>
            <a:r>
              <a:rPr lang="ko-KR" altLang="en-US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상황 감지 시 </a:t>
            </a:r>
            <a:r>
              <a:rPr lang="en-US" altLang="ko-KR" sz="11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sen</a:t>
            </a:r>
            <a:r>
              <a:rPr lang="en-US" altLang="ko-KR" sz="1100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d_alert</a:t>
            </a:r>
            <a:r>
              <a:rPr lang="en-US" altLang="ko-KR" sz="11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ko-KR" altLang="en-US" sz="11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함수를 호출할 수 있습니다</a:t>
            </a:r>
            <a:r>
              <a:rPr lang="en-US" altLang="ko-KR" sz="11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endParaRPr lang="en-US" altLang="ko-KR" sz="1100" b="0" i="0" dirty="0">
              <a:effectLst/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926D518-F673-4DC8-0B36-7245EC59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953" y="4624007"/>
            <a:ext cx="4973528" cy="819093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EED0C8F-C692-C3FF-8130-A90A147068CE}"/>
              </a:ext>
            </a:extLst>
          </p:cNvPr>
          <p:cNvCxnSpPr/>
          <p:nvPr/>
        </p:nvCxnSpPr>
        <p:spPr>
          <a:xfrm>
            <a:off x="5347063" y="5033554"/>
            <a:ext cx="984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4D755F4-806D-8711-F8D1-FA8A675FD054}"/>
              </a:ext>
            </a:extLst>
          </p:cNvPr>
          <p:cNvSpPr txBox="1">
            <a:spLocks/>
          </p:cNvSpPr>
          <p:nvPr/>
        </p:nvSpPr>
        <p:spPr>
          <a:xfrm>
            <a:off x="7069805" y="5834418"/>
            <a:ext cx="4590972" cy="41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다만 실제 운영 환경에서는 세부적인 로직과 에러 처리 등 고려해야 할 요소가 많으므로 위 코드들은 단순한 예시에 불과하다는 점을 유의해야 합니다</a:t>
            </a:r>
            <a:r>
              <a:rPr lang="en-US" altLang="ko-KR" sz="11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27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7cee45f-7594-4224-b1ea-f18ac0fab89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0DA430895E80D43A713679A9B41E211" ma:contentTypeVersion="13" ma:contentTypeDescription="새 문서를 만듭니다." ma:contentTypeScope="" ma:versionID="cfa0dd4ea8efb47668ec3c1cf47373f4">
  <xsd:schema xmlns:xsd="http://www.w3.org/2001/XMLSchema" xmlns:xs="http://www.w3.org/2001/XMLSchema" xmlns:p="http://schemas.microsoft.com/office/2006/metadata/properties" xmlns:ns3="97cee45f-7594-4224-b1ea-f18ac0fab891" targetNamespace="http://schemas.microsoft.com/office/2006/metadata/properties" ma:root="true" ma:fieldsID="181da122888bf868bd0c10602ca9863b" ns3:_="">
    <xsd:import namespace="97cee45f-7594-4224-b1ea-f18ac0fab8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ee45f-7594-4224-b1ea-f18ac0fab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D30FCD-F83F-4BA7-BD99-4F4EEFCBCC9C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97cee45f-7594-4224-b1ea-f18ac0fab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7031F48-5E3A-49F7-9114-33145629F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ee45f-7594-4224-b1ea-f18ac0fab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3FED4C-8A0A-4744-8C22-B4E732EBED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960</Words>
  <Application>Microsoft Macintosh PowerPoint</Application>
  <PresentationFormat>와이드스크린</PresentationFormat>
  <Paragraphs>73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배달의민족 주아 OTF</vt:lpstr>
      <vt:lpstr>Arial</vt:lpstr>
      <vt:lpstr>Cambria Math</vt:lpstr>
      <vt:lpstr>Wingdings</vt:lpstr>
      <vt:lpstr>Office 테마</vt:lpstr>
      <vt:lpstr>서울 지능형 사물인터넷 해커톤</vt:lpstr>
      <vt:lpstr>PowerPoint 프레젠테이션</vt:lpstr>
      <vt:lpstr>PowerPoint 프레젠테이션</vt:lpstr>
      <vt:lpstr>AIOT를 이용한 한강의 파동의 진폭과 주파수 변화 파악  이상이 있다면 관할 소방서에 앱을 통해 연락  ∴ 투신 후 빠른 대응 가능</vt:lpstr>
      <vt:lpstr>사람이 자살을 하려고 다리 밑에 떨어지게 된다면 다리 밑에 설치된 파동  센서가 순간적인 파동의 변화(∆wave)를 감지하여 그때부터 파동의 진폭과 주파수 변화를 관찰하고 기록합니다. 평소 파동 범위를 정해 놓고 그 범위를 넘을 시 어플을 통해 관할 소방서에 경보가 전송됩니다. </vt:lpstr>
      <vt:lpstr>PowerPoint 프레젠테이션</vt:lpstr>
      <vt:lpstr>데이터 분석 및 패턴 인식</vt:lpstr>
      <vt:lpstr>데이터 통합과 통신</vt:lpstr>
      <vt:lpstr>알림 및 조치</vt:lpstr>
      <vt:lpstr>결론</vt:lpstr>
      <vt:lpstr>시제품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이민성</dc:creator>
  <cp:lastModifiedBy>이민성</cp:lastModifiedBy>
  <cp:revision>2</cp:revision>
  <dcterms:created xsi:type="dcterms:W3CDTF">2023-09-27T15:00:42Z</dcterms:created>
  <dcterms:modified xsi:type="dcterms:W3CDTF">2023-09-30T16:48:59Z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0x01010040DA430895E80D43A713679A9B41E211</vt:lpwstr>
  </property>
</Properties>
</file>