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74" r:id="rId6"/>
    <p:sldId id="259" r:id="rId7"/>
    <p:sldId id="260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6" r:id="rId19"/>
    <p:sldId id="277" r:id="rId20"/>
    <p:sldId id="273" r:id="rId21"/>
    <p:sldId id="275" r:id="rId22"/>
    <p:sldId id="278" r:id="rId23"/>
    <p:sldId id="279" r:id="rId2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8"/>
    <p:restoredTop sz="94801"/>
  </p:normalViewPr>
  <p:slideViewPr>
    <p:cSldViewPr snapToGrid="0" snapToObjects="1">
      <p:cViewPr>
        <p:scale>
          <a:sx n="89" d="100"/>
          <a:sy n="89" d="100"/>
        </p:scale>
        <p:origin x="11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2B11B-B132-D1AE-01D2-C45F7FE8C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A0484A-AEA1-C6D5-921D-D2ED49DE0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5186CC-B93A-8407-B9C4-9DFAA76D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62DA-2B15-4740-A9AB-D755EC4213B1}" type="datetimeFigureOut">
              <a:rPr kumimoji="1" lang="ko-Kore-KR" altLang="en-US" smtClean="0"/>
              <a:t>2023. 11. 21.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EF9593-17A7-13AE-4C5D-4421332E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5875B7-8A03-7490-C08F-D053E00C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A28D-E57A-374C-9B31-3C0AF6EF886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95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5900F-7E10-4710-6D3A-76519379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1FA57F-3462-12D3-A8A5-435D8EAA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33634-4EB9-4CAF-69AA-2DE0884C8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62DA-2B15-4740-A9AB-D755EC4213B1}" type="datetimeFigureOut">
              <a:rPr kumimoji="1" lang="ko-Kore-KR" altLang="en-US" smtClean="0"/>
              <a:t>2023. 11. 21.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AB911C-4A9B-A7C7-7C29-82A8067E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D3663E-E8C5-FBBD-F679-49006F54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A28D-E57A-374C-9B31-3C0AF6EF886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656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D38DE1-2ACE-4AD8-CABA-42A79042A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7F1407-488E-014B-9C1C-8535D6277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43A05-CA35-3FC3-9B3A-67235F95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62DA-2B15-4740-A9AB-D755EC4213B1}" type="datetimeFigureOut">
              <a:rPr kumimoji="1" lang="ko-Kore-KR" altLang="en-US" smtClean="0"/>
              <a:t>2023. 11. 21.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EF3150-C39B-8D91-3D5F-B89A4329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963BCA-0327-0C20-BDBD-609D61203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A28D-E57A-374C-9B31-3C0AF6EF886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821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2CEDA-64E6-ECCA-178E-D52621443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FE1857-2CCF-BAFE-38C9-05AD66165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C7A0E0-FA1D-AE67-4CA9-65AED84D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62DA-2B15-4740-A9AB-D755EC4213B1}" type="datetimeFigureOut">
              <a:rPr kumimoji="1" lang="ko-Kore-KR" altLang="en-US" smtClean="0"/>
              <a:t>2023. 11. 21.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C75372-219E-569D-0BEB-6CCBFA7E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D7E564-4DAA-5A4E-7CD1-D3CF83A8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A28D-E57A-374C-9B31-3C0AF6EF886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671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B5E8C-3EC7-2FCA-2A60-6191B7ECB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BA30EC-8A28-04B4-5A28-0D083E1C7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33AE32-E9C9-2810-C637-B2E559A7E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62DA-2B15-4740-A9AB-D755EC4213B1}" type="datetimeFigureOut">
              <a:rPr kumimoji="1" lang="ko-Kore-KR" altLang="en-US" smtClean="0"/>
              <a:t>2023. 11. 21.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BB52EC-24A9-069C-4418-8B43B222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454F4-0920-C855-5B4A-1A2A8AB6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A28D-E57A-374C-9B31-3C0AF6EF886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821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A7575-A186-592D-1797-ACF2C362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C3D4EB-7955-6C87-D2B7-46621971D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37DAC7-12A1-B7C0-133A-9A1337625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6DC227-CB48-B0FF-C3AA-CD4845DD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62DA-2B15-4740-A9AB-D755EC4213B1}" type="datetimeFigureOut">
              <a:rPr kumimoji="1" lang="ko-Kore-KR" altLang="en-US" smtClean="0"/>
              <a:t>2023. 11. 21.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B8E737-877B-FCF2-767F-DF456F5FE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C2C51-E341-CA14-B3DB-A0E31B4E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A28D-E57A-374C-9B31-3C0AF6EF886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617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C9AEA-289B-A7AD-4E02-8E6AF55A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B49335-B0C4-017C-85E2-C9DC2414F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4EFD3D-083D-DB24-D09B-A19236D42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D92310-C4EF-FE4D-7C2A-A41A859F2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722C02-2B7B-6039-A819-BE5630950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3F3C73-DBB6-A474-B4B7-EA078053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62DA-2B15-4740-A9AB-D755EC4213B1}" type="datetimeFigureOut">
              <a:rPr kumimoji="1" lang="ko-Kore-KR" altLang="en-US" smtClean="0"/>
              <a:t>2023. 11. 21.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85A7F6-91FA-CB30-89EC-79523352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2F07D7-EA04-FE2A-2D2A-E614FEB7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A28D-E57A-374C-9B31-3C0AF6EF886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515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057EC-CC36-F607-57AF-2A56DB85A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18C993-7A52-12DC-5587-F752491E3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62DA-2B15-4740-A9AB-D755EC4213B1}" type="datetimeFigureOut">
              <a:rPr kumimoji="1" lang="ko-Kore-KR" altLang="en-US" smtClean="0"/>
              <a:t>2023. 11. 21.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1BE24A-328A-322B-849F-25967F16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7E96D8-D9F6-0E95-653D-7024D80A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A28D-E57A-374C-9B31-3C0AF6EF886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681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3EAA6C-4AFB-2470-2F93-D4024BA9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62DA-2B15-4740-A9AB-D755EC4213B1}" type="datetimeFigureOut">
              <a:rPr kumimoji="1" lang="ko-Kore-KR" altLang="en-US" smtClean="0"/>
              <a:t>2023. 11. 21.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E8A26F-9120-6AA2-0886-2BFAA98C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DF34BC-D4FA-3FE1-9FB2-FF4EAFEC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A28D-E57A-374C-9B31-3C0AF6EF886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721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512FB-B932-B214-20EE-3FA4ABF6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4A4DAA-F798-0255-3006-239E289BE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9BCE24-A2B8-CCB9-EB36-DA3D3A363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5D33DE-306E-B5B1-B14C-DA0EDF3F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62DA-2B15-4740-A9AB-D755EC4213B1}" type="datetimeFigureOut">
              <a:rPr kumimoji="1" lang="ko-Kore-KR" altLang="en-US" smtClean="0"/>
              <a:t>2023. 11. 21.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729DC0-ED47-5CEF-68B1-27469395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FA9B75-0272-8225-7B53-9C059D39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A28D-E57A-374C-9B31-3C0AF6EF886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228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29746-DAC8-71E0-8E8A-5CA5143E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2B7DC3-33EB-9069-F179-91D38A0B2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562D16-8A8C-649C-6D83-3357DABC0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4096E2-3040-A0BB-0A11-EA5351CBB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62DA-2B15-4740-A9AB-D755EC4213B1}" type="datetimeFigureOut">
              <a:rPr kumimoji="1" lang="ko-Kore-KR" altLang="en-US" smtClean="0"/>
              <a:t>2023. 11. 21.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26DAA3-A01D-F7BC-72DC-E811B7797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B352C9-B4BA-F652-1793-91518005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A28D-E57A-374C-9B31-3C0AF6EF886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1408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86652A-F363-5A20-4457-D73CFD03D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E79CC7-9FC9-AF53-4A50-9F750F6E6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E85A40-E0DE-F751-8C07-276D6D6CA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62DA-2B15-4740-A9AB-D755EC4213B1}" type="datetimeFigureOut">
              <a:rPr kumimoji="1" lang="ko-Kore-KR" altLang="en-US" smtClean="0"/>
              <a:t>2023. 11. 21.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9F7F77-392C-4489-6AE8-4A8532AFC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6F1F79-09C4-DFB9-168E-89AA8FC5C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DA28D-E57A-374C-9B31-3C0AF6EF886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579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ep.chulgil.me/hangugeo-bulyongeo-riseute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2018DF-4363-46A1-DB7B-217F7EF04A64}"/>
              </a:ext>
            </a:extLst>
          </p:cNvPr>
          <p:cNvSpPr txBox="1"/>
          <p:nvPr/>
        </p:nvSpPr>
        <p:spPr>
          <a:xfrm>
            <a:off x="898526" y="2133047"/>
            <a:ext cx="8043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ffectLst/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협박</a:t>
            </a:r>
            <a:r>
              <a:rPr lang="en-US" altLang="ko-KR" sz="2400" dirty="0">
                <a:effectLst/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, </a:t>
            </a:r>
            <a:r>
              <a:rPr lang="ko-KR" altLang="en-US" sz="2400" dirty="0">
                <a:effectLst/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갈취</a:t>
            </a:r>
            <a:r>
              <a:rPr lang="en-US" altLang="ko-KR" sz="2400" dirty="0">
                <a:effectLst/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, </a:t>
            </a:r>
            <a:r>
              <a:rPr lang="ko-KR" altLang="en-US" sz="2400" dirty="0">
                <a:effectLst/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직장 내 괴롭힘</a:t>
            </a:r>
            <a:r>
              <a:rPr lang="en-US" altLang="ko-KR" sz="2400" dirty="0">
                <a:effectLst/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, </a:t>
            </a:r>
            <a:r>
              <a:rPr lang="ko-KR" altLang="en-US" sz="2400" dirty="0">
                <a:effectLst/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기타 괴롭힘 </a:t>
            </a:r>
            <a:endParaRPr lang="en-US" altLang="ko-KR" sz="2400" dirty="0">
              <a:effectLst/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4</a:t>
            </a:r>
            <a:r>
              <a:rPr lang="ko-KR" altLang="en-US" sz="240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가지 대화 유형 </a:t>
            </a:r>
            <a:r>
              <a:rPr lang="en" altLang="ko-Kore-KR" sz="240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Class</a:t>
            </a:r>
            <a:r>
              <a:rPr lang="ko-KR" altLang="en-US" sz="240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를</a:t>
            </a:r>
            <a:r>
              <a:rPr lang="ko-KR" altLang="en-US" sz="240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분류하는 딥러닝</a:t>
            </a:r>
            <a:r>
              <a:rPr lang="ko-KR" altLang="en-US" sz="2400" dirty="0">
                <a:effectLst/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모델</a:t>
            </a:r>
            <a:r>
              <a:rPr lang="en-US" altLang="ko-KR" sz="2400" dirty="0">
                <a:effectLst/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lang="ko-KR" altLang="en-US" sz="2400" dirty="0">
                <a:effectLst/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구축 </a:t>
            </a:r>
            <a:r>
              <a:rPr lang="en-US" altLang="ko-KR" sz="2400" dirty="0">
                <a:effectLst/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Project </a:t>
            </a:r>
            <a:endParaRPr kumimoji="1" lang="ko-Kore-KR" altLang="en-US" sz="2400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3E3393B4-ECCD-00F6-2FF3-1D43EBF8F811}"/>
              </a:ext>
            </a:extLst>
          </p:cNvPr>
          <p:cNvSpPr/>
          <p:nvPr/>
        </p:nvSpPr>
        <p:spPr>
          <a:xfrm>
            <a:off x="313764" y="363070"/>
            <a:ext cx="11564471" cy="6131859"/>
          </a:xfrm>
          <a:prstGeom prst="roundRect">
            <a:avLst>
              <a:gd name="adj" fmla="val 1932"/>
            </a:avLst>
          </a:prstGeom>
          <a:noFill/>
          <a:ln>
            <a:solidFill>
              <a:schemeClr val="tx1">
                <a:alpha val="72088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26" name="Picture 2" descr="햄스터 PNG, 일러스트, PSD 및 클립 아트에 대한 무료 다운로드 | Pngtree">
            <a:extLst>
              <a:ext uri="{FF2B5EF4-FFF2-40B4-BE49-F238E27FC236}">
                <a16:creationId xmlns:a16="http://schemas.microsoft.com/office/drawing/2014/main" id="{70DF8A19-8ADF-D1F3-FF8F-599A1512F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582" y="4625303"/>
            <a:ext cx="2611395" cy="261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7B3DBA-5F08-6F59-2D26-A816844DD9D4}"/>
              </a:ext>
            </a:extLst>
          </p:cNvPr>
          <p:cNvSpPr txBox="1"/>
          <p:nvPr/>
        </p:nvSpPr>
        <p:spPr>
          <a:xfrm>
            <a:off x="898526" y="1763715"/>
            <a:ext cx="8641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DLthon</a:t>
            </a:r>
            <a:endParaRPr kumimoji="1" lang="ko-Kore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648FE6-CD2E-11FB-5C78-40A33CBB6E97}"/>
              </a:ext>
            </a:extLst>
          </p:cNvPr>
          <p:cNvSpPr txBox="1"/>
          <p:nvPr/>
        </p:nvSpPr>
        <p:spPr>
          <a:xfrm>
            <a:off x="898525" y="3017603"/>
            <a:ext cx="273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Team name</a:t>
            </a:r>
            <a:r>
              <a:rPr kumimoji="1"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Ttol</a:t>
            </a:r>
            <a:r>
              <a:rPr kumimoji="1"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mang</a:t>
            </a:r>
            <a:endParaRPr kumimoji="1" lang="ko-Kore-KR" altLang="en-US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22979-8D18-89C3-80F8-D544D11C732A}"/>
              </a:ext>
            </a:extLst>
          </p:cNvPr>
          <p:cNvSpPr txBox="1"/>
          <p:nvPr/>
        </p:nvSpPr>
        <p:spPr>
          <a:xfrm>
            <a:off x="10098436" y="4732444"/>
            <a:ext cx="1333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 err="1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똘망이</a:t>
            </a:r>
            <a:r>
              <a:rPr kumimoji="1" lang="ko-KR" altLang="en-US" sz="16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16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0</a:t>
            </a:r>
            <a:r>
              <a:rPr kumimoji="1" lang="ko-KR" altLang="en-US" sz="16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세</a:t>
            </a:r>
            <a:endParaRPr kumimoji="1" lang="ko-Kore-KR" altLang="en-US" sz="1600" dirty="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995F50-9375-EE32-585F-027A77FCE522}"/>
              </a:ext>
            </a:extLst>
          </p:cNvPr>
          <p:cNvSpPr txBox="1"/>
          <p:nvPr/>
        </p:nvSpPr>
        <p:spPr>
          <a:xfrm>
            <a:off x="898525" y="3325380"/>
            <a:ext cx="5467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Team members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김지원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서민성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임정훈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류의성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kumimoji="1" lang="ko-Kore-KR" altLang="en-US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3854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5DCDED3F-A1CC-77F3-BD07-151BC8FC8F6C}"/>
              </a:ext>
            </a:extLst>
          </p:cNvPr>
          <p:cNvSpPr/>
          <p:nvPr/>
        </p:nvSpPr>
        <p:spPr>
          <a:xfrm>
            <a:off x="313764" y="648182"/>
            <a:ext cx="11564471" cy="5846747"/>
          </a:xfrm>
          <a:prstGeom prst="roundRect">
            <a:avLst>
              <a:gd name="adj" fmla="val 1932"/>
            </a:avLst>
          </a:prstGeom>
          <a:noFill/>
          <a:ln>
            <a:solidFill>
              <a:schemeClr val="tx1">
                <a:alpha val="72088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Picture 2" descr="햄스터 PNG, 일러스트, PSD 및 클립 아트에 대한 무료 다운로드 | Pngtree">
            <a:extLst>
              <a:ext uri="{FF2B5EF4-FFF2-40B4-BE49-F238E27FC236}">
                <a16:creationId xmlns:a16="http://schemas.microsoft.com/office/drawing/2014/main" id="{BD2A7B56-8CD5-1B6C-BAD5-47DCF0BE2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582" y="4625303"/>
            <a:ext cx="2611395" cy="261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20AEB2-22B2-CF5F-6066-A3433167C232}"/>
              </a:ext>
            </a:extLst>
          </p:cNvPr>
          <p:cNvSpPr txBox="1"/>
          <p:nvPr/>
        </p:nvSpPr>
        <p:spPr>
          <a:xfrm>
            <a:off x="365567" y="133392"/>
            <a:ext cx="6094070" cy="459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dirty="0">
                <a:solidFill>
                  <a:srgbClr val="202124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Tokenization and Embedding</a:t>
            </a:r>
          </a:p>
        </p:txBody>
      </p:sp>
      <p:pic>
        <p:nvPicPr>
          <p:cNvPr id="8194" name="Picture 2" descr="Sentencepiece: A simple and language-independent subword tokenizer and  detokenizer for neural text processing | by Sieun Park | CodeX | Medium">
            <a:extLst>
              <a:ext uri="{FF2B5EF4-FFF2-40B4-BE49-F238E27FC236}">
                <a16:creationId xmlns:a16="http://schemas.microsoft.com/office/drawing/2014/main" id="{B8901DA4-2FB2-C000-84E9-5ED6987D1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149" y="1818554"/>
            <a:ext cx="7551040" cy="216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6B79DE-B780-5C69-3568-A246B55E4E09}"/>
              </a:ext>
            </a:extLst>
          </p:cNvPr>
          <p:cNvSpPr txBox="1"/>
          <p:nvPr/>
        </p:nvSpPr>
        <p:spPr>
          <a:xfrm>
            <a:off x="731132" y="1235484"/>
            <a:ext cx="10729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DL(CNN, LSTM, </a:t>
            </a:r>
            <a:r>
              <a:rPr kumimoji="1"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Bi_LSTM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Tokenization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경우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OOV 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문제를 개선하고자 </a:t>
            </a:r>
            <a:r>
              <a:rPr kumimoji="1"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Sentencepiece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사용하여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Tokenization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진행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1574CF-54EF-0D46-E061-33A5A731B075}"/>
              </a:ext>
            </a:extLst>
          </p:cNvPr>
          <p:cNvSpPr txBox="1"/>
          <p:nvPr/>
        </p:nvSpPr>
        <p:spPr>
          <a:xfrm>
            <a:off x="4909619" y="3966687"/>
            <a:ext cx="2276305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[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Sentencepiece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예시 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]</a:t>
            </a:r>
            <a:endParaRPr lang="en" altLang="ko-Kore-KR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8" name="그림 7" descr="텍스트, 화이트, 폰트, 영수증이(가) 표시된 사진&#10;&#10;자동 생성된 설명">
            <a:extLst>
              <a:ext uri="{FF2B5EF4-FFF2-40B4-BE49-F238E27FC236}">
                <a16:creationId xmlns:a16="http://schemas.microsoft.com/office/drawing/2014/main" id="{515CAC16-D015-BDFD-B4CF-29EE799D7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4807" y="4661985"/>
            <a:ext cx="7282381" cy="11510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333992-3F57-442C-4AF9-301A1674F902}"/>
              </a:ext>
            </a:extLst>
          </p:cNvPr>
          <p:cNvSpPr txBox="1"/>
          <p:nvPr/>
        </p:nvSpPr>
        <p:spPr>
          <a:xfrm>
            <a:off x="4909619" y="5848650"/>
            <a:ext cx="2276305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[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Sentencepiece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실행 결과  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]</a:t>
            </a:r>
            <a:endParaRPr lang="en" altLang="ko-Kore-KR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2474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>
            <a:extLst>
              <a:ext uri="{FF2B5EF4-FFF2-40B4-BE49-F238E27FC236}">
                <a16:creationId xmlns:a16="http://schemas.microsoft.com/office/drawing/2014/main" id="{8D3E6238-D41C-A6B9-FF4D-EBBC013C9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79" y="4215382"/>
            <a:ext cx="4911570" cy="122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ADFDE7-F7D2-ECF5-83C4-05BBDE811409}"/>
              </a:ext>
            </a:extLst>
          </p:cNvPr>
          <p:cNvSpPr txBox="1"/>
          <p:nvPr/>
        </p:nvSpPr>
        <p:spPr>
          <a:xfrm>
            <a:off x="5779655" y="3623919"/>
            <a:ext cx="60936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" altLang="ko-Kore-KR" sz="1800" b="0" i="0" u="none" strike="noStrike" dirty="0">
                <a:solidFill>
                  <a:srgbClr val="202124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Minimal Pre-processing</a:t>
            </a:r>
            <a:endParaRPr lang="en" altLang="ko-Kore-KR" b="0" dirty="0">
              <a:effectLst/>
            </a:endParaRPr>
          </a:p>
          <a:p>
            <a:br>
              <a:rPr lang="en" altLang="ko-Kore-KR" dirty="0"/>
            </a:br>
            <a:endParaRPr lang="ko-Kore-KR" altLang="en-US" dirty="0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5DCDED3F-A1CC-77F3-BD07-151BC8FC8F6C}"/>
              </a:ext>
            </a:extLst>
          </p:cNvPr>
          <p:cNvSpPr/>
          <p:nvPr/>
        </p:nvSpPr>
        <p:spPr>
          <a:xfrm>
            <a:off x="313764" y="648182"/>
            <a:ext cx="11564471" cy="5846747"/>
          </a:xfrm>
          <a:prstGeom prst="roundRect">
            <a:avLst>
              <a:gd name="adj" fmla="val 1932"/>
            </a:avLst>
          </a:prstGeom>
          <a:noFill/>
          <a:ln>
            <a:solidFill>
              <a:schemeClr val="tx1">
                <a:alpha val="72088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Picture 2" descr="햄스터 PNG, 일러스트, PSD 및 클립 아트에 대한 무료 다운로드 | Pngtree">
            <a:extLst>
              <a:ext uri="{FF2B5EF4-FFF2-40B4-BE49-F238E27FC236}">
                <a16:creationId xmlns:a16="http://schemas.microsoft.com/office/drawing/2014/main" id="{BD2A7B56-8CD5-1B6C-BAD5-47DCF0BE2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582" y="4625303"/>
            <a:ext cx="2611395" cy="261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2EA7FF-B4E6-2647-C043-70DF5FA95DA9}"/>
              </a:ext>
            </a:extLst>
          </p:cNvPr>
          <p:cNvSpPr txBox="1"/>
          <p:nvPr/>
        </p:nvSpPr>
        <p:spPr>
          <a:xfrm>
            <a:off x="365567" y="133392"/>
            <a:ext cx="6094070" cy="459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dirty="0">
                <a:solidFill>
                  <a:srgbClr val="202124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Tokenization and Embedding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405F6ED-7716-B25A-98CB-E1D28D8BD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816" y="2056310"/>
            <a:ext cx="3840811" cy="354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96E6FE-E09B-9234-DE55-7AFDA08EB734}"/>
              </a:ext>
            </a:extLst>
          </p:cNvPr>
          <p:cNvSpPr txBox="1"/>
          <p:nvPr/>
        </p:nvSpPr>
        <p:spPr>
          <a:xfrm>
            <a:off x="731132" y="1235484"/>
            <a:ext cx="10729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1600"/>
              </a:spcAft>
            </a:pPr>
            <a:r>
              <a:rPr lang="en" altLang="ko-Kore-KR" sz="1800" u="none" strike="noStrike" dirty="0">
                <a:solidFill>
                  <a:srgbClr val="42424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BERT Tokenizer</a:t>
            </a:r>
            <a:r>
              <a:rPr lang="ko-KR" altLang="en-US" sz="1800" u="none" strike="noStrike" dirty="0">
                <a:solidFill>
                  <a:srgbClr val="42424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는 ‘</a:t>
            </a:r>
            <a:r>
              <a:rPr lang="en-US" altLang="ko-KR" sz="1800" u="none" strike="noStrike" dirty="0">
                <a:solidFill>
                  <a:srgbClr val="42424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[</a:t>
            </a:r>
            <a:r>
              <a:rPr lang="en" altLang="ko-Kore-KR" sz="1800" u="none" strike="noStrike" dirty="0">
                <a:solidFill>
                  <a:srgbClr val="42424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CLS]’</a:t>
            </a:r>
            <a:r>
              <a:rPr lang="ko-KR" altLang="en-US" sz="1800" u="none" strike="noStrike" dirty="0">
                <a:solidFill>
                  <a:srgbClr val="42424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와 ‘</a:t>
            </a:r>
            <a:r>
              <a:rPr lang="en-US" altLang="ko-KR" sz="1800" u="none" strike="noStrike" dirty="0">
                <a:solidFill>
                  <a:srgbClr val="42424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[</a:t>
            </a:r>
            <a:r>
              <a:rPr lang="en" altLang="ko-Kore-KR" sz="1800" u="none" strike="noStrike" dirty="0">
                <a:solidFill>
                  <a:srgbClr val="42424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SEP]’ </a:t>
            </a:r>
            <a:r>
              <a:rPr lang="ko-KR" altLang="en-US" sz="1800" u="none" strike="noStrike" dirty="0">
                <a:solidFill>
                  <a:srgbClr val="42424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같은 </a:t>
            </a:r>
            <a:r>
              <a:rPr lang="en" altLang="ko-Kore-KR" sz="1800" u="none" strike="noStrike" dirty="0">
                <a:solidFill>
                  <a:srgbClr val="42424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special tokens</a:t>
            </a:r>
            <a:r>
              <a:rPr lang="ko-KR" altLang="en-US" sz="1800" u="none" strike="noStrike" dirty="0">
                <a:solidFill>
                  <a:srgbClr val="42424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을 줌으로써 </a:t>
            </a:r>
            <a:br>
              <a:rPr lang="en-US" altLang="ko-KR" dirty="0">
                <a:solidFill>
                  <a:srgbClr val="424242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en" altLang="ko-Kore-KR" sz="1800" u="none" strike="noStrike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attention weight</a:t>
            </a:r>
            <a:r>
              <a:rPr lang="ko-KR" altLang="en-US" sz="1800" u="none" strike="noStrike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가 각 위치마다 생길 수 있도록</a:t>
            </a:r>
            <a:r>
              <a:rPr lang="ko-KR" altLang="en-US" sz="1800" u="none" strike="noStrike" dirty="0">
                <a:solidFill>
                  <a:schemeClr val="bg1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800" u="none" strike="noStrike" dirty="0">
                <a:solidFill>
                  <a:srgbClr val="42424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도와준다</a:t>
            </a:r>
            <a:r>
              <a:rPr lang="en-US" altLang="ko-KR" sz="1800" u="none" strike="noStrike" dirty="0">
                <a:solidFill>
                  <a:srgbClr val="42424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ko-KR" altLang="en-US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C487FC8-F392-6F50-FCCD-12FDE7C2D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254" y="2378429"/>
            <a:ext cx="4608419" cy="7488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6BA7923-D96C-D688-52D9-AA8CE077D24B}"/>
              </a:ext>
            </a:extLst>
          </p:cNvPr>
          <p:cNvSpPr txBox="1"/>
          <p:nvPr/>
        </p:nvSpPr>
        <p:spPr>
          <a:xfrm>
            <a:off x="7688310" y="3127305"/>
            <a:ext cx="2276305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[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CLS/SEP 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예시 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]</a:t>
            </a:r>
            <a:endParaRPr lang="en" altLang="ko-Kore-KR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9038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5DCDED3F-A1CC-77F3-BD07-151BC8FC8F6C}"/>
              </a:ext>
            </a:extLst>
          </p:cNvPr>
          <p:cNvSpPr/>
          <p:nvPr/>
        </p:nvSpPr>
        <p:spPr>
          <a:xfrm>
            <a:off x="313764" y="648182"/>
            <a:ext cx="11564471" cy="5846747"/>
          </a:xfrm>
          <a:prstGeom prst="roundRect">
            <a:avLst>
              <a:gd name="adj" fmla="val 1932"/>
            </a:avLst>
          </a:prstGeom>
          <a:noFill/>
          <a:ln>
            <a:solidFill>
              <a:schemeClr val="tx1">
                <a:alpha val="72088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Picture 2" descr="햄스터 PNG, 일러스트, PSD 및 클립 아트에 대한 무료 다운로드 | Pngtree">
            <a:extLst>
              <a:ext uri="{FF2B5EF4-FFF2-40B4-BE49-F238E27FC236}">
                <a16:creationId xmlns:a16="http://schemas.microsoft.com/office/drawing/2014/main" id="{BD2A7B56-8CD5-1B6C-BAD5-47DCF0BE2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582" y="4625303"/>
            <a:ext cx="2611395" cy="261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67961B-69E4-30A3-F6D5-660EAD2B5871}"/>
              </a:ext>
            </a:extLst>
          </p:cNvPr>
          <p:cNvSpPr txBox="1"/>
          <p:nvPr/>
        </p:nvSpPr>
        <p:spPr>
          <a:xfrm>
            <a:off x="365567" y="133392"/>
            <a:ext cx="6094070" cy="459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dirty="0">
                <a:solidFill>
                  <a:srgbClr val="202124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Tokenization and Embedding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685C167-0B7D-AF1D-D810-56F0D57C67A6}"/>
              </a:ext>
            </a:extLst>
          </p:cNvPr>
          <p:cNvGrpSpPr/>
          <p:nvPr/>
        </p:nvGrpSpPr>
        <p:grpSpPr>
          <a:xfrm>
            <a:off x="1240278" y="7059699"/>
            <a:ext cx="9525001" cy="3655986"/>
            <a:chOff x="127000" y="-2979738"/>
            <a:chExt cx="16179800" cy="6210301"/>
          </a:xfrm>
        </p:grpSpPr>
        <p:pic>
          <p:nvPicPr>
            <p:cNvPr id="11266" name="Picture 2">
              <a:extLst>
                <a:ext uri="{FF2B5EF4-FFF2-40B4-BE49-F238E27FC236}">
                  <a16:creationId xmlns:a16="http://schemas.microsoft.com/office/drawing/2014/main" id="{68D954BB-2593-FF29-8E7C-9B5AE6A91E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" y="-2979738"/>
              <a:ext cx="7404100" cy="6146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67" name="Picture 3">
              <a:extLst>
                <a:ext uri="{FF2B5EF4-FFF2-40B4-BE49-F238E27FC236}">
                  <a16:creationId xmlns:a16="http://schemas.microsoft.com/office/drawing/2014/main" id="{18ED76D7-427B-6C24-4732-8ED2867C7F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5500" y="-2979738"/>
              <a:ext cx="7861300" cy="6210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51F512AF-B791-2261-C8FA-854599809A45}"/>
              </a:ext>
            </a:extLst>
          </p:cNvPr>
          <p:cNvSpPr/>
          <p:nvPr/>
        </p:nvSpPr>
        <p:spPr>
          <a:xfrm>
            <a:off x="2131191" y="2246878"/>
            <a:ext cx="3020291" cy="302029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공백기반</a:t>
            </a:r>
            <a:r>
              <a:rPr kumimoji="1" lang="ko-KR" altLang="en-US" dirty="0"/>
              <a:t> 토큰화</a:t>
            </a:r>
            <a:endParaRPr kumimoji="1" lang="ko-Kore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7B6BE56-41D6-8239-6407-9D349D604AB0}"/>
              </a:ext>
            </a:extLst>
          </p:cNvPr>
          <p:cNvSpPr/>
          <p:nvPr/>
        </p:nvSpPr>
        <p:spPr>
          <a:xfrm>
            <a:off x="7040520" y="2335377"/>
            <a:ext cx="3020291" cy="302029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TF-IDF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E88E3C-BB07-797C-625F-EE6A4B388D06}"/>
              </a:ext>
            </a:extLst>
          </p:cNvPr>
          <p:cNvSpPr txBox="1"/>
          <p:nvPr/>
        </p:nvSpPr>
        <p:spPr>
          <a:xfrm>
            <a:off x="731132" y="1235484"/>
            <a:ext cx="10729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ML 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모델링을 위한 공백기반 토큰화 및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TF-IDF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진행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이후 각각의 혼동행렬을 통한 성능비교 예정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090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5ADDB963-ADC5-BC7E-5DA1-97E616A6B258}"/>
              </a:ext>
            </a:extLst>
          </p:cNvPr>
          <p:cNvSpPr/>
          <p:nvPr/>
        </p:nvSpPr>
        <p:spPr>
          <a:xfrm>
            <a:off x="313764" y="648182"/>
            <a:ext cx="11564471" cy="5846747"/>
          </a:xfrm>
          <a:prstGeom prst="roundRect">
            <a:avLst>
              <a:gd name="adj" fmla="val 1932"/>
            </a:avLst>
          </a:prstGeom>
          <a:noFill/>
          <a:ln>
            <a:solidFill>
              <a:schemeClr val="tx1">
                <a:alpha val="72088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F2C929-5FE3-239A-0831-B281EADD6A1C}"/>
              </a:ext>
            </a:extLst>
          </p:cNvPr>
          <p:cNvSpPr txBox="1"/>
          <p:nvPr/>
        </p:nvSpPr>
        <p:spPr>
          <a:xfrm>
            <a:off x="365567" y="133392"/>
            <a:ext cx="6094070" cy="459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Modelling</a:t>
            </a:r>
            <a:endParaRPr lang="en" altLang="ko-Kore-KR" dirty="0">
              <a:solidFill>
                <a:srgbClr val="202124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6B75B-6F5D-2DBD-2ECA-E44E3E622E34}"/>
              </a:ext>
            </a:extLst>
          </p:cNvPr>
          <p:cNvSpPr txBox="1"/>
          <p:nvPr/>
        </p:nvSpPr>
        <p:spPr>
          <a:xfrm>
            <a:off x="731132" y="1235484"/>
            <a:ext cx="10729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Modelling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경우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기본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Linear SVC, LSTM, </a:t>
            </a:r>
            <a:r>
              <a:rPr kumimoji="1"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Bi_LSTM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 CNN, BERT</a:t>
            </a:r>
            <a:r>
              <a:rPr kumimoji="1"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진행하고 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추가적으로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LSTM, </a:t>
            </a:r>
            <a:r>
              <a:rPr kumimoji="1"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Bi_LSTM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경우 </a:t>
            </a:r>
            <a:r>
              <a:rPr kumimoji="1"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Epoc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마다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Back Translation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진행하여 </a:t>
            </a:r>
            <a:r>
              <a:rPr kumimoji="1" lang="en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Augmentation 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진행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CD53C51-5602-057E-1262-77602EACAC5E}"/>
              </a:ext>
            </a:extLst>
          </p:cNvPr>
          <p:cNvSpPr/>
          <p:nvPr/>
        </p:nvSpPr>
        <p:spPr>
          <a:xfrm>
            <a:off x="731132" y="2890215"/>
            <a:ext cx="2466754" cy="246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Linear SVC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D9E6BB4-A248-D844-30E4-5BDA0A0619EE}"/>
              </a:ext>
            </a:extLst>
          </p:cNvPr>
          <p:cNvSpPr/>
          <p:nvPr/>
        </p:nvSpPr>
        <p:spPr>
          <a:xfrm>
            <a:off x="3405116" y="2890215"/>
            <a:ext cx="2466754" cy="246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BERT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6BAB8F2-A9C4-6E61-9AC1-12C8AD53D881}"/>
              </a:ext>
            </a:extLst>
          </p:cNvPr>
          <p:cNvSpPr/>
          <p:nvPr/>
        </p:nvSpPr>
        <p:spPr>
          <a:xfrm>
            <a:off x="6089941" y="2890215"/>
            <a:ext cx="2466754" cy="246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CNN</a:t>
            </a:r>
          </a:p>
          <a:p>
            <a:pPr algn="ctr"/>
            <a:r>
              <a:rPr kumimoji="1" lang="en-US" altLang="ko-Kore-KR" dirty="0"/>
              <a:t>LSTM</a:t>
            </a:r>
          </a:p>
          <a:p>
            <a:pPr algn="ctr"/>
            <a:r>
              <a:rPr kumimoji="1" lang="en-US" altLang="ko-Kore-KR" dirty="0" err="1"/>
              <a:t>Bi_LSTM</a:t>
            </a:r>
            <a:endParaRPr kumimoji="1" lang="en-US" altLang="ko-Kore-KR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775DC7-4576-3ACF-BD8B-6FEE7B5C1999}"/>
              </a:ext>
            </a:extLst>
          </p:cNvPr>
          <p:cNvSpPr/>
          <p:nvPr/>
        </p:nvSpPr>
        <p:spPr>
          <a:xfrm>
            <a:off x="9673551" y="3124857"/>
            <a:ext cx="2009552" cy="20095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BT_LSTM</a:t>
            </a:r>
          </a:p>
          <a:p>
            <a:pPr algn="ctr"/>
            <a:r>
              <a:rPr kumimoji="1" lang="en-US" altLang="ko-Kore-KR" dirty="0" err="1"/>
              <a:t>BT_Bi_LSTM</a:t>
            </a:r>
            <a:endParaRPr kumimoji="1" lang="en-US" altLang="ko-Kore-KR" dirty="0"/>
          </a:p>
        </p:txBody>
      </p:sp>
      <p:sp>
        <p:nvSpPr>
          <p:cNvPr id="9" name="십자형[C] 8">
            <a:extLst>
              <a:ext uri="{FF2B5EF4-FFF2-40B4-BE49-F238E27FC236}">
                <a16:creationId xmlns:a16="http://schemas.microsoft.com/office/drawing/2014/main" id="{28A1A676-EFA4-0054-9F06-CEBD940EBDFF}"/>
              </a:ext>
            </a:extLst>
          </p:cNvPr>
          <p:cNvSpPr/>
          <p:nvPr/>
        </p:nvSpPr>
        <p:spPr>
          <a:xfrm>
            <a:off x="8835656" y="3844125"/>
            <a:ext cx="558934" cy="558934"/>
          </a:xfrm>
          <a:prstGeom prst="plus">
            <a:avLst>
              <a:gd name="adj" fmla="val 3841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" name="Picture 2" descr="햄스터 PNG, 일러스트, PSD 및 클립 아트에 대한 무료 다운로드 | Pngtree">
            <a:extLst>
              <a:ext uri="{FF2B5EF4-FFF2-40B4-BE49-F238E27FC236}">
                <a16:creationId xmlns:a16="http://schemas.microsoft.com/office/drawing/2014/main" id="{2CF81DC7-4FF5-7250-5B0E-555E8BF81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582" y="4625303"/>
            <a:ext cx="2611395" cy="261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916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F4B18B1F-DCA9-72DD-2ED6-FB5A9F59B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637" y="2174660"/>
            <a:ext cx="4067659" cy="337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>
            <a:extLst>
              <a:ext uri="{FF2B5EF4-FFF2-40B4-BE49-F238E27FC236}">
                <a16:creationId xmlns:a16="http://schemas.microsoft.com/office/drawing/2014/main" id="{61F3E616-A7A9-C0EB-8473-F16278FB4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356" y="2157218"/>
            <a:ext cx="4318836" cy="341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769CDAAB-2AD1-4907-4FAD-27EC9E9E51B5}"/>
              </a:ext>
            </a:extLst>
          </p:cNvPr>
          <p:cNvSpPr/>
          <p:nvPr/>
        </p:nvSpPr>
        <p:spPr>
          <a:xfrm>
            <a:off x="313764" y="648182"/>
            <a:ext cx="11564471" cy="5846747"/>
          </a:xfrm>
          <a:prstGeom prst="roundRect">
            <a:avLst>
              <a:gd name="adj" fmla="val 1932"/>
            </a:avLst>
          </a:prstGeom>
          <a:noFill/>
          <a:ln>
            <a:solidFill>
              <a:schemeClr val="tx1">
                <a:alpha val="72088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397FA-D413-7AE9-91B5-DC0871F26435}"/>
              </a:ext>
            </a:extLst>
          </p:cNvPr>
          <p:cNvSpPr txBox="1"/>
          <p:nvPr/>
        </p:nvSpPr>
        <p:spPr>
          <a:xfrm>
            <a:off x="365567" y="133392"/>
            <a:ext cx="6094070" cy="459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Modelling -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Linear SVC</a:t>
            </a:r>
            <a:endParaRPr lang="en" altLang="ko-Kore-KR" dirty="0">
              <a:solidFill>
                <a:srgbClr val="202124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4" name="Picture 2" descr="햄스터 PNG, 일러스트, PSD 및 클립 아트에 대한 무료 다운로드 | Pngtree">
            <a:extLst>
              <a:ext uri="{FF2B5EF4-FFF2-40B4-BE49-F238E27FC236}">
                <a16:creationId xmlns:a16="http://schemas.microsoft.com/office/drawing/2014/main" id="{1C182B99-5C71-687A-3182-D2CA338B2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582" y="4625303"/>
            <a:ext cx="2611395" cy="261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98BFA8-184D-6E0F-A7AE-CDB76674A1CE}"/>
              </a:ext>
            </a:extLst>
          </p:cNvPr>
          <p:cNvSpPr txBox="1"/>
          <p:nvPr/>
        </p:nvSpPr>
        <p:spPr>
          <a:xfrm>
            <a:off x="3049249" y="5627032"/>
            <a:ext cx="6093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토큰화만 한 경우</a:t>
            </a:r>
            <a:r>
              <a:rPr lang="en-US" altLang="ko-KR" sz="1800" b="0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ko-KR" altLang="en-US" sz="1800" b="0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좌</a:t>
            </a:r>
            <a:r>
              <a:rPr lang="en-US" altLang="ko-KR" sz="1800" b="0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) &amp; </a:t>
            </a:r>
            <a:r>
              <a:rPr lang="en" altLang="ko-Kore-KR" sz="1800" b="0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TF-IDF</a:t>
            </a:r>
            <a:r>
              <a:rPr lang="ko-KR" altLang="en-US" sz="1800" b="0" i="0" u="none" strike="noStrike" dirty="0" err="1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를</a:t>
            </a:r>
            <a:r>
              <a:rPr lang="ko-KR" altLang="en-US" sz="1800" b="0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 이용한 경우</a:t>
            </a:r>
            <a:r>
              <a:rPr lang="en-US" altLang="ko-KR" sz="1800" b="0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ko-KR" altLang="en-US" sz="1800" b="0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우</a:t>
            </a:r>
            <a:r>
              <a:rPr lang="en-US" altLang="ko-KR" sz="1800" b="0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)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7304E6-092B-4BA6-6F04-155362CD0DDD}"/>
              </a:ext>
            </a:extLst>
          </p:cNvPr>
          <p:cNvSpPr txBox="1"/>
          <p:nvPr/>
        </p:nvSpPr>
        <p:spPr>
          <a:xfrm>
            <a:off x="731132" y="1235484"/>
            <a:ext cx="10729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혼동행렬을 통하여 비교한 결과 단순 </a:t>
            </a:r>
            <a:r>
              <a:rPr kumimoji="1"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공백반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토큰화를 통한 모델링보다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</a:p>
          <a:p>
            <a:pPr algn="ctr"/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TF_IDF</a:t>
            </a:r>
            <a:r>
              <a:rPr kumimoji="1"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이용하여 진행한 학습 결과가 더 좋게 나오는 것을 확인 할 수 있음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9613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5D4C92CE-E2B9-79B4-4A31-D55F10AA0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725" y="2994706"/>
            <a:ext cx="4131690" cy="285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1BC7CB48-4E33-7257-FB4D-8E1BC06AAAE4}"/>
              </a:ext>
            </a:extLst>
          </p:cNvPr>
          <p:cNvSpPr/>
          <p:nvPr/>
        </p:nvSpPr>
        <p:spPr>
          <a:xfrm>
            <a:off x="313764" y="648182"/>
            <a:ext cx="11564471" cy="5846747"/>
          </a:xfrm>
          <a:prstGeom prst="roundRect">
            <a:avLst>
              <a:gd name="adj" fmla="val 1932"/>
            </a:avLst>
          </a:prstGeom>
          <a:noFill/>
          <a:ln>
            <a:solidFill>
              <a:schemeClr val="tx1">
                <a:alpha val="72088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CEBF2-EC76-BE3A-2E32-683FD139C0A2}"/>
              </a:ext>
            </a:extLst>
          </p:cNvPr>
          <p:cNvSpPr txBox="1"/>
          <p:nvPr/>
        </p:nvSpPr>
        <p:spPr>
          <a:xfrm>
            <a:off x="365567" y="133392"/>
            <a:ext cx="6094070" cy="459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Modelling - </a:t>
            </a:r>
            <a:r>
              <a:rPr kumimoji="1" lang="en-US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CNN</a:t>
            </a:r>
            <a:endParaRPr lang="en" altLang="ko-Kore-KR" dirty="0">
              <a:solidFill>
                <a:srgbClr val="202124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4" name="Picture 2" descr="햄스터 PNG, 일러스트, PSD 및 클립 아트에 대한 무료 다운로드 | Pngtree">
            <a:extLst>
              <a:ext uri="{FF2B5EF4-FFF2-40B4-BE49-F238E27FC236}">
                <a16:creationId xmlns:a16="http://schemas.microsoft.com/office/drawing/2014/main" id="{328C72AF-0B51-FFD0-344C-9485B619C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582" y="4625303"/>
            <a:ext cx="2611395" cy="261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461F38-5CD0-9F42-D8D5-2FCA3A560989}"/>
              </a:ext>
            </a:extLst>
          </p:cNvPr>
          <p:cNvSpPr txBox="1"/>
          <p:nvPr/>
        </p:nvSpPr>
        <p:spPr>
          <a:xfrm>
            <a:off x="731132" y="1235484"/>
            <a:ext cx="10729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CNN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경우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1D CNN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사용하였으며 학습 결과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다른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Class 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대비 협박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Class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가 성능이 떨어지는 것을 확인되며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리더보드의 경우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0.865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성능 기록 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79199-36AF-7E97-C26A-0C83D3C1159A}"/>
              </a:ext>
            </a:extLst>
          </p:cNvPr>
          <p:cNvSpPr txBox="1"/>
          <p:nvPr/>
        </p:nvSpPr>
        <p:spPr>
          <a:xfrm>
            <a:off x="6403725" y="2145563"/>
            <a:ext cx="31827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" altLang="ko-Kore-KR" sz="1400" dirty="0"/>
              <a:t>Accuracy: 0.8405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" altLang="ko-Kore-KR" sz="1400" dirty="0"/>
              <a:t>Macro F1-score: 0.8398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" altLang="ko-Kore-KR" sz="1400" dirty="0"/>
              <a:t>Weighted F1-score: 0.8407</a:t>
            </a:r>
            <a:endParaRPr kumimoji="0" lang="ko-Kore-KR" altLang="ko-Kore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그림 14" descr="스크린샷, 직사각형, 도표, 사각형이(가) 표시된 사진&#10;&#10;자동 생성된 설명">
            <a:extLst>
              <a:ext uri="{FF2B5EF4-FFF2-40B4-BE49-F238E27FC236}">
                <a16:creationId xmlns:a16="http://schemas.microsoft.com/office/drawing/2014/main" id="{74439F4A-B123-16E5-269C-77D80A38F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292" y="2145563"/>
            <a:ext cx="4815944" cy="370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61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BC2A2658-26EF-E823-43EF-6D7FBAE3D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725" y="2924813"/>
            <a:ext cx="4207755" cy="2920098"/>
          </a:xfrm>
          <a:prstGeom prst="rect">
            <a:avLst/>
          </a:prstGeom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1BC7CB48-4E33-7257-FB4D-8E1BC06AAAE4}"/>
              </a:ext>
            </a:extLst>
          </p:cNvPr>
          <p:cNvSpPr/>
          <p:nvPr/>
        </p:nvSpPr>
        <p:spPr>
          <a:xfrm>
            <a:off x="313764" y="648182"/>
            <a:ext cx="11564471" cy="5846747"/>
          </a:xfrm>
          <a:prstGeom prst="roundRect">
            <a:avLst>
              <a:gd name="adj" fmla="val 1932"/>
            </a:avLst>
          </a:prstGeom>
          <a:noFill/>
          <a:ln>
            <a:solidFill>
              <a:schemeClr val="tx1">
                <a:alpha val="72088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CEBF2-EC76-BE3A-2E32-683FD139C0A2}"/>
              </a:ext>
            </a:extLst>
          </p:cNvPr>
          <p:cNvSpPr txBox="1"/>
          <p:nvPr/>
        </p:nvSpPr>
        <p:spPr>
          <a:xfrm>
            <a:off x="365567" y="133392"/>
            <a:ext cx="6094070" cy="459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Modelling – </a:t>
            </a:r>
            <a:r>
              <a:rPr kumimoji="1" lang="en-US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LSTM</a:t>
            </a:r>
            <a:endParaRPr lang="en" altLang="ko-Kore-KR" dirty="0">
              <a:solidFill>
                <a:srgbClr val="202124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4" name="Picture 2" descr="햄스터 PNG, 일러스트, PSD 및 클립 아트에 대한 무료 다운로드 | Pngtree">
            <a:extLst>
              <a:ext uri="{FF2B5EF4-FFF2-40B4-BE49-F238E27FC236}">
                <a16:creationId xmlns:a16="http://schemas.microsoft.com/office/drawing/2014/main" id="{328C72AF-0B51-FFD0-344C-9485B619C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582" y="4625303"/>
            <a:ext cx="2611395" cy="261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461F38-5CD0-9F42-D8D5-2FCA3A560989}"/>
              </a:ext>
            </a:extLst>
          </p:cNvPr>
          <p:cNvSpPr txBox="1"/>
          <p:nvPr/>
        </p:nvSpPr>
        <p:spPr>
          <a:xfrm>
            <a:off x="731132" y="1235484"/>
            <a:ext cx="10729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LSTM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경우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CNN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보다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‘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기타 괴롭힘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’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Class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예측이 약했으며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다른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Class 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대비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‘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협박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’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Class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가 성능이 떨어지는 것을 확인되고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리더보드의 경우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0.847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성능 기록 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79199-36AF-7E97-C26A-0C83D3C1159A}"/>
              </a:ext>
            </a:extLst>
          </p:cNvPr>
          <p:cNvSpPr txBox="1"/>
          <p:nvPr/>
        </p:nvSpPr>
        <p:spPr>
          <a:xfrm>
            <a:off x="6403725" y="2145563"/>
            <a:ext cx="31827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ore-KR" sz="14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Arial" panose="020B0604020202020204" pitchFamily="34" charset="0"/>
                <a:ea typeface="Source Code Pro" panose="020B0509030403020204" pitchFamily="49" charset="0"/>
              </a:rPr>
              <a:t>Accuracy: 0.8861</a:t>
            </a:r>
            <a:endParaRPr kumimoji="0" lang="ko-Kore-KR" altLang="ko-Kore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ore-KR" sz="14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Arial" panose="020B0604020202020204" pitchFamily="34" charset="0"/>
                <a:ea typeface="Source Code Pro" panose="020B0509030403020204" pitchFamily="49" charset="0"/>
              </a:rPr>
              <a:t>Macro F1-score: 0.8830</a:t>
            </a:r>
            <a:endParaRPr kumimoji="0" lang="ko-Kore-KR" altLang="ko-Kore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ore-KR" sz="14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Arial" panose="020B0604020202020204" pitchFamily="34" charset="0"/>
                <a:ea typeface="Source Code Pro" panose="020B0509030403020204" pitchFamily="49" charset="0"/>
              </a:rPr>
              <a:t>Weighted F1-score: 0.8848</a:t>
            </a:r>
            <a:endParaRPr kumimoji="0" lang="ko-Kore-KR" altLang="ko-Kore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 descr="스크린샷, 직사각형, 사각형, 도표이(가) 표시된 사진&#10;&#10;자동 생성된 설명">
            <a:extLst>
              <a:ext uri="{FF2B5EF4-FFF2-40B4-BE49-F238E27FC236}">
                <a16:creationId xmlns:a16="http://schemas.microsoft.com/office/drawing/2014/main" id="{B32CEAED-6D63-2896-3F4C-18F841ED6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98" y="2200274"/>
            <a:ext cx="53467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96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BC2A2658-26EF-E823-43EF-6D7FBAE3D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725" y="3010902"/>
            <a:ext cx="4207755" cy="2920098"/>
          </a:xfrm>
          <a:prstGeom prst="rect">
            <a:avLst/>
          </a:prstGeom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1BC7CB48-4E33-7257-FB4D-8E1BC06AAAE4}"/>
              </a:ext>
            </a:extLst>
          </p:cNvPr>
          <p:cNvSpPr/>
          <p:nvPr/>
        </p:nvSpPr>
        <p:spPr>
          <a:xfrm>
            <a:off x="313764" y="648182"/>
            <a:ext cx="11564471" cy="5846747"/>
          </a:xfrm>
          <a:prstGeom prst="roundRect">
            <a:avLst>
              <a:gd name="adj" fmla="val 1932"/>
            </a:avLst>
          </a:prstGeom>
          <a:noFill/>
          <a:ln>
            <a:solidFill>
              <a:schemeClr val="tx1">
                <a:alpha val="72088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CEBF2-EC76-BE3A-2E32-683FD139C0A2}"/>
              </a:ext>
            </a:extLst>
          </p:cNvPr>
          <p:cNvSpPr txBox="1"/>
          <p:nvPr/>
        </p:nvSpPr>
        <p:spPr>
          <a:xfrm>
            <a:off x="365567" y="133392"/>
            <a:ext cx="6094070" cy="459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Modelling – </a:t>
            </a:r>
            <a:r>
              <a:rPr kumimoji="1" lang="en-US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Bi LSTM</a:t>
            </a:r>
            <a:endParaRPr lang="en" altLang="ko-Kore-KR" dirty="0">
              <a:solidFill>
                <a:srgbClr val="202124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4" name="Picture 2" descr="햄스터 PNG, 일러스트, PSD 및 클립 아트에 대한 무료 다운로드 | Pngtree">
            <a:extLst>
              <a:ext uri="{FF2B5EF4-FFF2-40B4-BE49-F238E27FC236}">
                <a16:creationId xmlns:a16="http://schemas.microsoft.com/office/drawing/2014/main" id="{328C72AF-0B51-FFD0-344C-9485B619C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582" y="4625303"/>
            <a:ext cx="2611395" cy="261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461F38-5CD0-9F42-D8D5-2FCA3A560989}"/>
              </a:ext>
            </a:extLst>
          </p:cNvPr>
          <p:cNvSpPr txBox="1"/>
          <p:nvPr/>
        </p:nvSpPr>
        <p:spPr>
          <a:xfrm>
            <a:off x="731132" y="1235484"/>
            <a:ext cx="10729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Bi LSTM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경우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LSTM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이나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CNN 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보다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‘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협박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’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Class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예측이 높았으며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여전히 다른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Class 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대비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‘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협박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’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Class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가 성능이 떨어지는 것을 확인됨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리더보드의 경우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0.852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성능 기록 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79199-36AF-7E97-C26A-0C83D3C1159A}"/>
              </a:ext>
            </a:extLst>
          </p:cNvPr>
          <p:cNvSpPr txBox="1"/>
          <p:nvPr/>
        </p:nvSpPr>
        <p:spPr>
          <a:xfrm>
            <a:off x="6403725" y="2145563"/>
            <a:ext cx="31827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" altLang="ko-Kore-KR" sz="1400" dirty="0"/>
              <a:t>Accuracy: 0.8532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" altLang="ko-Kore-KR" sz="1400" dirty="0"/>
              <a:t>Macro F1-score: 0.8535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" altLang="ko-Kore-KR" sz="1400" dirty="0"/>
              <a:t>Weighted F1-score: 0.8542</a:t>
            </a:r>
            <a:endParaRPr kumimoji="0" lang="ko-Kore-KR" altLang="ko-Kore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그림 11" descr="스크린샷, 직사각형, 사각형, 도표이(가) 표시된 사진&#10;&#10;자동 생성된 설명">
            <a:extLst>
              <a:ext uri="{FF2B5EF4-FFF2-40B4-BE49-F238E27FC236}">
                <a16:creationId xmlns:a16="http://schemas.microsoft.com/office/drawing/2014/main" id="{763004B8-7CE6-9950-EFE2-C17ACA05D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398" y="2136579"/>
            <a:ext cx="5054600" cy="392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27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B7CF482-8220-C77D-1CC4-A9EDDD090456}"/>
              </a:ext>
            </a:extLst>
          </p:cNvPr>
          <p:cNvCxnSpPr>
            <a:stCxn id="12" idx="0"/>
          </p:cNvCxnSpPr>
          <p:nvPr/>
        </p:nvCxnSpPr>
        <p:spPr>
          <a:xfrm>
            <a:off x="2771775" y="2527831"/>
            <a:ext cx="28575" cy="2562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02B31810-6B2C-CFF7-2865-2CA16D588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204" y="2228850"/>
            <a:ext cx="6328297" cy="28616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49B77C-A246-C274-9CD6-8BF632154434}"/>
              </a:ext>
            </a:extLst>
          </p:cNvPr>
          <p:cNvSpPr txBox="1"/>
          <p:nvPr/>
        </p:nvSpPr>
        <p:spPr>
          <a:xfrm>
            <a:off x="731132" y="1235484"/>
            <a:ext cx="10729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Epoch 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마다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Back Translation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진행하여 </a:t>
            </a:r>
            <a:r>
              <a:rPr kumimoji="1" lang="en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Augmentation 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진행하여 학습을 진행하였지만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Back Translation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데이터의 품질저하로 인하여 기존 모델 대비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1/3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정도 수준의 </a:t>
            </a:r>
            <a:r>
              <a:rPr kumimoji="1"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auc</a:t>
            </a:r>
            <a:r>
              <a:rPr kumimoji="1"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보여주었음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5981BD6B-7060-22F8-FCE6-F09CE9E05397}"/>
              </a:ext>
            </a:extLst>
          </p:cNvPr>
          <p:cNvSpPr/>
          <p:nvPr/>
        </p:nvSpPr>
        <p:spPr>
          <a:xfrm>
            <a:off x="313764" y="648182"/>
            <a:ext cx="11564471" cy="5846747"/>
          </a:xfrm>
          <a:prstGeom prst="roundRect">
            <a:avLst>
              <a:gd name="adj" fmla="val 1932"/>
            </a:avLst>
          </a:prstGeom>
          <a:noFill/>
          <a:ln>
            <a:solidFill>
              <a:schemeClr val="tx1">
                <a:alpha val="72088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FA6813-FDEF-E644-514E-86D14F78C70A}"/>
              </a:ext>
            </a:extLst>
          </p:cNvPr>
          <p:cNvSpPr txBox="1"/>
          <p:nvPr/>
        </p:nvSpPr>
        <p:spPr>
          <a:xfrm>
            <a:off x="365567" y="133392"/>
            <a:ext cx="6094070" cy="459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Modelling –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Back Translation</a:t>
            </a:r>
            <a:r>
              <a:rPr kumimoji="1" lang="en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en" altLang="ko-Kore-KR" dirty="0">
              <a:solidFill>
                <a:srgbClr val="202124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1B29910-1B6E-5AE6-F511-C6C7E88B0B82}"/>
              </a:ext>
            </a:extLst>
          </p:cNvPr>
          <p:cNvGrpSpPr/>
          <p:nvPr/>
        </p:nvGrpSpPr>
        <p:grpSpPr>
          <a:xfrm>
            <a:off x="4855279" y="5293139"/>
            <a:ext cx="6605585" cy="1161884"/>
            <a:chOff x="1428748" y="2193516"/>
            <a:chExt cx="9334500" cy="164188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10F7B66-4929-25A4-8382-F02DFFEBA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4950" y="3022600"/>
              <a:ext cx="9182100" cy="8128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F7C505C-AA3A-BCBE-8BAE-226F7E2B2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8748" y="2193516"/>
              <a:ext cx="9334500" cy="800100"/>
            </a:xfrm>
            <a:prstGeom prst="rect">
              <a:avLst/>
            </a:prstGeom>
          </p:spPr>
        </p:pic>
      </p:grp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8D3F5B36-53B4-4BBE-9E94-BEE9129218CA}"/>
              </a:ext>
            </a:extLst>
          </p:cNvPr>
          <p:cNvSpPr/>
          <p:nvPr/>
        </p:nvSpPr>
        <p:spPr>
          <a:xfrm>
            <a:off x="1514475" y="2527831"/>
            <a:ext cx="2514600" cy="32967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DF shuffle</a:t>
            </a:r>
            <a:endParaRPr kumimoji="1" lang="ko-Kore-KR" altLang="en-US" sz="1400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69DCDB3C-8599-ADC9-08ED-5B8C69321ABD}"/>
              </a:ext>
            </a:extLst>
          </p:cNvPr>
          <p:cNvSpPr/>
          <p:nvPr/>
        </p:nvSpPr>
        <p:spPr>
          <a:xfrm>
            <a:off x="1514475" y="3121806"/>
            <a:ext cx="2514600" cy="32967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DF </a:t>
            </a:r>
            <a:r>
              <a:rPr kumimoji="1" lang="ko-KR" altLang="en-US" sz="1400" dirty="0"/>
              <a:t>일부 </a:t>
            </a:r>
            <a:r>
              <a:rPr kumimoji="1" lang="en-US" altLang="ko-KR" sz="1400" dirty="0"/>
              <a:t>Back Translation</a:t>
            </a:r>
            <a:endParaRPr kumimoji="1" lang="ko-Kore-KR" altLang="en-US" sz="1400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EC994A35-A631-BAF7-FE27-52BA4CF3A638}"/>
              </a:ext>
            </a:extLst>
          </p:cNvPr>
          <p:cNvSpPr/>
          <p:nvPr/>
        </p:nvSpPr>
        <p:spPr>
          <a:xfrm>
            <a:off x="1514475" y="3714272"/>
            <a:ext cx="2514600" cy="32967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Tokenization</a:t>
            </a:r>
            <a:endParaRPr kumimoji="1" lang="ko-Kore-KR" altLang="en-US" sz="1400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3817477C-F987-A73C-9283-174D3B3B0667}"/>
              </a:ext>
            </a:extLst>
          </p:cNvPr>
          <p:cNvSpPr/>
          <p:nvPr/>
        </p:nvSpPr>
        <p:spPr>
          <a:xfrm>
            <a:off x="1514475" y="4394450"/>
            <a:ext cx="2514600" cy="32967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Train_Test</a:t>
            </a:r>
            <a:r>
              <a:rPr kumimoji="1" lang="en-US" altLang="ko-Kore-KR" sz="1400" dirty="0"/>
              <a:t> set split</a:t>
            </a:r>
            <a:endParaRPr kumimoji="1" lang="ko-Kore-KR" altLang="en-US" sz="14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E12AFBFF-B408-F0E8-65EA-4F31006D906B}"/>
              </a:ext>
            </a:extLst>
          </p:cNvPr>
          <p:cNvSpPr/>
          <p:nvPr/>
        </p:nvSpPr>
        <p:spPr>
          <a:xfrm>
            <a:off x="1514475" y="5175220"/>
            <a:ext cx="2514600" cy="32967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학습</a:t>
            </a:r>
            <a:endParaRPr kumimoji="1" lang="ko-Kore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8D5097-C0A8-E773-997F-72AA43BB74D7}"/>
              </a:ext>
            </a:extLst>
          </p:cNvPr>
          <p:cNvSpPr txBox="1"/>
          <p:nvPr/>
        </p:nvSpPr>
        <p:spPr>
          <a:xfrm>
            <a:off x="1647909" y="5651875"/>
            <a:ext cx="2276305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[1epoch task ]</a:t>
            </a:r>
            <a:endParaRPr lang="en" altLang="ko-Kore-KR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143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5BF2FB7A-053B-32C5-5C79-21148274BBC2}"/>
              </a:ext>
            </a:extLst>
          </p:cNvPr>
          <p:cNvSpPr/>
          <p:nvPr/>
        </p:nvSpPr>
        <p:spPr>
          <a:xfrm>
            <a:off x="313764" y="648182"/>
            <a:ext cx="11564471" cy="5846747"/>
          </a:xfrm>
          <a:prstGeom prst="roundRect">
            <a:avLst>
              <a:gd name="adj" fmla="val 1932"/>
            </a:avLst>
          </a:prstGeom>
          <a:noFill/>
          <a:ln>
            <a:solidFill>
              <a:schemeClr val="tx1">
                <a:alpha val="72088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62CE1-7B91-7403-6D32-487BD53452B2}"/>
              </a:ext>
            </a:extLst>
          </p:cNvPr>
          <p:cNvSpPr txBox="1"/>
          <p:nvPr/>
        </p:nvSpPr>
        <p:spPr>
          <a:xfrm>
            <a:off x="365567" y="133392"/>
            <a:ext cx="6094070" cy="459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Modelling – </a:t>
            </a:r>
            <a:r>
              <a:rPr kumimoji="1" lang="en" altLang="ko-Kore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CNN_LSTM_Bi</a:t>
            </a:r>
            <a:r>
              <a:rPr kumimoji="1" lang="en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" altLang="ko-Kore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lstm</a:t>
            </a:r>
            <a:r>
              <a:rPr kumimoji="1" lang="en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en" altLang="ko-Kore-KR" dirty="0">
              <a:solidFill>
                <a:srgbClr val="202124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35D515-3AC8-ACBC-AEFC-9AAE12B50613}"/>
              </a:ext>
            </a:extLst>
          </p:cNvPr>
          <p:cNvSpPr txBox="1"/>
          <p:nvPr/>
        </p:nvSpPr>
        <p:spPr>
          <a:xfrm>
            <a:off x="731132" y="1235484"/>
            <a:ext cx="10729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추가적으로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CNN, LSTM, Bi LSTM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결합한 모델을 학습 진행하였으며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협박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Class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분류가 부족하긴 하지만 리더보드에서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0.882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준수한 성적을 보임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B89E989B-3140-F973-3A11-B19D11E71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252" y="2145563"/>
            <a:ext cx="3182736" cy="419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3D1BC0-F5F9-1B4F-3157-B4105318E393}"/>
              </a:ext>
            </a:extLst>
          </p:cNvPr>
          <p:cNvSpPr txBox="1"/>
          <p:nvPr/>
        </p:nvSpPr>
        <p:spPr>
          <a:xfrm>
            <a:off x="6403725" y="2145563"/>
            <a:ext cx="31827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" altLang="ko-Kore-KR" sz="1400" dirty="0"/>
              <a:t>Accuracy: 0.8532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" altLang="ko-Kore-KR" sz="1400" dirty="0"/>
              <a:t>Macro F1-score: 0.8535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" altLang="ko-Kore-KR" sz="1400" dirty="0"/>
              <a:t>Weighted F1-score: 0.8542</a:t>
            </a:r>
            <a:endParaRPr kumimoji="0" lang="ko-Kore-KR" altLang="ko-Kore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5836F77A-61F1-55CD-8B9A-2635A701A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66" y="2145562"/>
            <a:ext cx="5128300" cy="40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햄스터 PNG, 일러스트, PSD 및 클립 아트에 대한 무료 다운로드 | Pngtree">
            <a:extLst>
              <a:ext uri="{FF2B5EF4-FFF2-40B4-BE49-F238E27FC236}">
                <a16:creationId xmlns:a16="http://schemas.microsoft.com/office/drawing/2014/main" id="{11BEFB34-3EB4-C61E-7E5B-79FF473DF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582" y="4625303"/>
            <a:ext cx="2611395" cy="261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259868-DB65-E0D7-D08D-B5DAA755AE4E}"/>
              </a:ext>
            </a:extLst>
          </p:cNvPr>
          <p:cNvSpPr txBox="1"/>
          <p:nvPr/>
        </p:nvSpPr>
        <p:spPr>
          <a:xfrm>
            <a:off x="898526" y="1046085"/>
            <a:ext cx="8641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Index</a:t>
            </a:r>
            <a:endParaRPr kumimoji="1" lang="ko-Kore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EB2C13-7E83-DD5C-B365-A8F55285D12D}"/>
              </a:ext>
            </a:extLst>
          </p:cNvPr>
          <p:cNvSpPr txBox="1"/>
          <p:nvPr/>
        </p:nvSpPr>
        <p:spPr>
          <a:xfrm>
            <a:off x="1373087" y="1624819"/>
            <a:ext cx="8641735" cy="4198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Problem definition</a:t>
            </a:r>
          </a:p>
          <a:p>
            <a:pPr>
              <a:lnSpc>
                <a:spcPct val="150000"/>
              </a:lnSpc>
            </a:pPr>
            <a:r>
              <a:rPr kumimoji="1" lang="en-US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EDA</a:t>
            </a:r>
            <a:br>
              <a:rPr lang="en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en" altLang="ko-Kore-KR" dirty="0">
                <a:solidFill>
                  <a:srgbClr val="202124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Tokenization and Embedding</a:t>
            </a:r>
          </a:p>
          <a:p>
            <a:pPr>
              <a:lnSpc>
                <a:spcPct val="150000"/>
              </a:lnSpc>
            </a:pPr>
            <a:r>
              <a:rPr kumimoji="1" lang="en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Modelling</a:t>
            </a:r>
          </a:p>
          <a:p>
            <a:pPr>
              <a:lnSpc>
                <a:spcPct val="150000"/>
              </a:lnSpc>
            </a:pPr>
            <a:r>
              <a:rPr kumimoji="1" lang="en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	Linear SVC</a:t>
            </a:r>
          </a:p>
          <a:p>
            <a:pPr>
              <a:lnSpc>
                <a:spcPct val="150000"/>
              </a:lnSpc>
            </a:pPr>
            <a:r>
              <a:rPr kumimoji="1" lang="en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	</a:t>
            </a:r>
            <a:r>
              <a:rPr kumimoji="1" lang="en-US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LSTM</a:t>
            </a:r>
          </a:p>
          <a:p>
            <a:pPr>
              <a:lnSpc>
                <a:spcPct val="150000"/>
              </a:lnSpc>
            </a:pPr>
            <a:r>
              <a:rPr kumimoji="1" lang="en-US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	Bi LSTM</a:t>
            </a:r>
          </a:p>
          <a:p>
            <a:pPr>
              <a:lnSpc>
                <a:spcPct val="150000"/>
              </a:lnSpc>
            </a:pPr>
            <a:r>
              <a:rPr kumimoji="1" lang="en-US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	CNN</a:t>
            </a:r>
          </a:p>
          <a:p>
            <a:pPr>
              <a:lnSpc>
                <a:spcPct val="150000"/>
              </a:lnSpc>
            </a:pPr>
            <a:r>
              <a:rPr kumimoji="1" lang="en-US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	Bert</a:t>
            </a:r>
          </a:p>
          <a:p>
            <a:pPr>
              <a:lnSpc>
                <a:spcPct val="150000"/>
              </a:lnSpc>
            </a:pPr>
            <a:r>
              <a:rPr kumimoji="1" lang="en-US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C</a:t>
            </a:r>
            <a:r>
              <a:rPr kumimoji="1" lang="en" altLang="ko-Kore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onclusion</a:t>
            </a:r>
            <a:endParaRPr kumimoji="1" lang="en" altLang="ko-Kore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3A1BB5B-4A3A-9F03-9B18-1DFF90EB027F}"/>
              </a:ext>
            </a:extLst>
          </p:cNvPr>
          <p:cNvCxnSpPr/>
          <p:nvPr/>
        </p:nvCxnSpPr>
        <p:spPr>
          <a:xfrm>
            <a:off x="1226917" y="1542738"/>
            <a:ext cx="0" cy="417515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0F79A8C1-55DB-A641-3B50-8037D9F7AA8E}"/>
              </a:ext>
            </a:extLst>
          </p:cNvPr>
          <p:cNvSpPr/>
          <p:nvPr/>
        </p:nvSpPr>
        <p:spPr>
          <a:xfrm>
            <a:off x="1165407" y="1828800"/>
            <a:ext cx="146170" cy="1461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8CBB86B-8CE6-51FD-45F5-EDAD5E3CC0B9}"/>
              </a:ext>
            </a:extLst>
          </p:cNvPr>
          <p:cNvSpPr/>
          <p:nvPr/>
        </p:nvSpPr>
        <p:spPr>
          <a:xfrm>
            <a:off x="1165407" y="2233914"/>
            <a:ext cx="146170" cy="1461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10B8C16-4D5E-7E4C-1C05-97E2E7EFE2BA}"/>
              </a:ext>
            </a:extLst>
          </p:cNvPr>
          <p:cNvSpPr/>
          <p:nvPr/>
        </p:nvSpPr>
        <p:spPr>
          <a:xfrm>
            <a:off x="1165407" y="2662177"/>
            <a:ext cx="146170" cy="1461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EEAE662-8209-F29C-78CA-3BDA13A3F8D6}"/>
              </a:ext>
            </a:extLst>
          </p:cNvPr>
          <p:cNvSpPr/>
          <p:nvPr/>
        </p:nvSpPr>
        <p:spPr>
          <a:xfrm>
            <a:off x="1165407" y="3067291"/>
            <a:ext cx="146170" cy="1461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B668839-C4AB-AB38-7A53-2576BAB1B4B0}"/>
              </a:ext>
            </a:extLst>
          </p:cNvPr>
          <p:cNvSpPr/>
          <p:nvPr/>
        </p:nvSpPr>
        <p:spPr>
          <a:xfrm>
            <a:off x="1165407" y="5532699"/>
            <a:ext cx="146170" cy="1461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5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1BC7CB48-4E33-7257-FB4D-8E1BC06AAAE4}"/>
              </a:ext>
            </a:extLst>
          </p:cNvPr>
          <p:cNvSpPr/>
          <p:nvPr/>
        </p:nvSpPr>
        <p:spPr>
          <a:xfrm>
            <a:off x="313764" y="648182"/>
            <a:ext cx="11564471" cy="5846747"/>
          </a:xfrm>
          <a:prstGeom prst="roundRect">
            <a:avLst>
              <a:gd name="adj" fmla="val 1932"/>
            </a:avLst>
          </a:prstGeom>
          <a:noFill/>
          <a:ln>
            <a:solidFill>
              <a:schemeClr val="tx1">
                <a:alpha val="72088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CEBF2-EC76-BE3A-2E32-683FD139C0A2}"/>
              </a:ext>
            </a:extLst>
          </p:cNvPr>
          <p:cNvSpPr txBox="1"/>
          <p:nvPr/>
        </p:nvSpPr>
        <p:spPr>
          <a:xfrm>
            <a:off x="365567" y="133392"/>
            <a:ext cx="6094070" cy="459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Modelling – </a:t>
            </a:r>
            <a:r>
              <a:rPr kumimoji="1" lang="en-US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BERT</a:t>
            </a:r>
            <a:endParaRPr lang="en" altLang="ko-Kore-KR" dirty="0">
              <a:solidFill>
                <a:srgbClr val="202124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4" name="Picture 2" descr="햄스터 PNG, 일러스트, PSD 및 클립 아트에 대한 무료 다운로드 | Pngtree">
            <a:extLst>
              <a:ext uri="{FF2B5EF4-FFF2-40B4-BE49-F238E27FC236}">
                <a16:creationId xmlns:a16="http://schemas.microsoft.com/office/drawing/2014/main" id="{328C72AF-0B51-FFD0-344C-9485B619C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582" y="4625303"/>
            <a:ext cx="2611395" cy="261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>
            <a:extLst>
              <a:ext uri="{FF2B5EF4-FFF2-40B4-BE49-F238E27FC236}">
                <a16:creationId xmlns:a16="http://schemas.microsoft.com/office/drawing/2014/main" id="{CBCB515E-05A3-B12C-3AB7-71650B289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81" y="1111311"/>
            <a:ext cx="5761956" cy="514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C809DC-1029-1644-7D05-184BC96D9D54}"/>
              </a:ext>
            </a:extLst>
          </p:cNvPr>
          <p:cNvSpPr txBox="1"/>
          <p:nvPr/>
        </p:nvSpPr>
        <p:spPr>
          <a:xfrm>
            <a:off x="7044254" y="2232697"/>
            <a:ext cx="6093500" cy="4103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" altLang="ko-Kore-KR" sz="1400" b="0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Accuracy: 0.8747</a:t>
            </a:r>
            <a:endParaRPr lang="en" altLang="ko-Kore-KR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" altLang="ko-Kore-KR" sz="1400" b="0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Macro F1-score: 0.8744</a:t>
            </a:r>
            <a:endParaRPr lang="en" altLang="ko-Kore-KR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" altLang="ko-Kore-KR" sz="1400" b="0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Micro F1-score: 0.8747</a:t>
            </a:r>
            <a:endParaRPr lang="en" altLang="ko-Kore-KR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" altLang="ko-Kore-KR" sz="1400" b="0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Weighted F1-score: 0.8744</a:t>
            </a:r>
            <a:endParaRPr lang="en" altLang="ko-Kore-KR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br>
              <a:rPr lang="en" altLang="ko-Kore-KR" sz="1400" b="0" dirty="0">
                <a:effectLst/>
              </a:rPr>
            </a:br>
            <a:r>
              <a:rPr lang="en" altLang="ko-Kore-KR" sz="1400" b="0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Known data (80-20)</a:t>
            </a:r>
            <a:endParaRPr lang="en" altLang="ko-Kore-KR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" altLang="ko-Kore-KR" sz="1400" b="0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64 % train </a:t>
            </a:r>
            <a:endParaRPr lang="en" altLang="ko-Kore-KR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" altLang="ko-Kore-KR" sz="1400" b="0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16 % valid </a:t>
            </a:r>
            <a:endParaRPr lang="en" altLang="ko-Kore-KR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" altLang="ko-Kore-KR" sz="1400" b="0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20 % test </a:t>
            </a:r>
            <a:endParaRPr lang="en" altLang="ko-Kore-KR" sz="1400" b="0" dirty="0">
              <a:effectLst/>
            </a:endParaRPr>
          </a:p>
          <a:p>
            <a:br>
              <a:rPr lang="en" altLang="ko-Kore-KR" sz="1400" dirty="0"/>
            </a:b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27267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1BC7CB48-4E33-7257-FB4D-8E1BC06AAAE4}"/>
              </a:ext>
            </a:extLst>
          </p:cNvPr>
          <p:cNvSpPr/>
          <p:nvPr/>
        </p:nvSpPr>
        <p:spPr>
          <a:xfrm>
            <a:off x="313764" y="648182"/>
            <a:ext cx="11564471" cy="5846747"/>
          </a:xfrm>
          <a:prstGeom prst="roundRect">
            <a:avLst>
              <a:gd name="adj" fmla="val 1932"/>
            </a:avLst>
          </a:prstGeom>
          <a:noFill/>
          <a:ln>
            <a:solidFill>
              <a:schemeClr val="tx1">
                <a:alpha val="72088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CEBF2-EC76-BE3A-2E32-683FD139C0A2}"/>
              </a:ext>
            </a:extLst>
          </p:cNvPr>
          <p:cNvSpPr txBox="1"/>
          <p:nvPr/>
        </p:nvSpPr>
        <p:spPr>
          <a:xfrm>
            <a:off x="365567" y="133392"/>
            <a:ext cx="6094070" cy="459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Modelling – </a:t>
            </a:r>
            <a:r>
              <a:rPr kumimoji="1" lang="en-US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BERT</a:t>
            </a:r>
            <a:endParaRPr lang="en" altLang="ko-Kore-KR" dirty="0">
              <a:solidFill>
                <a:srgbClr val="202124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4" name="Picture 2" descr="햄스터 PNG, 일러스트, PSD 및 클립 아트에 대한 무료 다운로드 | Pngtree">
            <a:extLst>
              <a:ext uri="{FF2B5EF4-FFF2-40B4-BE49-F238E27FC236}">
                <a16:creationId xmlns:a16="http://schemas.microsoft.com/office/drawing/2014/main" id="{328C72AF-0B51-FFD0-344C-9485B619C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582" y="4625303"/>
            <a:ext cx="2611395" cy="261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C809DC-1029-1644-7D05-184BC96D9D54}"/>
              </a:ext>
            </a:extLst>
          </p:cNvPr>
          <p:cNvSpPr txBox="1"/>
          <p:nvPr/>
        </p:nvSpPr>
        <p:spPr>
          <a:xfrm>
            <a:off x="7044254" y="2232697"/>
            <a:ext cx="6093500" cy="4103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" altLang="ko-Kore-KR" sz="1400" b="0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Accuracy: 0.8747</a:t>
            </a:r>
            <a:endParaRPr lang="en" altLang="ko-Kore-KR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" altLang="ko-Kore-KR" sz="1400" b="0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Macro F1-score: 0.8744</a:t>
            </a:r>
            <a:endParaRPr lang="en" altLang="ko-Kore-KR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" altLang="ko-Kore-KR" sz="1400" b="0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Micro F1-score: 0.8747</a:t>
            </a:r>
            <a:endParaRPr lang="en" altLang="ko-Kore-KR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" altLang="ko-Kore-KR" sz="1400" b="0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Weighted F1-score: 0.8744</a:t>
            </a:r>
            <a:endParaRPr lang="en" altLang="ko-Kore-KR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br>
              <a:rPr lang="en" altLang="ko-Kore-KR" sz="1400" b="0" dirty="0">
                <a:effectLst/>
              </a:rPr>
            </a:br>
            <a:r>
              <a:rPr lang="en" altLang="ko-Kore-KR" sz="1400" b="0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Known data (80-20)</a:t>
            </a:r>
            <a:endParaRPr lang="en" altLang="ko-Kore-KR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" altLang="ko-Kore-KR" sz="1400" b="0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64 % train </a:t>
            </a:r>
            <a:endParaRPr lang="en" altLang="ko-Kore-KR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" altLang="ko-Kore-KR" sz="1400" b="0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16 % valid </a:t>
            </a:r>
            <a:endParaRPr lang="en" altLang="ko-Kore-KR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" altLang="ko-Kore-KR" sz="1400" b="0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20 % test </a:t>
            </a:r>
            <a:endParaRPr lang="en" altLang="ko-Kore-KR" sz="1400" b="0" dirty="0">
              <a:effectLst/>
            </a:endParaRPr>
          </a:p>
          <a:p>
            <a:br>
              <a:rPr lang="en" altLang="ko-Kore-KR" sz="1400" dirty="0"/>
            </a:br>
            <a:endParaRPr lang="ko-Kore-KR" altLang="en-US" sz="1400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FD2AC7BA-0FB2-2CE5-0888-B7915C817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35" y="2056693"/>
            <a:ext cx="4817626" cy="427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E79804-0EAA-28FB-0FD8-C82BACB2D347}"/>
              </a:ext>
            </a:extLst>
          </p:cNvPr>
          <p:cNvSpPr txBox="1"/>
          <p:nvPr/>
        </p:nvSpPr>
        <p:spPr>
          <a:xfrm>
            <a:off x="731132" y="941270"/>
            <a:ext cx="10729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{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협박과 갈취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}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와 </a:t>
            </a:r>
            <a:r>
              <a:rPr lang="en-US" altLang="ko-KR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{</a:t>
            </a:r>
            <a:r>
              <a:rPr lang="ko-KR" altLang="en-US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협박과 기타 괴롭힘</a:t>
            </a:r>
            <a:r>
              <a:rPr lang="en-US" altLang="ko-KR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}</a:t>
            </a:r>
            <a:r>
              <a:rPr lang="ko-KR" altLang="en-US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의 경우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모델이 매우 혼동하는 것으로 확인되며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endParaRPr lang="ko-KR" altLang="en-US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따라서 협박 클래스의 경우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{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갈취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기타 괴롭힘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},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두 성</a:t>
            </a:r>
            <a:r>
              <a:rPr lang="ko-KR" altLang="en-US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질을 지니고 있는 것으로 추측 됨</a:t>
            </a:r>
            <a:endParaRPr lang="en-US" altLang="ko-KR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리더보드의 경우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0.87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score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기록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23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E016B4BC-605E-8181-2B76-C695DADD5393}"/>
              </a:ext>
            </a:extLst>
          </p:cNvPr>
          <p:cNvSpPr/>
          <p:nvPr/>
        </p:nvSpPr>
        <p:spPr>
          <a:xfrm>
            <a:off x="313764" y="648182"/>
            <a:ext cx="11564471" cy="5846747"/>
          </a:xfrm>
          <a:prstGeom prst="roundRect">
            <a:avLst>
              <a:gd name="adj" fmla="val 1932"/>
            </a:avLst>
          </a:prstGeom>
          <a:noFill/>
          <a:ln>
            <a:solidFill>
              <a:schemeClr val="tx1">
                <a:alpha val="72088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915897-5492-51F3-04B7-C9802C818FCA}"/>
              </a:ext>
            </a:extLst>
          </p:cNvPr>
          <p:cNvSpPr txBox="1"/>
          <p:nvPr/>
        </p:nvSpPr>
        <p:spPr>
          <a:xfrm>
            <a:off x="365567" y="133392"/>
            <a:ext cx="6094070" cy="459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C</a:t>
            </a:r>
            <a:r>
              <a:rPr kumimoji="1" lang="en" altLang="ko-Kore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onclusion</a:t>
            </a:r>
            <a:endParaRPr kumimoji="1" lang="en" altLang="ko-Kore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4" name="Picture 2" descr="햄스터 PNG, 일러스트, PSD 및 클립 아트에 대한 무료 다운로드 | Pngtree">
            <a:extLst>
              <a:ext uri="{FF2B5EF4-FFF2-40B4-BE49-F238E27FC236}">
                <a16:creationId xmlns:a16="http://schemas.microsoft.com/office/drawing/2014/main" id="{B08ED007-7BDB-302A-A5DB-978BAFC1A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582" y="4625303"/>
            <a:ext cx="2611395" cy="261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4A0832-9799-5FC2-FD5F-4B747720D72B}"/>
              </a:ext>
            </a:extLst>
          </p:cNvPr>
          <p:cNvSpPr txBox="1"/>
          <p:nvPr/>
        </p:nvSpPr>
        <p:spPr>
          <a:xfrm>
            <a:off x="728663" y="1522101"/>
            <a:ext cx="11049559" cy="4408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</a:rPr>
              <a:t>배운점</a:t>
            </a:r>
            <a:endParaRPr lang="en-US" altLang="ko-KR" sz="1800" b="0" i="0" u="none" strike="noStrike" dirty="0">
              <a:solidFill>
                <a:schemeClr val="bg1"/>
              </a:solidFill>
              <a:effectLst/>
              <a:highlight>
                <a:srgbClr val="000000"/>
              </a:highlight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sz="1050" b="0" i="0" u="none" strike="noStrike" dirty="0">
              <a:solidFill>
                <a:schemeClr val="bg1"/>
              </a:solidFill>
              <a:effectLst/>
              <a:highlight>
                <a:srgbClr val="000000"/>
              </a:highlight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전처리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기법들의 구조를 결합하면 각각의 장점을 이용할 수 있지만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이것이 항상 성능 향상으로 이어지지 않는다는 점을 배울 수 있었다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하지만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다양한 모델들을 접할 수 있어 재미있었다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아쉬운점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레이어를 순차적으로만 쌓아서 그런지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{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협박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}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에서의 분류 성능이 낮게 나왔다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일부 레이어를 병합하여 더욱 복잡한 상황에서도 성능 개선을 해 보고 싶다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그래서인지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{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협박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}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에 대한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피쳐들을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뽑고 싶어서 </a:t>
            </a:r>
            <a:r>
              <a:rPr lang="en" altLang="ko-Kore-KR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xAI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에 손을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대었지만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시간관계상 하기 힘들었다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</a:rPr>
              <a:t>느낀점</a:t>
            </a:r>
            <a:endParaRPr lang="en-US" altLang="ko-KR" sz="1800" b="0" i="0" u="none" strike="noStrike" dirty="0">
              <a:solidFill>
                <a:schemeClr val="bg1"/>
              </a:solidFill>
              <a:effectLst/>
              <a:highlight>
                <a:srgbClr val="000000"/>
              </a:highlight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sz="1050" b="0" i="0" u="none" strike="noStrike" dirty="0">
              <a:solidFill>
                <a:schemeClr val="bg1"/>
              </a:solidFill>
              <a:effectLst/>
              <a:highlight>
                <a:srgbClr val="000000"/>
              </a:highlight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모델이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{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협박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}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을 제일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헷갈려하는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분류인걸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보면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협박적인 요소가 우리 사회의 영원한 악플임을 엿볼 수 있었다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협동 프로젝트이지만 각자 해보고 싶은 부분을 진행을 해서 협업이 조금 안 되었다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그 과정에서 자기만의 스타일로 코드를 구성하다 보니 코드를 이해하는 부분에도 시간 소모가 꽤 있었다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 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이번 기회로 배운 내용을 앞으로 있을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아이펠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톤에 잘 적용해 나가야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겠다는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생각이 들었다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 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81624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0D7CC2A-F46B-D908-F248-A9031D97C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891705"/>
            <a:ext cx="4066567" cy="5423370"/>
          </a:xfrm>
          <a:prstGeom prst="rect">
            <a:avLst/>
          </a:prstGeom>
        </p:spPr>
      </p:pic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A0A1D7E1-E793-BD4F-EAB3-D684FD184EEA}"/>
              </a:ext>
            </a:extLst>
          </p:cNvPr>
          <p:cNvSpPr/>
          <p:nvPr/>
        </p:nvSpPr>
        <p:spPr>
          <a:xfrm>
            <a:off x="313764" y="648182"/>
            <a:ext cx="11564471" cy="5846747"/>
          </a:xfrm>
          <a:prstGeom prst="roundRect">
            <a:avLst>
              <a:gd name="adj" fmla="val 1932"/>
            </a:avLst>
          </a:prstGeom>
          <a:noFill/>
          <a:ln>
            <a:solidFill>
              <a:schemeClr val="tx1">
                <a:alpha val="72088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80AF8-317D-B02E-8A95-4941FCF169D1}"/>
              </a:ext>
            </a:extLst>
          </p:cNvPr>
          <p:cNvSpPr txBox="1"/>
          <p:nvPr/>
        </p:nvSpPr>
        <p:spPr>
          <a:xfrm>
            <a:off x="365567" y="133392"/>
            <a:ext cx="6094070" cy="459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Q&amp;A</a:t>
            </a:r>
            <a:endParaRPr kumimoji="1" lang="en" altLang="ko-Kore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D697C838-DE3D-D0A9-0E4F-47F5304D28F4}"/>
              </a:ext>
            </a:extLst>
          </p:cNvPr>
          <p:cNvSpPr/>
          <p:nvPr/>
        </p:nvSpPr>
        <p:spPr>
          <a:xfrm>
            <a:off x="4786157" y="1964996"/>
            <a:ext cx="2128838" cy="814388"/>
          </a:xfrm>
          <a:prstGeom prst="roundRect">
            <a:avLst>
              <a:gd name="adj" fmla="val 3421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ln>
                  <a:solidFill>
                    <a:sysClr val="windowText" lastClr="000000"/>
                  </a:solidFill>
                </a:ln>
              </a:rPr>
              <a:t>QnA</a:t>
            </a:r>
            <a:endParaRPr kumimoji="1" lang="ko-Kore-KR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" name="삼각형 5">
            <a:extLst>
              <a:ext uri="{FF2B5EF4-FFF2-40B4-BE49-F238E27FC236}">
                <a16:creationId xmlns:a16="http://schemas.microsoft.com/office/drawing/2014/main" id="{4C63EEB5-FF12-1D6A-66A4-57BAA9ADC2DC}"/>
              </a:ext>
            </a:extLst>
          </p:cNvPr>
          <p:cNvSpPr/>
          <p:nvPr/>
        </p:nvSpPr>
        <p:spPr>
          <a:xfrm rot="10800000">
            <a:off x="5581343" y="2593965"/>
            <a:ext cx="538467" cy="46419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757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89A3A6E-9ABA-4D94-9906-65495955B068}"/>
              </a:ext>
            </a:extLst>
          </p:cNvPr>
          <p:cNvSpPr/>
          <p:nvPr/>
        </p:nvSpPr>
        <p:spPr>
          <a:xfrm>
            <a:off x="313764" y="648182"/>
            <a:ext cx="11564471" cy="5846747"/>
          </a:xfrm>
          <a:prstGeom prst="roundRect">
            <a:avLst>
              <a:gd name="adj" fmla="val 1932"/>
            </a:avLst>
          </a:prstGeom>
          <a:noFill/>
          <a:ln>
            <a:solidFill>
              <a:schemeClr val="tx1">
                <a:alpha val="72088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" name="Picture 2" descr="햄스터 PNG, 일러스트, PSD 및 클립 아트에 대한 무료 다운로드 | Pngtree">
            <a:extLst>
              <a:ext uri="{FF2B5EF4-FFF2-40B4-BE49-F238E27FC236}">
                <a16:creationId xmlns:a16="http://schemas.microsoft.com/office/drawing/2014/main" id="{7F802398-C5BC-9DE3-FAF5-84840435A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582" y="4625303"/>
            <a:ext cx="2611395" cy="261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DEC3A7-FE05-5730-429C-6C8DCFC8542E}"/>
              </a:ext>
            </a:extLst>
          </p:cNvPr>
          <p:cNvSpPr txBox="1"/>
          <p:nvPr/>
        </p:nvSpPr>
        <p:spPr>
          <a:xfrm>
            <a:off x="365567" y="133392"/>
            <a:ext cx="6094070" cy="459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Problem definition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4DCBA0-86BB-671D-3B7B-8C5DBE852E57}"/>
              </a:ext>
            </a:extLst>
          </p:cNvPr>
          <p:cNvSpPr txBox="1"/>
          <p:nvPr/>
        </p:nvSpPr>
        <p:spPr>
          <a:xfrm>
            <a:off x="682906" y="1041722"/>
            <a:ext cx="10729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TUNiB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에서 제공하는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 DKTC 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훈련 데이터셋을 활용하여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협박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,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갈취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,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직장 내 괴롭힘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,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기타 괴롭힘 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4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가지 대화 유형 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Class</a:t>
            </a:r>
            <a:r>
              <a:rPr kumimoji="1" lang="ko-KR" altLang="en-US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를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분류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하는 딥러닝 모델 </a:t>
            </a:r>
            <a:r>
              <a:rPr kumimoji="1" lang="ko-Kore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구축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0" name="그림 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75C4739-A27B-3DC5-FE4A-7B92A314D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840" y="2837712"/>
            <a:ext cx="3927327" cy="2218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4AB902-1F42-0BC9-37CC-AB435C58753E}"/>
              </a:ext>
            </a:extLst>
          </p:cNvPr>
          <p:cNvSpPr txBox="1"/>
          <p:nvPr/>
        </p:nvSpPr>
        <p:spPr>
          <a:xfrm>
            <a:off x="2387571" y="5083990"/>
            <a:ext cx="2060691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[DKTC training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data set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]</a:t>
            </a:r>
            <a:endParaRPr lang="en" altLang="ko-Kore-KR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074" name="Picture 2" descr="주)튜닙 기업정보 - 넥스트유니콘">
            <a:extLst>
              <a:ext uri="{FF2B5EF4-FFF2-40B4-BE49-F238E27FC236}">
                <a16:creationId xmlns:a16="http://schemas.microsoft.com/office/drawing/2014/main" id="{F287555A-7626-52DD-5732-43E90288A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8859">
            <a:off x="1104757" y="2461755"/>
            <a:ext cx="937550" cy="30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삼각형 10">
            <a:extLst>
              <a:ext uri="{FF2B5EF4-FFF2-40B4-BE49-F238E27FC236}">
                <a16:creationId xmlns:a16="http://schemas.microsoft.com/office/drawing/2014/main" id="{1EB122CA-0B59-B967-458F-FE67CA4E4FC2}"/>
              </a:ext>
            </a:extLst>
          </p:cNvPr>
          <p:cNvSpPr/>
          <p:nvPr/>
        </p:nvSpPr>
        <p:spPr>
          <a:xfrm rot="5400000">
            <a:off x="6142871" y="3825697"/>
            <a:ext cx="295386" cy="25464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D7033FB1-DBF3-7A3F-FD71-3613DFBB443A}"/>
              </a:ext>
            </a:extLst>
          </p:cNvPr>
          <p:cNvCxnSpPr/>
          <p:nvPr/>
        </p:nvCxnSpPr>
        <p:spPr>
          <a:xfrm>
            <a:off x="1511460" y="4815068"/>
            <a:ext cx="34261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래픽 17" descr="채팅 단색으로 채워진">
            <a:extLst>
              <a:ext uri="{FF2B5EF4-FFF2-40B4-BE49-F238E27FC236}">
                <a16:creationId xmlns:a16="http://schemas.microsoft.com/office/drawing/2014/main" id="{FFF12BC9-02BD-7639-ABAA-31BA64C42B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43740" y="2718733"/>
            <a:ext cx="2456520" cy="24565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D8FF650-6D86-31C7-828B-CEC730FE9C79}"/>
              </a:ext>
            </a:extLst>
          </p:cNvPr>
          <p:cNvSpPr txBox="1"/>
          <p:nvPr/>
        </p:nvSpPr>
        <p:spPr>
          <a:xfrm>
            <a:off x="7385856" y="3698868"/>
            <a:ext cx="317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  <a:highlight>
                  <a:srgbClr val="000000"/>
                </a:highlight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4</a:t>
            </a:r>
            <a:r>
              <a:rPr kumimoji="1" lang="ko-Kore-KR" altLang="en-US" b="1" dirty="0">
                <a:solidFill>
                  <a:schemeClr val="bg1"/>
                </a:solidFill>
                <a:highlight>
                  <a:srgbClr val="000000"/>
                </a:highlight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가지</a:t>
            </a:r>
            <a:r>
              <a:rPr kumimoji="1" lang="ko-KR" altLang="en-US" b="1" dirty="0">
                <a:solidFill>
                  <a:schemeClr val="bg1"/>
                </a:solidFill>
                <a:highlight>
                  <a:srgbClr val="000000"/>
                </a:highlight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유형 </a:t>
            </a:r>
            <a:r>
              <a:rPr kumimoji="1" lang="en-US" altLang="ko-KR" b="1" dirty="0">
                <a:solidFill>
                  <a:schemeClr val="bg1"/>
                </a:solidFill>
                <a:highlight>
                  <a:srgbClr val="000000"/>
                </a:highlight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Class </a:t>
            </a:r>
            <a:r>
              <a:rPr kumimoji="1" lang="ko-KR" altLang="en-US" b="1" dirty="0">
                <a:solidFill>
                  <a:schemeClr val="bg1"/>
                </a:solidFill>
                <a:highlight>
                  <a:srgbClr val="000000"/>
                </a:highlight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분류</a:t>
            </a:r>
            <a:endParaRPr kumimoji="1" lang="ko-Kore-KR" altLang="en-US" b="1" dirty="0">
              <a:solidFill>
                <a:schemeClr val="bg1"/>
              </a:solidFill>
              <a:highlight>
                <a:srgbClr val="000000"/>
              </a:highlight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321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A49717B-6F0A-CE83-BE82-DE99116E4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479" y="2650608"/>
            <a:ext cx="9962707" cy="6056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6519B4-7B05-423E-15DD-BEEC10DE9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479" y="4159756"/>
            <a:ext cx="9962707" cy="593138"/>
          </a:xfrm>
          <a:prstGeom prst="rect">
            <a:avLst/>
          </a:prstGeom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27E000E8-3E93-DBC3-8DD5-017C920726F1}"/>
              </a:ext>
            </a:extLst>
          </p:cNvPr>
          <p:cNvSpPr/>
          <p:nvPr/>
        </p:nvSpPr>
        <p:spPr>
          <a:xfrm>
            <a:off x="313764" y="648182"/>
            <a:ext cx="11564471" cy="5846747"/>
          </a:xfrm>
          <a:prstGeom prst="roundRect">
            <a:avLst>
              <a:gd name="adj" fmla="val 1932"/>
            </a:avLst>
          </a:prstGeom>
          <a:noFill/>
          <a:ln>
            <a:solidFill>
              <a:schemeClr val="tx1">
                <a:alpha val="72088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" name="Picture 2" descr="햄스터 PNG, 일러스트, PSD 및 클립 아트에 대한 무료 다운로드 | Pngtree">
            <a:extLst>
              <a:ext uri="{FF2B5EF4-FFF2-40B4-BE49-F238E27FC236}">
                <a16:creationId xmlns:a16="http://schemas.microsoft.com/office/drawing/2014/main" id="{FD40E5B7-D377-5D19-B069-9525B1E22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582" y="4625303"/>
            <a:ext cx="2611395" cy="261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70981E-793B-0F19-B2B6-0FAF26B96159}"/>
              </a:ext>
            </a:extLst>
          </p:cNvPr>
          <p:cNvSpPr txBox="1"/>
          <p:nvPr/>
        </p:nvSpPr>
        <p:spPr>
          <a:xfrm>
            <a:off x="365567" y="133392"/>
            <a:ext cx="6094070" cy="459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EDA</a:t>
            </a:r>
            <a:endParaRPr lang="en" altLang="ko-Kore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5491A-2FFC-A0F7-2CFF-10B25B78DB13}"/>
              </a:ext>
            </a:extLst>
          </p:cNvPr>
          <p:cNvSpPr txBox="1"/>
          <p:nvPr/>
        </p:nvSpPr>
        <p:spPr>
          <a:xfrm>
            <a:off x="682906" y="1202019"/>
            <a:ext cx="10729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Train data set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경우 줄 바꿈 기호인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‘\n’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가 있어 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해당 데이터 제거 및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개 이상의 연속된 공백 제거 진행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삼각형 9">
            <a:extLst>
              <a:ext uri="{FF2B5EF4-FFF2-40B4-BE49-F238E27FC236}">
                <a16:creationId xmlns:a16="http://schemas.microsoft.com/office/drawing/2014/main" id="{C2C54FF9-C6A4-EE51-FD55-94257FE85857}"/>
              </a:ext>
            </a:extLst>
          </p:cNvPr>
          <p:cNvSpPr/>
          <p:nvPr/>
        </p:nvSpPr>
        <p:spPr>
          <a:xfrm rot="10800000">
            <a:off x="5787751" y="3571555"/>
            <a:ext cx="308248" cy="2657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7799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89A3A6E-9ABA-4D94-9906-65495955B068}"/>
              </a:ext>
            </a:extLst>
          </p:cNvPr>
          <p:cNvSpPr/>
          <p:nvPr/>
        </p:nvSpPr>
        <p:spPr>
          <a:xfrm>
            <a:off x="313764" y="648182"/>
            <a:ext cx="11564471" cy="5846747"/>
          </a:xfrm>
          <a:prstGeom prst="roundRect">
            <a:avLst>
              <a:gd name="adj" fmla="val 1932"/>
            </a:avLst>
          </a:prstGeom>
          <a:noFill/>
          <a:ln>
            <a:solidFill>
              <a:schemeClr val="tx1">
                <a:alpha val="72088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" name="Picture 2" descr="햄스터 PNG, 일러스트, PSD 및 클립 아트에 대한 무료 다운로드 | Pngtree">
            <a:extLst>
              <a:ext uri="{FF2B5EF4-FFF2-40B4-BE49-F238E27FC236}">
                <a16:creationId xmlns:a16="http://schemas.microsoft.com/office/drawing/2014/main" id="{7F802398-C5BC-9DE3-FAF5-84840435A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582" y="4625303"/>
            <a:ext cx="2611395" cy="261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DEC3A7-FE05-5730-429C-6C8DCFC8542E}"/>
              </a:ext>
            </a:extLst>
          </p:cNvPr>
          <p:cNvSpPr txBox="1"/>
          <p:nvPr/>
        </p:nvSpPr>
        <p:spPr>
          <a:xfrm>
            <a:off x="365567" y="133392"/>
            <a:ext cx="6094070" cy="459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EDA</a:t>
            </a:r>
            <a:endParaRPr lang="en" altLang="ko-Kore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4DCBA0-86BB-671D-3B7B-8C5DBE852E57}"/>
              </a:ext>
            </a:extLst>
          </p:cNvPr>
          <p:cNvSpPr txBox="1"/>
          <p:nvPr/>
        </p:nvSpPr>
        <p:spPr>
          <a:xfrm>
            <a:off x="682906" y="1510895"/>
            <a:ext cx="10729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데이터 셋의 클래스 별 데이터는 기타 괴롭힘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1,094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갈취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981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직장 내 괴롭힘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979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협박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896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건이며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, </a:t>
            </a:r>
            <a:endParaRPr lang="ko-KR" altLang="en-US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데이터 셋의 클래스 별 개수는 다음과 같고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, “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기타 괴롭힘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"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이 조금 많은 것으로 확인됨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ko-KR" altLang="en-US" b="0" dirty="0">
              <a:effectLst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517B20-A236-4BA7-7B64-1F86EFAFB0F1}"/>
              </a:ext>
            </a:extLst>
          </p:cNvPr>
          <p:cNvSpPr txBox="1"/>
          <p:nvPr/>
        </p:nvSpPr>
        <p:spPr>
          <a:xfrm>
            <a:off x="4957846" y="5205766"/>
            <a:ext cx="2276305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[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각 클래스별 문장 길이 분포 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]</a:t>
            </a:r>
            <a:endParaRPr lang="en" altLang="ko-Kore-KR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8ACC67B-4D56-4339-947A-A1B86854DF19}"/>
              </a:ext>
            </a:extLst>
          </p:cNvPr>
          <p:cNvGrpSpPr/>
          <p:nvPr/>
        </p:nvGrpSpPr>
        <p:grpSpPr>
          <a:xfrm>
            <a:off x="1213557" y="2498794"/>
            <a:ext cx="9764881" cy="2387889"/>
            <a:chOff x="1156988" y="2157225"/>
            <a:chExt cx="14795720" cy="3618122"/>
          </a:xfrm>
        </p:grpSpPr>
        <p:pic>
          <p:nvPicPr>
            <p:cNvPr id="19458" name="Picture 2">
              <a:extLst>
                <a:ext uri="{FF2B5EF4-FFF2-40B4-BE49-F238E27FC236}">
                  <a16:creationId xmlns:a16="http://schemas.microsoft.com/office/drawing/2014/main" id="{F16D98A2-F5C8-C84B-4FF3-48B7D85B56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6988" y="2157225"/>
              <a:ext cx="5385752" cy="3618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59" name="Picture 3">
              <a:extLst>
                <a:ext uri="{FF2B5EF4-FFF2-40B4-BE49-F238E27FC236}">
                  <a16:creationId xmlns:a16="http://schemas.microsoft.com/office/drawing/2014/main" id="{F43648FE-0B7F-A1D7-8288-A25496DE7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5480" y="2157226"/>
              <a:ext cx="8887228" cy="3618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99977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89A3A6E-9ABA-4D94-9906-65495955B068}"/>
              </a:ext>
            </a:extLst>
          </p:cNvPr>
          <p:cNvSpPr/>
          <p:nvPr/>
        </p:nvSpPr>
        <p:spPr>
          <a:xfrm>
            <a:off x="313764" y="648182"/>
            <a:ext cx="11564471" cy="5846747"/>
          </a:xfrm>
          <a:prstGeom prst="roundRect">
            <a:avLst>
              <a:gd name="adj" fmla="val 1932"/>
            </a:avLst>
          </a:prstGeom>
          <a:noFill/>
          <a:ln>
            <a:solidFill>
              <a:schemeClr val="tx1">
                <a:alpha val="72088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" name="Picture 2" descr="햄스터 PNG, 일러스트, PSD 및 클립 아트에 대한 무료 다운로드 | Pngtree">
            <a:extLst>
              <a:ext uri="{FF2B5EF4-FFF2-40B4-BE49-F238E27FC236}">
                <a16:creationId xmlns:a16="http://schemas.microsoft.com/office/drawing/2014/main" id="{7F802398-C5BC-9DE3-FAF5-84840435A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582" y="4625303"/>
            <a:ext cx="2611395" cy="261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DEC3A7-FE05-5730-429C-6C8DCFC8542E}"/>
              </a:ext>
            </a:extLst>
          </p:cNvPr>
          <p:cNvSpPr txBox="1"/>
          <p:nvPr/>
        </p:nvSpPr>
        <p:spPr>
          <a:xfrm>
            <a:off x="365567" y="133392"/>
            <a:ext cx="6094070" cy="459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EDA</a:t>
            </a:r>
            <a:endParaRPr lang="en" altLang="ko-Kore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4DCBA0-86BB-671D-3B7B-8C5DBE852E57}"/>
              </a:ext>
            </a:extLst>
          </p:cNvPr>
          <p:cNvSpPr txBox="1"/>
          <p:nvPr/>
        </p:nvSpPr>
        <p:spPr>
          <a:xfrm>
            <a:off x="682906" y="1510895"/>
            <a:ext cx="10729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각 클래스 별  문장 길이 분포는 왼쪽으로 편중되어 있으며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, “0”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에 해당되는 협박이 약간 길지만 평균 길이는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199~234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사이로 큰 차이를 보이지 않음 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0F71B26-F0A6-8D74-9C48-C7111DCCE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887" y="2895824"/>
            <a:ext cx="2406035" cy="180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9CAEB015-62D3-9003-EE0A-EA1390E54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358" y="2895824"/>
            <a:ext cx="2477611" cy="180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9FDB39F-1CC7-2FF0-57D3-D90DA0DF0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687" y="2956388"/>
            <a:ext cx="2257379" cy="173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1A9F2A3E-0E70-31A6-1980-43CCAC96B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502" y="2931611"/>
            <a:ext cx="2317943" cy="178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5B2E920-DC8A-52B4-B75F-9D91834981AC}"/>
              </a:ext>
            </a:extLst>
          </p:cNvPr>
          <p:cNvSpPr/>
          <p:nvPr/>
        </p:nvSpPr>
        <p:spPr>
          <a:xfrm>
            <a:off x="1132887" y="2647508"/>
            <a:ext cx="10012558" cy="22050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517B20-A236-4BA7-7B64-1F86EFAFB0F1}"/>
              </a:ext>
            </a:extLst>
          </p:cNvPr>
          <p:cNvSpPr txBox="1"/>
          <p:nvPr/>
        </p:nvSpPr>
        <p:spPr>
          <a:xfrm>
            <a:off x="4957846" y="4886427"/>
            <a:ext cx="2276305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[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각 클래스별 문장 길이 분포 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]</a:t>
            </a:r>
            <a:endParaRPr lang="en" altLang="ko-Kore-KR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46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392FA01F-A7A9-CB86-8A33-7E157A7F666E}"/>
              </a:ext>
            </a:extLst>
          </p:cNvPr>
          <p:cNvSpPr/>
          <p:nvPr/>
        </p:nvSpPr>
        <p:spPr>
          <a:xfrm>
            <a:off x="313764" y="648182"/>
            <a:ext cx="11564471" cy="5846747"/>
          </a:xfrm>
          <a:prstGeom prst="roundRect">
            <a:avLst>
              <a:gd name="adj" fmla="val 1932"/>
            </a:avLst>
          </a:prstGeom>
          <a:noFill/>
          <a:ln>
            <a:solidFill>
              <a:schemeClr val="tx1">
                <a:alpha val="72088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Picture 2" descr="햄스터 PNG, 일러스트, PSD 및 클립 아트에 대한 무료 다운로드 | Pngtree">
            <a:extLst>
              <a:ext uri="{FF2B5EF4-FFF2-40B4-BE49-F238E27FC236}">
                <a16:creationId xmlns:a16="http://schemas.microsoft.com/office/drawing/2014/main" id="{BDFF1806-339E-76BB-660C-98BAB42B2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582" y="4625303"/>
            <a:ext cx="2611395" cy="261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D57B6C-08B2-2CA5-BC85-ACC5AE876DB8}"/>
              </a:ext>
            </a:extLst>
          </p:cNvPr>
          <p:cNvSpPr txBox="1"/>
          <p:nvPr/>
        </p:nvSpPr>
        <p:spPr>
          <a:xfrm>
            <a:off x="365567" y="133392"/>
            <a:ext cx="6094070" cy="459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EDA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Data Augmentation</a:t>
            </a:r>
            <a:endParaRPr lang="en" altLang="ko-Kore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DC750-BE9A-6AC1-356D-7E8348ECA3C2}"/>
              </a:ext>
            </a:extLst>
          </p:cNvPr>
          <p:cNvSpPr txBox="1"/>
          <p:nvPr/>
        </p:nvSpPr>
        <p:spPr>
          <a:xfrm>
            <a:off x="682906" y="1191919"/>
            <a:ext cx="10729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각 클래스별 평균 데이터는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987.5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건으로 학습을 진행함에 있어 적은 데이터로 판단되어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Back Translation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Data Augmentation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을 진행하여 비교하고자 함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EFE3E28-EFE8-29D1-7917-0BB16798E619}"/>
              </a:ext>
            </a:extLst>
          </p:cNvPr>
          <p:cNvSpPr/>
          <p:nvPr/>
        </p:nvSpPr>
        <p:spPr>
          <a:xfrm>
            <a:off x="1254642" y="3115340"/>
            <a:ext cx="1839432" cy="1839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원문</a:t>
            </a:r>
            <a:r>
              <a:rPr kumimoji="1" lang="ko-KR" altLang="en-US" dirty="0"/>
              <a:t> 데이터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6FCCC5D-D057-61BD-74AA-501AE08A8627}"/>
              </a:ext>
            </a:extLst>
          </p:cNvPr>
          <p:cNvCxnSpPr/>
          <p:nvPr/>
        </p:nvCxnSpPr>
        <p:spPr>
          <a:xfrm>
            <a:off x="3615070" y="3678865"/>
            <a:ext cx="47952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FEC5E54-4335-A163-A6F7-FA4D076D0AC4}"/>
              </a:ext>
            </a:extLst>
          </p:cNvPr>
          <p:cNvCxnSpPr/>
          <p:nvPr/>
        </p:nvCxnSpPr>
        <p:spPr>
          <a:xfrm>
            <a:off x="3615070" y="4274288"/>
            <a:ext cx="47952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D9214F67-5921-7899-0E40-27B7BB3646A7}"/>
              </a:ext>
            </a:extLst>
          </p:cNvPr>
          <p:cNvSpPr/>
          <p:nvPr/>
        </p:nvSpPr>
        <p:spPr>
          <a:xfrm>
            <a:off x="8925847" y="3115340"/>
            <a:ext cx="1839432" cy="1839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원문</a:t>
            </a:r>
            <a:r>
              <a:rPr kumimoji="1" lang="ko-KR" altLang="en-US" dirty="0"/>
              <a:t> 데이터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06D2FF-3118-E658-F14D-4BC26836087C}"/>
              </a:ext>
            </a:extLst>
          </p:cNvPr>
          <p:cNvSpPr txBox="1"/>
          <p:nvPr/>
        </p:nvSpPr>
        <p:spPr>
          <a:xfrm>
            <a:off x="4109483" y="3312894"/>
            <a:ext cx="3806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안녕하세요 </a:t>
            </a:r>
            <a:r>
              <a:rPr kumimoji="1" lang="en-US" altLang="ko-KR" sz="1400" dirty="0"/>
              <a:t>&gt;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Hello &gt; </a:t>
            </a:r>
            <a:r>
              <a:rPr kumimoji="1" lang="ko-KR" altLang="en-US" sz="1400" dirty="0"/>
              <a:t>하이</a:t>
            </a:r>
            <a:endParaRPr kumimoji="1" lang="ko-Kore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A47B43-B662-5C69-CA0D-6788A09940FF}"/>
              </a:ext>
            </a:extLst>
          </p:cNvPr>
          <p:cNvSpPr txBox="1"/>
          <p:nvPr/>
        </p:nvSpPr>
        <p:spPr>
          <a:xfrm>
            <a:off x="4109483" y="4354884"/>
            <a:ext cx="3806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안녕하세요 </a:t>
            </a:r>
            <a:r>
              <a:rPr kumimoji="1" lang="en-US" altLang="ko-KR" sz="1400" dirty="0"/>
              <a:t>&gt;</a:t>
            </a:r>
            <a:r>
              <a:rPr kumimoji="1" lang="ko-KR" altLang="en-US" sz="1400" dirty="0"/>
              <a:t> </a:t>
            </a:r>
            <a:r>
              <a:rPr lang="ja-JP" altLang="en-US" sz="1400" b="0" i="0">
                <a:solidFill>
                  <a:srgbClr val="4D5156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こんにちは。</a:t>
            </a:r>
            <a:r>
              <a:rPr kumimoji="1" lang="en-US" altLang="ko-KR" sz="1400" dirty="0"/>
              <a:t> &gt; </a:t>
            </a:r>
            <a:r>
              <a:rPr kumimoji="1" lang="ko-KR" altLang="en-US" sz="1400" dirty="0"/>
              <a:t>안녕</a:t>
            </a:r>
            <a:endParaRPr kumimoji="1" lang="ko-Kore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70AC2A-29A7-6E68-3B03-5D051698204A}"/>
              </a:ext>
            </a:extLst>
          </p:cNvPr>
          <p:cNvSpPr txBox="1"/>
          <p:nvPr/>
        </p:nvSpPr>
        <p:spPr>
          <a:xfrm>
            <a:off x="4909619" y="5182466"/>
            <a:ext cx="2276305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[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Back Translation 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예시 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]</a:t>
            </a:r>
            <a:endParaRPr lang="en" altLang="ko-Kore-KR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32040C-21AE-395A-6705-37AC761C86CA}"/>
              </a:ext>
            </a:extLst>
          </p:cNvPr>
          <p:cNvSpPr txBox="1"/>
          <p:nvPr/>
        </p:nvSpPr>
        <p:spPr>
          <a:xfrm>
            <a:off x="3344824" y="3833888"/>
            <a:ext cx="550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chemeClr val="bg1"/>
                </a:solidFill>
                <a:highlight>
                  <a:srgbClr val="000000"/>
                </a:highlight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원어를 타국어로 번역 후 재 번역을 통한 </a:t>
            </a:r>
            <a:r>
              <a:rPr kumimoji="1" lang="en-US" altLang="ko-KR" sz="1400" b="1" dirty="0">
                <a:solidFill>
                  <a:schemeClr val="bg1"/>
                </a:solidFill>
                <a:highlight>
                  <a:srgbClr val="000000"/>
                </a:highlight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Data Augmentation </a:t>
            </a:r>
            <a:r>
              <a:rPr kumimoji="1" lang="ko-KR" altLang="en-US" sz="1400" b="1" dirty="0">
                <a:solidFill>
                  <a:schemeClr val="bg1"/>
                </a:solidFill>
                <a:highlight>
                  <a:srgbClr val="000000"/>
                </a:highlight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기법</a:t>
            </a:r>
            <a:endParaRPr kumimoji="1" lang="ko-Kore-KR" altLang="en-US" sz="1400" b="1" dirty="0">
              <a:solidFill>
                <a:schemeClr val="bg1"/>
              </a:solidFill>
              <a:highlight>
                <a:srgbClr val="000000"/>
              </a:highlight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8493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7058428-3E3A-BEAF-E481-62064BC86278}"/>
              </a:ext>
            </a:extLst>
          </p:cNvPr>
          <p:cNvSpPr/>
          <p:nvPr/>
        </p:nvSpPr>
        <p:spPr>
          <a:xfrm>
            <a:off x="313764" y="648182"/>
            <a:ext cx="11564471" cy="5846747"/>
          </a:xfrm>
          <a:prstGeom prst="roundRect">
            <a:avLst>
              <a:gd name="adj" fmla="val 1932"/>
            </a:avLst>
          </a:prstGeom>
          <a:noFill/>
          <a:ln>
            <a:solidFill>
              <a:schemeClr val="tx1">
                <a:alpha val="72088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Picture 2" descr="햄스터 PNG, 일러스트, PSD 및 클립 아트에 대한 무료 다운로드 | Pngtree">
            <a:extLst>
              <a:ext uri="{FF2B5EF4-FFF2-40B4-BE49-F238E27FC236}">
                <a16:creationId xmlns:a16="http://schemas.microsoft.com/office/drawing/2014/main" id="{11226D96-73C0-1E9E-70B0-229197DBA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582" y="4625303"/>
            <a:ext cx="2611395" cy="261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14C76D-30F3-52DC-A8A9-7E8F744395CF}"/>
              </a:ext>
            </a:extLst>
          </p:cNvPr>
          <p:cNvSpPr txBox="1"/>
          <p:nvPr/>
        </p:nvSpPr>
        <p:spPr>
          <a:xfrm>
            <a:off x="365567" y="133392"/>
            <a:ext cx="6094070" cy="459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EDA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Data Augmentation</a:t>
            </a:r>
            <a:endParaRPr lang="en" altLang="ko-Kore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F9D46B-82A0-D2A8-3482-363D25ABF60E}"/>
              </a:ext>
            </a:extLst>
          </p:cNvPr>
          <p:cNvSpPr txBox="1"/>
          <p:nvPr/>
        </p:nvSpPr>
        <p:spPr>
          <a:xfrm>
            <a:off x="2192521" y="2381987"/>
            <a:ext cx="780695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원문</a:t>
            </a:r>
            <a:r>
              <a:rPr lang="en-US" altLang="ko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네네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무슨 일 때문에 </a:t>
            </a:r>
            <a:r>
              <a:rPr lang="ko-KR" alt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전화주셨나요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highlight>
                  <a:srgbClr val="000000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우리 애가 지우개 하나 </a:t>
            </a:r>
            <a:r>
              <a:rPr lang="ko-KR" altLang="en-US" sz="1100" dirty="0" err="1">
                <a:solidFill>
                  <a:schemeClr val="bg1"/>
                </a:solidFill>
                <a:highlight>
                  <a:srgbClr val="000000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훔친거</a:t>
            </a:r>
            <a:r>
              <a:rPr lang="ko-KR" altLang="en-US" sz="1100" dirty="0">
                <a:solidFill>
                  <a:schemeClr val="bg1"/>
                </a:solidFill>
                <a:highlight>
                  <a:srgbClr val="000000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가지고 애들 앞에서 </a:t>
            </a:r>
            <a:r>
              <a:rPr lang="ko-KR" altLang="en-US" sz="1100" dirty="0" err="1">
                <a:solidFill>
                  <a:schemeClr val="bg1"/>
                </a:solidFill>
                <a:highlight>
                  <a:srgbClr val="000000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면박줬니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그런게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아니고 댁 내 따님분이 한 </a:t>
            </a:r>
            <a:r>
              <a:rPr lang="ko-KR" alt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두번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훔친것도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아니고 </a:t>
            </a:r>
            <a:r>
              <a:rPr lang="ko-KR" alt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여러번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훔친 게 확인 되어서 </a:t>
            </a:r>
            <a:r>
              <a:rPr lang="ko-KR" alt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경찰부르는건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너무 </a:t>
            </a:r>
            <a:r>
              <a:rPr lang="ko-KR" alt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심할거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같아서 꾸중 한 마디 </a:t>
            </a:r>
            <a:r>
              <a:rPr lang="ko-KR" alt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한겁니다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아니 그 구멍가게 물건이 얼마 한다고 </a:t>
            </a:r>
            <a:r>
              <a:rPr lang="ko-KR" alt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그러냐고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내 애가 맨날 </a:t>
            </a:r>
            <a:r>
              <a:rPr lang="ko-KR" alt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훔친거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확실해 네 본 애들도 있고 확실합니다 됐고 내 애 울면서 하교 했어 이번 일 각오하는 게 </a:t>
            </a:r>
            <a:r>
              <a:rPr lang="ko-KR" alt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좋을거야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너도 애 있다며 제 애까지 끌어들이지 마세요 내 애도 울면서 들어왔는데 그냥 못 넘어가 </a:t>
            </a:r>
            <a:r>
              <a:rPr lang="ko-KR" alt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니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애 </a:t>
            </a:r>
            <a:r>
              <a:rPr lang="ko-KR" alt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죽여버릴거야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이러지 마세요 저도 곤란합니다 단지 교육 차원에서 한 마디 했을 뿐이라고요 됐고 아 저기 네 애 보이네 </a:t>
            </a:r>
            <a:r>
              <a:rPr lang="ko-KR" alt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죽여버릴테니까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니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아들 </a:t>
            </a:r>
            <a:r>
              <a:rPr lang="ko-KR" alt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죽은거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보고 그때 반성해 남 애 함부로 울리면 어떻게 되는지</a:t>
            </a:r>
            <a:endParaRPr lang="ko-Kore-KR" altLang="en-US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881BF5-3221-9F4E-ED25-E96A9204F7BE}"/>
              </a:ext>
            </a:extLst>
          </p:cNvPr>
          <p:cNvSpPr txBox="1"/>
          <p:nvPr/>
        </p:nvSpPr>
        <p:spPr>
          <a:xfrm>
            <a:off x="2033032" y="4004586"/>
            <a:ext cx="81259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일어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직업을 위해 무엇을 부르셨나요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0000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내 아이는 지우개 앞에서 한 지우개를 훔쳐서 파산했습니다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0000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나는 내 아이가 항상 훔치고 있다고 확신합니다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나는 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4 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명의 자녀가 있고 확실합니다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.'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확실히 아이를 울고 거부했습니다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이것을 준비하는 것이 좋습니다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나는 그것을 버리지 않습니다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나는 또한 이것을 하기가 어려웠다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D1B06B-EB53-1BBF-FB83-52E019C88EAE}"/>
              </a:ext>
            </a:extLst>
          </p:cNvPr>
          <p:cNvSpPr txBox="1"/>
          <p:nvPr/>
        </p:nvSpPr>
        <p:spPr>
          <a:xfrm>
            <a:off x="3047112" y="5155597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영어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직업을 위해 무엇을 부르셨나요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0000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내 아이는 한 번의 지우개를 훔치고 아이들 앞에서 그것을 박살 냈습니다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0000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나는 내 아이가 항상 훔치고 있다고 확신합니다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나는 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4 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명의 아이들이 있고 확실합니다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그리고 나는 아이들을 울고 해산했다고 확신합니다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이것에 대비하는 것이 좋습니다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나는 그것을 버리지 않을 것입니다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나도 이것도 하기가 어려웠다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0E64E4-A534-B5A9-4F99-16918CB74AC3}"/>
              </a:ext>
            </a:extLst>
          </p:cNvPr>
          <p:cNvSpPr txBox="1"/>
          <p:nvPr/>
        </p:nvSpPr>
        <p:spPr>
          <a:xfrm>
            <a:off x="731132" y="1191589"/>
            <a:ext cx="10729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Google Translation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사용하여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Augmentation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진행하였지만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진행결과 원문의 의미 및 문맥이 제대로 전환이 안되는 것을 확인 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45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5DCDED3F-A1CC-77F3-BD07-151BC8FC8F6C}"/>
              </a:ext>
            </a:extLst>
          </p:cNvPr>
          <p:cNvSpPr/>
          <p:nvPr/>
        </p:nvSpPr>
        <p:spPr>
          <a:xfrm>
            <a:off x="313764" y="648182"/>
            <a:ext cx="11564471" cy="5846747"/>
          </a:xfrm>
          <a:prstGeom prst="roundRect">
            <a:avLst>
              <a:gd name="adj" fmla="val 1932"/>
            </a:avLst>
          </a:prstGeom>
          <a:noFill/>
          <a:ln>
            <a:solidFill>
              <a:schemeClr val="tx1">
                <a:alpha val="72088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Picture 2" descr="햄스터 PNG, 일러스트, PSD 및 클립 아트에 대한 무료 다운로드 | Pngtree">
            <a:extLst>
              <a:ext uri="{FF2B5EF4-FFF2-40B4-BE49-F238E27FC236}">
                <a16:creationId xmlns:a16="http://schemas.microsoft.com/office/drawing/2014/main" id="{BD2A7B56-8CD5-1B6C-BAD5-47DCF0BE2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582" y="4625303"/>
            <a:ext cx="2611395" cy="261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564EC7-4994-8796-B28D-6C6293BE19CA}"/>
              </a:ext>
            </a:extLst>
          </p:cNvPr>
          <p:cNvSpPr txBox="1"/>
          <p:nvPr/>
        </p:nvSpPr>
        <p:spPr>
          <a:xfrm>
            <a:off x="3278371" y="1201479"/>
            <a:ext cx="563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불용어의 경우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595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개의 사전을 구축하여 제거 진행</a:t>
            </a:r>
            <a:endParaRPr kumimoji="1" lang="ko-Kore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23947C-E781-76A5-5B3C-3252875C1278}"/>
              </a:ext>
            </a:extLst>
          </p:cNvPr>
          <p:cNvSpPr txBox="1"/>
          <p:nvPr/>
        </p:nvSpPr>
        <p:spPr>
          <a:xfrm>
            <a:off x="365567" y="133392"/>
            <a:ext cx="6094070" cy="459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dirty="0">
                <a:solidFill>
                  <a:srgbClr val="202124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Tokenization and Embedding</a:t>
            </a:r>
            <a:r>
              <a:rPr lang="ko-KR" altLang="en-US" dirty="0">
                <a:solidFill>
                  <a:srgbClr val="202124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dirty="0">
                <a:solidFill>
                  <a:srgbClr val="202124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dirty="0">
                <a:solidFill>
                  <a:srgbClr val="202124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dirty="0" err="1">
                <a:solidFill>
                  <a:srgbClr val="202124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Stopword</a:t>
            </a:r>
            <a:endParaRPr lang="en" altLang="ko-Kore-KR" dirty="0">
              <a:solidFill>
                <a:srgbClr val="202124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0" name="그림 9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59AFD7A5-9012-A56A-0B3C-93B04574C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520" y="1915886"/>
            <a:ext cx="4272959" cy="35811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E5A18A-63BF-EFEF-80A6-2C3461C8C419}"/>
              </a:ext>
            </a:extLst>
          </p:cNvPr>
          <p:cNvSpPr txBox="1"/>
          <p:nvPr/>
        </p:nvSpPr>
        <p:spPr>
          <a:xfrm>
            <a:off x="4909619" y="5656521"/>
            <a:ext cx="2276305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[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Stopword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list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]</a:t>
            </a:r>
            <a:endParaRPr lang="en" altLang="ko-Kore-KR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FAA27-D44D-15DC-C779-0F2DC38D5438}"/>
              </a:ext>
            </a:extLst>
          </p:cNvPr>
          <p:cNvSpPr txBox="1"/>
          <p:nvPr/>
        </p:nvSpPr>
        <p:spPr>
          <a:xfrm>
            <a:off x="229485" y="6489347"/>
            <a:ext cx="60977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https://deep.chulgil.me/hangugeo-bulyongeo-riseuteu/</a:t>
            </a:r>
            <a: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ore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51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1218</Words>
  <Application>Microsoft Macintosh PowerPoint</Application>
  <PresentationFormat>와이드스크린</PresentationFormat>
  <Paragraphs>148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Apple SD Gothic Neo</vt:lpstr>
      <vt:lpstr>Nanum Brush Script</vt:lpstr>
      <vt:lpstr>나눔고딕</vt:lpstr>
      <vt:lpstr>NANUMGOTHIC EXTRABOLD</vt:lpstr>
      <vt:lpstr>Arial</vt:lpstr>
      <vt:lpstr>Calibri</vt:lpstr>
      <vt:lpstr>Calibri Light</vt:lpstr>
      <vt:lpstr>Source Code Pro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민성</dc:creator>
  <cp:lastModifiedBy>서 민성</cp:lastModifiedBy>
  <cp:revision>3</cp:revision>
  <dcterms:created xsi:type="dcterms:W3CDTF">2023-11-21T11:54:09Z</dcterms:created>
  <dcterms:modified xsi:type="dcterms:W3CDTF">2023-11-21T16:38:53Z</dcterms:modified>
</cp:coreProperties>
</file>