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58" r:id="rId4"/>
    <p:sldId id="265" r:id="rId5"/>
    <p:sldId id="260" r:id="rId6"/>
    <p:sldId id="266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F1F2F2"/>
    <a:srgbClr val="ECECEC"/>
    <a:srgbClr val="FBFBFB"/>
    <a:srgbClr val="75A5DE"/>
    <a:srgbClr val="3B3838"/>
    <a:srgbClr val="181717"/>
    <a:srgbClr val="FFD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D38F7-7265-43AB-B045-2E39B1DAB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4AB122-4288-42BA-BDA7-49497EE03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CDFCF-0288-4B3D-BFC9-76533994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5AF-EEC1-4C23-B8F2-B5E699D2BA52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08C2E-03F9-4910-AEDD-FD995D54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D4A1B-5B7E-43C6-B13C-5231217C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887-23DC-41CA-9C60-F2E85FF37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6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5E6BA-AAE6-44B8-9B82-E1247E26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94542E-54DC-41AD-8285-A425D8014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8FA95-F9C5-4856-939F-DC5F294F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5AF-EEC1-4C23-B8F2-B5E699D2BA52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6C69C-A598-4DFA-A100-19EC3226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40E3E-6407-4525-8197-F5C64340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887-23DC-41CA-9C60-F2E85FF37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8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FB8240-2565-4CCE-8C4F-9ABC350AB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F773DF-7775-4D80-8148-5F1E42495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EDA3D-D550-4638-9559-9BE09F1C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5AF-EEC1-4C23-B8F2-B5E699D2BA52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96AB0-3904-4FAE-A358-6B29382F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7AB04-EE7A-4D67-87E3-9FFB0283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887-23DC-41CA-9C60-F2E85FF37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43D7A-41E6-4C2C-A8C6-822673EF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BB119-DCEA-49F4-BAD9-7540CDC8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B4787-FE21-4AA9-B0D2-ED2C005B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5AF-EEC1-4C23-B8F2-B5E699D2BA52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3B3F2-A354-4D2D-8442-FA930582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B4FF7-D24A-4583-A9A7-8EB9C4A0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887-23DC-41CA-9C60-F2E85FF37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1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DB26-FED4-4D15-9B73-E1152C90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9E531-7764-495B-A53A-DBF2FB79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D843A-07DA-409D-9A42-60D92E05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5AF-EEC1-4C23-B8F2-B5E699D2BA52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2C628-B8DF-49CC-91F5-E360F384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9933E-6BAD-41ED-955C-808AF2E8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887-23DC-41CA-9C60-F2E85FF37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8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17257-BC1C-4712-893A-0CF6C602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A97C5-60F6-41DA-8E74-2EE54BC29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41941-997F-4FFF-B5F4-C0079D529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C49659-BF4D-41A3-8DE3-45781A29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5AF-EEC1-4C23-B8F2-B5E699D2BA52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8AE478-AA13-4346-8D2B-245DF404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33CFA-9AFB-43CD-AA8B-246A4B2D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887-23DC-41CA-9C60-F2E85FF37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2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CDFFA-0B95-46A4-805D-354921F0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64639-5357-4687-A18D-C22DEFDF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E3598-6876-49DE-82EE-75A119C5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1F73E9-2523-4428-9C53-585884A2E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29CE53-7BAA-42DC-AA29-6D1B68670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0F29D5-F549-43C4-89FB-ACA95DE3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5AF-EEC1-4C23-B8F2-B5E699D2BA52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A5B504-6781-43E0-B564-72B71BAC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35FDB4-7B3E-45D3-ADFB-36FB81D0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887-23DC-41CA-9C60-F2E85FF37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F2067-5C4B-417B-9E34-6D2F443B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10BEFA-BB94-4E61-B17B-19BE2C2A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5AF-EEC1-4C23-B8F2-B5E699D2BA52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1A3511-B627-4946-8A27-EB56EBAC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3751B-973D-4409-B24E-D80C17FC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887-23DC-41CA-9C60-F2E85FF37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2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8F11C0-39A2-4018-83DA-C5DC2F0F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5AF-EEC1-4C23-B8F2-B5E699D2BA52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A5F47F-BF49-4C8B-BB41-A8E7068B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8497C8-D4A6-4CA3-BE7A-52E14AAF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887-23DC-41CA-9C60-F2E85FF37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3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9FA12-945D-4D56-9ADB-9756703F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C0EA0-6AF7-4AD9-B42D-0A7AEEFB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6FC93D-ED69-41D0-842B-DBBD37C6A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DD7D5-893C-459A-A365-D5478B6A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5AF-EEC1-4C23-B8F2-B5E699D2BA52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9BC68-A9A6-444F-BAFE-3BE329FB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4F184-54AD-4FA3-A9A7-B23847FF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887-23DC-41CA-9C60-F2E85FF37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4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54195-30A6-48E8-A217-8E13A63B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C541AA-90B0-46F6-AD85-CFFBC017F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D70E6-C497-45DC-8C8F-0472C2B7E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B000A-8953-4216-82F2-51E0BABC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D5AF-EEC1-4C23-B8F2-B5E699D2BA52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DEBC6-ADB9-403E-8D80-E21ED9C7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9E4A1-FF5C-4DAC-94C5-142DD40E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887-23DC-41CA-9C60-F2E85FF37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1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8AB3EC-58A0-449B-BED3-50E31B1F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F1294-6070-4C9A-93FE-7FDF369B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3D000-958C-4F5C-9AE6-FE1CE71D2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4D5AF-EEC1-4C23-B8F2-B5E699D2BA52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EBF0E-4B66-47BE-9EDD-DCAEFC99A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AFF3A-363D-4D97-92A6-9799B0BB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2887-23DC-41CA-9C60-F2E85FF37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8DC89-EB67-4EB7-AA28-6603DC7F9350}"/>
              </a:ext>
            </a:extLst>
          </p:cNvPr>
          <p:cNvSpPr/>
          <p:nvPr/>
        </p:nvSpPr>
        <p:spPr>
          <a:xfrm>
            <a:off x="0" y="0"/>
            <a:ext cx="12192000" cy="518474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25400" dist="25400" dir="5400000" algn="t" rotWithShape="0">
              <a:schemeClr val="bg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E17EF5-FB60-4FCB-9B52-634DD388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6" y="100861"/>
            <a:ext cx="1986896" cy="3167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EC7E5AF-6DD5-4DCB-B4F9-FE3509B2FF28}"/>
              </a:ext>
            </a:extLst>
          </p:cNvPr>
          <p:cNvSpPr/>
          <p:nvPr/>
        </p:nvSpPr>
        <p:spPr>
          <a:xfrm>
            <a:off x="6532777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자가진단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73F6AC-A9B6-4F97-A9D0-27CADB1506A0}"/>
              </a:ext>
            </a:extLst>
          </p:cNvPr>
          <p:cNvSpPr/>
          <p:nvPr/>
        </p:nvSpPr>
        <p:spPr>
          <a:xfrm>
            <a:off x="7543016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선별 진료소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7B552F-9CF3-4231-BDBD-34884D2E2ECC}"/>
              </a:ext>
            </a:extLst>
          </p:cNvPr>
          <p:cNvSpPr/>
          <p:nvPr/>
        </p:nvSpPr>
        <p:spPr>
          <a:xfrm>
            <a:off x="8553255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지역별 현황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95B90E-F46D-4CF0-A2BE-FCF5CD8932B4}"/>
              </a:ext>
            </a:extLst>
          </p:cNvPr>
          <p:cNvSpPr/>
          <p:nvPr/>
        </p:nvSpPr>
        <p:spPr>
          <a:xfrm>
            <a:off x="9563494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해외 현황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E43C67-73DD-4035-B64C-6424CE4200E3}"/>
              </a:ext>
            </a:extLst>
          </p:cNvPr>
          <p:cNvSpPr/>
          <p:nvPr/>
        </p:nvSpPr>
        <p:spPr>
          <a:xfrm>
            <a:off x="10573733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관련 기사</a:t>
            </a:r>
          </a:p>
        </p:txBody>
      </p:sp>
      <p:pic>
        <p:nvPicPr>
          <p:cNvPr id="7" name="그림 6" descr="장난감이(가) 표시된 사진&#10;&#10;자동 생성된 설명">
            <a:extLst>
              <a:ext uri="{FF2B5EF4-FFF2-40B4-BE49-F238E27FC236}">
                <a16:creationId xmlns:a16="http://schemas.microsoft.com/office/drawing/2014/main" id="{D121CE92-715F-4ADE-AF3B-162300B648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0" t="13234" r="25839"/>
          <a:stretch/>
        </p:blipFill>
        <p:spPr>
          <a:xfrm>
            <a:off x="2384982" y="1263191"/>
            <a:ext cx="3051928" cy="517795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316B03C-A58B-4A86-B171-478FE99ED453}"/>
              </a:ext>
            </a:extLst>
          </p:cNvPr>
          <p:cNvGrpSpPr/>
          <p:nvPr/>
        </p:nvGrpSpPr>
        <p:grpSpPr>
          <a:xfrm>
            <a:off x="5436910" y="1856262"/>
            <a:ext cx="6755091" cy="1942926"/>
            <a:chOff x="5436909" y="1654311"/>
            <a:chExt cx="6755092" cy="194292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A697113-46E1-4095-9207-6FBFA6D8016B}"/>
                </a:ext>
              </a:extLst>
            </p:cNvPr>
            <p:cNvSpPr/>
            <p:nvPr/>
          </p:nvSpPr>
          <p:spPr>
            <a:xfrm>
              <a:off x="5436910" y="1654311"/>
              <a:ext cx="6755091" cy="13498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안녕하세요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! </a:t>
              </a:r>
            </a:p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제 이름은 </a:t>
              </a:r>
              <a:r>
                <a:rPr lang="ko-KR" altLang="en-US" sz="2800" dirty="0" err="1">
                  <a:solidFill>
                    <a:srgbClr val="75A5DE"/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코로키네이터</a:t>
              </a: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예요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59B75F-31B9-472B-ACE4-BF905CBB4406}"/>
                </a:ext>
              </a:extLst>
            </p:cNvPr>
            <p:cNvSpPr/>
            <p:nvPr/>
          </p:nvSpPr>
          <p:spPr>
            <a:xfrm>
              <a:off x="5436909" y="2530595"/>
              <a:ext cx="6755091" cy="1066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코로나와 관련하여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궁금하신게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 있다면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언제든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물어봐주세요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49ADBC-AA83-4D93-9D64-EDD10B0598BB}"/>
              </a:ext>
            </a:extLst>
          </p:cNvPr>
          <p:cNvGrpSpPr/>
          <p:nvPr/>
        </p:nvGrpSpPr>
        <p:grpSpPr>
          <a:xfrm>
            <a:off x="5436911" y="4082401"/>
            <a:ext cx="6755090" cy="311729"/>
            <a:chOff x="5436911" y="6033154"/>
            <a:chExt cx="6755090" cy="31172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7466B5D-A80E-4AB8-B02C-7C2AF5E82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010945" y="6151310"/>
              <a:ext cx="122400" cy="1224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90AEA28-92B0-46D5-8DED-95A2193F692F}"/>
                </a:ext>
              </a:extLst>
            </p:cNvPr>
            <p:cNvSpPr/>
            <p:nvPr/>
          </p:nvSpPr>
          <p:spPr>
            <a:xfrm>
              <a:off x="5436911" y="6033154"/>
              <a:ext cx="6755090" cy="3117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코로키네이터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불러보기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8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8DC89-EB67-4EB7-AA28-6603DC7F9350}"/>
              </a:ext>
            </a:extLst>
          </p:cNvPr>
          <p:cNvSpPr/>
          <p:nvPr/>
        </p:nvSpPr>
        <p:spPr>
          <a:xfrm>
            <a:off x="0" y="0"/>
            <a:ext cx="12192000" cy="518474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25400" dist="25400" dir="5400000" algn="t" rotWithShape="0">
              <a:schemeClr val="bg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E17EF5-FB60-4FCB-9B52-634DD388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6" y="100861"/>
            <a:ext cx="1986896" cy="3167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EC7E5AF-6DD5-4DCB-B4F9-FE3509B2FF28}"/>
              </a:ext>
            </a:extLst>
          </p:cNvPr>
          <p:cNvSpPr/>
          <p:nvPr/>
        </p:nvSpPr>
        <p:spPr>
          <a:xfrm>
            <a:off x="6532777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자가진단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73F6AC-A9B6-4F97-A9D0-27CADB1506A0}"/>
              </a:ext>
            </a:extLst>
          </p:cNvPr>
          <p:cNvSpPr/>
          <p:nvPr/>
        </p:nvSpPr>
        <p:spPr>
          <a:xfrm>
            <a:off x="7543016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선별 진료소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7B552F-9CF3-4231-BDBD-34884D2E2ECC}"/>
              </a:ext>
            </a:extLst>
          </p:cNvPr>
          <p:cNvSpPr/>
          <p:nvPr/>
        </p:nvSpPr>
        <p:spPr>
          <a:xfrm>
            <a:off x="8553255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지역별 현황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95B90E-F46D-4CF0-A2BE-FCF5CD8932B4}"/>
              </a:ext>
            </a:extLst>
          </p:cNvPr>
          <p:cNvSpPr/>
          <p:nvPr/>
        </p:nvSpPr>
        <p:spPr>
          <a:xfrm>
            <a:off x="9563494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해외 현황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E43C67-73DD-4035-B64C-6424CE4200E3}"/>
              </a:ext>
            </a:extLst>
          </p:cNvPr>
          <p:cNvSpPr/>
          <p:nvPr/>
        </p:nvSpPr>
        <p:spPr>
          <a:xfrm>
            <a:off x="10573733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관련 기사</a:t>
            </a:r>
          </a:p>
        </p:txBody>
      </p:sp>
      <p:pic>
        <p:nvPicPr>
          <p:cNvPr id="7" name="그림 6" descr="장난감이(가) 표시된 사진&#10;&#10;자동 생성된 설명">
            <a:extLst>
              <a:ext uri="{FF2B5EF4-FFF2-40B4-BE49-F238E27FC236}">
                <a16:creationId xmlns:a16="http://schemas.microsoft.com/office/drawing/2014/main" id="{D121CE92-715F-4ADE-AF3B-162300B648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0" t="13234" r="25839"/>
          <a:stretch/>
        </p:blipFill>
        <p:spPr>
          <a:xfrm>
            <a:off x="2384982" y="1263191"/>
            <a:ext cx="3051928" cy="517795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316B03C-A58B-4A86-B171-478FE99ED453}"/>
              </a:ext>
            </a:extLst>
          </p:cNvPr>
          <p:cNvGrpSpPr/>
          <p:nvPr/>
        </p:nvGrpSpPr>
        <p:grpSpPr>
          <a:xfrm>
            <a:off x="5436910" y="1856262"/>
            <a:ext cx="6755091" cy="1942926"/>
            <a:chOff x="5436909" y="1654311"/>
            <a:chExt cx="6755092" cy="194292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A697113-46E1-4095-9207-6FBFA6D8016B}"/>
                </a:ext>
              </a:extLst>
            </p:cNvPr>
            <p:cNvSpPr/>
            <p:nvPr/>
          </p:nvSpPr>
          <p:spPr>
            <a:xfrm>
              <a:off x="5436910" y="1654311"/>
              <a:ext cx="6755091" cy="13498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안녕하세요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! </a:t>
              </a:r>
            </a:p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제 이름은 </a:t>
              </a:r>
              <a:r>
                <a:rPr lang="ko-KR" altLang="en-US" sz="2800" dirty="0" err="1">
                  <a:solidFill>
                    <a:srgbClr val="75A5DE"/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코로키네이터</a:t>
              </a: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예요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59B75F-31B9-472B-ACE4-BF905CBB4406}"/>
                </a:ext>
              </a:extLst>
            </p:cNvPr>
            <p:cNvSpPr/>
            <p:nvPr/>
          </p:nvSpPr>
          <p:spPr>
            <a:xfrm>
              <a:off x="5436909" y="2530595"/>
              <a:ext cx="6755091" cy="1066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코로나와 관련하여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궁금하신게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 있다면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언제든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물어봐주세요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49ADBC-AA83-4D93-9D64-EDD10B0598BB}"/>
              </a:ext>
            </a:extLst>
          </p:cNvPr>
          <p:cNvGrpSpPr/>
          <p:nvPr/>
        </p:nvGrpSpPr>
        <p:grpSpPr>
          <a:xfrm>
            <a:off x="5436911" y="4082401"/>
            <a:ext cx="6755090" cy="311729"/>
            <a:chOff x="5436911" y="6033154"/>
            <a:chExt cx="6755090" cy="31172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7466B5D-A80E-4AB8-B02C-7C2AF5E82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010945" y="6151310"/>
              <a:ext cx="122400" cy="1224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90AEA28-92B0-46D5-8DED-95A2193F692F}"/>
                </a:ext>
              </a:extLst>
            </p:cNvPr>
            <p:cNvSpPr/>
            <p:nvPr/>
          </p:nvSpPr>
          <p:spPr>
            <a:xfrm>
              <a:off x="5436911" y="6033154"/>
              <a:ext cx="6755090" cy="3117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코로키네이터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불러보기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FF9AA9-9E59-4E32-BC53-5AD6A754D914}"/>
              </a:ext>
            </a:extLst>
          </p:cNvPr>
          <p:cNvSpPr/>
          <p:nvPr/>
        </p:nvSpPr>
        <p:spPr>
          <a:xfrm>
            <a:off x="6532777" y="4305343"/>
            <a:ext cx="4697618" cy="311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이거 누르면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챗봇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띄우기</a:t>
            </a:r>
            <a:endParaRPr lang="en-US" altLang="ko-KR" sz="140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81A297-B8E8-4C20-9106-AADD11B07652}"/>
              </a:ext>
            </a:extLst>
          </p:cNvPr>
          <p:cNvSpPr/>
          <p:nvPr/>
        </p:nvSpPr>
        <p:spPr>
          <a:xfrm>
            <a:off x="7084715" y="1306053"/>
            <a:ext cx="4697618" cy="817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지금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피피티에서는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안보이는데 왼쪽에 보면 동그라미 같은 걸로 각 페이지 이동 가능</a:t>
            </a:r>
            <a:endParaRPr lang="en-US" altLang="ko-KR" sz="140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4CD554-5AF1-4961-8B33-857D5B3FCCEF}"/>
              </a:ext>
            </a:extLst>
          </p:cNvPr>
          <p:cNvSpPr/>
          <p:nvPr/>
        </p:nvSpPr>
        <p:spPr>
          <a:xfrm>
            <a:off x="8814455" y="2014882"/>
            <a:ext cx="3359048" cy="729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글씨 부분 설정은 </a:t>
            </a:r>
            <a:r>
              <a:rPr lang="en-US" altLang="ko-KR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span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으로 </a:t>
            </a:r>
            <a:r>
              <a:rPr lang="en-US" altLang="ko-KR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css</a:t>
            </a:r>
            <a:r>
              <a:rPr lang="en-US" altLang="ko-KR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변경</a:t>
            </a:r>
            <a:endParaRPr lang="en-US" altLang="ko-KR" sz="140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글씨 색상 </a:t>
            </a:r>
            <a:r>
              <a:rPr lang="en-US" altLang="ko-KR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#75A5DE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로 통일 </a:t>
            </a:r>
            <a:r>
              <a:rPr lang="en-US" altLang="ko-KR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–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퍼렁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부분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6E81A9-3204-4A67-B53A-5EF148861357}"/>
              </a:ext>
            </a:extLst>
          </p:cNvPr>
          <p:cNvSpPr/>
          <p:nvPr/>
        </p:nvSpPr>
        <p:spPr>
          <a:xfrm>
            <a:off x="4501336" y="350735"/>
            <a:ext cx="4697618" cy="389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상단바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호버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하면 색상 </a:t>
            </a:r>
            <a:r>
              <a:rPr lang="en-US" altLang="ko-KR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#75A5DE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로 바뀌는 효과</a:t>
            </a:r>
            <a:endParaRPr lang="en-US" altLang="ko-KR" sz="140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18AE18-09B8-426B-B01F-805D786762A2}"/>
              </a:ext>
            </a:extLst>
          </p:cNvPr>
          <p:cNvSpPr/>
          <p:nvPr/>
        </p:nvSpPr>
        <p:spPr>
          <a:xfrm>
            <a:off x="398085" y="713635"/>
            <a:ext cx="5380545" cy="389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폰트는 지금 구글 폰트가 아니라 구글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폰트말고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적용하는 거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찾아봐야할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듯</a:t>
            </a:r>
            <a:endParaRPr lang="en-US" altLang="ko-KR" sz="140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12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8DC89-EB67-4EB7-AA28-6603DC7F9350}"/>
              </a:ext>
            </a:extLst>
          </p:cNvPr>
          <p:cNvSpPr/>
          <p:nvPr/>
        </p:nvSpPr>
        <p:spPr>
          <a:xfrm>
            <a:off x="0" y="0"/>
            <a:ext cx="12192000" cy="518474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25400" dist="25400" dir="5400000" algn="t" rotWithShape="0">
              <a:schemeClr val="bg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E17EF5-FB60-4FCB-9B52-634DD388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6" y="100861"/>
            <a:ext cx="1986896" cy="3167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EC7E5AF-6DD5-4DCB-B4F9-FE3509B2FF28}"/>
              </a:ext>
            </a:extLst>
          </p:cNvPr>
          <p:cNvSpPr/>
          <p:nvPr/>
        </p:nvSpPr>
        <p:spPr>
          <a:xfrm>
            <a:off x="6532777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자가진단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73F6AC-A9B6-4F97-A9D0-27CADB1506A0}"/>
              </a:ext>
            </a:extLst>
          </p:cNvPr>
          <p:cNvSpPr/>
          <p:nvPr/>
        </p:nvSpPr>
        <p:spPr>
          <a:xfrm>
            <a:off x="7543016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선별 진료소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7B552F-9CF3-4231-BDBD-34884D2E2ECC}"/>
              </a:ext>
            </a:extLst>
          </p:cNvPr>
          <p:cNvSpPr/>
          <p:nvPr/>
        </p:nvSpPr>
        <p:spPr>
          <a:xfrm>
            <a:off x="8553255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지역별 현황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95B90E-F46D-4CF0-A2BE-FCF5CD8932B4}"/>
              </a:ext>
            </a:extLst>
          </p:cNvPr>
          <p:cNvSpPr/>
          <p:nvPr/>
        </p:nvSpPr>
        <p:spPr>
          <a:xfrm>
            <a:off x="9563494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해외 현황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E43C67-73DD-4035-B64C-6424CE4200E3}"/>
              </a:ext>
            </a:extLst>
          </p:cNvPr>
          <p:cNvSpPr/>
          <p:nvPr/>
        </p:nvSpPr>
        <p:spPr>
          <a:xfrm>
            <a:off x="10573733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관련 기사</a:t>
            </a:r>
          </a:p>
        </p:txBody>
      </p:sp>
      <p:pic>
        <p:nvPicPr>
          <p:cNvPr id="17" name="그림 16" descr="사람이(가) 표시된 사진&#10;&#10;자동 생성된 설명">
            <a:extLst>
              <a:ext uri="{FF2B5EF4-FFF2-40B4-BE49-F238E27FC236}">
                <a16:creationId xmlns:a16="http://schemas.microsoft.com/office/drawing/2014/main" id="{AAFE133B-120E-461E-845C-DF1165C4D4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2" t="8982" r="16387"/>
          <a:stretch/>
        </p:blipFill>
        <p:spPr>
          <a:xfrm>
            <a:off x="7852529" y="2677212"/>
            <a:ext cx="2884602" cy="4171361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3A1B9E-B090-4C6D-9FEE-EF834A8E3477}"/>
              </a:ext>
            </a:extLst>
          </p:cNvPr>
          <p:cNvSpPr/>
          <p:nvPr/>
        </p:nvSpPr>
        <p:spPr>
          <a:xfrm>
            <a:off x="1702326" y="2638594"/>
            <a:ext cx="7002547" cy="548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코로나 </a:t>
            </a:r>
            <a:r>
              <a:rPr lang="ko-KR" altLang="en-US" sz="2800" dirty="0">
                <a:solidFill>
                  <a:srgbClr val="75A5DE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자가진단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을 해보고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싶으신가요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?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B860EE-2E2F-4312-A407-B2856E3260EB}"/>
              </a:ext>
            </a:extLst>
          </p:cNvPr>
          <p:cNvSpPr/>
          <p:nvPr/>
        </p:nvSpPr>
        <p:spPr>
          <a:xfrm>
            <a:off x="1702326" y="1612519"/>
            <a:ext cx="7002547" cy="548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주변에 있는 </a:t>
            </a:r>
            <a:r>
              <a:rPr lang="ko-KR" altLang="en-US" sz="2800" dirty="0">
                <a:solidFill>
                  <a:srgbClr val="75A5DE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선별 진료소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위치가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궁금하신가요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?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7482BE3-2157-4AAA-8E5B-D778172CCC18}"/>
              </a:ext>
            </a:extLst>
          </p:cNvPr>
          <p:cNvSpPr/>
          <p:nvPr/>
        </p:nvSpPr>
        <p:spPr>
          <a:xfrm>
            <a:off x="1702326" y="4791173"/>
            <a:ext cx="675509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코로키네이터는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다 답해드릴 수 있어요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5A5DE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지역별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거리두기 단계가 궁금하시다면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8AA84CB-BED7-45AA-8949-5920578F0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41" y="5415575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8DC89-EB67-4EB7-AA28-6603DC7F9350}"/>
              </a:ext>
            </a:extLst>
          </p:cNvPr>
          <p:cNvSpPr/>
          <p:nvPr/>
        </p:nvSpPr>
        <p:spPr>
          <a:xfrm>
            <a:off x="0" y="0"/>
            <a:ext cx="12192000" cy="518474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25400" dist="25400" dir="5400000" algn="t" rotWithShape="0">
              <a:schemeClr val="bg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E17EF5-FB60-4FCB-9B52-634DD388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6" y="100861"/>
            <a:ext cx="1986896" cy="3167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EC7E5AF-6DD5-4DCB-B4F9-FE3509B2FF28}"/>
              </a:ext>
            </a:extLst>
          </p:cNvPr>
          <p:cNvSpPr/>
          <p:nvPr/>
        </p:nvSpPr>
        <p:spPr>
          <a:xfrm>
            <a:off x="6532777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자가진단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73F6AC-A9B6-4F97-A9D0-27CADB1506A0}"/>
              </a:ext>
            </a:extLst>
          </p:cNvPr>
          <p:cNvSpPr/>
          <p:nvPr/>
        </p:nvSpPr>
        <p:spPr>
          <a:xfrm>
            <a:off x="7543016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선별 진료소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7B552F-9CF3-4231-BDBD-34884D2E2ECC}"/>
              </a:ext>
            </a:extLst>
          </p:cNvPr>
          <p:cNvSpPr/>
          <p:nvPr/>
        </p:nvSpPr>
        <p:spPr>
          <a:xfrm>
            <a:off x="8553255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지역별 현황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95B90E-F46D-4CF0-A2BE-FCF5CD8932B4}"/>
              </a:ext>
            </a:extLst>
          </p:cNvPr>
          <p:cNvSpPr/>
          <p:nvPr/>
        </p:nvSpPr>
        <p:spPr>
          <a:xfrm>
            <a:off x="9563494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해외 현황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E43C67-73DD-4035-B64C-6424CE4200E3}"/>
              </a:ext>
            </a:extLst>
          </p:cNvPr>
          <p:cNvSpPr/>
          <p:nvPr/>
        </p:nvSpPr>
        <p:spPr>
          <a:xfrm>
            <a:off x="10573733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관련 기사</a:t>
            </a:r>
          </a:p>
        </p:txBody>
      </p:sp>
      <p:pic>
        <p:nvPicPr>
          <p:cNvPr id="17" name="그림 16" descr="사람이(가) 표시된 사진&#10;&#10;자동 생성된 설명">
            <a:extLst>
              <a:ext uri="{FF2B5EF4-FFF2-40B4-BE49-F238E27FC236}">
                <a16:creationId xmlns:a16="http://schemas.microsoft.com/office/drawing/2014/main" id="{AAFE133B-120E-461E-845C-DF1165C4D4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2" t="8982" r="16387"/>
          <a:stretch/>
        </p:blipFill>
        <p:spPr>
          <a:xfrm>
            <a:off x="7852529" y="2677212"/>
            <a:ext cx="2884602" cy="4171361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3A1B9E-B090-4C6D-9FEE-EF834A8E3477}"/>
              </a:ext>
            </a:extLst>
          </p:cNvPr>
          <p:cNvSpPr/>
          <p:nvPr/>
        </p:nvSpPr>
        <p:spPr>
          <a:xfrm>
            <a:off x="1702326" y="2638594"/>
            <a:ext cx="7002547" cy="548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코로나 </a:t>
            </a:r>
            <a:r>
              <a:rPr lang="ko-KR" altLang="en-US" sz="2800" dirty="0">
                <a:solidFill>
                  <a:srgbClr val="75A5DE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자가진단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을 해보고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싶으신가요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?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B860EE-2E2F-4312-A407-B2856E3260EB}"/>
              </a:ext>
            </a:extLst>
          </p:cNvPr>
          <p:cNvSpPr/>
          <p:nvPr/>
        </p:nvSpPr>
        <p:spPr>
          <a:xfrm>
            <a:off x="1702326" y="1612519"/>
            <a:ext cx="7002547" cy="548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주변에 있는 </a:t>
            </a:r>
            <a:r>
              <a:rPr lang="ko-KR" altLang="en-US" sz="2800" dirty="0">
                <a:solidFill>
                  <a:srgbClr val="75A5DE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선별 진료소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위치가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궁금하신가요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?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7482BE3-2157-4AAA-8E5B-D778172CCC18}"/>
              </a:ext>
            </a:extLst>
          </p:cNvPr>
          <p:cNvSpPr/>
          <p:nvPr/>
        </p:nvSpPr>
        <p:spPr>
          <a:xfrm>
            <a:off x="1702326" y="4791173"/>
            <a:ext cx="675509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코로키네이터는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다 답해드릴 수 있어요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5A5DE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지역별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거리두기 단계가 궁금하시다면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8AA84CB-BED7-45AA-8949-5920578F0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41" y="5415575"/>
            <a:ext cx="180000" cy="180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D1FB94-B736-48B9-AB59-0485BFE0A013}"/>
              </a:ext>
            </a:extLst>
          </p:cNvPr>
          <p:cNvSpPr/>
          <p:nvPr/>
        </p:nvSpPr>
        <p:spPr>
          <a:xfrm>
            <a:off x="6818761" y="1426017"/>
            <a:ext cx="2476069" cy="261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이거 클릭하면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챗봇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연결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08AF73-641E-405F-8EF0-A7D7BF499C13}"/>
              </a:ext>
            </a:extLst>
          </p:cNvPr>
          <p:cNvSpPr/>
          <p:nvPr/>
        </p:nvSpPr>
        <p:spPr>
          <a:xfrm>
            <a:off x="5981347" y="2488435"/>
            <a:ext cx="2476069" cy="261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이것도</a:t>
            </a:r>
            <a:endParaRPr lang="ko-KR" altLang="en-US" sz="140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75B59B-138B-4218-A692-62C1F1894C49}"/>
              </a:ext>
            </a:extLst>
          </p:cNvPr>
          <p:cNvSpPr/>
          <p:nvPr/>
        </p:nvSpPr>
        <p:spPr>
          <a:xfrm>
            <a:off x="3360468" y="5705573"/>
            <a:ext cx="485027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 화살표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호버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효과 색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퍼렁으로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바꾸는거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정도</a:t>
            </a:r>
            <a:r>
              <a:rPr lang="en-US" altLang="ko-KR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? 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생각 중</a:t>
            </a:r>
            <a:endParaRPr lang="en-US" altLang="ko-KR" sz="140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누르면 다음 페이지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넘어감</a:t>
            </a:r>
            <a:r>
              <a:rPr lang="en-US" altLang="ko-KR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이건 슬라이드 코드 가져다 쓰면 될 듯</a:t>
            </a:r>
            <a:r>
              <a:rPr lang="en-US" altLang="ko-KR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95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8DC89-EB67-4EB7-AA28-6603DC7F9350}"/>
              </a:ext>
            </a:extLst>
          </p:cNvPr>
          <p:cNvSpPr/>
          <p:nvPr/>
        </p:nvSpPr>
        <p:spPr>
          <a:xfrm>
            <a:off x="0" y="0"/>
            <a:ext cx="12192000" cy="518474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25400" dist="25400" dir="5400000" algn="t" rotWithShape="0">
              <a:schemeClr val="bg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E17EF5-FB60-4FCB-9B52-634DD388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6" y="100861"/>
            <a:ext cx="1986896" cy="3167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EC7E5AF-6DD5-4DCB-B4F9-FE3509B2FF28}"/>
              </a:ext>
            </a:extLst>
          </p:cNvPr>
          <p:cNvSpPr/>
          <p:nvPr/>
        </p:nvSpPr>
        <p:spPr>
          <a:xfrm>
            <a:off x="6532777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자가진단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73F6AC-A9B6-4F97-A9D0-27CADB1506A0}"/>
              </a:ext>
            </a:extLst>
          </p:cNvPr>
          <p:cNvSpPr/>
          <p:nvPr/>
        </p:nvSpPr>
        <p:spPr>
          <a:xfrm>
            <a:off x="7543016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선별 진료소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7B552F-9CF3-4231-BDBD-34884D2E2ECC}"/>
              </a:ext>
            </a:extLst>
          </p:cNvPr>
          <p:cNvSpPr/>
          <p:nvPr/>
        </p:nvSpPr>
        <p:spPr>
          <a:xfrm>
            <a:off x="8553255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지역별 현황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95B90E-F46D-4CF0-A2BE-FCF5CD8932B4}"/>
              </a:ext>
            </a:extLst>
          </p:cNvPr>
          <p:cNvSpPr/>
          <p:nvPr/>
        </p:nvSpPr>
        <p:spPr>
          <a:xfrm>
            <a:off x="9563494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해외 현황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E43C67-73DD-4035-B64C-6424CE4200E3}"/>
              </a:ext>
            </a:extLst>
          </p:cNvPr>
          <p:cNvSpPr/>
          <p:nvPr/>
        </p:nvSpPr>
        <p:spPr>
          <a:xfrm>
            <a:off x="10573733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관련 기사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B860EE-2E2F-4312-A407-B2856E3260EB}"/>
              </a:ext>
            </a:extLst>
          </p:cNvPr>
          <p:cNvSpPr/>
          <p:nvPr/>
        </p:nvSpPr>
        <p:spPr>
          <a:xfrm>
            <a:off x="4542505" y="1852934"/>
            <a:ext cx="6492356" cy="548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75A5DE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서울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은 </a:t>
            </a:r>
            <a:r>
              <a:rPr lang="en-US" altLang="ko-KR" sz="2800" dirty="0">
                <a:solidFill>
                  <a:srgbClr val="75A5DE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2</a:t>
            </a:r>
            <a:r>
              <a:rPr lang="ko-KR" altLang="en-US" sz="2800" dirty="0">
                <a:solidFill>
                  <a:srgbClr val="75A5DE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단계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군요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.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518415-C672-4FFB-A4F7-3493BCBD0D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6" t="2749" r="28900" b="2681"/>
          <a:stretch/>
        </p:blipFill>
        <p:spPr>
          <a:xfrm>
            <a:off x="9905435" y="4177247"/>
            <a:ext cx="905782" cy="240454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40B228-5AAA-4E88-886E-D707DA34F3BB}"/>
              </a:ext>
            </a:extLst>
          </p:cNvPr>
          <p:cNvSpPr/>
          <p:nvPr/>
        </p:nvSpPr>
        <p:spPr>
          <a:xfrm>
            <a:off x="4542504" y="2475947"/>
            <a:ext cx="6488430" cy="2730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행사 제한 인원은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100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명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미만까지예요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식당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카페는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22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시까지만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매장 내 취식이 가능해요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영화관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, PC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학원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놀이공원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대형마트는 운영 제한이 해제되어요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대신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한 칸 띄우기를 꼭 지켜야해요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스포츠 관람은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10%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관중 입장이 가능해요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종교 활동은 기존 활동의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20%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이내로 가능해요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2D8D920-C4BE-4A3E-AD32-45EF92F87866}"/>
              </a:ext>
            </a:extLst>
          </p:cNvPr>
          <p:cNvGrpSpPr/>
          <p:nvPr/>
        </p:nvGrpSpPr>
        <p:grpSpPr>
          <a:xfrm>
            <a:off x="1391534" y="1595988"/>
            <a:ext cx="2683048" cy="4028463"/>
            <a:chOff x="1391534" y="1478000"/>
            <a:chExt cx="2683048" cy="4028463"/>
          </a:xfrm>
        </p:grpSpPr>
        <p:pic>
          <p:nvPicPr>
            <p:cNvPr id="11" name="그림 10" descr="자연이(가) 표시된 사진&#10;&#10;자동 생성된 설명">
              <a:extLst>
                <a:ext uri="{FF2B5EF4-FFF2-40B4-BE49-F238E27FC236}">
                  <a16:creationId xmlns:a16="http://schemas.microsoft.com/office/drawing/2014/main" id="{8B354369-801B-44A1-8993-904AF12B4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49000"/>
                      </a14:imgEffect>
                      <a14:imgEffect>
                        <a14:colorTemperature colorTemp="4415"/>
                      </a14:imgEffect>
                      <a14:imgEffect>
                        <a14:saturation sat="85000"/>
                      </a14:imgEffect>
                      <a14:imgEffect>
                        <a14:brightnessContrast bright="-4000" contras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57" r="19815" b="20280"/>
            <a:stretch/>
          </p:blipFill>
          <p:spPr>
            <a:xfrm>
              <a:off x="1391534" y="1478000"/>
              <a:ext cx="2649717" cy="3513100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B5378FC-A1CC-4676-B635-B2EF23E19564}"/>
                </a:ext>
              </a:extLst>
            </p:cNvPr>
            <p:cNvGrpSpPr/>
            <p:nvPr/>
          </p:nvGrpSpPr>
          <p:grpSpPr>
            <a:xfrm>
              <a:off x="2167687" y="2107645"/>
              <a:ext cx="434590" cy="457545"/>
              <a:chOff x="2167687" y="2107645"/>
              <a:chExt cx="434590" cy="457545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8131CFD8-9558-4FC7-88CC-62DE76FA10B1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60D27FE-550F-47BE-A4BE-83EF64679449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서울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493ADB5-2D5D-43AA-9E4E-140AC6080F38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2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B805A2C-CE28-4433-A4F1-D06932530A1C}"/>
                </a:ext>
              </a:extLst>
            </p:cNvPr>
            <p:cNvGrpSpPr/>
            <p:nvPr/>
          </p:nvGrpSpPr>
          <p:grpSpPr>
            <a:xfrm>
              <a:off x="1996034" y="1548415"/>
              <a:ext cx="434590" cy="457545"/>
              <a:chOff x="2167687" y="2107645"/>
              <a:chExt cx="434590" cy="457545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C420186-2DFD-4C0D-B18D-E0972CC5A3D1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24FEB86-4162-4D3A-8EDD-8798C7DC169D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경기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7A8DBE0-CBC1-43F4-9762-61E74FD2C97D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2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6710B72-8299-4559-A29D-BA0CFF6AFF02}"/>
                </a:ext>
              </a:extLst>
            </p:cNvPr>
            <p:cNvGrpSpPr/>
            <p:nvPr/>
          </p:nvGrpSpPr>
          <p:grpSpPr>
            <a:xfrm>
              <a:off x="1561444" y="2115265"/>
              <a:ext cx="434590" cy="457545"/>
              <a:chOff x="2167687" y="2107645"/>
              <a:chExt cx="434590" cy="457545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A78E25-4313-45F2-BA6A-2849B178C7BC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E62D858-88FD-4F13-B281-E7743A8C8EEF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인천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7018242-F278-48BF-9F5B-F530B93E66E3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2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DDEF5C6-2C1C-421C-928C-F81F3A5EF2EF}"/>
                </a:ext>
              </a:extLst>
            </p:cNvPr>
            <p:cNvGrpSpPr/>
            <p:nvPr/>
          </p:nvGrpSpPr>
          <p:grpSpPr>
            <a:xfrm>
              <a:off x="1950392" y="2643225"/>
              <a:ext cx="434590" cy="457545"/>
              <a:chOff x="2167687" y="2107645"/>
              <a:chExt cx="434590" cy="457545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DDD971F-D4B7-410D-8725-A06C59101E7F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6313940-B42E-418B-8614-CE3897B0099B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세종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2A0AF5E-04B2-4C55-B1C2-EF832EDC551C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21F73297-2466-43D5-BFAC-5F2CB54FD9B7}"/>
                </a:ext>
              </a:extLst>
            </p:cNvPr>
            <p:cNvGrpSpPr/>
            <p:nvPr/>
          </p:nvGrpSpPr>
          <p:grpSpPr>
            <a:xfrm>
              <a:off x="3401185" y="4218032"/>
              <a:ext cx="434590" cy="457545"/>
              <a:chOff x="2167687" y="2107645"/>
              <a:chExt cx="434590" cy="457545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BF0B3874-01BF-422C-9E68-2EF11DA94FC4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44D0DF6-7B1E-43C5-8DC0-832A13491E7C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부산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1009689-ADA6-4BC1-AEBC-41270CDEB772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45F33E3-609B-4308-9D95-D0AC42FB2266}"/>
                </a:ext>
              </a:extLst>
            </p:cNvPr>
            <p:cNvGrpSpPr/>
            <p:nvPr/>
          </p:nvGrpSpPr>
          <p:grpSpPr>
            <a:xfrm>
              <a:off x="3103530" y="3313974"/>
              <a:ext cx="434590" cy="457545"/>
              <a:chOff x="2167687" y="2107645"/>
              <a:chExt cx="434590" cy="457545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6B2139FC-1391-46CC-B6BB-C7C25ACCDD6E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EC923DA3-4518-4337-A545-900883BFB4E9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대구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B1EDAB5-AF33-41BE-B43B-2D093215A7E4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BA5C41D-5337-4D4C-A656-2C763E34DEAD}"/>
                </a:ext>
              </a:extLst>
            </p:cNvPr>
            <p:cNvGrpSpPr/>
            <p:nvPr/>
          </p:nvGrpSpPr>
          <p:grpSpPr>
            <a:xfrm>
              <a:off x="3639992" y="3673044"/>
              <a:ext cx="434590" cy="457545"/>
              <a:chOff x="2167687" y="2107645"/>
              <a:chExt cx="434590" cy="457545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DE432A40-3C3A-4F81-BCDD-6F9AD873198D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222E8E-B99D-4BAD-A935-276388388F51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울산</a:t>
                </a: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00FE7888-F3DF-4C1D-BBED-D54A567BD809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219D4FE-B3EB-4F10-BB69-331E56E5AF20}"/>
                </a:ext>
              </a:extLst>
            </p:cNvPr>
            <p:cNvGrpSpPr/>
            <p:nvPr/>
          </p:nvGrpSpPr>
          <p:grpSpPr>
            <a:xfrm>
              <a:off x="2751559" y="3938518"/>
              <a:ext cx="434590" cy="457545"/>
              <a:chOff x="2167687" y="2107645"/>
              <a:chExt cx="434590" cy="457545"/>
            </a:xfrm>
          </p:grpSpPr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32775977-A799-418D-A7C0-B21B684BDB96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D792F56-E313-4A55-9AC6-55C3182F16DF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경남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3260A2A-A8B2-4191-B4AF-A75256FF1087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2A6F44C-A9FB-4283-8F75-31F92AAD575E}"/>
                </a:ext>
              </a:extLst>
            </p:cNvPr>
            <p:cNvGrpSpPr/>
            <p:nvPr/>
          </p:nvGrpSpPr>
          <p:grpSpPr>
            <a:xfrm>
              <a:off x="2111493" y="3981574"/>
              <a:ext cx="434590" cy="457545"/>
              <a:chOff x="2167687" y="2107645"/>
              <a:chExt cx="434590" cy="457545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7F061461-5108-4398-ABC8-DAA31E593DB3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9EEA3A2-8BD2-479B-AD67-44195ACC7D0F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광주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DB739D0E-D0E2-4DBA-A7CA-E931E25AEB9A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A9D3850-5EB3-4D44-8595-751EE844D69F}"/>
                </a:ext>
              </a:extLst>
            </p:cNvPr>
            <p:cNvGrpSpPr/>
            <p:nvPr/>
          </p:nvGrpSpPr>
          <p:grpSpPr>
            <a:xfrm>
              <a:off x="1569578" y="4218032"/>
              <a:ext cx="434590" cy="457545"/>
              <a:chOff x="2167687" y="2107645"/>
              <a:chExt cx="434590" cy="457545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087E990-1830-4DE4-AA30-EFDDBEE0ABB1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5C0B07A-15FB-4E81-877E-5698A6B8B08E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전남</a:t>
                </a: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5C26B49-09EF-4590-B08F-117A072627AC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pic>
          <p:nvPicPr>
            <p:cNvPr id="83" name="그림 82" descr="자연이(가) 표시된 사진&#10;&#10;자동 생성된 설명">
              <a:extLst>
                <a:ext uri="{FF2B5EF4-FFF2-40B4-BE49-F238E27FC236}">
                  <a16:creationId xmlns:a16="http://schemas.microsoft.com/office/drawing/2014/main" id="{2E0A0BD0-EFEA-401E-B7A2-94F2A2581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49000"/>
                      </a14:imgEffect>
                      <a14:imgEffect>
                        <a14:colorTemperature colorTemp="4415"/>
                      </a14:imgEffect>
                      <a14:imgEffect>
                        <a14:saturation sat="85000"/>
                      </a14:imgEffect>
                      <a14:imgEffect>
                        <a14:brightnessContrast bright="-4000" contras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57" t="89201" r="19815"/>
            <a:stretch/>
          </p:blipFill>
          <p:spPr>
            <a:xfrm>
              <a:off x="1391534" y="4991100"/>
              <a:ext cx="2649717" cy="475891"/>
            </a:xfrm>
            <a:prstGeom prst="rect">
              <a:avLst/>
            </a:prstGeom>
          </p:spPr>
        </p:pic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494C12F-1192-4292-8329-5BB37F254BA7}"/>
                </a:ext>
              </a:extLst>
            </p:cNvPr>
            <p:cNvGrpSpPr/>
            <p:nvPr/>
          </p:nvGrpSpPr>
          <p:grpSpPr>
            <a:xfrm>
              <a:off x="1901490" y="5048918"/>
              <a:ext cx="434590" cy="457545"/>
              <a:chOff x="2167687" y="2107645"/>
              <a:chExt cx="434590" cy="457545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BB95CDC7-BF19-44EC-8149-C9B71CEBF30C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BF663E5-5D65-4C61-9A07-3A8BD2342A66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제주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6818295-BE22-4FFD-A522-AC506264A22B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856450E3-8818-449A-BB5A-DC5F38B7B70E}"/>
                </a:ext>
              </a:extLst>
            </p:cNvPr>
            <p:cNvGrpSpPr/>
            <p:nvPr/>
          </p:nvGrpSpPr>
          <p:grpSpPr>
            <a:xfrm>
              <a:off x="1947620" y="3380622"/>
              <a:ext cx="434590" cy="457545"/>
              <a:chOff x="2167687" y="2107645"/>
              <a:chExt cx="434590" cy="457545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421A0D4E-9C8E-4EBE-82F9-B1B58043D467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08663EC6-67F6-4409-9D18-23E08165D2CD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전북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244CF05-0129-4BA5-BB87-BA3F8DE8B941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9C44930-383F-4E29-9F22-2DC0A2D9158A}"/>
                </a:ext>
              </a:extLst>
            </p:cNvPr>
            <p:cNvGrpSpPr/>
            <p:nvPr/>
          </p:nvGrpSpPr>
          <p:grpSpPr>
            <a:xfrm>
              <a:off x="2390082" y="2920419"/>
              <a:ext cx="434590" cy="457545"/>
              <a:chOff x="2167687" y="2107645"/>
              <a:chExt cx="434590" cy="457545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72AF119-06E0-4AD6-BA7D-1585D53A8591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7DA46C0-B772-41D7-A4D0-FCB9C86CE9C6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대전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893C63A0-0C1F-4B06-8191-D89BAFC0E8B5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099D9F8D-BBEC-483C-856F-1B0068144994}"/>
                </a:ext>
              </a:extLst>
            </p:cNvPr>
            <p:cNvGrpSpPr/>
            <p:nvPr/>
          </p:nvGrpSpPr>
          <p:grpSpPr>
            <a:xfrm>
              <a:off x="2995821" y="2733595"/>
              <a:ext cx="434590" cy="457545"/>
              <a:chOff x="2167687" y="2107645"/>
              <a:chExt cx="434590" cy="457545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5D8530E6-2A4A-48BD-AEC2-9F9EC615FA4B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A6CD8D77-3E68-45FC-B3F9-CED9F5E20C7C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경북</a:t>
                </a: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D9F7B15-2D34-496A-96E7-A735FDB736DB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60E8E13-473D-486C-BBE2-07830AC5954B}"/>
                </a:ext>
              </a:extLst>
            </p:cNvPr>
            <p:cNvGrpSpPr/>
            <p:nvPr/>
          </p:nvGrpSpPr>
          <p:grpSpPr>
            <a:xfrm>
              <a:off x="2852904" y="1895285"/>
              <a:ext cx="434590" cy="457545"/>
              <a:chOff x="2167687" y="2107645"/>
              <a:chExt cx="434590" cy="457545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AEE67D8E-F309-47CF-A61A-F3522C07E6D5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D02AA5A7-5547-44E2-A7EF-8497D335E24F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강원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136703E7-1C70-4BDD-A703-D31EBEE24488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300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8DC89-EB67-4EB7-AA28-6603DC7F9350}"/>
              </a:ext>
            </a:extLst>
          </p:cNvPr>
          <p:cNvSpPr/>
          <p:nvPr/>
        </p:nvSpPr>
        <p:spPr>
          <a:xfrm>
            <a:off x="0" y="0"/>
            <a:ext cx="12192000" cy="518474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25400" dist="25400" dir="5400000" algn="t" rotWithShape="0">
              <a:schemeClr val="bg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E17EF5-FB60-4FCB-9B52-634DD388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6" y="100861"/>
            <a:ext cx="1986896" cy="3167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EC7E5AF-6DD5-4DCB-B4F9-FE3509B2FF28}"/>
              </a:ext>
            </a:extLst>
          </p:cNvPr>
          <p:cNvSpPr/>
          <p:nvPr/>
        </p:nvSpPr>
        <p:spPr>
          <a:xfrm>
            <a:off x="6532777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자가진단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73F6AC-A9B6-4F97-A9D0-27CADB1506A0}"/>
              </a:ext>
            </a:extLst>
          </p:cNvPr>
          <p:cNvSpPr/>
          <p:nvPr/>
        </p:nvSpPr>
        <p:spPr>
          <a:xfrm>
            <a:off x="7543016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선별 진료소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7B552F-9CF3-4231-BDBD-34884D2E2ECC}"/>
              </a:ext>
            </a:extLst>
          </p:cNvPr>
          <p:cNvSpPr/>
          <p:nvPr/>
        </p:nvSpPr>
        <p:spPr>
          <a:xfrm>
            <a:off x="8553255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지역별 현황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95B90E-F46D-4CF0-A2BE-FCF5CD8932B4}"/>
              </a:ext>
            </a:extLst>
          </p:cNvPr>
          <p:cNvSpPr/>
          <p:nvPr/>
        </p:nvSpPr>
        <p:spPr>
          <a:xfrm>
            <a:off x="9563494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해외 현황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E43C67-73DD-4035-B64C-6424CE4200E3}"/>
              </a:ext>
            </a:extLst>
          </p:cNvPr>
          <p:cNvSpPr/>
          <p:nvPr/>
        </p:nvSpPr>
        <p:spPr>
          <a:xfrm>
            <a:off x="10573733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관련 기사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B860EE-2E2F-4312-A407-B2856E3260EB}"/>
              </a:ext>
            </a:extLst>
          </p:cNvPr>
          <p:cNvSpPr/>
          <p:nvPr/>
        </p:nvSpPr>
        <p:spPr>
          <a:xfrm>
            <a:off x="4542505" y="1852934"/>
            <a:ext cx="6492356" cy="548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75A5DE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서울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은 </a:t>
            </a:r>
            <a:r>
              <a:rPr lang="en-US" altLang="ko-KR" sz="2800" dirty="0">
                <a:solidFill>
                  <a:srgbClr val="75A5DE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2</a:t>
            </a:r>
            <a:r>
              <a:rPr lang="ko-KR" altLang="en-US" sz="2800" dirty="0">
                <a:solidFill>
                  <a:srgbClr val="75A5DE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단계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군요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.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518415-C672-4FFB-A4F7-3493BCBD0D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6" t="2749" r="28900" b="2681"/>
          <a:stretch/>
        </p:blipFill>
        <p:spPr>
          <a:xfrm>
            <a:off x="9905435" y="4177247"/>
            <a:ext cx="905782" cy="240454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40B228-5AAA-4E88-886E-D707DA34F3BB}"/>
              </a:ext>
            </a:extLst>
          </p:cNvPr>
          <p:cNvSpPr/>
          <p:nvPr/>
        </p:nvSpPr>
        <p:spPr>
          <a:xfrm>
            <a:off x="4542504" y="2475947"/>
            <a:ext cx="6488430" cy="2730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행사 제한 인원은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100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명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미만까지예요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식당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카페는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22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시까지만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매장 내 취식이 가능해요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영화관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, PC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학원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놀이공원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대형마트는 운영 제한이 해제되어요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대신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한 칸 띄우기를 꼭 지켜야해요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스포츠 관람은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10%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관중 입장이 가능해요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종교 활동은 기존 활동의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20%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이내로 가능해요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2D8D920-C4BE-4A3E-AD32-45EF92F87866}"/>
              </a:ext>
            </a:extLst>
          </p:cNvPr>
          <p:cNvGrpSpPr/>
          <p:nvPr/>
        </p:nvGrpSpPr>
        <p:grpSpPr>
          <a:xfrm>
            <a:off x="1391534" y="1595988"/>
            <a:ext cx="2683048" cy="4028463"/>
            <a:chOff x="1391534" y="1478000"/>
            <a:chExt cx="2683048" cy="4028463"/>
          </a:xfrm>
        </p:grpSpPr>
        <p:pic>
          <p:nvPicPr>
            <p:cNvPr id="11" name="그림 10" descr="자연이(가) 표시된 사진&#10;&#10;자동 생성된 설명">
              <a:extLst>
                <a:ext uri="{FF2B5EF4-FFF2-40B4-BE49-F238E27FC236}">
                  <a16:creationId xmlns:a16="http://schemas.microsoft.com/office/drawing/2014/main" id="{8B354369-801B-44A1-8993-904AF12B4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49000"/>
                      </a14:imgEffect>
                      <a14:imgEffect>
                        <a14:colorTemperature colorTemp="4415"/>
                      </a14:imgEffect>
                      <a14:imgEffect>
                        <a14:saturation sat="85000"/>
                      </a14:imgEffect>
                      <a14:imgEffect>
                        <a14:brightnessContrast bright="-4000" contras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57" r="19815" b="20280"/>
            <a:stretch/>
          </p:blipFill>
          <p:spPr>
            <a:xfrm>
              <a:off x="1391534" y="1478000"/>
              <a:ext cx="2649717" cy="3513100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B5378FC-A1CC-4676-B635-B2EF23E19564}"/>
                </a:ext>
              </a:extLst>
            </p:cNvPr>
            <p:cNvGrpSpPr/>
            <p:nvPr/>
          </p:nvGrpSpPr>
          <p:grpSpPr>
            <a:xfrm>
              <a:off x="2167687" y="2107645"/>
              <a:ext cx="434590" cy="457545"/>
              <a:chOff x="2167687" y="2107645"/>
              <a:chExt cx="434590" cy="457545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8131CFD8-9558-4FC7-88CC-62DE76FA10B1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60D27FE-550F-47BE-A4BE-83EF64679449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서울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493ADB5-2D5D-43AA-9E4E-140AC6080F38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2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B805A2C-CE28-4433-A4F1-D06932530A1C}"/>
                </a:ext>
              </a:extLst>
            </p:cNvPr>
            <p:cNvGrpSpPr/>
            <p:nvPr/>
          </p:nvGrpSpPr>
          <p:grpSpPr>
            <a:xfrm>
              <a:off x="1996034" y="1548415"/>
              <a:ext cx="434590" cy="457545"/>
              <a:chOff x="2167687" y="2107645"/>
              <a:chExt cx="434590" cy="457545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C420186-2DFD-4C0D-B18D-E0972CC5A3D1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24FEB86-4162-4D3A-8EDD-8798C7DC169D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경기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7A8DBE0-CBC1-43F4-9762-61E74FD2C97D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2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6710B72-8299-4559-A29D-BA0CFF6AFF02}"/>
                </a:ext>
              </a:extLst>
            </p:cNvPr>
            <p:cNvGrpSpPr/>
            <p:nvPr/>
          </p:nvGrpSpPr>
          <p:grpSpPr>
            <a:xfrm>
              <a:off x="1561444" y="2115265"/>
              <a:ext cx="434590" cy="457545"/>
              <a:chOff x="2167687" y="2107645"/>
              <a:chExt cx="434590" cy="457545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5A78E25-4313-45F2-BA6A-2849B178C7BC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E62D858-88FD-4F13-B281-E7743A8C8EEF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인천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7018242-F278-48BF-9F5B-F530B93E66E3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2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DDEF5C6-2C1C-421C-928C-F81F3A5EF2EF}"/>
                </a:ext>
              </a:extLst>
            </p:cNvPr>
            <p:cNvGrpSpPr/>
            <p:nvPr/>
          </p:nvGrpSpPr>
          <p:grpSpPr>
            <a:xfrm>
              <a:off x="1950392" y="2643225"/>
              <a:ext cx="434590" cy="457545"/>
              <a:chOff x="2167687" y="2107645"/>
              <a:chExt cx="434590" cy="457545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DDD971F-D4B7-410D-8725-A06C59101E7F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6313940-B42E-418B-8614-CE3897B0099B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세종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2A0AF5E-04B2-4C55-B1C2-EF832EDC551C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21F73297-2466-43D5-BFAC-5F2CB54FD9B7}"/>
                </a:ext>
              </a:extLst>
            </p:cNvPr>
            <p:cNvGrpSpPr/>
            <p:nvPr/>
          </p:nvGrpSpPr>
          <p:grpSpPr>
            <a:xfrm>
              <a:off x="3401185" y="4218032"/>
              <a:ext cx="434590" cy="457545"/>
              <a:chOff x="2167687" y="2107645"/>
              <a:chExt cx="434590" cy="457545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BF0B3874-01BF-422C-9E68-2EF11DA94FC4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44D0DF6-7B1E-43C5-8DC0-832A13491E7C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부산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1009689-ADA6-4BC1-AEBC-41270CDEB772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45F33E3-609B-4308-9D95-D0AC42FB2266}"/>
                </a:ext>
              </a:extLst>
            </p:cNvPr>
            <p:cNvGrpSpPr/>
            <p:nvPr/>
          </p:nvGrpSpPr>
          <p:grpSpPr>
            <a:xfrm>
              <a:off x="3103530" y="3313974"/>
              <a:ext cx="434590" cy="457545"/>
              <a:chOff x="2167687" y="2107645"/>
              <a:chExt cx="434590" cy="457545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6B2139FC-1391-46CC-B6BB-C7C25ACCDD6E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EC923DA3-4518-4337-A545-900883BFB4E9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대구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B1EDAB5-AF33-41BE-B43B-2D093215A7E4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BA5C41D-5337-4D4C-A656-2C763E34DEAD}"/>
                </a:ext>
              </a:extLst>
            </p:cNvPr>
            <p:cNvGrpSpPr/>
            <p:nvPr/>
          </p:nvGrpSpPr>
          <p:grpSpPr>
            <a:xfrm>
              <a:off x="3639992" y="3673044"/>
              <a:ext cx="434590" cy="457545"/>
              <a:chOff x="2167687" y="2107645"/>
              <a:chExt cx="434590" cy="457545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DE432A40-3C3A-4F81-BCDD-6F9AD873198D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222E8E-B99D-4BAD-A935-276388388F51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울산</a:t>
                </a: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00FE7888-F3DF-4C1D-BBED-D54A567BD809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219D4FE-B3EB-4F10-BB69-331E56E5AF20}"/>
                </a:ext>
              </a:extLst>
            </p:cNvPr>
            <p:cNvGrpSpPr/>
            <p:nvPr/>
          </p:nvGrpSpPr>
          <p:grpSpPr>
            <a:xfrm>
              <a:off x="2751559" y="3938518"/>
              <a:ext cx="434590" cy="457545"/>
              <a:chOff x="2167687" y="2107645"/>
              <a:chExt cx="434590" cy="457545"/>
            </a:xfrm>
          </p:grpSpPr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32775977-A799-418D-A7C0-B21B684BDB96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D792F56-E313-4A55-9AC6-55C3182F16DF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경남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3260A2A-A8B2-4191-B4AF-A75256FF1087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2A6F44C-A9FB-4283-8F75-31F92AAD575E}"/>
                </a:ext>
              </a:extLst>
            </p:cNvPr>
            <p:cNvGrpSpPr/>
            <p:nvPr/>
          </p:nvGrpSpPr>
          <p:grpSpPr>
            <a:xfrm>
              <a:off x="2111493" y="3981574"/>
              <a:ext cx="434590" cy="457545"/>
              <a:chOff x="2167687" y="2107645"/>
              <a:chExt cx="434590" cy="457545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7F061461-5108-4398-ABC8-DAA31E593DB3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9EEA3A2-8BD2-479B-AD67-44195ACC7D0F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광주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DB739D0E-D0E2-4DBA-A7CA-E931E25AEB9A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A9D3850-5EB3-4D44-8595-751EE844D69F}"/>
                </a:ext>
              </a:extLst>
            </p:cNvPr>
            <p:cNvGrpSpPr/>
            <p:nvPr/>
          </p:nvGrpSpPr>
          <p:grpSpPr>
            <a:xfrm>
              <a:off x="1569578" y="4218032"/>
              <a:ext cx="434590" cy="457545"/>
              <a:chOff x="2167687" y="2107645"/>
              <a:chExt cx="434590" cy="457545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087E990-1830-4DE4-AA30-EFDDBEE0ABB1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5C0B07A-15FB-4E81-877E-5698A6B8B08E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전남</a:t>
                </a: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5C26B49-09EF-4590-B08F-117A072627AC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pic>
          <p:nvPicPr>
            <p:cNvPr id="83" name="그림 82" descr="자연이(가) 표시된 사진&#10;&#10;자동 생성된 설명">
              <a:extLst>
                <a:ext uri="{FF2B5EF4-FFF2-40B4-BE49-F238E27FC236}">
                  <a16:creationId xmlns:a16="http://schemas.microsoft.com/office/drawing/2014/main" id="{2E0A0BD0-EFEA-401E-B7A2-94F2A2581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49000"/>
                      </a14:imgEffect>
                      <a14:imgEffect>
                        <a14:colorTemperature colorTemp="4415"/>
                      </a14:imgEffect>
                      <a14:imgEffect>
                        <a14:saturation sat="85000"/>
                      </a14:imgEffect>
                      <a14:imgEffect>
                        <a14:brightnessContrast bright="-4000" contras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57" t="89201" r="19815"/>
            <a:stretch/>
          </p:blipFill>
          <p:spPr>
            <a:xfrm>
              <a:off x="1391534" y="4991100"/>
              <a:ext cx="2649717" cy="475891"/>
            </a:xfrm>
            <a:prstGeom prst="rect">
              <a:avLst/>
            </a:prstGeom>
          </p:spPr>
        </p:pic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494C12F-1192-4292-8329-5BB37F254BA7}"/>
                </a:ext>
              </a:extLst>
            </p:cNvPr>
            <p:cNvGrpSpPr/>
            <p:nvPr/>
          </p:nvGrpSpPr>
          <p:grpSpPr>
            <a:xfrm>
              <a:off x="1901490" y="5048918"/>
              <a:ext cx="434590" cy="457545"/>
              <a:chOff x="2167687" y="2107645"/>
              <a:chExt cx="434590" cy="457545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BB95CDC7-BF19-44EC-8149-C9B71CEBF30C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BF663E5-5D65-4C61-9A07-3A8BD2342A66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제주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6818295-BE22-4FFD-A522-AC506264A22B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856450E3-8818-449A-BB5A-DC5F38B7B70E}"/>
                </a:ext>
              </a:extLst>
            </p:cNvPr>
            <p:cNvGrpSpPr/>
            <p:nvPr/>
          </p:nvGrpSpPr>
          <p:grpSpPr>
            <a:xfrm>
              <a:off x="1947620" y="3380622"/>
              <a:ext cx="434590" cy="457545"/>
              <a:chOff x="2167687" y="2107645"/>
              <a:chExt cx="434590" cy="457545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421A0D4E-9C8E-4EBE-82F9-B1B58043D467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08663EC6-67F6-4409-9D18-23E08165D2CD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전북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244CF05-0129-4BA5-BB87-BA3F8DE8B941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9C44930-383F-4E29-9F22-2DC0A2D9158A}"/>
                </a:ext>
              </a:extLst>
            </p:cNvPr>
            <p:cNvGrpSpPr/>
            <p:nvPr/>
          </p:nvGrpSpPr>
          <p:grpSpPr>
            <a:xfrm>
              <a:off x="2390082" y="2920419"/>
              <a:ext cx="434590" cy="457545"/>
              <a:chOff x="2167687" y="2107645"/>
              <a:chExt cx="434590" cy="457545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72AF119-06E0-4AD6-BA7D-1585D53A8591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7DA46C0-B772-41D7-A4D0-FCB9C86CE9C6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대전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893C63A0-0C1F-4B06-8191-D89BAFC0E8B5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099D9F8D-BBEC-483C-856F-1B0068144994}"/>
                </a:ext>
              </a:extLst>
            </p:cNvPr>
            <p:cNvGrpSpPr/>
            <p:nvPr/>
          </p:nvGrpSpPr>
          <p:grpSpPr>
            <a:xfrm>
              <a:off x="2995821" y="2733595"/>
              <a:ext cx="434590" cy="457545"/>
              <a:chOff x="2167687" y="2107645"/>
              <a:chExt cx="434590" cy="457545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5D8530E6-2A4A-48BD-AEC2-9F9EC615FA4B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A6CD8D77-3E68-45FC-B3F9-CED9F5E20C7C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경북</a:t>
                </a: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D9F7B15-2D34-496A-96E7-A735FDB736DB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60E8E13-473D-486C-BBE2-07830AC5954B}"/>
                </a:ext>
              </a:extLst>
            </p:cNvPr>
            <p:cNvGrpSpPr/>
            <p:nvPr/>
          </p:nvGrpSpPr>
          <p:grpSpPr>
            <a:xfrm>
              <a:off x="2852904" y="1895285"/>
              <a:ext cx="434590" cy="457545"/>
              <a:chOff x="2167687" y="2107645"/>
              <a:chExt cx="434590" cy="457545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AEE67D8E-F309-47CF-A61A-F3522C07E6D5}"/>
                  </a:ext>
                </a:extLst>
              </p:cNvPr>
              <p:cNvSpPr/>
              <p:nvPr/>
            </p:nvSpPr>
            <p:spPr>
              <a:xfrm>
                <a:off x="2167687" y="2107645"/>
                <a:ext cx="434590" cy="457545"/>
              </a:xfrm>
              <a:prstGeom prst="ellipse">
                <a:avLst/>
              </a:prstGeom>
              <a:solidFill>
                <a:srgbClr val="FBFBFB"/>
              </a:solidFill>
              <a:ln>
                <a:noFill/>
              </a:ln>
              <a:effectLst>
                <a:outerShdw blurRad="76200" dist="38100" dir="4800000" sx="97000" sy="97000" algn="t" rotWithShape="0">
                  <a:schemeClr val="tx1">
                    <a:lumMod val="85000"/>
                    <a:lumOff val="15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D02AA5A7-5547-44E2-A7EF-8497D335E24F}"/>
                  </a:ext>
                </a:extLst>
              </p:cNvPr>
              <p:cNvSpPr/>
              <p:nvPr/>
            </p:nvSpPr>
            <p:spPr>
              <a:xfrm>
                <a:off x="2167687" y="2115265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M00" panose="02000503000000000000" pitchFamily="2" charset="-127"/>
                    <a:ea typeface="AppleSDGothicNeoM00" panose="02000503000000000000" pitchFamily="2" charset="-127"/>
                  </a:rPr>
                  <a:t>강원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136703E7-1C70-4BDD-A703-D31EBEE24488}"/>
                  </a:ext>
                </a:extLst>
              </p:cNvPr>
              <p:cNvSpPr/>
              <p:nvPr/>
            </p:nvSpPr>
            <p:spPr>
              <a:xfrm>
                <a:off x="2167687" y="2265088"/>
                <a:ext cx="434590" cy="228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1.5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</p:grp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4DEF415-B2F5-4582-8EA2-3345D14A28F9}"/>
              </a:ext>
            </a:extLst>
          </p:cNvPr>
          <p:cNvSpPr/>
          <p:nvPr/>
        </p:nvSpPr>
        <p:spPr>
          <a:xfrm>
            <a:off x="2430624" y="1029436"/>
            <a:ext cx="485027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해당 지역 마우스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호버</a:t>
            </a:r>
            <a:r>
              <a:rPr lang="en-US" altLang="ko-KR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또는 클릭</a:t>
            </a:r>
            <a:r>
              <a:rPr lang="en-US" altLang="ko-KR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뭐가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나으려나</a:t>
            </a:r>
            <a:r>
              <a:rPr lang="en-US" altLang="ko-KR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하면</a:t>
            </a:r>
            <a:endParaRPr lang="en-US" altLang="ko-KR" sz="140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지도에서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지역색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바꾸고</a:t>
            </a:r>
            <a:r>
              <a:rPr lang="en-US" altLang="ko-KR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오른쪽 내용도 변경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2EA8D3C-4F0F-4BB7-84A1-2658C732AEB7}"/>
              </a:ext>
            </a:extLst>
          </p:cNvPr>
          <p:cNvSpPr/>
          <p:nvPr/>
        </p:nvSpPr>
        <p:spPr>
          <a:xfrm>
            <a:off x="7229055" y="1861712"/>
            <a:ext cx="4190464" cy="344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제목은 한 줄 이상 안 넘을 거 같으니까 여기로 위치  고정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0A915EE-A9D9-40C7-9CEE-32A40BF526FE}"/>
              </a:ext>
            </a:extLst>
          </p:cNvPr>
          <p:cNvSpPr/>
          <p:nvPr/>
        </p:nvSpPr>
        <p:spPr>
          <a:xfrm>
            <a:off x="5447784" y="5163861"/>
            <a:ext cx="4190464" cy="664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내용은 단계별로 길이가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다를테니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제목 아래 바로 붙이게 만들고 </a:t>
            </a:r>
            <a:r>
              <a:rPr lang="en-US" altLang="ko-KR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height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fit-content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로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하면될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듯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4758FAB-E4D1-45F7-BA70-92F6C20CDFC4}"/>
              </a:ext>
            </a:extLst>
          </p:cNvPr>
          <p:cNvSpPr/>
          <p:nvPr/>
        </p:nvSpPr>
        <p:spPr>
          <a:xfrm>
            <a:off x="801452" y="5674726"/>
            <a:ext cx="4334803" cy="73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동그라미 까지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호버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넣어서 뜨는 느낌 주고 싶은데</a:t>
            </a:r>
            <a:endParaRPr lang="en-US" altLang="ko-KR" sz="140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투머치려나</a:t>
            </a:r>
            <a:endParaRPr lang="ko-KR" altLang="en-US" sz="140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11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8DC89-EB67-4EB7-AA28-6603DC7F9350}"/>
              </a:ext>
            </a:extLst>
          </p:cNvPr>
          <p:cNvSpPr/>
          <p:nvPr/>
        </p:nvSpPr>
        <p:spPr>
          <a:xfrm>
            <a:off x="0" y="0"/>
            <a:ext cx="12192000" cy="518474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25400" dist="25400" dir="5400000" algn="t" rotWithShape="0">
              <a:schemeClr val="bg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E17EF5-FB60-4FCB-9B52-634DD388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6" y="100861"/>
            <a:ext cx="1986896" cy="3167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EC7E5AF-6DD5-4DCB-B4F9-FE3509B2FF28}"/>
              </a:ext>
            </a:extLst>
          </p:cNvPr>
          <p:cNvSpPr/>
          <p:nvPr/>
        </p:nvSpPr>
        <p:spPr>
          <a:xfrm>
            <a:off x="6532777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자가진단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73F6AC-A9B6-4F97-A9D0-27CADB1506A0}"/>
              </a:ext>
            </a:extLst>
          </p:cNvPr>
          <p:cNvSpPr/>
          <p:nvPr/>
        </p:nvSpPr>
        <p:spPr>
          <a:xfrm>
            <a:off x="7543016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선별 진료소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7B552F-9CF3-4231-BDBD-34884D2E2ECC}"/>
              </a:ext>
            </a:extLst>
          </p:cNvPr>
          <p:cNvSpPr/>
          <p:nvPr/>
        </p:nvSpPr>
        <p:spPr>
          <a:xfrm>
            <a:off x="8553255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지역별 현황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95B90E-F46D-4CF0-A2BE-FCF5CD8932B4}"/>
              </a:ext>
            </a:extLst>
          </p:cNvPr>
          <p:cNvSpPr/>
          <p:nvPr/>
        </p:nvSpPr>
        <p:spPr>
          <a:xfrm>
            <a:off x="9563494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해외 현황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E43C67-73DD-4035-B64C-6424CE4200E3}"/>
              </a:ext>
            </a:extLst>
          </p:cNvPr>
          <p:cNvSpPr/>
          <p:nvPr/>
        </p:nvSpPr>
        <p:spPr>
          <a:xfrm>
            <a:off x="10573733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관련 기사</a:t>
            </a:r>
          </a:p>
        </p:txBody>
      </p:sp>
      <p:pic>
        <p:nvPicPr>
          <p:cNvPr id="6" name="그림 5" descr="장난감이(가) 표시된 사진&#10;&#10;자동 생성된 설명">
            <a:extLst>
              <a:ext uri="{FF2B5EF4-FFF2-40B4-BE49-F238E27FC236}">
                <a16:creationId xmlns:a16="http://schemas.microsoft.com/office/drawing/2014/main" id="{E9B4CC43-20B7-47F2-A67F-509E1E2767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3" t="9031" r="30298" b="2378"/>
          <a:stretch/>
        </p:blipFill>
        <p:spPr>
          <a:xfrm>
            <a:off x="2746509" y="2867742"/>
            <a:ext cx="1125569" cy="2794703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E48680D5-D17C-470E-AD5D-3889FF57C7FB}"/>
              </a:ext>
            </a:extLst>
          </p:cNvPr>
          <p:cNvSpPr/>
          <p:nvPr/>
        </p:nvSpPr>
        <p:spPr>
          <a:xfrm>
            <a:off x="1753061" y="1927530"/>
            <a:ext cx="3369334" cy="377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해외도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궁금하시다구요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2D9C8D-D73D-4376-9D6B-DAD72E673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731" y="1651170"/>
            <a:ext cx="4788496" cy="219367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E95C5C-56E7-49C9-9962-13609551A899}"/>
              </a:ext>
            </a:extLst>
          </p:cNvPr>
          <p:cNvSpPr/>
          <p:nvPr/>
        </p:nvSpPr>
        <p:spPr>
          <a:xfrm>
            <a:off x="5301170" y="3996966"/>
            <a:ext cx="4897226" cy="369651"/>
          </a:xfrm>
          <a:prstGeom prst="round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국기png 이미지 검색결과">
            <a:extLst>
              <a:ext uri="{FF2B5EF4-FFF2-40B4-BE49-F238E27FC236}">
                <a16:creationId xmlns:a16="http://schemas.microsoft.com/office/drawing/2014/main" id="{D716F385-D38F-4A27-B9D0-1BB6E430E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03" y="4098487"/>
            <a:ext cx="316860" cy="16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A62F71E-B669-4FCB-B75C-DD73AD41BCAE}"/>
              </a:ext>
            </a:extLst>
          </p:cNvPr>
          <p:cNvSpPr/>
          <p:nvPr/>
        </p:nvSpPr>
        <p:spPr>
          <a:xfrm>
            <a:off x="5411789" y="4052731"/>
            <a:ext cx="217295" cy="22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36A91FA-E802-406C-8840-5C27BB688FD9}"/>
              </a:ext>
            </a:extLst>
          </p:cNvPr>
          <p:cNvSpPr/>
          <p:nvPr/>
        </p:nvSpPr>
        <p:spPr>
          <a:xfrm>
            <a:off x="6167182" y="4052731"/>
            <a:ext cx="605817" cy="22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미국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C96A7B0-31D9-4E35-A66D-B51B0F8215CE}"/>
              </a:ext>
            </a:extLst>
          </p:cNvPr>
          <p:cNvSpPr/>
          <p:nvPr/>
        </p:nvSpPr>
        <p:spPr>
          <a:xfrm>
            <a:off x="5292366" y="4468138"/>
            <a:ext cx="4897226" cy="369651"/>
          </a:xfrm>
          <a:prstGeom prst="round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8" name="Picture 4" descr="국기png 이미지 검색결과">
            <a:extLst>
              <a:ext uri="{FF2B5EF4-FFF2-40B4-BE49-F238E27FC236}">
                <a16:creationId xmlns:a16="http://schemas.microsoft.com/office/drawing/2014/main" id="{CD7E6238-8C73-44CD-B2B0-8B24A9459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99" y="4569659"/>
            <a:ext cx="316860" cy="16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6E9B780-7D14-4945-82E6-F5AC5962F57C}"/>
              </a:ext>
            </a:extLst>
          </p:cNvPr>
          <p:cNvSpPr/>
          <p:nvPr/>
        </p:nvSpPr>
        <p:spPr>
          <a:xfrm>
            <a:off x="5402985" y="4523903"/>
            <a:ext cx="217295" cy="22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7680998-1633-4545-BE9E-54614446FA5B}"/>
              </a:ext>
            </a:extLst>
          </p:cNvPr>
          <p:cNvSpPr/>
          <p:nvPr/>
        </p:nvSpPr>
        <p:spPr>
          <a:xfrm>
            <a:off x="6158378" y="4523903"/>
            <a:ext cx="605817" cy="22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미국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2367CD6E-5DA3-4A90-A856-415D8AE6CCC7}"/>
              </a:ext>
            </a:extLst>
          </p:cNvPr>
          <p:cNvSpPr/>
          <p:nvPr/>
        </p:nvSpPr>
        <p:spPr>
          <a:xfrm>
            <a:off x="5301170" y="4938702"/>
            <a:ext cx="4897226" cy="369651"/>
          </a:xfrm>
          <a:prstGeom prst="round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" name="Picture 4" descr="국기png 이미지 검색결과">
            <a:extLst>
              <a:ext uri="{FF2B5EF4-FFF2-40B4-BE49-F238E27FC236}">
                <a16:creationId xmlns:a16="http://schemas.microsoft.com/office/drawing/2014/main" id="{DA770CC2-C318-4B4D-A915-11879A41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03" y="5040223"/>
            <a:ext cx="316860" cy="16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1EF9756-40D9-4B83-8A6F-FFBF25C26708}"/>
              </a:ext>
            </a:extLst>
          </p:cNvPr>
          <p:cNvSpPr/>
          <p:nvPr/>
        </p:nvSpPr>
        <p:spPr>
          <a:xfrm>
            <a:off x="5411789" y="4994467"/>
            <a:ext cx="217295" cy="22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EC6FD94-889B-4EDD-93D7-CFA8D62D0CDB}"/>
              </a:ext>
            </a:extLst>
          </p:cNvPr>
          <p:cNvSpPr/>
          <p:nvPr/>
        </p:nvSpPr>
        <p:spPr>
          <a:xfrm>
            <a:off x="6167182" y="4994467"/>
            <a:ext cx="605817" cy="22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미국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CFF273C9-AA1C-4A65-9510-849B00FBD339}"/>
              </a:ext>
            </a:extLst>
          </p:cNvPr>
          <p:cNvSpPr/>
          <p:nvPr/>
        </p:nvSpPr>
        <p:spPr>
          <a:xfrm>
            <a:off x="5301170" y="5409266"/>
            <a:ext cx="4897226" cy="369651"/>
          </a:xfrm>
          <a:prstGeom prst="round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6" name="Picture 4" descr="국기png 이미지 검색결과">
            <a:extLst>
              <a:ext uri="{FF2B5EF4-FFF2-40B4-BE49-F238E27FC236}">
                <a16:creationId xmlns:a16="http://schemas.microsoft.com/office/drawing/2014/main" id="{61A1DC4E-3F9F-46A5-9CB8-FD00E9E7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03" y="5510787"/>
            <a:ext cx="316860" cy="16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E8DFBA1-CE25-4AB4-B96B-BEEC64E46467}"/>
              </a:ext>
            </a:extLst>
          </p:cNvPr>
          <p:cNvSpPr/>
          <p:nvPr/>
        </p:nvSpPr>
        <p:spPr>
          <a:xfrm>
            <a:off x="5411789" y="5465031"/>
            <a:ext cx="217295" cy="22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A3FA556-4B96-4BF5-8075-8B2216514945}"/>
              </a:ext>
            </a:extLst>
          </p:cNvPr>
          <p:cNvSpPr/>
          <p:nvPr/>
        </p:nvSpPr>
        <p:spPr>
          <a:xfrm>
            <a:off x="6167182" y="5465031"/>
            <a:ext cx="605817" cy="22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미국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217B340-42A9-4520-BE6D-C0850337349A}"/>
              </a:ext>
            </a:extLst>
          </p:cNvPr>
          <p:cNvSpPr/>
          <p:nvPr/>
        </p:nvSpPr>
        <p:spPr>
          <a:xfrm>
            <a:off x="3893341" y="2294215"/>
            <a:ext cx="4405317" cy="868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해외는 그래프 그리기 귀찮아서 캡처 </a:t>
            </a:r>
            <a:r>
              <a:rPr lang="ko-KR" altLang="en-US" sz="11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붙여놓음</a:t>
            </a:r>
            <a:endParaRPr lang="en-US" altLang="ko-KR" sz="110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나중에 디자인 변경 예정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8768C31-8090-4B98-9016-26B9A7A579F8}"/>
              </a:ext>
            </a:extLst>
          </p:cNvPr>
          <p:cNvSpPr/>
          <p:nvPr/>
        </p:nvSpPr>
        <p:spPr>
          <a:xfrm>
            <a:off x="2384982" y="1538800"/>
            <a:ext cx="4850277" cy="331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해외는 우선 빼놓음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48EB435-E3C4-4D2C-94BA-2FE8CE81F115}"/>
              </a:ext>
            </a:extLst>
          </p:cNvPr>
          <p:cNvSpPr/>
          <p:nvPr/>
        </p:nvSpPr>
        <p:spPr>
          <a:xfrm>
            <a:off x="4675512" y="5841838"/>
            <a:ext cx="4850277" cy="331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랭킹 부분만 따로 스크롤 되게 만들기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C982660-463F-428B-8D25-F4FAD5C87D55}"/>
              </a:ext>
            </a:extLst>
          </p:cNvPr>
          <p:cNvSpPr/>
          <p:nvPr/>
        </p:nvSpPr>
        <p:spPr>
          <a:xfrm>
            <a:off x="7130503" y="3665457"/>
            <a:ext cx="4850277" cy="331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하루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확진자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수</a:t>
            </a:r>
            <a:r>
              <a:rPr lang="en-US" altLang="ko-KR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누적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확진자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수 랭킹 아이템에 들어갈 내용</a:t>
            </a:r>
          </a:p>
        </p:txBody>
      </p:sp>
    </p:spTree>
    <p:extLst>
      <p:ext uri="{BB962C8B-B14F-4D97-AF65-F5344CB8AC3E}">
        <p14:creationId xmlns:p14="http://schemas.microsoft.com/office/powerpoint/2010/main" val="294067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8DC89-EB67-4EB7-AA28-6603DC7F9350}"/>
              </a:ext>
            </a:extLst>
          </p:cNvPr>
          <p:cNvSpPr/>
          <p:nvPr/>
        </p:nvSpPr>
        <p:spPr>
          <a:xfrm>
            <a:off x="0" y="0"/>
            <a:ext cx="12192000" cy="518474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25400" dist="25400" dir="5400000" algn="t" rotWithShape="0">
              <a:schemeClr val="bg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E17EF5-FB60-4FCB-9B52-634DD388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6" y="100861"/>
            <a:ext cx="1986896" cy="3167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EC7E5AF-6DD5-4DCB-B4F9-FE3509B2FF28}"/>
              </a:ext>
            </a:extLst>
          </p:cNvPr>
          <p:cNvSpPr/>
          <p:nvPr/>
        </p:nvSpPr>
        <p:spPr>
          <a:xfrm>
            <a:off x="6532777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자가진단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73F6AC-A9B6-4F97-A9D0-27CADB1506A0}"/>
              </a:ext>
            </a:extLst>
          </p:cNvPr>
          <p:cNvSpPr/>
          <p:nvPr/>
        </p:nvSpPr>
        <p:spPr>
          <a:xfrm>
            <a:off x="7543016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선별 진료소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7B552F-9CF3-4231-BDBD-34884D2E2ECC}"/>
              </a:ext>
            </a:extLst>
          </p:cNvPr>
          <p:cNvSpPr/>
          <p:nvPr/>
        </p:nvSpPr>
        <p:spPr>
          <a:xfrm>
            <a:off x="8553255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지역별 현황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95B90E-F46D-4CF0-A2BE-FCF5CD8932B4}"/>
              </a:ext>
            </a:extLst>
          </p:cNvPr>
          <p:cNvSpPr/>
          <p:nvPr/>
        </p:nvSpPr>
        <p:spPr>
          <a:xfrm>
            <a:off x="9563494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해외 현황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E43C67-73DD-4035-B64C-6424CE4200E3}"/>
              </a:ext>
            </a:extLst>
          </p:cNvPr>
          <p:cNvSpPr/>
          <p:nvPr/>
        </p:nvSpPr>
        <p:spPr>
          <a:xfrm>
            <a:off x="10573733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관련 기사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218970-849F-412E-895F-FCAB1BE4DBEF}"/>
              </a:ext>
            </a:extLst>
          </p:cNvPr>
          <p:cNvSpPr/>
          <p:nvPr/>
        </p:nvSpPr>
        <p:spPr>
          <a:xfrm>
            <a:off x="1391534" y="1191205"/>
            <a:ext cx="3161612" cy="1383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코로나 </a:t>
            </a:r>
            <a:r>
              <a:rPr lang="ko-KR" altLang="en-US" sz="2400" dirty="0">
                <a:solidFill>
                  <a:srgbClr val="75A5DE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관련 기사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가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궁금하신가요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4" name="그림 3" descr="장난감, 인형이(가) 표시된 사진&#10;&#10;자동 생성된 설명">
            <a:extLst>
              <a:ext uri="{FF2B5EF4-FFF2-40B4-BE49-F238E27FC236}">
                <a16:creationId xmlns:a16="http://schemas.microsoft.com/office/drawing/2014/main" id="{48BBBB3D-CCE7-4461-9CD2-F516497DF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3" r="19438"/>
          <a:stretch/>
        </p:blipFill>
        <p:spPr>
          <a:xfrm>
            <a:off x="1391534" y="3275956"/>
            <a:ext cx="2210772" cy="3582043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E288FC-2C8C-436C-94CA-1F55B73E864B}"/>
              </a:ext>
            </a:extLst>
          </p:cNvPr>
          <p:cNvSpPr/>
          <p:nvPr/>
        </p:nvSpPr>
        <p:spPr>
          <a:xfrm>
            <a:off x="4402318" y="1466634"/>
            <a:ext cx="6398148" cy="1108011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25400" dist="25400" dir="5400000" algn="t" rotWithShape="0">
              <a:schemeClr val="bg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57D21-1D1B-40AC-BCA1-6A4D57996E5A}"/>
              </a:ext>
            </a:extLst>
          </p:cNvPr>
          <p:cNvSpPr/>
          <p:nvPr/>
        </p:nvSpPr>
        <p:spPr>
          <a:xfrm>
            <a:off x="4402318" y="2693370"/>
            <a:ext cx="6398148" cy="1108011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25400" dist="25400" dir="5400000" algn="t" rotWithShape="0">
              <a:schemeClr val="bg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D4645B7-08A8-40FE-9EF9-3941D6610A29}"/>
              </a:ext>
            </a:extLst>
          </p:cNvPr>
          <p:cNvSpPr/>
          <p:nvPr/>
        </p:nvSpPr>
        <p:spPr>
          <a:xfrm>
            <a:off x="4402318" y="3915534"/>
            <a:ext cx="6398148" cy="1108011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25400" dist="25400" dir="5400000" algn="t" rotWithShape="0">
              <a:schemeClr val="bg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A078BA-6FC1-4C34-B2AE-B282095CC2D5}"/>
              </a:ext>
            </a:extLst>
          </p:cNvPr>
          <p:cNvSpPr/>
          <p:nvPr/>
        </p:nvSpPr>
        <p:spPr>
          <a:xfrm>
            <a:off x="4402318" y="5137698"/>
            <a:ext cx="6398148" cy="1108011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25400" dist="25400" dir="5400000" algn="t" rotWithShape="0">
              <a:schemeClr val="bg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2FFFD4E-3109-41D8-ACDF-5D9D53239383}"/>
              </a:ext>
            </a:extLst>
          </p:cNvPr>
          <p:cNvGrpSpPr/>
          <p:nvPr/>
        </p:nvGrpSpPr>
        <p:grpSpPr>
          <a:xfrm>
            <a:off x="4552387" y="1505741"/>
            <a:ext cx="6021345" cy="966240"/>
            <a:chOff x="4552387" y="1505741"/>
            <a:chExt cx="6021345" cy="96624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0D0DC63-A51B-4D46-86A8-C499A106A0CC}"/>
                </a:ext>
              </a:extLst>
            </p:cNvPr>
            <p:cNvSpPr/>
            <p:nvPr/>
          </p:nvSpPr>
          <p:spPr>
            <a:xfrm>
              <a:off x="4552387" y="1505741"/>
              <a:ext cx="3369334" cy="377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[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전문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]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코로나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19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대응 관련 대구시 서면 브리핑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62F7412-8355-4F02-8C85-68D867CAFE57}"/>
                </a:ext>
              </a:extLst>
            </p:cNvPr>
            <p:cNvSpPr/>
            <p:nvPr/>
          </p:nvSpPr>
          <p:spPr>
            <a:xfrm>
              <a:off x="4552387" y="1822775"/>
              <a:ext cx="6021345" cy="4773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코로나바이러스감염증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-19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대응 관련 서면 브리핑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(371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보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). □ 2021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년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2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월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16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일 화요일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,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코로나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19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대응 관련 대구광역시 재난안전대책본부 서면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...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13FD149-FFA1-4B0A-9D6C-71EBF7DAA93F}"/>
                </a:ext>
              </a:extLst>
            </p:cNvPr>
            <p:cNvSpPr/>
            <p:nvPr/>
          </p:nvSpPr>
          <p:spPr>
            <a:xfrm>
              <a:off x="4552387" y="2274117"/>
              <a:ext cx="6021345" cy="197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16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시간 전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1114846-9482-4757-911B-E2ADF4B9B771}"/>
              </a:ext>
            </a:extLst>
          </p:cNvPr>
          <p:cNvGrpSpPr/>
          <p:nvPr/>
        </p:nvGrpSpPr>
        <p:grpSpPr>
          <a:xfrm>
            <a:off x="4552387" y="2728057"/>
            <a:ext cx="6021345" cy="966240"/>
            <a:chOff x="4552387" y="1505741"/>
            <a:chExt cx="6021345" cy="96624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8EB5EA5-0872-49BE-8B44-F52E10E1CD39}"/>
                </a:ext>
              </a:extLst>
            </p:cNvPr>
            <p:cNvSpPr/>
            <p:nvPr/>
          </p:nvSpPr>
          <p:spPr>
            <a:xfrm>
              <a:off x="4552387" y="1505741"/>
              <a:ext cx="3369334" cy="377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[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전문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]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코로나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19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대응 관련 대구시 서면 브리핑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88708EB-70EE-4B1D-85D9-8CAE87BEE98C}"/>
                </a:ext>
              </a:extLst>
            </p:cNvPr>
            <p:cNvSpPr/>
            <p:nvPr/>
          </p:nvSpPr>
          <p:spPr>
            <a:xfrm>
              <a:off x="4552387" y="1822775"/>
              <a:ext cx="6021345" cy="4773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코로나바이러스감염증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-19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대응 관련 서면 브리핑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(371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보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). □ 2021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년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2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월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16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일 화요일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,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코로나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19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대응 관련 대구광역시 재난안전대책본부 서면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...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23D2F87-38D7-4527-ACA3-0855C851B4F7}"/>
                </a:ext>
              </a:extLst>
            </p:cNvPr>
            <p:cNvSpPr/>
            <p:nvPr/>
          </p:nvSpPr>
          <p:spPr>
            <a:xfrm>
              <a:off x="4552387" y="2274117"/>
              <a:ext cx="6021345" cy="197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16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시간 전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810A12F-958A-4AB1-9ED5-6887273AFFB6}"/>
              </a:ext>
            </a:extLst>
          </p:cNvPr>
          <p:cNvGrpSpPr/>
          <p:nvPr/>
        </p:nvGrpSpPr>
        <p:grpSpPr>
          <a:xfrm>
            <a:off x="4552387" y="3945787"/>
            <a:ext cx="6021345" cy="966240"/>
            <a:chOff x="4552387" y="1505741"/>
            <a:chExt cx="6021345" cy="96624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FE00684-3A94-49F6-9071-771C5464606A}"/>
                </a:ext>
              </a:extLst>
            </p:cNvPr>
            <p:cNvSpPr/>
            <p:nvPr/>
          </p:nvSpPr>
          <p:spPr>
            <a:xfrm>
              <a:off x="4552387" y="1505741"/>
              <a:ext cx="3369334" cy="377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[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전문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]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코로나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19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대응 관련 대구시 서면 브리핑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0E4A183-3830-49D4-98B3-27BC5DDBA5D8}"/>
                </a:ext>
              </a:extLst>
            </p:cNvPr>
            <p:cNvSpPr/>
            <p:nvPr/>
          </p:nvSpPr>
          <p:spPr>
            <a:xfrm>
              <a:off x="4552387" y="1822775"/>
              <a:ext cx="6021345" cy="4773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코로나바이러스감염증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-19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대응 관련 서면 브리핑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(371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보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). □ 2021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년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2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월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16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일 화요일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,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코로나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19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대응 관련 대구광역시 재난안전대책본부 서면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...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AEB547C-38E2-429A-AF7D-881D53C00698}"/>
                </a:ext>
              </a:extLst>
            </p:cNvPr>
            <p:cNvSpPr/>
            <p:nvPr/>
          </p:nvSpPr>
          <p:spPr>
            <a:xfrm>
              <a:off x="4552387" y="2274117"/>
              <a:ext cx="6021345" cy="197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16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시간 전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4661581-5804-436B-9195-7CD3CEB17E2F}"/>
              </a:ext>
            </a:extLst>
          </p:cNvPr>
          <p:cNvGrpSpPr/>
          <p:nvPr/>
        </p:nvGrpSpPr>
        <p:grpSpPr>
          <a:xfrm>
            <a:off x="4552387" y="5165847"/>
            <a:ext cx="6021345" cy="966240"/>
            <a:chOff x="4552387" y="1505741"/>
            <a:chExt cx="6021345" cy="96624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322FBA4-F8BB-42A2-9C5A-3CEFC1D3784F}"/>
                </a:ext>
              </a:extLst>
            </p:cNvPr>
            <p:cNvSpPr/>
            <p:nvPr/>
          </p:nvSpPr>
          <p:spPr>
            <a:xfrm>
              <a:off x="4552387" y="1505741"/>
              <a:ext cx="3369334" cy="377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[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전문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]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코로나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19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대응 관련 대구시 서면 브리핑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C73F461-6739-4DC8-9121-9F7452FC95AB}"/>
                </a:ext>
              </a:extLst>
            </p:cNvPr>
            <p:cNvSpPr/>
            <p:nvPr/>
          </p:nvSpPr>
          <p:spPr>
            <a:xfrm>
              <a:off x="4552387" y="1822775"/>
              <a:ext cx="6021345" cy="4773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코로나바이러스감염증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-19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대응 관련 서면 브리핑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(371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보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). □ 2021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년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2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월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16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일 화요일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,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코로나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19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대응 관련 대구광역시 재난안전대책본부 서면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...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B6E472B-B363-4542-88C2-AE874376ECDD}"/>
                </a:ext>
              </a:extLst>
            </p:cNvPr>
            <p:cNvSpPr/>
            <p:nvPr/>
          </p:nvSpPr>
          <p:spPr>
            <a:xfrm>
              <a:off x="4552387" y="2274117"/>
              <a:ext cx="6021345" cy="197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16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시간 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6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8DC89-EB67-4EB7-AA28-6603DC7F9350}"/>
              </a:ext>
            </a:extLst>
          </p:cNvPr>
          <p:cNvSpPr/>
          <p:nvPr/>
        </p:nvSpPr>
        <p:spPr>
          <a:xfrm>
            <a:off x="0" y="0"/>
            <a:ext cx="12192000" cy="518474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25400" dist="25400" dir="5400000" algn="t" rotWithShape="0">
              <a:schemeClr val="bg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E17EF5-FB60-4FCB-9B52-634DD388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6" y="100861"/>
            <a:ext cx="1986896" cy="3167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EC7E5AF-6DD5-4DCB-B4F9-FE3509B2FF28}"/>
              </a:ext>
            </a:extLst>
          </p:cNvPr>
          <p:cNvSpPr/>
          <p:nvPr/>
        </p:nvSpPr>
        <p:spPr>
          <a:xfrm>
            <a:off x="6532777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자가진단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73F6AC-A9B6-4F97-A9D0-27CADB1506A0}"/>
              </a:ext>
            </a:extLst>
          </p:cNvPr>
          <p:cNvSpPr/>
          <p:nvPr/>
        </p:nvSpPr>
        <p:spPr>
          <a:xfrm>
            <a:off x="7543016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선별 진료소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7B552F-9CF3-4231-BDBD-34884D2E2ECC}"/>
              </a:ext>
            </a:extLst>
          </p:cNvPr>
          <p:cNvSpPr/>
          <p:nvPr/>
        </p:nvSpPr>
        <p:spPr>
          <a:xfrm>
            <a:off x="8553255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지역별 현황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95B90E-F46D-4CF0-A2BE-FCF5CD8932B4}"/>
              </a:ext>
            </a:extLst>
          </p:cNvPr>
          <p:cNvSpPr/>
          <p:nvPr/>
        </p:nvSpPr>
        <p:spPr>
          <a:xfrm>
            <a:off x="9563494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해외 현황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E43C67-73DD-4035-B64C-6424CE4200E3}"/>
              </a:ext>
            </a:extLst>
          </p:cNvPr>
          <p:cNvSpPr/>
          <p:nvPr/>
        </p:nvSpPr>
        <p:spPr>
          <a:xfrm>
            <a:off x="10573733" y="100861"/>
            <a:ext cx="914400" cy="31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관련 기사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218970-849F-412E-895F-FCAB1BE4DBEF}"/>
              </a:ext>
            </a:extLst>
          </p:cNvPr>
          <p:cNvSpPr/>
          <p:nvPr/>
        </p:nvSpPr>
        <p:spPr>
          <a:xfrm>
            <a:off x="1391534" y="1191205"/>
            <a:ext cx="3161612" cy="1383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코로나 </a:t>
            </a:r>
            <a:r>
              <a:rPr lang="ko-KR" altLang="en-US" sz="2400" dirty="0">
                <a:solidFill>
                  <a:srgbClr val="75A5DE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관련 기사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가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궁금하신가요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4" name="그림 3" descr="장난감, 인형이(가) 표시된 사진&#10;&#10;자동 생성된 설명">
            <a:extLst>
              <a:ext uri="{FF2B5EF4-FFF2-40B4-BE49-F238E27FC236}">
                <a16:creationId xmlns:a16="http://schemas.microsoft.com/office/drawing/2014/main" id="{48BBBB3D-CCE7-4461-9CD2-F516497DF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3" r="19438"/>
          <a:stretch/>
        </p:blipFill>
        <p:spPr>
          <a:xfrm>
            <a:off x="1391534" y="3275956"/>
            <a:ext cx="2210772" cy="3582043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E288FC-2C8C-436C-94CA-1F55B73E864B}"/>
              </a:ext>
            </a:extLst>
          </p:cNvPr>
          <p:cNvSpPr/>
          <p:nvPr/>
        </p:nvSpPr>
        <p:spPr>
          <a:xfrm>
            <a:off x="4402318" y="1466634"/>
            <a:ext cx="6398148" cy="1108011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25400" dist="25400" dir="5400000" algn="t" rotWithShape="0">
              <a:schemeClr val="bg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D4645B7-08A8-40FE-9EF9-3941D6610A29}"/>
              </a:ext>
            </a:extLst>
          </p:cNvPr>
          <p:cNvSpPr/>
          <p:nvPr/>
        </p:nvSpPr>
        <p:spPr>
          <a:xfrm>
            <a:off x="4402318" y="3915534"/>
            <a:ext cx="6398148" cy="1108011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25400" dist="25400" dir="5400000" algn="t" rotWithShape="0">
              <a:schemeClr val="bg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A078BA-6FC1-4C34-B2AE-B282095CC2D5}"/>
              </a:ext>
            </a:extLst>
          </p:cNvPr>
          <p:cNvSpPr/>
          <p:nvPr/>
        </p:nvSpPr>
        <p:spPr>
          <a:xfrm>
            <a:off x="4402318" y="5137698"/>
            <a:ext cx="6398148" cy="1108011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25400" dist="25400" dir="5400000" algn="t" rotWithShape="0">
              <a:schemeClr val="bg1">
                <a:lumMod val="50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2FFFD4E-3109-41D8-ACDF-5D9D53239383}"/>
              </a:ext>
            </a:extLst>
          </p:cNvPr>
          <p:cNvGrpSpPr/>
          <p:nvPr/>
        </p:nvGrpSpPr>
        <p:grpSpPr>
          <a:xfrm>
            <a:off x="4552387" y="1505741"/>
            <a:ext cx="6021345" cy="966240"/>
            <a:chOff x="4552387" y="1505741"/>
            <a:chExt cx="6021345" cy="96624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0D0DC63-A51B-4D46-86A8-C499A106A0CC}"/>
                </a:ext>
              </a:extLst>
            </p:cNvPr>
            <p:cNvSpPr/>
            <p:nvPr/>
          </p:nvSpPr>
          <p:spPr>
            <a:xfrm>
              <a:off x="4552387" y="1505741"/>
              <a:ext cx="3369334" cy="377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[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전문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]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코로나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19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대응 관련 대구시 서면 브리핑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62F7412-8355-4F02-8C85-68D867CAFE57}"/>
                </a:ext>
              </a:extLst>
            </p:cNvPr>
            <p:cNvSpPr/>
            <p:nvPr/>
          </p:nvSpPr>
          <p:spPr>
            <a:xfrm>
              <a:off x="4552387" y="1822775"/>
              <a:ext cx="6021345" cy="4773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코로나바이러스감염증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-19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대응 관련 서면 브리핑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(371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보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). □ 2021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년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2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월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16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일 화요일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,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코로나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19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대응 관련 대구광역시 재난안전대책본부 서면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...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13FD149-FFA1-4B0A-9D6C-71EBF7DAA93F}"/>
                </a:ext>
              </a:extLst>
            </p:cNvPr>
            <p:cNvSpPr/>
            <p:nvPr/>
          </p:nvSpPr>
          <p:spPr>
            <a:xfrm>
              <a:off x="4552387" y="2274117"/>
              <a:ext cx="6021345" cy="197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16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시간 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970B490-B88E-41A7-8969-4D8960CD9BBD}"/>
              </a:ext>
            </a:extLst>
          </p:cNvPr>
          <p:cNvGrpSpPr/>
          <p:nvPr/>
        </p:nvGrpSpPr>
        <p:grpSpPr>
          <a:xfrm>
            <a:off x="4552387" y="2693370"/>
            <a:ext cx="6398148" cy="1108011"/>
            <a:chOff x="4402318" y="2693370"/>
            <a:chExt cx="6398148" cy="110801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BA57D21-1D1B-40AC-BCA1-6A4D57996E5A}"/>
                </a:ext>
              </a:extLst>
            </p:cNvPr>
            <p:cNvSpPr/>
            <p:nvPr/>
          </p:nvSpPr>
          <p:spPr>
            <a:xfrm>
              <a:off x="4402318" y="2693370"/>
              <a:ext cx="6398148" cy="1108011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ffectLst>
              <a:outerShdw blurRad="25400" dist="25400" dir="5400000" algn="t" rotWithShape="0">
                <a:schemeClr val="bg1">
                  <a:lumMod val="50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1114846-9482-4757-911B-E2ADF4B9B771}"/>
                </a:ext>
              </a:extLst>
            </p:cNvPr>
            <p:cNvGrpSpPr/>
            <p:nvPr/>
          </p:nvGrpSpPr>
          <p:grpSpPr>
            <a:xfrm>
              <a:off x="4552387" y="2728057"/>
              <a:ext cx="6021345" cy="966240"/>
              <a:chOff x="4552387" y="1505741"/>
              <a:chExt cx="6021345" cy="96624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8EB5EA5-0872-49BE-8B44-F52E10E1CD39}"/>
                  </a:ext>
                </a:extLst>
              </p:cNvPr>
              <p:cNvSpPr/>
              <p:nvPr/>
            </p:nvSpPr>
            <p:spPr>
              <a:xfrm>
                <a:off x="4552387" y="1505741"/>
                <a:ext cx="3369334" cy="3771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[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전문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] 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코로나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19 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대응 관련 대구시 서면 브리핑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88708EB-70EE-4B1D-85D9-8CAE87BEE98C}"/>
                  </a:ext>
                </a:extLst>
              </p:cNvPr>
              <p:cNvSpPr/>
              <p:nvPr/>
            </p:nvSpPr>
            <p:spPr>
              <a:xfrm>
                <a:off x="4552387" y="1822775"/>
                <a:ext cx="6021345" cy="4773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코로나바이러스감염증</a:t>
                </a:r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-19 </a:t>
                </a: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대응 관련 서면 브리핑</a:t>
                </a:r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(371</a:t>
                </a: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보</a:t>
                </a:r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). □ 2021</a:t>
                </a: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년 </a:t>
                </a:r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2</a:t>
                </a: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월 </a:t>
                </a:r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16</a:t>
                </a: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일 화요일</a:t>
                </a:r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, </a:t>
                </a: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코로나</a:t>
                </a:r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19 </a:t>
                </a: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대응 관련 대구광역시 재난안전대책본부 서면 </a:t>
                </a:r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...</a:t>
                </a:r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23D2F87-38D7-4527-ACA3-0855C851B4F7}"/>
                  </a:ext>
                </a:extLst>
              </p:cNvPr>
              <p:cNvSpPr/>
              <p:nvPr/>
            </p:nvSpPr>
            <p:spPr>
              <a:xfrm>
                <a:off x="4552387" y="2274117"/>
                <a:ext cx="6021345" cy="1978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16</a:t>
                </a: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시간 전</a:t>
                </a: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810A12F-958A-4AB1-9ED5-6887273AFFB6}"/>
              </a:ext>
            </a:extLst>
          </p:cNvPr>
          <p:cNvGrpSpPr/>
          <p:nvPr/>
        </p:nvGrpSpPr>
        <p:grpSpPr>
          <a:xfrm>
            <a:off x="4552387" y="3945787"/>
            <a:ext cx="6021345" cy="966240"/>
            <a:chOff x="4552387" y="1505741"/>
            <a:chExt cx="6021345" cy="96624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FE00684-3A94-49F6-9071-771C5464606A}"/>
                </a:ext>
              </a:extLst>
            </p:cNvPr>
            <p:cNvSpPr/>
            <p:nvPr/>
          </p:nvSpPr>
          <p:spPr>
            <a:xfrm>
              <a:off x="4552387" y="1505741"/>
              <a:ext cx="3369334" cy="377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[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전문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]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코로나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19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대응 관련 대구시 서면 브리핑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0E4A183-3830-49D4-98B3-27BC5DDBA5D8}"/>
                </a:ext>
              </a:extLst>
            </p:cNvPr>
            <p:cNvSpPr/>
            <p:nvPr/>
          </p:nvSpPr>
          <p:spPr>
            <a:xfrm>
              <a:off x="4552387" y="1822775"/>
              <a:ext cx="6021345" cy="4773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코로나바이러스감염증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-19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대응 관련 서면 브리핑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(371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보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). □ 2021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년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2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월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16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일 화요일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,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코로나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19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대응 관련 대구광역시 재난안전대책본부 서면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...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AEB547C-38E2-429A-AF7D-881D53C00698}"/>
                </a:ext>
              </a:extLst>
            </p:cNvPr>
            <p:cNvSpPr/>
            <p:nvPr/>
          </p:nvSpPr>
          <p:spPr>
            <a:xfrm>
              <a:off x="4552387" y="2274117"/>
              <a:ext cx="6021345" cy="197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16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시간 전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4661581-5804-436B-9195-7CD3CEB17E2F}"/>
              </a:ext>
            </a:extLst>
          </p:cNvPr>
          <p:cNvGrpSpPr/>
          <p:nvPr/>
        </p:nvGrpSpPr>
        <p:grpSpPr>
          <a:xfrm>
            <a:off x="4552387" y="5165847"/>
            <a:ext cx="6021345" cy="966240"/>
            <a:chOff x="4552387" y="1505741"/>
            <a:chExt cx="6021345" cy="96624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322FBA4-F8BB-42A2-9C5A-3CEFC1D3784F}"/>
                </a:ext>
              </a:extLst>
            </p:cNvPr>
            <p:cNvSpPr/>
            <p:nvPr/>
          </p:nvSpPr>
          <p:spPr>
            <a:xfrm>
              <a:off x="4552387" y="1505741"/>
              <a:ext cx="3369334" cy="377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[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전문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]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코로나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19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대응 관련 대구시 서면 브리핑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C73F461-6739-4DC8-9121-9F7452FC95AB}"/>
                </a:ext>
              </a:extLst>
            </p:cNvPr>
            <p:cNvSpPr/>
            <p:nvPr/>
          </p:nvSpPr>
          <p:spPr>
            <a:xfrm>
              <a:off x="4552387" y="1822775"/>
              <a:ext cx="6021345" cy="4773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코로나바이러스감염증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-19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대응 관련 서면 브리핑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(371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보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). □ 2021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년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2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월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16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일 화요일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,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코로나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19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대응 관련 대구광역시 재난안전대책본부 서면 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...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B6E472B-B363-4542-88C2-AE874376ECDD}"/>
                </a:ext>
              </a:extLst>
            </p:cNvPr>
            <p:cNvSpPr/>
            <p:nvPr/>
          </p:nvSpPr>
          <p:spPr>
            <a:xfrm>
              <a:off x="4552387" y="2274117"/>
              <a:ext cx="6021345" cy="197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16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시간 전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E2B27E3-F1A9-4839-B432-43B3DBA2E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696" y="3839490"/>
            <a:ext cx="3369334" cy="279766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95BBB19-C060-42D1-9DD5-3E44DA27F84F}"/>
              </a:ext>
            </a:extLst>
          </p:cNvPr>
          <p:cNvSpPr/>
          <p:nvPr/>
        </p:nvSpPr>
        <p:spPr>
          <a:xfrm>
            <a:off x="6395149" y="2150549"/>
            <a:ext cx="4405317" cy="401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내용 넘치면 </a:t>
            </a:r>
            <a:r>
              <a:rPr lang="en-US" altLang="ko-KR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css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에서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말줄이기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뭐 있었음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D62E46-D5A6-48FC-84D2-DB2652870EE7}"/>
              </a:ext>
            </a:extLst>
          </p:cNvPr>
          <p:cNvSpPr/>
          <p:nvPr/>
        </p:nvSpPr>
        <p:spPr>
          <a:xfrm>
            <a:off x="8192033" y="4683722"/>
            <a:ext cx="3245961" cy="401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뉴스 아이템 레이아웃은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구글꺼</a:t>
            </a:r>
            <a:endParaRPr lang="ko-KR" altLang="en-US" sz="140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B2D40D-A4CE-45F0-949E-E88FF6BA5877}"/>
              </a:ext>
            </a:extLst>
          </p:cNvPr>
          <p:cNvSpPr/>
          <p:nvPr/>
        </p:nvSpPr>
        <p:spPr>
          <a:xfrm>
            <a:off x="6447368" y="3569517"/>
            <a:ext cx="4974005" cy="401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뉴스 </a:t>
            </a:r>
            <a:r>
              <a:rPr lang="ko-KR" altLang="en-US" sz="14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호버하면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오른쪽으로 움직이는 효과나</a:t>
            </a:r>
            <a:r>
              <a:rPr lang="en-US" altLang="ko-KR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살짝 위로 뜨는</a:t>
            </a:r>
            <a:r>
              <a:rPr lang="en-US" altLang="ko-KR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(?) </a:t>
            </a:r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효과</a:t>
            </a:r>
          </a:p>
        </p:txBody>
      </p:sp>
    </p:spTree>
    <p:extLst>
      <p:ext uri="{BB962C8B-B14F-4D97-AF65-F5344CB8AC3E}">
        <p14:creationId xmlns:p14="http://schemas.microsoft.com/office/powerpoint/2010/main" val="338851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872</Words>
  <Application>Microsoft Office PowerPoint</Application>
  <PresentationFormat>와이드스크린</PresentationFormat>
  <Paragraphs>198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AppleSDGothicNeoB00</vt:lpstr>
      <vt:lpstr>AppleSDGothicNeoEB00</vt:lpstr>
      <vt:lpstr>AppleSDGothicNeoL00</vt:lpstr>
      <vt:lpstr>AppleSDGothicNeoM00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효정</dc:creator>
  <cp:lastModifiedBy>이 효정</cp:lastModifiedBy>
  <cp:revision>124</cp:revision>
  <dcterms:created xsi:type="dcterms:W3CDTF">2021-02-07T08:05:51Z</dcterms:created>
  <dcterms:modified xsi:type="dcterms:W3CDTF">2021-02-16T17:27:01Z</dcterms:modified>
</cp:coreProperties>
</file>