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61" r:id="rId3"/>
    <p:sldId id="258" r:id="rId4"/>
    <p:sldId id="264" r:id="rId5"/>
    <p:sldId id="270" r:id="rId6"/>
    <p:sldId id="266" r:id="rId7"/>
    <p:sldId id="263" r:id="rId8"/>
    <p:sldId id="272" r:id="rId9"/>
    <p:sldId id="273" r:id="rId10"/>
    <p:sldId id="274" r:id="rId11"/>
    <p:sldId id="267" r:id="rId12"/>
    <p:sldId id="26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55" d="100"/>
          <a:sy n="55" d="100"/>
        </p:scale>
        <p:origin x="72" y="252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61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486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447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882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726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232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387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58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883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791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273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C04DF-E3D8-4F97-B2E1-5F4BA824A476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580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f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464904"/>
            <a:ext cx="12192000" cy="43930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래픽 5" descr="피아노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77748" y="576470"/>
            <a:ext cx="4130452" cy="4130452"/>
          </a:xfrm>
          <a:prstGeom prst="rect">
            <a:avLst/>
          </a:prstGeom>
          <a:effectLst>
            <a:outerShdw blurRad="101600" dist="12700" dir="2700000" algn="tl" rotWithShape="0">
              <a:schemeClr val="tx2">
                <a:lumMod val="75000"/>
                <a:alpha val="40000"/>
              </a:scheme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4360307" y="5871433"/>
            <a:ext cx="3474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bg1">
                    <a:lumMod val="85000"/>
                  </a:schemeClr>
                </a:solidFill>
              </a:rPr>
              <a:t>고광연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</a:rPr>
              <a:t> 김민성 </a:t>
            </a:r>
            <a:r>
              <a:rPr lang="ko-KR" altLang="en-US" sz="2000" dirty="0" err="1">
                <a:solidFill>
                  <a:schemeClr val="bg1">
                    <a:lumMod val="85000"/>
                  </a:schemeClr>
                </a:solidFill>
              </a:rPr>
              <a:t>김혁진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sz="2000" dirty="0" err="1">
                <a:solidFill>
                  <a:schemeClr val="bg1">
                    <a:lumMod val="85000"/>
                  </a:schemeClr>
                </a:solidFill>
              </a:rPr>
              <a:t>신해영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27166" y="4706922"/>
            <a:ext cx="5173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150" dirty="0">
                <a:solidFill>
                  <a:schemeClr val="bg1">
                    <a:lumMod val="95000"/>
                  </a:schemeClr>
                </a:solidFill>
              </a:rPr>
              <a:t>웹 프로그래밍 </a:t>
            </a:r>
            <a:r>
              <a:rPr lang="en-US" altLang="ko-KR" sz="3600" spc="-150" dirty="0">
                <a:solidFill>
                  <a:schemeClr val="bg1">
                    <a:lumMod val="95000"/>
                  </a:schemeClr>
                </a:solidFill>
              </a:rPr>
              <a:t>–</a:t>
            </a:r>
            <a:r>
              <a:rPr lang="ko-KR" altLang="en-US" sz="3600" spc="-150" dirty="0">
                <a:solidFill>
                  <a:schemeClr val="bg1">
                    <a:lumMod val="95000"/>
                  </a:schemeClr>
                </a:solidFill>
              </a:rPr>
              <a:t>웹진 구현</a:t>
            </a:r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>
            <a:off x="5426765" y="5695121"/>
            <a:ext cx="1321905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296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46652" y="238613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03</a:t>
            </a:r>
            <a:endParaRPr lang="ko-KR" alt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46558" y="238613"/>
            <a:ext cx="2903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핵심 추가 기능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031832" y="5386793"/>
            <a:ext cx="10807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solidFill>
                  <a:schemeClr val="bg1"/>
                </a:solidFill>
              </a:rPr>
              <a:t>1</a:t>
            </a:r>
            <a:r>
              <a:rPr lang="ko-KR" altLang="en-US" sz="3200">
                <a:solidFill>
                  <a:schemeClr val="bg1"/>
                </a:solidFill>
              </a:rPr>
              <a:t>단계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077604" y="5386791"/>
            <a:ext cx="11705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3</a:t>
            </a:r>
            <a:r>
              <a:rPr lang="ko-KR" altLang="en-US" sz="3200" dirty="0">
                <a:solidFill>
                  <a:schemeClr val="bg1"/>
                </a:solidFill>
              </a:rPr>
              <a:t>단계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15122" y="4696977"/>
            <a:ext cx="87110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다양한 영화 중 찾고자 원하는 영화에 접근할 수 있도록</a:t>
            </a:r>
            <a:endParaRPr lang="en-US" altLang="ko-KR" sz="32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pPr algn="ctr"/>
            <a:r>
              <a:rPr lang="ko-KR" altLang="en-US" sz="3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하기 위해서 </a:t>
            </a:r>
            <a:r>
              <a:rPr lang="ko-KR" altLang="en-US" sz="3200" dirty="0" err="1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제목별</a:t>
            </a:r>
            <a:r>
              <a:rPr lang="en-US" altLang="ko-KR" sz="3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/ </a:t>
            </a:r>
            <a:r>
              <a:rPr lang="ko-KR" altLang="en-US" sz="3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장르별</a:t>
            </a:r>
            <a:r>
              <a:rPr lang="en-US" altLang="ko-KR" sz="3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/ </a:t>
            </a:r>
            <a:r>
              <a:rPr lang="ko-KR" altLang="en-US" sz="3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감독별로 영화를 검색하고 결과를 표시한다</a:t>
            </a:r>
            <a:r>
              <a:rPr lang="en-US" altLang="ko-KR" sz="3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.</a:t>
            </a:r>
          </a:p>
          <a:p>
            <a:pPr algn="ctr"/>
            <a:r>
              <a:rPr lang="ko-KR" altLang="en-US" sz="3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결과가 </a:t>
            </a:r>
            <a:r>
              <a:rPr lang="ko-KR" altLang="en-US" sz="3200" dirty="0" err="1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존재시</a:t>
            </a:r>
            <a:r>
              <a:rPr lang="ko-KR" altLang="en-US" sz="3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포스터를 보여주고</a:t>
            </a:r>
            <a:r>
              <a:rPr lang="en-US" altLang="ko-KR" sz="3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, </a:t>
            </a:r>
            <a:r>
              <a:rPr lang="ko-KR" altLang="en-US" sz="3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존재하지 않는 경우 알림을 띄워주도록 한다</a:t>
            </a:r>
            <a:r>
              <a:rPr lang="en-US" altLang="ko-KR" sz="3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.</a:t>
            </a:r>
            <a:endParaRPr lang="ko-KR" altLang="en-US" sz="32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917" y="1649691"/>
            <a:ext cx="2875175" cy="28751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A1F2DB3-5FC8-494D-8E05-8548B59B2FB1}"/>
              </a:ext>
            </a:extLst>
          </p:cNvPr>
          <p:cNvSpPr txBox="1"/>
          <p:nvPr/>
        </p:nvSpPr>
        <p:spPr>
          <a:xfrm>
            <a:off x="1346558" y="1086442"/>
            <a:ext cx="4517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/>
              <a:t>3. </a:t>
            </a:r>
            <a:r>
              <a:rPr lang="ko-KR" altLang="en-US" sz="2000" b="1" dirty="0"/>
              <a:t>검색기능</a:t>
            </a:r>
          </a:p>
        </p:txBody>
      </p:sp>
    </p:spTree>
    <p:extLst>
      <p:ext uri="{BB962C8B-B14F-4D97-AF65-F5344CB8AC3E}">
        <p14:creationId xmlns:p14="http://schemas.microsoft.com/office/powerpoint/2010/main" val="13529225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346558" y="1973064"/>
            <a:ext cx="9487094" cy="2590800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accent4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46652" y="238613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03</a:t>
            </a:r>
            <a:endParaRPr lang="ko-KR" alt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46558" y="238613"/>
            <a:ext cx="2903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핵심 추가 기능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2427361" y="2811264"/>
            <a:ext cx="7306071" cy="914400"/>
            <a:chOff x="2427361" y="2971800"/>
            <a:chExt cx="7306071" cy="914400"/>
          </a:xfrm>
        </p:grpSpPr>
        <p:pic>
          <p:nvPicPr>
            <p:cNvPr id="7" name="그래픽 6" descr="여자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27361" y="2971800"/>
              <a:ext cx="914400" cy="914400"/>
            </a:xfrm>
            <a:prstGeom prst="rect">
              <a:avLst/>
            </a:prstGeom>
          </p:spPr>
        </p:pic>
        <p:pic>
          <p:nvPicPr>
            <p:cNvPr id="8" name="그래픽 7" descr="여자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08422" y="2971800"/>
              <a:ext cx="914400" cy="914400"/>
            </a:xfrm>
            <a:prstGeom prst="rect">
              <a:avLst/>
            </a:prstGeom>
          </p:spPr>
        </p:pic>
        <p:pic>
          <p:nvPicPr>
            <p:cNvPr id="9" name="그래픽 8" descr="여자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89483" y="2971800"/>
              <a:ext cx="914400" cy="914400"/>
            </a:xfrm>
            <a:prstGeom prst="rect">
              <a:avLst/>
            </a:prstGeom>
          </p:spPr>
        </p:pic>
        <p:pic>
          <p:nvPicPr>
            <p:cNvPr id="10" name="그래픽 9" descr="여자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70544" y="2971800"/>
              <a:ext cx="914400" cy="914400"/>
            </a:xfrm>
            <a:prstGeom prst="rect">
              <a:avLst/>
            </a:prstGeom>
          </p:spPr>
        </p:pic>
        <p:pic>
          <p:nvPicPr>
            <p:cNvPr id="11" name="그래픽 10" descr="여자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51605" y="2971800"/>
              <a:ext cx="914400" cy="914400"/>
            </a:xfrm>
            <a:prstGeom prst="rect">
              <a:avLst/>
            </a:prstGeom>
          </p:spPr>
        </p:pic>
        <p:pic>
          <p:nvPicPr>
            <p:cNvPr id="12" name="그래픽 11" descr="여자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32666" y="2971800"/>
              <a:ext cx="914400" cy="914400"/>
            </a:xfrm>
            <a:prstGeom prst="rect">
              <a:avLst/>
            </a:prstGeom>
          </p:spPr>
        </p:pic>
        <p:pic>
          <p:nvPicPr>
            <p:cNvPr id="13" name="그래픽 12" descr="여자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13727" y="2971800"/>
              <a:ext cx="914400" cy="914400"/>
            </a:xfrm>
            <a:prstGeom prst="rect">
              <a:avLst/>
            </a:prstGeom>
          </p:spPr>
        </p:pic>
        <p:pic>
          <p:nvPicPr>
            <p:cNvPr id="14" name="그래픽 13" descr="여자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94788" y="2971800"/>
              <a:ext cx="914400" cy="914400"/>
            </a:xfrm>
            <a:prstGeom prst="rect">
              <a:avLst/>
            </a:prstGeom>
          </p:spPr>
        </p:pic>
        <p:pic>
          <p:nvPicPr>
            <p:cNvPr id="15" name="그래픽 14" descr="여자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75849" y="2971800"/>
              <a:ext cx="914400" cy="914400"/>
            </a:xfrm>
            <a:prstGeom prst="rect">
              <a:avLst/>
            </a:prstGeom>
          </p:spPr>
        </p:pic>
        <p:pic>
          <p:nvPicPr>
            <p:cNvPr id="16" name="그래픽 15" descr="여자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56910" y="2971800"/>
              <a:ext cx="914400" cy="914400"/>
            </a:xfrm>
            <a:prstGeom prst="rect">
              <a:avLst/>
            </a:prstGeom>
          </p:spPr>
        </p:pic>
        <p:pic>
          <p:nvPicPr>
            <p:cNvPr id="17" name="그래픽 16" descr="여자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37971" y="2971800"/>
              <a:ext cx="914400" cy="914400"/>
            </a:xfrm>
            <a:prstGeom prst="rect">
              <a:avLst/>
            </a:prstGeom>
          </p:spPr>
        </p:pic>
        <p:pic>
          <p:nvPicPr>
            <p:cNvPr id="18" name="그래픽 17" descr="여자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819032" y="2971800"/>
              <a:ext cx="914400" cy="914400"/>
            </a:xfrm>
            <a:prstGeom prst="rect">
              <a:avLst/>
            </a:prstGeom>
          </p:spPr>
        </p:pic>
      </p:grpSp>
      <p:sp>
        <p:nvSpPr>
          <p:cNvPr id="22" name="TextBox 21"/>
          <p:cNvSpPr txBox="1"/>
          <p:nvPr/>
        </p:nvSpPr>
        <p:spPr>
          <a:xfrm>
            <a:off x="2699593" y="5169070"/>
            <a:ext cx="678102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다양한 영화들을 선호도에 따라 볼 수 있는 기능을 추가한다</a:t>
            </a:r>
            <a:r>
              <a:rPr lang="en-US" altLang="ko-KR" sz="3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.</a:t>
            </a:r>
          </a:p>
          <a:p>
            <a:pPr algn="ctr"/>
            <a:r>
              <a:rPr lang="ko-KR" altLang="en-US" sz="3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장르별</a:t>
            </a:r>
            <a:r>
              <a:rPr lang="en-US" altLang="ko-KR" sz="3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, </a:t>
            </a:r>
            <a:r>
              <a:rPr lang="ko-KR" altLang="en-US" sz="3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연령별</a:t>
            </a:r>
            <a:r>
              <a:rPr lang="en-US" altLang="ko-KR" sz="3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, </a:t>
            </a:r>
            <a:r>
              <a:rPr lang="ko-KR" altLang="en-US" sz="3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성별간 선호도를 비교하여</a:t>
            </a:r>
            <a:endParaRPr lang="en-US" altLang="ko-KR" sz="32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pPr algn="ctr"/>
            <a:r>
              <a:rPr lang="ko-KR" altLang="en-US" sz="3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자신이 원하는 부문의 신뢰할 수 있는 순위를 제공하도록 한다</a:t>
            </a:r>
            <a:r>
              <a:rPr lang="en-US" altLang="ko-KR" sz="3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.</a:t>
            </a:r>
            <a:endParaRPr lang="ko-KR" altLang="en-US" sz="32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5549900" y="5035157"/>
            <a:ext cx="109220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398C1BF-85A8-4096-A143-8DA89D0FC924}"/>
              </a:ext>
            </a:extLst>
          </p:cNvPr>
          <p:cNvSpPr txBox="1"/>
          <p:nvPr/>
        </p:nvSpPr>
        <p:spPr>
          <a:xfrm>
            <a:off x="1346558" y="1086442"/>
            <a:ext cx="4517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/>
              <a:t>4. </a:t>
            </a:r>
            <a:r>
              <a:rPr lang="ko-KR" altLang="en-US" sz="2000" b="1" dirty="0"/>
              <a:t>선호도 평가</a:t>
            </a:r>
          </a:p>
        </p:txBody>
      </p:sp>
    </p:spTree>
    <p:extLst>
      <p:ext uri="{BB962C8B-B14F-4D97-AF65-F5344CB8AC3E}">
        <p14:creationId xmlns:p14="http://schemas.microsoft.com/office/powerpoint/2010/main" val="6236690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280" y="792480"/>
            <a:ext cx="3901440" cy="390144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629978" y="5168349"/>
            <a:ext cx="29320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Nexa Rust Script L0" panose="00000400000000000000" pitchFamily="50" charset="0"/>
              </a:rPr>
              <a:t>Thank You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Nexa Rust Script L0" panose="000004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6613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9312300" y="367747"/>
            <a:ext cx="2525203" cy="2484783"/>
            <a:chOff x="7914861" y="288234"/>
            <a:chExt cx="3932582" cy="3869635"/>
          </a:xfrm>
        </p:grpSpPr>
        <p:sp>
          <p:nvSpPr>
            <p:cNvPr id="2" name="직사각형 1"/>
            <p:cNvSpPr/>
            <p:nvPr/>
          </p:nvSpPr>
          <p:spPr>
            <a:xfrm>
              <a:off x="8587408" y="288234"/>
              <a:ext cx="3260035" cy="3260035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7914861" y="897834"/>
              <a:ext cx="3260035" cy="3260035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387018" y="439900"/>
            <a:ext cx="2572927" cy="1365957"/>
            <a:chOff x="605679" y="643489"/>
            <a:chExt cx="2572927" cy="1365957"/>
          </a:xfrm>
        </p:grpSpPr>
        <p:sp>
          <p:nvSpPr>
            <p:cNvPr id="5" name="TextBox 4"/>
            <p:cNvSpPr txBox="1"/>
            <p:nvPr/>
          </p:nvSpPr>
          <p:spPr>
            <a:xfrm>
              <a:off x="605679" y="643489"/>
              <a:ext cx="66075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chemeClr val="accent2">
                      <a:lumMod val="75000"/>
                      <a:alpha val="90000"/>
                    </a:schemeClr>
                  </a:solidFill>
                </a:rPr>
                <a:t>C</a:t>
              </a:r>
              <a:endParaRPr lang="ko-KR" altLang="en-US" sz="5400" b="1" dirty="0">
                <a:solidFill>
                  <a:schemeClr val="accent2">
                    <a:lumMod val="75000"/>
                    <a:alpha val="90000"/>
                  </a:schemeClr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15010" y="836642"/>
              <a:ext cx="71365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chemeClr val="accent2">
                      <a:lumMod val="75000"/>
                      <a:alpha val="90000"/>
                    </a:schemeClr>
                  </a:solidFill>
                </a:rPr>
                <a:t>O</a:t>
              </a:r>
              <a:endParaRPr lang="ko-KR" altLang="en-US" sz="5400" b="1" dirty="0">
                <a:solidFill>
                  <a:schemeClr val="accent2">
                    <a:lumMod val="75000"/>
                    <a:alpha val="90000"/>
                  </a:schemeClr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37560" y="1086116"/>
              <a:ext cx="68961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chemeClr val="accent2">
                      <a:lumMod val="75000"/>
                      <a:alpha val="90000"/>
                    </a:schemeClr>
                  </a:solidFill>
                </a:rPr>
                <a:t>N</a:t>
              </a:r>
              <a:endParaRPr lang="ko-KR" altLang="en-US" sz="5400" b="1" dirty="0">
                <a:solidFill>
                  <a:schemeClr val="accent2">
                    <a:lumMod val="75000"/>
                    <a:alpha val="90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04808" y="830514"/>
              <a:ext cx="58702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chemeClr val="accent2">
                      <a:lumMod val="75000"/>
                      <a:alpha val="90000"/>
                    </a:schemeClr>
                  </a:solidFill>
                </a:rPr>
                <a:t>T</a:t>
              </a:r>
              <a:endParaRPr lang="ko-KR" altLang="en-US" sz="5400" b="1" dirty="0">
                <a:solidFill>
                  <a:schemeClr val="accent2">
                    <a:lumMod val="75000"/>
                    <a:alpha val="9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58203" y="904814"/>
              <a:ext cx="58862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chemeClr val="accent2">
                      <a:lumMod val="75000"/>
                      <a:alpha val="90000"/>
                    </a:schemeClr>
                  </a:solidFill>
                </a:rPr>
                <a:t>E</a:t>
              </a:r>
              <a:endParaRPr lang="ko-KR" altLang="en-US" sz="5400" b="1" dirty="0">
                <a:solidFill>
                  <a:schemeClr val="accent2">
                    <a:lumMod val="75000"/>
                    <a:alpha val="90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17510" y="643489"/>
              <a:ext cx="68961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chemeClr val="accent2">
                      <a:lumMod val="75000"/>
                      <a:alpha val="90000"/>
                    </a:schemeClr>
                  </a:solidFill>
                </a:rPr>
                <a:t>N</a:t>
              </a:r>
              <a:endParaRPr lang="ko-KR" altLang="en-US" sz="5400" b="1" dirty="0">
                <a:solidFill>
                  <a:schemeClr val="accent2">
                    <a:lumMod val="75000"/>
                    <a:alpha val="90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78762" y="1085275"/>
              <a:ext cx="59984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chemeClr val="accent2">
                      <a:lumMod val="75000"/>
                      <a:alpha val="90000"/>
                    </a:schemeClr>
                  </a:solidFill>
                </a:rPr>
                <a:t>S</a:t>
              </a:r>
              <a:endParaRPr lang="ko-KR" altLang="en-US" sz="5400" b="1" dirty="0">
                <a:solidFill>
                  <a:schemeClr val="accent2">
                    <a:lumMod val="75000"/>
                    <a:alpha val="90000"/>
                  </a:schemeClr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1694919" y="2560142"/>
            <a:ext cx="2532786" cy="584775"/>
            <a:chOff x="1694919" y="2604052"/>
            <a:chExt cx="2532786" cy="584775"/>
          </a:xfrm>
        </p:grpSpPr>
        <p:sp>
          <p:nvSpPr>
            <p:cNvPr id="13" name="TextBox 12"/>
            <p:cNvSpPr txBox="1"/>
            <p:nvPr/>
          </p:nvSpPr>
          <p:spPr>
            <a:xfrm>
              <a:off x="1694919" y="2604052"/>
              <a:ext cx="60785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2">
                      <a:lumMod val="50000"/>
                    </a:schemeClr>
                  </a:solidFill>
                </a:rPr>
                <a:t>01</a:t>
              </a:r>
              <a:endParaRPr lang="ko-KR" altLang="en-US" sz="32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714149" y="2696384"/>
              <a:ext cx="15135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dirty="0">
                  <a:solidFill>
                    <a:schemeClr val="accent2">
                      <a:lumMod val="50000"/>
                    </a:schemeClr>
                  </a:solidFill>
                </a:rPr>
                <a:t>구성원 소개</a:t>
              </a: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321833" y="2351422"/>
            <a:ext cx="1194131" cy="6957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1694919" y="3215239"/>
            <a:ext cx="2120013" cy="584775"/>
            <a:chOff x="1694919" y="2604052"/>
            <a:chExt cx="2120013" cy="584775"/>
          </a:xfrm>
        </p:grpSpPr>
        <p:sp>
          <p:nvSpPr>
            <p:cNvPr id="22" name="TextBox 21"/>
            <p:cNvSpPr txBox="1"/>
            <p:nvPr/>
          </p:nvSpPr>
          <p:spPr>
            <a:xfrm>
              <a:off x="1694919" y="2604052"/>
              <a:ext cx="6864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2">
                      <a:lumMod val="50000"/>
                    </a:schemeClr>
                  </a:solidFill>
                </a:rPr>
                <a:t>02</a:t>
              </a:r>
              <a:endParaRPr lang="ko-KR" altLang="en-US" sz="32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126922" y="2696384"/>
              <a:ext cx="6880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dirty="0">
                  <a:solidFill>
                    <a:schemeClr val="accent2">
                      <a:lumMod val="50000"/>
                    </a:schemeClr>
                  </a:solidFill>
                </a:rPr>
                <a:t>주제</a:t>
              </a: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694919" y="3870336"/>
            <a:ext cx="5449611" cy="584775"/>
            <a:chOff x="1694919" y="2604052"/>
            <a:chExt cx="5449611" cy="584775"/>
          </a:xfrm>
        </p:grpSpPr>
        <p:sp>
          <p:nvSpPr>
            <p:cNvPr id="26" name="TextBox 25"/>
            <p:cNvSpPr txBox="1"/>
            <p:nvPr/>
          </p:nvSpPr>
          <p:spPr>
            <a:xfrm>
              <a:off x="1694919" y="2604052"/>
              <a:ext cx="67999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2">
                      <a:lumMod val="50000"/>
                    </a:schemeClr>
                  </a:solidFill>
                </a:rPr>
                <a:t>03</a:t>
              </a:r>
              <a:endParaRPr lang="ko-KR" altLang="en-US" sz="32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458631" y="2733244"/>
              <a:ext cx="46858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dirty="0">
                  <a:solidFill>
                    <a:schemeClr val="accent2">
                      <a:lumMod val="50000"/>
                    </a:schemeClr>
                  </a:solidFill>
                </a:rPr>
                <a:t> 핵심 추가 기능 </a:t>
              </a:r>
              <a:r>
                <a:rPr lang="en-US" altLang="ko-KR" sz="2000" b="1" dirty="0">
                  <a:solidFill>
                    <a:schemeClr val="accent2">
                      <a:lumMod val="50000"/>
                    </a:schemeClr>
                  </a:solidFill>
                </a:rPr>
                <a:t>1 – </a:t>
              </a:r>
              <a:r>
                <a:rPr lang="ko-KR" altLang="en-US" sz="2000" b="1" dirty="0">
                  <a:solidFill>
                    <a:schemeClr val="accent2">
                      <a:lumMod val="50000"/>
                    </a:schemeClr>
                  </a:solidFill>
                </a:rPr>
                <a:t>영화 기초 정보 및 평가</a:t>
              </a: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1694919" y="4519873"/>
            <a:ext cx="4981534" cy="584775"/>
            <a:chOff x="1694919" y="2604052"/>
            <a:chExt cx="4981534" cy="584775"/>
          </a:xfrm>
        </p:grpSpPr>
        <p:sp>
          <p:nvSpPr>
            <p:cNvPr id="30" name="TextBox 29"/>
            <p:cNvSpPr txBox="1"/>
            <p:nvPr/>
          </p:nvSpPr>
          <p:spPr>
            <a:xfrm>
              <a:off x="1694919" y="2604052"/>
              <a:ext cx="6848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2">
                      <a:lumMod val="50000"/>
                    </a:schemeClr>
                  </a:solidFill>
                </a:rPr>
                <a:t>04</a:t>
              </a:r>
              <a:endParaRPr lang="ko-KR" altLang="en-US" sz="32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458631" y="2688644"/>
              <a:ext cx="42178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dirty="0">
                  <a:solidFill>
                    <a:schemeClr val="accent2">
                      <a:lumMod val="50000"/>
                    </a:schemeClr>
                  </a:solidFill>
                </a:rPr>
                <a:t> 핵심 추가 기능 </a:t>
              </a:r>
              <a:r>
                <a:rPr lang="en-US" altLang="ko-KR" sz="2000" b="1" dirty="0">
                  <a:solidFill>
                    <a:schemeClr val="accent2">
                      <a:lumMod val="50000"/>
                    </a:schemeClr>
                  </a:solidFill>
                </a:rPr>
                <a:t>2 – </a:t>
              </a:r>
              <a:r>
                <a:rPr lang="ko-KR" altLang="en-US" sz="2000" b="1" dirty="0">
                  <a:solidFill>
                    <a:schemeClr val="accent2">
                      <a:lumMod val="50000"/>
                    </a:schemeClr>
                  </a:solidFill>
                </a:rPr>
                <a:t>영화 기사 및 칼럼</a:t>
              </a:r>
              <a:r>
                <a:rPr lang="en-US" altLang="ko-KR" sz="2000" b="1" dirty="0">
                  <a:solidFill>
                    <a:schemeClr val="accent2">
                      <a:lumMod val="50000"/>
                    </a:schemeClr>
                  </a:solidFill>
                </a:rPr>
                <a:t> </a:t>
              </a:r>
              <a:endParaRPr lang="ko-KR" altLang="en-US" sz="20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1694919" y="5169410"/>
            <a:ext cx="4067822" cy="584775"/>
            <a:chOff x="1694919" y="2604052"/>
            <a:chExt cx="4067822" cy="584775"/>
          </a:xfrm>
        </p:grpSpPr>
        <p:sp>
          <p:nvSpPr>
            <p:cNvPr id="34" name="TextBox 33"/>
            <p:cNvSpPr txBox="1"/>
            <p:nvPr/>
          </p:nvSpPr>
          <p:spPr>
            <a:xfrm>
              <a:off x="1694919" y="2604052"/>
              <a:ext cx="68961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2">
                      <a:lumMod val="50000"/>
                    </a:schemeClr>
                  </a:solidFill>
                </a:rPr>
                <a:t>05</a:t>
              </a:r>
              <a:endParaRPr lang="ko-KR" altLang="en-US" sz="32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458631" y="2680948"/>
              <a:ext cx="33041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dirty="0">
                  <a:solidFill>
                    <a:schemeClr val="accent2">
                      <a:lumMod val="50000"/>
                    </a:schemeClr>
                  </a:solidFill>
                </a:rPr>
                <a:t> 핵심 추가 기능 </a:t>
              </a:r>
              <a:r>
                <a:rPr lang="en-US" altLang="ko-KR" sz="2000" b="1" dirty="0">
                  <a:solidFill>
                    <a:schemeClr val="accent2">
                      <a:lumMod val="50000"/>
                    </a:schemeClr>
                  </a:solidFill>
                </a:rPr>
                <a:t>3 – </a:t>
              </a:r>
              <a:r>
                <a:rPr lang="ko-KR" altLang="en-US" sz="2000" b="1" dirty="0">
                  <a:solidFill>
                    <a:schemeClr val="accent2">
                      <a:lumMod val="50000"/>
                    </a:schemeClr>
                  </a:solidFill>
                </a:rPr>
                <a:t>검색 기능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EF9D460E-4557-4DF1-971F-58F7391BF567}"/>
              </a:ext>
            </a:extLst>
          </p:cNvPr>
          <p:cNvGrpSpPr/>
          <p:nvPr/>
        </p:nvGrpSpPr>
        <p:grpSpPr>
          <a:xfrm>
            <a:off x="1694919" y="5818947"/>
            <a:ext cx="4301860" cy="584775"/>
            <a:chOff x="1694919" y="2604052"/>
            <a:chExt cx="4301860" cy="584775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E609695-5A7F-4665-B90C-6C35752AF744}"/>
                </a:ext>
              </a:extLst>
            </p:cNvPr>
            <p:cNvSpPr txBox="1"/>
            <p:nvPr/>
          </p:nvSpPr>
          <p:spPr>
            <a:xfrm>
              <a:off x="1694919" y="2604052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2">
                      <a:lumMod val="50000"/>
                    </a:schemeClr>
                  </a:solidFill>
                </a:rPr>
                <a:t>06</a:t>
              </a:r>
              <a:endParaRPr lang="ko-KR" altLang="en-US" sz="32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EF19785-5455-4C99-983E-01DD9770A8CC}"/>
                </a:ext>
              </a:extLst>
            </p:cNvPr>
            <p:cNvSpPr txBox="1"/>
            <p:nvPr/>
          </p:nvSpPr>
          <p:spPr>
            <a:xfrm>
              <a:off x="2458631" y="2696384"/>
              <a:ext cx="35381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dirty="0">
                  <a:solidFill>
                    <a:schemeClr val="accent2">
                      <a:lumMod val="50000"/>
                    </a:schemeClr>
                  </a:solidFill>
                </a:rPr>
                <a:t> 핵심 추가 기능 </a:t>
              </a:r>
              <a:r>
                <a:rPr lang="en-US" altLang="ko-KR" sz="2000" b="1" dirty="0">
                  <a:solidFill>
                    <a:schemeClr val="accent2">
                      <a:lumMod val="50000"/>
                    </a:schemeClr>
                  </a:solidFill>
                </a:rPr>
                <a:t>4 – </a:t>
              </a:r>
              <a:r>
                <a:rPr lang="ko-KR" altLang="en-US" sz="2000" b="1" dirty="0">
                  <a:solidFill>
                    <a:schemeClr val="accent2">
                      <a:lumMod val="50000"/>
                    </a:schemeClr>
                  </a:solidFill>
                </a:rPr>
                <a:t>선호도 평가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4396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" r="7025"/>
          <a:stretch/>
        </p:blipFill>
        <p:spPr>
          <a:xfrm>
            <a:off x="682048" y="-1"/>
            <a:ext cx="11522864" cy="686526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0" y="7261"/>
            <a:ext cx="12204912" cy="6858001"/>
          </a:xfrm>
          <a:prstGeom prst="rect">
            <a:avLst/>
          </a:prstGeom>
          <a:solidFill>
            <a:schemeClr val="accent6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254441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98173" y="337932"/>
            <a:ext cx="85632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accent3">
                    <a:lumMod val="20000"/>
                    <a:lumOff val="8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01</a:t>
            </a:r>
            <a:endParaRPr lang="ko-KR" altLang="en-US" sz="6600" dirty="0">
              <a:solidFill>
                <a:schemeClr val="accent3">
                  <a:lumMod val="20000"/>
                  <a:lumOff val="8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248478" y="1560444"/>
            <a:ext cx="906020" cy="0"/>
          </a:xfrm>
          <a:prstGeom prst="line">
            <a:avLst/>
          </a:prstGeom>
          <a:ln w="571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2820277" y="1861642"/>
            <a:ext cx="4517521" cy="803870"/>
            <a:chOff x="2183152" y="2604052"/>
            <a:chExt cx="3011556" cy="803870"/>
          </a:xfrm>
        </p:grpSpPr>
        <p:sp>
          <p:nvSpPr>
            <p:cNvPr id="8" name="TextBox 7"/>
            <p:cNvSpPr txBox="1"/>
            <p:nvPr/>
          </p:nvSpPr>
          <p:spPr>
            <a:xfrm>
              <a:off x="2183152" y="2604052"/>
              <a:ext cx="20626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accent2">
                      <a:lumMod val="50000"/>
                    </a:schemeClr>
                  </a:solidFill>
                </a:rPr>
                <a:t>1. </a:t>
              </a:r>
              <a:r>
                <a:rPr lang="ko-KR" altLang="en-US" sz="3600" b="1" dirty="0">
                  <a:solidFill>
                    <a:schemeClr val="accent2">
                      <a:lumMod val="50000"/>
                    </a:schemeClr>
                  </a:solidFill>
                </a:rPr>
                <a:t>구성원 소개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183152" y="3100145"/>
              <a:ext cx="3011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2">
                      <a:lumMod val="50000"/>
                    </a:schemeClr>
                  </a:solidFill>
                </a:rPr>
                <a:t>Lorem Ipsum is simply dummy text of the printing</a:t>
              </a:r>
              <a:endParaRPr lang="ko-KR" altLang="en-US" sz="14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47348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46652" y="238613"/>
            <a:ext cx="660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01</a:t>
            </a:r>
            <a:endParaRPr lang="ko-KR" alt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46558" y="238613"/>
            <a:ext cx="2390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구성원 소개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027420" y="1669774"/>
            <a:ext cx="2158840" cy="3011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104807" y="4869726"/>
            <a:ext cx="2004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201611183   </a:t>
            </a:r>
            <a:r>
              <a:rPr lang="ko-KR" altLang="en-US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고광연</a:t>
            </a:r>
            <a:endParaRPr lang="ko-KR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855461" y="1669774"/>
            <a:ext cx="2158840" cy="3011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4049864" y="4869726"/>
            <a:ext cx="1770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201611189 </a:t>
            </a: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김민성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6570381" y="1669774"/>
            <a:ext cx="2158840" cy="3011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6704674" y="4869726"/>
            <a:ext cx="18902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201811178  </a:t>
            </a:r>
            <a:r>
              <a:rPr lang="ko-KR" altLang="en-US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김혁진</a:t>
            </a:r>
            <a:endParaRPr lang="ko-KR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529577" y="1669774"/>
            <a:ext cx="2158840" cy="3011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9651849" y="4869726"/>
            <a:ext cx="1914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201811191  </a:t>
            </a:r>
            <a:r>
              <a:rPr lang="ko-KR" altLang="en-US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신해영</a:t>
            </a:r>
            <a:endParaRPr lang="ko-KR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82673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45" b="784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0" y="-1"/>
            <a:ext cx="12204912" cy="6858001"/>
          </a:xfrm>
          <a:prstGeom prst="rect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254441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98173" y="337932"/>
            <a:ext cx="95571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accent3">
                    <a:lumMod val="20000"/>
                    <a:lumOff val="8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02</a:t>
            </a:r>
            <a:endParaRPr lang="ko-KR" altLang="en-US" sz="6600" dirty="0">
              <a:solidFill>
                <a:schemeClr val="accent3">
                  <a:lumMod val="20000"/>
                  <a:lumOff val="8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248478" y="1560444"/>
            <a:ext cx="906020" cy="0"/>
          </a:xfrm>
          <a:prstGeom prst="line">
            <a:avLst/>
          </a:prstGeom>
          <a:ln w="571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20278" y="3429000"/>
            <a:ext cx="1091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accent2">
                    <a:lumMod val="50000"/>
                  </a:schemeClr>
                </a:solidFill>
              </a:rPr>
              <a:t>주제</a:t>
            </a:r>
          </a:p>
        </p:txBody>
      </p:sp>
    </p:spTree>
    <p:extLst>
      <p:ext uri="{BB962C8B-B14F-4D97-AF65-F5344CB8AC3E}">
        <p14:creationId xmlns:p14="http://schemas.microsoft.com/office/powerpoint/2010/main" val="20296303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타원 10"/>
          <p:cNvSpPr/>
          <p:nvPr/>
        </p:nvSpPr>
        <p:spPr>
          <a:xfrm>
            <a:off x="4800600" y="1973064"/>
            <a:ext cx="2590800" cy="2590800"/>
          </a:xfrm>
          <a:prstGeom prst="ellipse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accent4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46652" y="238613"/>
            <a:ext cx="748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02</a:t>
            </a:r>
            <a:endParaRPr lang="ko-KR" alt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46558" y="238613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주제</a:t>
            </a:r>
          </a:p>
        </p:txBody>
      </p:sp>
      <p:pic>
        <p:nvPicPr>
          <p:cNvPr id="7" name="그래픽 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2838852"/>
            <a:ext cx="914400" cy="9100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01622" y="5327257"/>
            <a:ext cx="583845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데이트</a:t>
            </a:r>
            <a:r>
              <a:rPr lang="en-US" altLang="ko-KR" sz="3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, </a:t>
            </a:r>
            <a:r>
              <a:rPr lang="ko-KR" altLang="en-US" sz="3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회식</a:t>
            </a:r>
            <a:r>
              <a:rPr lang="en-US" altLang="ko-KR" sz="3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r>
              <a:rPr lang="ko-KR" altLang="en-US" sz="3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등 모든 행사에서 빠질 수 없는 영화</a:t>
            </a:r>
            <a:endParaRPr lang="en-US" altLang="ko-KR" sz="32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pPr algn="ctr"/>
            <a:r>
              <a:rPr lang="ko-KR" altLang="en-US" sz="3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이번달의 </a:t>
            </a:r>
            <a:r>
              <a:rPr lang="ko-KR" altLang="en-US" sz="3200" dirty="0" err="1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개봉작에</a:t>
            </a:r>
            <a:r>
              <a:rPr lang="ko-KR" altLang="en-US" sz="3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관한 </a:t>
            </a:r>
            <a:r>
              <a:rPr lang="ko-KR" altLang="en-US" sz="3200" dirty="0" err="1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모든것을</a:t>
            </a:r>
            <a:r>
              <a:rPr lang="ko-KR" altLang="en-US" sz="3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담아본다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5549900" y="5035157"/>
            <a:ext cx="109220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492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" r="1617"/>
          <a:stretch/>
        </p:blipFill>
        <p:spPr>
          <a:xfrm>
            <a:off x="-12912" y="-1"/>
            <a:ext cx="12204912" cy="686526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-12912" y="-1"/>
            <a:ext cx="12204912" cy="6858001"/>
          </a:xfrm>
          <a:prstGeom prst="rect">
            <a:avLst/>
          </a:prstGeom>
          <a:solidFill>
            <a:schemeClr val="accent6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699500" y="469900"/>
            <a:ext cx="2959100" cy="3048000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594100" y="1290142"/>
            <a:ext cx="3163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accent2">
                    <a:lumMod val="50000"/>
                  </a:schemeClr>
                </a:solidFill>
              </a:rPr>
              <a:t>핵심 추가 기능</a:t>
            </a:r>
          </a:p>
        </p:txBody>
      </p:sp>
      <p:sp>
        <p:nvSpPr>
          <p:cNvPr id="13" name="TextBox 12"/>
          <p:cNvSpPr txBox="1"/>
          <p:nvPr/>
        </p:nvSpPr>
        <p:spPr>
          <a:xfrm flipH="1">
            <a:off x="9855200" y="627381"/>
            <a:ext cx="1638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</a:rPr>
              <a:t>CHAPTER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03290" y="1016794"/>
            <a:ext cx="4235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3</a:t>
            </a:r>
            <a:endParaRPr lang="ko-KR" altLang="en-US" sz="44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7627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46652" y="238613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03</a:t>
            </a:r>
            <a:endParaRPr lang="ko-KR" alt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46558" y="238613"/>
            <a:ext cx="2903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핵심 추가 기능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46558" y="1086441"/>
            <a:ext cx="4845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/>
              <a:t>1. </a:t>
            </a:r>
            <a:r>
              <a:rPr lang="ko-KR" altLang="en-US" sz="2000" b="1" dirty="0"/>
              <a:t>영화 기초 정보 및 평가</a:t>
            </a:r>
          </a:p>
        </p:txBody>
      </p:sp>
      <p:sp>
        <p:nvSpPr>
          <p:cNvPr id="24" name="타원 23"/>
          <p:cNvSpPr/>
          <p:nvPr/>
        </p:nvSpPr>
        <p:spPr>
          <a:xfrm>
            <a:off x="1207410" y="2324100"/>
            <a:ext cx="2729590" cy="27295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4752738" y="2324100"/>
            <a:ext cx="2729590" cy="27295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8298066" y="2324100"/>
            <a:ext cx="2729590" cy="27295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031832" y="5386793"/>
            <a:ext cx="10807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solidFill>
                  <a:schemeClr val="bg1"/>
                </a:solidFill>
              </a:rPr>
              <a:t>1</a:t>
            </a:r>
            <a:r>
              <a:rPr lang="ko-KR" altLang="en-US" sz="3200">
                <a:solidFill>
                  <a:schemeClr val="bg1"/>
                </a:solidFill>
              </a:rPr>
              <a:t>단계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077604" y="5386791"/>
            <a:ext cx="11705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3</a:t>
            </a:r>
            <a:r>
              <a:rPr lang="ko-KR" altLang="en-US" sz="3200" dirty="0">
                <a:solidFill>
                  <a:schemeClr val="bg1"/>
                </a:solidFill>
              </a:rPr>
              <a:t>단계</a:t>
            </a:r>
          </a:p>
        </p:txBody>
      </p:sp>
      <p:pic>
        <p:nvPicPr>
          <p:cNvPr id="30" name="그래픽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518" y="1930159"/>
            <a:ext cx="1343768" cy="1974396"/>
          </a:xfrm>
          <a:prstGeom prst="rect">
            <a:avLst/>
          </a:prstGeom>
        </p:spPr>
      </p:pic>
      <p:pic>
        <p:nvPicPr>
          <p:cNvPr id="31" name="그래픽 30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110" y="1943314"/>
            <a:ext cx="1460243" cy="2081890"/>
          </a:xfrm>
          <a:prstGeom prst="rect">
            <a:avLst/>
          </a:prstGeom>
        </p:spPr>
      </p:pic>
      <p:pic>
        <p:nvPicPr>
          <p:cNvPr id="32" name="그래픽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3258" y="2050533"/>
            <a:ext cx="1310003" cy="186745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48679" y="4696977"/>
            <a:ext cx="1044388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정보를 제공할 영화 포스터를 보여주고 포스터를 누르면 웹페이지 내에서 </a:t>
            </a:r>
            <a:endParaRPr lang="en-US" altLang="ko-KR" sz="32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pPr algn="ctr"/>
            <a:r>
              <a:rPr lang="ko-KR" altLang="en-US" sz="3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예고편 및 영화의 기초 정보를 알려주고</a:t>
            </a:r>
            <a:r>
              <a:rPr lang="en-US" altLang="ko-KR" sz="3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, </a:t>
            </a:r>
            <a:r>
              <a:rPr lang="ko-KR" altLang="en-US" sz="3200" dirty="0" err="1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좋아요와</a:t>
            </a:r>
            <a:r>
              <a:rPr lang="ko-KR" altLang="en-US" sz="3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r>
              <a:rPr lang="ko-KR" altLang="en-US" sz="3200" dirty="0" err="1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싫어요로</a:t>
            </a:r>
            <a:r>
              <a:rPr lang="ko-KR" altLang="en-US" sz="3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영화를 평가할 수 있도록 한다</a:t>
            </a:r>
            <a:r>
              <a:rPr lang="en-US" altLang="ko-KR" sz="3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.</a:t>
            </a:r>
          </a:p>
          <a:p>
            <a:pPr algn="ctr"/>
            <a:r>
              <a:rPr lang="ko-KR" altLang="en-US" sz="3200" dirty="0" err="1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좋아요와</a:t>
            </a:r>
            <a:r>
              <a:rPr lang="ko-KR" altLang="en-US" sz="3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r>
              <a:rPr lang="ko-KR" altLang="en-US" sz="3200" dirty="0" err="1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싫어요의</a:t>
            </a:r>
            <a:r>
              <a:rPr lang="ko-KR" altLang="en-US" sz="3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비율에 따라 실시간 랭킹을 매겨준다</a:t>
            </a:r>
            <a:r>
              <a:rPr lang="en-US" altLang="ko-KR" sz="3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.</a:t>
            </a:r>
            <a:endParaRPr lang="ko-KR" altLang="en-US" sz="32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1958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46652" y="238613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03</a:t>
            </a:r>
            <a:endParaRPr lang="ko-KR" alt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46558" y="238613"/>
            <a:ext cx="2903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핵심 추가 기능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031832" y="5386793"/>
            <a:ext cx="10807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solidFill>
                  <a:schemeClr val="bg1"/>
                </a:solidFill>
              </a:rPr>
              <a:t>1</a:t>
            </a:r>
            <a:r>
              <a:rPr lang="ko-KR" altLang="en-US" sz="3200">
                <a:solidFill>
                  <a:schemeClr val="bg1"/>
                </a:solidFill>
              </a:rPr>
              <a:t>단계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077604" y="5386791"/>
            <a:ext cx="11705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3</a:t>
            </a:r>
            <a:r>
              <a:rPr lang="ko-KR" altLang="en-US" sz="3200" dirty="0">
                <a:solidFill>
                  <a:schemeClr val="bg1"/>
                </a:solidFill>
              </a:rPr>
              <a:t>단계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15923" y="4894348"/>
            <a:ext cx="101601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신뢰도 있는 웹진을 제공하기 위해 영화에 대한 신빙성 있는 기사에 접근할 수 있도록 하고</a:t>
            </a:r>
            <a:r>
              <a:rPr lang="en-US" altLang="ko-KR" sz="3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,</a:t>
            </a:r>
          </a:p>
          <a:p>
            <a:pPr algn="ctr"/>
            <a:r>
              <a:rPr lang="ko-KR" altLang="en-US" sz="3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그와 동시에 전문가의 서평을 영화 정보와 함께 보여준다</a:t>
            </a:r>
            <a:r>
              <a:rPr lang="en-US" altLang="ko-KR" sz="3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.</a:t>
            </a:r>
          </a:p>
          <a:p>
            <a:pPr algn="ctr"/>
            <a:r>
              <a:rPr lang="ko-KR" altLang="en-US" sz="3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서평에 영화에 관한 댓글을 달 수 있도록 한다</a:t>
            </a:r>
            <a:r>
              <a:rPr lang="en-US" altLang="ko-KR" sz="3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917" y="1649691"/>
            <a:ext cx="2875175" cy="28751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277EC82-D7AA-4EB5-81C8-87D59D067250}"/>
              </a:ext>
            </a:extLst>
          </p:cNvPr>
          <p:cNvSpPr txBox="1"/>
          <p:nvPr/>
        </p:nvSpPr>
        <p:spPr>
          <a:xfrm>
            <a:off x="1346558" y="1086442"/>
            <a:ext cx="4517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/>
              <a:t>2. </a:t>
            </a:r>
            <a:r>
              <a:rPr lang="ko-KR" altLang="en-US" sz="2000" b="1" dirty="0"/>
              <a:t>영화 기사 및 칼럼</a:t>
            </a:r>
          </a:p>
        </p:txBody>
      </p:sp>
    </p:spTree>
    <p:extLst>
      <p:ext uri="{BB962C8B-B14F-4D97-AF65-F5344CB8AC3E}">
        <p14:creationId xmlns:p14="http://schemas.microsoft.com/office/powerpoint/2010/main" val="2656740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17011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C4C8A"/>
      </a:accent1>
      <a:accent2>
        <a:srgbClr val="5587A2"/>
      </a:accent2>
      <a:accent3>
        <a:srgbClr val="F6D258"/>
      </a:accent3>
      <a:accent4>
        <a:srgbClr val="D1AF94"/>
      </a:accent4>
      <a:accent5>
        <a:srgbClr val="97D5E0"/>
      </a:accent5>
      <a:accent6>
        <a:srgbClr val="EFCEC5"/>
      </a:accent6>
      <a:hlink>
        <a:srgbClr val="262626"/>
      </a:hlink>
      <a:folHlink>
        <a:srgbClr val="262626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286</Words>
  <Application>Microsoft Office PowerPoint</Application>
  <PresentationFormat>와이드스크린</PresentationFormat>
  <Paragraphs>70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Nexa Rust Script L0</vt:lpstr>
      <vt:lpstr>나눔바른펜</vt:lpstr>
      <vt:lpstr>나눔손글씨 펜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 </cp:lastModifiedBy>
  <cp:revision>40</cp:revision>
  <dcterms:created xsi:type="dcterms:W3CDTF">2017-01-17T13:28:44Z</dcterms:created>
  <dcterms:modified xsi:type="dcterms:W3CDTF">2019-06-04T02:53:41Z</dcterms:modified>
</cp:coreProperties>
</file>