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267" r:id="rId5"/>
    <p:sldId id="455" r:id="rId6"/>
    <p:sldId id="456" r:id="rId7"/>
    <p:sldId id="462" r:id="rId8"/>
    <p:sldId id="458" r:id="rId9"/>
    <p:sldId id="459" r:id="rId10"/>
    <p:sldId id="460" r:id="rId11"/>
    <p:sldId id="461" r:id="rId12"/>
    <p:sldId id="467" r:id="rId13"/>
    <p:sldId id="464" r:id="rId14"/>
    <p:sldId id="465" r:id="rId15"/>
    <p:sldId id="466" r:id="rId16"/>
    <p:sldId id="318" r:id="rId17"/>
  </p:sldIdLst>
  <p:sldSz cx="9144000" cy="6858000" type="screen4x3"/>
  <p:notesSz cx="6858000" cy="9144000"/>
  <p:embeddedFontLst>
    <p:embeddedFont>
      <p:font typeface="HY헤드라인M" pitchFamily="18" charset="-127"/>
      <p:regular r:id="rId19"/>
    </p:embeddedFont>
    <p:embeddedFont>
      <p:font typeface="Segoe UI Black" pitchFamily="34" charset="0"/>
      <p:bold r:id="rId20"/>
      <p:boldItalic r:id="rId21"/>
    </p:embeddedFont>
    <p:embeddedFont>
      <p:font typeface="HY견고딕" pitchFamily="18" charset="-127"/>
      <p:regular r:id="rId22"/>
    </p:embeddedFont>
    <p:embeddedFont>
      <p:font typeface="Yoon 윤고딕 520_TT" charset="-127"/>
      <p:regular r:id="rId23"/>
    </p:embeddedFont>
    <p:embeddedFont>
      <p:font typeface="맑은 고딕" pitchFamily="50" charset="-127"/>
      <p:regular r:id="rId24"/>
      <p:bold r:id="rId25"/>
    </p:embeddedFont>
    <p:embeddedFont>
      <p:font typeface="HY강B" charset="-127"/>
      <p:regular r:id="rId26"/>
    </p:embeddedFont>
    <p:embeddedFont>
      <p:font typeface="HY강M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87212" autoAdjust="0"/>
  </p:normalViewPr>
  <p:slideViewPr>
    <p:cSldViewPr>
      <p:cViewPr varScale="1">
        <p:scale>
          <a:sx n="99" d="100"/>
          <a:sy n="99" d="100"/>
        </p:scale>
        <p:origin x="-142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2023-03-28(Tue)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&#51116;&#44480;&#54632;&#49688;&#47928;&#51228;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자료구조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11">
        <p:fade/>
      </p:transition>
    </mc:Choice>
    <mc:Fallback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64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f(n 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0931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918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6368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21" idx="1"/>
          </p:cNvCxnSpPr>
          <p:nvPr/>
        </p:nvCxnSpPr>
        <p:spPr>
          <a:xfrm flipV="1">
            <a:off x="2699792" y="2136367"/>
            <a:ext cx="576064" cy="12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75856" y="894975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53526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05926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3401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07904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5" idx="3"/>
            <a:endCxn id="28" idx="1"/>
          </p:cNvCxnSpPr>
          <p:nvPr/>
        </p:nvCxnSpPr>
        <p:spPr>
          <a:xfrm flipV="1">
            <a:off x="4644008" y="2123778"/>
            <a:ext cx="628342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272350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50020" y="2636913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02420" y="2996952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895" y="235991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04398" y="2043598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6" idx="1"/>
          </p:cNvCxnSpPr>
          <p:nvPr/>
        </p:nvCxnSpPr>
        <p:spPr>
          <a:xfrm flipV="1">
            <a:off x="6640502" y="2123778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236296" y="882386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3966" y="2624324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66366" y="2984363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23841" y="234732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68344" y="2031009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331640" y="3861048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09310" y="5602986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61710" y="5963025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9185" y="5325987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21958" y="450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HY견고딕" pitchFamily="18" charset="-127"/>
                <a:ea typeface="HY견고딕" pitchFamily="18" charset="-127"/>
              </a:rPr>
              <a:t>…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350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50020" y="5618420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2420" y="5978459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59895" y="534142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04398" y="5025105"/>
            <a:ext cx="936104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  <a:endCxn id="57" idx="1"/>
          </p:cNvCxnSpPr>
          <p:nvPr/>
        </p:nvCxnSpPr>
        <p:spPr>
          <a:xfrm flipV="1">
            <a:off x="6640502" y="5105285"/>
            <a:ext cx="595794" cy="25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236296" y="3863893"/>
            <a:ext cx="1656184" cy="2482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While(</a:t>
            </a:r>
            <a:r>
              <a:rPr lang="en-US" altLang="ko-KR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 if(n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&lt;= 0)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return;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lse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While(n-1)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12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);</a:t>
            </a:r>
            <a:b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</a:br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3966" y="5605831"/>
            <a:ext cx="64807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66366" y="5965870"/>
            <a:ext cx="324036" cy="321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n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23841" y="5328832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60332" y="4653136"/>
            <a:ext cx="801706" cy="2107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1"/>
          </p:cNvCxnSpPr>
          <p:nvPr/>
        </p:nvCxnSpPr>
        <p:spPr>
          <a:xfrm flipH="1">
            <a:off x="6640502" y="4758494"/>
            <a:ext cx="919830" cy="359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0" idx="3"/>
            <a:endCxn id="44" idx="0"/>
          </p:cNvCxnSpPr>
          <p:nvPr/>
        </p:nvCxnSpPr>
        <p:spPr>
          <a:xfrm flipH="1">
            <a:off x="2159732" y="2136367"/>
            <a:ext cx="6444716" cy="1724681"/>
          </a:xfrm>
          <a:prstGeom prst="bentConnector4">
            <a:avLst>
              <a:gd name="adj1" fmla="val -6207"/>
              <a:gd name="adj2" fmla="val 82877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16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6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50" grpId="0"/>
      <p:bldP spid="50" grpId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0" grpId="1"/>
      <p:bldP spid="63" grpId="0" animBg="1"/>
      <p:bldP spid="6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부터 입력한 수 까지의   누적 합계를 구하시오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재귀함수를 사용하여 정수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진수로       변환하여 출력하시오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982979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8893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013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292">
        <p:fade/>
      </p:transition>
    </mc:Choice>
    <mc:Fallback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87751" y="921883"/>
            <a:ext cx="7065912" cy="1787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04702" y="675662"/>
            <a:ext cx="3632011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92" y="675662"/>
            <a:ext cx="42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7581" y="1311959"/>
            <a:ext cx="6401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구조체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맴버변수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중 자신과 동일한 구조체 객체의 주소를 저장할 수 있는 변수를 만들어 참조하는 형태의 구조체를 말한다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3645024"/>
            <a:ext cx="2736304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ypedef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</a:rPr>
              <a:t> Node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Num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struct</a:t>
            </a:r>
            <a:r>
              <a:rPr lang="en-US" altLang="ko-KR" sz="1600" dirty="0" smtClean="0">
                <a:solidFill>
                  <a:schemeClr val="tx1"/>
                </a:solidFill>
              </a:rPr>
              <a:t> Node* Next;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}Node;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0072" y="308212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44208" y="308212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</a:rPr>
              <a:t>번지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4351866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44208" y="4351866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200</a:t>
            </a:r>
            <a:r>
              <a:rPr lang="ko-KR" altLang="en-US" sz="1600" dirty="0" smtClean="0">
                <a:solidFill>
                  <a:schemeClr val="tx1"/>
                </a:solidFill>
              </a:rPr>
              <a:t>번지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7088" y="27313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88224" y="270420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83326" y="3991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4462" y="39640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84168" y="372235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40152" y="507663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224419" y="570531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48555" y="5705313"/>
            <a:ext cx="1224136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NULL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7673" y="53446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68809" y="53174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*Next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4499" y="64300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r>
              <a:rPr lang="ko-KR" altLang="en-US" dirty="0" smtClean="0"/>
              <a:t>번지</a:t>
            </a:r>
            <a:endParaRPr lang="ko-KR" altLang="en-US" dirty="0"/>
          </a:p>
        </p:txBody>
      </p:sp>
      <p:cxnSp>
        <p:nvCxnSpPr>
          <p:cNvPr id="8" name="꺾인 연결선 7"/>
          <p:cNvCxnSpPr/>
          <p:nvPr/>
        </p:nvCxnSpPr>
        <p:spPr>
          <a:xfrm>
            <a:off x="7677771" y="3406159"/>
            <a:ext cx="12700" cy="126974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1" idx="3"/>
            <a:endCxn id="34" idx="3"/>
          </p:cNvCxnSpPr>
          <p:nvPr/>
        </p:nvCxnSpPr>
        <p:spPr>
          <a:xfrm>
            <a:off x="7668344" y="4675902"/>
            <a:ext cx="4347" cy="1353447"/>
          </a:xfrm>
          <a:prstGeom prst="bentConnector3">
            <a:avLst>
              <a:gd name="adj1" fmla="val 53587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178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6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3688" y="3212976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자기참조 구조체 예제코드 작성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26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764704"/>
            <a:ext cx="76328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3608" y="4437112"/>
            <a:ext cx="7632848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69931" y="451862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Stack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1728" y="92211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Heap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03948" y="4703286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42166" y="5307827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01956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40174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icount</a:t>
            </a:r>
            <a:endParaRPr lang="ko-KR" altLang="en-US" sz="9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85910" y="4709823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24128" y="5314364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sz="12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tmp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4716360"/>
            <a:ext cx="1080120" cy="773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42466" y="5320901"/>
            <a:ext cx="603684" cy="337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*add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18077" y="2214306"/>
            <a:ext cx="2157744" cy="1001775"/>
            <a:chOff x="1069716" y="1921778"/>
            <a:chExt cx="2157744" cy="1001775"/>
          </a:xfrm>
        </p:grpSpPr>
        <p:grpSp>
          <p:nvGrpSpPr>
            <p:cNvPr id="27" name="그룹 26"/>
            <p:cNvGrpSpPr/>
            <p:nvPr/>
          </p:nvGrpSpPr>
          <p:grpSpPr>
            <a:xfrm>
              <a:off x="1143023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37" name="직사각형 36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100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34" name="직사각형 33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780092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9799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69716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64485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252209" y="2214306"/>
            <a:ext cx="2650979" cy="1001775"/>
            <a:chOff x="3203848" y="1921778"/>
            <a:chExt cx="2650979" cy="1001775"/>
          </a:xfrm>
        </p:grpSpPr>
        <p:cxnSp>
          <p:nvCxnSpPr>
            <p:cNvPr id="48" name="직선 화살표 연결선 47"/>
            <p:cNvCxnSpPr>
              <a:stCxn id="39" idx="3"/>
              <a:endCxn id="55" idx="1"/>
            </p:cNvCxnSpPr>
            <p:nvPr/>
          </p:nvCxnSpPr>
          <p:spPr>
            <a:xfrm>
              <a:off x="3203848" y="2455161"/>
              <a:ext cx="57718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3781029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56" name="그룹 55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2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407459" y="1921778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17166" y="1934180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97083" y="1952556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91852" y="194599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890215" y="2205477"/>
            <a:ext cx="2632916" cy="1010604"/>
            <a:chOff x="5841854" y="1912949"/>
            <a:chExt cx="2632916" cy="1010604"/>
          </a:xfrm>
        </p:grpSpPr>
        <p:cxnSp>
          <p:nvCxnSpPr>
            <p:cNvPr id="62" name="직선 화살표 연결선 61"/>
            <p:cNvCxnSpPr>
              <a:stCxn id="60" idx="3"/>
              <a:endCxn id="69" idx="1"/>
            </p:cNvCxnSpPr>
            <p:nvPr/>
          </p:nvCxnSpPr>
          <p:spPr>
            <a:xfrm>
              <a:off x="5841854" y="2455161"/>
              <a:ext cx="5720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/>
            <p:cNvGrpSpPr/>
            <p:nvPr/>
          </p:nvGrpSpPr>
          <p:grpSpPr>
            <a:xfrm>
              <a:off x="6413945" y="2237176"/>
              <a:ext cx="2060825" cy="686377"/>
              <a:chOff x="1583033" y="2262936"/>
              <a:chExt cx="2060825" cy="686377"/>
            </a:xfrm>
          </p:grpSpPr>
          <p:grpSp>
            <p:nvGrpSpPr>
              <p:cNvPr id="68" name="그룹 67"/>
              <p:cNvGrpSpPr/>
              <p:nvPr/>
            </p:nvGrpSpPr>
            <p:grpSpPr>
              <a:xfrm>
                <a:off x="2096607" y="2262936"/>
                <a:ext cx="1547251" cy="686377"/>
                <a:chOff x="1512580" y="1363498"/>
                <a:chExt cx="1547251" cy="686377"/>
              </a:xfrm>
            </p:grpSpPr>
            <p:grpSp>
              <p:nvGrpSpPr>
                <p:cNvPr id="70" name="그룹 69"/>
                <p:cNvGrpSpPr/>
                <p:nvPr/>
              </p:nvGrpSpPr>
              <p:grpSpPr>
                <a:xfrm>
                  <a:off x="1512580" y="1363498"/>
                  <a:ext cx="1547251" cy="435970"/>
                  <a:chOff x="1512581" y="1314790"/>
                  <a:chExt cx="2049465" cy="435970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151258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2195736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2878891" y="1314790"/>
                    <a:ext cx="683155" cy="4359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>
                <a:xfrm>
                  <a:off x="1728603" y="1799468"/>
                  <a:ext cx="599453" cy="2504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3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HY견고딕" pitchFamily="18" charset="-127"/>
                      <a:ea typeface="HY견고딕" pitchFamily="18" charset="-127"/>
                    </a:rPr>
                    <a:t>00</a:t>
                  </a:r>
                  <a:endParaRPr lang="ko-KR" altLang="en-US" sz="1400" dirty="0">
                    <a:solidFill>
                      <a:schemeClr val="tx1"/>
                    </a:solidFill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  <p:sp>
            <p:nvSpPr>
              <p:cNvPr id="69" name="직사각형 68"/>
              <p:cNvSpPr/>
              <p:nvPr/>
            </p:nvSpPr>
            <p:spPr>
              <a:xfrm>
                <a:off x="1583033" y="2262936"/>
                <a:ext cx="515750" cy="435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027402" y="19129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x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37109" y="1925351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y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17026" y="1943727"/>
              <a:ext cx="7553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number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11795" y="1937167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Next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3020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자료구조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&amp;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알고리즘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자기참조 구조체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235">
        <p:fade/>
      </p:transition>
    </mc:Choice>
    <mc:Fallback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자료구조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&amp; 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292">
        <p:fade/>
      </p:transition>
    </mc:Choice>
    <mc:Fallback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7893" y="882386"/>
            <a:ext cx="6751264" cy="2151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8387" y="636164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8901" y="636164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자료구조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1037" y="1245772"/>
            <a:ext cx="6598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컴퓨터 내부의 메모리 자원을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효율적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관리하기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위해 고안된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데이터 관리방법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특정상황에 효율적인 자료구조를 선택하기 위해 여러   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자료구조의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특징과 목적을 이해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것이 목표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Ex.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학생정보 관리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도서관 책 관리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…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3114123"/>
              </p:ext>
            </p:extLst>
          </p:nvPr>
        </p:nvGraphicFramePr>
        <p:xfrm>
          <a:off x="1657681" y="3480325"/>
          <a:ext cx="65082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6932148"/>
              </p:ext>
            </p:extLst>
          </p:nvPr>
        </p:nvGraphicFramePr>
        <p:xfrm>
          <a:off x="1664110" y="3479443"/>
          <a:ext cx="65082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  <a:gridCol w="65082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500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0968" y="2573171"/>
            <a:ext cx="6751264" cy="14987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51462" y="2326949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41976" y="2326949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4112" y="2936557"/>
            <a:ext cx="659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어떠한 문제를 해결하기 위해 만들어진 일련의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절차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또는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방법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공식화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한 형태 로 단계적 절차를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이용한다</a:t>
            </a:r>
            <a:endParaRPr lang="ko-KR" altLang="en-US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22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알고리즘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7596" y="2011356"/>
            <a:ext cx="6751264" cy="3001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18090" y="1765134"/>
            <a:ext cx="3470276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08604" y="1765134"/>
            <a:ext cx="4089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rPr>
              <a:t>배워야 하는 이유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0740" y="2374742"/>
            <a:ext cx="6598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현재 자신의 실력을 평가하기 위한 아주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보편적인 방법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특정상황에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더 나은 방법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제시 할 수 있는 능력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여러 분야로 나눠진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IT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업계에서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전반적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사용되는 가장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기본의 지식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새로운 기술이 나왔을 경우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적응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하기 위한 기반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223">
        <p:fade/>
      </p:transition>
    </mc:Choice>
    <mc:Fallback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8308" y="3234152"/>
            <a:ext cx="378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재귀함수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43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292">
        <p:fade/>
      </p:transition>
    </mc:Choice>
    <mc:Fallback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097416"/>
            <a:ext cx="7065912" cy="2483712"/>
            <a:chOff x="1061096" y="1024642"/>
            <a:chExt cx="7704856" cy="248371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2374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재귀함수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679963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함수 내부에서 자신을 호출함으로써 함수 호출을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반복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작업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재귀가 풀리기 위한 조건을 걸지 않을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무한루프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 빠질 수 있으므로 신경 써서 설계 하여야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980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재귀함수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4240" y="796677"/>
            <a:ext cx="8232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While(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n)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if (n &lt;=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While(n - 1);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("%d\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n",n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While(10);</a:t>
            </a:r>
          </a:p>
          <a:p>
            <a:endParaRPr lang="ko-KR" altLang="en-US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return;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029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7406</TotalTime>
  <Words>523</Words>
  <Application>Microsoft Office PowerPoint</Application>
  <PresentationFormat>화면 슬라이드 쇼(4:3)</PresentationFormat>
  <Paragraphs>234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HY헤드라인M</vt:lpstr>
      <vt:lpstr>Segoe UI Black</vt:lpstr>
      <vt:lpstr>HY견고딕</vt:lpstr>
      <vt:lpstr>Yoon 윤고딕 520_TT</vt:lpstr>
      <vt:lpstr>맑은 고딕</vt:lpstr>
      <vt:lpstr>HY강B</vt:lpstr>
      <vt:lpstr>HY강M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남동강</cp:lastModifiedBy>
  <cp:revision>440</cp:revision>
  <dcterms:created xsi:type="dcterms:W3CDTF">2013-09-05T09:43:46Z</dcterms:created>
  <dcterms:modified xsi:type="dcterms:W3CDTF">2023-03-28T05:51:13Z</dcterms:modified>
</cp:coreProperties>
</file>