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56" r:id="rId2"/>
    <p:sldId id="265" r:id="rId3"/>
    <p:sldId id="266" r:id="rId4"/>
    <p:sldId id="258" r:id="rId5"/>
    <p:sldId id="278" r:id="rId6"/>
    <p:sldId id="279" r:id="rId7"/>
    <p:sldId id="280" r:id="rId8"/>
    <p:sldId id="281" r:id="rId9"/>
    <p:sldId id="282" r:id="rId10"/>
    <p:sldId id="283" r:id="rId11"/>
    <p:sldId id="285" r:id="rId12"/>
    <p:sldId id="257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68" r:id="rId23"/>
    <p:sldId id="295" r:id="rId24"/>
    <p:sldId id="296" r:id="rId25"/>
    <p:sldId id="297" r:id="rId26"/>
    <p:sldId id="298" r:id="rId27"/>
    <p:sldId id="299" r:id="rId28"/>
    <p:sldId id="284" r:id="rId29"/>
    <p:sldId id="300" r:id="rId30"/>
    <p:sldId id="301" r:id="rId31"/>
    <p:sldId id="302" r:id="rId32"/>
    <p:sldId id="303" r:id="rId33"/>
    <p:sldId id="304" r:id="rId34"/>
    <p:sldId id="305" r:id="rId35"/>
    <p:sldId id="30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 Ji Hyeon" initials="CJ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17" autoAdjust="0"/>
    <p:restoredTop sz="98608" autoAdjust="0"/>
  </p:normalViewPr>
  <p:slideViewPr>
    <p:cSldViewPr snapToGrid="0">
      <p:cViewPr>
        <p:scale>
          <a:sx n="70" d="100"/>
          <a:sy n="70" d="100"/>
        </p:scale>
        <p:origin x="438" y="-10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43FF0-91DD-4AB1-BFA6-6F59AE1E00F9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E420B-9FF8-422D-AD08-A4FAC3E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476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44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642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71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17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735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236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901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891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9296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6117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6821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782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7124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0198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622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168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646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6814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050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9525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704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484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517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462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82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43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770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922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B23899D-B179-4B97-B67E-34DA41771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Unity</a:t>
            </a:r>
            <a:br>
              <a:rPr lang="en-US" altLang="ko-KR" dirty="0"/>
            </a:br>
            <a:r>
              <a:rPr lang="en-US" altLang="ko-KR" dirty="0"/>
              <a:t>-Cahpter7-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0821D2A-C066-43FB-A265-C5947EA09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Soul 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8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Lighting</a:t>
            </a:r>
            <a:r>
              <a:rPr lang="ko-KR" altLang="en-US" dirty="0"/>
              <a:t> </a:t>
            </a:r>
            <a:r>
              <a:rPr lang="en-US" altLang="ko-KR" dirty="0"/>
              <a:t>setting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Global Illumination Option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설정하기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장점이 더 많은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Baked Global Illumination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적용하는 것은 매우 오랜 시간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랜더링이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필요하고 빛의 변화에 따라 적용 받지 못하기 때문에 비용보다는 실시간 적용이 더 높은 가치를 가지고 있기 때문에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Realtime Global Illumination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만 적용할 것이다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1D69C7DC-D88E-4559-9B6B-88CB49518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76" y="2056684"/>
            <a:ext cx="5630061" cy="476316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FA0BB43-6EA9-4D97-BD0A-12CD348503EF}"/>
              </a:ext>
            </a:extLst>
          </p:cNvPr>
          <p:cNvSpPr/>
          <p:nvPr/>
        </p:nvSpPr>
        <p:spPr>
          <a:xfrm>
            <a:off x="1144591" y="2056684"/>
            <a:ext cx="2345861" cy="3718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8020053-63D1-4771-9A29-F57492527C31}"/>
              </a:ext>
            </a:extLst>
          </p:cNvPr>
          <p:cNvSpPr/>
          <p:nvPr/>
        </p:nvSpPr>
        <p:spPr>
          <a:xfrm>
            <a:off x="1306821" y="4621161"/>
            <a:ext cx="4336893" cy="1963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FB6E305-CC7C-4A65-871F-D1240BE86DC3}"/>
              </a:ext>
            </a:extLst>
          </p:cNvPr>
          <p:cNvSpPr/>
          <p:nvPr/>
        </p:nvSpPr>
        <p:spPr>
          <a:xfrm>
            <a:off x="5112774" y="6592528"/>
            <a:ext cx="1654963" cy="1963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C2E17AF-9511-410D-B1C2-CAFEBD39178A}"/>
              </a:ext>
            </a:extLst>
          </p:cNvPr>
          <p:cNvSpPr txBox="1"/>
          <p:nvPr/>
        </p:nvSpPr>
        <p:spPr>
          <a:xfrm>
            <a:off x="6781567" y="1951981"/>
            <a:ext cx="3611130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Mixed Lighting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Baked Global Illumination </a:t>
            </a:r>
            <a:r>
              <a:rPr lang="ko-KR" altLang="en-US" sz="1600" dirty="0">
                <a:latin typeface="Arial Black" panose="020B0A04020102020204" pitchFamily="34" charset="0"/>
              </a:rPr>
              <a:t>체크 해제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E781CF65-A9A1-455F-A10D-757CF5BFF5DD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3490452" y="2242626"/>
            <a:ext cx="3291115" cy="17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483253D-A498-4F68-A25A-2A0474D949CB}"/>
              </a:ext>
            </a:extLst>
          </p:cNvPr>
          <p:cNvSpPr txBox="1"/>
          <p:nvPr/>
        </p:nvSpPr>
        <p:spPr>
          <a:xfrm>
            <a:off x="6767737" y="2764892"/>
            <a:ext cx="4275937" cy="3046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Lightmapping Settings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Indirect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Resolution</a:t>
            </a:r>
            <a:r>
              <a:rPr lang="ko-KR" altLang="en-US" sz="1600" dirty="0">
                <a:latin typeface="Arial Black" panose="020B0A04020102020204" pitchFamily="34" charset="0"/>
              </a:rPr>
              <a:t>을 </a:t>
            </a:r>
            <a:r>
              <a:rPr lang="en-US" altLang="ko-KR" sz="1600" dirty="0">
                <a:latin typeface="Arial Black" panose="020B0A04020102020204" pitchFamily="34" charset="0"/>
              </a:rPr>
              <a:t>0.5</a:t>
            </a:r>
            <a:r>
              <a:rPr lang="ko-KR" altLang="en-US" sz="1600" dirty="0">
                <a:latin typeface="Arial Black" panose="020B0A04020102020204" pitchFamily="34" charset="0"/>
              </a:rPr>
              <a:t>로 변경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LightMap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텍스쳐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해상도를 유닛당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0.5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텍셀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texel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로 줄인 것이다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이는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라이팅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효과의 정교함은 떨어지겠지만 로우 폴리 스타일의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3D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모델을 사용하므로 그렇게 정교한 형태의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Texture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필요하지 않기 때문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텍셀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texel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) :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텍스쳐의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화소를 말하며 화면의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1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화소가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1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픽셀이라면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텍스쳐의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1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화소는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1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텍셀이다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1ECB467-7511-429B-9ADB-942D1CD4C88E}"/>
              </a:ext>
            </a:extLst>
          </p:cNvPr>
          <p:cNvSpPr txBox="1"/>
          <p:nvPr/>
        </p:nvSpPr>
        <p:spPr>
          <a:xfrm>
            <a:off x="7426499" y="6521432"/>
            <a:ext cx="2966198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Generate Lighting</a:t>
            </a:r>
            <a:r>
              <a:rPr lang="ko-KR" altLang="en-US" sz="1600" dirty="0">
                <a:latin typeface="Arial Black" panose="020B0A04020102020204" pitchFamily="34" charset="0"/>
              </a:rPr>
              <a:t>을 클릭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CC9F6E62-11BD-4DAF-89C7-327628A5A68F}"/>
              </a:ext>
            </a:extLst>
          </p:cNvPr>
          <p:cNvCxnSpPr>
            <a:stCxn id="16" idx="1"/>
            <a:endCxn id="9" idx="3"/>
          </p:cNvCxnSpPr>
          <p:nvPr/>
        </p:nvCxnSpPr>
        <p:spPr>
          <a:xfrm flipH="1">
            <a:off x="6767737" y="6690709"/>
            <a:ext cx="658762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xmlns="" id="{BBE76A22-4D1F-4E32-B6FF-D08DD8499A28}"/>
              </a:ext>
            </a:extLst>
          </p:cNvPr>
          <p:cNvCxnSpPr/>
          <p:nvPr/>
        </p:nvCxnSpPr>
        <p:spPr>
          <a:xfrm rot="10800000" flipV="1">
            <a:off x="5643715" y="4159045"/>
            <a:ext cx="1124023" cy="558876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493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Lighting</a:t>
            </a:r>
            <a:r>
              <a:rPr lang="ko-KR" altLang="en-US" dirty="0"/>
              <a:t> </a:t>
            </a:r>
            <a:r>
              <a:rPr lang="en-US" altLang="ko-KR" dirty="0"/>
              <a:t>setting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LightMap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Baking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 완료되면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Scene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폴더에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Scene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이름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현재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– Main)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으로 폴더가 생기고 그곳에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Bake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된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LightingData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ReflectionProbe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저장된다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* Global Illumination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적용시 주의 사항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Static(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정적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에만 적용이 되기때문에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Static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체크박스를 체크해서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Static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활성화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해야한다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정적으로 설정된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들은 게임 도중에 위치가 변경될 수 없다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하지만 정적 게임 오브젝트에는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Unity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상대적으로 다 많은 성능 최적화를 적용한다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유저에 의해 변화가 적용되는 상호작용 요소가 아니라면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Static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으로 설정해서 최적화의 대상으로 적용 받으면서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Ligth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설정을 적용해보는 것도 좋다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10" name="그림 9" descr="나이프, 조류이(가) 표시된 사진&#10;&#10;자동 생성된 설명">
            <a:extLst>
              <a:ext uri="{FF2B5EF4-FFF2-40B4-BE49-F238E27FC236}">
                <a16:creationId xmlns:a16="http://schemas.microsoft.com/office/drawing/2014/main" xmlns="" id="{49396D33-C3C5-4D1F-A241-7CA3008E0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76" y="1318020"/>
            <a:ext cx="3238952" cy="78115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D976E4C-E8CF-4681-BD14-82EB357007CE}"/>
              </a:ext>
            </a:extLst>
          </p:cNvPr>
          <p:cNvSpPr/>
          <p:nvPr/>
        </p:nvSpPr>
        <p:spPr>
          <a:xfrm>
            <a:off x="1396181" y="1494504"/>
            <a:ext cx="1907458" cy="408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2785313A-2969-4201-9735-58EE1BB30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241" y="4858751"/>
            <a:ext cx="6763518" cy="99053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BA7E56BD-2788-47CF-A1FD-F6A7A4AEF6B7}"/>
              </a:ext>
            </a:extLst>
          </p:cNvPr>
          <p:cNvSpPr/>
          <p:nvPr/>
        </p:nvSpPr>
        <p:spPr>
          <a:xfrm>
            <a:off x="8337755" y="4864154"/>
            <a:ext cx="1120877" cy="3764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109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en-US" altLang="ko-KR" dirty="0"/>
              <a:t>Humanoid animation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367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Player Character</a:t>
            </a:r>
            <a:r>
              <a:rPr lang="ko-KR" altLang="en-US" dirty="0"/>
              <a:t>추가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</a:rPr>
              <a:t>Medels</a:t>
            </a:r>
            <a:r>
              <a:rPr lang="en-US" altLang="ko-KR" sz="1600" dirty="0">
                <a:latin typeface="Arial Black" pitchFamily="34" charset="0"/>
              </a:rPr>
              <a:t> &gt; Woman</a:t>
            </a:r>
            <a:r>
              <a:rPr lang="ko-KR" altLang="en-US" sz="1600" dirty="0">
                <a:latin typeface="Arial Black" pitchFamily="34" charset="0"/>
              </a:rPr>
              <a:t>을 </a:t>
            </a:r>
            <a:r>
              <a:rPr lang="en-US" altLang="ko-KR" sz="1600" dirty="0">
                <a:latin typeface="Arial Black" pitchFamily="34" charset="0"/>
              </a:rPr>
              <a:t>Scene</a:t>
            </a:r>
            <a:r>
              <a:rPr lang="ko-KR" altLang="en-US" sz="1600" dirty="0">
                <a:latin typeface="Arial Black" pitchFamily="34" charset="0"/>
              </a:rPr>
              <a:t>에 추가하자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FBX </a:t>
            </a:r>
            <a:r>
              <a:rPr lang="ko-KR" altLang="en-US" sz="1600" dirty="0">
                <a:latin typeface="Arial Black" pitchFamily="34" charset="0"/>
              </a:rPr>
              <a:t>파일에 </a:t>
            </a:r>
            <a:r>
              <a:rPr lang="en-US" altLang="ko-KR" sz="1600" dirty="0">
                <a:latin typeface="Arial Black" pitchFamily="34" charset="0"/>
              </a:rPr>
              <a:t>Bone</a:t>
            </a:r>
            <a:r>
              <a:rPr lang="ko-KR" altLang="en-US" sz="1600" dirty="0">
                <a:latin typeface="Arial Black" pitchFamily="34" charset="0"/>
              </a:rPr>
              <a:t>이 없는 </a:t>
            </a:r>
            <a:r>
              <a:rPr lang="en-US" altLang="ko-KR" sz="1600" dirty="0">
                <a:latin typeface="Arial Black" pitchFamily="34" charset="0"/>
              </a:rPr>
              <a:t>Animation Clip</a:t>
            </a:r>
            <a:r>
              <a:rPr lang="ko-KR" altLang="en-US" sz="1600" dirty="0">
                <a:latin typeface="Arial Black" pitchFamily="34" charset="0"/>
              </a:rPr>
              <a:t>만 있을 수 있고 </a:t>
            </a:r>
            <a:r>
              <a:rPr lang="en-US" altLang="ko-KR" sz="1600" dirty="0">
                <a:latin typeface="Arial Black" pitchFamily="34" charset="0"/>
              </a:rPr>
              <a:t>FBX</a:t>
            </a:r>
            <a:r>
              <a:rPr lang="ko-KR" altLang="en-US" sz="1600" dirty="0">
                <a:latin typeface="Arial Black" pitchFamily="34" charset="0"/>
              </a:rPr>
              <a:t>가 아닌 </a:t>
            </a:r>
            <a:r>
              <a:rPr lang="en-US" altLang="ko-KR" sz="1600" dirty="0">
                <a:latin typeface="Arial Black" pitchFamily="34" charset="0"/>
              </a:rPr>
              <a:t>DS</a:t>
            </a:r>
            <a:r>
              <a:rPr lang="ko-KR" altLang="en-US" sz="1600" dirty="0">
                <a:latin typeface="Arial Black" pitchFamily="34" charset="0"/>
              </a:rPr>
              <a:t>파일 형태로 </a:t>
            </a:r>
            <a:r>
              <a:rPr lang="en-US" altLang="ko-KR" sz="1600" dirty="0">
                <a:latin typeface="Arial Black" pitchFamily="34" charset="0"/>
              </a:rPr>
              <a:t>Model</a:t>
            </a:r>
            <a:r>
              <a:rPr lang="ko-KR" altLang="en-US" sz="1600" dirty="0">
                <a:latin typeface="Arial Black" pitchFamily="34" charset="0"/>
              </a:rPr>
              <a:t>만 있을 수도 있다</a:t>
            </a:r>
            <a:r>
              <a:rPr lang="en-US" altLang="ko-KR" sz="1600" dirty="0">
                <a:latin typeface="Arial Black" pitchFamily="34" charset="0"/>
              </a:rPr>
              <a:t>. </a:t>
            </a:r>
            <a:r>
              <a:rPr lang="ko-KR" altLang="en-US" sz="1600" dirty="0">
                <a:latin typeface="Arial Black" pitchFamily="34" charset="0"/>
              </a:rPr>
              <a:t>반드시 예제 형태처럼 구성된 것이 아니라는 것을 알고 있어야 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ACAFDDB5-A933-4F0E-8869-70F62A5E1159}"/>
              </a:ext>
            </a:extLst>
          </p:cNvPr>
          <p:cNvGrpSpPr/>
          <p:nvPr/>
        </p:nvGrpSpPr>
        <p:grpSpPr>
          <a:xfrm>
            <a:off x="1138168" y="1070779"/>
            <a:ext cx="7557869" cy="3031924"/>
            <a:chOff x="1138168" y="1070779"/>
            <a:chExt cx="7557869" cy="3031924"/>
          </a:xfrm>
        </p:grpSpPr>
        <p:pic>
          <p:nvPicPr>
            <p:cNvPr id="5" name="그림 4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F14EF99E-9B58-4B3C-B70D-775D8FE5D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8168" y="1070779"/>
              <a:ext cx="3381847" cy="943107"/>
            </a:xfrm>
            <a:prstGeom prst="rect">
              <a:avLst/>
            </a:prstGeom>
          </p:spPr>
        </p:pic>
        <p:pic>
          <p:nvPicPr>
            <p:cNvPr id="8" name="그림 7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8306E460-0889-4737-87FE-D95D4A234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33030" y="1073331"/>
              <a:ext cx="4163006" cy="1514686"/>
            </a:xfrm>
            <a:prstGeom prst="rect">
              <a:avLst/>
            </a:prstGeom>
          </p:spPr>
        </p:pic>
        <p:pic>
          <p:nvPicPr>
            <p:cNvPr id="13" name="그림 12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057D47B0-BE60-48E6-A6B2-7BF7D5CE8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44591" y="2588017"/>
              <a:ext cx="3391373" cy="1514686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A75C40F7-0E1A-4F90-82A9-ACE79F5F624C}"/>
                </a:ext>
              </a:extLst>
            </p:cNvPr>
            <p:cNvSpPr/>
            <p:nvPr/>
          </p:nvSpPr>
          <p:spPr>
            <a:xfrm>
              <a:off x="1144591" y="1828122"/>
              <a:ext cx="3375423" cy="1857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69AB0B34-C9C7-413A-8F55-45E0BEEE1094}"/>
                </a:ext>
              </a:extLst>
            </p:cNvPr>
            <p:cNvSpPr/>
            <p:nvPr/>
          </p:nvSpPr>
          <p:spPr>
            <a:xfrm>
              <a:off x="1152565" y="3779825"/>
              <a:ext cx="3375423" cy="1857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xmlns="" id="{B4C6A5C7-A6DB-4257-9A8B-69C985596502}"/>
                </a:ext>
              </a:extLst>
            </p:cNvPr>
            <p:cNvCxnSpPr>
              <a:stCxn id="16" idx="0"/>
              <a:endCxn id="15" idx="2"/>
            </p:cNvCxnSpPr>
            <p:nvPr/>
          </p:nvCxnSpPr>
          <p:spPr>
            <a:xfrm flipH="1" flipV="1">
              <a:off x="2832303" y="2013886"/>
              <a:ext cx="7974" cy="17659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BD968480-A8A0-4CCB-A682-D9B967C2E80F}"/>
                </a:ext>
              </a:extLst>
            </p:cNvPr>
            <p:cNvSpPr/>
            <p:nvPr/>
          </p:nvSpPr>
          <p:spPr>
            <a:xfrm>
              <a:off x="4647933" y="2013886"/>
              <a:ext cx="4048103" cy="14921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72662AE2-9E21-48F5-896E-6DD764F0CEF7}"/>
                </a:ext>
              </a:extLst>
            </p:cNvPr>
            <p:cNvSpPr/>
            <p:nvPr/>
          </p:nvSpPr>
          <p:spPr>
            <a:xfrm>
              <a:off x="7985985" y="1300239"/>
              <a:ext cx="710052" cy="14921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8499236-F4AA-4B42-90A6-228057E3F822}"/>
              </a:ext>
            </a:extLst>
          </p:cNvPr>
          <p:cNvSpPr txBox="1"/>
          <p:nvPr/>
        </p:nvSpPr>
        <p:spPr>
          <a:xfrm>
            <a:off x="4555567" y="2647009"/>
            <a:ext cx="64912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3D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Model Asset(FBX 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파일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)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은 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3D </a:t>
            </a:r>
            <a:r>
              <a:rPr lang="en-US" altLang="ko-KR" sz="1400" dirty="0" err="1">
                <a:solidFill>
                  <a:srgbClr val="00B0F0"/>
                </a:solidFill>
                <a:latin typeface="Arial Black" panose="020B0A04020102020204" pitchFamily="34" charset="0"/>
              </a:rPr>
              <a:t>Modelring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 Tool(ex 3D Max)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에 의해 제작된 결과물을 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Import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한 결과이다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. 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Animation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정보와 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Animation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이 적용된 관절구조가 있는 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Bone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과 함께 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FBX 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형태로 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Export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하고 이것을 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Import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하면 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Model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과 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Bone 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구조인 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Avatar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와 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Animation Clip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들이 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Asset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에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추가된다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.</a:t>
            </a:r>
          </a:p>
          <a:p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이것을 사용할 수 있게 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Component</a:t>
            </a:r>
            <a:r>
              <a:rPr lang="ko-KR" altLang="en-US" sz="1400" dirty="0">
                <a:solidFill>
                  <a:srgbClr val="00B0F0"/>
                </a:solidFill>
                <a:latin typeface="Arial Black" panose="020B0A04020102020204" pitchFamily="34" charset="0"/>
              </a:rPr>
              <a:t>에 연결해서 사용하면 된다</a:t>
            </a:r>
            <a:r>
              <a:rPr lang="en-US" altLang="ko-KR" sz="1400" dirty="0">
                <a:solidFill>
                  <a:srgbClr val="00B0F0"/>
                </a:solidFill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25" name="그림 2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17DE9D5C-0326-4ABD-9D32-111DA898A2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8168" y="4732009"/>
            <a:ext cx="4039164" cy="2105319"/>
          </a:xfrm>
          <a:prstGeom prst="rect">
            <a:avLst/>
          </a:prstGeom>
        </p:spPr>
      </p:pic>
      <p:pic>
        <p:nvPicPr>
          <p:cNvPr id="27" name="그림 26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6D60947F-F52C-44CE-9DE7-B7DB3A24C3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7332" y="4729453"/>
            <a:ext cx="4163006" cy="153373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BB03BC2-CA20-4B5F-84FA-D6AEAC6037E7}"/>
              </a:ext>
            </a:extLst>
          </p:cNvPr>
          <p:cNvSpPr txBox="1"/>
          <p:nvPr/>
        </p:nvSpPr>
        <p:spPr>
          <a:xfrm>
            <a:off x="5177332" y="6387187"/>
            <a:ext cx="5866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Arial Black" panose="020B0A04020102020204" pitchFamily="34" charset="0"/>
              </a:rPr>
              <a:t>Rigidbody</a:t>
            </a:r>
            <a:r>
              <a:rPr lang="en-US" altLang="ko-KR" sz="1600" dirty="0">
                <a:latin typeface="Arial Black" panose="020B0A04020102020204" pitchFamily="34" charset="0"/>
              </a:rPr>
              <a:t>, Capsule Collider</a:t>
            </a:r>
            <a:r>
              <a:rPr lang="ko-KR" altLang="en-US" sz="1600" dirty="0">
                <a:latin typeface="Arial Black" panose="020B0A04020102020204" pitchFamily="34" charset="0"/>
              </a:rPr>
              <a:t>를 추가하고 설정하자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F1B244BF-9AD8-4B80-980D-3E8394615223}"/>
              </a:ext>
            </a:extLst>
          </p:cNvPr>
          <p:cNvSpPr/>
          <p:nvPr/>
        </p:nvSpPr>
        <p:spPr>
          <a:xfrm>
            <a:off x="1288026" y="5250426"/>
            <a:ext cx="3889306" cy="1429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033856C-9D7B-41B5-AB8E-F648A5C6FD51}"/>
              </a:ext>
            </a:extLst>
          </p:cNvPr>
          <p:cNvSpPr/>
          <p:nvPr/>
        </p:nvSpPr>
        <p:spPr>
          <a:xfrm>
            <a:off x="1144591" y="6299610"/>
            <a:ext cx="2483512" cy="3192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F0D9700-E633-4B0E-B138-77985391361D}"/>
              </a:ext>
            </a:extLst>
          </p:cNvPr>
          <p:cNvSpPr txBox="1"/>
          <p:nvPr/>
        </p:nvSpPr>
        <p:spPr>
          <a:xfrm>
            <a:off x="1304268" y="5423658"/>
            <a:ext cx="3778164" cy="830997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 Black" panose="020B0A04020102020204" pitchFamily="34" charset="0"/>
              </a:rPr>
              <a:t>Angular Drag</a:t>
            </a:r>
            <a:r>
              <a:rPr lang="ko-KR" altLang="en-US" sz="1200" dirty="0">
                <a:latin typeface="Arial Black" panose="020B0A04020102020204" pitchFamily="34" charset="0"/>
              </a:rPr>
              <a:t>로 회전저항을 만들어주면 회전 컨트롤시 회전컨트롤이 약간 어려워 져서 난위도를 줄 수 있는 요소가 된다</a:t>
            </a:r>
            <a:r>
              <a:rPr lang="en-US" altLang="ko-KR" sz="1200" dirty="0">
                <a:latin typeface="Arial Black" panose="020B0A04020102020204" pitchFamily="34" charset="0"/>
              </a:rPr>
              <a:t>. Ex) </a:t>
            </a:r>
            <a:r>
              <a:rPr lang="ko-KR" altLang="en-US" sz="1200" dirty="0">
                <a:latin typeface="Arial Black" panose="020B0A04020102020204" pitchFamily="34" charset="0"/>
              </a:rPr>
              <a:t>레이싱 게임의 관성 효과</a:t>
            </a:r>
            <a:r>
              <a:rPr lang="en-US" altLang="ko-KR" sz="1200" dirty="0">
                <a:latin typeface="Arial Black" panose="020B0A04020102020204" pitchFamily="34" charset="0"/>
              </a:rPr>
              <a:t>..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2233AF82-948D-43BB-9392-4432C5F9DAD0}"/>
              </a:ext>
            </a:extLst>
          </p:cNvPr>
          <p:cNvSpPr/>
          <p:nvPr/>
        </p:nvSpPr>
        <p:spPr>
          <a:xfrm>
            <a:off x="6744228" y="5507363"/>
            <a:ext cx="2596109" cy="512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643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Player Character</a:t>
            </a:r>
            <a:r>
              <a:rPr lang="ko-KR" altLang="en-US" dirty="0"/>
              <a:t>추가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Audio Source</a:t>
            </a:r>
            <a:r>
              <a:rPr lang="ko-KR" altLang="en-US" sz="1600" dirty="0">
                <a:latin typeface="Arial Black" pitchFamily="34" charset="0"/>
              </a:rPr>
              <a:t>를 추가하고 </a:t>
            </a:r>
            <a:r>
              <a:rPr lang="en-US" altLang="ko-KR" sz="1600" dirty="0">
                <a:latin typeface="Arial Black" pitchFamily="34" charset="0"/>
              </a:rPr>
              <a:t>Bone Animation</a:t>
            </a:r>
            <a:r>
              <a:rPr lang="ko-KR" altLang="en-US" sz="1600" dirty="0">
                <a:latin typeface="Arial Black" pitchFamily="34" charset="0"/>
              </a:rPr>
              <a:t>이 추가되어진 </a:t>
            </a:r>
            <a:r>
              <a:rPr lang="en-US" altLang="ko-KR" sz="1600" dirty="0">
                <a:latin typeface="Arial Black" pitchFamily="34" charset="0"/>
              </a:rPr>
              <a:t>Player Model</a:t>
            </a:r>
            <a:r>
              <a:rPr lang="ko-KR" altLang="en-US" sz="1600" dirty="0">
                <a:latin typeface="Arial Black" pitchFamily="34" charset="0"/>
              </a:rPr>
              <a:t>이기 때문에 </a:t>
            </a:r>
            <a:r>
              <a:rPr lang="en-US" altLang="ko-KR" sz="1600" dirty="0">
                <a:latin typeface="Arial Black" pitchFamily="34" charset="0"/>
              </a:rPr>
              <a:t>Animator</a:t>
            </a:r>
            <a:r>
              <a:rPr lang="ko-KR" altLang="en-US" sz="1600" dirty="0">
                <a:latin typeface="Arial Black" pitchFamily="34" charset="0"/>
              </a:rPr>
              <a:t>에 </a:t>
            </a:r>
            <a:r>
              <a:rPr lang="en-US" altLang="ko-KR" sz="1600" dirty="0">
                <a:latin typeface="Arial Black" pitchFamily="34" charset="0"/>
              </a:rPr>
              <a:t>Bone Avatar</a:t>
            </a:r>
            <a:r>
              <a:rPr lang="ko-KR" altLang="en-US" sz="1600" dirty="0">
                <a:latin typeface="Arial Black" pitchFamily="34" charset="0"/>
              </a:rPr>
              <a:t>를 적용하고 </a:t>
            </a:r>
            <a:r>
              <a:rPr lang="en-US" altLang="ko-KR" sz="1600" dirty="0">
                <a:latin typeface="Arial Black" pitchFamily="34" charset="0"/>
              </a:rPr>
              <a:t>Animator</a:t>
            </a:r>
            <a:r>
              <a:rPr lang="ko-KR" altLang="en-US" sz="1600" dirty="0">
                <a:latin typeface="Arial Black" pitchFamily="34" charset="0"/>
              </a:rPr>
              <a:t>를 적용하자</a:t>
            </a:r>
            <a:r>
              <a:rPr lang="en-US" altLang="ko-KR" sz="1600" dirty="0">
                <a:latin typeface="Arial Black" pitchFamily="34" charset="0"/>
              </a:rPr>
              <a:t>.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4E4ED9B7-6A07-4B9C-BE58-72A9CC924E78}"/>
              </a:ext>
            </a:extLst>
          </p:cNvPr>
          <p:cNvGrpSpPr/>
          <p:nvPr/>
        </p:nvGrpSpPr>
        <p:grpSpPr>
          <a:xfrm>
            <a:off x="1138168" y="1317000"/>
            <a:ext cx="9909241" cy="3333658"/>
            <a:chOff x="1138169" y="1313450"/>
            <a:chExt cx="9777549" cy="3248545"/>
          </a:xfrm>
        </p:grpSpPr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2C3D8401-3AFE-47A1-AAE1-17824D4A2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8169" y="1317000"/>
              <a:ext cx="3805412" cy="3244995"/>
            </a:xfrm>
            <a:prstGeom prst="rect">
              <a:avLst/>
            </a:prstGeom>
          </p:spPr>
        </p:pic>
        <p:pic>
          <p:nvPicPr>
            <p:cNvPr id="9" name="그림 8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9D078E91-E66A-4B76-A7A6-3776B0238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3186" y="1313450"/>
              <a:ext cx="4172532" cy="1705213"/>
            </a:xfrm>
            <a:prstGeom prst="rect">
              <a:avLst/>
            </a:prstGeom>
          </p:spPr>
        </p:pic>
        <p:pic>
          <p:nvPicPr>
            <p:cNvPr id="11" name="그림 10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B6402C84-E072-4BEB-A53F-BE5588834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55158" y="1313450"/>
              <a:ext cx="1788028" cy="3248545"/>
            </a:xfrm>
            <a:prstGeom prst="rect">
              <a:avLst/>
            </a:prstGeom>
          </p:spPr>
        </p:pic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13ED8FF2-348B-4352-BB5B-E0031B6FC512}"/>
              </a:ext>
            </a:extLst>
          </p:cNvPr>
          <p:cNvSpPr/>
          <p:nvPr/>
        </p:nvSpPr>
        <p:spPr>
          <a:xfrm>
            <a:off x="1258529" y="2585884"/>
            <a:ext cx="1592826" cy="1573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B4878028-2BB4-4E05-BAAD-2FB54EBE641C}"/>
              </a:ext>
            </a:extLst>
          </p:cNvPr>
          <p:cNvSpPr/>
          <p:nvPr/>
        </p:nvSpPr>
        <p:spPr>
          <a:xfrm>
            <a:off x="4994834" y="2127774"/>
            <a:ext cx="1812110" cy="182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736A91A0-86EB-42BC-97EA-1F787366E0C4}"/>
              </a:ext>
            </a:extLst>
          </p:cNvPr>
          <p:cNvSpPr/>
          <p:nvPr/>
        </p:nvSpPr>
        <p:spPr>
          <a:xfrm>
            <a:off x="6966202" y="1506955"/>
            <a:ext cx="3859114" cy="1743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82FB515A-BC8A-43D7-845E-92B6E308E11A}"/>
              </a:ext>
            </a:extLst>
          </p:cNvPr>
          <p:cNvSpPr/>
          <p:nvPr/>
        </p:nvSpPr>
        <p:spPr>
          <a:xfrm>
            <a:off x="6966202" y="1847342"/>
            <a:ext cx="1664587" cy="1743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9877D50-2178-4E62-A55D-2DBA4FF72D6D}"/>
              </a:ext>
            </a:extLst>
          </p:cNvPr>
          <p:cNvSpPr txBox="1"/>
          <p:nvPr/>
        </p:nvSpPr>
        <p:spPr>
          <a:xfrm>
            <a:off x="6806944" y="3102741"/>
            <a:ext cx="4228730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Controller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Field</a:t>
            </a:r>
            <a:r>
              <a:rPr lang="ko-KR" altLang="en-US" sz="1600" dirty="0">
                <a:latin typeface="Arial Black" panose="020B0A04020102020204" pitchFamily="34" charset="0"/>
              </a:rPr>
              <a:t>에 </a:t>
            </a:r>
            <a:r>
              <a:rPr lang="en-US" altLang="ko-KR" sz="1600" dirty="0" err="1">
                <a:latin typeface="Arial Black" panose="020B0A04020102020204" pitchFamily="34" charset="0"/>
              </a:rPr>
              <a:t>ShooterAnimator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를 추가한다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Apply </a:t>
            </a:r>
            <a:r>
              <a:rPr lang="en-US" altLang="ko-KR" sz="1600" dirty="0" err="1">
                <a:latin typeface="Arial Black" panose="020B0A04020102020204" pitchFamily="34" charset="0"/>
              </a:rPr>
              <a:t>RootMotion</a:t>
            </a:r>
            <a:r>
              <a:rPr lang="ko-KR" altLang="en-US" sz="1600" dirty="0">
                <a:latin typeface="Arial Black" panose="020B0A04020102020204" pitchFamily="34" charset="0"/>
              </a:rPr>
              <a:t>이 적용 되어 있으면 </a:t>
            </a:r>
            <a:r>
              <a:rPr lang="en-US" altLang="ko-KR" sz="1600" dirty="0">
                <a:latin typeface="Arial Black" panose="020B0A04020102020204" pitchFamily="34" charset="0"/>
              </a:rPr>
              <a:t>Animation</a:t>
            </a:r>
            <a:r>
              <a:rPr lang="ko-KR" altLang="en-US" sz="1600" dirty="0">
                <a:latin typeface="Arial Black" panose="020B0A04020102020204" pitchFamily="34" charset="0"/>
              </a:rPr>
              <a:t>이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의 위치와 회전을 제어하도록 허용하기 때문에 위치 값과 회전 값이 움직임에 의해 변하게 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5B4E2D5F-1CD2-4B59-83CE-2D4DBD4816C1}"/>
              </a:ext>
            </a:extLst>
          </p:cNvPr>
          <p:cNvCxnSpPr>
            <a:stCxn id="17" idx="0"/>
            <a:endCxn id="34" idx="2"/>
          </p:cNvCxnSpPr>
          <p:nvPr/>
        </p:nvCxnSpPr>
        <p:spPr>
          <a:xfrm flipH="1" flipV="1">
            <a:off x="8895759" y="1681316"/>
            <a:ext cx="25550" cy="14214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1AA3904E-98D1-41AC-937C-7DC8F46993F7}"/>
              </a:ext>
            </a:extLst>
          </p:cNvPr>
          <p:cNvCxnSpPr>
            <a:stCxn id="17" idx="0"/>
            <a:endCxn id="35" idx="2"/>
          </p:cNvCxnSpPr>
          <p:nvPr/>
        </p:nvCxnSpPr>
        <p:spPr>
          <a:xfrm flipH="1" flipV="1">
            <a:off x="7798496" y="2021703"/>
            <a:ext cx="1122813" cy="10810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C72782A-FE3E-4B6F-8626-10688EA30799}"/>
              </a:ext>
            </a:extLst>
          </p:cNvPr>
          <p:cNvSpPr txBox="1"/>
          <p:nvPr/>
        </p:nvSpPr>
        <p:spPr>
          <a:xfrm>
            <a:off x="1138168" y="4991045"/>
            <a:ext cx="9905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Animation</a:t>
            </a:r>
            <a:r>
              <a:rPr lang="ko-KR" altLang="en-US" sz="1600" dirty="0">
                <a:latin typeface="Arial Black" panose="020B0A04020102020204" pitchFamily="34" charset="0"/>
              </a:rPr>
              <a:t>이 앞으로 움직이는 모션이나 점프하는 동작에 의해 원래 위치보다 조금씩 벗어나서 변경되게 된다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이런 현상을 방지하기 위해 실제로 애니메이션에 의해 적용되는 위치 값까지 모두 포함시키지 않기 위해 </a:t>
            </a:r>
            <a:r>
              <a:rPr lang="en-US" altLang="ko-KR" sz="1600" dirty="0">
                <a:latin typeface="Arial Black" panose="020B0A04020102020204" pitchFamily="34" charset="0"/>
              </a:rPr>
              <a:t>Apply Root Motion</a:t>
            </a:r>
            <a:r>
              <a:rPr lang="ko-KR" altLang="en-US" sz="1600" dirty="0">
                <a:latin typeface="Arial Black" panose="020B0A04020102020204" pitchFamily="34" charset="0"/>
              </a:rPr>
              <a:t>을 해제한다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403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Player Character Animator Controller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</a:rPr>
              <a:t>Animator View</a:t>
            </a:r>
            <a:r>
              <a:rPr lang="ko-KR" altLang="en-US" sz="1600" dirty="0">
                <a:latin typeface="Arial Black" pitchFamily="34" charset="0"/>
              </a:rPr>
              <a:t>를 통해 미리 적용된 </a:t>
            </a:r>
            <a:r>
              <a:rPr lang="en-US" altLang="ko-KR" sz="1600" dirty="0">
                <a:latin typeface="Arial Black" pitchFamily="34" charset="0"/>
              </a:rPr>
              <a:t>Animator</a:t>
            </a:r>
            <a:r>
              <a:rPr lang="ko-KR" altLang="en-US" sz="1600" dirty="0">
                <a:latin typeface="Arial Black" pitchFamily="34" charset="0"/>
              </a:rPr>
              <a:t>를 확인해보자</a:t>
            </a:r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여러 개의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Layer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Animation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 나뉘어져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>
                <a:latin typeface="Arial Black" pitchFamily="34" charset="0"/>
              </a:rPr>
              <a:t>각 레이어가 </a:t>
            </a:r>
            <a:r>
              <a:rPr lang="en-US" altLang="ko-KR" sz="1600" dirty="0">
                <a:latin typeface="Arial Black" pitchFamily="34" charset="0"/>
              </a:rPr>
              <a:t>FSM</a:t>
            </a:r>
            <a:r>
              <a:rPr lang="ko-KR" altLang="en-US" sz="1600" dirty="0">
                <a:latin typeface="Arial Black" pitchFamily="34" charset="0"/>
              </a:rPr>
              <a:t>이 되는 것이고 이것을 병렬로 적용해 각각의 </a:t>
            </a:r>
            <a:r>
              <a:rPr lang="en-US" altLang="ko-KR" sz="1600" dirty="0">
                <a:latin typeface="Arial Black" pitchFamily="34" charset="0"/>
              </a:rPr>
              <a:t>FSM</a:t>
            </a:r>
            <a:r>
              <a:rPr lang="ko-KR" altLang="en-US" sz="1600" dirty="0">
                <a:latin typeface="Arial Black" pitchFamily="34" charset="0"/>
              </a:rPr>
              <a:t>상태를 동시에 적용하는 것이다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600" dirty="0">
                <a:latin typeface="Arial Black" pitchFamily="34" charset="0"/>
              </a:rPr>
              <a:t>Ex) </a:t>
            </a:r>
            <a:r>
              <a:rPr lang="ko-KR" altLang="en-US" sz="1600" dirty="0">
                <a:latin typeface="Arial Black" pitchFamily="34" charset="0"/>
              </a:rPr>
              <a:t>슈팅자세 </a:t>
            </a:r>
            <a:r>
              <a:rPr lang="en-US" altLang="ko-KR" sz="1600" dirty="0">
                <a:latin typeface="Arial Black" pitchFamily="34" charset="0"/>
              </a:rPr>
              <a:t>+ </a:t>
            </a:r>
            <a:r>
              <a:rPr lang="ko-KR" altLang="en-US" sz="1600" dirty="0">
                <a:latin typeface="Arial Black" pitchFamily="34" charset="0"/>
              </a:rPr>
              <a:t>뛰는 자세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전체 자세는 뛰는 자세 상체 레이어를 슈팅자세로 변경하면 뛰면서 슈팅자세를 취할 수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3022B075-916D-4F1E-889B-AB6A9539B3CB}"/>
              </a:ext>
            </a:extLst>
          </p:cNvPr>
          <p:cNvGrpSpPr/>
          <p:nvPr/>
        </p:nvGrpSpPr>
        <p:grpSpPr>
          <a:xfrm>
            <a:off x="1137922" y="2163816"/>
            <a:ext cx="9905998" cy="3784568"/>
            <a:chOff x="1137922" y="2055664"/>
            <a:chExt cx="9905998" cy="378456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DAD83540-FDE5-4D81-B759-39E626464FB5}"/>
                </a:ext>
              </a:extLst>
            </p:cNvPr>
            <p:cNvGrpSpPr/>
            <p:nvPr/>
          </p:nvGrpSpPr>
          <p:grpSpPr>
            <a:xfrm>
              <a:off x="1137922" y="2055664"/>
              <a:ext cx="9905998" cy="3680333"/>
              <a:chOff x="774414" y="2055664"/>
              <a:chExt cx="10269506" cy="3600953"/>
            </a:xfrm>
          </p:grpSpPr>
          <p:pic>
            <p:nvPicPr>
              <p:cNvPr id="5" name="그림 4" descr="실내, 컴퓨터, 테이블, 앉아있는이(가) 표시된 사진&#10;&#10;자동 생성된 설명">
                <a:extLst>
                  <a:ext uri="{FF2B5EF4-FFF2-40B4-BE49-F238E27FC236}">
                    <a16:creationId xmlns:a16="http://schemas.microsoft.com/office/drawing/2014/main" xmlns="" id="{8DED635E-3791-418F-BCEA-CC223D3DEC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7911" y="2055664"/>
                <a:ext cx="6516009" cy="3600953"/>
              </a:xfrm>
              <a:prstGeom prst="rect">
                <a:avLst/>
              </a:prstGeom>
            </p:spPr>
          </p:pic>
          <p:pic>
            <p:nvPicPr>
              <p:cNvPr id="8" name="그림 7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xmlns="" id="{FB4DE2B7-B790-4A19-AFE9-22D3EF10A2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4414" y="2055664"/>
                <a:ext cx="3753374" cy="1152686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412D07DC-080E-46C9-956D-A36BDA4A2853}"/>
                </a:ext>
              </a:extLst>
            </p:cNvPr>
            <p:cNvSpPr txBox="1"/>
            <p:nvPr/>
          </p:nvSpPr>
          <p:spPr>
            <a:xfrm>
              <a:off x="1137923" y="3285687"/>
              <a:ext cx="362051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latin typeface="Arial Black" panose="020B0A04020102020204" pitchFamily="34" charset="0"/>
                </a:rPr>
                <a:t>AvatarMask</a:t>
              </a:r>
              <a:r>
                <a:rPr lang="ko-KR" altLang="en-US" sz="1600" dirty="0">
                  <a:latin typeface="Arial Black" panose="020B0A04020102020204" pitchFamily="34" charset="0"/>
                </a:rPr>
                <a:t>라는 기법을 사용한 것이다</a:t>
              </a:r>
              <a:r>
                <a:rPr lang="en-US" altLang="ko-KR" sz="1600" dirty="0">
                  <a:latin typeface="Arial Black" panose="020B0A04020102020204" pitchFamily="34" charset="0"/>
                </a:rPr>
                <a:t>.</a:t>
              </a:r>
              <a:r>
                <a:rPr lang="ko-KR" altLang="en-US" sz="1600" dirty="0">
                  <a:latin typeface="Arial Black" panose="020B0A04020102020204" pitchFamily="34" charset="0"/>
                </a:rPr>
                <a:t> </a:t>
              </a:r>
              <a:r>
                <a:rPr lang="en-US" altLang="ko-KR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</a:t>
              </a:r>
              <a:r>
                <a:rPr lang="ko-KR" altLang="en-US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 추후 설명</a:t>
              </a:r>
              <a:r>
                <a:rPr lang="en-US" altLang="ko-KR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.</a:t>
              </a:r>
            </a:p>
            <a:p>
              <a:endPara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endParaRPr>
            </a:p>
            <a:p>
              <a:endPara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endParaRPr>
            </a:p>
            <a:p>
              <a:endPara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endParaRPr>
            </a:p>
            <a:p>
              <a:endPara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endParaRPr>
            </a:p>
            <a:p>
              <a:endPara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endParaRPr>
            </a:p>
            <a:p>
              <a:r>
                <a:rPr lang="en-US" altLang="ko-KR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Move : </a:t>
              </a:r>
              <a:r>
                <a:rPr lang="ko-KR" altLang="en-US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앞뒤 움직임에 관한 입력 값</a:t>
              </a:r>
              <a:endPara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endParaRPr>
            </a:p>
            <a:p>
              <a:r>
                <a:rPr lang="en-US" altLang="ko-KR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Reload : </a:t>
              </a:r>
              <a:r>
                <a:rPr lang="ko-KR" altLang="en-US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재장전을 알리는 트리거</a:t>
              </a:r>
              <a:endPara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endParaRPr>
            </a:p>
            <a:p>
              <a:r>
                <a:rPr lang="en-US" altLang="ko-KR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Die : </a:t>
              </a:r>
              <a:r>
                <a:rPr lang="ko-KR" altLang="en-US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사망을 알리는 트리거</a:t>
              </a:r>
              <a:endPara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endParaRPr>
            </a:p>
          </p:txBody>
        </p:sp>
        <p:pic>
          <p:nvPicPr>
            <p:cNvPr id="16" name="그림 15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E5FC6CF6-62F8-4026-85E1-C811DF83E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37922" y="3922389"/>
              <a:ext cx="3620516" cy="10860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3545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Blend tree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5146" y="733245"/>
            <a:ext cx="9902263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여러 상태를 미리 혼합해서 적용해둔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Tree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가지고 상태 전환을 할 수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기본적으로 하나의 상태에 대해 하나의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AnimationClip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적용해 나타나게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하나의 상태에 하나의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Animation Clip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사용하면 한순간 상태가 너무 많아서 서로의 상태 전이 관계가 너무 복잡해질 수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Idle, Walk, Run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은 모두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Movement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라고 하나의 상태로 체크하고 이 모두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Move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값으로 체크할 수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서서히 각 상태를 섞어서 전환되어지는 상황이 될 수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Idle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Move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값이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0, Walk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0.1~0.5, Run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0.5 ~ 1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이라는 범위를 주고 있다고 가정할 때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Walk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원래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Animaiton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완전한 동작은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0.5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순간이 될 것이다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0.1~0.5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사이에서는 완전한 걷기 동작으로 전환되는 동작들이 이어지고 있는 상환이 되는 것이다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마찬가지로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1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 전력질주의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Animation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이다 그렇다면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0.5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1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상황에서는 서서히 전력질주의 동작으로 전환되는 상황의 동작이 반복되고 있는 것이다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1B34848E-18F9-4182-918E-9791A491A2BA}"/>
              </a:ext>
            </a:extLst>
          </p:cNvPr>
          <p:cNvGrpSpPr/>
          <p:nvPr/>
        </p:nvGrpSpPr>
        <p:grpSpPr>
          <a:xfrm>
            <a:off x="1141411" y="3238533"/>
            <a:ext cx="9905443" cy="3305636"/>
            <a:chOff x="1141411" y="3238533"/>
            <a:chExt cx="9905443" cy="3305636"/>
          </a:xfrm>
        </p:grpSpPr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E717F9F8-F150-4026-9D07-84C9B4A94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1411" y="4047835"/>
              <a:ext cx="4172532" cy="800212"/>
            </a:xfrm>
            <a:prstGeom prst="rect">
              <a:avLst/>
            </a:prstGeom>
          </p:spPr>
        </p:pic>
        <p:pic>
          <p:nvPicPr>
            <p:cNvPr id="9" name="그림 8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C44E1B01-56D7-406C-A7A0-C9E891AA8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1411" y="4837113"/>
              <a:ext cx="4163006" cy="800212"/>
            </a:xfrm>
            <a:prstGeom prst="rect">
              <a:avLst/>
            </a:prstGeom>
          </p:spPr>
        </p:pic>
        <p:pic>
          <p:nvPicPr>
            <p:cNvPr id="12" name="그림 11" descr="그룹이(가) 표시된 사진&#10;&#10;자동 생성된 설명">
              <a:extLst>
                <a:ext uri="{FF2B5EF4-FFF2-40B4-BE49-F238E27FC236}">
                  <a16:creationId xmlns:a16="http://schemas.microsoft.com/office/drawing/2014/main" xmlns="" id="{DC61C28A-6E4B-4955-B088-ACC77516F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45478" y="3238533"/>
              <a:ext cx="5201376" cy="3305636"/>
            </a:xfrm>
            <a:prstGeom prst="rect">
              <a:avLst/>
            </a:prstGeom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442F4DD-5FD9-4702-ACC5-92DA5E5D9197}"/>
              </a:ext>
            </a:extLst>
          </p:cNvPr>
          <p:cNvSpPr/>
          <p:nvPr/>
        </p:nvSpPr>
        <p:spPr>
          <a:xfrm>
            <a:off x="2743200" y="4630994"/>
            <a:ext cx="2408903" cy="216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E4AA213-9E46-4841-B598-C967358385FB}"/>
              </a:ext>
            </a:extLst>
          </p:cNvPr>
          <p:cNvSpPr/>
          <p:nvPr/>
        </p:nvSpPr>
        <p:spPr>
          <a:xfrm>
            <a:off x="2743200" y="5391783"/>
            <a:ext cx="2408903" cy="216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164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Blend tree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Movement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더블 클릭하면 사용 할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BlendTree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볼 수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BlendTree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가중치가 필요하기 때문에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float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int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형태의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Parameter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만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적용가능하다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Animator View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&gt;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빈 공간 우 클릭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450DC9F3-C6B2-4665-8F0C-F6D67EE31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76" y="1564242"/>
            <a:ext cx="4163006" cy="914528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8F85CAED-ED8D-4348-8ED6-A7AB5F6B0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682" y="1564242"/>
            <a:ext cx="2779216" cy="914528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097E2390-6B02-4CA8-AE77-13208F161D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150" y="2478770"/>
            <a:ext cx="4172532" cy="13908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2407A58-0479-47C6-8B02-27ED33005199}"/>
              </a:ext>
            </a:extLst>
          </p:cNvPr>
          <p:cNvSpPr txBox="1"/>
          <p:nvPr/>
        </p:nvSpPr>
        <p:spPr>
          <a:xfrm>
            <a:off x="5300683" y="2478770"/>
            <a:ext cx="5742992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새로 생성한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BlendTree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내부로 더블클릭을 이용해서 편집을 준비해보자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이름을 설정하고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Motion List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+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버튼을 눌러서 추가할 모션을 추가해보자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AnimationClip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추가하고 가중치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Parameter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정하고 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가중치를 설정해보자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20" name="그림 19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0D277AF8-B445-45AE-94E1-F5FE94D034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150" y="3879098"/>
            <a:ext cx="4172532" cy="2915864"/>
          </a:xfrm>
          <a:prstGeom prst="rect">
            <a:avLst/>
          </a:prstGeom>
        </p:spPr>
      </p:pic>
      <p:pic>
        <p:nvPicPr>
          <p:cNvPr id="22" name="그림 21" descr="실내, 전자기기, 앉아있는, 테이블이(가) 표시된 사진&#10;&#10;자동 생성된 설명">
            <a:extLst>
              <a:ext uri="{FF2B5EF4-FFF2-40B4-BE49-F238E27FC236}">
                <a16:creationId xmlns:a16="http://schemas.microsoft.com/office/drawing/2014/main" xmlns="" id="{7F888F3D-FEC6-4B50-84A0-4FFC8C88A1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0682" y="4041853"/>
            <a:ext cx="4820323" cy="2753109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47BDF6D0-7284-4D9C-AF99-AAC032F41D29}"/>
              </a:ext>
            </a:extLst>
          </p:cNvPr>
          <p:cNvSpPr/>
          <p:nvPr/>
        </p:nvSpPr>
        <p:spPr>
          <a:xfrm>
            <a:off x="5486401" y="6066502"/>
            <a:ext cx="1868130" cy="196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6027F53-CEAE-4096-8968-DA87E72E6FDB}"/>
              </a:ext>
            </a:extLst>
          </p:cNvPr>
          <p:cNvSpPr/>
          <p:nvPr/>
        </p:nvSpPr>
        <p:spPr>
          <a:xfrm>
            <a:off x="1233949" y="6268062"/>
            <a:ext cx="1868130" cy="196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8DE1C198-E90A-463D-8CA8-5B54A34A4BAC}"/>
              </a:ext>
            </a:extLst>
          </p:cNvPr>
          <p:cNvSpPr/>
          <p:nvPr/>
        </p:nvSpPr>
        <p:spPr>
          <a:xfrm>
            <a:off x="1316789" y="4749746"/>
            <a:ext cx="3913971" cy="14347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9F2E037-FC7D-4F1B-9C74-036F07938A2B}"/>
              </a:ext>
            </a:extLst>
          </p:cNvPr>
          <p:cNvSpPr/>
          <p:nvPr/>
        </p:nvSpPr>
        <p:spPr>
          <a:xfrm>
            <a:off x="4680155" y="3716594"/>
            <a:ext cx="353961" cy="1530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D2EC32B-1D54-4E20-B037-D52577D56DDF}"/>
              </a:ext>
            </a:extLst>
          </p:cNvPr>
          <p:cNvSpPr/>
          <p:nvPr/>
        </p:nvSpPr>
        <p:spPr>
          <a:xfrm>
            <a:off x="1572430" y="2664770"/>
            <a:ext cx="3343699" cy="1530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47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병렬 레이어 </a:t>
            </a:r>
            <a:r>
              <a:rPr lang="en-US" altLang="ko-KR" dirty="0"/>
              <a:t>– Upper</a:t>
            </a:r>
            <a:r>
              <a:rPr lang="ko-KR" altLang="en-US" dirty="0"/>
              <a:t> </a:t>
            </a:r>
            <a:r>
              <a:rPr lang="en-US" altLang="ko-KR" dirty="0"/>
              <a:t>body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상체를 기본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Body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움직임과 섞을 것이고 기본적으로 똑같이 적용되어야 하는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Parameter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똑같이 표현해줘야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Aim Idle, Reload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Upper Body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에만 있다 이 상태일 때를 살펴보면 각각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Reload Trigger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 전환되고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Base Movement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에서는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Reload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Trigger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없기 때문에 각각의 상태가 적용이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만약 같은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Bone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이라면 상태가 전환되어 하나의 상태로만 적용되겠지만 서로 다른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Bone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상태인 것 처럼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Avatar Mask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만들었기 때문에 가능하다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CF5C6453-1421-4782-BD20-B621E36D93FF}"/>
              </a:ext>
            </a:extLst>
          </p:cNvPr>
          <p:cNvGrpSpPr/>
          <p:nvPr/>
        </p:nvGrpSpPr>
        <p:grpSpPr>
          <a:xfrm>
            <a:off x="2040218" y="1318020"/>
            <a:ext cx="8104647" cy="3439006"/>
            <a:chOff x="1137676" y="1318019"/>
            <a:chExt cx="8104647" cy="3439006"/>
          </a:xfrm>
        </p:grpSpPr>
        <p:pic>
          <p:nvPicPr>
            <p:cNvPr id="3" name="그림 2" descr="실내, 테이블, 그룹, 컴퓨터이(가) 표시된 사진&#10;&#10;자동 생성된 설명">
              <a:extLst>
                <a:ext uri="{FF2B5EF4-FFF2-40B4-BE49-F238E27FC236}">
                  <a16:creationId xmlns:a16="http://schemas.microsoft.com/office/drawing/2014/main" xmlns="" id="{AA6CEA7C-942C-4CCA-B357-7ACA0C839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7676" y="1318020"/>
              <a:ext cx="5096586" cy="3439005"/>
            </a:xfrm>
            <a:prstGeom prst="rect">
              <a:avLst/>
            </a:prstGeom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xmlns="" id="{1EBD1A89-385B-4E79-8FEB-960F292B1F38}"/>
                </a:ext>
              </a:extLst>
            </p:cNvPr>
            <p:cNvGrpSpPr/>
            <p:nvPr/>
          </p:nvGrpSpPr>
          <p:grpSpPr>
            <a:xfrm>
              <a:off x="6234262" y="1318019"/>
              <a:ext cx="3008061" cy="3439005"/>
              <a:chOff x="6234262" y="1318020"/>
              <a:chExt cx="3008061" cy="3337246"/>
            </a:xfrm>
          </p:grpSpPr>
          <p:pic>
            <p:nvPicPr>
              <p:cNvPr id="9" name="그림 8" descr="남자, 걷기, 쥐고있는, 서있는이(가) 표시된 사진&#10;&#10;자동 생성된 설명">
                <a:extLst>
                  <a:ext uri="{FF2B5EF4-FFF2-40B4-BE49-F238E27FC236}">
                    <a16:creationId xmlns:a16="http://schemas.microsoft.com/office/drawing/2014/main" xmlns="" id="{E54249C7-98BE-41DD-9EB5-CB7A3B0EF5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34262" y="1318020"/>
                <a:ext cx="3008061" cy="1668623"/>
              </a:xfrm>
              <a:prstGeom prst="rect">
                <a:avLst/>
              </a:prstGeom>
            </p:spPr>
          </p:pic>
          <p:pic>
            <p:nvPicPr>
              <p:cNvPr id="12" name="그림 11" descr="스포츠, 게임, 실외, 남자이(가) 표시된 사진&#10;&#10;자동 생성된 설명">
                <a:extLst>
                  <a:ext uri="{FF2B5EF4-FFF2-40B4-BE49-F238E27FC236}">
                    <a16:creationId xmlns:a16="http://schemas.microsoft.com/office/drawing/2014/main" xmlns="" id="{C358DE88-9F9A-48A8-BCC2-E67AD7A7C1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34262" y="2986643"/>
                <a:ext cx="3008061" cy="1668623"/>
              </a:xfrm>
              <a:prstGeom prst="rect">
                <a:avLst/>
              </a:prstGeom>
            </p:spPr>
          </p:pic>
        </p:grpSp>
      </p:grpSp>
      <p:pic>
        <p:nvPicPr>
          <p:cNvPr id="19" name="그림 18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975DF0DB-D0C5-405F-9683-ABCAC94082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2986" y="6053769"/>
            <a:ext cx="3839111" cy="5620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CAAD548-1FC1-4D8E-98EB-EA2E262658D3}"/>
              </a:ext>
            </a:extLst>
          </p:cNvPr>
          <p:cNvSpPr txBox="1"/>
          <p:nvPr/>
        </p:nvSpPr>
        <p:spPr>
          <a:xfrm>
            <a:off x="7670055" y="1326398"/>
            <a:ext cx="1941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Aim Idle Motion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9C0EE53-3CAE-4BAB-946D-79F1341C5AF5}"/>
              </a:ext>
            </a:extLst>
          </p:cNvPr>
          <p:cNvSpPr txBox="1"/>
          <p:nvPr/>
        </p:nvSpPr>
        <p:spPr>
          <a:xfrm>
            <a:off x="8163941" y="3045844"/>
            <a:ext cx="953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Reload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502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5. Avatar</a:t>
            </a:r>
            <a:r>
              <a:rPr lang="ko-KR" altLang="en-US" dirty="0"/>
              <a:t> </a:t>
            </a:r>
            <a:r>
              <a:rPr lang="en-US" altLang="ko-KR" dirty="0"/>
              <a:t>Mask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Base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Movement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모든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Bone Avatar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에게 적용되는 상태를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…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Upper Body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상체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Bone Avatar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에만 적용되는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Mask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적용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…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휴머노이드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닉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(Humanoid Rig)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D7E44EFF-A7B0-42D9-B2DF-10D8D6AF9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838" y="1318020"/>
            <a:ext cx="5715408" cy="191281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4D3522E6-C420-4C00-8C8C-D7FC968BD7C0}"/>
              </a:ext>
            </a:extLst>
          </p:cNvPr>
          <p:cNvGrpSpPr/>
          <p:nvPr/>
        </p:nvGrpSpPr>
        <p:grpSpPr>
          <a:xfrm>
            <a:off x="5704379" y="3429000"/>
            <a:ext cx="5339295" cy="2486654"/>
            <a:chOff x="5711294" y="3760898"/>
            <a:chExt cx="5339295" cy="2486654"/>
          </a:xfrm>
        </p:grpSpPr>
        <p:pic>
          <p:nvPicPr>
            <p:cNvPr id="8" name="그림 7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86BA4E77-9064-47FC-9BA9-29ADDECF6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1294" y="3760898"/>
              <a:ext cx="3238952" cy="1505160"/>
            </a:xfrm>
            <a:prstGeom prst="rect">
              <a:avLst/>
            </a:prstGeom>
          </p:spPr>
        </p:pic>
        <p:pic>
          <p:nvPicPr>
            <p:cNvPr id="11" name="그림 10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FD4B1514-A874-417F-AA72-7DF5EEB8F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01899" y="3780233"/>
              <a:ext cx="4048690" cy="2467319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D00390F-5A5D-44EA-8C9B-95D30DD77F0C}"/>
              </a:ext>
            </a:extLst>
          </p:cNvPr>
          <p:cNvSpPr txBox="1"/>
          <p:nvPr/>
        </p:nvSpPr>
        <p:spPr>
          <a:xfrm>
            <a:off x="1137676" y="3780233"/>
            <a:ext cx="4562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Bone </a:t>
            </a:r>
            <a:r>
              <a:rPr lang="ko-KR" altLang="en-US" sz="1600" dirty="0">
                <a:latin typeface="Arial Black" panose="020B0A04020102020204" pitchFamily="34" charset="0"/>
              </a:rPr>
              <a:t>정보가 존재하는 </a:t>
            </a:r>
            <a:r>
              <a:rPr lang="en-US" altLang="ko-KR" sz="1600" dirty="0">
                <a:latin typeface="Arial Black" panose="020B0A04020102020204" pitchFamily="34" charset="0"/>
              </a:rPr>
              <a:t>FBX Asset</a:t>
            </a:r>
            <a:r>
              <a:rPr lang="ko-KR" altLang="en-US" sz="1600" dirty="0">
                <a:latin typeface="Arial Black" panose="020B0A04020102020204" pitchFamily="34" charset="0"/>
              </a:rPr>
              <a:t>일 경우 </a:t>
            </a:r>
            <a:r>
              <a:rPr lang="en-US" altLang="ko-KR" sz="1600" dirty="0">
                <a:latin typeface="Arial Black" panose="020B0A04020102020204" pitchFamily="34" charset="0"/>
              </a:rPr>
              <a:t>Rig</a:t>
            </a:r>
            <a:r>
              <a:rPr lang="ko-KR" altLang="en-US" sz="1600" dirty="0">
                <a:latin typeface="Arial Black" panose="020B0A04020102020204" pitchFamily="34" charset="0"/>
              </a:rPr>
              <a:t>정보를 </a:t>
            </a:r>
            <a:r>
              <a:rPr lang="en-US" altLang="ko-KR" sz="1600" dirty="0">
                <a:latin typeface="Arial Black" panose="020B0A04020102020204" pitchFamily="34" charset="0"/>
              </a:rPr>
              <a:t>Humanoid </a:t>
            </a:r>
            <a:r>
              <a:rPr lang="ko-KR" altLang="en-US" sz="1600" dirty="0">
                <a:latin typeface="Arial Black" panose="020B0A04020102020204" pitchFamily="34" charset="0"/>
              </a:rPr>
              <a:t>설정이 가능하다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주로 </a:t>
            </a:r>
            <a:r>
              <a:rPr lang="en-US" altLang="ko-KR" sz="1600" dirty="0">
                <a:latin typeface="Arial Black" panose="020B0A04020102020204" pitchFamily="34" charset="0"/>
              </a:rPr>
              <a:t>2</a:t>
            </a:r>
            <a:r>
              <a:rPr lang="ko-KR" altLang="en-US" sz="1600" dirty="0">
                <a:latin typeface="Arial Black" panose="020B0A04020102020204" pitchFamily="34" charset="0"/>
              </a:rPr>
              <a:t>족보행이 가능한 </a:t>
            </a:r>
            <a:r>
              <a:rPr lang="en-US" altLang="ko-KR" sz="1600" dirty="0">
                <a:latin typeface="Arial Black" panose="020B0A04020102020204" pitchFamily="34" charset="0"/>
              </a:rPr>
              <a:t>Model</a:t>
            </a:r>
            <a:r>
              <a:rPr lang="ko-KR" altLang="en-US" sz="1600" dirty="0">
                <a:latin typeface="Arial Black" panose="020B0A04020102020204" pitchFamily="34" charset="0"/>
              </a:rPr>
              <a:t>일 경우 </a:t>
            </a:r>
            <a:r>
              <a:rPr lang="en-US" altLang="ko-KR" sz="1600" dirty="0">
                <a:latin typeface="Arial Black" panose="020B0A04020102020204" pitchFamily="34" charset="0"/>
              </a:rPr>
              <a:t>Bone</a:t>
            </a:r>
            <a:r>
              <a:rPr lang="ko-KR" altLang="en-US" sz="1600" dirty="0">
                <a:latin typeface="Arial Black" panose="020B0A04020102020204" pitchFamily="34" charset="0"/>
              </a:rPr>
              <a:t>을 추가하여 </a:t>
            </a:r>
            <a:r>
              <a:rPr lang="en-US" altLang="ko-KR" sz="1600" dirty="0">
                <a:latin typeface="Arial Black" panose="020B0A04020102020204" pitchFamily="34" charset="0"/>
              </a:rPr>
              <a:t>Animation</a:t>
            </a:r>
            <a:r>
              <a:rPr lang="ko-KR" altLang="en-US" sz="1600" dirty="0">
                <a:latin typeface="Arial Black" panose="020B0A04020102020204" pitchFamily="34" charset="0"/>
              </a:rPr>
              <a:t>을 제작하게 되기 때문에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해당옵션에서 관절구조의 계층관계를 이용한 </a:t>
            </a:r>
            <a:r>
              <a:rPr lang="en-US" altLang="ko-KR" sz="1600" dirty="0">
                <a:latin typeface="Arial Black" panose="020B0A04020102020204" pitchFamily="34" charset="0"/>
              </a:rPr>
              <a:t>Animation</a:t>
            </a:r>
            <a:r>
              <a:rPr lang="ko-KR" altLang="en-US" sz="1600" dirty="0">
                <a:latin typeface="Arial Black" panose="020B0A04020102020204" pitchFamily="34" charset="0"/>
              </a:rPr>
              <a:t>이 설정과 제어가 가능하다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DCECDF78-D271-4D3B-AB79-C5CBECD082A9}"/>
              </a:ext>
            </a:extLst>
          </p:cNvPr>
          <p:cNvSpPr/>
          <p:nvPr/>
        </p:nvSpPr>
        <p:spPr>
          <a:xfrm>
            <a:off x="7069394" y="4168876"/>
            <a:ext cx="3954616" cy="196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77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78A47D-4F17-40FE-AB70-7AF78A9575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5BE3A7E-6A3F-401E-A025-BBB8FDB8DD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xmlns="" id="{41EE9036-817C-476C-BD59-B5184F9A3E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F098087A-B4E4-4300-A841-44988BD88E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F5BD5F4B-A39C-4DF9-84E4-A4D33F30E6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D7FA9858-BFA0-4D5B-AF72-B1B65EB069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A508A5F3-AFE0-4750-A9C2-B51A514FFC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xmlns="" id="{92B4AAEB-ABF4-42A7-BE52-0B442190D1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xmlns="" id="{3767C370-4A42-4376-8CAE-606C4BC8F4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xmlns="" id="{36205F53-9C95-4954-B97C-1625BB8A35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xmlns="" id="{DC80B58E-3469-43E9-96FC-D747B69830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xmlns="" id="{E17A4ED2-DDD7-4B4D-A39C-9B0121C886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xmlns="" id="{A2C14A85-E7A9-4E1D-809F-20F5CFA788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xmlns="" id="{F3D51E32-9399-4B7F-8D91-BF9A068B83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xmlns="" id="{9969F9D2-502D-4C1D-ABA5-02B1BF2A00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xmlns="" id="{4AE555C6-5623-478A-BF35-63E9929A3A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xmlns="" id="{A3D3AED4-A69E-4301-9BB4-436DC5F0C9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xmlns="" id="{C3B8082C-2D81-48D7-8B45-85B7C89296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xmlns="" id="{9AD35461-BA86-408B-8A29-244EB2F2FB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xmlns="" id="{F238E495-B6C6-4857-899B-CDD5848312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xmlns="" id="{E20A751E-054C-4EC2-8DA3-0EC923A658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xmlns="" id="{B6E8E701-3D21-4E5C-AB6E-9A74046970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xmlns="" id="{431BDA41-D09D-4984-B888-756F5F81B4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xmlns="" id="{0DC943D2-20E4-4C00-82D2-D405A7C00B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xmlns="" id="{4BC34A74-80A2-4DE1-8ADC-BBD1709035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xmlns="" id="{C6C3CA25-431F-4E26-952D-4AA9C4C725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xmlns="" id="{776D1836-82AE-40EF-9829-C6B8D2CF02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xmlns="" id="{9A8E397E-ADF9-45C1-98F4-3F5A86378B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xmlns="" id="{DE07CFD9-357F-40BC-A792-CE874BFE50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E58DEC-E87F-4697-AFE4-375E2155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085ECEC0-FF5D-4348-92C7-1EA7C61E77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9510D38-BC57-41C4-AC5D-07E22B3A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Lighting</a:t>
            </a:r>
            <a:r>
              <a:rPr lang="ko-KR" altLang="en-US" sz="1800" dirty="0"/>
              <a:t> 설정</a:t>
            </a:r>
            <a:endParaRPr lang="en-US" altLang="ko-KR" sz="18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Humanoid</a:t>
            </a:r>
            <a:r>
              <a:rPr lang="ko-KR" altLang="en-US" sz="1800" dirty="0"/>
              <a:t> </a:t>
            </a:r>
            <a:r>
              <a:rPr lang="en-US" altLang="ko-KR" sz="1800" dirty="0"/>
              <a:t>Animation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/>
              <a:t>캐릭터 이동구현</a:t>
            </a:r>
            <a:endParaRPr lang="en-US" altLang="ko-KR" sz="18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err="1"/>
              <a:t>Cinemachine</a:t>
            </a:r>
            <a:r>
              <a:rPr lang="ko-KR" altLang="en-US" sz="1800" dirty="0"/>
              <a:t>을 이용한 </a:t>
            </a:r>
            <a:r>
              <a:rPr lang="en-US" altLang="ko-KR" sz="1800" dirty="0"/>
              <a:t>Follow cam</a:t>
            </a:r>
            <a:r>
              <a:rPr lang="ko-KR" altLang="en-US" sz="1800" dirty="0"/>
              <a:t>구현</a:t>
            </a:r>
            <a:endParaRPr lang="en-US" altLang="ko-KR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F4E035BE-9FF4-43D3-BC25-CF582D7FF8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F98BCEB2-EC20-4E84-A994-0AC37292C8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7A2E1821-AEDF-417E-9F17-83379E9C09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CB3734E2-8292-4B47-B6AB-0E5A058DE9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A0B09C51-29AB-45C0-B707-CCFB9DF280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10C0CED-AE1B-45AE-B5E1-57521E589D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1F2327-4B45-41AA-B41C-7404B6A1E4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5A63224C-41A0-42C0-96F6-0B2BE99A13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A7C00B9F-C253-4776-9935-EC02254A4F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062D4AA-13F3-4064-8440-FFE8562D85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3E143B27-CB82-440B-879B-D25C1891C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7747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5. Avatar</a:t>
            </a:r>
            <a:r>
              <a:rPr lang="ko-KR" altLang="en-US" dirty="0"/>
              <a:t> </a:t>
            </a:r>
            <a:r>
              <a:rPr lang="en-US" altLang="ko-KR" dirty="0"/>
              <a:t>Mask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7C295834-F60E-4500-AE79-F74652873C9F}"/>
              </a:ext>
            </a:extLst>
          </p:cNvPr>
          <p:cNvGrpSpPr/>
          <p:nvPr/>
        </p:nvGrpSpPr>
        <p:grpSpPr>
          <a:xfrm>
            <a:off x="1141412" y="733245"/>
            <a:ext cx="9905998" cy="5639563"/>
            <a:chOff x="1045292" y="1071799"/>
            <a:chExt cx="10005297" cy="563956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D5FEABBC-0710-4014-A3D2-4FAB26054F11}"/>
                </a:ext>
              </a:extLst>
            </p:cNvPr>
            <p:cNvSpPr txBox="1"/>
            <p:nvPr/>
          </p:nvSpPr>
          <p:spPr>
            <a:xfrm>
              <a:off x="3775588" y="1071799"/>
              <a:ext cx="7275001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Arial Black" panose="020B0A04020102020204" pitchFamily="34" charset="0"/>
                </a:rPr>
                <a:t>IK / FK</a:t>
              </a:r>
            </a:p>
            <a:p>
              <a:endParaRPr lang="en-US" altLang="ko-KR" sz="1600" dirty="0">
                <a:latin typeface="Arial Black" panose="020B0A04020102020204" pitchFamily="34" charset="0"/>
              </a:endParaRPr>
            </a:p>
            <a:p>
              <a:r>
                <a:rPr lang="ko-KR" altLang="en-US" sz="1600" dirty="0">
                  <a:latin typeface="Arial Black" panose="020B0A04020102020204" pitchFamily="34" charset="0"/>
                </a:rPr>
                <a:t>캐릭터를 움직이는 </a:t>
              </a:r>
              <a:r>
                <a:rPr lang="en-US" altLang="ko-KR" sz="1600" dirty="0">
                  <a:latin typeface="Arial Black" panose="020B0A04020102020204" pitchFamily="34" charset="0"/>
                </a:rPr>
                <a:t>Bone Animation</a:t>
              </a:r>
              <a:r>
                <a:rPr lang="ko-KR" altLang="en-US" sz="1600" dirty="0">
                  <a:latin typeface="Arial Black" panose="020B0A04020102020204" pitchFamily="34" charset="0"/>
                </a:rPr>
                <a:t>의 구조는 부모 </a:t>
              </a:r>
              <a:r>
                <a:rPr lang="en-US" altLang="ko-KR" sz="1600" dirty="0">
                  <a:latin typeface="Arial Black" panose="020B0A04020102020204" pitchFamily="34" charset="0"/>
                </a:rPr>
                <a:t>– </a:t>
              </a:r>
              <a:r>
                <a:rPr lang="ko-KR" altLang="en-US" sz="1600" dirty="0">
                  <a:latin typeface="Arial Black" panose="020B0A04020102020204" pitchFamily="34" charset="0"/>
                </a:rPr>
                <a:t>자식 의 계층구조로 되어 있다</a:t>
              </a:r>
              <a:r>
                <a:rPr lang="en-US" altLang="ko-KR" sz="1600" dirty="0">
                  <a:latin typeface="Arial Black" panose="020B0A04020102020204" pitchFamily="34" charset="0"/>
                </a:rPr>
                <a:t>. </a:t>
              </a:r>
              <a:r>
                <a:rPr lang="ko-KR" altLang="en-US" sz="1600" dirty="0">
                  <a:latin typeface="Arial Black" panose="020B0A04020102020204" pitchFamily="34" charset="0"/>
                </a:rPr>
                <a:t>실제 몸도 관절의 최상위 </a:t>
              </a:r>
              <a:r>
                <a:rPr lang="en-US" altLang="ko-KR" sz="1600" dirty="0">
                  <a:latin typeface="Arial Black" panose="020B0A04020102020204" pitchFamily="34" charset="0"/>
                </a:rPr>
                <a:t>Root</a:t>
              </a:r>
              <a:r>
                <a:rPr lang="ko-KR" altLang="en-US" sz="1600" dirty="0">
                  <a:latin typeface="Arial Black" panose="020B0A04020102020204" pitchFamily="34" charset="0"/>
                </a:rPr>
                <a:t>가 움직인다면 다른 신체의 하위 부위도 같이 이동이나 회전을 하게 된다</a:t>
              </a:r>
              <a:r>
                <a:rPr lang="en-US" altLang="ko-KR" sz="1600" dirty="0">
                  <a:latin typeface="Arial Black" panose="020B0A04020102020204" pitchFamily="34" charset="0"/>
                </a:rPr>
                <a:t>.</a:t>
              </a:r>
            </a:p>
            <a:p>
              <a:endParaRPr lang="en-US" altLang="ko-KR" sz="1600" dirty="0">
                <a:latin typeface="Arial Black" panose="020B0A04020102020204" pitchFamily="34" charset="0"/>
              </a:endParaRPr>
            </a:p>
            <a:p>
              <a:r>
                <a:rPr lang="en-US" altLang="ko-KR" sz="1600" dirty="0">
                  <a:latin typeface="Arial Black" panose="020B0A04020102020204" pitchFamily="34" charset="0"/>
                </a:rPr>
                <a:t>FK(Forward Kinematics)</a:t>
              </a:r>
            </a:p>
            <a:p>
              <a:r>
                <a:rPr lang="ko-KR" altLang="en-US" sz="1600" dirty="0">
                  <a:latin typeface="Arial Black" panose="020B0A04020102020204" pitchFamily="34" charset="0"/>
                </a:rPr>
                <a:t>상위가 움직이면 하위가 따라 움직인다</a:t>
              </a:r>
              <a:r>
                <a:rPr lang="en-US" altLang="ko-KR" sz="1600" dirty="0">
                  <a:latin typeface="Arial Black" panose="020B0A04020102020204" pitchFamily="34" charset="0"/>
                </a:rPr>
                <a:t>.</a:t>
              </a:r>
            </a:p>
            <a:p>
              <a:r>
                <a:rPr lang="ko-KR" altLang="en-US" sz="1600" dirty="0">
                  <a:latin typeface="Arial Black" panose="020B0A04020102020204" pitchFamily="34" charset="0"/>
                </a:rPr>
                <a:t>피규어의 관절구조</a:t>
              </a:r>
              <a:r>
                <a:rPr lang="en-US" altLang="ko-KR" sz="1600" dirty="0">
                  <a:latin typeface="Arial Black" panose="020B0A04020102020204" pitchFamily="34" charset="0"/>
                </a:rPr>
                <a:t>, </a:t>
              </a:r>
              <a:r>
                <a:rPr lang="ko-KR" altLang="en-US" sz="1600" dirty="0">
                  <a:latin typeface="Arial Black" panose="020B0A04020102020204" pitchFamily="34" charset="0"/>
                </a:rPr>
                <a:t>사람의 신체구조</a:t>
              </a:r>
              <a:endParaRPr lang="en-US" altLang="ko-KR" sz="1600" dirty="0">
                <a:latin typeface="Arial Black" panose="020B0A04020102020204" pitchFamily="34" charset="0"/>
              </a:endParaRPr>
            </a:p>
            <a:p>
              <a:r>
                <a:rPr lang="ko-KR" altLang="en-US" sz="1600" dirty="0">
                  <a:latin typeface="Arial Black" panose="020B0A04020102020204" pitchFamily="34" charset="0"/>
                </a:rPr>
                <a:t>상반신이 아닌 모든 신체</a:t>
              </a:r>
              <a:endParaRPr lang="en-US" altLang="ko-KR" sz="1600" dirty="0">
                <a:latin typeface="Arial Black" panose="020B0A04020102020204" pitchFamily="34" charset="0"/>
              </a:endParaRPr>
            </a:p>
            <a:p>
              <a:endParaRPr lang="en-US" altLang="ko-KR" sz="1600" dirty="0">
                <a:latin typeface="Arial Black" panose="020B0A04020102020204" pitchFamily="34" charset="0"/>
              </a:endParaRPr>
            </a:p>
            <a:p>
              <a:r>
                <a:rPr lang="en-US" altLang="ko-KR" sz="1600" dirty="0">
                  <a:latin typeface="Arial Black" panose="020B0A04020102020204" pitchFamily="34" charset="0"/>
                </a:rPr>
                <a:t>IK(Inverse Kinematics)</a:t>
              </a:r>
            </a:p>
            <a:p>
              <a:r>
                <a:rPr lang="ko-KR" altLang="en-US" sz="1600" dirty="0">
                  <a:latin typeface="Arial Black" panose="020B0A04020102020204" pitchFamily="34" charset="0"/>
                </a:rPr>
                <a:t>하위가 움직임이면 하위가 따라 움직인다</a:t>
              </a:r>
              <a:r>
                <a:rPr lang="en-US" altLang="ko-KR" sz="1600" dirty="0">
                  <a:latin typeface="Arial Black" panose="020B0A04020102020204" pitchFamily="34" charset="0"/>
                </a:rPr>
                <a:t>.</a:t>
              </a:r>
            </a:p>
            <a:p>
              <a:r>
                <a:rPr lang="ko-KR" altLang="en-US" sz="1600" dirty="0" err="1">
                  <a:latin typeface="Arial Black" panose="020B0A04020102020204" pitchFamily="34" charset="0"/>
                </a:rPr>
                <a:t>마리오네트</a:t>
              </a:r>
              <a:r>
                <a:rPr lang="ko-KR" altLang="en-US" sz="1600" dirty="0">
                  <a:latin typeface="Arial Black" panose="020B0A04020102020204" pitchFamily="34" charset="0"/>
                </a:rPr>
                <a:t> 인형</a:t>
              </a:r>
              <a:r>
                <a:rPr lang="en-US" altLang="ko-KR" sz="1600" dirty="0">
                  <a:latin typeface="Arial Black" panose="020B0A04020102020204" pitchFamily="34" charset="0"/>
                </a:rPr>
                <a:t>, Avatar..</a:t>
              </a:r>
            </a:p>
            <a:p>
              <a:r>
                <a:rPr lang="ko-KR" altLang="en-US" sz="1600" dirty="0">
                  <a:latin typeface="Arial Black" panose="020B0A04020102020204" pitchFamily="34" charset="0"/>
                </a:rPr>
                <a:t>신체부위 중 발 </a:t>
              </a:r>
              <a:r>
                <a:rPr lang="en-US" altLang="ko-KR" sz="1600" dirty="0">
                  <a:latin typeface="Arial Black" panose="020B0A04020102020204" pitchFamily="34" charset="0"/>
                </a:rPr>
                <a:t>– </a:t>
              </a:r>
              <a:r>
                <a:rPr lang="ko-KR" altLang="en-US" sz="1600" dirty="0">
                  <a:latin typeface="Arial Black" panose="020B0A04020102020204" pitchFamily="34" charset="0"/>
                </a:rPr>
                <a:t>지면의 기준이 </a:t>
              </a:r>
              <a:r>
                <a:rPr lang="ko-KR" altLang="en-US" sz="1600" dirty="0" err="1">
                  <a:latin typeface="Arial Black" panose="020B0A04020102020204" pitchFamily="34" charset="0"/>
                </a:rPr>
                <a:t>되어야해서</a:t>
              </a:r>
              <a:endParaRPr lang="en-US" altLang="ko-KR" sz="1600" dirty="0">
                <a:latin typeface="Arial Black" panose="020B0A04020102020204" pitchFamily="34" charset="0"/>
              </a:endParaRPr>
            </a:p>
          </p:txBody>
        </p:sp>
        <p:pic>
          <p:nvPicPr>
            <p:cNvPr id="14" name="그림 13" descr="작은, 테이블, 조그만, 스키타기이(가) 표시된 사진&#10;&#10;자동 생성된 설명">
              <a:extLst>
                <a:ext uri="{FF2B5EF4-FFF2-40B4-BE49-F238E27FC236}">
                  <a16:creationId xmlns:a16="http://schemas.microsoft.com/office/drawing/2014/main" xmlns="" id="{F759CF40-D28E-44A9-A533-E0CE3D4E7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1412" y="1109930"/>
              <a:ext cx="2634176" cy="2638725"/>
            </a:xfrm>
            <a:prstGeom prst="rect">
              <a:avLst/>
            </a:prstGeom>
          </p:spPr>
        </p:pic>
        <p:pic>
          <p:nvPicPr>
            <p:cNvPr id="16" name="그림 15" descr="소녀, 채, 쥐고있는, 공이(가) 표시된 사진&#10;&#10;자동 생성된 설명">
              <a:extLst>
                <a:ext uri="{FF2B5EF4-FFF2-40B4-BE49-F238E27FC236}">
                  <a16:creationId xmlns:a16="http://schemas.microsoft.com/office/drawing/2014/main" xmlns="" id="{FC85AA86-8755-45A0-AC67-4AD126DE9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1412" y="3748656"/>
              <a:ext cx="2634176" cy="2808818"/>
            </a:xfrm>
            <a:prstGeom prst="rect">
              <a:avLst/>
            </a:prstGeom>
          </p:spPr>
        </p:pic>
        <p:pic>
          <p:nvPicPr>
            <p:cNvPr id="18" name="그림 17" descr="소녀, 아이, 공, 조그만이(가) 표시된 사진&#10;&#10;자동 생성된 설명">
              <a:extLst>
                <a:ext uri="{FF2B5EF4-FFF2-40B4-BE49-F238E27FC236}">
                  <a16:creationId xmlns:a16="http://schemas.microsoft.com/office/drawing/2014/main" xmlns="" id="{55D0E5D8-946C-4E29-9C23-3534C837B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35004" y="3569734"/>
              <a:ext cx="3008670" cy="298774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2B240ADC-E0CA-4E81-8332-75B37204EFA9}"/>
                </a:ext>
              </a:extLst>
            </p:cNvPr>
            <p:cNvSpPr txBox="1"/>
            <p:nvPr/>
          </p:nvSpPr>
          <p:spPr>
            <a:xfrm>
              <a:off x="1045292" y="6403585"/>
              <a:ext cx="2826415" cy="307777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Arial Black" panose="020B0A04020102020204" pitchFamily="34" charset="0"/>
                </a:rPr>
                <a:t>왼쪽은 </a:t>
              </a:r>
              <a:r>
                <a:rPr lang="en-US" altLang="ko-KR" sz="1400" dirty="0">
                  <a:latin typeface="Arial Black" panose="020B0A04020102020204" pitchFamily="34" charset="0"/>
                </a:rPr>
                <a:t>IK</a:t>
              </a:r>
              <a:r>
                <a:rPr lang="ko-KR" altLang="en-US" sz="1400" dirty="0">
                  <a:latin typeface="Arial Black" panose="020B0A04020102020204" pitchFamily="34" charset="0"/>
                </a:rPr>
                <a:t>적용 오른쪽은 </a:t>
              </a:r>
              <a:r>
                <a:rPr lang="en-US" altLang="ko-KR" sz="1400" dirty="0">
                  <a:latin typeface="Arial Black" panose="020B0A04020102020204" pitchFamily="34" charset="0"/>
                </a:rPr>
                <a:t>FK</a:t>
              </a:r>
              <a:r>
                <a:rPr lang="ko-KR" altLang="en-US" sz="1400" dirty="0">
                  <a:latin typeface="Arial Black" panose="020B0A04020102020204" pitchFamily="34" charset="0"/>
                </a:rPr>
                <a:t>적용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78A9864A-67B8-44F5-820F-DE602EB23A65}"/>
                </a:ext>
              </a:extLst>
            </p:cNvPr>
            <p:cNvSpPr txBox="1"/>
            <p:nvPr/>
          </p:nvSpPr>
          <p:spPr>
            <a:xfrm>
              <a:off x="3775587" y="5001807"/>
              <a:ext cx="4355535" cy="11695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Arial Black" panose="020B0A04020102020204" pitchFamily="34" charset="0"/>
                </a:rPr>
                <a:t>최상위 부모</a:t>
              </a:r>
              <a:r>
                <a:rPr lang="en-US" altLang="ko-KR" sz="1400" dirty="0">
                  <a:latin typeface="Arial Black" panose="020B0A04020102020204" pitchFamily="34" charset="0"/>
                </a:rPr>
                <a:t>, </a:t>
              </a:r>
              <a:r>
                <a:rPr lang="ko-KR" altLang="en-US" sz="1400" dirty="0">
                  <a:latin typeface="Arial Black" panose="020B0A04020102020204" pitchFamily="34" charset="0"/>
                </a:rPr>
                <a:t>골반을 화살표 방향으로 </a:t>
              </a:r>
              <a:r>
                <a:rPr lang="en-US" altLang="ko-KR" sz="1400" dirty="0">
                  <a:latin typeface="Arial Black" panose="020B0A04020102020204" pitchFamily="34" charset="0"/>
                </a:rPr>
                <a:t>(</a:t>
              </a:r>
              <a:r>
                <a:rPr lang="ko-KR" altLang="en-US" sz="1400" dirty="0">
                  <a:latin typeface="Arial Black" panose="020B0A04020102020204" pitchFamily="34" charset="0"/>
                </a:rPr>
                <a:t>왼쪽아래</a:t>
              </a:r>
              <a:r>
                <a:rPr lang="en-US" altLang="ko-KR" sz="1400" dirty="0">
                  <a:latin typeface="Arial Black" panose="020B0A04020102020204" pitchFamily="34" charset="0"/>
                </a:rPr>
                <a:t>) </a:t>
              </a:r>
              <a:r>
                <a:rPr lang="ko-KR" altLang="en-US" sz="1400" dirty="0">
                  <a:latin typeface="Arial Black" panose="020B0A04020102020204" pitchFamily="34" charset="0"/>
                </a:rPr>
                <a:t>움 </a:t>
              </a:r>
              <a:r>
                <a:rPr lang="ko-KR" altLang="en-US" sz="1400" dirty="0" err="1">
                  <a:latin typeface="Arial Black" panose="020B0A04020102020204" pitchFamily="34" charset="0"/>
                </a:rPr>
                <a:t>직였다</a:t>
              </a:r>
              <a:r>
                <a:rPr lang="en-US" altLang="ko-KR" sz="1400" dirty="0">
                  <a:latin typeface="Arial Black" panose="020B0A04020102020204" pitchFamily="34" charset="0"/>
                </a:rPr>
                <a:t>.</a:t>
              </a:r>
            </a:p>
            <a:p>
              <a:r>
                <a:rPr lang="en-US" altLang="ko-KR" sz="1400" dirty="0">
                  <a:latin typeface="Arial Black" panose="020B0A04020102020204" pitchFamily="34" charset="0"/>
                </a:rPr>
                <a:t>IK</a:t>
              </a:r>
              <a:r>
                <a:rPr lang="ko-KR" altLang="en-US" sz="1400" dirty="0">
                  <a:latin typeface="Arial Black" panose="020B0A04020102020204" pitchFamily="34" charset="0"/>
                </a:rPr>
                <a:t>로 되어 있는 손목과 발바닥은 그대로 있고 오히려 반대로 그들의 부모인 팔과 다리가 움</a:t>
              </a:r>
              <a:r>
                <a:rPr lang="en-US" altLang="ko-KR" sz="1400" dirty="0">
                  <a:latin typeface="Arial Black" panose="020B0A04020102020204" pitchFamily="34" charset="0"/>
                </a:rPr>
                <a:t> </a:t>
              </a:r>
              <a:r>
                <a:rPr lang="ko-KR" altLang="en-US" sz="1400" dirty="0" err="1">
                  <a:latin typeface="Arial Black" panose="020B0A04020102020204" pitchFamily="34" charset="0"/>
                </a:rPr>
                <a:t>직여서</a:t>
              </a:r>
              <a:r>
                <a:rPr lang="ko-KR" altLang="en-US" sz="1400" dirty="0">
                  <a:latin typeface="Arial Black" panose="020B0A04020102020204" pitchFamily="34" charset="0"/>
                </a:rPr>
                <a:t> </a:t>
              </a:r>
              <a:r>
                <a:rPr lang="en-US" altLang="ko-KR" sz="1400" dirty="0">
                  <a:latin typeface="Arial Black" panose="020B0A04020102020204" pitchFamily="34" charset="0"/>
                </a:rPr>
                <a:t>IK</a:t>
              </a:r>
              <a:r>
                <a:rPr lang="ko-KR" altLang="en-US" sz="1400" dirty="0">
                  <a:latin typeface="Arial Black" panose="020B0A04020102020204" pitchFamily="34" charset="0"/>
                </a:rPr>
                <a:t>인 자식들의 위치를 유지 시킨다</a:t>
              </a:r>
              <a:r>
                <a:rPr lang="en-US" altLang="ko-KR" sz="1400" dirty="0">
                  <a:latin typeface="Arial Black" panose="020B0A04020102020204" pitchFamily="34" charset="0"/>
                </a:rPr>
                <a:t>.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5736EF17-FB1D-4786-90AD-0830B701A23F}"/>
                </a:ext>
              </a:extLst>
            </p:cNvPr>
            <p:cNvSpPr/>
            <p:nvPr/>
          </p:nvSpPr>
          <p:spPr>
            <a:xfrm>
              <a:off x="8976852" y="4621161"/>
              <a:ext cx="1268361" cy="8947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xmlns="" id="{B008C40B-239E-4065-8D41-17338C58A782}"/>
                </a:ext>
              </a:extLst>
            </p:cNvPr>
            <p:cNvCxnSpPr>
              <a:stCxn id="21" idx="3"/>
            </p:cNvCxnSpPr>
            <p:nvPr/>
          </p:nvCxnSpPr>
          <p:spPr>
            <a:xfrm flipV="1">
              <a:off x="8131122" y="5161933"/>
              <a:ext cx="838815" cy="42465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9414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5. Animation layer</a:t>
            </a:r>
            <a:r>
              <a:rPr lang="ko-KR" altLang="en-US" dirty="0"/>
              <a:t>에 </a:t>
            </a:r>
            <a:r>
              <a:rPr lang="en-US" altLang="ko-KR" dirty="0" err="1"/>
              <a:t>avartarmask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71EF082C-B65F-4081-9838-BA50B02C11C5}"/>
              </a:ext>
            </a:extLst>
          </p:cNvPr>
          <p:cNvGrpSpPr/>
          <p:nvPr/>
        </p:nvGrpSpPr>
        <p:grpSpPr>
          <a:xfrm>
            <a:off x="1144138" y="1755428"/>
            <a:ext cx="9903723" cy="3347143"/>
            <a:chOff x="1141411" y="733245"/>
            <a:chExt cx="9903723" cy="334714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708CA013-21AD-4CE0-AD56-29838C458E2D}"/>
                </a:ext>
              </a:extLst>
            </p:cNvPr>
            <p:cNvSpPr txBox="1"/>
            <p:nvPr/>
          </p:nvSpPr>
          <p:spPr>
            <a:xfrm>
              <a:off x="1141411" y="733245"/>
              <a:ext cx="990226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Arial Black" pitchFamily="34" charset="0"/>
                  <a:sym typeface="Wingdings" panose="05000000000000000000" pitchFamily="2" charset="2"/>
                </a:rPr>
                <a:t>Upper Body</a:t>
              </a:r>
              <a:r>
                <a:rPr lang="ko-KR" altLang="en-US" sz="1600" dirty="0">
                  <a:latin typeface="Arial Black" pitchFamily="34" charset="0"/>
                  <a:sym typeface="Wingdings" panose="05000000000000000000" pitchFamily="2" charset="2"/>
                </a:rPr>
                <a:t>에 </a:t>
              </a:r>
              <a:r>
                <a:rPr lang="en-US" altLang="ko-KR" sz="1600" dirty="0" err="1">
                  <a:latin typeface="Arial Black" pitchFamily="34" charset="0"/>
                  <a:sym typeface="Wingdings" panose="05000000000000000000" pitchFamily="2" charset="2"/>
                </a:rPr>
                <a:t>Avartar</a:t>
              </a:r>
              <a:r>
                <a:rPr lang="en-US" altLang="ko-KR" sz="1600" dirty="0">
                  <a:latin typeface="Arial Black" pitchFamily="34" charset="0"/>
                  <a:sym typeface="Wingdings" panose="05000000000000000000" pitchFamily="2" charset="2"/>
                </a:rPr>
                <a:t> Mask</a:t>
              </a:r>
              <a:r>
                <a:rPr lang="ko-KR" altLang="en-US" sz="1600" dirty="0">
                  <a:latin typeface="Arial Black" pitchFamily="34" charset="0"/>
                  <a:sym typeface="Wingdings" panose="05000000000000000000" pitchFamily="2" charset="2"/>
                </a:rPr>
                <a:t>를 적용해야 한다</a:t>
              </a:r>
              <a:r>
                <a:rPr lang="en-US" altLang="ko-KR" sz="1600" dirty="0">
                  <a:latin typeface="Arial Black" pitchFamily="34" charset="0"/>
                  <a:sym typeface="Wingdings" panose="05000000000000000000" pitchFamily="2" charset="2"/>
                </a:rPr>
                <a:t>.</a:t>
              </a:r>
            </a:p>
          </p:txBody>
        </p:sp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D3ECD329-CB5C-4F29-8BAE-83139382D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326" y="1071799"/>
              <a:ext cx="6182588" cy="1124107"/>
            </a:xfrm>
            <a:prstGeom prst="rect">
              <a:avLst/>
            </a:prstGeom>
          </p:spPr>
        </p:pic>
        <p:pic>
          <p:nvPicPr>
            <p:cNvPr id="7" name="그림 6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250ED347-D678-4106-B0DA-3352C8FF3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37830" y="1071800"/>
              <a:ext cx="3707304" cy="300858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DEEA7D7-1837-41B8-97CE-54D2A980438B}"/>
                </a:ext>
              </a:extLst>
            </p:cNvPr>
            <p:cNvSpPr txBox="1"/>
            <p:nvPr/>
          </p:nvSpPr>
          <p:spPr>
            <a:xfrm>
              <a:off x="1141411" y="2258442"/>
              <a:ext cx="618258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Upper</a:t>
              </a:r>
              <a:r>
                <a:rPr lang="ko-KR" altLang="en-US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 </a:t>
              </a:r>
              <a:r>
                <a:rPr lang="en-US" altLang="ko-KR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Body Layer </a:t>
              </a:r>
              <a:r>
                <a:rPr lang="ko-KR" altLang="en-US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왼쪽에 톱니바퀴 아이콘을 클릭하면 나타나 는 </a:t>
              </a:r>
              <a:r>
                <a:rPr lang="en-US" altLang="ko-KR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Mask Menu</a:t>
              </a:r>
              <a:r>
                <a:rPr lang="ko-KR" altLang="en-US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에서 설정한다</a:t>
              </a:r>
              <a:r>
                <a:rPr lang="en-US" altLang="ko-KR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.</a:t>
              </a:r>
            </a:p>
            <a:p>
              <a:endPara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endParaRPr>
            </a:p>
            <a:p>
              <a:r>
                <a:rPr lang="en-US" altLang="ko-KR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Avatar Mask</a:t>
              </a:r>
              <a:r>
                <a:rPr lang="ko-KR" altLang="en-US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는 독립적인 </a:t>
              </a:r>
              <a:r>
                <a:rPr lang="en-US" altLang="ko-KR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Asset</a:t>
              </a:r>
              <a:r>
                <a:rPr lang="ko-KR" altLang="en-US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이다 즉</a:t>
              </a:r>
              <a:r>
                <a:rPr lang="en-US" altLang="ko-KR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, </a:t>
              </a:r>
              <a:r>
                <a:rPr lang="ko-KR" altLang="en-US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새롭게 생성은 자유롭게 할 수 있다 하지만</a:t>
              </a:r>
              <a:r>
                <a:rPr lang="en-US" altLang="ko-KR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, </a:t>
              </a:r>
              <a:r>
                <a:rPr lang="ko-KR" altLang="en-US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적용할 때 </a:t>
              </a:r>
              <a:r>
                <a:rPr lang="en-US" altLang="ko-KR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Bone </a:t>
              </a:r>
              <a:r>
                <a:rPr lang="ko-KR" altLang="en-US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구조의 </a:t>
              </a:r>
              <a:r>
                <a:rPr lang="en-US" altLang="ko-KR" sz="1600" dirty="0" err="1">
                  <a:latin typeface="Arial Black" panose="020B0A04020102020204" pitchFamily="34" charset="0"/>
                  <a:sym typeface="Wingdings" panose="05000000000000000000" pitchFamily="2" charset="2"/>
                </a:rPr>
                <a:t>Humanoi</a:t>
              </a:r>
              <a:r>
                <a:rPr lang="en-US" altLang="ko-KR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 d Rig</a:t>
              </a:r>
              <a:r>
                <a:rPr lang="ko-KR" altLang="en-US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이 적용된 모델이 아니라면 적용할 수 없다</a:t>
              </a:r>
              <a:r>
                <a:rPr lang="en-US" altLang="ko-KR" sz="1600" dirty="0">
                  <a:latin typeface="Arial Black" panose="020B0A04020102020204" pitchFamily="34" charset="0"/>
                  <a:sym typeface="Wingdings" panose="05000000000000000000" pitchFamily="2" charset="2"/>
                </a:rPr>
                <a:t>.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DE3CB9AC-0D91-4D3A-9542-74D8894A1B5C}"/>
                </a:ext>
              </a:extLst>
            </p:cNvPr>
            <p:cNvSpPr/>
            <p:nvPr/>
          </p:nvSpPr>
          <p:spPr>
            <a:xfrm>
              <a:off x="4434348" y="1071799"/>
              <a:ext cx="481781" cy="2358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7595E6A1-F901-4EDB-AD49-51EE608E5DF5}"/>
                </a:ext>
              </a:extLst>
            </p:cNvPr>
            <p:cNvSpPr/>
            <p:nvPr/>
          </p:nvSpPr>
          <p:spPr>
            <a:xfrm>
              <a:off x="4975123" y="1307691"/>
              <a:ext cx="2319379" cy="158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0BB3308A-F65B-470F-92C1-1D47A715A903}"/>
                </a:ext>
              </a:extLst>
            </p:cNvPr>
            <p:cNvSpPr/>
            <p:nvPr/>
          </p:nvSpPr>
          <p:spPr>
            <a:xfrm>
              <a:off x="9369223" y="1805044"/>
              <a:ext cx="1674451" cy="14174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8871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ko-KR" altLang="en-US" dirty="0"/>
              <a:t>캐릭터 이동구현</a:t>
            </a:r>
          </a:p>
        </p:txBody>
      </p:sp>
    </p:spTree>
    <p:extLst>
      <p:ext uri="{BB962C8B-B14F-4D97-AF65-F5344CB8AC3E}">
        <p14:creationId xmlns:p14="http://schemas.microsoft.com/office/powerpoint/2010/main" val="3726029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Input</a:t>
            </a:r>
            <a:r>
              <a:rPr lang="ko-KR" altLang="en-US" dirty="0"/>
              <a:t>과 </a:t>
            </a:r>
            <a:r>
              <a:rPr lang="en-US" altLang="ko-KR" dirty="0"/>
              <a:t>actor </a:t>
            </a:r>
            <a:r>
              <a:rPr lang="ko-KR" altLang="en-US" dirty="0"/>
              <a:t>나누기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Arial Black" pitchFamily="34" charset="0"/>
              </a:rPr>
              <a:t>PlayerInput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en-US" altLang="ko-KR" sz="1600" dirty="0" err="1">
                <a:latin typeface="Arial Black" pitchFamily="34" charset="0"/>
              </a:rPr>
              <a:t>PlayerMovement</a:t>
            </a:r>
            <a:r>
              <a:rPr lang="en-US" altLang="ko-KR" sz="1600" dirty="0">
                <a:latin typeface="Arial Black" pitchFamily="34" charset="0"/>
              </a:rPr>
              <a:t> Script</a:t>
            </a:r>
            <a:r>
              <a:rPr lang="ko-KR" altLang="en-US" sz="1600" dirty="0">
                <a:latin typeface="Arial Black" pitchFamily="34" charset="0"/>
              </a:rPr>
              <a:t>를 </a:t>
            </a:r>
            <a:r>
              <a:rPr lang="en-US" altLang="ko-KR" sz="1600" dirty="0" err="1">
                <a:latin typeface="Arial Black" pitchFamily="34" charset="0"/>
              </a:rPr>
              <a:t>PlayerCharacter</a:t>
            </a:r>
            <a:r>
              <a:rPr lang="ko-KR" altLang="en-US" sz="1600" dirty="0">
                <a:latin typeface="Arial Black" pitchFamily="34" charset="0"/>
              </a:rPr>
              <a:t>에 추가한다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 err="1">
                <a:latin typeface="Arial Black" pitchFamily="34" charset="0"/>
              </a:rPr>
              <a:t>PlayerInput</a:t>
            </a:r>
            <a:r>
              <a:rPr lang="en-US" altLang="ko-KR" sz="1600" dirty="0">
                <a:latin typeface="Arial Black" pitchFamily="34" charset="0"/>
              </a:rPr>
              <a:t> : Player</a:t>
            </a:r>
            <a:r>
              <a:rPr lang="ko-KR" altLang="en-US" sz="1600" dirty="0">
                <a:latin typeface="Arial Black" pitchFamily="34" charset="0"/>
              </a:rPr>
              <a:t>의 입력을 체크한다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 Controller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입력을 다른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Component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에게 통지한다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 err="1">
                <a:latin typeface="Arial Black" pitchFamily="34" charset="0"/>
              </a:rPr>
              <a:t>PlayerMovement</a:t>
            </a:r>
            <a:r>
              <a:rPr lang="en-US" altLang="ko-KR" sz="1600" dirty="0">
                <a:latin typeface="Arial Black" pitchFamily="34" charset="0"/>
              </a:rPr>
              <a:t> : Player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 err="1">
                <a:latin typeface="Arial Black" pitchFamily="34" charset="0"/>
              </a:rPr>
              <a:t>GameObject</a:t>
            </a:r>
            <a:r>
              <a:rPr lang="ko-KR" altLang="en-US" sz="1600" dirty="0">
                <a:latin typeface="Arial Black" pitchFamily="34" charset="0"/>
              </a:rPr>
              <a:t>를 입력과 다른 상황을 통지 받아 </a:t>
            </a:r>
            <a:r>
              <a:rPr lang="en-US" altLang="ko-KR" sz="1600" dirty="0" err="1">
                <a:latin typeface="Arial Black" pitchFamily="34" charset="0"/>
              </a:rPr>
              <a:t>GameObject</a:t>
            </a:r>
            <a:r>
              <a:rPr lang="ko-KR" altLang="en-US" sz="1600" dirty="0">
                <a:latin typeface="Arial Black" pitchFamily="34" charset="0"/>
              </a:rPr>
              <a:t>를 컨트롤 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ko-KR" altLang="en-US" sz="1600" dirty="0">
                <a:latin typeface="Arial Black" pitchFamily="34" charset="0"/>
              </a:rPr>
              <a:t>두 개의 </a:t>
            </a:r>
            <a:r>
              <a:rPr lang="en-US" altLang="ko-KR" sz="1600" dirty="0">
                <a:latin typeface="Arial Black" pitchFamily="34" charset="0"/>
              </a:rPr>
              <a:t>Component</a:t>
            </a:r>
            <a:r>
              <a:rPr lang="ko-KR" altLang="en-US" sz="1600" dirty="0">
                <a:latin typeface="Arial Black" pitchFamily="34" charset="0"/>
              </a:rPr>
              <a:t>로 나누게 된 것은 확장성에 의한 코드 관리 때문이다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ko-KR" altLang="en-US" sz="1600" dirty="0">
                <a:latin typeface="Arial Black" pitchFamily="34" charset="0"/>
              </a:rPr>
              <a:t>게임을 제작할 때 플랫폼이 </a:t>
            </a:r>
            <a:r>
              <a:rPr lang="en-US" altLang="ko-KR" sz="1600" dirty="0">
                <a:latin typeface="Arial Black" pitchFamily="34" charset="0"/>
              </a:rPr>
              <a:t>PC</a:t>
            </a:r>
            <a:r>
              <a:rPr lang="ko-KR" altLang="en-US" sz="1600" dirty="0">
                <a:latin typeface="Arial Black" pitchFamily="34" charset="0"/>
              </a:rPr>
              <a:t>에서 모바일이나 콘솔로 바뀌거나 멀티플랫폼으로 변경되었을 때에 컨트롤 부분에 변경이 불가피하다 그렇다면 우리는 이를 해결 하기 위해 모든 </a:t>
            </a:r>
            <a:r>
              <a:rPr lang="en-US" altLang="ko-KR" sz="1600" dirty="0" err="1">
                <a:latin typeface="Arial Black" pitchFamily="34" charset="0"/>
              </a:rPr>
              <a:t>PlayerInput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ko-KR" altLang="en-US" sz="1600" dirty="0">
                <a:latin typeface="Arial Black" pitchFamily="34" charset="0"/>
              </a:rPr>
              <a:t>부분을 체크해야 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r>
              <a:rPr lang="ko-KR" altLang="en-US" sz="1600" dirty="0">
                <a:latin typeface="Arial Black" pitchFamily="34" charset="0"/>
              </a:rPr>
              <a:t>하지만 우리는 이런 점을 개선하기 위해 객체지향의 </a:t>
            </a:r>
            <a:r>
              <a:rPr lang="en-US" altLang="ko-KR" sz="1600" dirty="0">
                <a:latin typeface="Arial Black" pitchFamily="34" charset="0"/>
              </a:rPr>
              <a:t>Class</a:t>
            </a:r>
            <a:r>
              <a:rPr lang="ko-KR" altLang="en-US" sz="1600" dirty="0">
                <a:latin typeface="Arial Black" pitchFamily="34" charset="0"/>
              </a:rPr>
              <a:t>를 사용하고 있고 </a:t>
            </a:r>
            <a:r>
              <a:rPr lang="en-US" altLang="ko-KR" sz="1600" dirty="0">
                <a:latin typeface="Arial Black" pitchFamily="34" charset="0"/>
              </a:rPr>
              <a:t>Component </a:t>
            </a:r>
            <a:r>
              <a:rPr lang="ko-KR" altLang="en-US" sz="1600" dirty="0">
                <a:latin typeface="Arial Black" pitchFamily="34" charset="0"/>
              </a:rPr>
              <a:t>디자인이 적용된 엔진을 이용하고 있는 것이다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43924C61-292C-47FB-8AD4-D3F1692A2316}"/>
              </a:ext>
            </a:extLst>
          </p:cNvPr>
          <p:cNvGrpSpPr/>
          <p:nvPr/>
        </p:nvGrpSpPr>
        <p:grpSpPr>
          <a:xfrm>
            <a:off x="1135234" y="2616933"/>
            <a:ext cx="9915109" cy="2188044"/>
            <a:chOff x="1135234" y="2616933"/>
            <a:chExt cx="9915109" cy="218804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xmlns="" id="{B12FB886-86B1-4EFC-A6FD-07E4D7DAB5FA}"/>
                </a:ext>
              </a:extLst>
            </p:cNvPr>
            <p:cNvGrpSpPr/>
            <p:nvPr/>
          </p:nvGrpSpPr>
          <p:grpSpPr>
            <a:xfrm>
              <a:off x="4534205" y="2616933"/>
              <a:ext cx="6516138" cy="2188044"/>
              <a:chOff x="1051923" y="2548107"/>
              <a:chExt cx="6516138" cy="2188044"/>
            </a:xfrm>
          </p:grpSpPr>
          <p:pic>
            <p:nvPicPr>
              <p:cNvPr id="5" name="그림 4" descr="게임이(가) 표시된 사진&#10;&#10;자동 생성된 설명">
                <a:extLst>
                  <a:ext uri="{FF2B5EF4-FFF2-40B4-BE49-F238E27FC236}">
                    <a16:creationId xmlns:a16="http://schemas.microsoft.com/office/drawing/2014/main" xmlns="" id="{0005BA83-78A4-4761-96DB-5C431B7033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8168" y="2548107"/>
                <a:ext cx="3171825" cy="165735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B00D2611-383F-4009-B98E-7D185D2E1A3C}"/>
                  </a:ext>
                </a:extLst>
              </p:cNvPr>
              <p:cNvSpPr txBox="1"/>
              <p:nvPr/>
            </p:nvSpPr>
            <p:spPr>
              <a:xfrm>
                <a:off x="1051923" y="4320652"/>
                <a:ext cx="33443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latin typeface="Arial Black" panose="020B0A04020102020204" pitchFamily="34" charset="0"/>
                  </a:rPr>
                  <a:t>Player</a:t>
                </a:r>
                <a:r>
                  <a:rPr lang="ko-KR" altLang="en-US" sz="1400" b="1" dirty="0">
                    <a:latin typeface="Arial Black" panose="020B0A04020102020204" pitchFamily="34" charset="0"/>
                  </a:rPr>
                  <a:t> </a:t>
                </a:r>
                <a:r>
                  <a:rPr lang="en-US" altLang="ko-KR" sz="1400" b="1" dirty="0">
                    <a:latin typeface="Arial Black" panose="020B0A04020102020204" pitchFamily="34" charset="0"/>
                  </a:rPr>
                  <a:t>Input</a:t>
                </a:r>
                <a:r>
                  <a:rPr lang="ko-KR" altLang="en-US" sz="1400" b="1" dirty="0">
                    <a:latin typeface="Arial Black" panose="020B0A04020102020204" pitchFamily="34" charset="0"/>
                  </a:rPr>
                  <a:t>을 제각각 처리하는 경우</a:t>
                </a:r>
                <a:endParaRPr lang="ko-KR" altLang="en-US" sz="1600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xmlns="" id="{F5C9F79E-FC92-42E5-A789-2FD6FC5273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96236" y="2548107"/>
                <a:ext cx="3171825" cy="165735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47D42FAF-F5CC-4329-8F09-8861E29B43CD}"/>
                  </a:ext>
                </a:extLst>
              </p:cNvPr>
              <p:cNvSpPr txBox="1"/>
              <p:nvPr/>
            </p:nvSpPr>
            <p:spPr>
              <a:xfrm>
                <a:off x="4396235" y="4212931"/>
                <a:ext cx="31718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Player</a:t>
                </a:r>
                <a:r>
                  <a:rPr lang="ko-KR" altLang="en-US" sz="1400" dirty="0">
                    <a:latin typeface="Arial Black" panose="020B0A04020102020204" pitchFamily="34" charset="0"/>
                  </a:rPr>
                  <a:t> </a:t>
                </a:r>
                <a:r>
                  <a:rPr lang="en-US" altLang="ko-KR" sz="1400" dirty="0">
                    <a:latin typeface="Arial Black" panose="020B0A04020102020204" pitchFamily="34" charset="0"/>
                  </a:rPr>
                  <a:t>Input</a:t>
                </a:r>
                <a:r>
                  <a:rPr lang="ko-KR" altLang="en-US" sz="1400" dirty="0">
                    <a:latin typeface="Arial Black" panose="020B0A04020102020204" pitchFamily="34" charset="0"/>
                  </a:rPr>
                  <a:t>을 별개의 </a:t>
                </a:r>
                <a:r>
                  <a:rPr lang="en-US" altLang="ko-KR" sz="1400" dirty="0">
                    <a:latin typeface="Arial Black" panose="020B0A04020102020204" pitchFamily="34" charset="0"/>
                  </a:rPr>
                  <a:t>Component</a:t>
                </a:r>
                <a:r>
                  <a:rPr lang="ko-KR" altLang="en-US" sz="1400" dirty="0">
                    <a:latin typeface="Arial Black" panose="020B0A04020102020204" pitchFamily="34" charset="0"/>
                  </a:rPr>
                  <a:t>로 만드는 경우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</p:grpSp>
        <p:pic>
          <p:nvPicPr>
            <p:cNvPr id="16" name="그림 15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B010D17C-74F4-472A-87E7-E5EF4F17A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35234" y="2738547"/>
              <a:ext cx="3398971" cy="1525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3286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Input </a:t>
            </a:r>
            <a:r>
              <a:rPr lang="en-US" altLang="ko-KR" dirty="0" err="1"/>
              <a:t>Controll</a:t>
            </a:r>
            <a:r>
              <a:rPr lang="en-US" altLang="ko-KR" dirty="0"/>
              <a:t> option </a:t>
            </a:r>
            <a:r>
              <a:rPr lang="ko-KR" altLang="en-US" dirty="0"/>
              <a:t>수정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</a:rPr>
              <a:t>Fire1</a:t>
            </a:r>
            <a:r>
              <a:rPr lang="ko-KR" altLang="en-US" sz="1600" dirty="0">
                <a:latin typeface="Arial Black" pitchFamily="34" charset="0"/>
              </a:rPr>
              <a:t>과 </a:t>
            </a:r>
            <a:r>
              <a:rPr lang="en-US" altLang="ko-KR" sz="1600" dirty="0">
                <a:latin typeface="Arial Black" pitchFamily="34" charset="0"/>
              </a:rPr>
              <a:t>Reload</a:t>
            </a:r>
            <a:r>
              <a:rPr lang="ko-KR" altLang="en-US" sz="1600" dirty="0">
                <a:latin typeface="Arial Black" pitchFamily="34" charset="0"/>
              </a:rPr>
              <a:t>를 원하는 입력으로 수정하자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ko-KR" altLang="en-US" sz="1600" dirty="0">
                <a:latin typeface="Arial Black" pitchFamily="34" charset="0"/>
              </a:rPr>
              <a:t>입력을 </a:t>
            </a:r>
            <a:r>
              <a:rPr lang="en-US" altLang="ko-KR" sz="1600" dirty="0">
                <a:latin typeface="Arial Black" pitchFamily="34" charset="0"/>
              </a:rPr>
              <a:t>Code</a:t>
            </a:r>
            <a:r>
              <a:rPr lang="ko-KR" altLang="en-US" sz="1600" dirty="0">
                <a:latin typeface="Arial Black" pitchFamily="34" charset="0"/>
              </a:rPr>
              <a:t>에서 직접 할당하는 대신 미리 할당하여 준비해두자</a:t>
            </a:r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ko-KR" altLang="en-US" sz="1600" dirty="0">
                <a:latin typeface="Arial Black" pitchFamily="34" charset="0"/>
              </a:rPr>
              <a:t>움직임에 필요한 멤버들을 프로퍼티로 제공해서 사용 및 대입 가능하게 만들자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Method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형태로 제공되고 있기 때문에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private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로 접근하여 값을 대입하기 위해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set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Method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를 제공하고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get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형태로 값을 받아 쓸 때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,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변환 혹은 제어문을 통한 제한을 두어 필요한 상황에 맞춰 사용할 수 있다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E23D259A-8395-4A31-8479-08A6FA31B4E8}"/>
              </a:ext>
            </a:extLst>
          </p:cNvPr>
          <p:cNvGrpSpPr/>
          <p:nvPr/>
        </p:nvGrpSpPr>
        <p:grpSpPr>
          <a:xfrm>
            <a:off x="1138168" y="1051115"/>
            <a:ext cx="9912175" cy="2377885"/>
            <a:chOff x="1138168" y="1051115"/>
            <a:chExt cx="9912175" cy="2772773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C3959B17-B809-4890-B434-4330F886CCA1}"/>
                </a:ext>
              </a:extLst>
            </p:cNvPr>
            <p:cNvGrpSpPr/>
            <p:nvPr/>
          </p:nvGrpSpPr>
          <p:grpSpPr>
            <a:xfrm>
              <a:off x="1138168" y="1060947"/>
              <a:ext cx="9912175" cy="2762941"/>
              <a:chOff x="1138168" y="1060947"/>
              <a:chExt cx="9912175" cy="2762941"/>
            </a:xfrm>
          </p:grpSpPr>
          <p:pic>
            <p:nvPicPr>
              <p:cNvPr id="9" name="그림 8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xmlns="" id="{E36D902E-EBD1-4CFC-AF1C-4609363F11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8168" y="1070779"/>
                <a:ext cx="4957832" cy="2753109"/>
              </a:xfrm>
              <a:prstGeom prst="rect">
                <a:avLst/>
              </a:prstGeom>
            </p:spPr>
          </p:pic>
          <p:pic>
            <p:nvPicPr>
              <p:cNvPr id="12" name="그림 11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xmlns="" id="{B84C812D-E5AA-4CE8-BF52-75FD96A33B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2788" y="1060947"/>
                <a:ext cx="4957555" cy="2753109"/>
              </a:xfrm>
              <a:prstGeom prst="rect">
                <a:avLst/>
              </a:prstGeom>
            </p:spPr>
          </p:pic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F956C211-7EFB-4B10-A0DE-802C6F1A1FE9}"/>
                </a:ext>
              </a:extLst>
            </p:cNvPr>
            <p:cNvSpPr/>
            <p:nvPr/>
          </p:nvSpPr>
          <p:spPr>
            <a:xfrm>
              <a:off x="1144868" y="1080611"/>
              <a:ext cx="462116" cy="1658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30F29030-DE82-4549-9DF0-5D71A68AAD8C}"/>
                </a:ext>
              </a:extLst>
            </p:cNvPr>
            <p:cNvSpPr/>
            <p:nvPr/>
          </p:nvSpPr>
          <p:spPr>
            <a:xfrm>
              <a:off x="6099489" y="1051115"/>
              <a:ext cx="462116" cy="1658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C125A2B6-A7DE-4402-91B8-A984CB285315}"/>
                </a:ext>
              </a:extLst>
            </p:cNvPr>
            <p:cNvSpPr/>
            <p:nvPr/>
          </p:nvSpPr>
          <p:spPr>
            <a:xfrm>
              <a:off x="1238275" y="1941300"/>
              <a:ext cx="4851024" cy="1658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48F482BA-C924-4F15-9B37-A648A0B5360E}"/>
                </a:ext>
              </a:extLst>
            </p:cNvPr>
            <p:cNvSpPr/>
            <p:nvPr/>
          </p:nvSpPr>
          <p:spPr>
            <a:xfrm>
              <a:off x="1238275" y="2286366"/>
              <a:ext cx="4851024" cy="1658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0DBEA7FA-7CB0-463C-93FD-348EE4ED2636}"/>
                </a:ext>
              </a:extLst>
            </p:cNvPr>
            <p:cNvSpPr/>
            <p:nvPr/>
          </p:nvSpPr>
          <p:spPr>
            <a:xfrm>
              <a:off x="6196819" y="1929168"/>
              <a:ext cx="4843611" cy="1780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1" name="그림 20" descr="앉아있는, 검은색, 시계, 모니터이(가) 표시된 사진&#10;&#10;자동 생성된 설명">
            <a:extLst>
              <a:ext uri="{FF2B5EF4-FFF2-40B4-BE49-F238E27FC236}">
                <a16:creationId xmlns:a16="http://schemas.microsoft.com/office/drawing/2014/main" xmlns="" id="{4CB773A1-6F5B-4771-8C35-4181C693C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080" y="3731781"/>
            <a:ext cx="8040222" cy="899213"/>
          </a:xfrm>
          <a:prstGeom prst="rect">
            <a:avLst/>
          </a:prstGeom>
        </p:spPr>
      </p:pic>
      <p:pic>
        <p:nvPicPr>
          <p:cNvPr id="25" name="그림 24" descr="검은색, 거리, 도시, 앉아있는이(가) 표시된 사진&#10;&#10;자동 생성된 설명">
            <a:extLst>
              <a:ext uri="{FF2B5EF4-FFF2-40B4-BE49-F238E27FC236}">
                <a16:creationId xmlns:a16="http://schemas.microsoft.com/office/drawing/2014/main" xmlns="" id="{F7ECECC7-DBB3-4F72-A3D9-08E4E3ADD5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8080" y="4942207"/>
            <a:ext cx="6801799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80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Input </a:t>
            </a:r>
            <a:r>
              <a:rPr lang="en-US" altLang="ko-KR" dirty="0" err="1"/>
              <a:t>Controll</a:t>
            </a:r>
            <a:r>
              <a:rPr lang="en-US" altLang="ko-KR" dirty="0"/>
              <a:t> option </a:t>
            </a:r>
            <a:r>
              <a:rPr lang="ko-KR" altLang="en-US" dirty="0"/>
              <a:t>수정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itchFamily="34" charset="0"/>
              </a:rPr>
              <a:t>프로퍼티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ko-KR" altLang="en-US" sz="1600" dirty="0">
                <a:latin typeface="Arial Black" pitchFamily="34" charset="0"/>
              </a:rPr>
              <a:t>예제</a:t>
            </a:r>
            <a:endParaRPr lang="en-US" altLang="ko-KR" sz="1600" dirty="0">
              <a:latin typeface="Arial Black" pitchFamily="34" charset="0"/>
            </a:endParaRPr>
          </a:p>
        </p:txBody>
      </p:sp>
      <p:pic>
        <p:nvPicPr>
          <p:cNvPr id="6" name="그림 5" descr="사진, 테이블, 앉아있는, 노트북이(가) 표시된 사진&#10;&#10;자동 생성된 설명">
            <a:extLst>
              <a:ext uri="{FF2B5EF4-FFF2-40B4-BE49-F238E27FC236}">
                <a16:creationId xmlns:a16="http://schemas.microsoft.com/office/drawing/2014/main" xmlns="" id="{1159D882-8A8D-41CF-B404-A9479870C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078153"/>
            <a:ext cx="4001058" cy="1952898"/>
          </a:xfrm>
          <a:prstGeom prst="rect">
            <a:avLst/>
          </a:prstGeom>
        </p:spPr>
      </p:pic>
      <p:pic>
        <p:nvPicPr>
          <p:cNvPr id="10" name="그림 9" descr="시계, 모니터, 화면, 검은색이(가) 표시된 사진&#10;&#10;자동 생성된 설명">
            <a:extLst>
              <a:ext uri="{FF2B5EF4-FFF2-40B4-BE49-F238E27FC236}">
                <a16:creationId xmlns:a16="http://schemas.microsoft.com/office/drawing/2014/main" xmlns="" id="{8D47EA33-A4E7-45EF-9FD8-14A7943D2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3358870"/>
            <a:ext cx="3267531" cy="3496163"/>
          </a:xfrm>
          <a:prstGeom prst="rect">
            <a:avLst/>
          </a:prstGeom>
        </p:spPr>
      </p:pic>
      <p:pic>
        <p:nvPicPr>
          <p:cNvPr id="13" name="그림 12" descr="화면, 모니터, 휴대폰, 전화이(가) 표시된 사진&#10;&#10;자동 생성된 설명">
            <a:extLst>
              <a:ext uri="{FF2B5EF4-FFF2-40B4-BE49-F238E27FC236}">
                <a16:creationId xmlns:a16="http://schemas.microsoft.com/office/drawing/2014/main" xmlns="" id="{6E747A74-2E75-4B00-B517-5F5E54FE7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8942" y="3358870"/>
            <a:ext cx="4145123" cy="349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29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PlayerMovement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57554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itchFamily="34" charset="0"/>
              </a:rPr>
              <a:t>사용 할 </a:t>
            </a:r>
            <a:r>
              <a:rPr lang="en-US" altLang="ko-KR" sz="1600" dirty="0" err="1">
                <a:latin typeface="Arial Black" pitchFamily="34" charset="0"/>
              </a:rPr>
              <a:t>Componet</a:t>
            </a:r>
            <a:r>
              <a:rPr lang="ko-KR" altLang="en-US" sz="1600" dirty="0">
                <a:latin typeface="Arial Black" pitchFamily="34" charset="0"/>
              </a:rPr>
              <a:t>의 참조</a:t>
            </a:r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ko-KR" altLang="en-US" sz="1600" dirty="0">
                <a:latin typeface="Arial Black" pitchFamily="34" charset="0"/>
              </a:rPr>
              <a:t>물리적인 정보의 갱신 주기가 기본적으로 </a:t>
            </a:r>
            <a:r>
              <a:rPr lang="en-US" altLang="ko-KR" sz="1600" dirty="0">
                <a:latin typeface="Arial Black" pitchFamily="34" charset="0"/>
              </a:rPr>
              <a:t>0.02</a:t>
            </a:r>
            <a:r>
              <a:rPr lang="ko-KR" altLang="en-US" sz="1600" dirty="0">
                <a:latin typeface="Arial Black" pitchFamily="34" charset="0"/>
              </a:rPr>
              <a:t>초에 맞춰 실행되기 때문에 </a:t>
            </a:r>
            <a:r>
              <a:rPr lang="en-US" altLang="ko-KR" sz="1600" dirty="0">
                <a:latin typeface="Arial Black" pitchFamily="34" charset="0"/>
              </a:rPr>
              <a:t>Update</a:t>
            </a:r>
            <a:r>
              <a:rPr lang="ko-KR" altLang="en-US" sz="1600" dirty="0">
                <a:latin typeface="Arial Black" pitchFamily="34" charset="0"/>
              </a:rPr>
              <a:t>보다 </a:t>
            </a:r>
            <a:r>
              <a:rPr lang="en-US" altLang="ko-KR" sz="1600" dirty="0" err="1">
                <a:latin typeface="Arial Black" pitchFamily="34" charset="0"/>
              </a:rPr>
              <a:t>FixedUpdate</a:t>
            </a:r>
            <a:r>
              <a:rPr lang="ko-KR" altLang="en-US" sz="1600" dirty="0">
                <a:latin typeface="Arial Black" pitchFamily="34" charset="0"/>
              </a:rPr>
              <a:t>를 이용하자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Update </a:t>
            </a:r>
            <a:r>
              <a:rPr lang="ko-KR" altLang="en-US" sz="1600" dirty="0">
                <a:latin typeface="Arial Black" pitchFamily="34" charset="0"/>
              </a:rPr>
              <a:t>주기는 </a:t>
            </a:r>
            <a:r>
              <a:rPr lang="en-US" altLang="ko-KR" sz="1600" dirty="0" err="1">
                <a:latin typeface="Arial Black" pitchFamily="34" charset="0"/>
              </a:rPr>
              <a:t>Time.deltaTime</a:t>
            </a:r>
            <a:r>
              <a:rPr lang="ko-KR" altLang="en-US" sz="1600" dirty="0">
                <a:latin typeface="Arial Black" pitchFamily="34" charset="0"/>
              </a:rPr>
              <a:t>으로 체크가 가능하다</a:t>
            </a:r>
            <a:r>
              <a:rPr lang="en-US" altLang="ko-KR" sz="1600" dirty="0">
                <a:latin typeface="Arial Black" pitchFamily="34" charset="0"/>
              </a:rPr>
              <a:t>. </a:t>
            </a:r>
            <a:r>
              <a:rPr lang="en-US" altLang="ko-KR" sz="1600" dirty="0" err="1">
                <a:latin typeface="Arial Black" pitchFamily="34" charset="0"/>
              </a:rPr>
              <a:t>FixedUpdate</a:t>
            </a:r>
            <a:r>
              <a:rPr lang="ko-KR" altLang="en-US" sz="1600" dirty="0">
                <a:latin typeface="Arial Black" pitchFamily="34" charset="0"/>
              </a:rPr>
              <a:t> 주기는 </a:t>
            </a:r>
            <a:r>
              <a:rPr lang="en-US" altLang="ko-KR" sz="1600" dirty="0" err="1">
                <a:latin typeface="Arial Black" pitchFamily="34" charset="0"/>
              </a:rPr>
              <a:t>Time.fixedDelta</a:t>
            </a:r>
            <a:r>
              <a:rPr lang="en-US" altLang="ko-KR" sz="1600" dirty="0">
                <a:latin typeface="Arial Black" pitchFamily="34" charset="0"/>
              </a:rPr>
              <a:t> Time</a:t>
            </a:r>
            <a:r>
              <a:rPr lang="ko-KR" altLang="en-US" sz="1600" dirty="0">
                <a:latin typeface="Arial Black" pitchFamily="34" charset="0"/>
              </a:rPr>
              <a:t>으로 체크 가능하며 </a:t>
            </a:r>
            <a:r>
              <a:rPr lang="en-US" altLang="ko-KR" sz="1600" dirty="0" err="1">
                <a:latin typeface="Arial Black" pitchFamily="34" charset="0"/>
              </a:rPr>
              <a:t>Time.deltaTime</a:t>
            </a:r>
            <a:r>
              <a:rPr lang="ko-KR" altLang="en-US" sz="1600" dirty="0">
                <a:latin typeface="Arial Black" pitchFamily="34" charset="0"/>
              </a:rPr>
              <a:t>으로 </a:t>
            </a:r>
            <a:r>
              <a:rPr lang="ko-KR" altLang="en-US" sz="1600" dirty="0" err="1">
                <a:latin typeface="Arial Black" pitchFamily="34" charset="0"/>
              </a:rPr>
              <a:t>체크하더라오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 err="1">
                <a:latin typeface="Arial Black" pitchFamily="34" charset="0"/>
              </a:rPr>
              <a:t>fixedDeltaTime</a:t>
            </a:r>
            <a:r>
              <a:rPr lang="ko-KR" altLang="en-US" sz="1600" dirty="0">
                <a:latin typeface="Arial Black" pitchFamily="34" charset="0"/>
              </a:rPr>
              <a:t>으로 체크한 값이 전달된다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</p:txBody>
      </p:sp>
      <p:pic>
        <p:nvPicPr>
          <p:cNvPr id="11" name="그림 10" descr="앉아있는, 화면, 검은색, 어두운이(가) 표시된 사진&#10;&#10;자동 생성된 설명">
            <a:extLst>
              <a:ext uri="{FF2B5EF4-FFF2-40B4-BE49-F238E27FC236}">
                <a16:creationId xmlns:a16="http://schemas.microsoft.com/office/drawing/2014/main" xmlns="" id="{A445F783-3A5A-49F8-8D53-DC573A28C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070779"/>
            <a:ext cx="5420481" cy="1583931"/>
          </a:xfrm>
          <a:prstGeom prst="rect">
            <a:avLst/>
          </a:prstGeom>
        </p:spPr>
      </p:pic>
      <p:pic>
        <p:nvPicPr>
          <p:cNvPr id="14" name="그림 13" descr="화면, 모니터, 텔레비전, 시계이(가) 표시된 사진&#10;&#10;자동 생성된 설명">
            <a:extLst>
              <a:ext uri="{FF2B5EF4-FFF2-40B4-BE49-F238E27FC236}">
                <a16:creationId xmlns:a16="http://schemas.microsoft.com/office/drawing/2014/main" xmlns="" id="{78DB94A7-F348-407A-9131-94DB7361B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68" y="3286770"/>
            <a:ext cx="6011114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25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PlayerMovement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57554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itchFamily="34" charset="0"/>
              </a:rPr>
              <a:t>정면으로 상대적 이동 방향 값 </a:t>
            </a:r>
            <a:r>
              <a:rPr lang="en-US" altLang="ko-KR" sz="1600" dirty="0">
                <a:latin typeface="Arial Black" pitchFamily="34" charset="0"/>
              </a:rPr>
              <a:t>= </a:t>
            </a:r>
            <a:r>
              <a:rPr lang="ko-KR" altLang="en-US" sz="1600" dirty="0">
                <a:latin typeface="Arial Black" pitchFamily="34" charset="0"/>
              </a:rPr>
              <a:t>방향 </a:t>
            </a:r>
            <a:r>
              <a:rPr lang="en-US" altLang="ko-KR" sz="1600" dirty="0">
                <a:latin typeface="Arial Black" pitchFamily="34" charset="0"/>
              </a:rPr>
              <a:t>* </a:t>
            </a:r>
            <a:r>
              <a:rPr lang="ko-KR" altLang="en-US" sz="1600" dirty="0">
                <a:latin typeface="Arial Black" pitchFamily="34" charset="0"/>
              </a:rPr>
              <a:t>속력 </a:t>
            </a:r>
            <a:r>
              <a:rPr lang="en-US" altLang="ko-KR" sz="1600" dirty="0">
                <a:latin typeface="Arial Black" pitchFamily="34" charset="0"/>
              </a:rPr>
              <a:t>* </a:t>
            </a:r>
            <a:r>
              <a:rPr lang="ko-KR" altLang="en-US" sz="1600" dirty="0">
                <a:latin typeface="Arial Black" pitchFamily="34" charset="0"/>
              </a:rPr>
              <a:t>시간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en-US" altLang="ko-KR" sz="1600" dirty="0" err="1">
                <a:latin typeface="Arial Black" pitchFamily="34" charset="0"/>
              </a:rPr>
              <a:t>playerInput.move</a:t>
            </a:r>
            <a:r>
              <a:rPr lang="ko-KR" altLang="en-US" sz="1600" dirty="0">
                <a:latin typeface="Arial Black" pitchFamily="34" charset="0"/>
              </a:rPr>
              <a:t>의 값으로 전진 후진 결정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ko-KR" altLang="en-US" sz="1600" dirty="0">
                <a:latin typeface="Arial Black" pitchFamily="34" charset="0"/>
              </a:rPr>
              <a:t>회전 값 </a:t>
            </a:r>
            <a:r>
              <a:rPr lang="en-US" altLang="ko-KR" sz="1600" dirty="0">
                <a:latin typeface="Arial Black" pitchFamily="34" charset="0"/>
              </a:rPr>
              <a:t>= </a:t>
            </a:r>
            <a:r>
              <a:rPr lang="ko-KR" altLang="en-US" sz="1600" dirty="0">
                <a:latin typeface="Arial Black" pitchFamily="34" charset="0"/>
              </a:rPr>
              <a:t>속력 </a:t>
            </a:r>
            <a:r>
              <a:rPr lang="en-US" altLang="ko-KR" sz="1600" dirty="0">
                <a:latin typeface="Arial Black" pitchFamily="34" charset="0"/>
              </a:rPr>
              <a:t>* </a:t>
            </a:r>
            <a:r>
              <a:rPr lang="ko-KR" altLang="en-US" sz="1600" dirty="0">
                <a:latin typeface="Arial Black" pitchFamily="34" charset="0"/>
              </a:rPr>
              <a:t>시간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en-US" altLang="ko-KR" sz="1600" dirty="0" err="1">
                <a:latin typeface="Arial Black" pitchFamily="34" charset="0"/>
              </a:rPr>
              <a:t>playerInput.rotate</a:t>
            </a:r>
            <a:r>
              <a:rPr lang="ko-KR" altLang="en-US" sz="1600" dirty="0">
                <a:latin typeface="Arial Black" pitchFamily="34" charset="0"/>
              </a:rPr>
              <a:t>의 값으로 시계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반시계 방향 회전 결정</a:t>
            </a:r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ko-KR" altLang="en-US" sz="1600" dirty="0">
                <a:latin typeface="Arial Black" pitchFamily="34" charset="0"/>
              </a:rPr>
              <a:t>회전은 곱이 회전 값 추가이다 </a:t>
            </a:r>
            <a:r>
              <a:rPr lang="en-US" altLang="ko-KR" sz="1600" dirty="0">
                <a:latin typeface="Arial Black" pitchFamily="34" charset="0"/>
              </a:rPr>
              <a:t>Matrix * Matrix</a:t>
            </a:r>
          </a:p>
        </p:txBody>
      </p:sp>
      <p:pic>
        <p:nvPicPr>
          <p:cNvPr id="3" name="그림 2" descr="앉아있는, 쥐고있는, 모니터, 검은색이(가) 표시된 사진&#10;&#10;자동 생성된 설명">
            <a:extLst>
              <a:ext uri="{FF2B5EF4-FFF2-40B4-BE49-F238E27FC236}">
                <a16:creationId xmlns:a16="http://schemas.microsoft.com/office/drawing/2014/main" xmlns="" id="{21400728-1E16-479A-83CC-8F95C645A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3771752"/>
            <a:ext cx="7468642" cy="2353003"/>
          </a:xfrm>
          <a:prstGeom prst="rect">
            <a:avLst/>
          </a:prstGeom>
        </p:spPr>
      </p:pic>
      <p:pic>
        <p:nvPicPr>
          <p:cNvPr id="6" name="그림 5" descr="모니터, 앉아있는, 화면, 시계이(가) 표시된 사진&#10;&#10;자동 생성된 설명">
            <a:extLst>
              <a:ext uri="{FF2B5EF4-FFF2-40B4-BE49-F238E27FC236}">
                <a16:creationId xmlns:a16="http://schemas.microsoft.com/office/drawing/2014/main" xmlns="" id="{03801C38-C340-420A-A3C6-010256625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68" y="1075998"/>
            <a:ext cx="8278380" cy="225713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EBDBC32-EC63-4DC7-91D6-607F98B9582D}"/>
              </a:ext>
            </a:extLst>
          </p:cNvPr>
          <p:cNvSpPr/>
          <p:nvPr/>
        </p:nvSpPr>
        <p:spPr>
          <a:xfrm>
            <a:off x="1573161" y="2005781"/>
            <a:ext cx="7787149" cy="481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697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en-US" altLang="ko-KR" dirty="0" err="1"/>
              <a:t>Cinemachine</a:t>
            </a:r>
            <a:r>
              <a:rPr lang="ko-KR" altLang="en-US" dirty="0"/>
              <a:t>을 이용한 </a:t>
            </a:r>
            <a:r>
              <a:rPr lang="en-US" altLang="ko-KR" dirty="0"/>
              <a:t>Follow cam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838261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Cinemachine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5146" y="1166842"/>
            <a:ext cx="9902263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카메라의 움직임을 손쉽게 제어하는 </a:t>
            </a:r>
            <a:r>
              <a:rPr lang="en-US" altLang="ko-KR" sz="1600" dirty="0">
                <a:latin typeface="Arial Black" pitchFamily="34" charset="0"/>
              </a:rPr>
              <a:t>Unity Standard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카메라 연출에 필요한 코드와 조정 작업 대부분을 대체할 수 있다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레이싱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어드벤처</a:t>
            </a:r>
            <a:r>
              <a:rPr lang="en-US" altLang="ko-KR" sz="1600" dirty="0">
                <a:latin typeface="Arial Black" pitchFamily="34" charset="0"/>
              </a:rPr>
              <a:t>, TPS</a:t>
            </a:r>
            <a:r>
              <a:rPr lang="ko-KR" altLang="en-US" sz="1600" dirty="0">
                <a:latin typeface="Arial Black" pitchFamily="34" charset="0"/>
              </a:rPr>
              <a:t>등 장르마다 고유한 카메라 동작을 별다른 </a:t>
            </a:r>
            <a:r>
              <a:rPr lang="en-US" altLang="ko-KR" sz="1600" dirty="0">
                <a:latin typeface="Arial Black" pitchFamily="34" charset="0"/>
              </a:rPr>
              <a:t>Script </a:t>
            </a:r>
            <a:r>
              <a:rPr lang="ko-KR" altLang="en-US" sz="1600" dirty="0">
                <a:latin typeface="Arial Black" pitchFamily="34" charset="0"/>
              </a:rPr>
              <a:t>작성 없이 구현할 수 있다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카메라 조작에 대한 부담을 해결하는 도구일 뿐이고 실제적으로 어떤 원리와 방법으로 구현이 되는지를 파악해 나가면서 직접적으로 본인이 카메라를 코드로 컨트롤 할 수 있게 되어야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Cinemachine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Component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들은 카메라 초점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화면상의 피사체 배치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추적의 지연시간이나 카메라 흔들림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여러 카메라 사이에서의 전환 등 카메라 연출과 관련된 다양한 수치를 제공한다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연출 의도에 맞춰 변경하고 카메라가 추적할 대상만 지정하면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Cinemachine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Camera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알아서 목표물을 화면에 담아낸다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Cinemachine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원리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Cinemachine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에서는 크게 두 종류의 카메라로 제공되어 진다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Brain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Camera,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Virtual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여러 대의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Camera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준비해서 다각도의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Camera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 연출하고 있다가 지금 현재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Main Camera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보여질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Camera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어떤 것인지 설정하면서 다각도의 변환을 하는 원리를 이용하는 것이다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방송국에서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Studio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여러 대의 카메라로 찍고 있다가 조정실에서 카메라 전환 버튼으로 시청자들에게 보여줄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Camera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전환해가면서 보여주는 기법이랑 동일하다고 보면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005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en-US" altLang="ko-KR" dirty="0" err="1"/>
              <a:t>Linghting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3092817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Cinemachine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Scene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Virtual Camera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A, B, C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배치 했다고 가정해보자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Brain Camera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한 번에 하나의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Virtual Camera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만 현재 활성화된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Camera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 사용 가능하다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Brain Camera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Virtual Camera 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현재 카메라로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활성화하여 사용했다고 가정할 때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Brain Cam 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Virtual Camera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위치로 이동하고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Virtual Camera 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모든 설정을 자신의 설정으로 사 용한다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xmlns="" id="{4AD66E0F-0CA8-4862-BFEC-07612A457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095" y="2049693"/>
            <a:ext cx="6013809" cy="480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02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Cinemachine</a:t>
            </a:r>
            <a:r>
              <a:rPr lang="en-US" altLang="ko-KR" dirty="0"/>
              <a:t> setting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Brain Camera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Virtual Camera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만들기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하이어라키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창에서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MainCamera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Add Component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Cinemachine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Brain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추가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새로운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Virtual Camera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Scene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배치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(Menu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Bar &gt;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Cinemachine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&gt; Create Virtual Camera)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Follow Cam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으로 설정하고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Follow Field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LookAt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Field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따라다닐 대상을 할당해 준다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A5FBF148-77D2-41B1-9B7B-5E46B1BEF6E4}"/>
              </a:ext>
            </a:extLst>
          </p:cNvPr>
          <p:cNvGrpSpPr/>
          <p:nvPr/>
        </p:nvGrpSpPr>
        <p:grpSpPr>
          <a:xfrm>
            <a:off x="1596178" y="2682505"/>
            <a:ext cx="8992728" cy="3252738"/>
            <a:chOff x="1148324" y="2056681"/>
            <a:chExt cx="8992728" cy="3252738"/>
          </a:xfrm>
        </p:grpSpPr>
        <p:pic>
          <p:nvPicPr>
            <p:cNvPr id="5" name="그림 4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B2D1A3F3-6A86-4D80-A192-4E42E51BF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325" y="2056683"/>
              <a:ext cx="2476846" cy="1086001"/>
            </a:xfrm>
            <a:prstGeom prst="rect">
              <a:avLst/>
            </a:prstGeom>
          </p:spPr>
        </p:pic>
        <p:pic>
          <p:nvPicPr>
            <p:cNvPr id="8" name="그림 7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8EFF2CDC-CF68-427F-B1EF-6F4F4BD82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8324" y="3142684"/>
              <a:ext cx="4951131" cy="2166735"/>
            </a:xfrm>
            <a:prstGeom prst="rect">
              <a:avLst/>
            </a:prstGeom>
          </p:spPr>
        </p:pic>
        <p:pic>
          <p:nvPicPr>
            <p:cNvPr id="12" name="그림 11" descr="스크린샷, 검은색, 쥐고있는, 목재의이(가) 표시된 사진&#10;&#10;자동 생성된 설명">
              <a:extLst>
                <a:ext uri="{FF2B5EF4-FFF2-40B4-BE49-F238E27FC236}">
                  <a16:creationId xmlns:a16="http://schemas.microsoft.com/office/drawing/2014/main" xmlns="" id="{19A843C5-E8A2-4FBD-A546-7989717FC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15696" y="2056682"/>
              <a:ext cx="2476846" cy="1086002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3ABE0A6B-7A98-4D7A-9E40-B2172D1AF21C}"/>
                </a:ext>
              </a:extLst>
            </p:cNvPr>
            <p:cNvSpPr/>
            <p:nvPr/>
          </p:nvSpPr>
          <p:spPr>
            <a:xfrm>
              <a:off x="1155241" y="2740633"/>
              <a:ext cx="2460456" cy="2458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520BA869-E71E-4C52-BA58-0E1C8C1C0C65}"/>
                </a:ext>
              </a:extLst>
            </p:cNvPr>
            <p:cNvSpPr/>
            <p:nvPr/>
          </p:nvSpPr>
          <p:spPr>
            <a:xfrm>
              <a:off x="3640281" y="2056681"/>
              <a:ext cx="2460456" cy="4112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D6C199FF-519C-4B56-8978-081931D6B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20941" y="2056681"/>
              <a:ext cx="4020111" cy="3252738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B860994A-AEA1-4EBC-AB86-E450F9EEAA28}"/>
                </a:ext>
              </a:extLst>
            </p:cNvPr>
            <p:cNvSpPr/>
            <p:nvPr/>
          </p:nvSpPr>
          <p:spPr>
            <a:xfrm>
              <a:off x="7708995" y="4696642"/>
              <a:ext cx="2432057" cy="4112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270E708B-D1AA-4B77-ADCE-2F30C3CA879C}"/>
                </a:ext>
              </a:extLst>
            </p:cNvPr>
            <p:cNvSpPr/>
            <p:nvPr/>
          </p:nvSpPr>
          <p:spPr>
            <a:xfrm>
              <a:off x="6671692" y="2369573"/>
              <a:ext cx="2777108" cy="19664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5417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Dead zone, soft zone, hard limits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Target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할당하면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Camera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자연스러운 추적을 구현하는 데 사용하는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Soft Zone, Hard Limits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과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DeadZone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영역이 표시된다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 Virtual Camera Component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속성값을 변경하거나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Game View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Line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들을 드래그 해서 조정할 수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 descr="모니터, 앉아있는, 하얀색, 화면이(가) 표시된 사진&#10;&#10;자동 생성된 설명">
            <a:extLst>
              <a:ext uri="{FF2B5EF4-FFF2-40B4-BE49-F238E27FC236}">
                <a16:creationId xmlns:a16="http://schemas.microsoft.com/office/drawing/2014/main" xmlns="" id="{28CA659F-FC42-4C51-8F1E-12C7A331F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300" y="1955699"/>
            <a:ext cx="7230484" cy="43821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31045B9-532C-4E69-B9DF-8657917AE706}"/>
              </a:ext>
            </a:extLst>
          </p:cNvPr>
          <p:cNvSpPr txBox="1"/>
          <p:nvPr/>
        </p:nvSpPr>
        <p:spPr>
          <a:xfrm>
            <a:off x="3667432" y="3182804"/>
            <a:ext cx="1265090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Arial Black" panose="020B0A04020102020204" pitchFamily="34" charset="0"/>
              </a:rPr>
              <a:t>Soft Zone</a:t>
            </a:r>
            <a:endParaRPr lang="ko-KR" altLang="en-US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597F43C-D0F0-43ED-A071-B05AA92C7981}"/>
              </a:ext>
            </a:extLst>
          </p:cNvPr>
          <p:cNvSpPr txBox="1"/>
          <p:nvPr/>
        </p:nvSpPr>
        <p:spPr>
          <a:xfrm>
            <a:off x="5763205" y="3869322"/>
            <a:ext cx="665589" cy="46166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Arial Black" panose="020B0A04020102020204" pitchFamily="34" charset="0"/>
              </a:rPr>
              <a:t>Dead Zone</a:t>
            </a:r>
            <a:endParaRPr lang="ko-KR" altLang="en-US" sz="1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6FBE763-672F-4B95-B68D-126902DC098D}"/>
              </a:ext>
            </a:extLst>
          </p:cNvPr>
          <p:cNvSpPr txBox="1"/>
          <p:nvPr/>
        </p:nvSpPr>
        <p:spPr>
          <a:xfrm>
            <a:off x="2502378" y="1955700"/>
            <a:ext cx="1519016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Arial Black" panose="020B0A04020102020204" pitchFamily="34" charset="0"/>
              </a:rPr>
              <a:t>Hard Limits</a:t>
            </a:r>
            <a:endParaRPr lang="ko-KR" altLang="en-US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662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Dead zone, soft zone, hard limits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영역별로 지정한 것은 추적하고 있는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Camera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들이 회전하거나 변화할 때 자연스럽게 추적 할 수 있는 정도를 설정하는 역할을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주시하는 물체가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Dead Zone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영역에 존재하는 동안 카메라는 회전을 하지 않다가 화면의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Soft Zone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있다면 물체가 화면의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조준점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(Aim)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오도록 카메라가 부드럽게 회전한다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만약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물체가 너무 빠르게 움직여 화면의 소프트 존을 벗어나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Hard Limits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도달하려 한다면 카메라는 빠르게 회전해서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Soft Zone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벗어나지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않게하고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Dead Zone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으로 진입하면 회전을 멈춘다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Virtual Camera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Body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Aim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설정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Field Of View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20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으로 변경하여 카메라의 시야각을 설정한다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Body &gt; Binding Mode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World Space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 변경하고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Follow Offset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(-8, 16, -8)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변경한다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X Damping, Y Damping, Z Damping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0.1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변경한다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2C526B87-52E4-4FD6-9A85-C12314C48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76" y="3780233"/>
            <a:ext cx="3847279" cy="305311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2E634E4E-398C-4B31-8D1D-9A7BABC91B29}"/>
              </a:ext>
            </a:extLst>
          </p:cNvPr>
          <p:cNvSpPr/>
          <p:nvPr/>
        </p:nvSpPr>
        <p:spPr>
          <a:xfrm>
            <a:off x="1144591" y="3780233"/>
            <a:ext cx="3840364" cy="3493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CB0F943-7A3C-409A-AAFF-FDE4A2417EC3}"/>
              </a:ext>
            </a:extLst>
          </p:cNvPr>
          <p:cNvSpPr/>
          <p:nvPr/>
        </p:nvSpPr>
        <p:spPr>
          <a:xfrm>
            <a:off x="1137676" y="4782818"/>
            <a:ext cx="3840364" cy="11263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459F2EE-6133-489E-993B-12F268DCC5A6}"/>
              </a:ext>
            </a:extLst>
          </p:cNvPr>
          <p:cNvSpPr txBox="1"/>
          <p:nvPr/>
        </p:nvSpPr>
        <p:spPr>
          <a:xfrm>
            <a:off x="6092542" y="3785613"/>
            <a:ext cx="3131819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Field Of View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</a:rPr>
              <a:t>20</a:t>
            </a:r>
            <a:r>
              <a:rPr lang="ko-KR" altLang="en-US" sz="1600" dirty="0">
                <a:latin typeface="Arial Black" panose="020B0A04020102020204" pitchFamily="34" charset="0"/>
              </a:rPr>
              <a:t>으로 변경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F5E97FB3-02A7-46C2-9E1F-C3D08D6414A4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4984955" y="3954890"/>
            <a:ext cx="1107587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F0A9D42-5F5F-4471-81D4-F823F797BAB3}"/>
              </a:ext>
            </a:extLst>
          </p:cNvPr>
          <p:cNvSpPr txBox="1"/>
          <p:nvPr/>
        </p:nvSpPr>
        <p:spPr>
          <a:xfrm>
            <a:off x="6092542" y="4607455"/>
            <a:ext cx="4951132" cy="1477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Binding Mode</a:t>
            </a:r>
            <a:r>
              <a:rPr lang="ko-KR" altLang="en-US" dirty="0">
                <a:latin typeface="Arial Black" panose="020B0A04020102020204" pitchFamily="34" charset="0"/>
              </a:rPr>
              <a:t>를 </a:t>
            </a:r>
            <a:r>
              <a:rPr lang="en-US" altLang="ko-KR" dirty="0">
                <a:latin typeface="Arial Black" panose="020B0A04020102020204" pitchFamily="34" charset="0"/>
              </a:rPr>
              <a:t>Word Space</a:t>
            </a:r>
            <a:r>
              <a:rPr lang="ko-KR" altLang="en-US" dirty="0">
                <a:latin typeface="Arial Black" panose="020B0A04020102020204" pitchFamily="34" charset="0"/>
              </a:rPr>
              <a:t>로 변경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Follow Offset (-8, 16, -8)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X Damping : 0.1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Y Damping : 0.1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Z Damping : 0.1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47938B0C-F48E-4E97-9FA6-6875E58CF276}"/>
              </a:ext>
            </a:extLst>
          </p:cNvPr>
          <p:cNvCxnSpPr>
            <a:stCxn id="15" idx="1"/>
            <a:endCxn id="11" idx="3"/>
          </p:cNvCxnSpPr>
          <p:nvPr/>
        </p:nvCxnSpPr>
        <p:spPr>
          <a:xfrm flipH="1" flipV="1">
            <a:off x="4978040" y="5346003"/>
            <a:ext cx="1114502" cy="1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8618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Dead zone, soft zone, hard limits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Field Of View(FOV) :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시야각을 나타내는 것으로 값의 변화에 따라 카메라에 들어오는 모습이 달라진다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Body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Parametar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Follow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대상을 어떻게 따라 갈 것인지 결정하는 요소 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Binding Mode :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전역공간에 존재할지 대상의 로컬 공간에 존재할지 설정한다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Follow Offset :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대상으로 부터 얼마나 떨어져 존재하는지 설정한다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?? Damping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: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추적해서 따라갈 때 얼마의 크기로 저항을 줄 것인지 설정한다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값이 적을수록 빠르게 따라간다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C4869CDE-FEEA-4E80-8DB8-0DF3544C2A40}"/>
              </a:ext>
            </a:extLst>
          </p:cNvPr>
          <p:cNvGrpSpPr/>
          <p:nvPr/>
        </p:nvGrpSpPr>
        <p:grpSpPr>
          <a:xfrm>
            <a:off x="1189482" y="1071799"/>
            <a:ext cx="9806119" cy="2942669"/>
            <a:chOff x="1137676" y="1071799"/>
            <a:chExt cx="9806119" cy="2942669"/>
          </a:xfrm>
        </p:grpSpPr>
        <p:pic>
          <p:nvPicPr>
            <p:cNvPr id="3" name="그림 2" descr="옅은, 사진, 앉아있는, 테이블이(가) 표시된 사진&#10;&#10;자동 생성된 설명">
              <a:extLst>
                <a:ext uri="{FF2B5EF4-FFF2-40B4-BE49-F238E27FC236}">
                  <a16:creationId xmlns:a16="http://schemas.microsoft.com/office/drawing/2014/main" xmlns="" id="{CB0DBE0D-C626-4FA7-9224-7943FBA76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7676" y="1071800"/>
              <a:ext cx="4840337" cy="2942668"/>
            </a:xfrm>
            <a:prstGeom prst="rect">
              <a:avLst/>
            </a:prstGeom>
          </p:spPr>
        </p:pic>
        <p:pic>
          <p:nvPicPr>
            <p:cNvPr id="10" name="그림 9" descr="옅은, 사진, 어두운, 테이블이(가) 표시된 사진&#10;&#10;자동 생성된 설명">
              <a:extLst>
                <a:ext uri="{FF2B5EF4-FFF2-40B4-BE49-F238E27FC236}">
                  <a16:creationId xmlns:a16="http://schemas.microsoft.com/office/drawing/2014/main" xmlns="" id="{83F2ADD8-FF12-4F29-AAAA-2FD3FDD41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2542" y="1071799"/>
              <a:ext cx="4851253" cy="2942668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0433659-C64D-4C5C-A8ED-58ABA41F7BDA}"/>
              </a:ext>
            </a:extLst>
          </p:cNvPr>
          <p:cNvSpPr txBox="1"/>
          <p:nvPr/>
        </p:nvSpPr>
        <p:spPr>
          <a:xfrm>
            <a:off x="3119114" y="4014467"/>
            <a:ext cx="1047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Arial Black" panose="020B0A04020102020204" pitchFamily="34" charset="0"/>
              </a:rPr>
              <a:t>Fov</a:t>
            </a:r>
            <a:r>
              <a:rPr lang="en-US" altLang="ko-KR" sz="1600" dirty="0">
                <a:latin typeface="Arial Black" panose="020B0A04020102020204" pitchFamily="34" charset="0"/>
              </a:rPr>
              <a:t> : 40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B8179EC-668C-4E19-97A0-DFE0BB34E408}"/>
              </a:ext>
            </a:extLst>
          </p:cNvPr>
          <p:cNvSpPr txBox="1"/>
          <p:nvPr/>
        </p:nvSpPr>
        <p:spPr>
          <a:xfrm>
            <a:off x="8122051" y="4014467"/>
            <a:ext cx="1047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Arial Black" panose="020B0A04020102020204" pitchFamily="34" charset="0"/>
              </a:rPr>
              <a:t>Fov</a:t>
            </a:r>
            <a:r>
              <a:rPr lang="en-US" altLang="ko-KR" sz="1600" dirty="0">
                <a:latin typeface="Arial Black" panose="020B0A04020102020204" pitchFamily="34" charset="0"/>
              </a:rPr>
              <a:t> : 20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708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Dead zone, soft zone, hard limits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Aim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Traked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Object Offset (0, 0.5, 0)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으로 변경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Horizontal Damping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과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Vertical Damping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0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으로 변경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en-US" altLang="ko-KR" sz="1600">
                <a:latin typeface="Arial Black" pitchFamily="34" charset="0"/>
                <a:sym typeface="Wingdings" panose="05000000000000000000" pitchFamily="2" charset="2"/>
              </a:rPr>
              <a:t>Soft </a:t>
            </a:r>
            <a:r>
              <a:rPr lang="en-US" altLang="ko-KR" sz="1600" smtClean="0">
                <a:latin typeface="Arial Black" pitchFamily="34" charset="0"/>
                <a:sym typeface="Wingdings" panose="05000000000000000000" pitchFamily="2" charset="2"/>
              </a:rPr>
              <a:t>Zone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Width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Soft Zone Height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0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으로 변경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686FCA7C-4F49-4A45-BF6D-6D7CE95D6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26" y="1564242"/>
            <a:ext cx="4010585" cy="321989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24971D5-7930-48A9-ACC3-49C2FFB20FC0}"/>
              </a:ext>
            </a:extLst>
          </p:cNvPr>
          <p:cNvSpPr/>
          <p:nvPr/>
        </p:nvSpPr>
        <p:spPr>
          <a:xfrm>
            <a:off x="1233436" y="1564243"/>
            <a:ext cx="3840364" cy="480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8DC6520-6C98-4A82-A5A9-DCA0FC63DA2B}"/>
              </a:ext>
            </a:extLst>
          </p:cNvPr>
          <p:cNvSpPr/>
          <p:nvPr/>
        </p:nvSpPr>
        <p:spPr>
          <a:xfrm>
            <a:off x="1233436" y="3751921"/>
            <a:ext cx="3840364" cy="357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031B512-3734-42FB-B0F8-8373A0DF8F35}"/>
              </a:ext>
            </a:extLst>
          </p:cNvPr>
          <p:cNvSpPr/>
          <p:nvPr/>
        </p:nvSpPr>
        <p:spPr>
          <a:xfrm>
            <a:off x="1233436" y="2611547"/>
            <a:ext cx="3840364" cy="480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E514E64-4DAF-4B6C-BCC3-A26ECABF16DC}"/>
              </a:ext>
            </a:extLst>
          </p:cNvPr>
          <p:cNvSpPr txBox="1"/>
          <p:nvPr/>
        </p:nvSpPr>
        <p:spPr>
          <a:xfrm>
            <a:off x="5165826" y="2045111"/>
            <a:ext cx="5877848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Tracked Object Offset Field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원래 추적 대상에서 얼마나 더 떨어진 곳을 조준할지 결정한다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회전에 대한 제어 값을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0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으로 해서 바로 따라 갈 수 있게 하였다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Soft Zone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또한 제거해서 지연시간을 가지고 변화하지 않게 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283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구성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18774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itchFamily="34" charset="0"/>
              </a:rPr>
              <a:t>Standard</a:t>
            </a:r>
            <a:r>
              <a:rPr lang="ko-KR" altLang="en-US" dirty="0">
                <a:latin typeface="Arial Black" pitchFamily="34" charset="0"/>
              </a:rPr>
              <a:t> </a:t>
            </a:r>
            <a:r>
              <a:rPr lang="en-US" altLang="ko-KR" dirty="0">
                <a:latin typeface="Arial Black" pitchFamily="34" charset="0"/>
              </a:rPr>
              <a:t>Packages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Unity</a:t>
            </a:r>
            <a:r>
              <a:rPr lang="ko-KR" altLang="en-US" sz="1600" dirty="0">
                <a:latin typeface="Arial Black" pitchFamily="34" charset="0"/>
              </a:rPr>
              <a:t>에서 사용자의 편의를 위해 제공하고 있는 </a:t>
            </a:r>
            <a:r>
              <a:rPr lang="en-US" altLang="ko-KR" sz="1600" dirty="0">
                <a:latin typeface="Arial Black" pitchFamily="34" charset="0"/>
              </a:rPr>
              <a:t>Package</a:t>
            </a:r>
            <a:r>
              <a:rPr lang="ko-KR" altLang="en-US" sz="1600" dirty="0">
                <a:latin typeface="Arial Black" pitchFamily="34" charset="0"/>
              </a:rPr>
              <a:t>들이다 필요여부에 따라 </a:t>
            </a:r>
            <a:r>
              <a:rPr lang="en-US" altLang="ko-KR" sz="1600" dirty="0">
                <a:latin typeface="Arial Black" pitchFamily="34" charset="0"/>
              </a:rPr>
              <a:t>Package Manager</a:t>
            </a:r>
            <a:r>
              <a:rPr lang="ko-KR" altLang="en-US" sz="1600" dirty="0">
                <a:latin typeface="Arial Black" pitchFamily="34" charset="0"/>
              </a:rPr>
              <a:t>를 통해 </a:t>
            </a:r>
            <a:r>
              <a:rPr lang="en-US" altLang="ko-KR" sz="1600" dirty="0">
                <a:latin typeface="Arial Black" pitchFamily="34" charset="0"/>
              </a:rPr>
              <a:t>Import</a:t>
            </a:r>
            <a:r>
              <a:rPr lang="ko-KR" altLang="en-US" sz="1600" dirty="0">
                <a:latin typeface="Arial Black" pitchFamily="34" charset="0"/>
              </a:rPr>
              <a:t>해서 사용할 수 있다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Assets </a:t>
            </a:r>
            <a:r>
              <a:rPr lang="ko-KR" altLang="en-US" sz="1600" dirty="0">
                <a:latin typeface="Arial Black" pitchFamily="34" charset="0"/>
              </a:rPr>
              <a:t>폴더 아래에 </a:t>
            </a:r>
            <a:r>
              <a:rPr lang="en-US" altLang="ko-KR" sz="1600" dirty="0">
                <a:latin typeface="Arial Black" pitchFamily="34" charset="0"/>
              </a:rPr>
              <a:t>Packages </a:t>
            </a:r>
            <a:r>
              <a:rPr lang="ko-KR" altLang="en-US" sz="1600" dirty="0">
                <a:latin typeface="Arial Black" pitchFamily="34" charset="0"/>
              </a:rPr>
              <a:t>폴더가 </a:t>
            </a:r>
            <a:r>
              <a:rPr lang="en-US" altLang="ko-KR" sz="1600" dirty="0">
                <a:latin typeface="Arial Black" pitchFamily="34" charset="0"/>
              </a:rPr>
              <a:t>Standard Packages</a:t>
            </a:r>
            <a:r>
              <a:rPr lang="ko-KR" altLang="en-US" sz="1600" dirty="0">
                <a:latin typeface="Arial Black" pitchFamily="34" charset="0"/>
              </a:rPr>
              <a:t>들이 저장되는 폴더이다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122ECF8-496F-40A9-833D-F85632356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846916"/>
            <a:ext cx="6566431" cy="3010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4876DB02-DBA4-44B8-8BC3-A5F00A1ED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234" y="2581156"/>
            <a:ext cx="3372321" cy="1695687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36E5FE4F-93A1-47F8-9A12-3ED538F28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2102" y="4298341"/>
            <a:ext cx="5891817" cy="25693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ABE00BE-843C-4509-B2D1-A7CC8A32A270}"/>
              </a:ext>
            </a:extLst>
          </p:cNvPr>
          <p:cNvSpPr txBox="1"/>
          <p:nvPr/>
        </p:nvSpPr>
        <p:spPr>
          <a:xfrm>
            <a:off x="4507553" y="3375011"/>
            <a:ext cx="6536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itchFamily="34" charset="0"/>
              </a:rPr>
              <a:t>Standard</a:t>
            </a:r>
            <a:r>
              <a:rPr lang="ko-KR" altLang="en-US" dirty="0">
                <a:latin typeface="Arial Black" pitchFamily="34" charset="0"/>
              </a:rPr>
              <a:t> </a:t>
            </a:r>
            <a:r>
              <a:rPr lang="en-US" altLang="ko-KR" dirty="0">
                <a:latin typeface="Arial Black" pitchFamily="34" charset="0"/>
              </a:rPr>
              <a:t>Packages</a:t>
            </a:r>
            <a:r>
              <a:rPr lang="ko-KR" altLang="en-US" dirty="0">
                <a:latin typeface="Arial Black" pitchFamily="34" charset="0"/>
              </a:rPr>
              <a:t>는 </a:t>
            </a:r>
            <a:r>
              <a:rPr lang="en-US" altLang="ko-KR" dirty="0">
                <a:latin typeface="Arial Black" pitchFamily="34" charset="0"/>
              </a:rPr>
              <a:t>Window &gt; Package Manager</a:t>
            </a:r>
            <a:r>
              <a:rPr lang="ko-KR" altLang="en-US" dirty="0">
                <a:latin typeface="Arial Black" pitchFamily="34" charset="0"/>
              </a:rPr>
              <a:t>에서 나타나는 </a:t>
            </a:r>
            <a:r>
              <a:rPr lang="en-US" altLang="ko-KR" dirty="0">
                <a:latin typeface="Arial Black" pitchFamily="34" charset="0"/>
              </a:rPr>
              <a:t>Manager </a:t>
            </a:r>
            <a:r>
              <a:rPr lang="ko-KR" altLang="en-US" dirty="0">
                <a:latin typeface="Arial Black" pitchFamily="34" charset="0"/>
              </a:rPr>
              <a:t>툴을 이용해 원하는 </a:t>
            </a:r>
            <a:r>
              <a:rPr lang="en-US" altLang="ko-KR" dirty="0">
                <a:latin typeface="Arial Black" pitchFamily="34" charset="0"/>
              </a:rPr>
              <a:t>Package</a:t>
            </a:r>
            <a:r>
              <a:rPr lang="ko-KR" altLang="en-US" dirty="0">
                <a:latin typeface="Arial Black" pitchFamily="34" charset="0"/>
              </a:rPr>
              <a:t>들을 적용할 수 있다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</p:txBody>
      </p:sp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1E3B9B53-8AD6-455E-9CFD-3073210A4F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2247" y="4448120"/>
            <a:ext cx="3677970" cy="224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9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Light map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</a:rPr>
              <a:t>MainScene</a:t>
            </a:r>
            <a:r>
              <a:rPr lang="ko-KR" altLang="en-US" sz="1600" dirty="0">
                <a:latin typeface="Arial Black" pitchFamily="34" charset="0"/>
              </a:rPr>
              <a:t>을 만들고 </a:t>
            </a:r>
            <a:r>
              <a:rPr lang="en-US" altLang="ko-KR" sz="1600" dirty="0">
                <a:latin typeface="Arial Black" pitchFamily="34" charset="0"/>
              </a:rPr>
              <a:t>Level Art</a:t>
            </a:r>
            <a:r>
              <a:rPr lang="ko-KR" altLang="en-US" sz="1600" dirty="0">
                <a:latin typeface="Arial Black" pitchFamily="34" charset="0"/>
              </a:rPr>
              <a:t>를 가져와서 기본 지형을 구성하자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Level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구성요소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(Level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이나 난이도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밸런스에 영향을 미치는 요소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구축하는 것이다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기본 설치된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Directional Light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삭제하자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Level Art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LightMap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과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Light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설치 되었기 때문에 삭제했다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해당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Prefab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적용하면 이미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LightMap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 적용되어 있기 때문에 자동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Baking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시도하기 때문에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Load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시간이 걸릴 것이다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작은 변화에도 매번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Baking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하기 때문에 당분간은 수동으로 사용해야 작업에 지장이 없다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첫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Baking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시간이 꽤 걸린다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ADC96ED3-7F19-4194-B653-16C1FEB0A8CB}"/>
              </a:ext>
            </a:extLst>
          </p:cNvPr>
          <p:cNvGrpSpPr/>
          <p:nvPr/>
        </p:nvGrpSpPr>
        <p:grpSpPr>
          <a:xfrm>
            <a:off x="1138168" y="2301885"/>
            <a:ext cx="9905752" cy="1853482"/>
            <a:chOff x="1138168" y="1768080"/>
            <a:chExt cx="9905752" cy="1853482"/>
          </a:xfrm>
        </p:grpSpPr>
        <p:pic>
          <p:nvPicPr>
            <p:cNvPr id="8" name="그림 7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42274AC0-7096-4209-9419-4457D9B14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9068" y="1768080"/>
              <a:ext cx="3372321" cy="809738"/>
            </a:xfrm>
            <a:prstGeom prst="rect">
              <a:avLst/>
            </a:prstGeom>
          </p:spPr>
        </p:pic>
        <p:pic>
          <p:nvPicPr>
            <p:cNvPr id="16" name="그림 15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C6926FCF-7F34-47C0-9DA8-E92D7C860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8168" y="1768080"/>
              <a:ext cx="3400900" cy="1819529"/>
            </a:xfrm>
            <a:prstGeom prst="rect">
              <a:avLst/>
            </a:prstGeom>
          </p:spPr>
        </p:pic>
        <p:pic>
          <p:nvPicPr>
            <p:cNvPr id="18" name="그림 17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1A2878F9-1090-4702-8384-5CDB88EC4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76389" y="1773454"/>
              <a:ext cx="3267531" cy="1848108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E720C6B2-B59E-4367-B98F-8E57CE4ADC14}"/>
                </a:ext>
              </a:extLst>
            </p:cNvPr>
            <p:cNvSpPr/>
            <p:nvPr/>
          </p:nvSpPr>
          <p:spPr>
            <a:xfrm>
              <a:off x="1144591" y="2389239"/>
              <a:ext cx="3372321" cy="12323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E601278C-6C46-4D41-B3AB-A0B620D678A6}"/>
                </a:ext>
              </a:extLst>
            </p:cNvPr>
            <p:cNvSpPr/>
            <p:nvPr/>
          </p:nvSpPr>
          <p:spPr>
            <a:xfrm>
              <a:off x="7776389" y="2827217"/>
              <a:ext cx="3267531" cy="2011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3A3A2856-B448-4FFC-A3AC-AB6FA36B41D6}"/>
                </a:ext>
              </a:extLst>
            </p:cNvPr>
            <p:cNvSpPr/>
            <p:nvPr/>
          </p:nvSpPr>
          <p:spPr>
            <a:xfrm>
              <a:off x="4545492" y="2381617"/>
              <a:ext cx="3208742" cy="1962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xmlns="" id="{C46CE4B3-B87E-4696-A075-8E9C63F65A91}"/>
                </a:ext>
              </a:extLst>
            </p:cNvPr>
            <p:cNvCxnSpPr>
              <a:stCxn id="20" idx="2"/>
              <a:endCxn id="21" idx="2"/>
            </p:cNvCxnSpPr>
            <p:nvPr/>
          </p:nvCxnSpPr>
          <p:spPr>
            <a:xfrm rot="5400000" flipH="1">
              <a:off x="7554751" y="1172931"/>
              <a:ext cx="450515" cy="3260292"/>
            </a:xfrm>
            <a:prstGeom prst="bentConnector3">
              <a:avLst>
                <a:gd name="adj1" fmla="val -50742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45FBBE19-0878-4C2B-A246-8322727EDA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4632" y="4787822"/>
            <a:ext cx="4904886" cy="31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6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Light map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Unity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Lighting Data Asset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사용하여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Lighting Effect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실시간 연산 량을 줄이며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Scene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변화가 감지 때마다 매번 새로운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Lighting Asset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생성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(Baking)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Lighting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연산이 비싸기 때문에 미리미리 조금씩 자주 해놓는게 연산 량을 줄이는 것이기 때문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Lighting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Data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Asset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포함된 주요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Data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중 하나가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Light Map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Light Map :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오브젝트가 빛을 받았을 때 어떻게 보여질지 미리 그려진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Texture.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물체의 표면위에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데칼을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입히는 것으로 이해할 수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실시간 광원이 없이 빛을 내는 것처럼 보이는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Light Object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배치하고 이를 실시간 광원이 적용되는 것처럼 보이게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 descr="앉아있는, 컴퓨터, 모니터, 테이블이(가) 표시된 사진&#10;&#10;자동 생성된 설명">
            <a:extLst>
              <a:ext uri="{FF2B5EF4-FFF2-40B4-BE49-F238E27FC236}">
                <a16:creationId xmlns:a16="http://schemas.microsoft.com/office/drawing/2014/main" xmlns="" id="{14F4290F-CBE6-4FFD-90A2-E034C3005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2868070"/>
            <a:ext cx="3403612" cy="18366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4A0EE8D-8642-4565-9D1A-245ECB1C0B5A}"/>
              </a:ext>
            </a:extLst>
          </p:cNvPr>
          <p:cNvSpPr txBox="1"/>
          <p:nvPr/>
        </p:nvSpPr>
        <p:spPr>
          <a:xfrm>
            <a:off x="1138168" y="4778478"/>
            <a:ext cx="41177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</a:rPr>
              <a:t>실제로 </a:t>
            </a:r>
            <a:r>
              <a:rPr lang="en-US" altLang="ko-KR" sz="1600" dirty="0">
                <a:latin typeface="Arial Black" panose="020B0A04020102020204" pitchFamily="34" charset="0"/>
              </a:rPr>
              <a:t>Directional Light</a:t>
            </a:r>
            <a:r>
              <a:rPr lang="ko-KR" altLang="en-US" sz="1600" dirty="0">
                <a:latin typeface="Arial Black" panose="020B0A04020102020204" pitchFamily="34" charset="0"/>
              </a:rPr>
              <a:t>를 삭제해서 실시간 광원이 없는 상태이다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Light Object</a:t>
            </a:r>
            <a:r>
              <a:rPr lang="ko-KR" altLang="en-US" sz="1600" dirty="0">
                <a:latin typeface="Arial Black" panose="020B0A04020102020204" pitchFamily="34" charset="0"/>
              </a:rPr>
              <a:t>와 </a:t>
            </a:r>
            <a:r>
              <a:rPr lang="en-US" altLang="ko-KR" sz="1600" dirty="0">
                <a:latin typeface="Arial Black" panose="020B0A04020102020204" pitchFamily="34" charset="0"/>
              </a:rPr>
              <a:t>Light Map</a:t>
            </a:r>
            <a:r>
              <a:rPr lang="ko-KR" altLang="en-US" sz="1600" dirty="0">
                <a:latin typeface="Arial Black" panose="020B0A04020102020204" pitchFamily="34" charset="0"/>
              </a:rPr>
              <a:t>을 적용해 실제 빛이 비추는 강도와 효과를 통해 실시간 과원을 컨트롤하거나 배치하지 않고 적절한 효과를 줄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pic>
        <p:nvPicPr>
          <p:cNvPr id="9" name="그림 8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xmlns="" id="{57DF5079-8E5F-461E-B68B-B93E8BBC5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961" y="3165360"/>
            <a:ext cx="578795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Lighting</a:t>
            </a:r>
            <a:r>
              <a:rPr lang="ko-KR" altLang="en-US" dirty="0"/>
              <a:t> </a:t>
            </a:r>
            <a:r>
              <a:rPr lang="en-US" altLang="ko-KR" dirty="0"/>
              <a:t>setting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AutoBaking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 적용되고 있는 셋팅을 조정해서 내가 원할 시점에 수동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Baking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할 수 있게 옵션을 바꾸자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946E5426-6DC3-4D1A-9CAF-7BE7EA68C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76" y="1070779"/>
            <a:ext cx="9902263" cy="572001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2D98688-8B09-4B7B-B5A3-59CF7F492AD3}"/>
              </a:ext>
            </a:extLst>
          </p:cNvPr>
          <p:cNvSpPr/>
          <p:nvPr/>
        </p:nvSpPr>
        <p:spPr>
          <a:xfrm>
            <a:off x="1144591" y="3077497"/>
            <a:ext cx="4046841" cy="245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1E22659-A16F-4735-9205-886B4703DA4A}"/>
              </a:ext>
            </a:extLst>
          </p:cNvPr>
          <p:cNvSpPr/>
          <p:nvPr/>
        </p:nvSpPr>
        <p:spPr>
          <a:xfrm>
            <a:off x="2968475" y="4666215"/>
            <a:ext cx="2222957" cy="245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CA1AAD37-89B1-462E-BA53-C4D4C202991D}"/>
              </a:ext>
            </a:extLst>
          </p:cNvPr>
          <p:cNvSpPr/>
          <p:nvPr/>
        </p:nvSpPr>
        <p:spPr>
          <a:xfrm>
            <a:off x="5338912" y="2105653"/>
            <a:ext cx="4129553" cy="4605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51705D43-E53F-4296-A304-F54E98D478F4}"/>
              </a:ext>
            </a:extLst>
          </p:cNvPr>
          <p:cNvSpPr/>
          <p:nvPr/>
        </p:nvSpPr>
        <p:spPr>
          <a:xfrm>
            <a:off x="9468466" y="3239935"/>
            <a:ext cx="1571474" cy="535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171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Lighting</a:t>
            </a:r>
            <a:r>
              <a:rPr lang="ko-KR" altLang="en-US" dirty="0"/>
              <a:t> </a:t>
            </a:r>
            <a:r>
              <a:rPr lang="en-US" altLang="ko-KR" dirty="0"/>
              <a:t>setting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글로벌 </a:t>
            </a:r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일루미네이션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(Global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Illumination)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물체의 표면에 직접 들어오는 빛 뿐만 아니라 다른 물체의 표면에서 반사되어 들어온 간접광까지 표현한다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줄여서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GI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라고 부른다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PC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성능으로도 실시간 글로벌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일루미네이션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옵션을 온전히 사용하기 힘들다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체크되어 있는 두 가지 옵션이 이미 적용이 되어 있고 여기서 리얼타임 글로벌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일루미네이션은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완전 실시간 글로벌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일루미네이션은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아니다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Realtime Global Illumination, Bake Global Illumination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 체크되어 있는지 확인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0379FA70-CE61-4E8B-953D-8C0D3096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070779"/>
            <a:ext cx="4782217" cy="990738"/>
          </a:xfrm>
          <a:prstGeom prst="rect">
            <a:avLst/>
          </a:prstGeom>
        </p:spPr>
      </p:pic>
      <p:pic>
        <p:nvPicPr>
          <p:cNvPr id="6" name="그림 5" descr="모니터, 개체, 시계, 텔레비전이(가) 표시된 사진&#10;&#10;자동 생성된 설명">
            <a:extLst>
              <a:ext uri="{FF2B5EF4-FFF2-40B4-BE49-F238E27FC236}">
                <a16:creationId xmlns:a16="http://schemas.microsoft.com/office/drawing/2014/main" xmlns="" id="{5358DED3-DB75-4438-B262-FB2015470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68" y="2686049"/>
            <a:ext cx="5498606" cy="17259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F9089B4-1FAF-4F68-B8DF-F026FF52DA2F}"/>
              </a:ext>
            </a:extLst>
          </p:cNvPr>
          <p:cNvSpPr txBox="1"/>
          <p:nvPr/>
        </p:nvSpPr>
        <p:spPr>
          <a:xfrm>
            <a:off x="1435509" y="4411970"/>
            <a:ext cx="2198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GI</a:t>
            </a:r>
            <a:r>
              <a:rPr lang="ko-KR" altLang="en-US" sz="1400" dirty="0">
                <a:latin typeface="Arial Black" panose="020B0A04020102020204" pitchFamily="34" charset="0"/>
              </a:rPr>
              <a:t>를 사용하지 않은 경우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D74A8D5-2E58-4169-9EF6-233A37845864}"/>
              </a:ext>
            </a:extLst>
          </p:cNvPr>
          <p:cNvSpPr txBox="1"/>
          <p:nvPr/>
        </p:nvSpPr>
        <p:spPr>
          <a:xfrm>
            <a:off x="4492670" y="4411969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GI</a:t>
            </a:r>
            <a:r>
              <a:rPr lang="ko-KR" altLang="en-US" sz="1400" dirty="0">
                <a:latin typeface="Arial Black" panose="020B0A04020102020204" pitchFamily="34" charset="0"/>
              </a:rPr>
              <a:t>를 사용한 경우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466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Lighting</a:t>
            </a:r>
            <a:r>
              <a:rPr lang="ko-KR" altLang="en-US" dirty="0"/>
              <a:t> </a:t>
            </a:r>
            <a:r>
              <a:rPr lang="en-US" altLang="ko-KR" dirty="0"/>
              <a:t>setting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5146" y="1136064"/>
            <a:ext cx="9902263" cy="45858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실시간 글로벌 </a:t>
            </a:r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일루미네이션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(Realtime Global Illumination)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빛의 세기와 방향 등이 달라졌을 때 그 변화를 간접광에 실시간으로 반영한다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Light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Map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여러 방향에 대해 생성한다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	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여러 방향에 대한 빛의 예상 반사 방향과 예상 이동 결로 등의 정보를 미리 계산해서 저장한다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미리 계산된 정보는 게임 도중 물체 표면에 들어오는 빛의 방향 등이 달라져도 간접광이 어떤 방향에 어떤 세기로 반사되어야 하는지 적은 비용으로 추측할 수 있으며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광원의 변화를 실시간으로 간접광에 반영할 수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옵션을 설정할 경우 반드시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Generate Lighting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통해 수동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Baking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해줘야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베이크된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글로벌 </a:t>
            </a:r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일루미네이션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(Baked Global Illumination)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고정된 빛에 의한 간접광을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Light Map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으로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Bake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하여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GameObject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위에 미리 입힌다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반영된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간접광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효과는 게임 도중에 실시간으로 변하지 않는다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실시간 글로벌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일루미네이션보다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표현의 질과 런타임 성능이 더 좋다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하지만 빛의 밝기나 방향이 게임 도중에 달라져도 간접광에 반영되지 않기 때문에 게임 도중에 갑자기 주변이 밝아지거나 어두워지면 이질감을 느낄 수도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23686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1837</TotalTime>
  <Words>2562</Words>
  <Application>Microsoft Office PowerPoint</Application>
  <PresentationFormat>사용자 지정</PresentationFormat>
  <Paragraphs>426</Paragraphs>
  <Slides>35</Slides>
  <Notes>33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회로</vt:lpstr>
      <vt:lpstr>Unity -Cahpter7-</vt:lpstr>
      <vt:lpstr>목차</vt:lpstr>
      <vt:lpstr>Linghting 설정</vt:lpstr>
      <vt:lpstr>1. 프로젝트 구성</vt:lpstr>
      <vt:lpstr>2. Light map</vt:lpstr>
      <vt:lpstr>2. Light map</vt:lpstr>
      <vt:lpstr>3. Lighting setting</vt:lpstr>
      <vt:lpstr>3. Lighting setting</vt:lpstr>
      <vt:lpstr>3. Lighting setting</vt:lpstr>
      <vt:lpstr>3. Lighting setting</vt:lpstr>
      <vt:lpstr>3. Lighting setting</vt:lpstr>
      <vt:lpstr>Humanoid animation</vt:lpstr>
      <vt:lpstr>1. Player Character추가</vt:lpstr>
      <vt:lpstr>1. Player Character추가</vt:lpstr>
      <vt:lpstr>2. Player Character Animator Controller</vt:lpstr>
      <vt:lpstr>3. Blend tree</vt:lpstr>
      <vt:lpstr>3. Blend tree</vt:lpstr>
      <vt:lpstr>4. 병렬 레이어 – Upper body layer</vt:lpstr>
      <vt:lpstr>5. Avatar Mask</vt:lpstr>
      <vt:lpstr>5. Avatar Mask</vt:lpstr>
      <vt:lpstr>5. Animation layer에 avartarmask 적용</vt:lpstr>
      <vt:lpstr>캐릭터 이동구현</vt:lpstr>
      <vt:lpstr>1. Input과 actor 나누기</vt:lpstr>
      <vt:lpstr>1. Input Controll option 수정</vt:lpstr>
      <vt:lpstr>1. Input Controll option 수정</vt:lpstr>
      <vt:lpstr>2. PlayerMovement</vt:lpstr>
      <vt:lpstr>2. PlayerMovement</vt:lpstr>
      <vt:lpstr>Cinemachine을 이용한 Follow cam구현</vt:lpstr>
      <vt:lpstr>1. Cinemachine</vt:lpstr>
      <vt:lpstr>1. Cinemachine</vt:lpstr>
      <vt:lpstr>2. Cinemachine setting</vt:lpstr>
      <vt:lpstr>2. Dead zone, soft zone, hard limits</vt:lpstr>
      <vt:lpstr>2. Dead zone, soft zone, hard limits</vt:lpstr>
      <vt:lpstr>2. Dead zone, soft zone, hard limits</vt:lpstr>
      <vt:lpstr>2. Dead zone, soft zone, hard limits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-게임 수학-</dc:title>
  <dc:creator>Ji Hyeon Choi</dc:creator>
  <cp:lastModifiedBy>A-06</cp:lastModifiedBy>
  <cp:revision>156</cp:revision>
  <dcterms:created xsi:type="dcterms:W3CDTF">2019-01-08T00:45:21Z</dcterms:created>
  <dcterms:modified xsi:type="dcterms:W3CDTF">2021-09-30T08:18:25Z</dcterms:modified>
</cp:coreProperties>
</file>