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60" r:id="rId6"/>
    <p:sldId id="262" r:id="rId7"/>
    <p:sldId id="261" r:id="rId8"/>
    <p:sldId id="263" r:id="rId9"/>
    <p:sldId id="264" r:id="rId10"/>
    <p:sldId id="268" r:id="rId11"/>
    <p:sldId id="267" r:id="rId12"/>
    <p:sldId id="265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NanumSquare Bold" panose="020B0600000101010101" pitchFamily="34" charset="-127"/>
      <p:bold r:id="rId20"/>
    </p:embeddedFont>
    <p:embeddedFont>
      <p:font typeface="NanumSquare ExtraBold" panose="020B0600000101010101" pitchFamily="34" charset="-127"/>
      <p:bold r:id="rId21"/>
    </p:embeddedFont>
    <p:embeddedFont>
      <p:font typeface="NanumSquare Light" panose="020B0600000101010101" pitchFamily="34" charset="-127"/>
      <p:regular r:id="rId22"/>
    </p:embeddedFont>
    <p:embeddedFont>
      <p:font typeface="NanumSquareRound Bold" panose="020B0600000101010101" pitchFamily="34" charset="-127"/>
      <p:bold r:id="rId23"/>
    </p:embeddedFont>
    <p:embeddedFont>
      <p:font typeface="NanumSquareRound Light" panose="020B0600000101010101" pitchFamily="34" charset="-127"/>
      <p:regular r:id="rId24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E"/>
    <a:srgbClr val="C85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405"/>
  </p:normalViewPr>
  <p:slideViewPr>
    <p:cSldViewPr snapToGrid="0" showGuides="1">
      <p:cViewPr varScale="1">
        <p:scale>
          <a:sx n="147" d="100"/>
          <a:sy n="147" d="100"/>
        </p:scale>
        <p:origin x="9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28DD-FA3F-E953-851F-30CFABCE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5F24-495D-73AF-7128-67C1032C1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05B-9294-590A-359C-19F0BAC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78A-73A5-9FAA-35A1-2BEADD3C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3FD6-AD80-7DFF-AD35-B9A561A2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43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88F-58A6-6A4D-C564-5DA40B30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E9D20-6D43-8B1B-AE58-3BEEE6C8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248C-A298-0A73-6AB3-FF97748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7707-2AEB-E3AB-1FD3-8E42CC9B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6E20-4AEF-B176-FB9B-8D20E659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3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F8594-E08B-1F03-9506-13672A0D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BEAD-93B9-9308-DF33-B64DBACE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F16F-A9C3-8F47-3535-CFFD256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1F7B-8C31-B7FE-8543-1DC4137B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5AE7-8D3F-327B-9FA4-0F0BEE33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86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DDD7-18D7-5F44-0386-B87EF36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ABE5-7AFA-0370-A8B1-17778E65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ABA4-7406-6041-A54F-80888D7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4D4D-3F00-77C1-F5AF-E35617E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26C7-A66D-2768-F168-57BCFE1B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24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0C6-8EC3-9FE4-9A47-2F9F621E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14F8-3638-60F9-33CA-DD23D679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05CF-A9E4-4B23-A59B-C1D932CA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4077-7280-96F0-2C94-7B76D3B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2E44-E7B6-3B80-9B83-6FEAC295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30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846B-36A6-526F-4BA0-24072D2F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5DE-88E9-3CC8-B966-AD1E0972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22C4-336F-9DE1-2333-9285D718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84A1-539D-AA24-6466-03595A7F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26AD-FC6E-3A89-EDD7-3AD426DE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DE48A-31D2-34FD-595B-ABD0D597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27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FBCE-3FF8-8A5A-38E6-6054986C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7EAF-C6D9-14C8-94A9-259DD492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E1517-0080-62E4-9135-46E8A781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021EF-5822-F83D-C186-90B1C174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79A97-1B1A-9705-73C5-E4748B914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457D3-A1E1-9BFA-BC9C-96B49F7F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7AF-64B9-A383-D0DE-F47CC40C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C8465-5993-DAB0-605E-836B30B6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87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FB7D-0988-DEA9-C7D6-F8A46ED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9A373-F66F-03B1-830B-60149BDA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8EBC-2E27-88C2-B0C2-1214A9A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934C-1588-F7AC-1CFB-C147C600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86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B3B1-94AC-81F5-116E-C5E3AF2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D7396-541D-3953-C617-4FF44C77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7694B-3CCB-D0E4-C0DF-9A5F028E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61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C9F7-BD74-29EC-F4B3-3E061E22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7E66-9DFF-2235-CC3B-F57CE6AE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5CEC-D9DC-57F7-F21E-A59A1FDD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4F09-3694-8D75-F8A2-CEC65D76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D256-7B82-50D0-0C29-9D172126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ACA5-8F94-A8CC-6D2A-98B1C09A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2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C4FE-FBF4-BD45-B160-C19B6CE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03A18-988F-A63F-B7F9-B1345512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F1C72-B15B-EFDA-43E4-85FEE835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C8D8-7CCF-A80F-F1D7-C00F2EB8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E4EA-210A-3684-177A-B4252ED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60F6-2E0B-4DB1-71E0-674D02E9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3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19427-A4D3-D5A8-FBD8-B13D404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BA4F-0464-15E8-AB0A-595ED0C2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5398-D64C-A79D-9EB2-49AB19EDB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ECD-B6DF-BD40-A6EF-330FFB866535}" type="datetimeFigureOut">
              <a:rPr lang="en-KR" smtClean="0"/>
              <a:t>12/12/23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BBEB-CE54-8BED-2C37-EDFF249F0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070F-430C-54DA-1307-4BFD0254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8821-9E7D-6E44-B557-50C34593EE3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9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73CD-822F-36AF-52FF-52909FE78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54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F4A3-8CDE-5F9A-5349-466C975E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20220848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선민수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NanumSquareRound Light" panose="020B0600000101010101" pitchFamily="34" charset="-127"/>
              <a:ea typeface="NanumSquareRound Light" panose="020B0600000101010101" pitchFamily="34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Minsu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 Sun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minus.sun@postech.ac.kr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)</a:t>
            </a:r>
          </a:p>
          <a:p>
            <a:endParaRPr lang="en-KR" sz="1600" dirty="0">
              <a:solidFill>
                <a:schemeClr val="tx1">
                  <a:lumMod val="50000"/>
                  <a:lumOff val="50000"/>
                </a:schemeClr>
              </a:solidFill>
              <a:latin typeface="NanumSquareRound Light" panose="020B0600000101010101" pitchFamily="34" charset="-127"/>
              <a:ea typeface="NanumSquareRound Light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EC9F50-7FC3-A313-DEF5-288434E83E29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EBD0AC-0ED5-5DFB-0C0E-011A4DF6286C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3DD953-7472-0181-189C-186D0C169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2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Experiment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2ACAF-026A-EE2D-A8D5-F424B0813579}"/>
              </a:ext>
            </a:extLst>
          </p:cNvPr>
          <p:cNvSpPr txBox="1"/>
          <p:nvPr/>
        </p:nvSpPr>
        <p:spPr>
          <a:xfrm>
            <a:off x="473269" y="1546761"/>
            <a:ext cx="9023419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- 2D points in Cube, n=1M, d=2, k=1, rounds=3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- 2D points in Kuzmin Distribution, n=1M, d=2, k=1, rounds=3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- 3D points in Cube, n=1M, d=3, k=1, rounds =3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- 3D points on Sphere, n=1M, d=3, k=1, rounds = 3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- 3D points in Cube, n=1M, d=3, k=10, rounds = 3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- 3D points in Plummer Distribution, n=1M, d=3, k=10, rounds=3</a:t>
            </a:r>
          </a:p>
        </p:txBody>
      </p:sp>
    </p:spTree>
    <p:extLst>
      <p:ext uri="{BB962C8B-B14F-4D97-AF65-F5344CB8AC3E}">
        <p14:creationId xmlns:p14="http://schemas.microsoft.com/office/powerpoint/2010/main" val="34337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147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2ACAF-026A-EE2D-A8D5-F424B0813579}"/>
              </a:ext>
            </a:extLst>
          </p:cNvPr>
          <p:cNvSpPr txBox="1"/>
          <p:nvPr/>
        </p:nvSpPr>
        <p:spPr>
          <a:xfrm>
            <a:off x="432080" y="2712522"/>
            <a:ext cx="902341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Implement data loader and run script  from PBBS benchmark data</a:t>
            </a:r>
            <a:endParaRPr lang="en-KR" sz="20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Implement baseline(na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 version)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 Working on implementing CUDA version</a:t>
            </a:r>
          </a:p>
        </p:txBody>
      </p:sp>
    </p:spTree>
    <p:extLst>
      <p:ext uri="{BB962C8B-B14F-4D97-AF65-F5344CB8AC3E}">
        <p14:creationId xmlns:p14="http://schemas.microsoft.com/office/powerpoint/2010/main" val="290265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5262278" y="2921168"/>
            <a:ext cx="1667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6000" dirty="0">
                <a:solidFill>
                  <a:srgbClr val="C8004E"/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33896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629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PBBS(Problem Based Benchmark Suite) 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872E1-A00D-A9C5-AC2F-EF34823E0433}"/>
              </a:ext>
            </a:extLst>
          </p:cNvPr>
          <p:cNvSpPr txBox="1"/>
          <p:nvPr/>
        </p:nvSpPr>
        <p:spPr>
          <a:xfrm>
            <a:off x="298103" y="1789192"/>
            <a:ext cx="11595793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Outlined in ACM SIGPLAN Symposium on Principles&amp;Parctice of Parallel Programming (PPoPP), 2022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Collection of over 20 benchmarks defined in terms of their IO characteristics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Basic Building Block(SORT, HIST, ISORT, DDUP)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Graph Algorithms(BFS, MIS, MM, MSF, SF)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Text Processing(BWD, IIDX, LRS, SA, WC)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Computational Geometry/Graphics(CH, DR, DT, </a:t>
            </a:r>
            <a:r>
              <a:rPr lang="en-KR" sz="16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KNN</a:t>
            </a: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, RAY, RQ)</a:t>
            </a:r>
          </a:p>
          <a:p>
            <a:pPr>
              <a:lnSpc>
                <a:spcPct val="150000"/>
              </a:lnSpc>
            </a:pPr>
            <a:r>
              <a:rPr lang="en-KR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 - Others(CLAS, NBODY)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https://github.com/cmuparlay/pbbsbench</a:t>
            </a:r>
          </a:p>
        </p:txBody>
      </p:sp>
    </p:spTree>
    <p:extLst>
      <p:ext uri="{BB962C8B-B14F-4D97-AF65-F5344CB8AC3E}">
        <p14:creationId xmlns:p14="http://schemas.microsoft.com/office/powerpoint/2010/main" val="28556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370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Problem Definition: KNN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872E1-A00D-A9C5-AC2F-EF34823E0433}"/>
              </a:ext>
            </a:extLst>
          </p:cNvPr>
          <p:cNvSpPr txBox="1"/>
          <p:nvPr/>
        </p:nvSpPr>
        <p:spPr>
          <a:xfrm>
            <a:off x="311504" y="2250857"/>
            <a:ext cx="620988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KNN(K-Nearest Neighbors)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Find K nearest neighbors of all individual n points in d-dimensional space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Often used in classifier or regression tasks in machine learning</a:t>
            </a:r>
          </a:p>
        </p:txBody>
      </p:sp>
      <p:pic>
        <p:nvPicPr>
          <p:cNvPr id="2050" name="Picture 2" descr="머신러닝 - 6. K-최근접 이웃(KNN)">
            <a:extLst>
              <a:ext uri="{FF2B5EF4-FFF2-40B4-BE49-F238E27FC236}">
                <a16:creationId xmlns:a16="http://schemas.microsoft.com/office/drawing/2014/main" id="{C84F1744-0BDA-1D29-A413-EB7261FD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67" y="1446247"/>
            <a:ext cx="5104745" cy="38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4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872E1-A00D-A9C5-AC2F-EF34823E0433}"/>
              </a:ext>
            </a:extLst>
          </p:cNvPr>
          <p:cNvSpPr txBox="1"/>
          <p:nvPr/>
        </p:nvSpPr>
        <p:spPr>
          <a:xfrm>
            <a:off x="327978" y="2855477"/>
            <a:ext cx="8947827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4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Step 1: Calculating Distance between points</a:t>
            </a:r>
          </a:p>
          <a:p>
            <a:pPr>
              <a:lnSpc>
                <a:spcPct val="150000"/>
              </a:lnSpc>
            </a:pPr>
            <a:r>
              <a:rPr lang="en-KR" sz="24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Step 2: Sorting points by distance(+ get k nearest points)</a:t>
            </a:r>
          </a:p>
        </p:txBody>
      </p:sp>
    </p:spTree>
    <p:extLst>
      <p:ext uri="{BB962C8B-B14F-4D97-AF65-F5344CB8AC3E}">
        <p14:creationId xmlns:p14="http://schemas.microsoft.com/office/powerpoint/2010/main" val="23862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86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Distance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1D5F6-1C1A-93B3-3208-3227795F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1" y="1585555"/>
            <a:ext cx="5151156" cy="4132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8BE1C-0C4B-D2AA-291E-E85C8F8BC75F}"/>
              </a:ext>
            </a:extLst>
          </p:cNvPr>
          <p:cNvSpPr txBox="1"/>
          <p:nvPr/>
        </p:nvSpPr>
        <p:spPr>
          <a:xfrm>
            <a:off x="211017" y="2612039"/>
            <a:ext cx="5967361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ve: calculate distance of all pairs of points in serial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Strategy: calculate distance in the manner of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matrix multiplication 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with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tiling 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parallel</a:t>
            </a:r>
          </a:p>
        </p:txBody>
      </p:sp>
    </p:spTree>
    <p:extLst>
      <p:ext uri="{BB962C8B-B14F-4D97-AF65-F5344CB8AC3E}">
        <p14:creationId xmlns:p14="http://schemas.microsoft.com/office/powerpoint/2010/main" val="332140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86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476CD-ADC9-F1ED-BD34-2D0B8BAD9DC1}"/>
              </a:ext>
            </a:extLst>
          </p:cNvPr>
          <p:cNvSpPr/>
          <p:nvPr/>
        </p:nvSpPr>
        <p:spPr>
          <a:xfrm>
            <a:off x="1489040" y="1462452"/>
            <a:ext cx="1790099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B5114-6388-A7A2-5AA7-534E99F2F94C}"/>
              </a:ext>
            </a:extLst>
          </p:cNvPr>
          <p:cNvSpPr/>
          <p:nvPr/>
        </p:nvSpPr>
        <p:spPr>
          <a:xfrm rot="5400000">
            <a:off x="4675942" y="1462451"/>
            <a:ext cx="1790099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B3C7A-20A4-CD70-9EF2-A002D9476166}"/>
              </a:ext>
            </a:extLst>
          </p:cNvPr>
          <p:cNvSpPr txBox="1"/>
          <p:nvPr/>
        </p:nvSpPr>
        <p:spPr>
          <a:xfrm>
            <a:off x="3498176" y="2699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D82953-8187-8A65-9BB0-BB698C21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66" t="16245" r="49555" b="20534"/>
          <a:stretch/>
        </p:blipFill>
        <p:spPr>
          <a:xfrm>
            <a:off x="2263508" y="4394398"/>
            <a:ext cx="241161" cy="369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540589-5031-E0D4-D3CE-3934E8392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48" t="16245" r="38533" b="20534"/>
          <a:stretch/>
        </p:blipFill>
        <p:spPr>
          <a:xfrm>
            <a:off x="5390120" y="3869961"/>
            <a:ext cx="361741" cy="369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F3D8A6-47B0-0625-BB92-E9F3854BC3DF}"/>
              </a:ext>
            </a:extLst>
          </p:cNvPr>
          <p:cNvSpPr/>
          <p:nvPr/>
        </p:nvSpPr>
        <p:spPr>
          <a:xfrm>
            <a:off x="8030652" y="1462452"/>
            <a:ext cx="2843683" cy="2843683"/>
          </a:xfrm>
          <a:prstGeom prst="rect">
            <a:avLst/>
          </a:prstGeom>
          <a:solidFill>
            <a:srgbClr val="C85D87"/>
          </a:solidFill>
          <a:ln>
            <a:solidFill>
              <a:srgbClr val="C800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92351-231D-25B9-9531-BFDF7FB0B3E4}"/>
              </a:ext>
            </a:extLst>
          </p:cNvPr>
          <p:cNvSpPr txBox="1"/>
          <p:nvPr/>
        </p:nvSpPr>
        <p:spPr>
          <a:xfrm>
            <a:off x="7297122" y="2699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=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E3F338-71DA-C26D-73A2-1A7CBF0DC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62" t="22457" r="23014" b="17968"/>
          <a:stretch/>
        </p:blipFill>
        <p:spPr>
          <a:xfrm>
            <a:off x="9326889" y="4412081"/>
            <a:ext cx="251208" cy="348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309752-6989-0033-C141-CD867EB957A1}"/>
              </a:ext>
            </a:extLst>
          </p:cNvPr>
          <p:cNvSpPr txBox="1"/>
          <p:nvPr/>
        </p:nvSpPr>
        <p:spPr>
          <a:xfrm>
            <a:off x="1219768" y="26996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07E5B-4FF7-405E-91C7-22DA848ED588}"/>
              </a:ext>
            </a:extLst>
          </p:cNvPr>
          <p:cNvSpPr txBox="1"/>
          <p:nvPr/>
        </p:nvSpPr>
        <p:spPr>
          <a:xfrm>
            <a:off x="5407323" y="16681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B915E-DB3D-A581-971C-075DD344AC7C}"/>
              </a:ext>
            </a:extLst>
          </p:cNvPr>
          <p:cNvSpPr txBox="1"/>
          <p:nvPr/>
        </p:nvSpPr>
        <p:spPr>
          <a:xfrm>
            <a:off x="2224429" y="11413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</a:t>
            </a:r>
            <a:endParaRPr lang="en-KR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FB5A4C-6D5C-F0AF-D271-ACE3A8623963}"/>
              </a:ext>
            </a:extLst>
          </p:cNvPr>
          <p:cNvSpPr txBox="1"/>
          <p:nvPr/>
        </p:nvSpPr>
        <p:spPr>
          <a:xfrm>
            <a:off x="3901927" y="26996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B02A1F-76B8-53E3-7AD1-3A03C0AC346D}"/>
              </a:ext>
            </a:extLst>
          </p:cNvPr>
          <p:cNvSpPr txBox="1"/>
          <p:nvPr/>
        </p:nvSpPr>
        <p:spPr>
          <a:xfrm>
            <a:off x="9288826" y="11718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CFEBF-E679-A935-9CF9-DE9172389694}"/>
              </a:ext>
            </a:extLst>
          </p:cNvPr>
          <p:cNvSpPr txBox="1"/>
          <p:nvPr/>
        </p:nvSpPr>
        <p:spPr>
          <a:xfrm>
            <a:off x="7767970" y="2697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43CD5-82E0-702E-ECA6-509B5820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139" y="4939946"/>
            <a:ext cx="5333696" cy="14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7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2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8BE1C-0C4B-D2AA-291E-E85C8F8BC75F}"/>
              </a:ext>
            </a:extLst>
          </p:cNvPr>
          <p:cNvSpPr txBox="1"/>
          <p:nvPr/>
        </p:nvSpPr>
        <p:spPr>
          <a:xfrm>
            <a:off x="351694" y="2792630"/>
            <a:ext cx="716447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Na</a:t>
            </a:r>
            <a:r>
              <a:rPr lang="en-US" sz="2000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ï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ve: serial O(nlogn) sort (e.g. quick sort, merge sort … 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Strategy: use </a:t>
            </a:r>
            <a:r>
              <a:rPr lang="en-KR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odd-even transposition sort </a:t>
            </a: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parallel</a:t>
            </a:r>
            <a:endParaRPr lang="en-KR" sz="20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1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22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Strategy: Sort</a:t>
            </a:r>
          </a:p>
        </p:txBody>
      </p:sp>
      <p:pic>
        <p:nvPicPr>
          <p:cNvPr id="9218" name="Picture 2" descr="Odd-Even Sort / Brick Sort - GeeksforGeeks">
            <a:extLst>
              <a:ext uri="{FF2B5EF4-FFF2-40B4-BE49-F238E27FC236}">
                <a16:creationId xmlns:a16="http://schemas.microsoft.com/office/drawing/2014/main" id="{CA37A642-3CF8-CF14-8C01-34CD1822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65" y="1120705"/>
            <a:ext cx="4182627" cy="41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679BE-72DA-F3F1-2CC5-43C63980B47C}"/>
              </a:ext>
            </a:extLst>
          </p:cNvPr>
          <p:cNvSpPr txBox="1"/>
          <p:nvPr/>
        </p:nvSpPr>
        <p:spPr>
          <a:xfrm>
            <a:off x="7683640" y="5347053"/>
            <a:ext cx="317527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&lt; Odd-Even Transposition Sort &gt;</a:t>
            </a:r>
            <a:endParaRPr lang="en-KR" sz="16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2C7D-CF14-55FA-DCC0-142FAC20FAEB}"/>
              </a:ext>
            </a:extLst>
          </p:cNvPr>
          <p:cNvSpPr txBox="1"/>
          <p:nvPr/>
        </p:nvSpPr>
        <p:spPr>
          <a:xfrm>
            <a:off x="659843" y="2481689"/>
            <a:ext cx="543615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Variation of Bubble Sort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n phases for data size n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Serial: O(n^2)</a:t>
            </a:r>
          </a:p>
          <a:p>
            <a:pPr>
              <a:lnSpc>
                <a:spcPct val="150000"/>
              </a:lnSpc>
            </a:pPr>
            <a:r>
              <a:rPr lang="en-KR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Parallel: O(n)</a:t>
            </a:r>
            <a:endParaRPr lang="en-KR" sz="2000" dirty="0">
              <a:solidFill>
                <a:srgbClr val="C8004E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8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D51F58-1B32-D4E6-3E65-9E3542DA2B0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B0D5CE-9B7A-774E-7A23-EB94AC535B35}"/>
                </a:ext>
              </a:extLst>
            </p:cNvPr>
            <p:cNvSpPr/>
            <p:nvPr/>
          </p:nvSpPr>
          <p:spPr>
            <a:xfrm>
              <a:off x="1" y="6488668"/>
              <a:ext cx="12191999" cy="369332"/>
            </a:xfrm>
            <a:prstGeom prst="rect">
              <a:avLst/>
            </a:prstGeom>
            <a:solidFill>
              <a:srgbClr val="C80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ED58B4-DAAB-C03E-3106-FB521D8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33634"/>
              <a:ext cx="2044700" cy="279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D5362D-AC38-83AB-80AF-96F50407520D}"/>
              </a:ext>
            </a:extLst>
          </p:cNvPr>
          <p:cNvSpPr txBox="1"/>
          <p:nvPr/>
        </p:nvSpPr>
        <p:spPr>
          <a:xfrm>
            <a:off x="211016" y="150725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Experiment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2ACAF-026A-EE2D-A8D5-F424B0813579}"/>
              </a:ext>
            </a:extLst>
          </p:cNvPr>
          <p:cNvSpPr txBox="1"/>
          <p:nvPr/>
        </p:nvSpPr>
        <p:spPr>
          <a:xfrm>
            <a:off x="497984" y="1953257"/>
            <a:ext cx="9023419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Baseline: naïve CPU based implemented KNN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Distance: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naïve calculation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serial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Sorting: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quick sort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serial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Experiment #1: improved CUDA based implemented KNN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Distance: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matrix tiling based calculation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parallel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- Sorting: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Odd-Even transposition sorting </a:t>
            </a:r>
            <a:r>
              <a:rPr lang="en-US" sz="20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 </a:t>
            </a:r>
            <a:r>
              <a:rPr lang="en-US" sz="2000" dirty="0">
                <a:solidFill>
                  <a:srgbClr val="C8004E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9329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511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NanumSquare Bold</vt:lpstr>
      <vt:lpstr>NanumSquareRound Light</vt:lpstr>
      <vt:lpstr>NanumSquareRound Bold</vt:lpstr>
      <vt:lpstr>Calibri</vt:lpstr>
      <vt:lpstr>NanumSquare Light</vt:lpstr>
      <vt:lpstr>NanumSquare ExtraBold</vt:lpstr>
      <vt:lpstr>Calibri Light</vt:lpstr>
      <vt:lpstr>Office Theme</vt:lpstr>
      <vt:lpstr>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Microsoft Office User</dc:creator>
  <cp:lastModifiedBy>Microsoft Office User</cp:lastModifiedBy>
  <cp:revision>3</cp:revision>
  <dcterms:created xsi:type="dcterms:W3CDTF">2023-12-11T05:03:35Z</dcterms:created>
  <dcterms:modified xsi:type="dcterms:W3CDTF">2023-12-12T03:08:10Z</dcterms:modified>
</cp:coreProperties>
</file>