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2"/>
  </p:notesMasterIdLst>
  <p:sldIdLst>
    <p:sldId id="256" r:id="rId2"/>
    <p:sldId id="259" r:id="rId3"/>
    <p:sldId id="274" r:id="rId4"/>
    <p:sldId id="260" r:id="rId5"/>
    <p:sldId id="272" r:id="rId6"/>
    <p:sldId id="266" r:id="rId7"/>
    <p:sldId id="278" r:id="rId8"/>
    <p:sldId id="261" r:id="rId9"/>
    <p:sldId id="275" r:id="rId10"/>
    <p:sldId id="262" r:id="rId11"/>
    <p:sldId id="263" r:id="rId12"/>
    <p:sldId id="264" r:id="rId13"/>
    <p:sldId id="276" r:id="rId14"/>
    <p:sldId id="277" r:id="rId15"/>
    <p:sldId id="265" r:id="rId16"/>
    <p:sldId id="268" r:id="rId17"/>
    <p:sldId id="269" r:id="rId18"/>
    <p:sldId id="270" r:id="rId19"/>
    <p:sldId id="271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4" autoAdjust="0"/>
    <p:restoredTop sz="81416" autoAdjust="0"/>
  </p:normalViewPr>
  <p:slideViewPr>
    <p:cSldViewPr snapToGrid="0">
      <p:cViewPr varScale="1">
        <p:scale>
          <a:sx n="91" d="100"/>
          <a:sy n="91" d="100"/>
        </p:scale>
        <p:origin x="9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25T15:19:40.726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13822 11738 3072,'0'8'1216,"0"-8"-640,0 0-128,0 0 480,0 5-32,0-2 32,0 0-160,0 1-32,0 0-384,0 0 64,0-1 96,0-3-64,0 3 0,0 2-192,0-2 0,0 2-32,0-2 32,0 0 0,0-3 64,0 0-96,0 7-64,0-2-64,0-2-96,0 0 96,3 2 64,2-2-64,-1 2-64,-1-2 0,7 4-32,-7 1 64,7-2 32,-6 2-32,-1 3-64,2 1 32,3-9 32,-3 2-32,4 1-32,-6 1 32,7 1-32,-7 0 0,1 3 64,1-1 32,-1 1 32,0 1 64,1-1 96,-1 0-128,-1 4-32,-3-1-64,6 1 32,-6-4-64,4 4-32,-1-4 32,-3 4 32,0-1-96,5 1 0,-5-4 32,0 5 64,0-3-32,4 6-32,-4-4 32,5 7-32,-5-4-96,0 5 64,0-4 32,4 2 64,0 2-32,1-4-32,-2-5 32,2 4-32,-5-3 0,0 1 0,0-2 0,0 9 64,0-5-32,0 0-32,0 0-64,0 1 32,0-5 32,4 1 64,-4-4-96,0 4-64,0-4 64,0 0 64,0 1 0,0-1 64,0 0-64,0-1-32,0 1 32,0 5-32,0-6 0,0 9 0,0-4 0,0 4 0,0-4 0,0-1 64,0 1-96,0 4 0,0-1-32,4 0 0,0-4 64,-4 5 0,0-1 0,0 2 0,0-6 64,5 4 32,-5-3-128,0 7 32,0-7 0,0-1 0,0 1 0,0 1 64,0-5-32,5 4-32,-5-4-64,8-1 32,-4-2 32,-1 3 0,2-3 0,0 5 0,-1 0 0,0-7 0,0-2 0,1 7 64,-5-3-32,0 0-32,0-1-64,3 7 32,2-3 32,-1 1 0,0-1 0,1 0 64,-1-4-32,1 1-32,-2-2 32,2 2 32,0-3-192,-2 1 32,-3-2 96,4-1 64,1 2 0,-1-2-64,0 0-64,1 2 32,-1-2 32,-1 1 0,2 0 0,0-4 64,-2 0-32,2 0-32,-1 0 32,1-4 32,-5 0-32,3-7 63,2 0-63,-5 1-32,0-3 32,0-5-32,0 4 0,0-4 64,0 2-96,0-2 0,0 2 32,0-2 64,0 4-96,0-1 0,0 1 32,-5-2 0,5 1 0,-3-6 64,-2 2-32,5-4-32,0 2-64,0-1 32,0-1-32,0 5 1,0 4 63,0-6 63,0 6-31,0-4 64,0 3-64,0-4-32,0 5-64,0-4 32,0 2-32,0-2 1,0 3 126,0-7 33,0 4-128,0 7 32,0-1 0,0-10 0,0 4 0,0-1 0,0 4-95,0 12 63,0-2 32,0-6 63,0 1-31,0-9-32,0 1-63,0 2-33,0 2 128,5-1 95,-5 1-95,0-11-32,0 2 0,3-4 64,-3 6-32,0 2-32,0 4-64,0 1 32,0-4 32,0 2 0,0 6 0,0-6 0,0 6 0,0-6 0,0 5-95,0-2 63,0 0 32,0-1 63,0 4-31,0-6-32,0 6 32,0-3-32,0 7-95,0-6 63,0 6 95,0-2 33,0 0-32,0 1-64,0-1 32,0 2-32,0-2 0,5 0 0,-5 1 0,5-1 64,-5 2-96,3-2-64,-3 4 64,4-4 64,-4 5 0,0 0-32,0-1 32,0-10-32,0 1 0,5 10 0,-5 0-96,0-9 64,0 1 32,5 1 64,-5-1-32,3 3 64,-3 5-128,5-9 0,-5 6 32,0-2 0,0 0 0,0 0 64,0 1-96,5-1 0,-5 5 32,3-5 64,-3 5-96,0-4-64,0 4 64,4-2 64,-4 2 0,5-2-32,-5 2 32,3 0-32,-3-2 0,0 2 0,0-1-96,5 1 64,0 0 32,-1-2 0,-4 2 0,0-2 0,0 2 0,3 0 64,-3-1-32,5 0-32,-5 0 32,5 1-32,-5 0-96,3-2 64,-3 2 32,5 3 0,-5 0 0,4-5 0,1 2 0,-2 3 64,-3 0-96,10 0 0,-10 0 32,3 0 64,-3 0-32,4 0 64,-4 0-128,5-4 0,-1 4-32,0-6 0,-4-2 64,5 11 0,-1-3 0,0 0 0,-4 0 0,4 0 64,-4 0-32,5 0-32,-2 0 32,2 5-32,0-2 0,-1-3 0,-1 0-96,2 0 64,0 0 32,-2 0 64,2 0-96,-1 3 0,0 1 32,0-1 64,1 2-96,3-2 0,1-3 96,-1 0 32,-3 0-32,2 0-64,-1 0-64,6 0 32,-4 0 32,1 0 0,-1 0 0,2 0 64,-3 0-32,3-3-32,-2-2 96,-1 2 0,3-1 96,-2 1 96,-4 0-128,4-2-96,2 5-32,-2-3 32,1-2-96,-1 2 0,0 0 32,1-1 0,-6 0 0,2-3 64,0 4-32,-1-10 64,-1 7-128,2-6-64,0 1 64,-2 3 64,2 2 0,-1-1-32,1-1 32,-2-3-32,-3 4 0,5-8 64,0 4-96,-2-8 0,-3 4 96,4-3 32,1 4-128,-2-2 32,-3 6 0,5-6 0,-5 6 0,0-6 0,0 5 0,0-2 0,0 0 0,5-1 0,0 4 0,2-6 64,-2 1-32,-2 1-32,2-1 32,0-1-32,-1 2-96,-1-1 64,-3 1 96,0-4 32,0 2-128,5-2 32,-5 3 0,0-15 0,0 9 0,0-5 0,0 3 0,0 2 64,0 2-32,0-2-32,0-2-64,0 1 32,0 4 32,0-1 64,0 1-32,0-1-32,0 4 32,0-3-32,0 2 0,5-2 0,-5 4 0,0-5 0,0 4 0,0-11 0,0-14 0,0 7 64,0 3-96,3 1 0,-3 3 32,0 3 64,0 1-96,9 7-64,-6 1 64,3-1 0,-2-7 32,1 4 0,-2-5 0,-3 4 64,0 4-32,4 1 64,-4 3-128,6-1-64,-6 6 64,0-2 64,3-2 0,-3 2-32,4 0-64,-4 0 32,5 1 32,-1 1 64,-4 1-96,0 2 0,4-2 32,1 2 64,-5 3-96,4-4 0,-4 4-32,0 0 0,0 0 64,0 0 0,8 0 0,-8 0 64,0 0-96,8 0 0,-8 0-32,9 0 0,-9 0 64,8 4 64,-8-4-32,10 8 64,-7 0-64,1-2-32,1 1-64,0 1 32,-2 0 32,2 0 0,-1 2 64,0-2 32,0 3-192,-4 7 0,0 1 96,5-1 64,-5 1 0,0-1-64,0 4-64,0 1 32,0 3 96,0-5 32,0-2-128,0 4-32,0-5 96,0 4 96,0-4-96,0 1-96,0-4 32,0-1 0,0 1-64,3 0 64,-3-1-32,5 4 0,-5-2 64,0 2 64,0-4-32,0 4 64,0 1-128,5 1 0,-5-6 32,4 1 0,-4-1 0,0 12 64,0-3 32,3-1 32,2 1-224,0-5 0,-5-4-32,3 4 64,-3 1 32,5-8 96,-5 1-32,4 9-32,1-3 96,-2 5 0,-3-4-32,0 2 32,0-2-128,5-1-64,-5-2-32,5 2 96,-5-4 0,0 4 96,0-2-32,0 2 64,0-2-128,0 2-64,0-4 128,3 4 32,-3-2-160,4 2 0,-4-2 96,5-3 64,-5-2-96,3 1 32,-3-1-64,5 0 0,-5 0 128,5 4 32,-1-1-32,-4 1-64,0-4 32,3 1-32,-3-6 0,5 2 0,-5-1-96,5 4 64,-5 5 32,3-6 0,2 1 64,-1-3 32,1-1-128,-2 1 32,-3-2 0,5 2 0,0 0-96,-2-1 64,2 1-32,-1-5 0,-1 2 128,2-2 32,0 0-32,0 1 32,-2 0-128,1 3 0,1-4 32,-2 2 0,2-2-96,0 2 64,-1-2 96,4 0 32,0 1-128,1-1 32,0 2 64,0-2 32,-2 0 32,2 2 0,0-2-160,-1 2 32,-3-2 64,2 0 32,-2 1-32,3-1-64,-3 2 32,4-5 32,-6 0-32,6 0 64,-5 0-64,5 0-32,-4 0 32,2 0-32,-1 0 64,1 0 32,-2 0-128,-2 0 32,2 0 0,4-12 0,-6 6-96,7 9 64,-7 0 32,6-3 0,-4 0 0,-2 4 64,2-4-96,0 3 0,-2 2 32,1-5 64,1 0-96,3 0 0,1 0 32,-1 3 0,0 0 0,2 2 0,-3-5-96,3 3 64,-7-3 32,6-3 0,-6-2 64,2 10 32,0-2-128,0-3 32,2 0 64,-2 4 32,-1-1-32,0 1-64,-4 0-64,5-1 32,-5 2-32,4-2 0,-4 2 64,3 1 0,-3 1 0,0 1 64,0-5-96,5-3 0,-5 0-32,5 5 0,-5-2 128,3 8 32,-3-4-32,5 1 32,-5 0-128,4-1-64,-4-1 64,0-1 64,0-2 0,0 2-32,0-2 32,4 0-32,-4 2 0,4-2 64,-4 1-96,5-1-64,0 0 64,-5 2 64,0-2-64,0 4 0,0-2 32,3-2 0,-3 0 0,0 2 64,0-2-32,5 4-32,-5-4 32,0 5-32,0-3-96,4 1 0,-4 2 128,0 2 96,0-2-96,4 3-32,-4 1 0,4-1 0,-4-3-96,0 2 64,0-2 32,0 0 64,0-2-32,5 2-32,-5-1-64,5 1 32,-5 0 32,0 5 64,0-2-96,3 8 0,-3-4 32,0 0 64,0-4-32,4 3 64,-4-2-128,5-1 0,-2 0-32,-3 0 0,0 1 64,5-1 64,-5-1-32,5 6-32,-5-6 32,0 4-32,0-1 0,3-3 64,-3 1-32,4 4-32,-4-1 32,0-2-32,0-1 0,5 3 0,-5 1-96,0-4 64,0 0 32,0 1 64,0-1-32,5-1-32,-5 1-64,3 2 32,-3-3-32,5 1 0,-5-3 64,4 3 64,-4-4-32,0 4 64,0-3-64,3 2-32,-3 1-64,0 0 32,0-3 32,0-1 64,0 1-32,6 0 64,-6-1-128,0 0 0,0 0 32,0 1 0,0-5-96,4 5 64,-4-1 96,5 1 32,-5 0-128,3-5 32,-3 0 0,5 5 0,-5-1 0,5-4 0,-5 2 0,3 6 0,-3-1 0,4-2 0,-4-1 0,5 4 0,-5 0-96,0-11 64,0 0 32,3 12 64,-3-1-32,5 0-32,-5-4 32,0 4 32,0-3-96,5-1 0,-5-3 32,0 3 0,0-4 0,4 2 64,-4-2-96,3 0 0,-3 2 32,0-2 64,0 1-32,0 3-32,0-3 32,0-1-32,0 2-96,5-2 64,-5 1 32,5 3 0,-5 0 0,0 1 64,0 0-32,3-1-32,-3 0 32,0 0 32,0-2-96,5 9-64,-5-4 64,4-5 64,1-2-64,-2 2 0,2-2 32,0 8 0,-2-1 0,2-2 0,-1 0 0,-1-1 0,-3 1 0,10 0 0,-5-2 0,-2 2 0,1-1 0,1 1 0,-2-5 0,2 2 64,0-2-32,-1 0-32,-1 1-64,7-4 32,-7 0 32,2 3 0,-1 2 0,-1-2 64,2-3-32,0 0-32,-5 0 32,0 0 32,0 0-32,0 0-32,0 0-64,-5 0 32,5 0 32,5 0 0,-5 0 0,5-3 0,-5 3 0,0-5 0,0 2 0,3-1 64,-3 1-96,4 3 0,1 0 32,-2 0 0,-3 0 0,0-3 0,0 3 0,5 0 64,0 0-96,-5 0-64,0 0 128,4 3 32,-4-3-96,4 0-32,-4 0 32,4 3 0,1 1 32,-2-1 0,2 2 0,0-2 0,-2-3 0,1 0 0,1 0 0,0 0 64,-5 0-32,3 0-32,2 0 32,-1 0-32,-1 0 0,2 0 0,0 0 0,0 0 64,-2 0-96,1 3 0,1 2 32,-1-5 0,0 0 0,1 0 0,-2 0 0,1-5 0,2 2-96,-2 3 64,-1 0 32,2-3 64,-1-2-32,0 5-32,1 0 32,-1 5 32,1-5-96,-2 0-64,2 0 64,0 0 0,-2 0 32,1 0 0,1 0 0,3 3 64,1 0-32,-1-3-32,-3 0-64,-2 0 32,2 0 32,4 5 0,-1-2 0,0-3 0,1 0 0,-1 5 64,-3-2-32,0-3 64,-2 0-64,1 0-32,1 0-64,-2 0 32,2 0 32,0 0 0,-1 0 0,-1 0 0,2 0 0,3 0 0,-3 0 0,3 0 0,-4 0 0,6-3 0,-7-2-96,2 2 64,-1-2 32,-1 5 64,2 0-32,0-3 64,0 3-128,-2-3-64,1 3 64,4-5 0,-3 5 32,3 0 0,-4 0 64,6 0 32,-7 0-128,6 0-32,-6 0 32,7-3 64,-5 3-64,2-4 0,-2 4 32,-1 0 64,0 0-32,4 0-32,-3 0-64,-1 0 32,1 0 32,-2 0 64,2 0-32,3 0-32,-3 0-64,-1 0 32,1 0 32,-2 0 0,2 0 0,3-3 0,1 0 0,-1 3 0,1 0 0,-1 0 64,-3 0-32,2-5 64,3 2-128,-2-2 0,0 2 32,1-7 0,-6 2 0,7 0 0,-5 5 0,2 6 0,-2-3 0,-2 0 0,2 0 0,0-8 64,-1 2-32,-1 6 64,2 0-128,0 0-64,-2 0 64,2 0 0,0 0 32,-2 0 0,1 0 0,1 0 0,0 0 0,-2-4 0,-3 1 0,0 3 64,0 0-32,5-5-32,-5 2-64,4 3 32,-1 0 32,2 0 64,0 0-32,0 0-32,-5 0 32,0 0-32,0 0 0,3 0 0,-3 0-160,0 0 32,0 0-96,4-5 0,-4 5 128,8-6 96,-3-2 32,0 8-32,-5 0 32,3 0-32,-3 0 0,0-4 0,0 1-96,4-5 0,1 0 64,0 5 64,-2 0 0,2-4-32,-5 2 32,4-1 32,0-2-32,0 4-32,-4 0-64,0 1 32,0-1 32,0 1 64,0-2-96,0 2 0,0 3 32,5-3 64,0 3-32,-5 0-32,0 0-64,3 0 32,-3 0-192,5 0 0,-5 0-128,4-5 0,-1 5-160,-3-3-31,0-1-545,0 1-224,0-1-1248,0-8-512,0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01CE-32A2-46A7-AFB9-EFEDB9CEB413}" type="datetimeFigureOut">
              <a:rPr lang="en-US" altLang="ko-KR"/>
              <a:t>10/19/2016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623D-10BB-45C3-AE5E-4E56E7D6AB37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8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  <a:r>
              <a:rPr lang="ko-KR" altLang="en-US" baseline="0" dirty="0"/>
              <a:t> </a:t>
            </a:r>
            <a:r>
              <a:rPr lang="en-US" altLang="ko-KR" dirty="0"/>
              <a:t>Long time process</a:t>
            </a:r>
            <a:r>
              <a:rPr lang="en-US" altLang="ko-KR" baseline="0" dirty="0"/>
              <a:t> data visualization</a:t>
            </a:r>
            <a:r>
              <a:rPr lang="ko-KR" altLang="en-US" baseline="0" dirty="0"/>
              <a:t>에 대한 과제를 맡고 있는 </a:t>
            </a:r>
            <a:r>
              <a:rPr lang="en-US" altLang="ko-KR" baseline="0" dirty="0"/>
              <a:t>U</a:t>
            </a:r>
            <a:r>
              <a:rPr lang="ko-KR" altLang="en-US" baseline="0" dirty="0"/>
              <a:t>조입니다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발표를 시작하겠습니다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24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  <a:r>
              <a:rPr lang="en-US" altLang="ko-KR"/>
              <a:t>Min-max</a:t>
            </a:r>
            <a:r>
              <a:rPr lang="en-US" altLang="ko-KR" baseline="0"/>
              <a:t> decimation</a:t>
            </a:r>
            <a:r>
              <a:rPr lang="ko-KR" altLang="en-US" baseline="0"/>
              <a:t>의 경우</a:t>
            </a:r>
            <a:r>
              <a:rPr lang="en-US" altLang="ko-KR" baseline="0"/>
              <a:t>, display</a:t>
            </a:r>
            <a:r>
              <a:rPr lang="ko-KR" altLang="en-US" baseline="0"/>
              <a:t>에 표시되는 곳의 한 픽셀 </a:t>
            </a:r>
            <a:r>
              <a:rPr lang="en-US" altLang="ko-KR" baseline="0"/>
              <a:t>column</a:t>
            </a:r>
            <a:r>
              <a:rPr lang="ko-KR" altLang="en-US" baseline="0"/>
              <a:t>속에 수많은 데이터가 낭비되어 찍힌다는 점에서 착안한 것입니다</a:t>
            </a:r>
            <a:r>
              <a:rPr lang="en-US" altLang="ko-KR" baseline="0"/>
              <a:t>.</a:t>
            </a:r>
          </a:p>
          <a:p>
            <a:r>
              <a:rPr lang="ko-KR" altLang="en-US"/>
              <a:t>만약 한 픽셀 </a:t>
            </a:r>
            <a:r>
              <a:rPr lang="en-US" altLang="ko-KR"/>
              <a:t>column</a:t>
            </a:r>
            <a:r>
              <a:rPr lang="ko-KR" altLang="en-US"/>
              <a:t>에 대해 </a:t>
            </a:r>
            <a:r>
              <a:rPr lang="en-US" altLang="ko-KR"/>
              <a:t>point</a:t>
            </a:r>
            <a:r>
              <a:rPr lang="ko-KR" altLang="en-US" baseline="0"/>
              <a:t>의 범위가 주어지면</a:t>
            </a:r>
            <a:r>
              <a:rPr lang="en-US" altLang="ko-KR" baseline="0"/>
              <a:t>, </a:t>
            </a:r>
            <a:r>
              <a:rPr lang="ko-KR" altLang="en-US" baseline="0"/>
              <a:t>화면상의 그래프는 이 범위의 시작점</a:t>
            </a:r>
            <a:r>
              <a:rPr lang="en-US" altLang="ko-KR" baseline="0"/>
              <a:t>-</a:t>
            </a:r>
            <a:r>
              <a:rPr lang="ko-KR" altLang="en-US" baseline="0"/>
              <a:t>최대점</a:t>
            </a:r>
            <a:r>
              <a:rPr lang="en-US" altLang="ko-KR" baseline="0"/>
              <a:t>-</a:t>
            </a:r>
            <a:r>
              <a:rPr lang="ko-KR" altLang="en-US" baseline="0"/>
              <a:t>최소점</a:t>
            </a:r>
            <a:r>
              <a:rPr lang="en-US" altLang="ko-KR" baseline="0"/>
              <a:t>-</a:t>
            </a:r>
            <a:r>
              <a:rPr lang="ko-KR" altLang="en-US" baseline="0"/>
              <a:t>끝점을 이은 선으로 표현될 것입니다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따라서 얼마나 많은 </a:t>
            </a:r>
            <a:r>
              <a:rPr lang="en-US" altLang="ko-KR" baseline="0"/>
              <a:t>point</a:t>
            </a:r>
            <a:r>
              <a:rPr lang="ko-KR" altLang="en-US" baseline="0"/>
              <a:t>을 한 픽셀에 넣을지를 기준으로 </a:t>
            </a:r>
            <a:r>
              <a:rPr lang="en-US" altLang="ko-KR" baseline="0"/>
              <a:t>data</a:t>
            </a:r>
            <a:r>
              <a:rPr lang="ko-KR" altLang="en-US" baseline="0"/>
              <a:t>를 압축할 수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이는 원본을 </a:t>
            </a:r>
            <a:r>
              <a:rPr lang="en-US" altLang="ko-KR" baseline="0"/>
              <a:t>plotting</a:t>
            </a:r>
            <a:r>
              <a:rPr lang="ko-KR" altLang="en-US" baseline="0"/>
              <a:t>한 그래프와 동일한 결과를 보장한다는 점이 장점이라 할 수 있습니다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9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</a:t>
            </a:r>
            <a:r>
              <a:rPr lang="en-US" altLang="ko-KR"/>
              <a:t>plotting</a:t>
            </a:r>
            <a:r>
              <a:rPr lang="ko-KR" altLang="en-US"/>
              <a:t>에 사용한 접근을 말씀드리겠습니다</a:t>
            </a:r>
            <a:r>
              <a:rPr lang="en-US" altLang="ko-KR"/>
              <a:t>.</a:t>
            </a:r>
          </a:p>
          <a:p>
            <a:r>
              <a:rPr lang="en-US" altLang="ko-KR"/>
              <a:t>reduction</a:t>
            </a:r>
            <a:r>
              <a:rPr lang="ko-KR" altLang="en-US"/>
              <a:t>을 통해 이루어지게 된 점은</a:t>
            </a:r>
            <a:r>
              <a:rPr lang="ko-KR" altLang="en-US" baseline="0"/>
              <a:t> </a:t>
            </a:r>
            <a:r>
              <a:rPr lang="en-US" altLang="ko-KR" baseline="0"/>
              <a:t>sparse</a:t>
            </a:r>
            <a:r>
              <a:rPr lang="ko-KR" altLang="en-US" baseline="0"/>
              <a:t>해지게 되는데</a:t>
            </a:r>
            <a:r>
              <a:rPr lang="en-US" altLang="ko-KR" baseline="0"/>
              <a:t>, </a:t>
            </a:r>
            <a:r>
              <a:rPr lang="ko-KR" altLang="en-US" baseline="0"/>
              <a:t>이를 자연스럽게 잇는 방법으로서 </a:t>
            </a:r>
            <a:r>
              <a:rPr lang="en-US" altLang="ko-KR" baseline="0"/>
              <a:t>interpolation</a:t>
            </a:r>
            <a:r>
              <a:rPr lang="ko-KR" altLang="en-US" baseline="0"/>
              <a:t>을 사용하려고 합니다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이는 인접한 두 점의 정보를 통해 이를 근사하는 함수를 추정하는 방법으로 이루어지는데</a:t>
            </a:r>
            <a:r>
              <a:rPr lang="en-US" altLang="ko-KR" baseline="0"/>
              <a:t>, linear</a:t>
            </a:r>
            <a:r>
              <a:rPr lang="ko-KR" altLang="en-US" baseline="0"/>
              <a:t>와 </a:t>
            </a:r>
            <a:r>
              <a:rPr lang="en-US" altLang="ko-KR" baseline="0"/>
              <a:t>cubic interpolation</a:t>
            </a:r>
            <a:r>
              <a:rPr lang="ko-KR" altLang="en-US" baseline="0"/>
              <a:t>을 옵션으로 넣을 계획입니다</a:t>
            </a:r>
            <a:r>
              <a:rPr lang="en-US" altLang="ko-KR" baseline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73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</a:t>
            </a:r>
            <a:r>
              <a:rPr lang="en-US" altLang="ko-KR"/>
              <a:t>local cache</a:t>
            </a:r>
            <a:r>
              <a:rPr lang="ko-KR" altLang="en-US"/>
              <a:t>을 유지하는 데 있어서 사용한 접근법을 말씀드리겠습니다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메모리에 모든 데이터가 올라갈 수 없으므로</a:t>
            </a:r>
            <a:r>
              <a:rPr lang="en-US" altLang="ko-KR"/>
              <a:t>, database</a:t>
            </a:r>
            <a:r>
              <a:rPr lang="ko-KR" altLang="en-US"/>
              <a:t>에서 지속적으로 </a:t>
            </a:r>
            <a:r>
              <a:rPr lang="en-US" altLang="ko-KR"/>
              <a:t>display</a:t>
            </a:r>
            <a:r>
              <a:rPr lang="ko-KR" altLang="en-US"/>
              <a:t>에 표현될 데이터를 얻어와야 하는데</a:t>
            </a:r>
            <a:r>
              <a:rPr lang="en-US" altLang="ko-KR"/>
              <a:t>,</a:t>
            </a:r>
          </a:p>
          <a:p>
            <a:r>
              <a:rPr lang="ko-KR" altLang="en-US"/>
              <a:t>이중에 </a:t>
            </a:r>
            <a:r>
              <a:rPr lang="en-US" altLang="ko-KR"/>
              <a:t>user</a:t>
            </a:r>
            <a:r>
              <a:rPr lang="en-US" altLang="ko-KR" baseline="0"/>
              <a:t> interaction</a:t>
            </a:r>
            <a:r>
              <a:rPr lang="ko-KR" altLang="en-US" baseline="0"/>
              <a:t>이 방해받지 않도록</a:t>
            </a:r>
            <a:r>
              <a:rPr lang="en-US" altLang="ko-KR" baseline="0"/>
              <a:t>, </a:t>
            </a:r>
            <a:r>
              <a:rPr lang="ko-KR" altLang="en-US" baseline="0"/>
              <a:t>우선은 </a:t>
            </a:r>
            <a:r>
              <a:rPr lang="en-US" altLang="ko-KR" baseline="0"/>
              <a:t>local cache</a:t>
            </a:r>
            <a:r>
              <a:rPr lang="ko-KR" altLang="en-US" baseline="0"/>
              <a:t>에서 </a:t>
            </a:r>
            <a:r>
              <a:rPr lang="en-US" altLang="ko-KR" baseline="0"/>
              <a:t>visualize</a:t>
            </a:r>
            <a:r>
              <a:rPr lang="ko-KR" altLang="en-US" baseline="0"/>
              <a:t>를 해주고</a:t>
            </a:r>
            <a:r>
              <a:rPr lang="en-US" altLang="ko-KR" baseline="0"/>
              <a:t>, asynchronous</a:t>
            </a:r>
            <a:r>
              <a:rPr lang="ko-KR" altLang="en-US" baseline="0"/>
              <a:t>하게 서버에서 데이터를 받아와 </a:t>
            </a:r>
            <a:r>
              <a:rPr lang="en-US" altLang="ko-KR" baseline="0"/>
              <a:t>display</a:t>
            </a:r>
            <a:r>
              <a:rPr lang="ko-KR" altLang="en-US" baseline="0"/>
              <a:t>를 다시 업데이트해주는 방식을 택할 것입니다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91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</a:t>
            </a:r>
            <a:r>
              <a:rPr lang="en-US" altLang="ko-KR"/>
              <a:t>zooming</a:t>
            </a:r>
            <a:r>
              <a:rPr lang="ko-KR" altLang="en-US"/>
              <a:t>에</a:t>
            </a:r>
            <a:r>
              <a:rPr lang="ko-KR" altLang="en-US" baseline="0"/>
              <a:t> 사용될 접근법을 말씀드리겠습니다</a:t>
            </a:r>
            <a:r>
              <a:rPr lang="en-US" altLang="ko-KR" baseline="0"/>
              <a:t>.</a:t>
            </a:r>
          </a:p>
          <a:p>
            <a:r>
              <a:rPr lang="en-US" altLang="ko-KR" baseline="0"/>
              <a:t>preprocessing</a:t>
            </a:r>
            <a:r>
              <a:rPr lang="ko-KR" altLang="en-US" baseline="0"/>
              <a:t>을 하면서 </a:t>
            </a:r>
            <a:r>
              <a:rPr lang="en-US" altLang="ko-KR" baseline="0"/>
              <a:t>reduction</a:t>
            </a:r>
            <a:r>
              <a:rPr lang="ko-KR" altLang="en-US" baseline="0"/>
              <a:t>을 수행할 정도에 따라서 몇개의 </a:t>
            </a:r>
            <a:r>
              <a:rPr lang="en-US" altLang="ko-KR" baseline="0"/>
              <a:t>point set</a:t>
            </a:r>
            <a:r>
              <a:rPr lang="ko-KR" altLang="en-US" baseline="0"/>
              <a:t>을 만들어 놓습니다</a:t>
            </a:r>
            <a:r>
              <a:rPr lang="en-US" altLang="ko-KR" baseline="0"/>
              <a:t>.</a:t>
            </a:r>
          </a:p>
          <a:p>
            <a:r>
              <a:rPr lang="en-US" altLang="ko-KR" baseline="0"/>
              <a:t>reduction</a:t>
            </a:r>
            <a:r>
              <a:rPr lang="ko-KR" altLang="en-US" baseline="0"/>
              <a:t>을 많이 수행한 결과는 넓은 범위의 데이터를 그리는 데</a:t>
            </a:r>
            <a:r>
              <a:rPr lang="en-US" altLang="ko-KR" baseline="0"/>
              <a:t>, </a:t>
            </a:r>
            <a:r>
              <a:rPr lang="ko-KR" altLang="en-US" baseline="0"/>
              <a:t>적게 수행한 결과는 좁은 범위의 데이터를 그리는 데 사용될 것입니다</a:t>
            </a:r>
            <a:r>
              <a:rPr lang="en-US" altLang="ko-KR" baseline="0"/>
              <a:t>.</a:t>
            </a:r>
          </a:p>
          <a:p>
            <a:r>
              <a:rPr lang="en-US" altLang="ko-KR" baseline="0"/>
              <a:t>display</a:t>
            </a:r>
            <a:r>
              <a:rPr lang="ko-KR" altLang="en-US" baseline="0"/>
              <a:t>에 사용된 배율에 대한 정보를 받아</a:t>
            </a:r>
            <a:r>
              <a:rPr lang="en-US" altLang="ko-KR" baseline="0"/>
              <a:t>,</a:t>
            </a:r>
            <a:r>
              <a:rPr lang="ko-KR" altLang="en-US" baseline="0"/>
              <a:t> </a:t>
            </a:r>
            <a:r>
              <a:rPr lang="en-US" altLang="ko-KR" baseline="0"/>
              <a:t>database</a:t>
            </a:r>
            <a:r>
              <a:rPr lang="ko-KR" altLang="en-US" baseline="0"/>
              <a:t>에서 적절한 </a:t>
            </a:r>
            <a:r>
              <a:rPr lang="en-US" altLang="ko-KR" baseline="0"/>
              <a:t>point set</a:t>
            </a:r>
            <a:r>
              <a:rPr lang="ko-KR" altLang="en-US" baseline="0"/>
              <a:t>을 선택하여 보내주는 식으로</a:t>
            </a:r>
            <a:r>
              <a:rPr lang="en-US" altLang="ko-KR" baseline="0"/>
              <a:t>, </a:t>
            </a:r>
            <a:r>
              <a:rPr lang="ko-KR" altLang="en-US" baseline="0"/>
              <a:t>빠르게 확대 및 축소에 대한 데이터를 받아올 수 있게끔 하려 합니다</a:t>
            </a:r>
            <a:r>
              <a:rPr lang="en-US" altLang="ko-KR" baseline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0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구체적인 스펙으로는 </a:t>
            </a:r>
            <a:r>
              <a:rPr lang="en-US" altLang="ko-KR" dirty="0"/>
              <a:t>4GB</a:t>
            </a:r>
            <a:r>
              <a:rPr lang="ko-KR" altLang="en-US" dirty="0"/>
              <a:t>정도의 </a:t>
            </a:r>
            <a:r>
              <a:rPr lang="ko-KR" altLang="en-US" dirty="0" err="1"/>
              <a:t>시계열</a:t>
            </a:r>
            <a:r>
              <a:rPr lang="ko-KR" altLang="en-US" dirty="0"/>
              <a:t> 데이터가 주어지고</a:t>
            </a:r>
            <a:r>
              <a:rPr lang="en-US" altLang="ko-KR" dirty="0"/>
              <a:t>, </a:t>
            </a:r>
            <a:r>
              <a:rPr lang="ko-KR" altLang="en-US" dirty="0"/>
              <a:t>이것을 </a:t>
            </a:r>
            <a:r>
              <a:rPr lang="en-US" altLang="ko-KR" dirty="0"/>
              <a:t>desktop</a:t>
            </a:r>
            <a:r>
              <a:rPr lang="en-US" altLang="ko-KR" baseline="0" dirty="0"/>
              <a:t> application</a:t>
            </a:r>
            <a:r>
              <a:rPr lang="ko-KR" altLang="en-US" baseline="0" dirty="0"/>
              <a:t>을 통해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도식화하게</a:t>
            </a:r>
            <a:r>
              <a:rPr lang="ko-KR" altLang="en-US" baseline="0" dirty="0"/>
              <a:t> 되는데</a:t>
            </a:r>
            <a:endParaRPr lang="en-US" altLang="ko-KR" baseline="0" dirty="0"/>
          </a:p>
          <a:p>
            <a:r>
              <a:rPr lang="ko-KR" altLang="en-US" baseline="0" dirty="0"/>
              <a:t>원본 데이터를 모두 그린 결과와 비교하여 </a:t>
            </a:r>
            <a:r>
              <a:rPr lang="ko-KR" altLang="en-US" baseline="0" dirty="0" err="1"/>
              <a:t>유실점이</a:t>
            </a:r>
            <a:r>
              <a:rPr lang="ko-KR" altLang="en-US" baseline="0" dirty="0"/>
              <a:t> </a:t>
            </a:r>
            <a:r>
              <a:rPr lang="en-US" altLang="ko-KR" baseline="0" dirty="0"/>
              <a:t>2</a:t>
            </a:r>
            <a:r>
              <a:rPr lang="ko-KR" altLang="en-US" baseline="0" dirty="0"/>
              <a:t>개 이내여야 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그려지는 시간은 단축시켜야 한다는 것인데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이에 관련해서 기업 측에서 데이터를 만들고 있어 향후 확정될 계획입니다</a:t>
            </a:r>
            <a:r>
              <a:rPr lang="en-US" altLang="ko-KR" baseline="0"/>
              <a:t>.</a:t>
            </a:r>
            <a:endParaRPr lang="en-US" altLang="ko-KR" baseline="0" dirty="0"/>
          </a:p>
          <a:p>
            <a:r>
              <a:rPr lang="ko-KR" altLang="en-US" baseline="0" dirty="0"/>
              <a:t>또한 테스트 환경 내에서 원활하게 작동해야 한다는 메모리 </a:t>
            </a:r>
            <a:r>
              <a:rPr lang="ko-KR" altLang="en-US" baseline="0" dirty="0" err="1"/>
              <a:t>제약조건도</a:t>
            </a:r>
            <a:r>
              <a:rPr lang="ko-KR" altLang="en-US" baseline="0" dirty="0"/>
              <a:t> 존재합니다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5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개발환경은 </a:t>
            </a:r>
            <a:r>
              <a:rPr lang="en-US" altLang="ko-KR"/>
              <a:t>Visual</a:t>
            </a:r>
            <a:r>
              <a:rPr lang="en-US" altLang="ko-KR" baseline="0"/>
              <a:t> studio 2015</a:t>
            </a:r>
            <a:r>
              <a:rPr lang="ko-KR" altLang="en-US" baseline="0"/>
              <a:t>를 사용하며</a:t>
            </a:r>
            <a:r>
              <a:rPr lang="en-US" altLang="ko-KR" baseline="0"/>
              <a:t>, C# 6.0</a:t>
            </a:r>
            <a:r>
              <a:rPr lang="ko-KR" altLang="en-US" baseline="0"/>
              <a:t>과 </a:t>
            </a:r>
            <a:r>
              <a:rPr lang="en-US" altLang="ko-KR" baseline="0"/>
              <a:t>.net 4.6</a:t>
            </a:r>
            <a:r>
              <a:rPr lang="ko-KR" altLang="en-US" baseline="0"/>
              <a:t>을 이용하여 </a:t>
            </a:r>
            <a:r>
              <a:rPr lang="en-US" altLang="ko-KR" baseline="0"/>
              <a:t>WPF</a:t>
            </a:r>
            <a:r>
              <a:rPr lang="ko-KR" altLang="en-US" baseline="0"/>
              <a:t>어플리케이션을 개발하게 됩니다</a:t>
            </a:r>
            <a:r>
              <a:rPr lang="en-US" altLang="ko-KR" baseline="0"/>
              <a:t>. databas</a:t>
            </a:r>
            <a:r>
              <a:rPr lang="ko-KR" altLang="en-US" baseline="0"/>
              <a:t>는 </a:t>
            </a:r>
            <a:r>
              <a:rPr lang="en-US" altLang="ko-KR" baseline="0"/>
              <a:t>mySQL</a:t>
            </a:r>
            <a:r>
              <a:rPr lang="ko-KR" altLang="en-US" baseline="0"/>
              <a:t>을 사용할 계획입니다</a:t>
            </a:r>
            <a:r>
              <a:rPr lang="en-US" altLang="ko-KR" baseline="0"/>
              <a:t>.</a:t>
            </a:r>
          </a:p>
          <a:p>
            <a:r>
              <a:rPr lang="ko-KR" altLang="en-US"/>
              <a:t>이를 회사에서 평가하는 데 있어 사용될 환경은 다음과 같습니다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09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현재까지</a:t>
            </a:r>
            <a:r>
              <a:rPr lang="ko-KR" altLang="en-US" baseline="0"/>
              <a:t> 저희는 담당자 분과 여러번 회의를 거치며 스펙을 구체화하였고</a:t>
            </a:r>
            <a:r>
              <a:rPr lang="en-US" altLang="ko-KR" baseline="0"/>
              <a:t>, </a:t>
            </a:r>
            <a:r>
              <a:rPr lang="ko-KR" altLang="en-US" baseline="0"/>
              <a:t>평가 기준표를 작성하였습니다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또한 관련 기술에 대하여 다양한 </a:t>
            </a:r>
            <a:r>
              <a:rPr lang="en-US" altLang="ko-KR" baseline="0"/>
              <a:t>data reduction</a:t>
            </a:r>
            <a:r>
              <a:rPr lang="ko-KR" altLang="en-US" baseline="0"/>
              <a:t>알고리즘을 검토하였고</a:t>
            </a:r>
            <a:r>
              <a:rPr lang="en-US" altLang="ko-KR" baseline="0"/>
              <a:t>, </a:t>
            </a:r>
            <a:r>
              <a:rPr lang="ko-KR" altLang="en-US" baseline="0"/>
              <a:t>기본적인 </a:t>
            </a:r>
            <a:r>
              <a:rPr lang="en-US" altLang="ko-KR" baseline="0"/>
              <a:t>WPF application</a:t>
            </a:r>
            <a:r>
              <a:rPr lang="ko-KR" altLang="en-US" baseline="0"/>
              <a:t>과 함께 여기서 사용 가능한 오픈소스 </a:t>
            </a:r>
            <a:r>
              <a:rPr lang="en-US" altLang="ko-KR" baseline="0"/>
              <a:t>plotting </a:t>
            </a:r>
            <a:r>
              <a:rPr lang="ko-KR" altLang="en-US" baseline="0"/>
              <a:t>라이브러리인 </a:t>
            </a:r>
            <a:r>
              <a:rPr lang="en-US" altLang="ko-KR" baseline="0"/>
              <a:t>OxyPlot</a:t>
            </a:r>
            <a:r>
              <a:rPr lang="ko-KR" altLang="en-US" baseline="0"/>
              <a:t>을 테스트하였습니다</a:t>
            </a:r>
            <a:r>
              <a:rPr lang="en-US" altLang="ko-KR" baseline="0"/>
              <a:t>.</a:t>
            </a:r>
          </a:p>
          <a:p>
            <a:r>
              <a:rPr lang="ko-KR" altLang="en-US"/>
              <a:t>이에 더하여 구현을 위해 필요한 </a:t>
            </a:r>
            <a:r>
              <a:rPr lang="en-US" altLang="ko-KR"/>
              <a:t>database</a:t>
            </a:r>
            <a:r>
              <a:rPr lang="ko-KR" altLang="en-US"/>
              <a:t>의 기본 구조를 고안하였습니다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6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 스펙에 더해</a:t>
            </a:r>
            <a:r>
              <a:rPr lang="en-US" altLang="ko-KR" baseline="0"/>
              <a:t> </a:t>
            </a:r>
            <a:r>
              <a:rPr lang="ko-KR" altLang="en-US" baseline="0"/>
              <a:t>더 생각해 볼 수 있는 점으로는</a:t>
            </a:r>
            <a:endParaRPr lang="en-US" altLang="ko-KR" baseline="0"/>
          </a:p>
          <a:p>
            <a:r>
              <a:rPr lang="en-US" altLang="ko-KR"/>
              <a:t>3</a:t>
            </a:r>
            <a:r>
              <a:rPr lang="ko-KR" altLang="en-US"/>
              <a:t>개 이상의 센서 데이터를 </a:t>
            </a:r>
            <a:r>
              <a:rPr lang="en-US" altLang="ko-KR"/>
              <a:t>visualize</a:t>
            </a:r>
            <a:r>
              <a:rPr lang="ko-KR" altLang="en-US"/>
              <a:t>하는 데 있어</a:t>
            </a:r>
            <a:r>
              <a:rPr lang="en-US" altLang="ko-KR"/>
              <a:t>, </a:t>
            </a:r>
            <a:r>
              <a:rPr lang="ko-KR" altLang="en-US"/>
              <a:t>각각의 데이터 범위가 다르므로 이를 효율적으로 한 화면에 보여주기 위한 방법을 고안해볼 계획이고</a:t>
            </a:r>
            <a:r>
              <a:rPr lang="en-US" altLang="ko-KR"/>
              <a:t>,</a:t>
            </a:r>
          </a:p>
          <a:p>
            <a:r>
              <a:rPr lang="ko-KR" altLang="en-US"/>
              <a:t>또한 주요 변경점을 찾아내어 이를 그래프 속에 나타냄으로써 데이터를 해석하는 데 보조적인 자료로 활용할 수 있게</a:t>
            </a:r>
            <a:r>
              <a:rPr lang="ko-KR" altLang="en-US" baseline="0"/>
              <a:t> 할 수 있을 것입니다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마지막으로는 다양한 </a:t>
            </a:r>
            <a:r>
              <a:rPr lang="en-US" altLang="ko-KR" baseline="0"/>
              <a:t>reduction algorithm</a:t>
            </a:r>
            <a:r>
              <a:rPr lang="ko-KR" altLang="en-US" baseline="0"/>
              <a:t>의 성능을 평가하는 데 있어 사용될 수 있는 </a:t>
            </a:r>
            <a:r>
              <a:rPr lang="en-US" altLang="ko-KR" baseline="0"/>
              <a:t>metric</a:t>
            </a:r>
            <a:r>
              <a:rPr lang="ko-KR" altLang="en-US" baseline="0"/>
              <a:t>을 고안하는 것도 추가 계획에 있습니다</a:t>
            </a:r>
            <a:r>
              <a:rPr lang="en-US" altLang="ko-KR" baseline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5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work</a:t>
            </a:r>
            <a:r>
              <a:rPr lang="ko-KR" altLang="en-US"/>
              <a:t>의 배분은 다음과 같습니다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58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앞으로 일정으로 중간발표 이전까지 기본 </a:t>
            </a:r>
            <a:r>
              <a:rPr lang="en-US" altLang="ko-KR"/>
              <a:t>database</a:t>
            </a:r>
            <a:r>
              <a:rPr lang="ko-KR" altLang="en-US"/>
              <a:t>구조를 설계하고</a:t>
            </a:r>
            <a:r>
              <a:rPr lang="en-US" altLang="ko-KR"/>
              <a:t>, data</a:t>
            </a:r>
            <a:r>
              <a:rPr lang="en-US" altLang="ko-KR" baseline="0"/>
              <a:t> reduction</a:t>
            </a:r>
            <a:r>
              <a:rPr lang="ko-KR" altLang="en-US" baseline="0"/>
              <a:t>을 거쳐서 이것을 </a:t>
            </a:r>
            <a:r>
              <a:rPr lang="en-US" altLang="ko-KR" baseline="0"/>
              <a:t>application</a:t>
            </a:r>
            <a:r>
              <a:rPr lang="ko-KR" altLang="en-US" baseline="0"/>
              <a:t>으로 </a:t>
            </a:r>
            <a:r>
              <a:rPr lang="en-US" altLang="ko-KR" baseline="0"/>
              <a:t>visualize</a:t>
            </a:r>
            <a:r>
              <a:rPr lang="ko-KR" altLang="en-US" baseline="0"/>
              <a:t>하는 것을 목표로 삼고 있고</a:t>
            </a:r>
            <a:r>
              <a:rPr lang="en-US" altLang="ko-KR" baseline="0"/>
              <a:t>,</a:t>
            </a:r>
          </a:p>
          <a:p>
            <a:r>
              <a:rPr lang="ko-KR" altLang="en-US"/>
              <a:t>최종 결과 발표때에는 확대 축소 기능 및 추가기능 구현까지를</a:t>
            </a:r>
            <a:r>
              <a:rPr lang="ko-KR" altLang="en-US" baseline="0"/>
              <a:t> 완료할 계획입니다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0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이와 같은 순서로 </a:t>
            </a:r>
            <a:r>
              <a:rPr lang="ko-KR" altLang="en-US" err="1"/>
              <a:t>설명드리겠습니다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9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저희 발표는대용량 시계열 데이터를 빠르고 정확하게 </a:t>
            </a:r>
            <a:r>
              <a:rPr kumimoji="1" lang="ko-KR" altLang="en-US" err="1"/>
              <a:t>도식화하는</a:t>
            </a:r>
            <a:r>
              <a:rPr kumimoji="1" lang="ko-KR" altLang="en-US"/>
              <a:t> 어플리케이션</a:t>
            </a:r>
            <a:r>
              <a:rPr kumimoji="1" lang="ko-KR" altLang="en-US" baseline="0"/>
              <a:t> 개발에 관한 것인데</a:t>
            </a:r>
            <a:r>
              <a:rPr kumimoji="1" lang="en-US" altLang="ko-KR" baseline="0"/>
              <a:t>,</a:t>
            </a:r>
            <a:endParaRPr lang="en-US" altLang="ko-KR"/>
          </a:p>
          <a:p>
            <a:r>
              <a:rPr kumimoji="1" lang="ko-KR" altLang="en-US"/>
              <a:t>저희는이를 </a:t>
            </a:r>
            <a:r>
              <a:rPr kumimoji="1" lang="ko-KR" altLang="en-US" baseline="0"/>
              <a:t>기본적으로</a:t>
            </a:r>
            <a:r>
              <a:rPr kumimoji="1" lang="en-US" altLang="ko-KR" baseline="0"/>
              <a:t>data reduction</a:t>
            </a:r>
            <a:r>
              <a:rPr kumimoji="1" lang="ko-KR" altLang="en-US" baseline="0"/>
              <a:t>과</a:t>
            </a:r>
            <a:r>
              <a:rPr kumimoji="1" lang="en-US" altLang="ko-KR" baseline="0"/>
              <a:t>caching</a:t>
            </a:r>
            <a:r>
              <a:rPr kumimoji="1" lang="ko-KR" altLang="en-US" baseline="0"/>
              <a:t>을 통하여 </a:t>
            </a:r>
            <a:r>
              <a:rPr kumimoji="1" lang="ko-KR" altLang="en-US"/>
              <a:t>해</a:t>
            </a:r>
            <a:r>
              <a:rPr lang="ko-KR" altLang="en-US"/>
              <a:t> </a:t>
            </a:r>
            <a:r>
              <a:rPr kumimoji="1" lang="ko-KR" altLang="en-US"/>
              <a:t>결하고자</a:t>
            </a:r>
            <a:r>
              <a:rPr kumimoji="1" lang="ko-KR" altLang="en-US" baseline="0"/>
              <a:t> 했습니다</a:t>
            </a:r>
            <a:r>
              <a:rPr kumimoji="1" lang="en-US" altLang="ko-KR" baseline="0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6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문제 상황을 보면</a:t>
            </a:r>
            <a:r>
              <a:rPr lang="en-US" altLang="ko-KR"/>
              <a:t>,</a:t>
            </a:r>
            <a:r>
              <a:rPr lang="ko-KR" altLang="en-US"/>
              <a:t> 반도체 공정에서 하루에 </a:t>
            </a:r>
            <a:r>
              <a:rPr lang="en-US" altLang="ko-KR"/>
              <a:t>TB</a:t>
            </a:r>
            <a:r>
              <a:rPr lang="ko-KR" altLang="en-US"/>
              <a:t>단위의 대용량 센서 데이터가 발생하게 되는데</a:t>
            </a:r>
            <a:r>
              <a:rPr lang="en-US" altLang="ko-KR"/>
              <a:t>,</a:t>
            </a:r>
          </a:p>
          <a:p>
            <a:r>
              <a:rPr lang="ko-KR" altLang="en-US"/>
              <a:t>이러한 공정을 살펴보기 위해서 대용량 데이터를 정확하고 빠르게 </a:t>
            </a:r>
            <a:r>
              <a:rPr lang="en-US" altLang="ko-KR"/>
              <a:t>visualize</a:t>
            </a:r>
            <a:r>
              <a:rPr lang="ko-KR" altLang="en-US"/>
              <a:t>하는 </a:t>
            </a:r>
            <a:r>
              <a:rPr lang="en-US" altLang="ko-KR"/>
              <a:t>tool</a:t>
            </a:r>
            <a:r>
              <a:rPr lang="ko-KR" altLang="en-US"/>
              <a:t>이 필요하게 되었습니다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3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이에 따라 기본 목표는 </a:t>
            </a:r>
            <a:r>
              <a:rPr lang="en-US" altLang="ko-KR"/>
              <a:t>Long</a:t>
            </a:r>
            <a:r>
              <a:rPr lang="en-US" altLang="ko-KR" baseline="0"/>
              <a:t> time</a:t>
            </a:r>
            <a:r>
              <a:rPr lang="ko-KR" altLang="en-US" baseline="0"/>
              <a:t>에 대한 시계열 데이터를 정확하고 빠르게 </a:t>
            </a:r>
            <a:r>
              <a:rPr lang="en-US" altLang="ko-KR" baseline="0"/>
              <a:t>plotting</a:t>
            </a:r>
            <a:r>
              <a:rPr lang="ko-KR" altLang="en-US" baseline="0"/>
              <a:t>하는 것입니다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이에 대해 </a:t>
            </a:r>
            <a:r>
              <a:rPr lang="ko-KR" altLang="en-US"/>
              <a:t>주어진 데이터를 </a:t>
            </a:r>
            <a:r>
              <a:rPr lang="en-US" altLang="ko-KR" err="1"/>
              <a:t>db</a:t>
            </a:r>
            <a:r>
              <a:rPr lang="ko-KR" altLang="en-US"/>
              <a:t>에 적절하게 저장하고</a:t>
            </a:r>
            <a:r>
              <a:rPr lang="en-US" altLang="ko-KR"/>
              <a:t>,</a:t>
            </a:r>
            <a:r>
              <a:rPr lang="ko-KR" altLang="en-US"/>
              <a:t> 주요 변경점을 유실하지 않으면서 도식화된 차트를 생성하는 것과 함께</a:t>
            </a:r>
            <a:r>
              <a:rPr lang="en-US" altLang="ko-KR"/>
              <a:t>, </a:t>
            </a:r>
            <a:r>
              <a:rPr lang="ko-KR" altLang="en-US"/>
              <a:t>확대</a:t>
            </a:r>
            <a:r>
              <a:rPr lang="ko-KR" altLang="en-US" baseline="0"/>
              <a:t> 및 축소와 같은 부가 기능을 제공하는 것이 요구됩니다</a:t>
            </a:r>
            <a:r>
              <a:rPr lang="en-US" altLang="ko-KR" baseline="0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5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구상한 기본적인 구조는 </a:t>
            </a:r>
            <a:r>
              <a:rPr lang="en-US" altLang="ko-KR" dirty="0"/>
              <a:t>server</a:t>
            </a:r>
            <a:r>
              <a:rPr lang="ko-KR" altLang="en-US" dirty="0"/>
              <a:t>와 </a:t>
            </a:r>
            <a:r>
              <a:rPr lang="en-US" altLang="ko-KR" dirty="0"/>
              <a:t>desktop</a:t>
            </a:r>
            <a:r>
              <a:rPr lang="ko-KR" altLang="en-US" dirty="0"/>
              <a:t>으로 나뉩니다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에서는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input</a:t>
            </a:r>
            <a:r>
              <a:rPr lang="ko-KR" altLang="en-US" baseline="0" dirty="0"/>
              <a:t>을 받아 </a:t>
            </a:r>
            <a:r>
              <a:rPr lang="en-US" altLang="ko-KR" baseline="0" dirty="0"/>
              <a:t>data reduction</a:t>
            </a:r>
            <a:r>
              <a:rPr lang="ko-KR" altLang="en-US" baseline="0" dirty="0"/>
              <a:t>을 수행한 결과를 </a:t>
            </a:r>
            <a:r>
              <a:rPr lang="en-US" altLang="ko-KR" baseline="0" dirty="0"/>
              <a:t>database</a:t>
            </a:r>
            <a:r>
              <a:rPr lang="ko-KR" altLang="en-US" baseline="0" dirty="0"/>
              <a:t>에 저장하고</a:t>
            </a:r>
            <a:endParaRPr lang="en-US" altLang="ko-KR" baseline="0" dirty="0"/>
          </a:p>
          <a:p>
            <a:r>
              <a:rPr lang="en-US" altLang="ko-KR" dirty="0"/>
              <a:t>client</a:t>
            </a:r>
            <a:r>
              <a:rPr lang="ko-KR" altLang="en-US" dirty="0"/>
              <a:t>에서는 </a:t>
            </a:r>
            <a:r>
              <a:rPr lang="en-US" altLang="ko-KR" dirty="0"/>
              <a:t>database</a:t>
            </a:r>
            <a:r>
              <a:rPr lang="ko-KR" altLang="en-US" dirty="0"/>
              <a:t>의 결과를 받아와 </a:t>
            </a:r>
            <a:r>
              <a:rPr lang="en-US" altLang="ko-KR" dirty="0"/>
              <a:t>local</a:t>
            </a:r>
            <a:r>
              <a:rPr lang="en-US" altLang="ko-KR" baseline="0" dirty="0"/>
              <a:t> cache</a:t>
            </a:r>
            <a:r>
              <a:rPr lang="ko-KR" altLang="en-US" baseline="0" dirty="0"/>
              <a:t>에 저장하고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사이의 점을 </a:t>
            </a:r>
            <a:r>
              <a:rPr lang="en-US" altLang="ko-KR" baseline="0" dirty="0"/>
              <a:t>interpolation</a:t>
            </a:r>
            <a:r>
              <a:rPr lang="ko-KR" altLang="en-US" baseline="0" dirty="0"/>
              <a:t>으로 이어주면서 </a:t>
            </a:r>
            <a:r>
              <a:rPr lang="en-US" altLang="ko-KR" baseline="0" dirty="0"/>
              <a:t>display</a:t>
            </a:r>
            <a:r>
              <a:rPr lang="ko-KR" altLang="en-US" baseline="0" dirty="0"/>
              <a:t>에 표시합니다</a:t>
            </a:r>
            <a:r>
              <a:rPr lang="en-US" altLang="ko-KR" baseline="0" dirty="0"/>
              <a:t>.</a:t>
            </a:r>
          </a:p>
          <a:p>
            <a:r>
              <a:rPr lang="en-US" altLang="ko-KR" dirty="0"/>
              <a:t>user interaction</a:t>
            </a:r>
            <a:r>
              <a:rPr lang="ko-KR" altLang="en-US" dirty="0"/>
              <a:t>에서 확대와 축소를 하면서 </a:t>
            </a:r>
            <a:r>
              <a:rPr lang="en-US" altLang="ko-KR" dirty="0"/>
              <a:t>local</a:t>
            </a:r>
            <a:r>
              <a:rPr lang="en-US" altLang="ko-KR" baseline="0" dirty="0"/>
              <a:t> cache</a:t>
            </a:r>
            <a:r>
              <a:rPr lang="ko-KR" altLang="en-US" baseline="0" dirty="0"/>
              <a:t>를 업데이트 해줘야 할 필요성이 생기면 </a:t>
            </a:r>
            <a:r>
              <a:rPr lang="en-US" altLang="ko-KR" baseline="0" dirty="0"/>
              <a:t>controller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database</a:t>
            </a:r>
            <a:r>
              <a:rPr lang="ko-KR" altLang="en-US" baseline="0" dirty="0"/>
              <a:t>에 요청하게 되고</a:t>
            </a:r>
            <a:r>
              <a:rPr lang="en-US" altLang="ko-KR" baseline="0" dirty="0"/>
              <a:t>, display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updat</a:t>
            </a:r>
            <a:r>
              <a:rPr lang="ko-KR" altLang="en-US" baseline="0" dirty="0"/>
              <a:t>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전체적으로 이러한 </a:t>
            </a:r>
            <a:r>
              <a:rPr lang="en-US" altLang="ko-KR" dirty="0"/>
              <a:t>dataflow</a:t>
            </a:r>
            <a:r>
              <a:rPr lang="ko-KR" altLang="en-US" dirty="0"/>
              <a:t>을 가지고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04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구상한 기본적인 구조는 </a:t>
            </a:r>
            <a:r>
              <a:rPr lang="en-US" altLang="ko-KR" dirty="0"/>
              <a:t>server</a:t>
            </a:r>
            <a:r>
              <a:rPr lang="ko-KR" altLang="en-US" dirty="0"/>
              <a:t>와 </a:t>
            </a:r>
            <a:r>
              <a:rPr lang="en-US" altLang="ko-KR" dirty="0"/>
              <a:t>desktop</a:t>
            </a:r>
            <a:r>
              <a:rPr lang="ko-KR" altLang="en-US" dirty="0"/>
              <a:t>으로 나뉩니다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에서는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input</a:t>
            </a:r>
            <a:r>
              <a:rPr lang="ko-KR" altLang="en-US" baseline="0" dirty="0"/>
              <a:t>을 받아 </a:t>
            </a:r>
            <a:r>
              <a:rPr lang="en-US" altLang="ko-KR" baseline="0" dirty="0"/>
              <a:t>data reduction</a:t>
            </a:r>
            <a:r>
              <a:rPr lang="ko-KR" altLang="en-US" baseline="0" dirty="0"/>
              <a:t>을 수행한 결과를 </a:t>
            </a:r>
            <a:r>
              <a:rPr lang="en-US" altLang="ko-KR" baseline="0" dirty="0"/>
              <a:t>database</a:t>
            </a:r>
            <a:r>
              <a:rPr lang="ko-KR" altLang="en-US" baseline="0" dirty="0"/>
              <a:t>에 저장하고</a:t>
            </a:r>
            <a:endParaRPr lang="en-US" altLang="ko-KR" baseline="0" dirty="0"/>
          </a:p>
          <a:p>
            <a:r>
              <a:rPr lang="en-US" altLang="ko-KR" dirty="0"/>
              <a:t>client</a:t>
            </a:r>
            <a:r>
              <a:rPr lang="ko-KR" altLang="en-US" dirty="0"/>
              <a:t>에서는 </a:t>
            </a:r>
            <a:r>
              <a:rPr lang="en-US" altLang="ko-KR" dirty="0"/>
              <a:t>database</a:t>
            </a:r>
            <a:r>
              <a:rPr lang="ko-KR" altLang="en-US" dirty="0"/>
              <a:t>의 결과를 받아와 </a:t>
            </a:r>
            <a:r>
              <a:rPr lang="en-US" altLang="ko-KR" dirty="0"/>
              <a:t>local</a:t>
            </a:r>
            <a:r>
              <a:rPr lang="en-US" altLang="ko-KR" baseline="0" dirty="0"/>
              <a:t> cache</a:t>
            </a:r>
            <a:r>
              <a:rPr lang="ko-KR" altLang="en-US" baseline="0" dirty="0"/>
              <a:t>에 저장하고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사이의 점을 </a:t>
            </a:r>
            <a:r>
              <a:rPr lang="en-US" altLang="ko-KR" baseline="0" dirty="0"/>
              <a:t>interpolation</a:t>
            </a:r>
            <a:r>
              <a:rPr lang="ko-KR" altLang="en-US" baseline="0" dirty="0"/>
              <a:t>으로 이어주면서 </a:t>
            </a:r>
            <a:r>
              <a:rPr lang="en-US" altLang="ko-KR" baseline="0" dirty="0"/>
              <a:t>display</a:t>
            </a:r>
            <a:r>
              <a:rPr lang="ko-KR" altLang="en-US" baseline="0" dirty="0"/>
              <a:t>에 표시합니다</a:t>
            </a:r>
            <a:r>
              <a:rPr lang="en-US" altLang="ko-KR" baseline="0" dirty="0"/>
              <a:t>.</a:t>
            </a:r>
          </a:p>
          <a:p>
            <a:r>
              <a:rPr lang="en-US" altLang="ko-KR" dirty="0"/>
              <a:t>user interaction</a:t>
            </a:r>
            <a:r>
              <a:rPr lang="ko-KR" altLang="en-US" dirty="0"/>
              <a:t>에서 확대와 축소를 하면서 </a:t>
            </a:r>
            <a:r>
              <a:rPr lang="en-US" altLang="ko-KR" dirty="0"/>
              <a:t>local</a:t>
            </a:r>
            <a:r>
              <a:rPr lang="en-US" altLang="ko-KR" baseline="0" dirty="0"/>
              <a:t> cache</a:t>
            </a:r>
            <a:r>
              <a:rPr lang="ko-KR" altLang="en-US" baseline="0" dirty="0"/>
              <a:t>를 업데이트 해줘야 할 필요성이 생기면 </a:t>
            </a:r>
            <a:r>
              <a:rPr lang="en-US" altLang="ko-KR" baseline="0" dirty="0"/>
              <a:t>controller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database</a:t>
            </a:r>
            <a:r>
              <a:rPr lang="ko-KR" altLang="en-US" baseline="0" dirty="0"/>
              <a:t>에 요청하게 되고</a:t>
            </a:r>
            <a:r>
              <a:rPr lang="en-US" altLang="ko-KR" baseline="0" dirty="0"/>
              <a:t>, display</a:t>
            </a:r>
            <a:r>
              <a:rPr lang="ko-KR" altLang="en-US" baseline="0" dirty="0"/>
              <a:t>를 </a:t>
            </a:r>
            <a:r>
              <a:rPr lang="en-US" altLang="ko-KR" baseline="0" dirty="0" err="1"/>
              <a:t>updat</a:t>
            </a:r>
            <a:r>
              <a:rPr lang="ko-KR" altLang="en-US" baseline="0" dirty="0"/>
              <a:t>합니다</a:t>
            </a:r>
            <a:r>
              <a:rPr lang="en-US" altLang="ko-KR" baseline="0" dirty="0"/>
              <a:t>.</a:t>
            </a:r>
          </a:p>
          <a:p>
            <a:r>
              <a:rPr lang="ko-KR" altLang="en-US" dirty="0"/>
              <a:t>전체적으로 이러한 </a:t>
            </a:r>
            <a:r>
              <a:rPr lang="en-US" altLang="ko-KR" dirty="0"/>
              <a:t>dataflow</a:t>
            </a:r>
            <a:r>
              <a:rPr lang="ko-KR" altLang="en-US" dirty="0"/>
              <a:t>을 가지고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</a:t>
            </a:r>
            <a:r>
              <a:rPr lang="en-US" altLang="ko-KR" baseline="0"/>
              <a:t> reduction</a:t>
            </a:r>
            <a:r>
              <a:rPr lang="ko-KR" altLang="en-US" baseline="0"/>
              <a:t>은 세가지 접근을 해보고 있습니다</a:t>
            </a:r>
            <a:r>
              <a:rPr lang="en-US" altLang="ko-KR" baseline="0"/>
              <a:t>.</a:t>
            </a:r>
          </a:p>
          <a:p>
            <a:r>
              <a:rPr lang="ko-KR" altLang="en-US"/>
              <a:t>우선 </a:t>
            </a:r>
            <a:r>
              <a:rPr lang="en-US" altLang="ko-KR"/>
              <a:t>strip algorithm</a:t>
            </a:r>
            <a:r>
              <a:rPr lang="ko-KR" altLang="en-US"/>
              <a:t>의 경우</a:t>
            </a:r>
            <a:r>
              <a:rPr lang="en-US" altLang="ko-KR"/>
              <a:t>, </a:t>
            </a:r>
            <a:r>
              <a:rPr lang="ko-KR" altLang="en-US"/>
              <a:t>연속된 두 점을 선택하여 </a:t>
            </a:r>
            <a:r>
              <a:rPr lang="en-US" altLang="ko-KR"/>
              <a:t>critical line</a:t>
            </a:r>
            <a:r>
              <a:rPr lang="ko-KR" altLang="en-US"/>
              <a:t>을 잇게 되는데</a:t>
            </a:r>
            <a:r>
              <a:rPr lang="en-US" altLang="ko-KR"/>
              <a:t>, </a:t>
            </a:r>
            <a:r>
              <a:rPr lang="ko-KR" altLang="en-US"/>
              <a:t>이 </a:t>
            </a:r>
            <a:r>
              <a:rPr lang="en-US" altLang="ko-KR"/>
              <a:t>line</a:t>
            </a:r>
            <a:r>
              <a:rPr lang="ko-KR" altLang="en-US"/>
              <a:t>에 대해서 </a:t>
            </a:r>
            <a:r>
              <a:rPr lang="en-US" altLang="ko-KR"/>
              <a:t>paramete</a:t>
            </a:r>
            <a:r>
              <a:rPr lang="ko-KR" altLang="en-US"/>
              <a:t>로 주어진 </a:t>
            </a:r>
            <a:r>
              <a:rPr lang="en-US" altLang="ko-KR"/>
              <a:t>distance d </a:t>
            </a:r>
            <a:r>
              <a:rPr lang="ko-KR" altLang="en-US"/>
              <a:t>이상으로 떨어진 점을 찾습니다</a:t>
            </a:r>
            <a:r>
              <a:rPr lang="en-US" altLang="ko-KR"/>
              <a:t>.</a:t>
            </a:r>
          </a:p>
          <a:p>
            <a:r>
              <a:rPr lang="ko-KR" altLang="en-US"/>
              <a:t>그림에서는 </a:t>
            </a:r>
            <a:r>
              <a:rPr lang="en-US" altLang="ko-KR"/>
              <a:t>p_b</a:t>
            </a:r>
            <a:r>
              <a:rPr lang="ko-KR" altLang="en-US"/>
              <a:t>가 되는데</a:t>
            </a:r>
            <a:r>
              <a:rPr lang="en-US" altLang="ko-KR"/>
              <a:t>, </a:t>
            </a:r>
            <a:r>
              <a:rPr lang="ko-KR" altLang="en-US"/>
              <a:t>이 직전 점을 선택하여 그 사이의 점을 제외하게 됩니다</a:t>
            </a:r>
            <a:r>
              <a:rPr lang="en-US" altLang="ko-KR"/>
              <a:t>. </a:t>
            </a:r>
            <a:r>
              <a:rPr lang="ko-KR" altLang="en-US"/>
              <a:t>이</a:t>
            </a:r>
            <a:r>
              <a:rPr lang="ko-KR" altLang="en-US" baseline="0"/>
              <a:t> 과정을 </a:t>
            </a:r>
            <a:r>
              <a:rPr lang="ko-KR" altLang="en-US"/>
              <a:t>반복하는 식으로</a:t>
            </a:r>
            <a:r>
              <a:rPr lang="ko-KR" altLang="en-US" baseline="0"/>
              <a:t> 수행되는 알고리즘으로</a:t>
            </a:r>
            <a:r>
              <a:rPr lang="en-US" altLang="ko-KR" baseline="0"/>
              <a:t>,</a:t>
            </a:r>
          </a:p>
          <a:p>
            <a:r>
              <a:rPr lang="ko-KR" altLang="en-US"/>
              <a:t>수행시간은 </a:t>
            </a:r>
            <a:r>
              <a:rPr lang="en-US" altLang="ko-KR"/>
              <a:t>O(n)</a:t>
            </a:r>
            <a:r>
              <a:rPr lang="ko-KR" altLang="en-US"/>
              <a:t>으로 빠르지만</a:t>
            </a:r>
            <a:r>
              <a:rPr lang="en-US" altLang="ko-KR"/>
              <a:t>, parameter</a:t>
            </a:r>
            <a:r>
              <a:rPr lang="ko-KR" altLang="en-US"/>
              <a:t>가 </a:t>
            </a:r>
            <a:r>
              <a:rPr lang="en-US" altLang="ko-KR"/>
              <a:t>distance d</a:t>
            </a:r>
            <a:r>
              <a:rPr lang="ko-KR" altLang="en-US"/>
              <a:t>로 주어지기 때문에</a:t>
            </a:r>
            <a:r>
              <a:rPr lang="en-US" altLang="ko-KR"/>
              <a:t>, reduction</a:t>
            </a:r>
            <a:r>
              <a:rPr lang="ko-KR" altLang="en-US"/>
              <a:t>을 수행한 뒤</a:t>
            </a:r>
            <a:r>
              <a:rPr lang="ko-KR" altLang="en-US" baseline="0"/>
              <a:t> </a:t>
            </a:r>
            <a:r>
              <a:rPr lang="en-US" altLang="ko-KR" baseline="0"/>
              <a:t>size</a:t>
            </a:r>
            <a:r>
              <a:rPr lang="ko-KR" altLang="en-US" baseline="0"/>
              <a:t>가 얼마나 될지 예측할 수 없다는 단점이 있습니다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8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두번째 방법은 </a:t>
            </a:r>
            <a:r>
              <a:rPr lang="en-US" altLang="ko-KR"/>
              <a:t>VW</a:t>
            </a:r>
            <a:r>
              <a:rPr lang="en-US" altLang="ko-KR" baseline="0"/>
              <a:t> algorithm</a:t>
            </a:r>
            <a:r>
              <a:rPr lang="ko-KR" altLang="en-US" baseline="0"/>
              <a:t>으로</a:t>
            </a:r>
            <a:r>
              <a:rPr lang="en-US" altLang="ko-KR" baseline="0"/>
              <a:t>, effective area</a:t>
            </a:r>
            <a:r>
              <a:rPr lang="ko-KR" altLang="en-US" baseline="0"/>
              <a:t>라는 개념을 바탕으로 수행됩니다</a:t>
            </a:r>
            <a:r>
              <a:rPr lang="en-US" altLang="ko-KR" baseline="0"/>
              <a:t>.</a:t>
            </a:r>
          </a:p>
          <a:p>
            <a:r>
              <a:rPr lang="en-US" altLang="ko-KR" baseline="0"/>
              <a:t>effective area</a:t>
            </a:r>
            <a:r>
              <a:rPr lang="ko-KR" altLang="en-US" baseline="0"/>
              <a:t>란 연속된 세점이 만드는 삼각형의 넓이인데</a:t>
            </a:r>
            <a:r>
              <a:rPr lang="en-US" altLang="ko-KR" baseline="0"/>
              <a:t>, </a:t>
            </a:r>
            <a:r>
              <a:rPr lang="ko-KR" altLang="en-US" baseline="0"/>
              <a:t>알고리즘에서는 이것이 가운데 점이 가진 정보의 양이라고 봅니다</a:t>
            </a:r>
            <a:r>
              <a:rPr lang="en-US" altLang="ko-KR" baseline="0"/>
              <a:t>.</a:t>
            </a:r>
          </a:p>
          <a:p>
            <a:r>
              <a:rPr lang="ko-KR" altLang="en-US"/>
              <a:t>따라서 전체 점들에 대해</a:t>
            </a:r>
            <a:r>
              <a:rPr lang="en-US" altLang="ko-KR"/>
              <a:t>, </a:t>
            </a:r>
            <a:r>
              <a:rPr lang="ko-KR" altLang="en-US"/>
              <a:t>정보량이 가장 적은 점</a:t>
            </a:r>
            <a:r>
              <a:rPr lang="en-US" altLang="ko-KR"/>
              <a:t>, </a:t>
            </a:r>
            <a:r>
              <a:rPr lang="ko-KR" altLang="en-US"/>
              <a:t>즉 이 넓이가 가장 작은 점부터 </a:t>
            </a:r>
            <a:r>
              <a:rPr lang="en-US" altLang="ko-KR"/>
              <a:t>reduction</a:t>
            </a:r>
            <a:r>
              <a:rPr lang="ko-KR" altLang="en-US"/>
              <a:t>을 수행하는데요</a:t>
            </a:r>
            <a:r>
              <a:rPr lang="en-US" altLang="ko-KR"/>
              <a:t>,</a:t>
            </a:r>
          </a:p>
          <a:p>
            <a:r>
              <a:rPr lang="ko-KR" altLang="en-US"/>
              <a:t>점을 제외하고 난 뒤에</a:t>
            </a:r>
            <a:r>
              <a:rPr lang="en-US" altLang="ko-KR"/>
              <a:t>, </a:t>
            </a:r>
            <a:r>
              <a:rPr lang="ko-KR" altLang="en-US"/>
              <a:t>양 옆의 점에 대해 </a:t>
            </a:r>
            <a:r>
              <a:rPr lang="en-US" altLang="ko-KR"/>
              <a:t>effective</a:t>
            </a:r>
            <a:r>
              <a:rPr lang="en-US" altLang="ko-KR" baseline="0"/>
              <a:t> area</a:t>
            </a:r>
            <a:r>
              <a:rPr lang="ko-KR" altLang="en-US" baseline="0"/>
              <a:t>를 업데이트해주고 이 과정을 반복하는 식으로 수행됩니다</a:t>
            </a:r>
            <a:r>
              <a:rPr lang="en-US" altLang="ko-KR" baseline="0"/>
              <a:t>.</a:t>
            </a:r>
          </a:p>
          <a:p>
            <a:r>
              <a:rPr lang="ko-KR" altLang="en-US"/>
              <a:t>알고리즘의 장점은 </a:t>
            </a:r>
            <a:r>
              <a:rPr lang="en-US" altLang="ko-KR"/>
              <a:t>reduction</a:t>
            </a:r>
            <a:r>
              <a:rPr lang="ko-KR" altLang="en-US"/>
              <a:t>할</a:t>
            </a:r>
            <a:r>
              <a:rPr lang="ko-KR" altLang="en-US" baseline="0"/>
              <a:t> 점의 수 </a:t>
            </a:r>
            <a:r>
              <a:rPr lang="en-US" altLang="ko-KR" baseline="0"/>
              <a:t>k</a:t>
            </a:r>
            <a:r>
              <a:rPr lang="ko-KR" altLang="en-US" baseline="0"/>
              <a:t>를 정하여 얼마나 </a:t>
            </a:r>
            <a:r>
              <a:rPr lang="en-US" altLang="ko-KR" baseline="0"/>
              <a:t>reduction</a:t>
            </a:r>
            <a:r>
              <a:rPr lang="ko-KR" altLang="en-US" baseline="0"/>
              <a:t>을 수행할지 쉽게 조절이 가능하다는 점입니다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E623D-10BB-45C3-AE5E-4E56E7D6AB37}" type="slidenum">
              <a:rPr lang="en-US" altLang="ko-KR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354974"/>
            <a:ext cx="9144000" cy="448056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513061"/>
            <a:ext cx="77724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3992736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685799" y="3900661"/>
            <a:ext cx="7772400" cy="83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8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4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2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2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1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4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8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2" y="230190"/>
            <a:ext cx="9144002" cy="6162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9144001" cy="23019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2" y="6392487"/>
            <a:ext cx="9144001" cy="465513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561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6327" y="6456103"/>
            <a:ext cx="3491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561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x-none"/>
              <a:t>Long</a:t>
            </a:r>
            <a:r>
              <a:rPr lang="ko-KR" altLang="en-US"/>
              <a:t> </a:t>
            </a:r>
            <a:r>
              <a:rPr lang="en-US" altLang="ko-KR"/>
              <a:t>Time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r>
              <a:rPr lang="ko-KR" altLang="en-US"/>
              <a:t> </a:t>
            </a:r>
            <a:br>
              <a:rPr lang="en-US" altLang="ko-KR"/>
            </a:br>
            <a:r>
              <a:rPr lang="en-US" altLang="ko-KR"/>
              <a:t>Data</a:t>
            </a:r>
            <a:r>
              <a:rPr lang="ko-KR" altLang="en-US"/>
              <a:t> </a:t>
            </a:r>
            <a:r>
              <a:rPr lang="en-US" altLang="ko-KR"/>
              <a:t>Visualization</a:t>
            </a:r>
            <a:endParaRPr lang="ko-KR" altLang="x-non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altLang="ko-KR"/>
              <a:t>2016 </a:t>
            </a:r>
            <a:r>
              <a:rPr lang="ko-KR" altLang="en-US"/>
              <a:t>가을학기</a:t>
            </a:r>
            <a:r>
              <a:rPr lang="en-US" altLang="ko-KR"/>
              <a:t>,</a:t>
            </a:r>
            <a:r>
              <a:rPr lang="ko-KR" altLang="en-US"/>
              <a:t> 창의적종합설계 </a:t>
            </a:r>
            <a:r>
              <a:rPr lang="en-US" altLang="ko-KR"/>
              <a:t>1</a:t>
            </a:r>
          </a:p>
          <a:p>
            <a:r>
              <a:rPr lang="en-US" altLang="ko-KR"/>
              <a:t>U</a:t>
            </a:r>
            <a:r>
              <a:rPr lang="ko-KR" altLang="en-US"/>
              <a:t>조</a:t>
            </a:r>
            <a:r>
              <a:rPr lang="en-US" altLang="ko-KR"/>
              <a:t> </a:t>
            </a:r>
            <a:r>
              <a:rPr lang="ko-KR" altLang="x-none"/>
              <a:t>김민수</a:t>
            </a:r>
            <a:r>
              <a:rPr lang="en-US" altLang="ko-KR"/>
              <a:t> </a:t>
            </a:r>
            <a:r>
              <a:rPr lang="ko-KR" altLang="x-none" err="1"/>
              <a:t>양재영</a:t>
            </a:r>
            <a:r>
              <a:rPr lang="en-US" altLang="ko-KR"/>
              <a:t> </a:t>
            </a:r>
            <a:r>
              <a:rPr lang="ko-KR" altLang="x-none" err="1"/>
              <a:t>조용훤</a:t>
            </a:r>
            <a:endParaRPr lang="ko-KR" altLang="x-none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8"/>
    </mc:Choice>
    <mc:Fallback xmlns="">
      <p:transition spd="slow" advTm="86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Approach: Data </a:t>
            </a:r>
            <a:r>
              <a:rPr lang="en-US" altLang="ko-KR">
                <a:latin typeface="맑은 고딕"/>
              </a:rPr>
              <a:t>Reduction</a:t>
            </a:r>
            <a:endParaRPr lang="ko-KR" altLang="en-US"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x-none" b="1" err="1">
                <a:latin typeface="맑은 고딕"/>
              </a:rPr>
              <a:t>Min</a:t>
            </a:r>
            <a:r>
              <a:rPr lang="en-US" altLang="ko-KR" b="1">
                <a:latin typeface="맑은 고딕"/>
              </a:rPr>
              <a:t>-m</a:t>
            </a:r>
            <a:r>
              <a:rPr lang="ko-KR" altLang="x-none" b="1" err="1">
                <a:latin typeface="맑은 고딕"/>
              </a:rPr>
              <a:t>ax</a:t>
            </a:r>
            <a:r>
              <a:rPr lang="ko-KR" altLang="x-none" b="1">
                <a:latin typeface="맑은 고딕"/>
              </a:rPr>
              <a:t> </a:t>
            </a:r>
            <a:r>
              <a:rPr lang="en-US" altLang="ko-KR" b="1">
                <a:latin typeface="맑은 고딕"/>
              </a:rPr>
              <a:t>D</a:t>
            </a:r>
            <a:r>
              <a:rPr lang="en-US" altLang="x-none" b="1">
                <a:latin typeface="맑은 고딕"/>
              </a:rPr>
              <a:t>ecimation</a:t>
            </a:r>
          </a:p>
          <a:p>
            <a:pPr lvl="1"/>
            <a:endParaRPr lang="ko-KR" altLang="x-none">
              <a:latin typeface="맑은 고딕"/>
            </a:endParaRPr>
          </a:p>
        </p:txBody>
      </p:sp>
      <p:sp>
        <p:nvSpPr>
          <p:cNvPr id="13" name="날짜 개체 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70428"/>
            <a:ext cx="4373099" cy="2267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4812333"/>
            <a:ext cx="779013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90"/>
              <a:t>In highly dense plot, one pixel in X-axis corresponds to the wide range of data points.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90"/>
              <a:t>It can be represented in display by the line through Min-Max points in this range.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90"/>
              <a:t>Upper bound of reduced points = </a:t>
            </a:r>
            <a:r>
              <a:rPr lang="en-US" altLang="ko-KR" sz="1600" spc="-90">
                <a:solidFill>
                  <a:srgbClr val="FF0000"/>
                </a:solidFill>
              </a:rPr>
              <a:t>4*[width of graph(</a:t>
            </a:r>
            <a:r>
              <a:rPr lang="en-US" altLang="ko-KR" sz="1600" spc="-90" err="1">
                <a:solidFill>
                  <a:srgbClr val="FF0000"/>
                </a:solidFill>
              </a:rPr>
              <a:t>px</a:t>
            </a:r>
            <a:r>
              <a:rPr lang="en-US" altLang="ko-KR" sz="1600" spc="-90">
                <a:solidFill>
                  <a:srgbClr val="FF0000"/>
                </a:solidFill>
              </a:rPr>
              <a:t>)]</a:t>
            </a:r>
            <a:r>
              <a:rPr lang="en-US" altLang="ko-KR" sz="1600" spc="-90"/>
              <a:t> (begin, min, max, end points)</a:t>
            </a:r>
            <a:endParaRPr lang="ko-KR" altLang="en-US" sz="1600" spc="-9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3773214" y="2475956"/>
            <a:ext cx="1560786" cy="1804380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3773214" y="4280337"/>
            <a:ext cx="1560786" cy="182075"/>
          </a:xfrm>
          <a:prstGeom prst="line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34001" y="2475956"/>
            <a:ext cx="3090041" cy="1986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25423"/>
              </p:ext>
            </p:extLst>
          </p:nvPr>
        </p:nvGraphicFramePr>
        <p:xfrm>
          <a:off x="5544006" y="2874576"/>
          <a:ext cx="100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5914368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029547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224784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818759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429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027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736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92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79779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26406"/>
              </p:ext>
            </p:extLst>
          </p:nvPr>
        </p:nvGraphicFramePr>
        <p:xfrm>
          <a:off x="7173110" y="2874576"/>
          <a:ext cx="1008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5914368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40295477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224784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5818759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429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027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7367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92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797798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6658305" y="3273970"/>
            <a:ext cx="430924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5558524" y="2965722"/>
              <a:ext cx="993481" cy="107208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9226" y="3660921"/>
                <a:ext cx="1009679" cy="10893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42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93068"/>
            <a:ext cx="3657600" cy="3657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Approach: </a:t>
            </a:r>
            <a:r>
              <a:rPr lang="en-US" altLang="ko-KR">
                <a:latin typeface="맑은 고딕"/>
              </a:rPr>
              <a:t>Plotting</a:t>
            </a:r>
            <a:endParaRPr lang="ko-KR" altLang="en-US"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5220821" cy="435133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altLang="ko-KR" b="1">
                <a:latin typeface="맑은 고딕"/>
              </a:rPr>
              <a:t>Interpolation</a:t>
            </a:r>
          </a:p>
          <a:p>
            <a:pPr lvl="1"/>
            <a:r>
              <a:rPr lang="en-US" altLang="ko-KR">
                <a:latin typeface="맑은 고딕"/>
              </a:rPr>
              <a:t>“Constructing new data points within the range of a discrete set of known data points”</a:t>
            </a:r>
          </a:p>
          <a:p>
            <a:r>
              <a:rPr lang="en-US" altLang="ko-KR" b="1">
                <a:latin typeface="맑은 고딕"/>
              </a:rPr>
              <a:t>Spline Interpolation</a:t>
            </a:r>
          </a:p>
          <a:p>
            <a:pPr lvl="1"/>
            <a:r>
              <a:rPr lang="en-US" altLang="ko-KR">
                <a:latin typeface="맑은 고딕"/>
              </a:rPr>
              <a:t>Use low-dimensional functions to generate the intervals between adjacent 2 points.</a:t>
            </a:r>
          </a:p>
          <a:p>
            <a:pPr lvl="2"/>
            <a:r>
              <a:rPr lang="en-US" altLang="ko-KR">
                <a:latin typeface="맑은 고딕"/>
              </a:rPr>
              <a:t>Linear / Quadratic / Cubic</a:t>
            </a:r>
            <a:endParaRPr lang="en-US" altLang="x-none">
              <a:latin typeface="맑은 고딕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35"/>
          <p:cNvCxnSpPr>
            <a:stCxn id="18" idx="2"/>
            <a:endCxn id="19" idx="0"/>
          </p:cNvCxnSpPr>
          <p:nvPr/>
        </p:nvCxnSpPr>
        <p:spPr>
          <a:xfrm flipH="1">
            <a:off x="6720225" y="2949541"/>
            <a:ext cx="1" cy="27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36"/>
          <p:cNvCxnSpPr/>
          <p:nvPr/>
        </p:nvCxnSpPr>
        <p:spPr>
          <a:xfrm>
            <a:off x="6057495" y="3556774"/>
            <a:ext cx="0" cy="305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37"/>
          <p:cNvCxnSpPr/>
          <p:nvPr/>
        </p:nvCxnSpPr>
        <p:spPr>
          <a:xfrm flipV="1">
            <a:off x="7486650" y="3589180"/>
            <a:ext cx="0" cy="269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Approach: </a:t>
            </a:r>
            <a:r>
              <a:rPr lang="en-US" altLang="ko-KR">
                <a:latin typeface="맑은 고딕"/>
              </a:rPr>
              <a:t>Caching</a:t>
            </a:r>
            <a:endParaRPr lang="ko-KR" altLang="en-US"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7340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altLang="ko-KR" b="1">
                <a:latin typeface="맑은 고딕"/>
              </a:rPr>
              <a:t>Asynchronous cache update</a:t>
            </a:r>
            <a:endParaRPr lang="ko-KR" altLang="x-none" b="1">
              <a:latin typeface="맑은 고딕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4" name="그룹 38"/>
          <p:cNvGrpSpPr/>
          <p:nvPr/>
        </p:nvGrpSpPr>
        <p:grpSpPr>
          <a:xfrm>
            <a:off x="712540" y="2581188"/>
            <a:ext cx="3880348" cy="2197916"/>
            <a:chOff x="1007706" y="2516499"/>
            <a:chExt cx="5735465" cy="2567273"/>
          </a:xfrm>
        </p:grpSpPr>
        <p:pic>
          <p:nvPicPr>
            <p:cNvPr id="5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706" y="2516501"/>
              <a:ext cx="5735465" cy="2567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40"/>
            <p:cNvSpPr/>
            <p:nvPr/>
          </p:nvSpPr>
          <p:spPr>
            <a:xfrm>
              <a:off x="2622099" y="3098245"/>
              <a:ext cx="2506679" cy="1472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>
                  <a:solidFill>
                    <a:srgbClr val="FF0000"/>
                  </a:solidFill>
                </a:rPr>
                <a:t>Screen</a:t>
              </a:r>
              <a:endParaRPr lang="ko-KR" altLang="en-US" sz="250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7706" y="2516499"/>
              <a:ext cx="3621459" cy="557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/>
                <a:t>Cached data</a:t>
              </a:r>
              <a:endParaRPr lang="ko-KR" altLang="en-US" sz="25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75138" y="5005174"/>
            <a:ext cx="759372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Assume the memory cannot afford the entire data: data cache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Pan/zoom operation changes the range of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Update without distracting I/O is needed.</a:t>
            </a:r>
            <a:endParaRPr lang="ko-KR" altLang="en-US" sz="1600"/>
          </a:p>
        </p:txBody>
      </p:sp>
      <p:sp>
        <p:nvSpPr>
          <p:cNvPr id="18" name="직사각형 46"/>
          <p:cNvSpPr/>
          <p:nvPr/>
        </p:nvSpPr>
        <p:spPr>
          <a:xfrm>
            <a:off x="4925101" y="2581189"/>
            <a:ext cx="3590250" cy="3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User Interaction</a:t>
            </a:r>
            <a:endParaRPr lang="ko-KR" altLang="en-US"/>
          </a:p>
        </p:txBody>
      </p:sp>
      <p:sp>
        <p:nvSpPr>
          <p:cNvPr id="19" name="직사각형 47"/>
          <p:cNvSpPr/>
          <p:nvPr/>
        </p:nvSpPr>
        <p:spPr>
          <a:xfrm>
            <a:off x="4925100" y="3220828"/>
            <a:ext cx="3590250" cy="3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Local Cached Data</a:t>
            </a:r>
            <a:endParaRPr lang="ko-KR" altLang="en-US"/>
          </a:p>
        </p:txBody>
      </p:sp>
      <p:sp>
        <p:nvSpPr>
          <p:cNvPr id="20" name="직사각형 48"/>
          <p:cNvSpPr/>
          <p:nvPr/>
        </p:nvSpPr>
        <p:spPr>
          <a:xfrm>
            <a:off x="4925100" y="3860467"/>
            <a:ext cx="3590250" cy="3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Database (Server)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778949" y="2936342"/>
            <a:ext cx="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(1)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6063786" y="3565189"/>
            <a:ext cx="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(2)</a:t>
            </a:r>
            <a:endParaRPr lang="ko-KR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7492941" y="3574596"/>
            <a:ext cx="42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(3)</a:t>
            </a:r>
            <a:endParaRPr lang="ko-KR" altLang="en-US" sz="1200"/>
          </a:p>
        </p:txBody>
      </p:sp>
      <p:sp>
        <p:nvSpPr>
          <p:cNvPr id="38" name="TextBox 37"/>
          <p:cNvSpPr txBox="1"/>
          <p:nvPr/>
        </p:nvSpPr>
        <p:spPr>
          <a:xfrm>
            <a:off x="4925100" y="4260878"/>
            <a:ext cx="359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(1) Update the display using existing cache</a:t>
            </a:r>
          </a:p>
          <a:p>
            <a:r>
              <a:rPr lang="en-US" altLang="ko-KR" sz="1200"/>
              <a:t>(2) Data request</a:t>
            </a:r>
          </a:p>
          <a:p>
            <a:r>
              <a:rPr lang="en-US" altLang="ko-KR" sz="1200"/>
              <a:t>(3) Cache update &amp; update the display(again)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8069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Approach: </a:t>
            </a:r>
            <a:r>
              <a:rPr lang="en-US" altLang="ko-KR">
                <a:latin typeface="맑은 고딕"/>
              </a:rPr>
              <a:t>Zooming</a:t>
            </a:r>
            <a:endParaRPr lang="ko-KR" altLang="en-US"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7340"/>
          </a:xfrm>
        </p:spPr>
        <p:txBody>
          <a:bodyPr vert="horz" lIns="68580" tIns="34290" rIns="68580" bIns="34290" rtlCol="0" anchor="t">
            <a:normAutofit fontScale="92500"/>
          </a:bodyPr>
          <a:lstStyle/>
          <a:p>
            <a:r>
              <a:rPr lang="en-US" altLang="ko-KR" b="1">
                <a:latin typeface="맑은 고딕"/>
              </a:rPr>
              <a:t>Several point sets with discrete magnifications</a:t>
            </a:r>
            <a:endParaRPr lang="ko-KR" altLang="x-none" b="1">
              <a:latin typeface="맑은 고딕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5138" y="4755861"/>
            <a:ext cx="7593724" cy="15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Preprocess the base data to create several point sets with different scale</a:t>
            </a:r>
            <a:br>
              <a:rPr lang="en-US" altLang="ko-KR" sz="1600"/>
            </a:br>
            <a:r>
              <a:rPr lang="en-US" altLang="ko-KR" sz="1600"/>
              <a:t>(The reduction mechanism is defined by the algorithm)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Select the point set which has the smallest scale larger than the current one</a:t>
            </a:r>
            <a:br>
              <a:rPr lang="en-US" altLang="ko-KR" sz="1600"/>
            </a:br>
            <a:r>
              <a:rPr lang="en-US" altLang="ko-KR" sz="1600"/>
              <a:t>namely, the lower bound of the current scale.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939567" y="3994476"/>
            <a:ext cx="726486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786855" y="3853271"/>
            <a:ext cx="0" cy="283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54288" y="3853271"/>
            <a:ext cx="0" cy="283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121721" y="3853271"/>
            <a:ext cx="0" cy="283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289154" y="3844382"/>
            <a:ext cx="0" cy="283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456587" y="3844382"/>
            <a:ext cx="0" cy="283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24020" y="3844382"/>
            <a:ext cx="0" cy="283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506598" y="3617629"/>
            <a:ext cx="0" cy="7373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/>
          <p:cNvCxnSpPr/>
          <p:nvPr/>
        </p:nvCxnSpPr>
        <p:spPr>
          <a:xfrm flipV="1">
            <a:off x="3506598" y="4137089"/>
            <a:ext cx="615123" cy="217864"/>
          </a:xfrm>
          <a:prstGeom prst="curved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35492" y="4350093"/>
            <a:ext cx="15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Current scale</a:t>
            </a: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30220" y="2420229"/>
            <a:ext cx="2255143" cy="1147298"/>
            <a:chOff x="1063782" y="2553791"/>
            <a:chExt cx="2255143" cy="114729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782" y="2960352"/>
              <a:ext cx="2255143" cy="685269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1063782" y="2553791"/>
              <a:ext cx="2255143" cy="114729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931541" y="2826790"/>
            <a:ext cx="236306" cy="6852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3" idx="3"/>
            <a:endCxn id="4" idx="1"/>
          </p:cNvCxnSpPr>
          <p:nvPr/>
        </p:nvCxnSpPr>
        <p:spPr>
          <a:xfrm flipV="1">
            <a:off x="2167847" y="3000820"/>
            <a:ext cx="3969241" cy="168605"/>
          </a:xfrm>
          <a:prstGeom prst="line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88" y="2434112"/>
            <a:ext cx="2231774" cy="1133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084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x-none">
                <a:latin typeface="맑은 고딕"/>
              </a:rPr>
              <a:t>Basic Spec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800" b="1" dirty="0"/>
              <a:t>데이터의 구조 및 특성 이해 </a:t>
            </a:r>
            <a:r>
              <a:rPr lang="en-US" altLang="ko-KR" sz="1800" b="1" dirty="0"/>
              <a:t>(20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/>
              <a:t>데이터 시각화를 위한 시스템 구조 이해 및 단계별 입</a:t>
            </a:r>
            <a:r>
              <a:rPr lang="en-US" altLang="ko-KR" sz="1400" dirty="0"/>
              <a:t>/</a:t>
            </a:r>
            <a:r>
              <a:rPr lang="ko-KR" altLang="en-US" sz="1400" dirty="0"/>
              <a:t>출력 이해 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/>
              <a:t>입력 데이터를 시각화하기에 적절하도록 </a:t>
            </a:r>
            <a:r>
              <a:rPr lang="en-US" altLang="ko-KR" sz="1400" dirty="0"/>
              <a:t>DB</a:t>
            </a:r>
            <a:r>
              <a:rPr lang="ko-KR" altLang="en-US" sz="1400" dirty="0"/>
              <a:t> 구조를 구축 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800" b="1" dirty="0"/>
              <a:t>시각화 기능 구현 </a:t>
            </a:r>
            <a:r>
              <a:rPr lang="en-US" altLang="ko-KR" sz="1800" b="1" dirty="0"/>
              <a:t>(50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/>
              <a:t>시각화 성능을 최적화하기 위하여 알고리즘을 제안하고 구현 </a:t>
            </a:r>
            <a:r>
              <a:rPr lang="en-US" altLang="ko-KR" sz="1400" dirty="0"/>
              <a:t>(20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Windows </a:t>
            </a:r>
            <a:r>
              <a:rPr lang="ko-KR" altLang="en-US" sz="1400" dirty="0"/>
              <a:t>환경에서 사용가능한 데스크탑 어플리케이션을 구현 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/>
              <a:t>원 데이터에 비해 데이터 유실점이 없어야 함 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/>
              <a:t>차트를 그리는 시간이 전 데이터를 그릴 때와 비교하여 </a:t>
            </a:r>
            <a:r>
              <a:rPr lang="en-US" altLang="ko-KR" sz="1400" dirty="0"/>
              <a:t>30%</a:t>
            </a:r>
            <a:r>
              <a:rPr lang="ko-KR" altLang="en-US" sz="1400" dirty="0"/>
              <a:t> 이상 단축 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800" b="1" dirty="0"/>
              <a:t>부가기능에 대한 구현 </a:t>
            </a:r>
            <a:r>
              <a:rPr lang="en-US" altLang="ko-KR" sz="1800" b="1" dirty="0"/>
              <a:t>(30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400" dirty="0"/>
              <a:t>Scale</a:t>
            </a:r>
            <a:r>
              <a:rPr lang="ko-KR" altLang="en-US" sz="1400" dirty="0"/>
              <a:t>이 다른 </a:t>
            </a:r>
            <a:r>
              <a:rPr lang="en-US" altLang="ko-KR" sz="1400" dirty="0"/>
              <a:t>3</a:t>
            </a:r>
            <a:r>
              <a:rPr lang="ko-KR" altLang="en-US" sz="1400" dirty="0"/>
              <a:t>개 이상의 센서를 동시에 그리고 보여줄 수 있어야 함 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1400" dirty="0"/>
              <a:t>부분 확대</a:t>
            </a:r>
            <a:r>
              <a:rPr lang="en-US" altLang="ko-KR" sz="1400" dirty="0"/>
              <a:t>/</a:t>
            </a:r>
            <a:r>
              <a:rPr lang="ko-KR" altLang="en-US" sz="1400" dirty="0"/>
              <a:t>축소 기능을 제공하여</a:t>
            </a:r>
            <a:r>
              <a:rPr lang="en-US" altLang="ko-KR" sz="1400" dirty="0"/>
              <a:t>,</a:t>
            </a:r>
            <a:r>
              <a:rPr lang="ko-KR" altLang="en-US" sz="1400" dirty="0"/>
              <a:t> 데이터 변경점에 대한 유실이 없어야 하며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),</a:t>
            </a:r>
            <a:r>
              <a:rPr lang="ko-KR" altLang="en-US" sz="1400" dirty="0"/>
              <a:t> 차트를 그리는 시간이 </a:t>
            </a:r>
            <a:r>
              <a:rPr lang="en-US" altLang="ko-KR" sz="1400" dirty="0"/>
              <a:t>30%</a:t>
            </a:r>
            <a:r>
              <a:rPr lang="ko-KR" altLang="en-US" sz="1400" dirty="0"/>
              <a:t> 이상 단축 </a:t>
            </a:r>
            <a:r>
              <a:rPr lang="en-US" altLang="ko-KR" sz="1400" dirty="0"/>
              <a:t>(10</a:t>
            </a:r>
            <a:r>
              <a:rPr lang="ko-KR" altLang="en-US" sz="1400" dirty="0"/>
              <a:t>점</a:t>
            </a:r>
            <a:r>
              <a:rPr lang="en-US" altLang="ko-KR" sz="1400" dirty="0"/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1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맑은 고딕" charset="0"/>
              </a:rPr>
              <a:t>Development Environment</a:t>
            </a:r>
            <a:endParaRPr lang="ko-KR" altLang="en-US">
              <a:latin typeface="맑은 고딕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altLang="ko-KR" b="1">
                <a:latin typeface="맑은 고딕" charset="0"/>
              </a:rPr>
              <a:t>Development Environment</a:t>
            </a:r>
            <a:endParaRPr lang="ko-KR" altLang="en-US" b="1">
              <a:latin typeface="맑은 고딕" charset="0"/>
            </a:endParaRPr>
          </a:p>
          <a:p>
            <a:pPr lvl="1"/>
            <a:r>
              <a:rPr lang="en-US" altLang="x-none">
                <a:latin typeface="맑은 고딕" charset="0"/>
              </a:rPr>
              <a:t>Visual Studio 2015</a:t>
            </a:r>
            <a:endParaRPr lang="ko-KR" altLang="x-none">
              <a:latin typeface="맑은 고딕" charset="0"/>
            </a:endParaRPr>
          </a:p>
          <a:p>
            <a:pPr lvl="1"/>
            <a:r>
              <a:rPr lang="nl-NL" altLang="x-none">
                <a:latin typeface="맑은 고딕" charset="0"/>
              </a:rPr>
              <a:t>C# 6.0 + .NET Framework 4.6.1</a:t>
            </a:r>
            <a:endParaRPr lang="ko-KR" altLang="x-none">
              <a:latin typeface="맑은 고딕" charset="0"/>
            </a:endParaRPr>
          </a:p>
          <a:p>
            <a:pPr lvl="1"/>
            <a:r>
              <a:rPr lang="en-US" altLang="x-none">
                <a:latin typeface="맑은 고딕" charset="0"/>
              </a:rPr>
              <a:t>Desktop Application with WPF</a:t>
            </a:r>
          </a:p>
          <a:p>
            <a:pPr lvl="2"/>
            <a:r>
              <a:rPr lang="en-US" altLang="x-none">
                <a:latin typeface="맑은 고딕" charset="0"/>
              </a:rPr>
              <a:t>Windows Presentation Form</a:t>
            </a:r>
            <a:endParaRPr lang="ko-KR" altLang="x-none">
              <a:latin typeface="맑은 고딕" charset="0"/>
            </a:endParaRPr>
          </a:p>
          <a:p>
            <a:pPr lvl="1"/>
            <a:r>
              <a:rPr lang="en-US" altLang="x-none">
                <a:latin typeface="맑은 고딕" charset="0"/>
              </a:rPr>
              <a:t>MySQL</a:t>
            </a:r>
            <a:endParaRPr lang="en-US" altLang="ko-KR" b="1">
              <a:latin typeface="맑은 고딕" charset="0"/>
            </a:endParaRPr>
          </a:p>
          <a:p>
            <a:pPr marL="0" indent="0">
              <a:buNone/>
            </a:pPr>
            <a:r>
              <a:rPr lang="en-US" altLang="ko-KR" b="1">
                <a:latin typeface="맑은 고딕" charset="0"/>
              </a:rPr>
              <a:t>Test Environment</a:t>
            </a:r>
            <a:endParaRPr lang="ko-KR" altLang="en-US" b="1">
              <a:latin typeface="맑은 고딕" charset="0"/>
            </a:endParaRPr>
          </a:p>
          <a:p>
            <a:pPr lvl="1"/>
            <a:r>
              <a:rPr lang="en-US" altLang="x-none">
                <a:latin typeface="맑은 고딕" charset="0"/>
              </a:rPr>
              <a:t>Windows 7 64bit</a:t>
            </a:r>
            <a:endParaRPr lang="ko-KR" altLang="x-none">
              <a:latin typeface="맑은 고딕" charset="0"/>
            </a:endParaRPr>
          </a:p>
          <a:p>
            <a:pPr lvl="1"/>
            <a:r>
              <a:rPr lang="en-US" altLang="x-none">
                <a:latin typeface="맑은 고딕" charset="0"/>
              </a:rPr>
              <a:t>Intel Core i7-4790 3.6GHz</a:t>
            </a:r>
            <a:endParaRPr lang="ko-KR" altLang="x-none">
              <a:latin typeface="맑은 고딕" charset="0"/>
            </a:endParaRPr>
          </a:p>
          <a:p>
            <a:pPr lvl="1"/>
            <a:r>
              <a:rPr lang="en-US" altLang="x-none">
                <a:latin typeface="맑은 고딕" charset="0"/>
              </a:rPr>
              <a:t>8G RAM</a:t>
            </a:r>
            <a:endParaRPr lang="ko-KR" altLang="x-none">
              <a:latin typeface="맑은 고딕" charset="0"/>
            </a:endParaRPr>
          </a:p>
          <a:p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6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x-none">
                <a:latin typeface="맑은 고딕"/>
              </a:rPr>
              <a:t>Current Sta</a:t>
            </a:r>
            <a:r>
              <a:rPr lang="en-US" altLang="ko-KR" err="1">
                <a:latin typeface="맑은 고딕"/>
              </a:rPr>
              <a:t>tu</a:t>
            </a:r>
            <a:r>
              <a:rPr lang="ko-KR" altLang="x-none">
                <a:latin typeface="맑은 고딕"/>
              </a:rPr>
              <a:t>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/>
              <a:t>프로젝트 스펙 구체화</a:t>
            </a:r>
          </a:p>
          <a:p>
            <a:pPr lvl="1"/>
            <a:r>
              <a:rPr lang="ko-KR" altLang="en-US"/>
              <a:t>프로젝트 구현 범위 및 목표 설정</a:t>
            </a:r>
            <a:endParaRPr lang="en-US" altLang="ko-KR"/>
          </a:p>
          <a:p>
            <a:pPr lvl="1"/>
            <a:r>
              <a:rPr lang="en-US" altLang="ko-KR"/>
              <a:t>Sample data/output</a:t>
            </a:r>
            <a:r>
              <a:rPr lang="ko-KR" altLang="en-US"/>
              <a:t>과 평가 기준표 작성</a:t>
            </a:r>
            <a:endParaRPr lang="en-US" altLang="ko-KR"/>
          </a:p>
          <a:p>
            <a:pPr lvl="1"/>
            <a:endParaRPr lang="ko-KR" altLang="en-US"/>
          </a:p>
          <a:p>
            <a:r>
              <a:rPr lang="ko-KR" altLang="en-US" b="1"/>
              <a:t>관련 기술에 대한 이해</a:t>
            </a:r>
            <a:endParaRPr lang="en-US" altLang="ko-KR" b="1"/>
          </a:p>
          <a:p>
            <a:pPr lvl="1"/>
            <a:r>
              <a:rPr lang="en-US" altLang="ko-KR"/>
              <a:t>Data reduction</a:t>
            </a:r>
            <a:r>
              <a:rPr lang="ko-KR" altLang="en-US"/>
              <a:t>과 </a:t>
            </a:r>
            <a:r>
              <a:rPr lang="en-US" altLang="ko-KR"/>
              <a:t>Visualization</a:t>
            </a:r>
            <a:r>
              <a:rPr lang="ko-KR" altLang="en-US"/>
              <a:t>을 위한 방법 탐색</a:t>
            </a:r>
            <a:endParaRPr lang="en-US" altLang="ko-KR"/>
          </a:p>
          <a:p>
            <a:pPr lvl="1"/>
            <a:r>
              <a:rPr lang="en-US" altLang="ko-KR" spc="-300"/>
              <a:t>Desktop App. </a:t>
            </a:r>
            <a:r>
              <a:rPr lang="ko-KR" altLang="en-US" spc="-300"/>
              <a:t>개발 방법 탐색 및 </a:t>
            </a:r>
            <a:r>
              <a:rPr lang="en-US" altLang="ko-KR" spc="-300"/>
              <a:t>Plotting</a:t>
            </a:r>
            <a:r>
              <a:rPr lang="ko-KR" altLang="en-US" spc="-300"/>
              <a:t> 라이브러리 테스트</a:t>
            </a:r>
            <a:endParaRPr lang="en-US" altLang="ko-KR" spc="-300"/>
          </a:p>
          <a:p>
            <a:pPr lvl="2"/>
            <a:r>
              <a:rPr lang="en-US" altLang="ko-KR"/>
              <a:t>C# </a:t>
            </a:r>
            <a:r>
              <a:rPr lang="en-US" altLang="x-none"/>
              <a:t>WPF A</a:t>
            </a:r>
            <a:r>
              <a:rPr lang="en-US" altLang="ko-KR"/>
              <a:t>pplication</a:t>
            </a:r>
            <a:r>
              <a:rPr lang="ko-KR" altLang="en-US"/>
              <a:t> </a:t>
            </a:r>
            <a:r>
              <a:rPr lang="en-US" altLang="ko-KR"/>
              <a:t>+ OxyPlot</a:t>
            </a:r>
          </a:p>
          <a:p>
            <a:pPr lvl="1"/>
            <a:r>
              <a:rPr lang="en-US" altLang="ko-KR"/>
              <a:t>Reduction</a:t>
            </a:r>
            <a:r>
              <a:rPr lang="ko-KR" altLang="en-US"/>
              <a:t> 방식들에 적절한 </a:t>
            </a:r>
            <a:r>
              <a:rPr lang="en-US" altLang="ko-KR"/>
              <a:t>DB</a:t>
            </a:r>
            <a:r>
              <a:rPr lang="ko-KR" altLang="en-US"/>
              <a:t> 구조 고안</a:t>
            </a:r>
            <a:endParaRPr lang="ko-KR" altLang="x-none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1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x-none">
                <a:latin typeface="맑은 고딕"/>
              </a:rPr>
              <a:t>Furt</a:t>
            </a:r>
            <a:r>
              <a:rPr lang="en-US" altLang="ko-KR">
                <a:latin typeface="맑은 고딕"/>
              </a:rPr>
              <a:t>her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Plan</a:t>
            </a:r>
            <a:endParaRPr lang="ko-KR" altLang="x-none"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>
                <a:latin typeface="+mn-ea"/>
              </a:rPr>
              <a:t>Multi-Sensor Visualization</a:t>
            </a:r>
          </a:p>
          <a:p>
            <a:pPr lvl="1"/>
            <a:r>
              <a:rPr lang="ko-KR" altLang="en-US">
                <a:latin typeface="+mn-ea"/>
              </a:rPr>
              <a:t>다수의 센서 데이터를 한 화면 상에 표출</a:t>
            </a:r>
            <a:r>
              <a:rPr lang="en-US" altLang="ko-KR">
                <a:latin typeface="+mn-ea"/>
              </a:rPr>
              <a:t>.</a:t>
            </a:r>
          </a:p>
          <a:p>
            <a:pPr lvl="1"/>
            <a:r>
              <a:rPr lang="ko-KR" altLang="en-US">
                <a:latin typeface="+mn-ea"/>
              </a:rPr>
              <a:t>동일한 </a:t>
            </a:r>
            <a:r>
              <a:rPr lang="ko-KR" altLang="en-US" err="1">
                <a:latin typeface="+mn-ea"/>
              </a:rPr>
              <a:t>시간축을</a:t>
            </a:r>
            <a:r>
              <a:rPr lang="ko-KR" altLang="en-US">
                <a:latin typeface="+mn-ea"/>
              </a:rPr>
              <a:t> 공유하면서 범위가 다른 센서 데이터들을 살펴보기 적절한 인터페이스 구상</a:t>
            </a:r>
            <a:r>
              <a:rPr lang="en-US" altLang="ko-KR">
                <a:latin typeface="+mn-ea"/>
              </a:rPr>
              <a:t>.</a:t>
            </a:r>
          </a:p>
          <a:p>
            <a:r>
              <a:rPr lang="en-US" altLang="ko-KR" b="1">
                <a:latin typeface="+mn-ea"/>
              </a:rPr>
              <a:t>Change-Point Detection</a:t>
            </a:r>
          </a:p>
          <a:p>
            <a:pPr lvl="1"/>
            <a:r>
              <a:rPr lang="ko-KR" altLang="en-US">
                <a:latin typeface="+mn-ea"/>
              </a:rPr>
              <a:t>어느 시점에서 변동 수준이 커지는지를 수치화</a:t>
            </a:r>
            <a:r>
              <a:rPr lang="en-US" altLang="ko-KR">
                <a:latin typeface="+mn-ea"/>
              </a:rPr>
              <a:t>.</a:t>
            </a:r>
          </a:p>
          <a:p>
            <a:pPr lvl="1"/>
            <a:r>
              <a:rPr lang="ko-KR" altLang="en-US">
                <a:latin typeface="+mn-ea"/>
              </a:rPr>
              <a:t>센서별 데이터를 분석함에 있어서 일정한 패턴을 가지고 있음을 확인할 수 있는 보조적 자료 제공</a:t>
            </a:r>
            <a:r>
              <a:rPr lang="en-US" altLang="ko-KR">
                <a:latin typeface="+mn-ea"/>
              </a:rPr>
              <a:t>.</a:t>
            </a:r>
          </a:p>
          <a:p>
            <a:r>
              <a:rPr lang="ko-KR" altLang="en-US" b="1">
                <a:latin typeface="+mn-ea"/>
              </a:rPr>
              <a:t>자체적인 평가 방식 구상</a:t>
            </a:r>
            <a:endParaRPr lang="en-US" altLang="ko-KR" b="1">
              <a:latin typeface="+mn-ea"/>
            </a:endParaRPr>
          </a:p>
          <a:p>
            <a:pPr lvl="1"/>
            <a:r>
              <a:rPr lang="ko-KR" altLang="en-US">
                <a:latin typeface="+mn-ea"/>
              </a:rPr>
              <a:t>보다 정량적으로 변동점의 유실을 파악할 수 있는 수치가 필요</a:t>
            </a:r>
            <a:r>
              <a:rPr lang="en-US" altLang="ko-KR">
                <a:latin typeface="+mn-ea"/>
              </a:rPr>
              <a:t>.</a:t>
            </a:r>
          </a:p>
          <a:p>
            <a:pPr lvl="1"/>
            <a:r>
              <a:rPr lang="ko-KR" altLang="en-US">
                <a:latin typeface="+mn-ea"/>
              </a:rPr>
              <a:t>알고리즘에 따른 </a:t>
            </a:r>
            <a:r>
              <a:rPr lang="en-US" altLang="ko-KR">
                <a:latin typeface="+mn-ea"/>
              </a:rPr>
              <a:t>Reduction</a:t>
            </a:r>
            <a:r>
              <a:rPr lang="ko-KR" altLang="en-US">
                <a:latin typeface="+mn-ea"/>
              </a:rPr>
              <a:t> 결과를 비교</a:t>
            </a:r>
            <a:r>
              <a:rPr lang="en-US" altLang="ko-KR">
                <a:latin typeface="+mn-ea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3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300">
                <a:latin typeface="+mj-ea"/>
              </a:rPr>
              <a:t>Division &amp; Assignment of Work</a:t>
            </a:r>
            <a:endParaRPr lang="ko-KR" altLang="x-none" spc="-300">
              <a:latin typeface="+mj-ea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3741"/>
              </p:ext>
            </p:extLst>
          </p:nvPr>
        </p:nvGraphicFramePr>
        <p:xfrm>
          <a:off x="628650" y="1825626"/>
          <a:ext cx="7886700" cy="391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325">
                  <a:extLst>
                    <a:ext uri="{9D8B030D-6E8A-4147-A177-3AD203B41FA5}">
                      <a16:colId xmlns:a16="http://schemas.microsoft.com/office/drawing/2014/main" val="2448881358"/>
                    </a:ext>
                  </a:extLst>
                </a:gridCol>
                <a:gridCol w="2893919">
                  <a:extLst>
                    <a:ext uri="{9D8B030D-6E8A-4147-A177-3AD203B41FA5}">
                      <a16:colId xmlns:a16="http://schemas.microsoft.com/office/drawing/2014/main" val="385865831"/>
                    </a:ext>
                  </a:extLst>
                </a:gridCol>
                <a:gridCol w="2773456">
                  <a:extLst>
                    <a:ext uri="{9D8B030D-6E8A-4147-A177-3AD203B41FA5}">
                      <a16:colId xmlns:a16="http://schemas.microsoft.com/office/drawing/2014/main" val="2043964035"/>
                    </a:ext>
                  </a:extLst>
                </a:gridCol>
              </a:tblGrid>
              <a:tr h="42846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담당자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12856"/>
                  </a:ext>
                </a:extLst>
              </a:tr>
              <a:tr h="387721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Reduction</a:t>
                      </a:r>
                    </a:p>
                    <a:p>
                      <a:pPr latinLnBrk="1"/>
                      <a:r>
                        <a:rPr lang="ko-KR" altLang="en-US" sz="1600" dirty="0"/>
                        <a:t>연구 및 모듈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Strip</a:t>
                      </a:r>
                      <a:r>
                        <a:rPr lang="en-US" altLang="ko-KR" sz="1600" baseline="0" dirty="0"/>
                        <a:t> Algorithm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양재영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조용훤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587601"/>
                  </a:ext>
                </a:extLst>
              </a:tr>
              <a:tr h="387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V&amp;W Algorithm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양재영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001156"/>
                  </a:ext>
                </a:extLst>
              </a:tr>
              <a:tr h="3877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Min-Max</a:t>
                      </a:r>
                      <a:r>
                        <a:rPr lang="en-US" altLang="ko-KR" sz="1600" baseline="0" dirty="0"/>
                        <a:t> Decimation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675047"/>
                  </a:ext>
                </a:extLst>
              </a:tr>
              <a:tr h="3877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Data Interpolation </a:t>
                      </a:r>
                      <a:r>
                        <a:rPr lang="ko-KR" altLang="en-US" sz="1600" dirty="0"/>
                        <a:t>관련 모듈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양재영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56136"/>
                  </a:ext>
                </a:extLst>
              </a:tr>
              <a:tr h="3877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Application UI </a:t>
                      </a:r>
                      <a:r>
                        <a:rPr lang="ko-KR" altLang="en-US" sz="1600" dirty="0"/>
                        <a:t>및 차트</a:t>
                      </a:r>
                      <a:r>
                        <a:rPr lang="ko-KR" altLang="en-US" sz="1600" baseline="0" dirty="0"/>
                        <a:t> 시각화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246477"/>
                  </a:ext>
                </a:extLst>
              </a:tr>
              <a:tr h="3877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DB-App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간 데이터 전송 모듈 구현</a:t>
                      </a:r>
                      <a:endParaRPr lang="ko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조용훤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266721"/>
                  </a:ext>
                </a:extLst>
              </a:tr>
              <a:tr h="3877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구축 및 구조 설계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조용훤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5037"/>
                  </a:ext>
                </a:extLst>
              </a:tr>
              <a:tr h="3877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Zoom/Pan </a:t>
                      </a:r>
                      <a:r>
                        <a:rPr lang="ko-KR" altLang="en-US" sz="1600"/>
                        <a:t>기능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212778"/>
                  </a:ext>
                </a:extLst>
              </a:tr>
              <a:tr h="38772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추가 기능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 전원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20110"/>
                  </a:ext>
                </a:extLst>
              </a:tr>
            </a:tbl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텍스트 상자 2"/>
          <p:cNvSpPr txBox="1"/>
          <p:nvPr/>
        </p:nvSpPr>
        <p:spPr>
          <a:xfrm>
            <a:off x="4858580" y="5813004"/>
            <a:ext cx="3656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/>
              <a:t>※.</a:t>
            </a:r>
            <a:r>
              <a:rPr kumimoji="1" lang="ko-KR" altLang="en-US" sz="1200"/>
              <a:t> 작업의 난이도에 따라 추가적으로 업무를 분담</a:t>
            </a:r>
            <a:r>
              <a:rPr kumimoji="1" lang="en-US" altLang="ko-KR" sz="1200"/>
              <a:t>.</a:t>
            </a:r>
            <a:endParaRPr kumimoji="1"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9620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맑은 고딕" charset="0"/>
              </a:rPr>
              <a:t>Schedule</a:t>
            </a:r>
            <a:endParaRPr lang="ko-KR" altLang="x-none">
              <a:latin typeface="맑은 고딕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147655"/>
              </p:ext>
            </p:extLst>
          </p:nvPr>
        </p:nvGraphicFramePr>
        <p:xfrm>
          <a:off x="416922" y="1999401"/>
          <a:ext cx="8297327" cy="357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6729">
                  <a:extLst>
                    <a:ext uri="{9D8B030D-6E8A-4147-A177-3AD203B41FA5}">
                      <a16:colId xmlns:a16="http://schemas.microsoft.com/office/drawing/2014/main" val="2100235704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927193906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107689100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972691220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10125515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526954176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910852576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063980754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391964280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367027577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276549228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3983027131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792403144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707112284"/>
                    </a:ext>
                  </a:extLst>
                </a:gridCol>
                <a:gridCol w="385757">
                  <a:extLst>
                    <a:ext uri="{9D8B030D-6E8A-4147-A177-3AD203B41FA5}">
                      <a16:colId xmlns:a16="http://schemas.microsoft.com/office/drawing/2014/main" val="179555986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r>
                        <a:rPr lang="ko-KR" altLang="en-US"/>
                        <a:t>월</a:t>
                      </a:r>
                    </a:p>
                  </a:txBody>
                  <a:tcPr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r>
                        <a:rPr lang="ko-KR" altLang="en-US"/>
                        <a:t>월</a:t>
                      </a:r>
                    </a:p>
                  </a:txBody>
                  <a:tcPr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r>
                        <a:rPr lang="ko-KR" altLang="en-US"/>
                        <a:t>월</a:t>
                      </a:r>
                    </a:p>
                  </a:txBody>
                  <a:tcPr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2846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r>
                        <a:rPr lang="ko-KR" altLang="en-US" sz="1000"/>
                        <a:t>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37339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-150" dirty="0"/>
                        <a:t>Data Reduction</a:t>
                      </a:r>
                      <a:r>
                        <a:rPr lang="en-US" altLang="ko-KR" sz="1400" spc="-150" baseline="0" dirty="0"/>
                        <a:t> </a:t>
                      </a:r>
                      <a:r>
                        <a:rPr lang="ko-KR" altLang="en-US" sz="1400" spc="-150" baseline="0" dirty="0"/>
                        <a:t>연구 및 모듈 구현</a:t>
                      </a:r>
                      <a:endParaRPr lang="ko-KR" altLang="en-US" sz="1400" spc="-150" dirty="0"/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03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-150" dirty="0"/>
                        <a:t>DB </a:t>
                      </a:r>
                      <a:r>
                        <a:rPr lang="ko-KR" altLang="en-US" sz="1400" spc="-150" dirty="0"/>
                        <a:t>구축 및 구조 설계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6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50" dirty="0"/>
                        <a:t>Data Interpolation </a:t>
                      </a:r>
                      <a:r>
                        <a:rPr lang="ko-KR" altLang="en-US" sz="1400" spc="-150" dirty="0"/>
                        <a:t>관련 모듈 구현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-150"/>
                        <a:t>DB-App</a:t>
                      </a:r>
                      <a:r>
                        <a:rPr lang="en-US" altLang="ko-KR" sz="1400" spc="-150" baseline="0"/>
                        <a:t> </a:t>
                      </a:r>
                      <a:r>
                        <a:rPr lang="ko-KR" altLang="en-US" sz="1400" spc="-150" baseline="0"/>
                        <a:t>간 데이터 전송 모듈 구현</a:t>
                      </a:r>
                      <a:endParaRPr lang="ko-KR" altLang="en-US" sz="1400" spc="-150"/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-150"/>
                        <a:t>Application UI </a:t>
                      </a:r>
                      <a:r>
                        <a:rPr lang="ko-KR" altLang="en-US" sz="1400" spc="-150"/>
                        <a:t>및 차트</a:t>
                      </a:r>
                      <a:r>
                        <a:rPr lang="ko-KR" altLang="en-US" sz="1400" spc="-150" baseline="0"/>
                        <a:t> 시각화</a:t>
                      </a:r>
                      <a:r>
                        <a:rPr lang="ko-KR" altLang="en-US" sz="1400" spc="-150"/>
                        <a:t> </a:t>
                      </a:r>
                      <a:r>
                        <a:rPr lang="ko-KR" altLang="en-US" sz="1400" spc="-150" baseline="0"/>
                        <a:t>구현</a:t>
                      </a:r>
                      <a:endParaRPr lang="ko-KR" altLang="en-US" sz="1400" spc="-150"/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0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-150"/>
                        <a:t>Zoom/Pan </a:t>
                      </a:r>
                      <a:r>
                        <a:rPr lang="ko-KR" altLang="en-US" sz="1400" spc="-150"/>
                        <a:t>기능 구현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-150"/>
                        <a:t>추가 기능 구현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8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보고서 작성 및 결과 발표 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27402"/>
                  </a:ext>
                </a:extLst>
              </a:tr>
            </a:tbl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altLang="ko-KR">
                <a:latin typeface="맑은 고딕" charset="0"/>
                <a:sym typeface="Wingdings 3" charset="0"/>
              </a:rPr>
              <a:t>Overview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Goal/Problem&amp; Requirement</a:t>
            </a:r>
          </a:p>
          <a:p>
            <a:r>
              <a:rPr lang="en-US" altLang="ko-KR">
                <a:latin typeface="맑은 고딕" charset="0"/>
                <a:sym typeface="Wingdings 3" charset="0"/>
              </a:rPr>
              <a:t>Basic Spec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Architecture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Approach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Development Environment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Current Status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Further plan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Division and Assignment of work</a:t>
            </a:r>
            <a:endParaRPr lang="ko-KR" altLang="en-US">
              <a:latin typeface="맑은 고딕" charset="0"/>
              <a:sym typeface="Wingdings 3" charset="0"/>
            </a:endParaRPr>
          </a:p>
          <a:p>
            <a:r>
              <a:rPr lang="en-US" altLang="ko-KR">
                <a:latin typeface="맑은 고딕" charset="0"/>
                <a:sym typeface="Wingdings 3" charset="0"/>
              </a:rPr>
              <a:t>Schedule</a:t>
            </a:r>
            <a:endParaRPr lang="ko-KR" altLang="en-US">
              <a:latin typeface="맑은 고딕" charset="0"/>
            </a:endParaRPr>
          </a:p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4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14044"/>
            <a:ext cx="7886700" cy="1325563"/>
          </a:xfrm>
        </p:spPr>
        <p:txBody>
          <a:bodyPr/>
          <a:lstStyle/>
          <a:p>
            <a:r>
              <a:rPr lang="ko-KR" altLang="en-US"/>
              <a:t>감사합니다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3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/>
              <a:t>Objective</a:t>
            </a:r>
            <a:r>
              <a:rPr lang="en-US" altLang="ko-KR"/>
              <a:t>: </a:t>
            </a:r>
            <a:r>
              <a:rPr lang="en-US" altLang="ko-KR" spc="-150"/>
              <a:t>Long Time Process Data Visualization</a:t>
            </a:r>
          </a:p>
          <a:p>
            <a:pPr lvl="1">
              <a:lnSpc>
                <a:spcPct val="100000"/>
              </a:lnSpc>
            </a:pPr>
            <a:r>
              <a:rPr lang="ko-KR" altLang="en-US" err="1"/>
              <a:t>시계열</a:t>
            </a:r>
            <a:r>
              <a:rPr lang="ko-KR" altLang="en-US"/>
              <a:t> 데이터의 빠르고 정확한 </a:t>
            </a:r>
            <a:r>
              <a:rPr lang="en-US" altLang="ko-KR"/>
              <a:t>Visualization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Zoom/Pan </a:t>
            </a:r>
            <a:r>
              <a:rPr lang="ko-KR" altLang="en-US"/>
              <a:t>기능과 같은 </a:t>
            </a:r>
            <a:r>
              <a:rPr lang="en-US" altLang="ko-KR"/>
              <a:t>User Interaction</a:t>
            </a:r>
            <a:r>
              <a:rPr lang="ko-KR" altLang="en-US"/>
              <a:t> 처리</a:t>
            </a:r>
            <a:endParaRPr lang="en-US" altLang="ko-KR"/>
          </a:p>
          <a:p>
            <a:pPr>
              <a:lnSpc>
                <a:spcPct val="100000"/>
              </a:lnSpc>
            </a:pPr>
            <a:endParaRPr lang="en-US" altLang="ko-KR" b="1"/>
          </a:p>
          <a:p>
            <a:pPr>
              <a:lnSpc>
                <a:spcPct val="100000"/>
              </a:lnSpc>
            </a:pPr>
            <a:r>
              <a:rPr lang="en-US" altLang="ko-KR" b="1"/>
              <a:t>Approach</a:t>
            </a:r>
            <a:r>
              <a:rPr lang="en-US" altLang="ko-KR"/>
              <a:t>: Data reduction &amp; Caching</a:t>
            </a:r>
          </a:p>
          <a:p>
            <a:pPr lvl="1">
              <a:lnSpc>
                <a:spcPct val="100000"/>
              </a:lnSpc>
            </a:pPr>
            <a:r>
              <a:rPr lang="ko-KR" altLang="en-US"/>
              <a:t>플롯의 품질이 저하되지 않으면서 처리할 데이터의 크기를 줄임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사용자의 조작에 대한 빠른 반응을 제공하기 위하여 </a:t>
            </a:r>
            <a:r>
              <a:rPr lang="en-US" altLang="ko-KR"/>
              <a:t>DB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캐시 구조 구상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pc="-150">
                <a:latin typeface="+mj-ea"/>
              </a:rPr>
              <a:t>Goal/Problem &amp; Requirement</a:t>
            </a:r>
            <a:endParaRPr lang="ko-KR" altLang="en-US">
              <a:latin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0872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400">
                <a:latin typeface="맑은 고딕" charset="0"/>
              </a:rPr>
              <a:t>반도체 공정들 중 일부는 공정에 수십 시간이 넘도록 시간이 소요됨</a:t>
            </a:r>
            <a:endParaRPr lang="en-US" altLang="ko-KR" sz="2400">
              <a:latin typeface="맑은 고딕" charset="0"/>
            </a:endParaRPr>
          </a:p>
          <a:p>
            <a:r>
              <a:rPr lang="ko-KR" altLang="en-US" sz="2400">
                <a:latin typeface="맑은 고딕" charset="0"/>
              </a:rPr>
              <a:t>센서 시계열 데이터의 한 공정을 살펴보기 위해서는 </a:t>
            </a:r>
            <a:br>
              <a:rPr lang="en-US" altLang="ko-KR" sz="2400">
                <a:latin typeface="맑은 고딕" charset="0"/>
              </a:rPr>
            </a:br>
            <a:r>
              <a:rPr lang="ko-KR" altLang="en-US" sz="2400">
                <a:latin typeface="맑은 고딕" charset="0"/>
              </a:rPr>
              <a:t>수십 만 개의 데이터를 조회해야 함</a:t>
            </a:r>
            <a:endParaRPr lang="en-US" altLang="ko-KR" sz="2400">
              <a:latin typeface="맑은 고딕" charset="0"/>
            </a:endParaRPr>
          </a:p>
          <a:p>
            <a:endParaRPr lang="en-US" altLang="ko-KR" sz="2400">
              <a:latin typeface="맑은 고딕" charset="0"/>
            </a:endParaRPr>
          </a:p>
          <a:p>
            <a:endParaRPr lang="en-US" altLang="ko-KR" sz="2400">
              <a:latin typeface="맑은 고딕" charset="0"/>
            </a:endParaRPr>
          </a:p>
          <a:p>
            <a:endParaRPr lang="en-US" altLang="ko-KR" sz="2400">
              <a:latin typeface="맑은 고딕" charset="0"/>
            </a:endParaRPr>
          </a:p>
          <a:p>
            <a:endParaRPr lang="en-US" altLang="ko-KR" sz="2400">
              <a:latin typeface="맑은 고딕" charset="0"/>
            </a:endParaRPr>
          </a:p>
          <a:p>
            <a:r>
              <a:rPr lang="ko-KR" altLang="en-US" sz="2400">
                <a:latin typeface="맑은 고딕" charset="0"/>
              </a:rPr>
              <a:t>이를 </a:t>
            </a:r>
            <a:r>
              <a:rPr lang="ko-KR" altLang="en-US" sz="2400" err="1">
                <a:latin typeface="맑은 고딕" charset="0"/>
              </a:rPr>
              <a:t>도식화하고</a:t>
            </a:r>
            <a:r>
              <a:rPr lang="en-US" altLang="ko-KR" sz="2400">
                <a:latin typeface="맑은 고딕" charset="0"/>
              </a:rPr>
              <a:t> </a:t>
            </a:r>
            <a:r>
              <a:rPr lang="ko-KR" altLang="en-US" sz="2400">
                <a:latin typeface="맑은 고딕" charset="0"/>
              </a:rPr>
              <a:t>부가기능을 수행하기에는 속도 및 </a:t>
            </a:r>
            <a:br>
              <a:rPr lang="en-US" altLang="ko-KR" sz="2400">
                <a:latin typeface="맑은 고딕" charset="0"/>
              </a:rPr>
            </a:br>
            <a:r>
              <a:rPr lang="ko-KR" altLang="en-US" sz="2400">
                <a:latin typeface="맑은 고딕" charset="0"/>
              </a:rPr>
              <a:t>메모리 측면에서 문제가 발생할 수 있음</a:t>
            </a:r>
          </a:p>
          <a:p>
            <a:endParaRPr lang="ko-KR" altLang="en-US" sz="24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074" name="Picture 2" descr="반도체 공정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8" y="3557697"/>
            <a:ext cx="2009495" cy="13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6317673" y="3463541"/>
            <a:ext cx="1621635" cy="1526341"/>
            <a:chOff x="6457950" y="4250355"/>
            <a:chExt cx="1981899" cy="1865434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031" y="4250355"/>
              <a:ext cx="1789818" cy="1525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순서도: 자기 디스크 6"/>
            <p:cNvSpPr/>
            <p:nvPr/>
          </p:nvSpPr>
          <p:spPr>
            <a:xfrm>
              <a:off x="6457950" y="4552353"/>
              <a:ext cx="1451296" cy="1563436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DB</a:t>
              </a:r>
              <a:endParaRPr lang="ko-KR" altLang="en-US"/>
            </a:p>
          </p:txBody>
        </p:sp>
      </p:grpSp>
      <p:sp>
        <p:nvSpPr>
          <p:cNvPr id="9" name="화살표: 오른쪽 8"/>
          <p:cNvSpPr/>
          <p:nvPr/>
        </p:nvSpPr>
        <p:spPr>
          <a:xfrm>
            <a:off x="3487416" y="4021604"/>
            <a:ext cx="2513541" cy="114217"/>
          </a:xfrm>
          <a:prstGeom prst="rightArrow">
            <a:avLst>
              <a:gd name="adj1" fmla="val 19524"/>
              <a:gd name="adj2" fmla="val 64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66246" y="4162586"/>
            <a:ext cx="2755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+mn-ea"/>
              </a:rPr>
              <a:t>한 달에 수십 </a:t>
            </a:r>
            <a:r>
              <a:rPr lang="en-US" altLang="ko-KR" sz="1100">
                <a:latin typeface="+mn-ea"/>
              </a:rPr>
              <a:t>TB</a:t>
            </a:r>
            <a:r>
              <a:rPr lang="ko-KR" altLang="en-US" sz="1100">
                <a:latin typeface="+mn-ea"/>
              </a:rPr>
              <a:t>의 로그를 </a:t>
            </a:r>
            <a:r>
              <a:rPr lang="ko-KR" altLang="en-US" sz="1100" err="1">
                <a:latin typeface="+mn-ea"/>
              </a:rPr>
              <a:t>파싱하여</a:t>
            </a:r>
            <a:r>
              <a:rPr lang="ko-KR" altLang="en-US" sz="1100">
                <a:latin typeface="+mn-ea"/>
              </a:rPr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2686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pc="-150">
                <a:latin typeface="+mj-ea"/>
              </a:rPr>
              <a:t>Goal/Problem &amp; Requirement</a:t>
            </a:r>
            <a:endParaRPr kumimoji="1" lang="ko-KR" altLang="en-US" spc="-15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/>
              <a:t>Goal</a:t>
            </a:r>
          </a:p>
          <a:p>
            <a:pPr lvl="1">
              <a:lnSpc>
                <a:spcPct val="150000"/>
              </a:lnSpc>
            </a:pPr>
            <a:r>
              <a:rPr kumimoji="1" lang="ko-KR" altLang="en-US"/>
              <a:t>주어진 대량의 시계열 센서 데이터들을 화면 상에 효율적인 동시에 누락 없이 표출할 수 있어야 함</a:t>
            </a:r>
            <a:r>
              <a:rPr kumimoji="1" lang="en-US" altLang="ko-KR"/>
              <a:t>.</a:t>
            </a:r>
            <a:endParaRPr kumimoji="1" lang="ko-KR" altLang="en-US"/>
          </a:p>
          <a:p>
            <a:pPr>
              <a:lnSpc>
                <a:spcPct val="150000"/>
              </a:lnSpc>
            </a:pPr>
            <a:r>
              <a:rPr kumimoji="1" lang="en-US" altLang="ko-KR" b="1"/>
              <a:t>Requirement</a:t>
            </a:r>
          </a:p>
          <a:p>
            <a:pPr lvl="1">
              <a:lnSpc>
                <a:spcPct val="150000"/>
              </a:lnSpc>
            </a:pPr>
            <a:r>
              <a:rPr kumimoji="1" lang="ko-KR" altLang="en-US"/>
              <a:t>주어진 입력 데이터들을 적절한 </a:t>
            </a:r>
            <a:r>
              <a:rPr kumimoji="1" lang="en-US" altLang="ko-KR"/>
              <a:t>DB</a:t>
            </a:r>
            <a:r>
              <a:rPr kumimoji="1" lang="ko-KR" altLang="en-US"/>
              <a:t> 구조로 저장</a:t>
            </a:r>
            <a:endParaRPr kumimoji="1" lang="en-US" altLang="ko-KR"/>
          </a:p>
          <a:p>
            <a:pPr lvl="1">
              <a:lnSpc>
                <a:spcPct val="150000"/>
              </a:lnSpc>
            </a:pPr>
            <a:r>
              <a:rPr kumimoji="1" lang="en-US" altLang="ko-KR"/>
              <a:t>DB</a:t>
            </a:r>
            <a:r>
              <a:rPr kumimoji="1" lang="ko-KR" altLang="en-US"/>
              <a:t>로부터 읽어들인 데이터를 바탕으로 도식화된 차트 생성</a:t>
            </a:r>
          </a:p>
          <a:p>
            <a:pPr lvl="2">
              <a:lnSpc>
                <a:spcPct val="150000"/>
              </a:lnSpc>
            </a:pPr>
            <a:r>
              <a:rPr kumimoji="1" lang="ko-KR" altLang="en-US"/>
              <a:t>센서 시계열 데이터의 중요 변경점은 손실하지 않으면서</a:t>
            </a:r>
            <a:r>
              <a:rPr kumimoji="1" lang="en-US" altLang="ko-KR"/>
              <a:t>,</a:t>
            </a:r>
          </a:p>
          <a:p>
            <a:pPr lvl="2">
              <a:lnSpc>
                <a:spcPct val="150000"/>
              </a:lnSpc>
            </a:pPr>
            <a:r>
              <a:rPr kumimoji="1" lang="ko-KR" altLang="en-US"/>
              <a:t>빠른 속도 및 메모리 문제 없이 표출할 수 있어야 함</a:t>
            </a:r>
            <a:r>
              <a:rPr kumimoji="1" lang="en-US" altLang="ko-KR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ko-KR" altLang="en-US"/>
              <a:t>부분 확대 및 축소 등의 부가 기능 제공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0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A</a:t>
            </a:r>
            <a:r>
              <a:rPr lang="en-US" altLang="ko-KR" dirty="0" err="1">
                <a:latin typeface="+mj-ea"/>
              </a:rPr>
              <a:t>rchitecture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244640" y="2104137"/>
            <a:ext cx="3728268" cy="3612444"/>
          </a:xfrm>
          <a:prstGeom prst="rect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05978" y="2102844"/>
            <a:ext cx="3984101" cy="3612444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n-ea"/>
            </a:endParaRPr>
          </a:p>
        </p:txBody>
      </p:sp>
      <p:sp>
        <p:nvSpPr>
          <p:cNvPr id="4" name="원통형 3"/>
          <p:cNvSpPr/>
          <p:nvPr/>
        </p:nvSpPr>
        <p:spPr>
          <a:xfrm>
            <a:off x="2829620" y="3504064"/>
            <a:ext cx="1154906" cy="81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x-none" sz="1350" b="1" dirty="0">
                <a:latin typeface="+mn-ea"/>
              </a:rPr>
              <a:t>D</a:t>
            </a:r>
            <a:r>
              <a:rPr lang="en-US" altLang="x-none" sz="1350" b="1" dirty="0" err="1">
                <a:latin typeface="+mn-ea"/>
              </a:rPr>
              <a:t>atabase</a:t>
            </a:r>
            <a:endParaRPr lang="ko-KR" altLang="en-US" sz="1350" b="1" dirty="0">
              <a:latin typeface="+mn-ea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694396" y="2431505"/>
            <a:ext cx="1750219" cy="9445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x-none" sz="1350" b="1" dirty="0">
                <a:latin typeface="+mn-ea"/>
              </a:rPr>
              <a:t>Sensor </a:t>
            </a:r>
            <a:r>
              <a:rPr lang="en-US" altLang="x-none" sz="1350" b="1" dirty="0" err="1">
                <a:latin typeface="+mn-ea"/>
              </a:rPr>
              <a:t>Dat</a:t>
            </a:r>
            <a:r>
              <a:rPr lang="ko-KR" altLang="x-none" sz="1350" b="1" dirty="0">
                <a:latin typeface="+mn-ea"/>
              </a:rPr>
              <a:t>a</a:t>
            </a:r>
            <a:endParaRPr lang="ko-KR" altLang="en-US" sz="1350" b="1" dirty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Text files</a:t>
            </a:r>
          </a:p>
          <a:p>
            <a:pPr algn="ctr"/>
            <a:r>
              <a:rPr lang="en-US" altLang="ko-KR" sz="1100" dirty="0">
                <a:latin typeface="+mn-ea"/>
              </a:rPr>
              <a:t>generated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by p</a:t>
            </a:r>
            <a:r>
              <a:rPr lang="ko-KR" altLang="x-none" sz="1100" dirty="0">
                <a:latin typeface="+mn-ea"/>
              </a:rPr>
              <a:t>arsing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logs</a:t>
            </a:r>
            <a:endParaRPr lang="ko-KR" altLang="x-none" sz="1100" dirty="0">
              <a:latin typeface="+mn-ea"/>
            </a:endParaRPr>
          </a:p>
        </p:txBody>
      </p:sp>
      <p:cxnSp>
        <p:nvCxnSpPr>
          <p:cNvPr id="7" name="꺾인 연결선[E] 6"/>
          <p:cNvCxnSpPr>
            <a:stCxn id="5" idx="4"/>
            <a:endCxn id="6" idx="0"/>
          </p:cNvCxnSpPr>
          <p:nvPr/>
        </p:nvCxnSpPr>
        <p:spPr>
          <a:xfrm rot="16200000" flipH="1">
            <a:off x="1353696" y="3591913"/>
            <a:ext cx="431621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/>
          <p:cNvCxnSpPr>
            <a:stCxn id="6" idx="3"/>
            <a:endCxn id="4" idx="3"/>
          </p:cNvCxnSpPr>
          <p:nvPr/>
        </p:nvCxnSpPr>
        <p:spPr>
          <a:xfrm flipV="1">
            <a:off x="2649088" y="4314064"/>
            <a:ext cx="757985" cy="322502"/>
          </a:xfrm>
          <a:prstGeom prst="bentConnector2">
            <a:avLst/>
          </a:prstGeom>
          <a:ln w="12700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면 표시 31"/>
          <p:cNvSpPr/>
          <p:nvPr/>
        </p:nvSpPr>
        <p:spPr>
          <a:xfrm>
            <a:off x="6980163" y="4658674"/>
            <a:ext cx="1785744" cy="60670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User Display</a:t>
            </a:r>
            <a:endParaRPr kumimoji="1" lang="ko-KR" altLang="en-US" sz="1350" b="1" dirty="0">
              <a:latin typeface="+mn-ea"/>
            </a:endParaRPr>
          </a:p>
        </p:txBody>
      </p:sp>
      <p:sp>
        <p:nvSpPr>
          <p:cNvPr id="142" name="텍스트 상자 141"/>
          <p:cNvSpPr txBox="1"/>
          <p:nvPr/>
        </p:nvSpPr>
        <p:spPr>
          <a:xfrm>
            <a:off x="1757331" y="5776089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+mn-ea"/>
              </a:rPr>
              <a:t>Server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144" name="텍스트 상자 143"/>
          <p:cNvSpPr txBox="1"/>
          <p:nvPr/>
        </p:nvSpPr>
        <p:spPr>
          <a:xfrm>
            <a:off x="5896166" y="5776089"/>
            <a:ext cx="24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+mn-ea"/>
              </a:rPr>
              <a:t>Desktop Application</a:t>
            </a:r>
            <a:endParaRPr kumimoji="1" lang="ko-KR" altLang="en-US" b="1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9925" y="3807725"/>
            <a:ext cx="2159163" cy="1657682"/>
            <a:chOff x="674483" y="3807725"/>
            <a:chExt cx="2159163" cy="1657682"/>
          </a:xfrm>
        </p:grpSpPr>
        <p:sp>
          <p:nvSpPr>
            <p:cNvPr id="6" name="직사각형 5"/>
            <p:cNvSpPr/>
            <p:nvPr/>
          </p:nvSpPr>
          <p:spPr>
            <a:xfrm>
              <a:off x="674483" y="3807725"/>
              <a:ext cx="2159163" cy="16576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x-none" sz="1350" b="1" dirty="0">
                  <a:latin typeface="+mn-ea"/>
                </a:rPr>
                <a:t>Pre-proce</a:t>
              </a:r>
              <a:r>
                <a:rPr lang="en-US" altLang="ko-KR" sz="1350" b="1" dirty="0" err="1">
                  <a:latin typeface="+mn-ea"/>
                </a:rPr>
                <a:t>ss</a:t>
              </a:r>
              <a:endParaRPr lang="en-US" altLang="ko-KR" sz="1350" b="1" dirty="0">
                <a:latin typeface="+mn-ea"/>
              </a:endParaRPr>
            </a:p>
            <a:p>
              <a:pPr algn="ctr"/>
              <a:r>
                <a:rPr lang="en-US" altLang="ko-KR" sz="1350" dirty="0">
                  <a:latin typeface="+mn-ea"/>
                </a:rPr>
                <a:t>Data Reduction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50411" y="4329011"/>
              <a:ext cx="2003922" cy="1080936"/>
              <a:chOff x="681377" y="4309694"/>
              <a:chExt cx="2003922" cy="108093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81377" y="4309694"/>
                <a:ext cx="1464848" cy="322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dirty="0"/>
                  <a:t>SA Reducer</a:t>
                </a:r>
                <a:endParaRPr kumimoji="1" lang="ko-KR" altLang="en-US" sz="105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81377" y="4688912"/>
                <a:ext cx="1464848" cy="322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dirty="0"/>
                  <a:t>V&amp;W Reducer</a:t>
                </a:r>
                <a:endParaRPr kumimoji="1" lang="ko-KR" altLang="en-US" sz="105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81377" y="5068129"/>
                <a:ext cx="1464848" cy="322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dirty="0"/>
                  <a:t>Min-Max Decimator</a:t>
                </a:r>
                <a:endParaRPr kumimoji="1" lang="ko-KR" altLang="en-US" sz="105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223552" y="4309694"/>
                <a:ext cx="461747" cy="10809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ko-KR" sz="1050" dirty="0"/>
                  <a:t>DB Uploader</a:t>
                </a:r>
                <a:endParaRPr kumimoji="1" lang="ko-KR" altLang="en-US" sz="1050" dirty="0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6980163" y="3603470"/>
            <a:ext cx="1785744" cy="611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Cache</a:t>
            </a:r>
            <a:r>
              <a:rPr kumimoji="1" lang="ko-KR" altLang="en-US" sz="1350" b="1" dirty="0">
                <a:latin typeface="+mn-ea"/>
              </a:rPr>
              <a:t> </a:t>
            </a:r>
            <a:r>
              <a:rPr kumimoji="1" lang="en-US" altLang="ko-KR" sz="1350" b="1" dirty="0">
                <a:latin typeface="+mn-ea"/>
              </a:rPr>
              <a:t>Controller</a:t>
            </a:r>
            <a:endParaRPr kumimoji="1" lang="ko-KR" altLang="en-US" sz="1350" b="1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528830" y="3214236"/>
            <a:ext cx="610132" cy="1389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DB Connector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980163" y="2556116"/>
            <a:ext cx="1785744" cy="600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Data</a:t>
            </a:r>
            <a:r>
              <a:rPr kumimoji="1" lang="ko-KR" altLang="en-US" sz="1350" b="1" dirty="0">
                <a:latin typeface="+mn-ea"/>
              </a:rPr>
              <a:t> </a:t>
            </a:r>
            <a:r>
              <a:rPr kumimoji="1" lang="en-US" altLang="ko-KR" sz="1350" b="1" dirty="0">
                <a:latin typeface="+mn-ea"/>
              </a:rPr>
              <a:t>Interpolator</a:t>
            </a:r>
            <a:endParaRPr kumimoji="1" lang="ko-KR" altLang="en-US" sz="1350" dirty="0">
              <a:latin typeface="+mn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7791488" y="3157097"/>
            <a:ext cx="163095" cy="446374"/>
            <a:chOff x="7107860" y="3157097"/>
            <a:chExt cx="163095" cy="446374"/>
          </a:xfrm>
        </p:grpSpPr>
        <p:cxnSp>
          <p:nvCxnSpPr>
            <p:cNvPr id="96" name="직선 화살표 연결선 95"/>
            <p:cNvCxnSpPr/>
            <p:nvPr/>
          </p:nvCxnSpPr>
          <p:spPr>
            <a:xfrm>
              <a:off x="7107860" y="3157097"/>
              <a:ext cx="0" cy="446374"/>
            </a:xfrm>
            <a:prstGeom prst="straightConnector1">
              <a:avLst/>
            </a:prstGeom>
            <a:ln w="12700" cmpd="sng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7270955" y="3157097"/>
              <a:ext cx="0" cy="446374"/>
            </a:xfrm>
            <a:prstGeom prst="straightConnector1">
              <a:avLst/>
            </a:prstGeom>
            <a:ln w="12700" cmpd="sng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7791488" y="4214659"/>
            <a:ext cx="163095" cy="446373"/>
            <a:chOff x="7107860" y="4214659"/>
            <a:chExt cx="163095" cy="446373"/>
          </a:xfrm>
        </p:grpSpPr>
        <p:cxnSp>
          <p:nvCxnSpPr>
            <p:cNvPr id="102" name="직선 화살표 연결선 101"/>
            <p:cNvCxnSpPr/>
            <p:nvPr/>
          </p:nvCxnSpPr>
          <p:spPr>
            <a:xfrm flipV="1">
              <a:off x="7107860" y="4214659"/>
              <a:ext cx="0" cy="446373"/>
            </a:xfrm>
            <a:prstGeom prst="straightConnector1">
              <a:avLst/>
            </a:prstGeom>
            <a:ln w="12700" cmpd="sng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7270955" y="4214659"/>
              <a:ext cx="0" cy="446373"/>
            </a:xfrm>
            <a:prstGeom prst="straightConnector1">
              <a:avLst/>
            </a:prstGeom>
            <a:ln w="12700" cmpd="sng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3984527" y="3799375"/>
            <a:ext cx="1544304" cy="219378"/>
            <a:chOff x="4143359" y="3839551"/>
            <a:chExt cx="709896" cy="161250"/>
          </a:xfrm>
        </p:grpSpPr>
        <p:cxnSp>
          <p:nvCxnSpPr>
            <p:cNvPr id="59" name="꺾인 연결선[E] 58"/>
            <p:cNvCxnSpPr/>
            <p:nvPr/>
          </p:nvCxnSpPr>
          <p:spPr>
            <a:xfrm flipV="1">
              <a:off x="4143359" y="3839551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[E] 113"/>
            <p:cNvCxnSpPr/>
            <p:nvPr/>
          </p:nvCxnSpPr>
          <p:spPr>
            <a:xfrm flipV="1">
              <a:off x="4145524" y="4000800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86050" y="4658673"/>
            <a:ext cx="1085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Raw Data &amp; Reduced Data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4214024" y="3991464"/>
            <a:ext cx="102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Data Request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214024" y="3543209"/>
            <a:ext cx="102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Queried Data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7966755" y="3249479"/>
            <a:ext cx="951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Sparse Data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773162" y="3164841"/>
            <a:ext cx="100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Interpolated </a:t>
            </a:r>
          </a:p>
          <a:p>
            <a:pPr algn="r"/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7966755" y="4222402"/>
            <a:ext cx="9514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Interpolated </a:t>
            </a:r>
          </a:p>
          <a:p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813720" y="4222402"/>
            <a:ext cx="960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User</a:t>
            </a:r>
          </a:p>
          <a:p>
            <a:pPr algn="r"/>
            <a:r>
              <a:rPr lang="en-US" altLang="ko-KR" sz="1050" dirty="0"/>
              <a:t>Interaction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6138962" y="3799375"/>
            <a:ext cx="841201" cy="219378"/>
            <a:chOff x="4143359" y="3839551"/>
            <a:chExt cx="709896" cy="161250"/>
          </a:xfrm>
        </p:grpSpPr>
        <p:cxnSp>
          <p:nvCxnSpPr>
            <p:cNvPr id="43" name="꺾인 연결선[E] 58"/>
            <p:cNvCxnSpPr/>
            <p:nvPr/>
          </p:nvCxnSpPr>
          <p:spPr>
            <a:xfrm flipV="1">
              <a:off x="4143359" y="3839551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[E] 113"/>
            <p:cNvCxnSpPr/>
            <p:nvPr/>
          </p:nvCxnSpPr>
          <p:spPr>
            <a:xfrm flipV="1">
              <a:off x="4145524" y="4000800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190761" y="3405760"/>
            <a:ext cx="7055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Queried</a:t>
            </a:r>
          </a:p>
          <a:p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6206137" y="4038205"/>
            <a:ext cx="690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Data</a:t>
            </a:r>
          </a:p>
          <a:p>
            <a:r>
              <a:rPr lang="en-US" altLang="ko-KR" sz="1050" dirty="0"/>
              <a:t>Request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085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Procedural Diagram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5244640" y="2104137"/>
            <a:ext cx="3728268" cy="3612444"/>
          </a:xfrm>
          <a:prstGeom prst="rect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05978" y="2102844"/>
            <a:ext cx="3984101" cy="3612444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+mn-ea"/>
            </a:endParaRPr>
          </a:p>
        </p:txBody>
      </p:sp>
      <p:sp>
        <p:nvSpPr>
          <p:cNvPr id="4" name="원통형 3"/>
          <p:cNvSpPr/>
          <p:nvPr/>
        </p:nvSpPr>
        <p:spPr>
          <a:xfrm>
            <a:off x="2829620" y="3504064"/>
            <a:ext cx="1154906" cy="81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x-none" sz="1350" b="1" dirty="0">
                <a:latin typeface="+mn-ea"/>
              </a:rPr>
              <a:t>D</a:t>
            </a:r>
            <a:r>
              <a:rPr lang="en-US" altLang="x-none" sz="1350" b="1" dirty="0" err="1">
                <a:latin typeface="+mn-ea"/>
              </a:rPr>
              <a:t>atabase</a:t>
            </a:r>
            <a:endParaRPr lang="ko-KR" altLang="en-US" sz="1350" b="1" dirty="0">
              <a:latin typeface="+mn-ea"/>
            </a:endParaRPr>
          </a:p>
        </p:txBody>
      </p:sp>
      <p:sp>
        <p:nvSpPr>
          <p:cNvPr id="5" name="평행 사변형 4"/>
          <p:cNvSpPr/>
          <p:nvPr/>
        </p:nvSpPr>
        <p:spPr>
          <a:xfrm>
            <a:off x="694396" y="2431505"/>
            <a:ext cx="1750219" cy="94459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x-none" sz="1350" b="1" dirty="0">
                <a:latin typeface="+mn-ea"/>
              </a:rPr>
              <a:t>Sensor </a:t>
            </a:r>
            <a:r>
              <a:rPr lang="en-US" altLang="x-none" sz="1350" b="1" dirty="0" err="1">
                <a:latin typeface="+mn-ea"/>
              </a:rPr>
              <a:t>Dat</a:t>
            </a:r>
            <a:r>
              <a:rPr lang="ko-KR" altLang="x-none" sz="1350" b="1" dirty="0">
                <a:latin typeface="+mn-ea"/>
              </a:rPr>
              <a:t>a</a:t>
            </a:r>
            <a:endParaRPr lang="ko-KR" altLang="en-US" sz="1350" b="1" dirty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Text files</a:t>
            </a:r>
          </a:p>
          <a:p>
            <a:pPr algn="ctr"/>
            <a:r>
              <a:rPr lang="en-US" altLang="ko-KR" sz="1100" dirty="0">
                <a:latin typeface="+mn-ea"/>
              </a:rPr>
              <a:t>generated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by p</a:t>
            </a:r>
            <a:r>
              <a:rPr lang="ko-KR" altLang="x-none" sz="1100" dirty="0">
                <a:latin typeface="+mn-ea"/>
              </a:rPr>
              <a:t>arsing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logs</a:t>
            </a:r>
            <a:endParaRPr lang="ko-KR" altLang="x-none" sz="1100" dirty="0">
              <a:latin typeface="+mn-ea"/>
            </a:endParaRPr>
          </a:p>
        </p:txBody>
      </p:sp>
      <p:cxnSp>
        <p:nvCxnSpPr>
          <p:cNvPr id="7" name="꺾인 연결선[E] 6"/>
          <p:cNvCxnSpPr>
            <a:stCxn id="5" idx="4"/>
            <a:endCxn id="6" idx="0"/>
          </p:cNvCxnSpPr>
          <p:nvPr/>
        </p:nvCxnSpPr>
        <p:spPr>
          <a:xfrm rot="16200000" flipH="1">
            <a:off x="1353696" y="3591913"/>
            <a:ext cx="431621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/>
          <p:cNvCxnSpPr>
            <a:stCxn id="6" idx="3"/>
            <a:endCxn id="4" idx="3"/>
          </p:cNvCxnSpPr>
          <p:nvPr/>
        </p:nvCxnSpPr>
        <p:spPr>
          <a:xfrm flipV="1">
            <a:off x="2649088" y="4314064"/>
            <a:ext cx="757985" cy="322502"/>
          </a:xfrm>
          <a:prstGeom prst="bentConnector2">
            <a:avLst/>
          </a:prstGeom>
          <a:ln w="12700" cmpd="sng">
            <a:solidFill>
              <a:schemeClr val="accent1">
                <a:lumMod val="7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면 표시 31"/>
          <p:cNvSpPr/>
          <p:nvPr/>
        </p:nvSpPr>
        <p:spPr>
          <a:xfrm>
            <a:off x="6980163" y="4658674"/>
            <a:ext cx="1785744" cy="60670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User Display</a:t>
            </a:r>
            <a:endParaRPr kumimoji="1" lang="ko-KR" altLang="en-US" sz="1350" b="1" dirty="0">
              <a:latin typeface="+mn-ea"/>
            </a:endParaRPr>
          </a:p>
        </p:txBody>
      </p:sp>
      <p:sp>
        <p:nvSpPr>
          <p:cNvPr id="142" name="텍스트 상자 141"/>
          <p:cNvSpPr txBox="1"/>
          <p:nvPr/>
        </p:nvSpPr>
        <p:spPr>
          <a:xfrm>
            <a:off x="1757331" y="5776089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+mn-ea"/>
              </a:rPr>
              <a:t>Server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144" name="텍스트 상자 143"/>
          <p:cNvSpPr txBox="1"/>
          <p:nvPr/>
        </p:nvSpPr>
        <p:spPr>
          <a:xfrm>
            <a:off x="5896166" y="5776089"/>
            <a:ext cx="24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+mn-ea"/>
              </a:rPr>
              <a:t>Desktop Application</a:t>
            </a:r>
            <a:endParaRPr kumimoji="1" lang="ko-KR" altLang="en-US" b="1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9925" y="3807725"/>
            <a:ext cx="2159163" cy="1657682"/>
            <a:chOff x="674483" y="3807725"/>
            <a:chExt cx="2159163" cy="1657682"/>
          </a:xfrm>
        </p:grpSpPr>
        <p:sp>
          <p:nvSpPr>
            <p:cNvPr id="6" name="직사각형 5"/>
            <p:cNvSpPr/>
            <p:nvPr/>
          </p:nvSpPr>
          <p:spPr>
            <a:xfrm>
              <a:off x="674483" y="3807725"/>
              <a:ext cx="2159163" cy="16576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x-none" sz="1350" b="1" dirty="0">
                  <a:latin typeface="+mn-ea"/>
                </a:rPr>
                <a:t>Pre-proce</a:t>
              </a:r>
              <a:r>
                <a:rPr lang="en-US" altLang="ko-KR" sz="1350" b="1" dirty="0" err="1">
                  <a:latin typeface="+mn-ea"/>
                </a:rPr>
                <a:t>ss</a:t>
              </a:r>
              <a:endParaRPr lang="en-US" altLang="ko-KR" sz="1350" b="1" dirty="0">
                <a:latin typeface="+mn-ea"/>
              </a:endParaRPr>
            </a:p>
            <a:p>
              <a:pPr algn="ctr"/>
              <a:r>
                <a:rPr lang="en-US" altLang="ko-KR" sz="1350" dirty="0">
                  <a:latin typeface="+mn-ea"/>
                </a:rPr>
                <a:t>Data Reduction</a:t>
              </a: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50411" y="4329011"/>
              <a:ext cx="2003922" cy="1080936"/>
              <a:chOff x="681377" y="4309694"/>
              <a:chExt cx="2003922" cy="108093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81377" y="4309694"/>
                <a:ext cx="1464848" cy="322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dirty="0"/>
                  <a:t>SA Reducer</a:t>
                </a:r>
                <a:endParaRPr kumimoji="1" lang="ko-KR" altLang="en-US" sz="105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81377" y="4688912"/>
                <a:ext cx="1464848" cy="322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dirty="0"/>
                  <a:t>V&amp;W Reducer</a:t>
                </a:r>
                <a:endParaRPr kumimoji="1" lang="ko-KR" altLang="en-US" sz="105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681377" y="5068129"/>
                <a:ext cx="1464848" cy="32250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050" dirty="0"/>
                  <a:t>Min-Max Decimator</a:t>
                </a:r>
                <a:endParaRPr kumimoji="1" lang="ko-KR" altLang="en-US" sz="105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223552" y="4309694"/>
                <a:ext cx="461747" cy="108093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ko-KR" sz="1050" dirty="0"/>
                  <a:t>DB Uploader</a:t>
                </a:r>
                <a:endParaRPr kumimoji="1" lang="ko-KR" altLang="en-US" sz="1050" dirty="0"/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6980163" y="3603470"/>
            <a:ext cx="1785744" cy="611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Cache</a:t>
            </a:r>
            <a:r>
              <a:rPr kumimoji="1" lang="ko-KR" altLang="en-US" sz="1350" b="1" dirty="0">
                <a:latin typeface="+mn-ea"/>
              </a:rPr>
              <a:t> </a:t>
            </a:r>
            <a:r>
              <a:rPr kumimoji="1" lang="en-US" altLang="ko-KR" sz="1350" b="1" dirty="0">
                <a:latin typeface="+mn-ea"/>
              </a:rPr>
              <a:t>Controller</a:t>
            </a:r>
            <a:endParaRPr kumimoji="1" lang="ko-KR" altLang="en-US" sz="1350" b="1" dirty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528830" y="3214236"/>
            <a:ext cx="610132" cy="1389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DB Connector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980163" y="2556116"/>
            <a:ext cx="1785744" cy="600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350" b="1" dirty="0">
                <a:latin typeface="+mn-ea"/>
              </a:rPr>
              <a:t>Data</a:t>
            </a:r>
            <a:r>
              <a:rPr kumimoji="1" lang="ko-KR" altLang="en-US" sz="1350" b="1" dirty="0">
                <a:latin typeface="+mn-ea"/>
              </a:rPr>
              <a:t> </a:t>
            </a:r>
            <a:r>
              <a:rPr kumimoji="1" lang="en-US" altLang="ko-KR" sz="1350" b="1" dirty="0">
                <a:latin typeface="+mn-ea"/>
              </a:rPr>
              <a:t>Interpolator</a:t>
            </a:r>
            <a:endParaRPr kumimoji="1" lang="ko-KR" altLang="en-US" sz="1350" dirty="0">
              <a:latin typeface="+mn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7791488" y="3157097"/>
            <a:ext cx="163095" cy="446374"/>
            <a:chOff x="7107860" y="3157097"/>
            <a:chExt cx="163095" cy="446374"/>
          </a:xfrm>
        </p:grpSpPr>
        <p:cxnSp>
          <p:nvCxnSpPr>
            <p:cNvPr id="96" name="직선 화살표 연결선 95"/>
            <p:cNvCxnSpPr/>
            <p:nvPr/>
          </p:nvCxnSpPr>
          <p:spPr>
            <a:xfrm>
              <a:off x="7107860" y="3157097"/>
              <a:ext cx="0" cy="446374"/>
            </a:xfrm>
            <a:prstGeom prst="straightConnector1">
              <a:avLst/>
            </a:prstGeom>
            <a:ln w="12700" cmpd="sng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/>
            <p:nvPr/>
          </p:nvCxnSpPr>
          <p:spPr>
            <a:xfrm>
              <a:off x="7270955" y="3157097"/>
              <a:ext cx="0" cy="446374"/>
            </a:xfrm>
            <a:prstGeom prst="straightConnector1">
              <a:avLst/>
            </a:prstGeom>
            <a:ln w="12700" cmpd="sng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/>
          <p:cNvGrpSpPr/>
          <p:nvPr/>
        </p:nvGrpSpPr>
        <p:grpSpPr>
          <a:xfrm>
            <a:off x="7791488" y="4214659"/>
            <a:ext cx="163095" cy="446373"/>
            <a:chOff x="7107860" y="4214659"/>
            <a:chExt cx="163095" cy="446373"/>
          </a:xfrm>
        </p:grpSpPr>
        <p:cxnSp>
          <p:nvCxnSpPr>
            <p:cNvPr id="102" name="직선 화살표 연결선 101"/>
            <p:cNvCxnSpPr/>
            <p:nvPr/>
          </p:nvCxnSpPr>
          <p:spPr>
            <a:xfrm flipV="1">
              <a:off x="7107860" y="4214659"/>
              <a:ext cx="0" cy="446373"/>
            </a:xfrm>
            <a:prstGeom prst="straightConnector1">
              <a:avLst/>
            </a:prstGeom>
            <a:ln w="12700" cmpd="sng"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7270955" y="4214659"/>
              <a:ext cx="0" cy="446373"/>
            </a:xfrm>
            <a:prstGeom prst="straightConnector1">
              <a:avLst/>
            </a:prstGeom>
            <a:ln w="12700" cmpd="sng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그룹 120"/>
          <p:cNvGrpSpPr/>
          <p:nvPr/>
        </p:nvGrpSpPr>
        <p:grpSpPr>
          <a:xfrm>
            <a:off x="3984527" y="3799375"/>
            <a:ext cx="1544304" cy="219378"/>
            <a:chOff x="4143359" y="3839551"/>
            <a:chExt cx="709896" cy="161250"/>
          </a:xfrm>
        </p:grpSpPr>
        <p:cxnSp>
          <p:nvCxnSpPr>
            <p:cNvPr id="59" name="꺾인 연결선[E] 58"/>
            <p:cNvCxnSpPr/>
            <p:nvPr/>
          </p:nvCxnSpPr>
          <p:spPr>
            <a:xfrm flipV="1">
              <a:off x="4143359" y="3839551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[E] 113"/>
            <p:cNvCxnSpPr/>
            <p:nvPr/>
          </p:nvCxnSpPr>
          <p:spPr>
            <a:xfrm flipV="1">
              <a:off x="4145524" y="4000800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86050" y="4658673"/>
            <a:ext cx="10853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Raw Data &amp; Reduced Data</a:t>
            </a:r>
            <a:endParaRPr lang="ko-KR" alt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4214024" y="3991464"/>
            <a:ext cx="102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Data Request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214024" y="3543209"/>
            <a:ext cx="1028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Queried Data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7966755" y="3249479"/>
            <a:ext cx="951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Sparse Data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773162" y="3164841"/>
            <a:ext cx="1003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Interpolated </a:t>
            </a:r>
          </a:p>
          <a:p>
            <a:pPr algn="r"/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7966755" y="4222402"/>
            <a:ext cx="9514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Interpolated </a:t>
            </a:r>
          </a:p>
          <a:p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6813720" y="4222402"/>
            <a:ext cx="960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/>
              <a:t>User</a:t>
            </a:r>
          </a:p>
          <a:p>
            <a:pPr algn="r"/>
            <a:r>
              <a:rPr lang="en-US" altLang="ko-KR" sz="1050" dirty="0"/>
              <a:t>Interaction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6138962" y="3799375"/>
            <a:ext cx="841201" cy="219378"/>
            <a:chOff x="4143359" y="3839551"/>
            <a:chExt cx="709896" cy="161250"/>
          </a:xfrm>
        </p:grpSpPr>
        <p:cxnSp>
          <p:nvCxnSpPr>
            <p:cNvPr id="43" name="꺾인 연결선[E] 58"/>
            <p:cNvCxnSpPr/>
            <p:nvPr/>
          </p:nvCxnSpPr>
          <p:spPr>
            <a:xfrm flipV="1">
              <a:off x="4143359" y="3839551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[E] 113"/>
            <p:cNvCxnSpPr/>
            <p:nvPr/>
          </p:nvCxnSpPr>
          <p:spPr>
            <a:xfrm flipV="1">
              <a:off x="4145524" y="4000800"/>
              <a:ext cx="707731" cy="1"/>
            </a:xfrm>
            <a:prstGeom prst="bentConnector3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190761" y="3405760"/>
            <a:ext cx="7055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Queried</a:t>
            </a:r>
          </a:p>
          <a:p>
            <a:r>
              <a:rPr lang="en-US" altLang="ko-KR" sz="1050" dirty="0"/>
              <a:t>Data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6206137" y="4038205"/>
            <a:ext cx="690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Data</a:t>
            </a:r>
          </a:p>
          <a:p>
            <a:r>
              <a:rPr lang="en-US" altLang="ko-KR" sz="1050" dirty="0"/>
              <a:t>Request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807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350" y="3411431"/>
            <a:ext cx="2724680" cy="25217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Approach: Data </a:t>
            </a:r>
            <a:r>
              <a:rPr lang="en-US" altLang="ko-KR">
                <a:latin typeface="맑은 고딕"/>
              </a:rPr>
              <a:t>Reduction</a:t>
            </a:r>
            <a:endParaRPr lang="ko-KR" altLang="en-US">
              <a:latin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68580" tIns="34290" rIns="68580" bIns="34290" rtlCol="0" anchor="t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b="1">
                    <a:latin typeface="+mn-ea"/>
                  </a:rPr>
                  <a:t>Strip</a:t>
                </a:r>
                <a:r>
                  <a:rPr lang="ko-KR" altLang="en-US" b="1">
                    <a:latin typeface="+mn-ea"/>
                  </a:rPr>
                  <a:t> </a:t>
                </a:r>
                <a:r>
                  <a:rPr lang="en-US" altLang="ko-KR" b="1">
                    <a:latin typeface="+mn-ea"/>
                  </a:rPr>
                  <a:t>Algorithm</a:t>
                </a:r>
                <a:r>
                  <a:rPr lang="en-US" altLang="ko-KR">
                    <a:latin typeface="+mn-ea"/>
                  </a:rPr>
                  <a:t>: </a:t>
                </a:r>
                <a:r>
                  <a:rPr lang="en-US" altLang="ko-KR" sz="2000">
                    <a:latin typeface="+mn-ea"/>
                  </a:rPr>
                  <a:t>distance-based algorithm</a:t>
                </a:r>
              </a:p>
              <a:p>
                <a:pPr lvl="1"/>
                <a:r>
                  <a:rPr lang="en-US" altLang="ko-KR">
                    <a:latin typeface="+mn-ea"/>
                  </a:rPr>
                  <a:t>Procedure</a:t>
                </a:r>
              </a:p>
              <a:p>
                <a:pPr lvl="2"/>
                <a:r>
                  <a:rPr lang="en-US" altLang="ko-KR">
                    <a:latin typeface="+mn-ea"/>
                  </a:rPr>
                  <a:t>Pick 2 points and draw </a:t>
                </a:r>
                <a:r>
                  <a:rPr lang="en-US" altLang="ko-KR" i="1">
                    <a:latin typeface="+mn-ea"/>
                  </a:rPr>
                  <a:t>a critical line</a:t>
                </a:r>
                <a:r>
                  <a:rPr lang="en-US" altLang="ko-KR">
                    <a:latin typeface="+mn-ea"/>
                  </a:rPr>
                  <a:t>.</a:t>
                </a:r>
              </a:p>
              <a:p>
                <a:pPr lvl="2"/>
                <a:r>
                  <a:rPr lang="en-US" altLang="ko-KR">
                    <a:latin typeface="+mn-ea"/>
                  </a:rPr>
                  <a:t>Assume boundary lines with the distance of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ko-KR">
                    <a:latin typeface="+mn-ea"/>
                  </a:rPr>
                  <a:t> from it.</a:t>
                </a:r>
              </a:p>
              <a:p>
                <a:pPr lvl="2"/>
                <a:r>
                  <a:rPr lang="en-US" altLang="ko-KR">
                    <a:latin typeface="+mn-ea"/>
                  </a:rPr>
                  <a:t>Choose the last point within the boundary.</a:t>
                </a:r>
              </a:p>
              <a:p>
                <a:pPr lvl="1"/>
                <a:r>
                  <a:rPr lang="en-US" altLang="ko-KR">
                    <a:latin typeface="+mn-ea"/>
                  </a:rPr>
                  <a:t>Complexity of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b="0">
                  <a:latin typeface="+mn-ea"/>
                </a:endParaRPr>
              </a:p>
              <a:p>
                <a:pPr lvl="1"/>
                <a:r>
                  <a:rPr lang="en-US" altLang="ko-KR">
                    <a:latin typeface="+mn-ea"/>
                  </a:rPr>
                  <a:t>1 Criterion: </a:t>
                </a:r>
                <a:r>
                  <a:rPr lang="en-US" altLang="ko-KR" i="1">
                    <a:latin typeface="+mn-ea"/>
                  </a:rPr>
                  <a:t>tolerance</a:t>
                </a:r>
                <a:r>
                  <a:rPr lang="en-US" altLang="ko-KR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altLang="ko-KR" b="0">
                    <a:latin typeface="+mn-ea"/>
                  </a:rPr>
                  <a:t>)</a:t>
                </a:r>
              </a:p>
              <a:p>
                <a:pPr lvl="2"/>
                <a:r>
                  <a:rPr lang="en-US" altLang="ko-KR">
                    <a:latin typeface="+mn-ea"/>
                  </a:rPr>
                  <a:t>Cannot predict the size of reduced</a:t>
                </a:r>
                <a:br>
                  <a:rPr lang="en-US" altLang="ko-KR">
                    <a:latin typeface="+mn-ea"/>
                  </a:rPr>
                </a:br>
                <a:r>
                  <a:rPr lang="en-US" altLang="ko-KR">
                    <a:latin typeface="+mn-ea"/>
                  </a:rPr>
                  <a:t>dataset.</a:t>
                </a:r>
                <a:endParaRPr lang="en-US" altLang="ko-KR" b="0">
                  <a:latin typeface="+mn-ea"/>
                </a:endParaRPr>
              </a:p>
              <a:p>
                <a:pPr lvl="2"/>
                <a:endParaRPr lang="en-US" altLang="ko-KR" b="0">
                  <a:latin typeface="+mn-ea"/>
                </a:endParaRPr>
              </a:p>
              <a:p>
                <a:pPr lvl="1"/>
                <a:endParaRPr lang="ko-KR" altLang="en-US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2164" t="-3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628650" y="5902855"/>
            <a:ext cx="78229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r>
              <a:rPr lang="en-US" altLang="ko-KR" sz="800"/>
              <a:t>[1]</a:t>
            </a:r>
            <a:r>
              <a:rPr lang="ko-KR" altLang="en-US" sz="800"/>
              <a:t> </a:t>
            </a:r>
            <a:r>
              <a:rPr lang="en-US" altLang="ko-KR" sz="800"/>
              <a:t>K. </a:t>
            </a:r>
            <a:r>
              <a:rPr lang="en-US" altLang="ko-KR" sz="800" err="1"/>
              <a:t>Reumann</a:t>
            </a:r>
            <a:r>
              <a:rPr lang="en-US" altLang="ko-KR" sz="800"/>
              <a:t> and A. </a:t>
            </a:r>
            <a:r>
              <a:rPr lang="en-US" altLang="ko-KR" sz="800" err="1"/>
              <a:t>Witkam</a:t>
            </a:r>
            <a:r>
              <a:rPr lang="en-US" altLang="ko-KR" sz="800"/>
              <a:t>, </a:t>
            </a:r>
            <a:r>
              <a:rPr lang="en-US" altLang="ko-KR" sz="800" i="1"/>
              <a:t>Optimizing curve segmentation in computer graphics</a:t>
            </a:r>
            <a:r>
              <a:rPr lang="en-US" altLang="ko-KR" sz="800"/>
              <a:t>. Proceedings of the International Computing …, 1974.</a:t>
            </a:r>
          </a:p>
          <a:p>
            <a:r>
              <a:rPr lang="en-US" altLang="ko-KR" sz="800"/>
              <a:t>[2]</a:t>
            </a:r>
            <a:r>
              <a:rPr lang="ko-KR" altLang="en-US" sz="800"/>
              <a:t> </a:t>
            </a:r>
            <a:r>
              <a:rPr lang="en-US" altLang="ko-KR" sz="800"/>
              <a:t>J. </a:t>
            </a:r>
            <a:r>
              <a:rPr lang="en-US" altLang="ko-KR" sz="800" err="1"/>
              <a:t>Robergé</a:t>
            </a:r>
            <a:r>
              <a:rPr lang="en-US" altLang="ko-KR" sz="800"/>
              <a:t>, “A data reduction algorithm for planar curves,” </a:t>
            </a:r>
            <a:r>
              <a:rPr lang="en-US" altLang="ko-KR" sz="800" i="1"/>
              <a:t>Computer Vision, Graphics, and Image Processing</a:t>
            </a:r>
            <a:r>
              <a:rPr lang="en-US" altLang="ko-KR" sz="800"/>
              <a:t>, vol. 29, no. 2, pp. 168–195, Feb. 1985.</a:t>
            </a:r>
          </a:p>
          <a:p>
            <a:r>
              <a:rPr lang="en-US" altLang="ko-KR" sz="800"/>
              <a:t>[3]</a:t>
            </a:r>
            <a:r>
              <a:rPr lang="ko-KR" altLang="en-US" sz="800"/>
              <a:t> </a:t>
            </a:r>
            <a:r>
              <a:rPr lang="en-US" altLang="ko-KR" sz="800"/>
              <a:t>M. K. Leung and Y.-H. Yang, “Dynamic strip algorithm in curve fitting,” </a:t>
            </a:r>
            <a:r>
              <a:rPr lang="en-US" altLang="ko-KR" sz="800" i="1"/>
              <a:t>Computer Vision, Graphics, and Image Processing</a:t>
            </a:r>
            <a:r>
              <a:rPr lang="en-US" altLang="ko-KR" sz="800"/>
              <a:t>, vol. 51, no. 2, pp. 146–165, Aug. 1990.</a:t>
            </a:r>
            <a:endParaRPr kumimoji="1"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00233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</a:rPr>
              <a:t>Approach: Data </a:t>
            </a:r>
            <a:r>
              <a:rPr lang="en-US" altLang="ko-KR">
                <a:latin typeface="맑은 고딕"/>
              </a:rPr>
              <a:t>Reduction</a:t>
            </a:r>
            <a:endParaRPr lang="ko-KR" altLang="en-US">
              <a:latin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68580" tIns="34290" rIns="68580" bIns="34290" rtlCol="0"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ko-KR" b="1" spc="-150">
                    <a:latin typeface="+mn-ea"/>
                  </a:rPr>
                  <a:t>Visvalingam-Whyatt Algorithm</a:t>
                </a:r>
                <a:r>
                  <a:rPr lang="en-US" altLang="ko-KR" spc="-150">
                    <a:latin typeface="+mn-ea"/>
                  </a:rPr>
                  <a:t>: </a:t>
                </a:r>
                <a:r>
                  <a:rPr lang="en-US" altLang="ko-KR" sz="2000" spc="-150">
                    <a:latin typeface="+mn-ea"/>
                  </a:rPr>
                  <a:t>area-based algorithm</a:t>
                </a:r>
                <a:endParaRPr lang="en-US" altLang="ko-KR" spc="-150">
                  <a:latin typeface="+mn-ea"/>
                </a:endParaRPr>
              </a:p>
              <a:p>
                <a:pPr lvl="1"/>
                <a:r>
                  <a:rPr lang="en-US" altLang="ko-KR" b="1">
                    <a:latin typeface="+mn-ea"/>
                  </a:rPr>
                  <a:t>Effective Area</a:t>
                </a:r>
                <a:r>
                  <a:rPr lang="en-US" altLang="ko-KR">
                    <a:latin typeface="+mn-ea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ko-KR" err="1">
                    <a:latin typeface="+mn-ea"/>
                  </a:rPr>
                  <a:t>th</a:t>
                </a:r>
                <a:r>
                  <a:rPr lang="en-US" altLang="ko-KR">
                    <a:latin typeface="+mn-ea"/>
                  </a:rPr>
                  <a:t> point</a:t>
                </a:r>
              </a:p>
              <a:p>
                <a:pPr lvl="2"/>
                <a:r>
                  <a:rPr lang="en-US" altLang="ko-KR">
                    <a:latin typeface="+mn-ea"/>
                  </a:rPr>
                  <a:t>The area of a triangle formed with the points of </a:t>
                </a:r>
                <a14:m>
                  <m:oMath xmlns:m="http://schemas.openxmlformats.org/officeDocument/2006/math">
                    <m:r>
                      <a:rPr lang="en-US" altLang="ko-KR" b="0" i="0">
                        <a:latin typeface="Cambria Math" charset="0"/>
                      </a:rPr>
                      <m:t>(</m:t>
                    </m:r>
                    <m:r>
                      <a:rPr lang="en-US" altLang="ko-KR" i="1">
                        <a:latin typeface="Cambria Math" charset="0"/>
                      </a:rPr>
                      <m:t>𝑖</m:t>
                    </m:r>
                    <m:r>
                      <a:rPr lang="en-US" altLang="ko-KR" b="0" i="1">
                        <a:latin typeface="Cambria Math" charset="0"/>
                      </a:rPr>
                      <m:t>−1)</m:t>
                    </m:r>
                  </m:oMath>
                </a14:m>
                <a:r>
                  <a:rPr lang="en-US" altLang="ko-KR">
                    <a:latin typeface="+mn-ea"/>
                  </a:rPr>
                  <a:t>th,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ko-KR" err="1">
                    <a:latin typeface="+mn-ea"/>
                  </a:rPr>
                  <a:t>th</a:t>
                </a:r>
                <a:r>
                  <a:rPr lang="en-US" altLang="ko-KR">
                    <a:latin typeface="+mn-ea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ko-KR" b="0" i="0">
                        <a:latin typeface="Cambria Math" charset="0"/>
                      </a:rPr>
                      <m:t>(</m:t>
                    </m:r>
                    <m:r>
                      <a:rPr lang="en-US" altLang="ko-KR" i="1">
                        <a:latin typeface="Cambria Math" charset="0"/>
                      </a:rPr>
                      <m:t>𝑖</m:t>
                    </m:r>
                    <m:r>
                      <a:rPr lang="en-US" altLang="ko-KR" b="0" i="1">
                        <a:latin typeface="Cambria Math" charset="0"/>
                      </a:rPr>
                      <m:t>+1)</m:t>
                    </m:r>
                  </m:oMath>
                </a14:m>
                <a:r>
                  <a:rPr lang="en-US" altLang="ko-KR" err="1">
                    <a:latin typeface="+mn-ea"/>
                  </a:rPr>
                  <a:t>th</a:t>
                </a:r>
                <a:r>
                  <a:rPr lang="en-US" altLang="ko-KR">
                    <a:latin typeface="+mn-ea"/>
                  </a:rPr>
                  <a:t> order.</a:t>
                </a:r>
              </a:p>
              <a:p>
                <a:pPr lvl="2"/>
                <a:r>
                  <a:rPr lang="en-US" altLang="ko-KR" i="1">
                    <a:latin typeface="+mn-ea"/>
                  </a:rPr>
                  <a:t>The information that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altLang="ko-KR" i="1">
                    <a:latin typeface="+mn-ea"/>
                  </a:rPr>
                  <a:t>th point has</a:t>
                </a:r>
                <a:r>
                  <a:rPr lang="en-US" altLang="ko-KR">
                    <a:latin typeface="+mn-ea"/>
                  </a:rPr>
                  <a:t>.</a:t>
                </a:r>
              </a:p>
              <a:p>
                <a:pPr lvl="1"/>
                <a:r>
                  <a:rPr lang="en-US" altLang="ko-KR">
                    <a:latin typeface="+mn-ea"/>
                  </a:rPr>
                  <a:t>Complexity of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</a:rPr>
                      <m:t>𝑂</m:t>
                    </m:r>
                    <m:r>
                      <a:rPr lang="en-US" altLang="ko-KR" b="0" i="1">
                        <a:latin typeface="Cambria Math" charset="0"/>
                      </a:rPr>
                      <m:t>(</m:t>
                    </m:r>
                    <m:r>
                      <a:rPr lang="en-US" altLang="ko-KR" b="0" i="1"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>
                            <a:latin typeface="Cambria Math" charset="0"/>
                          </a:rPr>
                          <m:t>𝑛</m:t>
                        </m:r>
                      </m:e>
                    </m:func>
                    <m:r>
                      <a:rPr lang="en-US" altLang="ko-KR" b="0" i="1">
                        <a:latin typeface="Cambria Math" charset="0"/>
                      </a:rPr>
                      <m:t>)</m:t>
                    </m:r>
                  </m:oMath>
                </a14:m>
                <a:endParaRPr lang="en-US" altLang="ko-KR" b="0">
                  <a:latin typeface="+mn-ea"/>
                </a:endParaRPr>
              </a:p>
              <a:p>
                <a:pPr lvl="1"/>
                <a:r>
                  <a:rPr lang="en-US" altLang="ko-KR">
                    <a:latin typeface="+mn-ea"/>
                  </a:rPr>
                  <a:t>2 Criterion</a:t>
                </a:r>
              </a:p>
              <a:p>
                <a:pPr lvl="2"/>
                <a:r>
                  <a:rPr lang="en-US" altLang="ko-KR">
                    <a:latin typeface="+mn-ea"/>
                  </a:rPr>
                  <a:t>The number of reduced points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charset="0"/>
                      </a:rPr>
                      <m:t>𝑘</m:t>
                    </m:r>
                  </m:oMath>
                </a14:m>
                <a:endParaRPr lang="en-US" altLang="ko-KR" b="0">
                  <a:latin typeface="+mn-ea"/>
                </a:endParaRPr>
              </a:p>
              <a:p>
                <a:pPr lvl="2"/>
                <a:r>
                  <a:rPr lang="en-US" altLang="ko-KR">
                    <a:latin typeface="+mn-ea"/>
                  </a:rPr>
                  <a:t>The amount of effective area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4" t="-3782" r="-2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2016-09-30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2016 </a:t>
            </a:r>
            <a:r>
              <a:rPr lang="ko-KR" altLang="en-US"/>
              <a:t>가을</a:t>
            </a:r>
            <a:r>
              <a:rPr lang="en-US" altLang="ko-KR"/>
              <a:t>, </a:t>
            </a:r>
            <a:r>
              <a:rPr lang="ko-KR" altLang="en-US"/>
              <a:t>창의적통합설계 </a:t>
            </a:r>
            <a:r>
              <a:rPr lang="en-US" altLang="ko-KR"/>
              <a:t>1, U</a:t>
            </a:r>
            <a:r>
              <a:rPr lang="ko-KR" altLang="en-US"/>
              <a:t>조 스펙 발표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628650" y="6104735"/>
            <a:ext cx="7370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[1]</a:t>
            </a:r>
            <a:r>
              <a:rPr lang="ko-KR" altLang="en-US" sz="800"/>
              <a:t> </a:t>
            </a:r>
            <a:r>
              <a:rPr lang="en-US" altLang="ko-KR" sz="800"/>
              <a:t>M. </a:t>
            </a:r>
            <a:r>
              <a:rPr lang="en-US" altLang="ko-KR" sz="800" err="1"/>
              <a:t>Visvalingam</a:t>
            </a:r>
            <a:r>
              <a:rPr lang="en-US" altLang="ko-KR" sz="800"/>
              <a:t> and J. D. </a:t>
            </a:r>
            <a:r>
              <a:rPr lang="en-US" altLang="ko-KR" sz="800" err="1"/>
              <a:t>Whyatt</a:t>
            </a:r>
            <a:r>
              <a:rPr lang="en-US" altLang="ko-KR" sz="800"/>
              <a:t>, “Line </a:t>
            </a:r>
            <a:r>
              <a:rPr lang="en-US" altLang="ko-KR" sz="800" err="1"/>
              <a:t>generalisation</a:t>
            </a:r>
            <a:r>
              <a:rPr lang="en-US" altLang="ko-KR" sz="800"/>
              <a:t> by repeated elimination of points,” </a:t>
            </a:r>
            <a:r>
              <a:rPr lang="en-US" altLang="ko-KR" sz="800" i="1"/>
              <a:t>The Cartographic Journal</a:t>
            </a:r>
            <a:r>
              <a:rPr lang="en-US" altLang="ko-KR" sz="800"/>
              <a:t>, vol. 30, no. 1, pp. 46–51, Jun. 1993.</a:t>
            </a:r>
            <a:endParaRPr kumimoji="1" lang="ko-KR" altLang="en-US" sz="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530" y="3996780"/>
            <a:ext cx="3230088" cy="1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</TotalTime>
  <Words>2407</Words>
  <Application>Microsoft Office PowerPoint</Application>
  <PresentationFormat>화면 슬라이드 쇼(4:3)</PresentationFormat>
  <Paragraphs>387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 3</vt:lpstr>
      <vt:lpstr>Office 테마</vt:lpstr>
      <vt:lpstr>Long Time Process  Data Visualization</vt:lpstr>
      <vt:lpstr>Contents</vt:lpstr>
      <vt:lpstr>Overview</vt:lpstr>
      <vt:lpstr>Goal/Problem &amp; Requirement</vt:lpstr>
      <vt:lpstr>Goal/Problem &amp; Requirement</vt:lpstr>
      <vt:lpstr>Architecture</vt:lpstr>
      <vt:lpstr>Procedural Diagram</vt:lpstr>
      <vt:lpstr>Approach: Data Reduction</vt:lpstr>
      <vt:lpstr>Approach: Data Reduction</vt:lpstr>
      <vt:lpstr>Approach: Data Reduction</vt:lpstr>
      <vt:lpstr>Approach: Plotting</vt:lpstr>
      <vt:lpstr>Approach: Caching</vt:lpstr>
      <vt:lpstr>Approach: Zooming</vt:lpstr>
      <vt:lpstr>Basic Spec</vt:lpstr>
      <vt:lpstr>Development Environment</vt:lpstr>
      <vt:lpstr>Current Status</vt:lpstr>
      <vt:lpstr>Further Plan</vt:lpstr>
      <vt:lpstr>Division &amp; Assignment of Work</vt:lpstr>
      <vt:lpstr>Schedule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Time Process Data Visualization</dc:title>
  <dc:creator>PluVian</dc:creator>
  <cp:lastModifiedBy> </cp:lastModifiedBy>
  <cp:revision>271</cp:revision>
  <cp:lastPrinted>2016-09-29T05:54:57Z</cp:lastPrinted>
  <dcterms:created xsi:type="dcterms:W3CDTF">2012-07-30T17:18:39Z</dcterms:created>
  <dcterms:modified xsi:type="dcterms:W3CDTF">2016-10-19T02:43:25Z</dcterms:modified>
</cp:coreProperties>
</file>