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511" r:id="rId2"/>
    <p:sldId id="679" r:id="rId3"/>
    <p:sldId id="713" r:id="rId4"/>
    <p:sldId id="714" r:id="rId5"/>
    <p:sldId id="715" r:id="rId6"/>
    <p:sldId id="716" r:id="rId7"/>
    <p:sldId id="717" r:id="rId8"/>
    <p:sldId id="754" r:id="rId9"/>
    <p:sldId id="756" r:id="rId10"/>
    <p:sldId id="757" r:id="rId11"/>
    <p:sldId id="755" r:id="rId12"/>
    <p:sldId id="719" r:id="rId13"/>
    <p:sldId id="720" r:id="rId14"/>
    <p:sldId id="721" r:id="rId15"/>
    <p:sldId id="722" r:id="rId16"/>
    <p:sldId id="723" r:id="rId17"/>
    <p:sldId id="724" r:id="rId18"/>
    <p:sldId id="725" r:id="rId19"/>
    <p:sldId id="726" r:id="rId20"/>
    <p:sldId id="727" r:id="rId21"/>
    <p:sldId id="728" r:id="rId22"/>
    <p:sldId id="729" r:id="rId23"/>
    <p:sldId id="730" r:id="rId24"/>
    <p:sldId id="731" r:id="rId25"/>
    <p:sldId id="734" r:id="rId26"/>
    <p:sldId id="733" r:id="rId27"/>
    <p:sldId id="735" r:id="rId28"/>
    <p:sldId id="736" r:id="rId29"/>
    <p:sldId id="737" r:id="rId30"/>
    <p:sldId id="738" r:id="rId31"/>
    <p:sldId id="739" r:id="rId32"/>
    <p:sldId id="740" r:id="rId33"/>
    <p:sldId id="741" r:id="rId34"/>
    <p:sldId id="742" r:id="rId35"/>
    <p:sldId id="743" r:id="rId36"/>
    <p:sldId id="744" r:id="rId37"/>
    <p:sldId id="745" r:id="rId38"/>
    <p:sldId id="746" r:id="rId39"/>
    <p:sldId id="747" r:id="rId40"/>
    <p:sldId id="748" r:id="rId41"/>
    <p:sldId id="749" r:id="rId42"/>
    <p:sldId id="750" r:id="rId43"/>
    <p:sldId id="751" r:id="rId44"/>
    <p:sldId id="752" r:id="rId45"/>
    <p:sldId id="753" r:id="rId46"/>
    <p:sldId id="758"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5E6"/>
    <a:srgbClr val="F9BB00"/>
    <a:srgbClr val="00849A"/>
    <a:srgbClr val="007B90"/>
    <a:srgbClr val="A9A9A9"/>
    <a:srgbClr val="DECA9C"/>
    <a:srgbClr val="00A8C4"/>
    <a:srgbClr val="790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0" autoAdjust="0"/>
    <p:restoredTop sz="75676" autoAdjust="0"/>
  </p:normalViewPr>
  <p:slideViewPr>
    <p:cSldViewPr>
      <p:cViewPr varScale="1">
        <p:scale>
          <a:sx n="56" d="100"/>
          <a:sy n="56" d="100"/>
        </p:scale>
        <p:origin x="17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A455212-C30B-4571-A2D4-3EEFADAF9FFD}" type="datetimeFigureOut">
              <a:rPr lang="zh-CN" altLang="en-US"/>
              <a:pPr>
                <a:defRPr/>
              </a:pPr>
              <a:t>2015/7/2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3961631D-7440-4609-B79D-D09BE3494A24}" type="slidenum">
              <a:rPr lang="zh-CN" altLang="en-US"/>
              <a:pPr/>
              <a:t>‹#›</a:t>
            </a:fld>
            <a:endParaRPr lang="zh-CN" altLang="en-US"/>
          </a:p>
        </p:txBody>
      </p:sp>
    </p:spTree>
    <p:extLst>
      <p:ext uri="{BB962C8B-B14F-4D97-AF65-F5344CB8AC3E}">
        <p14:creationId xmlns:p14="http://schemas.microsoft.com/office/powerpoint/2010/main" val="1521677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A026CAC-3043-437B-A6C3-5F68ABE6731A}" type="datetimeFigureOut">
              <a:rPr lang="zh-CN" altLang="en-US"/>
              <a:pPr>
                <a:defRPr/>
              </a:pPr>
              <a:t>2015/7/2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D3D5D62D-0BCF-4439-B24B-81ED464CAF33}" type="slidenum">
              <a:rPr lang="zh-CN" altLang="en-US"/>
              <a:pPr/>
              <a:t>‹#›</a:t>
            </a:fld>
            <a:endParaRPr lang="zh-CN" altLang="en-US"/>
          </a:p>
        </p:txBody>
      </p:sp>
    </p:spTree>
    <p:extLst>
      <p:ext uri="{BB962C8B-B14F-4D97-AF65-F5344CB8AC3E}">
        <p14:creationId xmlns:p14="http://schemas.microsoft.com/office/powerpoint/2010/main" val="838560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http://www.xuanhao360.com/docker-tutorial/</a:t>
            </a:r>
            <a:endParaRPr lang="zh-CN" altLang="en-US" dirty="0"/>
          </a:p>
        </p:txBody>
      </p:sp>
      <p:sp>
        <p:nvSpPr>
          <p:cNvPr id="4" name="灯片编号占位符 3"/>
          <p:cNvSpPr>
            <a:spLocks noGrp="1"/>
          </p:cNvSpPr>
          <p:nvPr>
            <p:ph type="sldNum" sz="quarter" idx="10"/>
          </p:nvPr>
        </p:nvSpPr>
        <p:spPr/>
        <p:txBody>
          <a:bodyPr/>
          <a:lstStyle/>
          <a:p>
            <a:fld id="{D3D5D62D-0BCF-4439-B24B-81ED464CAF33}" type="slidenum">
              <a:rPr lang="zh-CN" altLang="en-US" smtClean="0"/>
              <a:pPr/>
              <a:t>10</a:t>
            </a:fld>
            <a:endParaRPr lang="zh-CN" altLang="en-US"/>
          </a:p>
        </p:txBody>
      </p:sp>
    </p:spTree>
    <p:extLst>
      <p:ext uri="{BB962C8B-B14F-4D97-AF65-F5344CB8AC3E}">
        <p14:creationId xmlns:p14="http://schemas.microsoft.com/office/powerpoint/2010/main" val="61115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此外，也可以通过指定 </a:t>
            </a:r>
            <a:r>
              <a:rPr lang="en-US" altLang="zh-CN" dirty="0" smtClean="0"/>
              <a:t>URL </a:t>
            </a:r>
            <a:r>
              <a:rPr lang="zh-CN" altLang="en-US" dirty="0" smtClean="0"/>
              <a:t>或者某个目录来导入，例如</a:t>
            </a:r>
          </a:p>
          <a:p>
            <a:endParaRPr lang="zh-CN" altLang="en-US" dirty="0" smtClean="0"/>
          </a:p>
          <a:p>
            <a:r>
              <a:rPr lang="en-US" altLang="zh-CN" dirty="0" smtClean="0"/>
              <a:t>$</a:t>
            </a:r>
            <a:r>
              <a:rPr lang="en-US" altLang="zh-CN" dirty="0" err="1" smtClean="0"/>
              <a:t>sudo</a:t>
            </a:r>
            <a:r>
              <a:rPr lang="en-US" altLang="zh-CN" dirty="0" smtClean="0"/>
              <a:t> </a:t>
            </a:r>
            <a:r>
              <a:rPr lang="en-US" altLang="zh-CN" dirty="0" err="1" smtClean="0"/>
              <a:t>docker</a:t>
            </a:r>
            <a:r>
              <a:rPr lang="en-US" altLang="zh-CN" dirty="0" smtClean="0"/>
              <a:t> import http://example.com/exampleimage.tgz example/</a:t>
            </a:r>
            <a:r>
              <a:rPr lang="en-US" altLang="zh-CN" dirty="0" err="1" smtClean="0"/>
              <a:t>imagerepo</a:t>
            </a:r>
            <a:endParaRPr lang="en-US" altLang="zh-CN" dirty="0" smtClean="0"/>
          </a:p>
          <a:p>
            <a:r>
              <a:rPr lang="en-US" altLang="zh-CN" dirty="0" smtClean="0"/>
              <a:t>*</a:t>
            </a:r>
            <a:r>
              <a:rPr lang="zh-CN" altLang="en-US" dirty="0" smtClean="0"/>
              <a:t>注：用户既可以使用 </a:t>
            </a:r>
            <a:r>
              <a:rPr lang="en-US" altLang="zh-CN" dirty="0" err="1" smtClean="0"/>
              <a:t>docker</a:t>
            </a:r>
            <a:r>
              <a:rPr lang="en-US" altLang="zh-CN" dirty="0" smtClean="0"/>
              <a:t> load </a:t>
            </a:r>
            <a:r>
              <a:rPr lang="zh-CN" altLang="en-US" dirty="0" smtClean="0"/>
              <a:t>来导入镜像存储文件到本地镜像库，也可以使用 </a:t>
            </a:r>
            <a:r>
              <a:rPr lang="en-US" altLang="zh-CN" dirty="0" err="1" smtClean="0"/>
              <a:t>docker</a:t>
            </a:r>
            <a:r>
              <a:rPr lang="en-US" altLang="zh-CN" dirty="0" smtClean="0"/>
              <a:t> import </a:t>
            </a:r>
            <a:r>
              <a:rPr lang="zh-CN" altLang="en-US" dirty="0" smtClean="0"/>
              <a:t>来导入一个容器快照到本地镜像库。这两者的区别在于容器快照文件将丢弃所有的历史记录和元数据信息（即仅保存容器当时的快照状态），而镜像存储文件将保存完整记录，体积也要大。此外，从容器快照文件导入时可以重新指定标签等元数据信息。</a:t>
            </a:r>
            <a:endParaRPr lang="zh-CN" altLang="en-US" dirty="0"/>
          </a:p>
        </p:txBody>
      </p:sp>
      <p:sp>
        <p:nvSpPr>
          <p:cNvPr id="4" name="灯片编号占位符 3"/>
          <p:cNvSpPr>
            <a:spLocks noGrp="1"/>
          </p:cNvSpPr>
          <p:nvPr>
            <p:ph type="sldNum" sz="quarter" idx="10"/>
          </p:nvPr>
        </p:nvSpPr>
        <p:spPr/>
        <p:txBody>
          <a:bodyPr/>
          <a:lstStyle/>
          <a:p>
            <a:fld id="{D3D5D62D-0BCF-4439-B24B-81ED464CAF33}" type="slidenum">
              <a:rPr lang="zh-CN" altLang="en-US" smtClean="0"/>
              <a:pPr/>
              <a:t>43</a:t>
            </a:fld>
            <a:endParaRPr lang="zh-CN" altLang="en-US"/>
          </a:p>
        </p:txBody>
      </p:sp>
    </p:spTree>
    <p:extLst>
      <p:ext uri="{BB962C8B-B14F-4D97-AF65-F5344CB8AC3E}">
        <p14:creationId xmlns:p14="http://schemas.microsoft.com/office/powerpoint/2010/main" val="3787802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首页_1">
    <p:spTree>
      <p:nvGrpSpPr>
        <p:cNvPr id="1" name=""/>
        <p:cNvGrpSpPr/>
        <p:nvPr/>
      </p:nvGrpSpPr>
      <p:grpSpPr>
        <a:xfrm>
          <a:off x="0" y="0"/>
          <a:ext cx="0" cy="0"/>
          <a:chOff x="0" y="0"/>
          <a:chExt cx="0" cy="0"/>
        </a:xfrm>
      </p:grpSpPr>
      <p:graphicFrame>
        <p:nvGraphicFramePr>
          <p:cNvPr id="4" name="Object 24"/>
          <p:cNvGraphicFramePr>
            <a:graphicFrameLocks noChangeAspect="1"/>
          </p:cNvGraphicFramePr>
          <p:nvPr/>
        </p:nvGraphicFramePr>
        <p:xfrm>
          <a:off x="0" y="0"/>
          <a:ext cx="9145588" cy="6858000"/>
        </p:xfrm>
        <a:graphic>
          <a:graphicData uri="http://schemas.openxmlformats.org/presentationml/2006/ole">
            <mc:AlternateContent xmlns:mc="http://schemas.openxmlformats.org/markup-compatibility/2006">
              <mc:Choice xmlns:v="urn:schemas-microsoft-com:vml" Requires="v">
                <p:oleObj spid="_x0000_s52396" name="演示文稿" r:id="rId3" imgW="4570541" imgH="3427323" progId="PowerPoint.Show.12">
                  <p:embed/>
                </p:oleObj>
              </mc:Choice>
              <mc:Fallback>
                <p:oleObj name="演示文稿" r:id="rId3" imgW="4570541" imgH="3427323" progId="PowerPoint.Show.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7"/>
          <p:cNvSpPr txBox="1"/>
          <p:nvPr userDrawn="1"/>
        </p:nvSpPr>
        <p:spPr>
          <a:xfrm>
            <a:off x="2555875" y="3933825"/>
            <a:ext cx="184150" cy="368300"/>
          </a:xfrm>
          <a:prstGeom prst="rect">
            <a:avLst/>
          </a:prstGeom>
          <a:noFill/>
        </p:spPr>
        <p:txBody>
          <a:bodyPr wrap="none">
            <a:spAutoFit/>
          </a:bodyPr>
          <a:lstStyle/>
          <a:p>
            <a:pPr fontAlgn="auto">
              <a:spcBef>
                <a:spcPts val="0"/>
              </a:spcBef>
              <a:spcAft>
                <a:spcPts val="0"/>
              </a:spcAft>
              <a:defRPr/>
            </a:pPr>
            <a:endParaRPr lang="zh-CN" altLang="en-US">
              <a:latin typeface="+mn-lt"/>
              <a:ea typeface="+mn-ea"/>
            </a:endParaRPr>
          </a:p>
        </p:txBody>
      </p:sp>
      <p:sp>
        <p:nvSpPr>
          <p:cNvPr id="6" name="TextBox 8"/>
          <p:cNvSpPr txBox="1"/>
          <p:nvPr userDrawn="1"/>
        </p:nvSpPr>
        <p:spPr>
          <a:xfrm>
            <a:off x="395288" y="6457950"/>
            <a:ext cx="5564187" cy="400050"/>
          </a:xfrm>
          <a:prstGeom prst="rect">
            <a:avLst/>
          </a:prstGeom>
          <a:noFill/>
        </p:spPr>
        <p:txBody>
          <a:bodyPr wrap="none">
            <a:spAutoFit/>
          </a:bodyPr>
          <a:lstStyle/>
          <a:p>
            <a:pPr fontAlgn="auto">
              <a:spcBef>
                <a:spcPts val="0"/>
              </a:spcBef>
              <a:spcAft>
                <a:spcPts val="0"/>
              </a:spcAft>
              <a:defRPr/>
            </a:pPr>
            <a:r>
              <a:rPr lang="en-US" altLang="zh-CN" sz="1000">
                <a:solidFill>
                  <a:schemeClr val="tx1">
                    <a:lumMod val="50000"/>
                    <a:lumOff val="50000"/>
                  </a:schemeClr>
                </a:solidFill>
                <a:ea typeface="Arial Unicode MS" pitchFamily="34" charset="-122"/>
                <a:cs typeface="Arial" pitchFamily="34" charset="0"/>
              </a:rPr>
              <a:t>Copyright 2000-2010 </a:t>
            </a:r>
            <a:r>
              <a:rPr lang="en-US" altLang="zh-CN" sz="1000" err="1">
                <a:solidFill>
                  <a:schemeClr val="tx1">
                    <a:lumMod val="50000"/>
                    <a:lumOff val="50000"/>
                  </a:schemeClr>
                </a:solidFill>
                <a:ea typeface="Arial Unicode MS" pitchFamily="34" charset="-122"/>
                <a:cs typeface="Arial" pitchFamily="34" charset="0"/>
              </a:rPr>
              <a:t>ChinaNetCenter.ALL</a:t>
            </a:r>
            <a:r>
              <a:rPr lang="en-US" altLang="zh-CN" sz="1000">
                <a:solidFill>
                  <a:schemeClr val="tx1">
                    <a:lumMod val="50000"/>
                    <a:lumOff val="50000"/>
                  </a:schemeClr>
                </a:solidFill>
                <a:ea typeface="Arial Unicode MS" pitchFamily="34" charset="-122"/>
                <a:cs typeface="Arial" pitchFamily="34" charset="0"/>
              </a:rPr>
              <a:t> Rights Reserved.      |      www.ChinaNetCenter.com</a:t>
            </a:r>
            <a:endParaRPr lang="zh-CN" altLang="en-US" sz="1000">
              <a:solidFill>
                <a:schemeClr val="tx1">
                  <a:lumMod val="50000"/>
                  <a:lumOff val="50000"/>
                </a:schemeClr>
              </a:solidFill>
              <a:ea typeface="Arial Unicode MS" pitchFamily="34" charset="-122"/>
              <a:cs typeface="Arial" pitchFamily="34" charset="0"/>
            </a:endParaRPr>
          </a:p>
          <a:p>
            <a:pPr fontAlgn="auto">
              <a:spcBef>
                <a:spcPts val="0"/>
              </a:spcBef>
              <a:spcAft>
                <a:spcPts val="0"/>
              </a:spcAft>
              <a:defRPr/>
            </a:pPr>
            <a:endParaRPr lang="zh-CN" altLang="en-US" sz="1000">
              <a:solidFill>
                <a:schemeClr val="tx1">
                  <a:lumMod val="50000"/>
                  <a:lumOff val="50000"/>
                </a:schemeClr>
              </a:solidFill>
              <a:latin typeface="+mn-lt"/>
              <a:ea typeface="+mn-ea"/>
            </a:endParaRPr>
          </a:p>
        </p:txBody>
      </p:sp>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日期占位符 3"/>
          <p:cNvSpPr>
            <a:spLocks noGrp="1"/>
          </p:cNvSpPr>
          <p:nvPr>
            <p:ph type="dt" sz="half" idx="10"/>
          </p:nvPr>
        </p:nvSpPr>
        <p:spPr/>
        <p:txBody>
          <a:bodyPr/>
          <a:lstStyle>
            <a:lvl1pPr>
              <a:defRPr/>
            </a:lvl1pPr>
          </a:lstStyle>
          <a:p>
            <a:pPr>
              <a:defRPr/>
            </a:pPr>
            <a:fld id="{9C52F17C-A492-499F-B1F9-6B8E24D176F3}" type="datetimeFigureOut">
              <a:rPr lang="zh-CN" altLang="en-US"/>
              <a:pPr>
                <a:defRPr/>
              </a:pPr>
              <a:t>2015/7/2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C7942CC-B38E-4EBC-829B-29428FC53BC6}" type="slidenum">
              <a:rPr lang="zh-CN" altLang="en-US"/>
              <a:pPr/>
              <a:t>‹#›</a:t>
            </a:fld>
            <a:endParaRPr lang="zh-CN" altLang="en-US"/>
          </a:p>
        </p:txBody>
      </p:sp>
    </p:spTree>
    <p:extLst>
      <p:ext uri="{BB962C8B-B14F-4D97-AF65-F5344CB8AC3E}">
        <p14:creationId xmlns:p14="http://schemas.microsoft.com/office/powerpoint/2010/main" val="336126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5B66D1A-E495-41BD-AFCB-21FF64BEEF68}" type="datetimeFigureOut">
              <a:rPr lang="zh-CN" altLang="en-US"/>
              <a:pPr>
                <a:defRPr/>
              </a:pPr>
              <a:t>2015/7/2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E00AB44-96E8-4868-B206-B65F0FC31F03}" type="slidenum">
              <a:rPr lang="zh-CN" altLang="en-US"/>
              <a:pPr/>
              <a:t>‹#›</a:t>
            </a:fld>
            <a:endParaRPr lang="zh-CN" altLang="en-US"/>
          </a:p>
        </p:txBody>
      </p:sp>
    </p:spTree>
    <p:extLst>
      <p:ext uri="{BB962C8B-B14F-4D97-AF65-F5344CB8AC3E}">
        <p14:creationId xmlns:p14="http://schemas.microsoft.com/office/powerpoint/2010/main" val="418713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5F3C818-190F-402E-920F-528121E2D34F}" type="datetimeFigureOut">
              <a:rPr lang="zh-CN" altLang="en-US"/>
              <a:pPr>
                <a:defRPr/>
              </a:pPr>
              <a:t>2015/7/2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1CAB35-98F0-4ACA-B2B0-61F6B2AA15CE}" type="slidenum">
              <a:rPr lang="zh-CN" altLang="en-US"/>
              <a:pPr/>
              <a:t>‹#›</a:t>
            </a:fld>
            <a:endParaRPr lang="zh-CN" altLang="en-US"/>
          </a:p>
        </p:txBody>
      </p:sp>
    </p:spTree>
    <p:extLst>
      <p:ext uri="{BB962C8B-B14F-4D97-AF65-F5344CB8AC3E}">
        <p14:creationId xmlns:p14="http://schemas.microsoft.com/office/powerpoint/2010/main" val="187911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9BF844-0AC3-4AD6-B2D6-ABD97426637B}" type="datetimeFigureOut">
              <a:rPr lang="zh-CN" altLang="en-US"/>
              <a:pPr>
                <a:defRPr/>
              </a:pPr>
              <a:t>2015/7/2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3932CE4-9046-4C1D-ACEF-6B1A5EC8374D}" type="slidenum">
              <a:rPr lang="zh-CN" altLang="en-US"/>
              <a:pPr/>
              <a:t>‹#›</a:t>
            </a:fld>
            <a:endParaRPr lang="zh-CN" altLang="en-US"/>
          </a:p>
        </p:txBody>
      </p:sp>
    </p:spTree>
    <p:extLst>
      <p:ext uri="{BB962C8B-B14F-4D97-AF65-F5344CB8AC3E}">
        <p14:creationId xmlns:p14="http://schemas.microsoft.com/office/powerpoint/2010/main" val="184510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首页_2">
    <p:spTree>
      <p:nvGrpSpPr>
        <p:cNvPr id="1" name=""/>
        <p:cNvGrpSpPr/>
        <p:nvPr/>
      </p:nvGrpSpPr>
      <p:grpSpPr>
        <a:xfrm>
          <a:off x="0" y="0"/>
          <a:ext cx="0" cy="0"/>
          <a:chOff x="0" y="0"/>
          <a:chExt cx="0" cy="0"/>
        </a:xfrm>
      </p:grpSpPr>
      <p:sp>
        <p:nvSpPr>
          <p:cNvPr id="4" name="TextBox 6"/>
          <p:cNvSpPr txBox="1"/>
          <p:nvPr userDrawn="1"/>
        </p:nvSpPr>
        <p:spPr>
          <a:xfrm>
            <a:off x="2555875" y="3933825"/>
            <a:ext cx="184150" cy="368300"/>
          </a:xfrm>
          <a:prstGeom prst="rect">
            <a:avLst/>
          </a:prstGeom>
          <a:noFill/>
        </p:spPr>
        <p:txBody>
          <a:bodyPr wrap="none">
            <a:spAutoFit/>
          </a:bodyPr>
          <a:lstStyle/>
          <a:p>
            <a:pPr fontAlgn="auto">
              <a:spcBef>
                <a:spcPts val="0"/>
              </a:spcBef>
              <a:spcAft>
                <a:spcPts val="0"/>
              </a:spcAft>
              <a:defRPr/>
            </a:pPr>
            <a:endParaRPr lang="zh-CN" altLang="en-US">
              <a:latin typeface="+mn-lt"/>
              <a:ea typeface="+mn-ea"/>
            </a:endParaRPr>
          </a:p>
        </p:txBody>
      </p:sp>
      <p:sp>
        <p:nvSpPr>
          <p:cNvPr id="5" name="TextBox 7"/>
          <p:cNvSpPr txBox="1"/>
          <p:nvPr userDrawn="1"/>
        </p:nvSpPr>
        <p:spPr>
          <a:xfrm>
            <a:off x="395288" y="6457950"/>
            <a:ext cx="5564187" cy="400050"/>
          </a:xfrm>
          <a:prstGeom prst="rect">
            <a:avLst/>
          </a:prstGeom>
          <a:noFill/>
        </p:spPr>
        <p:txBody>
          <a:bodyPr wrap="none">
            <a:spAutoFit/>
          </a:bodyPr>
          <a:lstStyle/>
          <a:p>
            <a:pPr fontAlgn="auto">
              <a:spcBef>
                <a:spcPts val="0"/>
              </a:spcBef>
              <a:spcAft>
                <a:spcPts val="0"/>
              </a:spcAft>
              <a:defRPr/>
            </a:pPr>
            <a:r>
              <a:rPr lang="en-US" altLang="zh-CN" sz="1000">
                <a:solidFill>
                  <a:schemeClr val="tx1">
                    <a:lumMod val="50000"/>
                    <a:lumOff val="50000"/>
                  </a:schemeClr>
                </a:solidFill>
                <a:ea typeface="Arial Unicode MS" pitchFamily="34" charset="-122"/>
                <a:cs typeface="Arial" pitchFamily="34" charset="0"/>
              </a:rPr>
              <a:t>Copyright 2000-2010 </a:t>
            </a:r>
            <a:r>
              <a:rPr lang="en-US" altLang="zh-CN" sz="1000" err="1">
                <a:solidFill>
                  <a:schemeClr val="tx1">
                    <a:lumMod val="50000"/>
                    <a:lumOff val="50000"/>
                  </a:schemeClr>
                </a:solidFill>
                <a:ea typeface="Arial Unicode MS" pitchFamily="34" charset="-122"/>
                <a:cs typeface="Arial" pitchFamily="34" charset="0"/>
              </a:rPr>
              <a:t>ChinaNetCenter.ALL</a:t>
            </a:r>
            <a:r>
              <a:rPr lang="en-US" altLang="zh-CN" sz="1000">
                <a:solidFill>
                  <a:schemeClr val="tx1">
                    <a:lumMod val="50000"/>
                    <a:lumOff val="50000"/>
                  </a:schemeClr>
                </a:solidFill>
                <a:ea typeface="Arial Unicode MS" pitchFamily="34" charset="-122"/>
                <a:cs typeface="Arial" pitchFamily="34" charset="0"/>
              </a:rPr>
              <a:t> Rights Reserved.      |      www.ChinaNetCenter.com</a:t>
            </a:r>
            <a:endParaRPr lang="zh-CN" altLang="en-US" sz="1000">
              <a:solidFill>
                <a:schemeClr val="tx1">
                  <a:lumMod val="50000"/>
                  <a:lumOff val="50000"/>
                </a:schemeClr>
              </a:solidFill>
              <a:ea typeface="Arial Unicode MS" pitchFamily="34" charset="-122"/>
              <a:cs typeface="Arial" pitchFamily="34" charset="0"/>
            </a:endParaRPr>
          </a:p>
          <a:p>
            <a:pPr fontAlgn="auto">
              <a:spcBef>
                <a:spcPts val="0"/>
              </a:spcBef>
              <a:spcAft>
                <a:spcPts val="0"/>
              </a:spcAft>
              <a:defRPr/>
            </a:pPr>
            <a:endParaRPr lang="zh-CN" altLang="en-US" sz="1000">
              <a:solidFill>
                <a:schemeClr val="tx1">
                  <a:lumMod val="50000"/>
                  <a:lumOff val="50000"/>
                </a:schemeClr>
              </a:solidFill>
              <a:latin typeface="+mn-lt"/>
              <a:ea typeface="+mn-ea"/>
            </a:endParaRPr>
          </a:p>
        </p:txBody>
      </p:sp>
      <p:pic>
        <p:nvPicPr>
          <p:cNvPr id="6" name="图片 8" descr="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p:nvPr userDrawn="1"/>
        </p:nvSpPr>
        <p:spPr>
          <a:xfrm>
            <a:off x="395288" y="6457950"/>
            <a:ext cx="5564187" cy="400050"/>
          </a:xfrm>
          <a:prstGeom prst="rect">
            <a:avLst/>
          </a:prstGeom>
          <a:noFill/>
        </p:spPr>
        <p:txBody>
          <a:bodyPr wrap="none">
            <a:spAutoFit/>
          </a:bodyPr>
          <a:lstStyle/>
          <a:p>
            <a:pPr fontAlgn="auto">
              <a:spcBef>
                <a:spcPts val="0"/>
              </a:spcBef>
              <a:spcAft>
                <a:spcPts val="0"/>
              </a:spcAft>
              <a:defRPr/>
            </a:pPr>
            <a:r>
              <a:rPr lang="en-US" altLang="zh-CN" sz="1000">
                <a:solidFill>
                  <a:schemeClr val="tx1">
                    <a:lumMod val="50000"/>
                    <a:lumOff val="50000"/>
                  </a:schemeClr>
                </a:solidFill>
                <a:ea typeface="Arial Unicode MS" pitchFamily="34" charset="-122"/>
                <a:cs typeface="Arial" pitchFamily="34" charset="0"/>
              </a:rPr>
              <a:t>Copyright 2000-2010 </a:t>
            </a:r>
            <a:r>
              <a:rPr lang="en-US" altLang="zh-CN" sz="1000" err="1">
                <a:solidFill>
                  <a:schemeClr val="tx1">
                    <a:lumMod val="50000"/>
                    <a:lumOff val="50000"/>
                  </a:schemeClr>
                </a:solidFill>
                <a:ea typeface="Arial Unicode MS" pitchFamily="34" charset="-122"/>
                <a:cs typeface="Arial" pitchFamily="34" charset="0"/>
              </a:rPr>
              <a:t>ChinaNetCenter.ALL</a:t>
            </a:r>
            <a:r>
              <a:rPr lang="en-US" altLang="zh-CN" sz="1000">
                <a:solidFill>
                  <a:schemeClr val="tx1">
                    <a:lumMod val="50000"/>
                    <a:lumOff val="50000"/>
                  </a:schemeClr>
                </a:solidFill>
                <a:ea typeface="Arial Unicode MS" pitchFamily="34" charset="-122"/>
                <a:cs typeface="Arial" pitchFamily="34" charset="0"/>
              </a:rPr>
              <a:t> Rights Reserved.      |      www.ChinaNetCenter.com</a:t>
            </a:r>
            <a:endParaRPr lang="zh-CN" altLang="en-US" sz="1000">
              <a:solidFill>
                <a:schemeClr val="tx1">
                  <a:lumMod val="50000"/>
                  <a:lumOff val="50000"/>
                </a:schemeClr>
              </a:solidFill>
              <a:ea typeface="Arial Unicode MS" pitchFamily="34" charset="-122"/>
              <a:cs typeface="Arial" pitchFamily="34" charset="0"/>
            </a:endParaRPr>
          </a:p>
          <a:p>
            <a:pPr fontAlgn="auto">
              <a:spcBef>
                <a:spcPts val="0"/>
              </a:spcBef>
              <a:spcAft>
                <a:spcPts val="0"/>
              </a:spcAft>
              <a:defRPr/>
            </a:pPr>
            <a:endParaRPr lang="zh-CN" altLang="en-US" sz="1000">
              <a:solidFill>
                <a:schemeClr val="tx1">
                  <a:lumMod val="50000"/>
                  <a:lumOff val="50000"/>
                </a:schemeClr>
              </a:solidFill>
              <a:latin typeface="+mn-lt"/>
              <a:ea typeface="+mn-ea"/>
            </a:endParaRPr>
          </a:p>
        </p:txBody>
      </p:sp>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39578C63-DF53-4F34-B034-8BBDEE2B3803}" type="datetimeFigureOut">
              <a:rPr lang="zh-CN" altLang="en-US"/>
              <a:pPr>
                <a:defRPr/>
              </a:pPr>
              <a:t>2015/7/2</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fld id="{91366E07-C36A-4300-BE89-8DB583EFAC90}" type="slidenum">
              <a:rPr lang="zh-CN" altLang="en-US"/>
              <a:pPr/>
              <a:t>‹#›</a:t>
            </a:fld>
            <a:endParaRPr lang="zh-CN" altLang="en-US"/>
          </a:p>
        </p:txBody>
      </p:sp>
    </p:spTree>
    <p:extLst>
      <p:ext uri="{BB962C8B-B14F-4D97-AF65-F5344CB8AC3E}">
        <p14:creationId xmlns:p14="http://schemas.microsoft.com/office/powerpoint/2010/main" val="390050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内页">
    <p:spTree>
      <p:nvGrpSpPr>
        <p:cNvPr id="1" name=""/>
        <p:cNvGrpSpPr/>
        <p:nvPr/>
      </p:nvGrpSpPr>
      <p:grpSpPr>
        <a:xfrm>
          <a:off x="0" y="0"/>
          <a:ext cx="0" cy="0"/>
          <a:chOff x="0" y="0"/>
          <a:chExt cx="0" cy="0"/>
        </a:xfrm>
      </p:grpSpPr>
      <p:sp>
        <p:nvSpPr>
          <p:cNvPr id="4" name="矩形 3"/>
          <p:cNvSpPr/>
          <p:nvPr userDrawn="1"/>
        </p:nvSpPr>
        <p:spPr>
          <a:xfrm>
            <a:off x="0" y="6742113"/>
            <a:ext cx="9144000" cy="115887"/>
          </a:xfrm>
          <a:prstGeom prst="rect">
            <a:avLst/>
          </a:prstGeom>
          <a:solidFill>
            <a:srgbClr val="F9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userDrawn="1"/>
        </p:nvSpPr>
        <p:spPr>
          <a:xfrm>
            <a:off x="0" y="0"/>
            <a:ext cx="9144000" cy="115888"/>
          </a:xfrm>
          <a:prstGeom prst="rect">
            <a:avLst/>
          </a:prstGeom>
          <a:solidFill>
            <a:srgbClr val="007B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内页logo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67625" y="6164263"/>
            <a:ext cx="9858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p:nvPr userDrawn="1"/>
        </p:nvSpPr>
        <p:spPr>
          <a:xfrm>
            <a:off x="395288" y="6457950"/>
            <a:ext cx="5564187" cy="400050"/>
          </a:xfrm>
          <a:prstGeom prst="rect">
            <a:avLst/>
          </a:prstGeom>
          <a:noFill/>
        </p:spPr>
        <p:txBody>
          <a:bodyPr wrap="none">
            <a:spAutoFit/>
          </a:bodyPr>
          <a:lstStyle/>
          <a:p>
            <a:pPr fontAlgn="auto">
              <a:spcBef>
                <a:spcPts val="0"/>
              </a:spcBef>
              <a:spcAft>
                <a:spcPts val="0"/>
              </a:spcAft>
              <a:defRPr/>
            </a:pPr>
            <a:r>
              <a:rPr lang="en-US" altLang="zh-CN" sz="1000" dirty="0">
                <a:solidFill>
                  <a:schemeClr val="tx1">
                    <a:lumMod val="50000"/>
                    <a:lumOff val="50000"/>
                  </a:schemeClr>
                </a:solidFill>
                <a:ea typeface="Arial Unicode MS" pitchFamily="34" charset="-122"/>
                <a:cs typeface="Arial" pitchFamily="34" charset="0"/>
              </a:rPr>
              <a:t>Copyright 2000-2010 </a:t>
            </a:r>
            <a:r>
              <a:rPr lang="en-US" altLang="zh-CN" sz="1000" dirty="0" err="1">
                <a:solidFill>
                  <a:schemeClr val="tx1">
                    <a:lumMod val="50000"/>
                    <a:lumOff val="50000"/>
                  </a:schemeClr>
                </a:solidFill>
                <a:ea typeface="Arial Unicode MS" pitchFamily="34" charset="-122"/>
                <a:cs typeface="Arial" pitchFamily="34" charset="0"/>
              </a:rPr>
              <a:t>ChinaNetCenter.ALL</a:t>
            </a:r>
            <a:r>
              <a:rPr lang="en-US" altLang="zh-CN" sz="1000" dirty="0">
                <a:solidFill>
                  <a:schemeClr val="tx1">
                    <a:lumMod val="50000"/>
                    <a:lumOff val="50000"/>
                  </a:schemeClr>
                </a:solidFill>
                <a:ea typeface="Arial Unicode MS" pitchFamily="34" charset="-122"/>
                <a:cs typeface="Arial" pitchFamily="34" charset="0"/>
              </a:rPr>
              <a:t> Rights Reserved.      |      www.ChinaNetCenter.com</a:t>
            </a:r>
            <a:endParaRPr lang="zh-CN" altLang="en-US" sz="1000" dirty="0">
              <a:solidFill>
                <a:schemeClr val="tx1">
                  <a:lumMod val="50000"/>
                  <a:lumOff val="50000"/>
                </a:schemeClr>
              </a:solidFill>
              <a:ea typeface="Arial Unicode MS" pitchFamily="34" charset="-122"/>
              <a:cs typeface="Arial" pitchFamily="34" charset="0"/>
            </a:endParaRPr>
          </a:p>
          <a:p>
            <a:pPr fontAlgn="auto">
              <a:spcBef>
                <a:spcPts val="0"/>
              </a:spcBef>
              <a:spcAft>
                <a:spcPts val="0"/>
              </a:spcAft>
              <a:defRPr/>
            </a:pPr>
            <a:endParaRPr lang="zh-CN" altLang="en-US" sz="1000" dirty="0">
              <a:solidFill>
                <a:schemeClr val="tx1">
                  <a:lumMod val="50000"/>
                  <a:lumOff val="50000"/>
                </a:schemeClr>
              </a:solidFill>
              <a:latin typeface="+mn-lt"/>
              <a:ea typeface="+mn-ea"/>
            </a:endParaRPr>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66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分类页_标题">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rgbClr val="0084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userDrawn="1"/>
        </p:nvSpPr>
        <p:spPr>
          <a:xfrm>
            <a:off x="0" y="6742113"/>
            <a:ext cx="9144000" cy="115887"/>
          </a:xfrm>
          <a:prstGeom prst="rect">
            <a:avLst/>
          </a:prstGeom>
          <a:solidFill>
            <a:srgbClr val="F9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TextBox 8"/>
          <p:cNvSpPr txBox="1"/>
          <p:nvPr userDrawn="1"/>
        </p:nvSpPr>
        <p:spPr>
          <a:xfrm>
            <a:off x="395288" y="6457950"/>
            <a:ext cx="5564187" cy="400050"/>
          </a:xfrm>
          <a:prstGeom prst="rect">
            <a:avLst/>
          </a:prstGeom>
          <a:noFill/>
        </p:spPr>
        <p:txBody>
          <a:bodyPr wrap="none">
            <a:spAutoFit/>
          </a:bodyPr>
          <a:lstStyle/>
          <a:p>
            <a:pPr fontAlgn="auto">
              <a:spcBef>
                <a:spcPts val="0"/>
              </a:spcBef>
              <a:spcAft>
                <a:spcPts val="0"/>
              </a:spcAft>
              <a:defRPr/>
            </a:pPr>
            <a:r>
              <a:rPr lang="en-US" altLang="zh-CN" sz="1000">
                <a:solidFill>
                  <a:schemeClr val="bg1"/>
                </a:solidFill>
                <a:ea typeface="Arial Unicode MS" pitchFamily="34" charset="-122"/>
                <a:cs typeface="Arial" pitchFamily="34" charset="0"/>
              </a:rPr>
              <a:t>Copyright 2000-2010 </a:t>
            </a:r>
            <a:r>
              <a:rPr lang="en-US" altLang="zh-CN" sz="1000" err="1">
                <a:solidFill>
                  <a:schemeClr val="bg1"/>
                </a:solidFill>
                <a:ea typeface="Arial Unicode MS" pitchFamily="34" charset="-122"/>
                <a:cs typeface="Arial" pitchFamily="34" charset="0"/>
              </a:rPr>
              <a:t>ChinaNetCenter.ALL</a:t>
            </a:r>
            <a:r>
              <a:rPr lang="en-US" altLang="zh-CN" sz="1000">
                <a:solidFill>
                  <a:schemeClr val="bg1"/>
                </a:solidFill>
                <a:ea typeface="Arial Unicode MS" pitchFamily="34" charset="-122"/>
                <a:cs typeface="Arial" pitchFamily="34" charset="0"/>
              </a:rPr>
              <a:t> Rights Reserved.      |      www.ChinaNetCenter.com</a:t>
            </a:r>
            <a:endParaRPr lang="zh-CN" altLang="en-US" sz="1000">
              <a:solidFill>
                <a:schemeClr val="bg1"/>
              </a:solidFill>
              <a:ea typeface="Arial Unicode MS" pitchFamily="34" charset="-122"/>
              <a:cs typeface="Arial" pitchFamily="34" charset="0"/>
            </a:endParaRPr>
          </a:p>
          <a:p>
            <a:pPr fontAlgn="auto">
              <a:spcBef>
                <a:spcPts val="0"/>
              </a:spcBef>
              <a:spcAft>
                <a:spcPts val="0"/>
              </a:spcAft>
              <a:defRPr/>
            </a:pPr>
            <a:endParaRPr lang="zh-CN" altLang="en-US" sz="1000">
              <a:solidFill>
                <a:schemeClr val="tx1">
                  <a:lumMod val="50000"/>
                  <a:lumOff val="50000"/>
                </a:schemeClr>
              </a:solidFill>
              <a:latin typeface="+mn-lt"/>
              <a:ea typeface="+mn-ea"/>
            </a:endParaRPr>
          </a:p>
        </p:txBody>
      </p:sp>
      <p:pic>
        <p:nvPicPr>
          <p:cNvPr id="7" name="图片 9" descr="内页logo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67625" y="6165850"/>
            <a:ext cx="10287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日期占位符 3"/>
          <p:cNvSpPr>
            <a:spLocks noGrp="1"/>
          </p:cNvSpPr>
          <p:nvPr>
            <p:ph type="dt" sz="half" idx="10"/>
          </p:nvPr>
        </p:nvSpPr>
        <p:spPr/>
        <p:txBody>
          <a:bodyPr/>
          <a:lstStyle>
            <a:lvl1pPr>
              <a:defRPr/>
            </a:lvl1pPr>
          </a:lstStyle>
          <a:p>
            <a:pPr>
              <a:defRPr/>
            </a:pPr>
            <a:fld id="{EA358A7D-48A0-496B-B0DA-39F1EE69C69B}" type="datetimeFigureOut">
              <a:rPr lang="zh-CN" altLang="en-US"/>
              <a:pPr>
                <a:defRPr/>
              </a:pPr>
              <a:t>2015/7/2</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fld id="{4D7A1DEA-2EB6-43B1-8F73-2F07C0BBBB13}" type="slidenum">
              <a:rPr lang="zh-CN" altLang="en-US"/>
              <a:pPr/>
              <a:t>‹#›</a:t>
            </a:fld>
            <a:endParaRPr lang="zh-CN" altLang="en-US"/>
          </a:p>
        </p:txBody>
      </p:sp>
    </p:spTree>
    <p:extLst>
      <p:ext uri="{BB962C8B-B14F-4D97-AF65-F5344CB8AC3E}">
        <p14:creationId xmlns:p14="http://schemas.microsoft.com/office/powerpoint/2010/main" val="121391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6" descr="PPT灰底.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0" y="6742113"/>
            <a:ext cx="9144000" cy="115887"/>
          </a:xfrm>
          <a:prstGeom prst="rect">
            <a:avLst/>
          </a:prstGeom>
          <a:solidFill>
            <a:srgbClr val="F9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userDrawn="1"/>
        </p:nvSpPr>
        <p:spPr>
          <a:xfrm>
            <a:off x="0" y="0"/>
            <a:ext cx="9144000" cy="115888"/>
          </a:xfrm>
          <a:prstGeom prst="rect">
            <a:avLst/>
          </a:prstGeom>
          <a:solidFill>
            <a:srgbClr val="007B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 name="图片 9" descr="内页logo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67625" y="6164263"/>
            <a:ext cx="9858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0"/>
          <p:cNvSpPr txBox="1"/>
          <p:nvPr userDrawn="1"/>
        </p:nvSpPr>
        <p:spPr>
          <a:xfrm>
            <a:off x="395288" y="6457950"/>
            <a:ext cx="5564187" cy="400050"/>
          </a:xfrm>
          <a:prstGeom prst="rect">
            <a:avLst/>
          </a:prstGeom>
          <a:noFill/>
        </p:spPr>
        <p:txBody>
          <a:bodyPr wrap="none">
            <a:spAutoFit/>
          </a:bodyPr>
          <a:lstStyle/>
          <a:p>
            <a:pPr fontAlgn="auto">
              <a:spcBef>
                <a:spcPts val="0"/>
              </a:spcBef>
              <a:spcAft>
                <a:spcPts val="0"/>
              </a:spcAft>
              <a:defRPr/>
            </a:pPr>
            <a:r>
              <a:rPr lang="en-US" altLang="zh-CN" sz="1000">
                <a:solidFill>
                  <a:schemeClr val="tx1">
                    <a:lumMod val="50000"/>
                    <a:lumOff val="50000"/>
                  </a:schemeClr>
                </a:solidFill>
                <a:ea typeface="Arial Unicode MS" pitchFamily="34" charset="-122"/>
                <a:cs typeface="Arial" pitchFamily="34" charset="0"/>
              </a:rPr>
              <a:t>Copyright 2000-2010 </a:t>
            </a:r>
            <a:r>
              <a:rPr lang="en-US" altLang="zh-CN" sz="1000" err="1">
                <a:solidFill>
                  <a:schemeClr val="tx1">
                    <a:lumMod val="50000"/>
                    <a:lumOff val="50000"/>
                  </a:schemeClr>
                </a:solidFill>
                <a:ea typeface="Arial Unicode MS" pitchFamily="34" charset="-122"/>
                <a:cs typeface="Arial" pitchFamily="34" charset="0"/>
              </a:rPr>
              <a:t>ChinaNetCenter.ALL</a:t>
            </a:r>
            <a:r>
              <a:rPr lang="en-US" altLang="zh-CN" sz="1000">
                <a:solidFill>
                  <a:schemeClr val="tx1">
                    <a:lumMod val="50000"/>
                    <a:lumOff val="50000"/>
                  </a:schemeClr>
                </a:solidFill>
                <a:ea typeface="Arial Unicode MS" pitchFamily="34" charset="-122"/>
                <a:cs typeface="Arial" pitchFamily="34" charset="0"/>
              </a:rPr>
              <a:t> Rights Reserved.      |      www.ChinaNetCenter.com</a:t>
            </a:r>
            <a:endParaRPr lang="zh-CN" altLang="en-US" sz="1000">
              <a:solidFill>
                <a:schemeClr val="tx1">
                  <a:lumMod val="50000"/>
                  <a:lumOff val="50000"/>
                </a:schemeClr>
              </a:solidFill>
              <a:ea typeface="Arial Unicode MS" pitchFamily="34" charset="-122"/>
              <a:cs typeface="Arial" pitchFamily="34" charset="0"/>
            </a:endParaRPr>
          </a:p>
          <a:p>
            <a:pPr fontAlgn="auto">
              <a:spcBef>
                <a:spcPts val="0"/>
              </a:spcBef>
              <a:spcAft>
                <a:spcPts val="0"/>
              </a:spcAft>
              <a:defRPr/>
            </a:pPr>
            <a:endParaRPr lang="zh-CN" altLang="en-US" sz="1000">
              <a:solidFill>
                <a:schemeClr val="tx1">
                  <a:lumMod val="50000"/>
                  <a:lumOff val="50000"/>
                </a:schemeClr>
              </a:solidFill>
              <a:latin typeface="+mn-lt"/>
              <a:ea typeface="+mn-ea"/>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日期占位符 4"/>
          <p:cNvSpPr>
            <a:spLocks noGrp="1"/>
          </p:cNvSpPr>
          <p:nvPr>
            <p:ph type="dt" sz="half" idx="10"/>
          </p:nvPr>
        </p:nvSpPr>
        <p:spPr/>
        <p:txBody>
          <a:bodyPr/>
          <a:lstStyle>
            <a:lvl1pPr>
              <a:defRPr/>
            </a:lvl1pPr>
          </a:lstStyle>
          <a:p>
            <a:pPr>
              <a:defRPr/>
            </a:pPr>
            <a:fld id="{B92A0F08-977D-4EE5-9A9A-1060026FAB43}" type="datetimeFigureOut">
              <a:rPr lang="zh-CN" altLang="en-US"/>
              <a:pPr>
                <a:defRPr/>
              </a:pPr>
              <a:t>2015/7/2</a:t>
            </a:fld>
            <a:endParaRPr lang="zh-CN" altLang="en-US"/>
          </a:p>
        </p:txBody>
      </p:sp>
      <p:sp>
        <p:nvSpPr>
          <p:cNvPr id="11" name="页脚占位符 5"/>
          <p:cNvSpPr>
            <a:spLocks noGrp="1"/>
          </p:cNvSpPr>
          <p:nvPr>
            <p:ph type="ftr" sz="quarter" idx="11"/>
          </p:nvPr>
        </p:nvSpPr>
        <p:spPr/>
        <p:txBody>
          <a:bodyPr/>
          <a:lstStyle>
            <a:lvl1pPr>
              <a:defRPr/>
            </a:lvl1pPr>
          </a:lstStyle>
          <a:p>
            <a:pPr>
              <a:defRPr/>
            </a:pPr>
            <a:endParaRPr lang="zh-CN" altLang="en-US"/>
          </a:p>
        </p:txBody>
      </p:sp>
      <p:sp>
        <p:nvSpPr>
          <p:cNvPr id="12" name="灯片编号占位符 6"/>
          <p:cNvSpPr>
            <a:spLocks noGrp="1"/>
          </p:cNvSpPr>
          <p:nvPr>
            <p:ph type="sldNum" sz="quarter" idx="12"/>
          </p:nvPr>
        </p:nvSpPr>
        <p:spPr/>
        <p:txBody>
          <a:bodyPr/>
          <a:lstStyle>
            <a:lvl1pPr>
              <a:defRPr/>
            </a:lvl1pPr>
          </a:lstStyle>
          <a:p>
            <a:fld id="{3AF6D089-A3E9-42B1-BFF7-6FD4297DB62F}" type="slidenum">
              <a:rPr lang="zh-CN" altLang="en-US"/>
              <a:pPr/>
              <a:t>‹#›</a:t>
            </a:fld>
            <a:endParaRPr lang="zh-CN" altLang="en-US"/>
          </a:p>
        </p:txBody>
      </p:sp>
    </p:spTree>
    <p:extLst>
      <p:ext uri="{BB962C8B-B14F-4D97-AF65-F5344CB8AC3E}">
        <p14:creationId xmlns:p14="http://schemas.microsoft.com/office/powerpoint/2010/main" val="107674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9131B6F-1F85-4853-8750-0848DA70EBB5}" type="datetimeFigureOut">
              <a:rPr lang="zh-CN" altLang="en-US"/>
              <a:pPr>
                <a:defRPr/>
              </a:pPr>
              <a:t>2015/7/2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F5D949EE-60B6-4847-8F2E-C69AD973E6DC}" type="slidenum">
              <a:rPr lang="zh-CN" altLang="en-US"/>
              <a:pPr/>
              <a:t>‹#›</a:t>
            </a:fld>
            <a:endParaRPr lang="zh-CN" altLang="en-US"/>
          </a:p>
        </p:txBody>
      </p:sp>
    </p:spTree>
    <p:extLst>
      <p:ext uri="{BB962C8B-B14F-4D97-AF65-F5344CB8AC3E}">
        <p14:creationId xmlns:p14="http://schemas.microsoft.com/office/powerpoint/2010/main" val="255536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37B4BBC-4D02-4198-89F0-EACBEC498938}" type="datetimeFigureOut">
              <a:rPr lang="zh-CN" altLang="en-US"/>
              <a:pPr>
                <a:defRPr/>
              </a:pPr>
              <a:t>2015/7/2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AF1CF6E5-A76A-4840-B9FD-27F99A0E2D6B}" type="slidenum">
              <a:rPr lang="zh-CN" altLang="en-US"/>
              <a:pPr/>
              <a:t>‹#›</a:t>
            </a:fld>
            <a:endParaRPr lang="zh-CN" altLang="en-US"/>
          </a:p>
        </p:txBody>
      </p:sp>
    </p:spTree>
    <p:extLst>
      <p:ext uri="{BB962C8B-B14F-4D97-AF65-F5344CB8AC3E}">
        <p14:creationId xmlns:p14="http://schemas.microsoft.com/office/powerpoint/2010/main" val="272735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DE0EB14-7FEF-4FD2-BF90-CDD60B4BD005}" type="datetimeFigureOut">
              <a:rPr lang="zh-CN" altLang="en-US"/>
              <a:pPr>
                <a:defRPr/>
              </a:pPr>
              <a:t>2015/7/2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1E1CF52-F4E8-42A5-9276-F9D4EABC0BEE}" type="slidenum">
              <a:rPr lang="zh-CN" altLang="en-US"/>
              <a:pPr/>
              <a:t>‹#›</a:t>
            </a:fld>
            <a:endParaRPr lang="zh-CN" altLang="en-US"/>
          </a:p>
        </p:txBody>
      </p:sp>
    </p:spTree>
    <p:extLst>
      <p:ext uri="{BB962C8B-B14F-4D97-AF65-F5344CB8AC3E}">
        <p14:creationId xmlns:p14="http://schemas.microsoft.com/office/powerpoint/2010/main" val="226023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683B85-DEAD-4BAA-B340-0AF91C19E0F6}" type="datetimeFigureOut">
              <a:rPr lang="zh-CN" altLang="en-US"/>
              <a:pPr>
                <a:defRPr/>
              </a:pPr>
              <a:t>2015/7/2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338FB33-6B6A-45EE-A009-F79BF9CD6D45}" type="slidenum">
              <a:rPr lang="zh-CN" altLang="en-US"/>
              <a:pPr/>
              <a:t>‹#›</a:t>
            </a:fld>
            <a:endParaRPr lang="zh-CN" altLang="en-US"/>
          </a:p>
        </p:txBody>
      </p:sp>
    </p:spTree>
    <p:extLst>
      <p:ext uri="{BB962C8B-B14F-4D97-AF65-F5344CB8AC3E}">
        <p14:creationId xmlns:p14="http://schemas.microsoft.com/office/powerpoint/2010/main" val="254556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3"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477BE1E-4DC4-4934-BEF0-4402AE6FA437}" type="datetimeFigureOut">
              <a:rPr lang="zh-CN" altLang="en-US"/>
              <a:pPr>
                <a:defRPr/>
              </a:pPr>
              <a:t>2015/7/2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B026F72F-1988-4D3E-9FA2-DA50E9579ED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25" r:id="rId6"/>
    <p:sldLayoutId id="2147484126" r:id="rId7"/>
    <p:sldLayoutId id="2147484127" r:id="rId8"/>
    <p:sldLayoutId id="2147484128" r:id="rId9"/>
    <p:sldLayoutId id="2147484129" r:id="rId10"/>
    <p:sldLayoutId id="2147484130" r:id="rId11"/>
    <p:sldLayoutId id="2147484131"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dockerpool.com/" TargetMode="External"/><Relationship Id="rId2" Type="http://schemas.openxmlformats.org/officeDocument/2006/relationships/hyperlink" Target="https://hub.docker.com/"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UnionFS"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ocker/docker"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docker.com/terms/image/#image-def"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ctrTitle"/>
          </p:nvPr>
        </p:nvSpPr>
        <p:spPr>
          <a:xfrm>
            <a:off x="785813" y="3214688"/>
            <a:ext cx="8215312" cy="500062"/>
          </a:xfrm>
        </p:spPr>
        <p:txBody>
          <a:bodyPr/>
          <a:lstStyle/>
          <a:p>
            <a:r>
              <a:rPr lang="en-US" altLang="zh-CN" sz="3200" dirty="0" smtClean="0">
                <a:latin typeface="黑体" panose="02010609060101010101" pitchFamily="49" charset="-122"/>
                <a:ea typeface="黑体" panose="02010609060101010101" pitchFamily="49" charset="-122"/>
              </a:rPr>
              <a:t>DOCKER</a:t>
            </a:r>
            <a:r>
              <a:rPr lang="zh-CN" altLang="en-US" sz="3200" dirty="0" smtClean="0">
                <a:latin typeface="黑体" panose="02010609060101010101" pitchFamily="49" charset="-122"/>
                <a:ea typeface="黑体" panose="02010609060101010101" pitchFamily="49" charset="-122"/>
              </a:rPr>
              <a:t>入门学习</a:t>
            </a:r>
          </a:p>
        </p:txBody>
      </p:sp>
      <p:sp>
        <p:nvSpPr>
          <p:cNvPr id="15363" name="矩形 2"/>
          <p:cNvSpPr>
            <a:spLocks noChangeArrowheads="1"/>
          </p:cNvSpPr>
          <p:nvPr/>
        </p:nvSpPr>
        <p:spPr bwMode="auto">
          <a:xfrm>
            <a:off x="1714500" y="4711700"/>
            <a:ext cx="6500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                    </a:t>
            </a:r>
            <a:r>
              <a:rPr lang="zh-CN" altLang="en-US" dirty="0" smtClean="0"/>
              <a:t>    </a:t>
            </a:r>
            <a:r>
              <a:rPr lang="zh-CN" altLang="en-US" dirty="0"/>
              <a:t>运营技术支持部                                    </a:t>
            </a:r>
            <a:r>
              <a:rPr lang="en-US" altLang="zh-CN" dirty="0"/>
              <a:t/>
            </a:r>
            <a:br>
              <a:rPr lang="en-US" altLang="zh-CN" dirty="0"/>
            </a:br>
            <a:r>
              <a:rPr lang="en-US" altLang="zh-CN" dirty="0"/>
              <a:t>                                                                      </a:t>
            </a:r>
            <a:r>
              <a:rPr lang="zh-CN" altLang="en-US" dirty="0"/>
              <a:t>许叁征 </a:t>
            </a:r>
            <a:r>
              <a:rPr lang="en-US" altLang="zh-CN" smtClean="0"/>
              <a:t>2015.6</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架构</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9632" y="1417638"/>
            <a:ext cx="6130628" cy="4597971"/>
          </a:xfrm>
        </p:spPr>
      </p:pic>
    </p:spTree>
    <p:extLst>
      <p:ext uri="{BB962C8B-B14F-4D97-AF65-F5344CB8AC3E}">
        <p14:creationId xmlns:p14="http://schemas.microsoft.com/office/powerpoint/2010/main" val="2642490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a:t>
            </a:r>
            <a:r>
              <a:rPr lang="zh-CN" altLang="en-US" dirty="0" smtClean="0"/>
              <a:t>特性</a:t>
            </a:r>
            <a:endParaRPr lang="zh-CN" altLang="en-US" dirty="0"/>
          </a:p>
        </p:txBody>
      </p:sp>
      <p:sp>
        <p:nvSpPr>
          <p:cNvPr id="3" name="内容占位符 2"/>
          <p:cNvSpPr>
            <a:spLocks noGrp="1"/>
          </p:cNvSpPr>
          <p:nvPr>
            <p:ph idx="1"/>
          </p:nvPr>
        </p:nvSpPr>
        <p:spPr>
          <a:xfrm>
            <a:off x="457200" y="1600200"/>
            <a:ext cx="8229600" cy="4709120"/>
          </a:xfrm>
        </p:spPr>
        <p:txBody>
          <a:bodyPr/>
          <a:lstStyle/>
          <a:p>
            <a:r>
              <a:rPr lang="zh-CN" altLang="en-US" sz="1800" b="1" dirty="0"/>
              <a:t>交互式</a:t>
            </a:r>
            <a:r>
              <a:rPr lang="en-US" altLang="zh-CN" sz="1800" b="1" dirty="0"/>
              <a:t>Shell</a:t>
            </a:r>
            <a:r>
              <a:rPr lang="zh-CN" altLang="en-US" sz="1800" dirty="0"/>
              <a:t>：</a:t>
            </a:r>
            <a:r>
              <a:rPr lang="en-US" altLang="zh-CN" sz="1800" dirty="0" err="1"/>
              <a:t>Docker</a:t>
            </a:r>
            <a:r>
              <a:rPr lang="zh-CN" altLang="en-US" sz="1800" dirty="0"/>
              <a:t>可以分配一个虚拟终端并关联到任何容器的标准输入上，例如运行一个一次性交互</a:t>
            </a:r>
            <a:r>
              <a:rPr lang="en-US" altLang="zh-CN" sz="1800" dirty="0"/>
              <a:t>shell</a:t>
            </a:r>
            <a:br>
              <a:rPr lang="en-US" altLang="zh-CN" sz="1800" dirty="0"/>
            </a:br>
            <a:r>
              <a:rPr lang="zh-CN" altLang="en-US" sz="1800" b="1" dirty="0" smtClean="0"/>
              <a:t>文件系统</a:t>
            </a:r>
            <a:r>
              <a:rPr lang="zh-CN" altLang="en-US" sz="1800" b="1" dirty="0"/>
              <a:t>隔离</a:t>
            </a:r>
            <a:r>
              <a:rPr lang="zh-CN" altLang="en-US" sz="1800" dirty="0"/>
              <a:t>：每个进程容器运行在完全独立的根文件系统里</a:t>
            </a:r>
            <a:br>
              <a:rPr lang="zh-CN" altLang="en-US" sz="1800" dirty="0"/>
            </a:br>
            <a:r>
              <a:rPr lang="zh-CN" altLang="en-US" sz="1800" b="1" dirty="0" smtClean="0"/>
              <a:t>写</a:t>
            </a:r>
            <a:r>
              <a:rPr lang="zh-CN" altLang="en-US" sz="1800" b="1" dirty="0"/>
              <a:t>时复制</a:t>
            </a:r>
            <a:r>
              <a:rPr lang="zh-CN" altLang="en-US" sz="1800" dirty="0"/>
              <a:t>：采用写时复制方式创建根文件系统，这让部署变得极其快捷，并且节省内存和硬盘空间</a:t>
            </a:r>
            <a:br>
              <a:rPr lang="zh-CN" altLang="en-US" sz="1800" dirty="0"/>
            </a:br>
            <a:r>
              <a:rPr lang="zh-CN" altLang="en-US" sz="1800" b="1" dirty="0" smtClean="0"/>
              <a:t>资源</a:t>
            </a:r>
            <a:r>
              <a:rPr lang="zh-CN" altLang="en-US" sz="1800" b="1" dirty="0"/>
              <a:t>隔离</a:t>
            </a:r>
            <a:r>
              <a:rPr lang="zh-CN" altLang="en-US" sz="1800" dirty="0"/>
              <a:t>：可以使用</a:t>
            </a:r>
            <a:r>
              <a:rPr lang="en-US" altLang="zh-CN" sz="1800" dirty="0" err="1"/>
              <a:t>cgroup</a:t>
            </a:r>
            <a:r>
              <a:rPr lang="zh-CN" altLang="en-US" sz="1800" dirty="0"/>
              <a:t>为每个进程容器分配不同的系统资源</a:t>
            </a:r>
            <a:br>
              <a:rPr lang="zh-CN" altLang="en-US" sz="1800" dirty="0"/>
            </a:br>
            <a:r>
              <a:rPr lang="zh-CN" altLang="en-US" sz="1800" b="1" dirty="0" smtClean="0"/>
              <a:t>网络</a:t>
            </a:r>
            <a:r>
              <a:rPr lang="zh-CN" altLang="en-US" sz="1800" b="1" dirty="0"/>
              <a:t>隔离</a:t>
            </a:r>
            <a:r>
              <a:rPr lang="zh-CN" altLang="en-US" sz="1800" dirty="0"/>
              <a:t>：每个进程容器运行在自己的网络命名空间里，拥有自己的虚拟接口和</a:t>
            </a:r>
            <a:r>
              <a:rPr lang="en-US" altLang="zh-CN" sz="1800" dirty="0"/>
              <a:t>IP</a:t>
            </a:r>
            <a:r>
              <a:rPr lang="zh-CN" altLang="en-US" sz="1800" dirty="0"/>
              <a:t>地址</a:t>
            </a:r>
            <a:br>
              <a:rPr lang="zh-CN" altLang="en-US" sz="1800" dirty="0"/>
            </a:br>
            <a:r>
              <a:rPr lang="zh-CN" altLang="en-US" sz="1800" b="1" dirty="0" smtClean="0"/>
              <a:t>日志</a:t>
            </a:r>
            <a:r>
              <a:rPr lang="zh-CN" altLang="en-US" sz="1800" b="1" dirty="0"/>
              <a:t>记录</a:t>
            </a:r>
            <a:r>
              <a:rPr lang="zh-CN" altLang="en-US" sz="1800" dirty="0"/>
              <a:t>：</a:t>
            </a:r>
            <a:r>
              <a:rPr lang="en-US" altLang="zh-CN" sz="1800" dirty="0" err="1"/>
              <a:t>Docker</a:t>
            </a:r>
            <a:r>
              <a:rPr lang="zh-CN" altLang="en-US" sz="1800" dirty="0"/>
              <a:t>将会收集和记录每个进程容器的标准流（</a:t>
            </a:r>
            <a:r>
              <a:rPr lang="en-US" altLang="zh-CN" sz="1800" dirty="0" err="1"/>
              <a:t>stdout</a:t>
            </a:r>
            <a:r>
              <a:rPr lang="en-US" altLang="zh-CN" sz="1800" dirty="0"/>
              <a:t>/</a:t>
            </a:r>
            <a:r>
              <a:rPr lang="en-US" altLang="zh-CN" sz="1800" dirty="0" err="1"/>
              <a:t>stderr</a:t>
            </a:r>
            <a:r>
              <a:rPr lang="en-US" altLang="zh-CN" sz="1800" dirty="0"/>
              <a:t>/</a:t>
            </a:r>
            <a:r>
              <a:rPr lang="en-US" altLang="zh-CN" sz="1800" dirty="0" err="1"/>
              <a:t>stdin</a:t>
            </a:r>
            <a:r>
              <a:rPr lang="zh-CN" altLang="en-US" sz="1800" dirty="0"/>
              <a:t>），用于实时检索或批量检索</a:t>
            </a:r>
            <a:br>
              <a:rPr lang="zh-CN" altLang="en-US" sz="1800" dirty="0"/>
            </a:br>
            <a:r>
              <a:rPr lang="zh-CN" altLang="en-US" sz="1800" b="1" dirty="0" smtClean="0"/>
              <a:t>变更</a:t>
            </a:r>
            <a:r>
              <a:rPr lang="zh-CN" altLang="en-US" sz="1800" b="1" dirty="0"/>
              <a:t>管理</a:t>
            </a:r>
            <a:r>
              <a:rPr lang="zh-CN" altLang="en-US" sz="1800" dirty="0"/>
              <a:t>：容器文件系统的变更可以提交到新的映像中，并可重复使用以创建更多的容器。无需使用模板或手动配置</a:t>
            </a:r>
          </a:p>
          <a:p>
            <a:endParaRPr lang="zh-CN" altLang="en-US" sz="1800" dirty="0"/>
          </a:p>
        </p:txBody>
      </p:sp>
    </p:spTree>
    <p:extLst>
      <p:ext uri="{BB962C8B-B14F-4D97-AF65-F5344CB8AC3E}">
        <p14:creationId xmlns:p14="http://schemas.microsoft.com/office/powerpoint/2010/main" val="103978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为什么要使用 </a:t>
            </a:r>
            <a:r>
              <a:rPr lang="en-US" altLang="zh-CN" b="1" dirty="0" err="1"/>
              <a:t>Docker</a:t>
            </a:r>
            <a:r>
              <a:rPr lang="zh-CN" altLang="en-US" b="1" dirty="0" smtClean="0"/>
              <a:t>？</a:t>
            </a:r>
            <a:endParaRPr lang="zh-CN" altLang="en-US" dirty="0"/>
          </a:p>
        </p:txBody>
      </p:sp>
      <p:sp>
        <p:nvSpPr>
          <p:cNvPr id="3" name="内容占位符 2"/>
          <p:cNvSpPr>
            <a:spLocks noGrp="1"/>
          </p:cNvSpPr>
          <p:nvPr>
            <p:ph idx="1"/>
          </p:nvPr>
        </p:nvSpPr>
        <p:spPr/>
        <p:txBody>
          <a:bodyPr/>
          <a:lstStyle/>
          <a:p>
            <a:r>
              <a:rPr lang="zh-CN" altLang="en-US" sz="2800" dirty="0" smtClean="0"/>
              <a:t>作为</a:t>
            </a:r>
            <a:r>
              <a:rPr lang="zh-CN" altLang="en-US" sz="2800" dirty="0"/>
              <a:t>一种新兴的虚拟化方式，</a:t>
            </a:r>
            <a:r>
              <a:rPr lang="en-US" altLang="zh-CN" sz="2800" dirty="0" err="1"/>
              <a:t>Docker</a:t>
            </a:r>
            <a:r>
              <a:rPr lang="en-US" altLang="zh-CN" sz="2800" dirty="0"/>
              <a:t> </a:t>
            </a:r>
            <a:r>
              <a:rPr lang="zh-CN" altLang="en-US" sz="2800" dirty="0"/>
              <a:t>跟传统的虚拟化方式相比具有众多的优势。</a:t>
            </a:r>
          </a:p>
          <a:p>
            <a:r>
              <a:rPr lang="zh-CN" altLang="en-US" sz="2800" dirty="0"/>
              <a:t>首先，</a:t>
            </a:r>
            <a:r>
              <a:rPr lang="en-US" altLang="zh-CN" sz="2800" dirty="0" err="1"/>
              <a:t>Docker</a:t>
            </a:r>
            <a:r>
              <a:rPr lang="en-US" altLang="zh-CN" sz="2800" dirty="0"/>
              <a:t> </a:t>
            </a:r>
            <a:r>
              <a:rPr lang="zh-CN" altLang="en-US" sz="2800" dirty="0"/>
              <a:t>容器的启动可以在秒级实现，这相比传统的虚拟机方式要快得多。 其次，</a:t>
            </a:r>
            <a:r>
              <a:rPr lang="en-US" altLang="zh-CN" sz="2800" dirty="0" err="1"/>
              <a:t>Docker</a:t>
            </a:r>
            <a:r>
              <a:rPr lang="en-US" altLang="zh-CN" sz="2800" dirty="0"/>
              <a:t> </a:t>
            </a:r>
            <a:r>
              <a:rPr lang="zh-CN" altLang="en-US" sz="2800" dirty="0"/>
              <a:t>对系统资源的利用率很高，一台主机上可以同时运行数千个 </a:t>
            </a:r>
            <a:r>
              <a:rPr lang="en-US" altLang="zh-CN" sz="2800" dirty="0" err="1"/>
              <a:t>Docker</a:t>
            </a:r>
            <a:r>
              <a:rPr lang="en-US" altLang="zh-CN" sz="2800" dirty="0"/>
              <a:t> </a:t>
            </a:r>
            <a:r>
              <a:rPr lang="zh-CN" altLang="en-US" sz="2800" dirty="0"/>
              <a:t>容器。</a:t>
            </a:r>
          </a:p>
          <a:p>
            <a:r>
              <a:rPr lang="zh-CN" altLang="en-US" sz="2800" dirty="0"/>
              <a:t>容器除了运行其中应用外，基本不消耗额外的系统资源，使得应用的性能很高，同时系统的开销尽量小。传统虚拟机方式运行 </a:t>
            </a:r>
            <a:r>
              <a:rPr lang="en-US" altLang="zh-CN" sz="2800" dirty="0"/>
              <a:t>10 </a:t>
            </a:r>
            <a:r>
              <a:rPr lang="zh-CN" altLang="en-US" sz="2800" dirty="0"/>
              <a:t>个不同的应用就要起 </a:t>
            </a:r>
            <a:r>
              <a:rPr lang="en-US" altLang="zh-CN" sz="2800" dirty="0"/>
              <a:t>10 </a:t>
            </a:r>
            <a:r>
              <a:rPr lang="zh-CN" altLang="en-US" sz="2800" dirty="0"/>
              <a:t>个虚拟机，而</a:t>
            </a:r>
            <a:r>
              <a:rPr lang="en-US" altLang="zh-CN" sz="2800" dirty="0" err="1"/>
              <a:t>Docker</a:t>
            </a:r>
            <a:r>
              <a:rPr lang="en-US" altLang="zh-CN" sz="2800" dirty="0"/>
              <a:t> </a:t>
            </a:r>
            <a:r>
              <a:rPr lang="zh-CN" altLang="en-US" sz="2800" dirty="0"/>
              <a:t>只需要启动 </a:t>
            </a:r>
            <a:r>
              <a:rPr lang="en-US" altLang="zh-CN" sz="2800" dirty="0"/>
              <a:t>10 </a:t>
            </a:r>
            <a:r>
              <a:rPr lang="zh-CN" altLang="en-US" sz="2800" dirty="0"/>
              <a:t>个隔离的应用即可。</a:t>
            </a:r>
          </a:p>
          <a:p>
            <a:endParaRPr lang="zh-CN" altLang="en-US" sz="2800" dirty="0"/>
          </a:p>
        </p:txBody>
      </p:sp>
    </p:spTree>
    <p:extLst>
      <p:ext uri="{BB962C8B-B14F-4D97-AF65-F5344CB8AC3E}">
        <p14:creationId xmlns:p14="http://schemas.microsoft.com/office/powerpoint/2010/main" val="333451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更快速的交付和</a:t>
            </a:r>
            <a:r>
              <a:rPr lang="zh-CN" altLang="en-US" b="1" dirty="0" smtClean="0"/>
              <a:t>部署</a:t>
            </a:r>
            <a:endParaRPr lang="zh-CN" altLang="en-US" dirty="0"/>
          </a:p>
        </p:txBody>
      </p:sp>
      <p:sp>
        <p:nvSpPr>
          <p:cNvPr id="3" name="内容占位符 2"/>
          <p:cNvSpPr>
            <a:spLocks noGrp="1"/>
          </p:cNvSpPr>
          <p:nvPr>
            <p:ph idx="1"/>
          </p:nvPr>
        </p:nvSpPr>
        <p:spPr/>
        <p:txBody>
          <a:bodyPr/>
          <a:lstStyle/>
          <a:p>
            <a:r>
              <a:rPr lang="zh-CN" altLang="en-US" sz="2800" dirty="0" smtClean="0"/>
              <a:t>对</a:t>
            </a:r>
            <a:r>
              <a:rPr lang="zh-CN" altLang="en-US" sz="2800" dirty="0"/>
              <a:t>开发和运维（</a:t>
            </a:r>
            <a:r>
              <a:rPr lang="en-US" altLang="zh-CN" sz="2800" dirty="0" err="1"/>
              <a:t>devop</a:t>
            </a:r>
            <a:r>
              <a:rPr lang="zh-CN" altLang="en-US" sz="2800" dirty="0"/>
              <a:t>）人员来说，最希望的就是一次创建或配置，可以在任意地方正常运行。</a:t>
            </a:r>
          </a:p>
          <a:p>
            <a:r>
              <a:rPr lang="zh-CN" altLang="en-US" sz="2800" dirty="0"/>
              <a:t>开发者可以使用一个标准的镜像来构建一套开发容器，开发完成之后，运维人员可以直接使用这个容器来部署代码。 </a:t>
            </a:r>
            <a:r>
              <a:rPr lang="en-US" altLang="zh-CN" sz="2800" dirty="0" err="1"/>
              <a:t>Docker</a:t>
            </a:r>
            <a:r>
              <a:rPr lang="en-US" altLang="zh-CN" sz="2800" dirty="0"/>
              <a:t> </a:t>
            </a:r>
            <a:r>
              <a:rPr lang="zh-CN" altLang="en-US" sz="2800" dirty="0"/>
              <a:t>可以快速创建容器，快速迭代应用程序，并让整个过程全程可见，使团队中的其他成员更容易理解应用程序是如何创建和工作的。 </a:t>
            </a:r>
            <a:r>
              <a:rPr lang="en-US" altLang="zh-CN" sz="2800" dirty="0" err="1"/>
              <a:t>Docker</a:t>
            </a:r>
            <a:r>
              <a:rPr lang="en-US" altLang="zh-CN" sz="2800" dirty="0"/>
              <a:t> </a:t>
            </a:r>
            <a:r>
              <a:rPr lang="zh-CN" altLang="en-US" sz="2800" dirty="0"/>
              <a:t>容器很轻很快！容器的启动时间是秒级的，大量地节约开发、测试、部署的时间。</a:t>
            </a:r>
          </a:p>
          <a:p>
            <a:endParaRPr lang="zh-CN" altLang="en-US" sz="2800" dirty="0"/>
          </a:p>
        </p:txBody>
      </p:sp>
    </p:spTree>
    <p:extLst>
      <p:ext uri="{BB962C8B-B14F-4D97-AF65-F5344CB8AC3E}">
        <p14:creationId xmlns:p14="http://schemas.microsoft.com/office/powerpoint/2010/main" val="135245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更高效的虚拟</a:t>
            </a:r>
            <a:r>
              <a:rPr lang="zh-CN" altLang="en-US" b="1" dirty="0" smtClean="0"/>
              <a:t>化</a:t>
            </a:r>
            <a:endParaRPr lang="zh-CN" altLang="en-US" dirty="0"/>
          </a:p>
        </p:txBody>
      </p:sp>
      <p:sp>
        <p:nvSpPr>
          <p:cNvPr id="3" name="内容占位符 2"/>
          <p:cNvSpPr>
            <a:spLocks noGrp="1"/>
          </p:cNvSpPr>
          <p:nvPr>
            <p:ph idx="1"/>
          </p:nvPr>
        </p:nvSpPr>
        <p:spPr/>
        <p:txBody>
          <a:bodyPr/>
          <a:lstStyle/>
          <a:p>
            <a:r>
              <a:rPr lang="en-US" altLang="zh-CN" dirty="0" err="1" smtClean="0"/>
              <a:t>Docker</a:t>
            </a:r>
            <a:r>
              <a:rPr lang="en-US" altLang="zh-CN" dirty="0" smtClean="0"/>
              <a:t> </a:t>
            </a:r>
            <a:r>
              <a:rPr lang="zh-CN" altLang="en-US" dirty="0"/>
              <a:t>容器的运行不需要额外的 </a:t>
            </a:r>
            <a:r>
              <a:rPr lang="en-US" altLang="zh-CN" dirty="0"/>
              <a:t>hypervisor </a:t>
            </a:r>
            <a:r>
              <a:rPr lang="zh-CN" altLang="en-US" dirty="0"/>
              <a:t>支持，它是内核级的虚拟化，因此可以实现更高的性能和效率。</a:t>
            </a:r>
          </a:p>
          <a:p>
            <a:endParaRPr lang="zh-CN" altLang="en-US" dirty="0"/>
          </a:p>
        </p:txBody>
      </p:sp>
    </p:spTree>
    <p:extLst>
      <p:ext uri="{BB962C8B-B14F-4D97-AF65-F5344CB8AC3E}">
        <p14:creationId xmlns:p14="http://schemas.microsoft.com/office/powerpoint/2010/main" val="86522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更轻松的迁移和</a:t>
            </a:r>
            <a:r>
              <a:rPr lang="zh-CN" altLang="en-US" b="1" dirty="0" smtClean="0"/>
              <a:t>扩展</a:t>
            </a:r>
            <a:endParaRPr lang="zh-CN" altLang="en-US" dirty="0"/>
          </a:p>
        </p:txBody>
      </p:sp>
      <p:sp>
        <p:nvSpPr>
          <p:cNvPr id="3" name="内容占位符 2"/>
          <p:cNvSpPr>
            <a:spLocks noGrp="1"/>
          </p:cNvSpPr>
          <p:nvPr>
            <p:ph idx="1"/>
          </p:nvPr>
        </p:nvSpPr>
        <p:spPr/>
        <p:txBody>
          <a:bodyPr/>
          <a:lstStyle/>
          <a:p>
            <a:r>
              <a:rPr lang="en-US" altLang="zh-CN" dirty="0" err="1" smtClean="0"/>
              <a:t>Docker</a:t>
            </a:r>
            <a:r>
              <a:rPr lang="en-US" altLang="zh-CN" dirty="0" smtClean="0"/>
              <a:t> </a:t>
            </a:r>
            <a:r>
              <a:rPr lang="zh-CN" altLang="en-US" dirty="0"/>
              <a:t>容器几乎可以在任意的平台上运行，包括物理机、虚拟机、公有云、私有云、个人电脑、服务器等。 这种兼容性可以让用户把一个应用程序从一个平台直接迁移到另外一个。</a:t>
            </a:r>
          </a:p>
          <a:p>
            <a:endParaRPr lang="zh-CN" altLang="en-US" dirty="0"/>
          </a:p>
        </p:txBody>
      </p:sp>
    </p:spTree>
    <p:extLst>
      <p:ext uri="{BB962C8B-B14F-4D97-AF65-F5344CB8AC3E}">
        <p14:creationId xmlns:p14="http://schemas.microsoft.com/office/powerpoint/2010/main" val="224655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更简单的</a:t>
            </a:r>
            <a:r>
              <a:rPr lang="zh-CN" altLang="en-US" b="1" dirty="0" smtClean="0"/>
              <a:t>管理</a:t>
            </a:r>
            <a:endParaRPr lang="zh-CN" altLang="en-US" dirty="0"/>
          </a:p>
        </p:txBody>
      </p:sp>
      <p:sp>
        <p:nvSpPr>
          <p:cNvPr id="3" name="内容占位符 2"/>
          <p:cNvSpPr>
            <a:spLocks noGrp="1"/>
          </p:cNvSpPr>
          <p:nvPr>
            <p:ph idx="1"/>
          </p:nvPr>
        </p:nvSpPr>
        <p:spPr/>
        <p:txBody>
          <a:bodyPr/>
          <a:lstStyle/>
          <a:p>
            <a:r>
              <a:rPr lang="zh-CN" altLang="en-US" dirty="0" smtClean="0"/>
              <a:t>使用 </a:t>
            </a:r>
            <a:r>
              <a:rPr lang="en-US" altLang="zh-CN" dirty="0" err="1"/>
              <a:t>Docker</a:t>
            </a:r>
            <a:r>
              <a:rPr lang="zh-CN" altLang="en-US" dirty="0"/>
              <a:t>，只需要小小的修改，就可以替代以往大量的更新工作。所有的修改都以增量的方式被分发和更新，从而实现自动化并且高效的管理。</a:t>
            </a:r>
          </a:p>
          <a:p>
            <a:endParaRPr lang="zh-CN" altLang="en-US" dirty="0"/>
          </a:p>
        </p:txBody>
      </p:sp>
    </p:spTree>
    <p:extLst>
      <p:ext uri="{BB962C8B-B14F-4D97-AF65-F5344CB8AC3E}">
        <p14:creationId xmlns:p14="http://schemas.microsoft.com/office/powerpoint/2010/main" val="1679735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solidFill>
                  <a:srgbClr val="333333"/>
                </a:solidFill>
                <a:latin typeface="Arial" panose="020B0604020202020204" pitchFamily="34" charset="0"/>
                <a:ea typeface="Open Sans"/>
              </a:rPr>
              <a:t>对比传统虚拟机</a:t>
            </a:r>
            <a:r>
              <a:rPr lang="zh-CN" altLang="zh-CN" b="1" dirty="0" smtClean="0">
                <a:solidFill>
                  <a:srgbClr val="333333"/>
                </a:solidFill>
                <a:latin typeface="Arial" panose="020B0604020202020204" pitchFamily="34" charset="0"/>
                <a:ea typeface="Open Sans"/>
              </a:rPr>
              <a:t>总结</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28711566"/>
              </p:ext>
            </p:extLst>
          </p:nvPr>
        </p:nvGraphicFramePr>
        <p:xfrm>
          <a:off x="323528" y="1772816"/>
          <a:ext cx="8568951" cy="3061915"/>
        </p:xfrm>
        <a:graphic>
          <a:graphicData uri="http://schemas.openxmlformats.org/drawingml/2006/table">
            <a:tbl>
              <a:tblPr/>
              <a:tblGrid>
                <a:gridCol w="2856317"/>
                <a:gridCol w="2856317"/>
                <a:gridCol w="2856317"/>
              </a:tblGrid>
              <a:tr h="612383">
                <a:tc>
                  <a:txBody>
                    <a:bodyPr/>
                    <a:lstStyle/>
                    <a:p>
                      <a:r>
                        <a:rPr lang="zh-CN" altLang="en-US" sz="2000" b="1">
                          <a:effectLst/>
                        </a:rPr>
                        <a:t>特性</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b="1">
                          <a:effectLst/>
                        </a:rPr>
                        <a:t>容器</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b="1">
                          <a:effectLst/>
                        </a:rPr>
                        <a:t>虚拟机</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12383">
                <a:tc>
                  <a:txBody>
                    <a:bodyPr/>
                    <a:lstStyle/>
                    <a:p>
                      <a:r>
                        <a:rPr lang="zh-CN" altLang="en-US" sz="2000">
                          <a:effectLst/>
                        </a:rPr>
                        <a:t>启动</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a:effectLst/>
                        </a:rPr>
                        <a:t>秒级</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a:effectLst/>
                        </a:rPr>
                        <a:t>分钟级</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12383">
                <a:tc>
                  <a:txBody>
                    <a:bodyPr/>
                    <a:lstStyle/>
                    <a:p>
                      <a:r>
                        <a:rPr lang="zh-CN" altLang="en-US" sz="2000">
                          <a:effectLst/>
                        </a:rPr>
                        <a:t>硬盘使用</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CN" altLang="en-US" sz="2000" dirty="0">
                          <a:effectLst/>
                        </a:rPr>
                        <a:t>一般为 </a:t>
                      </a:r>
                      <a:r>
                        <a:rPr lang="en-US" sz="2000" dirty="0">
                          <a:effectLst/>
                        </a:rPr>
                        <a:t>MB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CN" altLang="en-US" sz="2000">
                          <a:effectLst/>
                        </a:rPr>
                        <a:t>一般为 </a:t>
                      </a:r>
                      <a:r>
                        <a:rPr lang="en-US" sz="2000">
                          <a:effectLst/>
                        </a:rPr>
                        <a:t>GB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612383">
                <a:tc>
                  <a:txBody>
                    <a:bodyPr/>
                    <a:lstStyle/>
                    <a:p>
                      <a:r>
                        <a:rPr lang="zh-CN" altLang="en-US" sz="2000">
                          <a:effectLst/>
                        </a:rPr>
                        <a:t>性能</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a:effectLst/>
                        </a:rPr>
                        <a:t>接近原生</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2000">
                          <a:effectLst/>
                        </a:rPr>
                        <a:t>弱于</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12383">
                <a:tc>
                  <a:txBody>
                    <a:bodyPr/>
                    <a:lstStyle/>
                    <a:p>
                      <a:r>
                        <a:rPr lang="zh-CN" altLang="en-US" sz="2000">
                          <a:effectLst/>
                        </a:rPr>
                        <a:t>系统支持量</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CN" altLang="en-US" sz="2000">
                          <a:effectLst/>
                        </a:rPr>
                        <a:t>单机支持上千个容器</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zh-CN" altLang="en-US" sz="2000" dirty="0">
                          <a:effectLst/>
                        </a:rPr>
                        <a:t>一般几十个</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51925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基本</a:t>
            </a:r>
            <a:r>
              <a:rPr lang="zh-CN" altLang="en-US" b="1" dirty="0" smtClean="0"/>
              <a:t>概念</a:t>
            </a:r>
            <a:endParaRPr lang="zh-CN" altLang="en-US" dirty="0"/>
          </a:p>
        </p:txBody>
      </p:sp>
      <p:sp>
        <p:nvSpPr>
          <p:cNvPr id="3" name="内容占位符 2"/>
          <p:cNvSpPr>
            <a:spLocks noGrp="1"/>
          </p:cNvSpPr>
          <p:nvPr>
            <p:ph idx="1"/>
          </p:nvPr>
        </p:nvSpPr>
        <p:spPr/>
        <p:txBody>
          <a:bodyPr/>
          <a:lstStyle/>
          <a:p>
            <a:r>
              <a:rPr lang="en-US" altLang="zh-CN" dirty="0" err="1" smtClean="0"/>
              <a:t>Docker</a:t>
            </a:r>
            <a:r>
              <a:rPr lang="en-US" altLang="zh-CN" dirty="0" smtClean="0"/>
              <a:t> </a:t>
            </a:r>
            <a:r>
              <a:rPr lang="zh-CN" altLang="en-US" dirty="0"/>
              <a:t>包括三个基本概念</a:t>
            </a:r>
          </a:p>
          <a:p>
            <a:r>
              <a:rPr lang="zh-CN" altLang="en-US" dirty="0"/>
              <a:t>镜像（</a:t>
            </a:r>
            <a:r>
              <a:rPr lang="en-US" altLang="zh-CN" dirty="0"/>
              <a:t>Image</a:t>
            </a:r>
            <a:r>
              <a:rPr lang="zh-CN" altLang="en-US" dirty="0"/>
              <a:t>）</a:t>
            </a:r>
          </a:p>
          <a:p>
            <a:r>
              <a:rPr lang="zh-CN" altLang="en-US" dirty="0"/>
              <a:t>容器（</a:t>
            </a:r>
            <a:r>
              <a:rPr lang="en-US" altLang="zh-CN" dirty="0"/>
              <a:t>Container</a:t>
            </a:r>
            <a:r>
              <a:rPr lang="zh-CN" altLang="en-US" dirty="0"/>
              <a:t>）</a:t>
            </a:r>
          </a:p>
          <a:p>
            <a:r>
              <a:rPr lang="zh-CN" altLang="en-US" dirty="0"/>
              <a:t>仓库（</a:t>
            </a:r>
            <a:r>
              <a:rPr lang="en-US" altLang="zh-CN" dirty="0"/>
              <a:t>Repository</a:t>
            </a:r>
            <a:r>
              <a:rPr lang="zh-CN" altLang="en-US" dirty="0"/>
              <a:t>）</a:t>
            </a:r>
          </a:p>
          <a:p>
            <a:r>
              <a:rPr lang="zh-CN" altLang="en-US" dirty="0"/>
              <a:t>理解了这三个概念，就理解了 </a:t>
            </a:r>
            <a:r>
              <a:rPr lang="en-US" altLang="zh-CN" dirty="0" err="1"/>
              <a:t>Docker</a:t>
            </a:r>
            <a:r>
              <a:rPr lang="en-US" altLang="zh-CN" dirty="0"/>
              <a:t> </a:t>
            </a:r>
            <a:r>
              <a:rPr lang="zh-CN" altLang="en-US" dirty="0"/>
              <a:t>的整个生命周期。</a:t>
            </a:r>
          </a:p>
        </p:txBody>
      </p:sp>
    </p:spTree>
    <p:extLst>
      <p:ext uri="{BB962C8B-B14F-4D97-AF65-F5344CB8AC3E}">
        <p14:creationId xmlns:p14="http://schemas.microsoft.com/office/powerpoint/2010/main" val="146591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Docker</a:t>
            </a:r>
            <a:r>
              <a:rPr lang="en-US" altLang="zh-CN" b="1" dirty="0"/>
              <a:t> </a:t>
            </a:r>
            <a:r>
              <a:rPr lang="zh-CN" altLang="en-US" b="1" dirty="0" smtClean="0"/>
              <a:t>镜像</a:t>
            </a:r>
            <a:endParaRPr lang="zh-CN" altLang="en-US" dirty="0"/>
          </a:p>
        </p:txBody>
      </p:sp>
      <p:sp>
        <p:nvSpPr>
          <p:cNvPr id="3" name="内容占位符 2"/>
          <p:cNvSpPr>
            <a:spLocks noGrp="1"/>
          </p:cNvSpPr>
          <p:nvPr>
            <p:ph idx="1"/>
          </p:nvPr>
        </p:nvSpPr>
        <p:spPr/>
        <p:txBody>
          <a:bodyPr/>
          <a:lstStyle/>
          <a:p>
            <a:r>
              <a:rPr lang="en-US" altLang="zh-CN" dirty="0" err="1" smtClean="0"/>
              <a:t>Docker</a:t>
            </a:r>
            <a:r>
              <a:rPr lang="en-US" altLang="zh-CN" dirty="0" smtClean="0"/>
              <a:t> </a:t>
            </a:r>
            <a:r>
              <a:rPr lang="zh-CN" altLang="en-US" dirty="0"/>
              <a:t>镜像就是一个只读的模板。</a:t>
            </a:r>
          </a:p>
          <a:p>
            <a:r>
              <a:rPr lang="zh-CN" altLang="en-US" dirty="0"/>
              <a:t>例如：一个镜像可以包含一个完整的 </a:t>
            </a:r>
            <a:r>
              <a:rPr lang="en-US" altLang="zh-CN" dirty="0" err="1"/>
              <a:t>ubuntu</a:t>
            </a:r>
            <a:r>
              <a:rPr lang="en-US" altLang="zh-CN" dirty="0"/>
              <a:t> </a:t>
            </a:r>
            <a:r>
              <a:rPr lang="zh-CN" altLang="en-US" dirty="0"/>
              <a:t>操作系统环境，里面仅安装了 </a:t>
            </a:r>
            <a:r>
              <a:rPr lang="en-US" altLang="zh-CN" dirty="0"/>
              <a:t>Apache </a:t>
            </a:r>
            <a:r>
              <a:rPr lang="zh-CN" altLang="en-US" dirty="0"/>
              <a:t>或用户需要的其它应用程序。</a:t>
            </a:r>
          </a:p>
          <a:p>
            <a:r>
              <a:rPr lang="zh-CN" altLang="en-US" dirty="0"/>
              <a:t>镜像可以用来创建 </a:t>
            </a:r>
            <a:r>
              <a:rPr lang="en-US" altLang="zh-CN" dirty="0" err="1"/>
              <a:t>Docker</a:t>
            </a:r>
            <a:r>
              <a:rPr lang="en-US" altLang="zh-CN" dirty="0"/>
              <a:t> </a:t>
            </a:r>
            <a:r>
              <a:rPr lang="zh-CN" altLang="en-US" dirty="0"/>
              <a:t>容器。</a:t>
            </a:r>
          </a:p>
          <a:p>
            <a:r>
              <a:rPr lang="en-US" altLang="zh-CN" dirty="0" err="1"/>
              <a:t>Docker</a:t>
            </a:r>
            <a:r>
              <a:rPr lang="en-US" altLang="zh-CN" dirty="0"/>
              <a:t> </a:t>
            </a:r>
            <a:r>
              <a:rPr lang="zh-CN" altLang="en-US" dirty="0"/>
              <a:t>提供了一个很简单的机制来创建镜像或者更新现有的镜像，用户甚至可以直接从其他人那里下载一个已经做好的镜像来直接使用。</a:t>
            </a:r>
          </a:p>
          <a:p>
            <a:endParaRPr lang="zh-CN" altLang="en-US" dirty="0"/>
          </a:p>
        </p:txBody>
      </p:sp>
    </p:spTree>
    <p:extLst>
      <p:ext uri="{BB962C8B-B14F-4D97-AF65-F5344CB8AC3E}">
        <p14:creationId xmlns:p14="http://schemas.microsoft.com/office/powerpoint/2010/main" val="211471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a:t>
            </a:r>
            <a:r>
              <a:rPr lang="zh-CN" altLang="en-US" dirty="0" smtClean="0"/>
              <a:t>化</a:t>
            </a:r>
            <a:endParaRPr lang="zh-CN" altLang="en-US" dirty="0"/>
          </a:p>
        </p:txBody>
      </p:sp>
      <p:sp>
        <p:nvSpPr>
          <p:cNvPr id="3" name="内容占位符 2"/>
          <p:cNvSpPr>
            <a:spLocks noGrp="1"/>
          </p:cNvSpPr>
          <p:nvPr>
            <p:ph idx="1"/>
          </p:nvPr>
        </p:nvSpPr>
        <p:spPr/>
        <p:txBody>
          <a:bodyPr/>
          <a:lstStyle/>
          <a:p>
            <a:r>
              <a:rPr lang="zh-CN" altLang="en-US" dirty="0" smtClean="0"/>
              <a:t>全</a:t>
            </a:r>
            <a:r>
              <a:rPr lang="zh-CN" altLang="en-US" dirty="0"/>
              <a:t>虚拟化</a:t>
            </a:r>
          </a:p>
          <a:p>
            <a:r>
              <a:rPr lang="zh-CN" altLang="en-US" dirty="0"/>
              <a:t>最早的虚拟机，顾名思义，就是用程序模拟出了一个完整的物理机运行环境，包括了</a:t>
            </a:r>
            <a:r>
              <a:rPr lang="en-US" altLang="zh-CN" dirty="0"/>
              <a:t>CPU</a:t>
            </a:r>
            <a:r>
              <a:rPr lang="zh-CN" altLang="en-US" dirty="0"/>
              <a:t>、内存、硬盘、网卡等等。</a:t>
            </a:r>
          </a:p>
          <a:p>
            <a:r>
              <a:rPr lang="en-US" altLang="zh-CN" dirty="0"/>
              <a:t>QEMU</a:t>
            </a:r>
          </a:p>
          <a:p>
            <a:r>
              <a:rPr lang="en-US" altLang="zh-CN" dirty="0"/>
              <a:t>VMware</a:t>
            </a:r>
          </a:p>
          <a:p>
            <a:pPr marL="0" indent="0" algn="ctr">
              <a:buNone/>
            </a:pPr>
            <a:endParaRPr lang="zh-CN" altLang="en-US" dirty="0"/>
          </a:p>
        </p:txBody>
      </p:sp>
    </p:spTree>
    <p:extLst>
      <p:ext uri="{BB962C8B-B14F-4D97-AF65-F5344CB8AC3E}">
        <p14:creationId xmlns:p14="http://schemas.microsoft.com/office/powerpoint/2010/main" val="3046802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Docker</a:t>
            </a:r>
            <a:r>
              <a:rPr lang="en-US" altLang="zh-CN" b="1" dirty="0"/>
              <a:t> </a:t>
            </a:r>
            <a:r>
              <a:rPr lang="zh-CN" altLang="en-US" b="1" dirty="0" smtClean="0"/>
              <a:t>容器</a:t>
            </a:r>
            <a:endParaRPr lang="zh-CN" altLang="en-US" dirty="0"/>
          </a:p>
        </p:txBody>
      </p:sp>
      <p:sp>
        <p:nvSpPr>
          <p:cNvPr id="3" name="内容占位符 2"/>
          <p:cNvSpPr>
            <a:spLocks noGrp="1"/>
          </p:cNvSpPr>
          <p:nvPr>
            <p:ph idx="1"/>
          </p:nvPr>
        </p:nvSpPr>
        <p:spPr/>
        <p:txBody>
          <a:bodyPr/>
          <a:lstStyle/>
          <a:p>
            <a:r>
              <a:rPr lang="en-US" altLang="zh-CN" dirty="0" err="1" smtClean="0"/>
              <a:t>Docker</a:t>
            </a:r>
            <a:r>
              <a:rPr lang="en-US" altLang="zh-CN" dirty="0" smtClean="0"/>
              <a:t> </a:t>
            </a:r>
            <a:r>
              <a:rPr lang="zh-CN" altLang="en-US" dirty="0"/>
              <a:t>利用容器来运行应用。</a:t>
            </a:r>
          </a:p>
          <a:p>
            <a:r>
              <a:rPr lang="zh-CN" altLang="en-US" dirty="0"/>
              <a:t>容器是从镜像创建的运行实例。它可以被启动、开始、停止、删除。每个容器都是相互隔离的、保证安全的平台。</a:t>
            </a:r>
          </a:p>
          <a:p>
            <a:r>
              <a:rPr lang="zh-CN" altLang="en-US" dirty="0"/>
              <a:t>可以把容器看做是一个简易版的 </a:t>
            </a:r>
            <a:r>
              <a:rPr lang="en-US" altLang="zh-CN" dirty="0"/>
              <a:t>Linux </a:t>
            </a:r>
            <a:r>
              <a:rPr lang="zh-CN" altLang="en-US" dirty="0"/>
              <a:t>环境（包括</a:t>
            </a:r>
            <a:r>
              <a:rPr lang="en-US" altLang="zh-CN" dirty="0"/>
              <a:t>root</a:t>
            </a:r>
            <a:r>
              <a:rPr lang="zh-CN" altLang="en-US" dirty="0"/>
              <a:t>用户权限、进程空间、用户空间和网络空间等）和运行在其中的应用程序。</a:t>
            </a:r>
          </a:p>
          <a:p>
            <a:r>
              <a:rPr lang="zh-CN" altLang="en-US" dirty="0"/>
              <a:t>*注：镜像是只读的，容器在启动的时候创建一层可写层作为最上层。</a:t>
            </a:r>
          </a:p>
          <a:p>
            <a:endParaRPr lang="zh-CN" altLang="en-US" dirty="0"/>
          </a:p>
        </p:txBody>
      </p:sp>
    </p:spTree>
    <p:extLst>
      <p:ext uri="{BB962C8B-B14F-4D97-AF65-F5344CB8AC3E}">
        <p14:creationId xmlns:p14="http://schemas.microsoft.com/office/powerpoint/2010/main" val="4180075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solidFill>
                  <a:srgbClr val="333333"/>
                </a:solidFill>
                <a:ea typeface="Open Sans"/>
              </a:rPr>
              <a:t>Docker </a:t>
            </a:r>
            <a:r>
              <a:rPr lang="zh-CN" altLang="zh-CN" b="1" dirty="0" smtClean="0">
                <a:solidFill>
                  <a:srgbClr val="333333"/>
                </a:solidFill>
                <a:ea typeface="Open Sans"/>
              </a:rPr>
              <a:t>仓库</a:t>
            </a:r>
            <a:endParaRPr lang="zh-CN" altLang="en-US" dirty="0"/>
          </a:p>
        </p:txBody>
      </p:sp>
      <p:sp>
        <p:nvSpPr>
          <p:cNvPr id="3" name="内容占位符 2"/>
          <p:cNvSpPr>
            <a:spLocks noGrp="1"/>
          </p:cNvSpPr>
          <p:nvPr>
            <p:ph idx="1"/>
          </p:nvPr>
        </p:nvSpPr>
        <p:spPr/>
        <p:txBody>
          <a:bodyPr/>
          <a:lstStyle/>
          <a:p>
            <a:pPr marL="0" lvl="0" indent="0">
              <a:spcBef>
                <a:spcPct val="0"/>
              </a:spcBef>
              <a:buNone/>
            </a:pPr>
            <a:r>
              <a:rPr lang="zh-CN" altLang="zh-CN" sz="2400" dirty="0" smtClean="0">
                <a:solidFill>
                  <a:srgbClr val="333333"/>
                </a:solidFill>
                <a:ea typeface="Open Sans"/>
              </a:rPr>
              <a:t>仓库</a:t>
            </a:r>
            <a:r>
              <a:rPr lang="zh-CN" altLang="zh-CN" sz="2400" dirty="0">
                <a:solidFill>
                  <a:srgbClr val="333333"/>
                </a:solidFill>
                <a:ea typeface="Open Sans"/>
              </a:rPr>
              <a:t>是集中存放镜像文件的场所。有时候会把仓库和仓库注册服务器（Registry）混为一谈，并不严格区分。实际上，仓库注册服务器上往往存放着多个仓库，每个仓库中又包含了多个镜像，每个镜像有不同的标签（tag）。</a:t>
            </a:r>
            <a:endParaRPr lang="zh-CN" altLang="zh-CN" sz="2400" dirty="0"/>
          </a:p>
          <a:p>
            <a:pPr marL="0" lvl="0" indent="0">
              <a:spcBef>
                <a:spcPct val="0"/>
              </a:spcBef>
              <a:buNone/>
            </a:pPr>
            <a:r>
              <a:rPr lang="zh-CN" altLang="zh-CN" sz="2400" dirty="0">
                <a:solidFill>
                  <a:srgbClr val="333333"/>
                </a:solidFill>
                <a:ea typeface="Open Sans"/>
              </a:rPr>
              <a:t>仓库分为公开仓库（Public）和私有仓库（Private）两种形式。</a:t>
            </a:r>
            <a:endParaRPr lang="zh-CN" altLang="zh-CN" sz="2400" dirty="0"/>
          </a:p>
          <a:p>
            <a:pPr marL="0" lvl="0" indent="0">
              <a:spcBef>
                <a:spcPct val="0"/>
              </a:spcBef>
              <a:buNone/>
            </a:pPr>
            <a:r>
              <a:rPr lang="zh-CN" altLang="zh-CN" sz="2400" dirty="0">
                <a:solidFill>
                  <a:srgbClr val="333333"/>
                </a:solidFill>
                <a:ea typeface="Open Sans"/>
              </a:rPr>
              <a:t>最大的公开仓库是 </a:t>
            </a:r>
            <a:r>
              <a:rPr lang="zh-CN" altLang="zh-CN" sz="2400" dirty="0">
                <a:solidFill>
                  <a:srgbClr val="4183C4"/>
                </a:solidFill>
                <a:ea typeface="Open Sans"/>
                <a:hlinkClick r:id="rId2"/>
              </a:rPr>
              <a:t>Docker Hub</a:t>
            </a:r>
            <a:r>
              <a:rPr lang="zh-CN" altLang="zh-CN" sz="2400" dirty="0">
                <a:solidFill>
                  <a:srgbClr val="333333"/>
                </a:solidFill>
                <a:ea typeface="Open Sans"/>
              </a:rPr>
              <a:t>，存放了数量庞大的镜像供用户下载。 国内的公开仓库包括 </a:t>
            </a:r>
            <a:r>
              <a:rPr lang="zh-CN" altLang="zh-CN" sz="2400" dirty="0">
                <a:solidFill>
                  <a:srgbClr val="4183C4"/>
                </a:solidFill>
                <a:ea typeface="Open Sans"/>
                <a:hlinkClick r:id="rId3"/>
              </a:rPr>
              <a:t>Docker Pool</a:t>
            </a:r>
            <a:r>
              <a:rPr lang="zh-CN" altLang="zh-CN" sz="2400" dirty="0">
                <a:solidFill>
                  <a:srgbClr val="333333"/>
                </a:solidFill>
                <a:ea typeface="Open Sans"/>
              </a:rPr>
              <a:t>等，可以提供大陆用户更稳定快速的访问。</a:t>
            </a:r>
            <a:endParaRPr lang="zh-CN" altLang="zh-CN" sz="2400" dirty="0"/>
          </a:p>
          <a:p>
            <a:pPr marL="0" lvl="0" indent="0">
              <a:spcBef>
                <a:spcPct val="0"/>
              </a:spcBef>
              <a:buNone/>
            </a:pPr>
            <a:r>
              <a:rPr lang="zh-CN" altLang="zh-CN" sz="2400" dirty="0">
                <a:solidFill>
                  <a:srgbClr val="333333"/>
                </a:solidFill>
                <a:ea typeface="Open Sans"/>
              </a:rPr>
              <a:t>当然，用户也可以在本地网络内创建一个私有仓库。</a:t>
            </a:r>
            <a:endParaRPr lang="zh-CN" altLang="zh-CN" sz="2400" dirty="0"/>
          </a:p>
          <a:p>
            <a:pPr marL="0" lvl="0" indent="0">
              <a:spcBef>
                <a:spcPct val="0"/>
              </a:spcBef>
              <a:buNone/>
            </a:pPr>
            <a:r>
              <a:rPr lang="zh-CN" altLang="zh-CN" sz="2400" dirty="0">
                <a:solidFill>
                  <a:srgbClr val="333333"/>
                </a:solidFill>
                <a:ea typeface="Open Sans"/>
              </a:rPr>
              <a:t>当用户创建了自己的镜像之后就可以使用 </a:t>
            </a:r>
            <a:r>
              <a:rPr lang="zh-CN" altLang="zh-CN" sz="2400" dirty="0">
                <a:solidFill>
                  <a:srgbClr val="333333"/>
                </a:solidFill>
                <a:latin typeface="Arial Unicode MS" panose="020B0604020202020204" pitchFamily="34" charset="-122"/>
                <a:ea typeface="Consolas"/>
              </a:rPr>
              <a:t>push</a:t>
            </a:r>
            <a:r>
              <a:rPr lang="zh-CN" altLang="zh-CN" sz="2400" dirty="0">
                <a:solidFill>
                  <a:srgbClr val="333333"/>
                </a:solidFill>
                <a:ea typeface="Open Sans"/>
              </a:rPr>
              <a:t> 命令将它上传到公有或者私有仓库，这样下次在另外一台机器上使用这个镜像时候，只需要从仓库上 </a:t>
            </a:r>
            <a:r>
              <a:rPr lang="zh-CN" altLang="zh-CN" sz="2400" dirty="0">
                <a:solidFill>
                  <a:srgbClr val="333333"/>
                </a:solidFill>
                <a:latin typeface="Arial Unicode MS" panose="020B0604020202020204" pitchFamily="34" charset="-122"/>
                <a:ea typeface="Consolas"/>
              </a:rPr>
              <a:t>pull</a:t>
            </a:r>
            <a:r>
              <a:rPr lang="zh-CN" altLang="zh-CN" sz="2400" dirty="0">
                <a:solidFill>
                  <a:srgbClr val="333333"/>
                </a:solidFill>
                <a:ea typeface="Open Sans"/>
              </a:rPr>
              <a:t> 下来就可以了</a:t>
            </a:r>
            <a:r>
              <a:rPr lang="zh-CN" altLang="zh-CN" sz="2400" dirty="0" smtClean="0">
                <a:solidFill>
                  <a:srgbClr val="333333"/>
                </a:solidFill>
                <a:ea typeface="Open Sans"/>
              </a:rPr>
              <a:t>。</a:t>
            </a:r>
            <a:endParaRPr lang="zh-CN" altLang="zh-CN" sz="2400" dirty="0"/>
          </a:p>
        </p:txBody>
      </p:sp>
    </p:spTree>
    <p:extLst>
      <p:ext uri="{BB962C8B-B14F-4D97-AF65-F5344CB8AC3E}">
        <p14:creationId xmlns:p14="http://schemas.microsoft.com/office/powerpoint/2010/main" val="1665782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获取</a:t>
            </a:r>
            <a:r>
              <a:rPr lang="zh-CN" altLang="en-US" b="1" dirty="0" smtClean="0"/>
              <a:t>镜像</a:t>
            </a:r>
            <a:endParaRPr lang="zh-CN" altLang="en-US" dirty="0"/>
          </a:p>
        </p:txBody>
      </p:sp>
      <p:sp>
        <p:nvSpPr>
          <p:cNvPr id="3" name="内容占位符 2"/>
          <p:cNvSpPr>
            <a:spLocks noGrp="1"/>
          </p:cNvSpPr>
          <p:nvPr>
            <p:ph idx="1"/>
          </p:nvPr>
        </p:nvSpPr>
        <p:spPr/>
        <p:txBody>
          <a:bodyPr/>
          <a:lstStyle/>
          <a:p>
            <a:r>
              <a:rPr lang="en-US" altLang="zh-CN" b="1" dirty="0" smtClean="0">
                <a:solidFill>
                  <a:schemeClr val="tx2">
                    <a:lumMod val="75000"/>
                  </a:schemeClr>
                </a:solidFill>
              </a:rPr>
              <a:t>#</a:t>
            </a:r>
            <a:r>
              <a:rPr lang="en-US" altLang="zh-CN" b="1" dirty="0" err="1" smtClean="0">
                <a:solidFill>
                  <a:schemeClr val="tx2">
                    <a:lumMod val="75000"/>
                  </a:schemeClr>
                </a:solidFill>
              </a:rPr>
              <a:t>sudo</a:t>
            </a:r>
            <a:r>
              <a:rPr lang="en-US" altLang="zh-CN" b="1" dirty="0" smtClean="0">
                <a:solidFill>
                  <a:schemeClr val="tx2">
                    <a:lumMod val="75000"/>
                  </a:schemeClr>
                </a:solidFill>
              </a:rPr>
              <a:t> </a:t>
            </a:r>
            <a:r>
              <a:rPr lang="en-US" altLang="zh-CN" b="1" dirty="0" err="1">
                <a:solidFill>
                  <a:schemeClr val="tx2">
                    <a:lumMod val="75000"/>
                  </a:schemeClr>
                </a:solidFill>
              </a:rPr>
              <a:t>docker</a:t>
            </a:r>
            <a:r>
              <a:rPr lang="en-US" altLang="zh-CN" b="1" dirty="0">
                <a:solidFill>
                  <a:schemeClr val="tx2">
                    <a:lumMod val="75000"/>
                  </a:schemeClr>
                </a:solidFill>
              </a:rPr>
              <a:t> pull </a:t>
            </a:r>
            <a:r>
              <a:rPr lang="en-US" altLang="zh-CN" b="1" dirty="0" smtClean="0">
                <a:solidFill>
                  <a:schemeClr val="tx2">
                    <a:lumMod val="75000"/>
                  </a:schemeClr>
                </a:solidFill>
              </a:rPr>
              <a:t>ubuntu:12.04</a:t>
            </a:r>
          </a:p>
          <a:p>
            <a:r>
              <a:rPr lang="en-US" altLang="zh-CN" sz="2800" dirty="0"/>
              <a:t>Pulling repository </a:t>
            </a:r>
            <a:r>
              <a:rPr lang="en-US" altLang="zh-CN" sz="2800" dirty="0" err="1"/>
              <a:t>ubuntu</a:t>
            </a:r>
            <a:endParaRPr lang="en-US" altLang="zh-CN" sz="2800" dirty="0"/>
          </a:p>
          <a:p>
            <a:r>
              <a:rPr lang="en-US" altLang="zh-CN" sz="2800" dirty="0" smtClean="0"/>
              <a:t>ab8e2728644c</a:t>
            </a:r>
            <a:r>
              <a:rPr lang="en-US" altLang="zh-CN" sz="2800" dirty="0"/>
              <a:t>: Pulling dependent layers</a:t>
            </a:r>
          </a:p>
          <a:p>
            <a:r>
              <a:rPr lang="en-US" altLang="zh-CN" sz="2800" dirty="0"/>
              <a:t>511136ea3c5a: Download complete</a:t>
            </a:r>
          </a:p>
          <a:p>
            <a:r>
              <a:rPr lang="en-US" altLang="zh-CN" sz="2800" dirty="0"/>
              <a:t>5f0ffaa9455e: Download complete</a:t>
            </a:r>
          </a:p>
          <a:p>
            <a:r>
              <a:rPr lang="en-US" altLang="zh-CN" sz="2800" dirty="0"/>
              <a:t>a300658979be: Download complete</a:t>
            </a:r>
          </a:p>
          <a:p>
            <a:r>
              <a:rPr lang="en-US" altLang="zh-CN" sz="2800" dirty="0"/>
              <a:t>904483ae0c30: Download complete</a:t>
            </a:r>
          </a:p>
          <a:p>
            <a:r>
              <a:rPr lang="en-US" altLang="zh-CN" sz="2800" dirty="0"/>
              <a:t>ffdaafd1ca50: Download complete</a:t>
            </a:r>
          </a:p>
          <a:p>
            <a:r>
              <a:rPr lang="en-US" altLang="zh-CN" sz="2800" dirty="0"/>
              <a:t>d047ae21eeaf: Download complete</a:t>
            </a:r>
            <a:endParaRPr lang="zh-CN" altLang="en-US" sz="2800" dirty="0"/>
          </a:p>
        </p:txBody>
      </p:sp>
    </p:spTree>
    <p:extLst>
      <p:ext uri="{BB962C8B-B14F-4D97-AF65-F5344CB8AC3E}">
        <p14:creationId xmlns:p14="http://schemas.microsoft.com/office/powerpoint/2010/main" val="4277072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该命令实际上相当于 </a:t>
            </a:r>
            <a:r>
              <a:rPr lang="en-US" altLang="zh-CN" dirty="0"/>
              <a:t>$ </a:t>
            </a:r>
            <a:r>
              <a:rPr lang="en-US" altLang="zh-CN" dirty="0" err="1"/>
              <a:t>sudo</a:t>
            </a:r>
            <a:r>
              <a:rPr lang="en-US" altLang="zh-CN" dirty="0"/>
              <a:t> </a:t>
            </a:r>
            <a:r>
              <a:rPr lang="en-US" altLang="zh-CN" dirty="0" err="1"/>
              <a:t>docker</a:t>
            </a:r>
            <a:r>
              <a:rPr lang="en-US" altLang="zh-CN" dirty="0"/>
              <a:t> pull registry.hub.docker.com/ubuntu:12.04 </a:t>
            </a:r>
            <a:r>
              <a:rPr lang="zh-CN" altLang="en-US" dirty="0"/>
              <a:t>命令，即从注册服务器 </a:t>
            </a:r>
            <a:r>
              <a:rPr lang="en-US" altLang="zh-CN" dirty="0"/>
              <a:t>registry.hub.docker.com </a:t>
            </a:r>
            <a:r>
              <a:rPr lang="zh-CN" altLang="en-US" dirty="0"/>
              <a:t>中的 </a:t>
            </a:r>
            <a:r>
              <a:rPr lang="en-US" altLang="zh-CN" dirty="0" err="1"/>
              <a:t>ubuntu</a:t>
            </a:r>
            <a:r>
              <a:rPr lang="en-US" altLang="zh-CN" dirty="0"/>
              <a:t> </a:t>
            </a:r>
            <a:r>
              <a:rPr lang="zh-CN" altLang="en-US" dirty="0"/>
              <a:t>仓库来下载标记为 </a:t>
            </a:r>
            <a:r>
              <a:rPr lang="en-US" altLang="zh-CN" dirty="0"/>
              <a:t>12.04 </a:t>
            </a:r>
            <a:r>
              <a:rPr lang="zh-CN" altLang="en-US" dirty="0"/>
              <a:t>的镜像。</a:t>
            </a:r>
          </a:p>
        </p:txBody>
      </p:sp>
    </p:spTree>
    <p:extLst>
      <p:ext uri="{BB962C8B-B14F-4D97-AF65-F5344CB8AC3E}">
        <p14:creationId xmlns:p14="http://schemas.microsoft.com/office/powerpoint/2010/main" val="2394577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创建虚拟机</a:t>
            </a:r>
            <a:endParaRPr lang="zh-CN" altLang="en-US" dirty="0"/>
          </a:p>
        </p:txBody>
      </p:sp>
      <p:sp>
        <p:nvSpPr>
          <p:cNvPr id="3" name="内容占位符 2"/>
          <p:cNvSpPr>
            <a:spLocks noGrp="1"/>
          </p:cNvSpPr>
          <p:nvPr>
            <p:ph idx="1"/>
          </p:nvPr>
        </p:nvSpPr>
        <p:spPr/>
        <p:txBody>
          <a:bodyPr/>
          <a:lstStyle/>
          <a:p>
            <a:r>
              <a:rPr lang="zh-CN" altLang="en-US" dirty="0"/>
              <a:t>完成后，即可随时使用该镜像了，例如创建一</a:t>
            </a:r>
            <a:r>
              <a:rPr lang="zh-CN" altLang="en-US" dirty="0" smtClean="0"/>
              <a:t>个容器</a:t>
            </a:r>
            <a:r>
              <a:rPr lang="zh-CN" altLang="en-US" dirty="0"/>
              <a:t>，让其中运行 </a:t>
            </a:r>
            <a:r>
              <a:rPr lang="en-US" altLang="zh-CN" dirty="0"/>
              <a:t>bash </a:t>
            </a:r>
            <a:r>
              <a:rPr lang="zh-CN" altLang="en-US" dirty="0"/>
              <a:t>应用</a:t>
            </a:r>
            <a:r>
              <a:rPr lang="zh-CN" altLang="en-US" dirty="0" smtClean="0"/>
              <a:t>。</a:t>
            </a:r>
            <a:endParaRPr lang="en-US" altLang="zh-CN" dirty="0" smtClean="0"/>
          </a:p>
          <a:p>
            <a:r>
              <a:rPr lang="sv-SE" altLang="zh-CN" dirty="0"/>
              <a:t>$ sudo docker run -t -i ubuntu:12.04 /bin/bash</a:t>
            </a:r>
          </a:p>
          <a:p>
            <a:r>
              <a:rPr lang="sv-SE" altLang="zh-CN" dirty="0"/>
              <a:t>root@fe7fc4bd8fc9:/#</a:t>
            </a:r>
            <a:endParaRPr lang="zh-CN" altLang="en-US" dirty="0"/>
          </a:p>
        </p:txBody>
      </p:sp>
    </p:spTree>
    <p:extLst>
      <p:ext uri="{BB962C8B-B14F-4D97-AF65-F5344CB8AC3E}">
        <p14:creationId xmlns:p14="http://schemas.microsoft.com/office/powerpoint/2010/main" val="1456478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列出本地</a:t>
            </a:r>
            <a:r>
              <a:rPr lang="zh-CN" altLang="en-US" dirty="0" smtClean="0"/>
              <a:t>镜像</a:t>
            </a:r>
            <a:endParaRPr lang="zh-CN" altLang="en-US" dirty="0"/>
          </a:p>
        </p:txBody>
      </p:sp>
      <p:sp>
        <p:nvSpPr>
          <p:cNvPr id="3" name="内容占位符 2"/>
          <p:cNvSpPr>
            <a:spLocks noGrp="1"/>
          </p:cNvSpPr>
          <p:nvPr>
            <p:ph idx="1"/>
          </p:nvPr>
        </p:nvSpPr>
        <p:spPr/>
        <p:txBody>
          <a:bodyPr/>
          <a:lstStyle/>
          <a:p>
            <a:r>
              <a:rPr lang="zh-CN" altLang="en-US" sz="2400" dirty="0" smtClean="0"/>
              <a:t>使用 </a:t>
            </a:r>
            <a:r>
              <a:rPr lang="en-US" altLang="zh-CN" sz="2400" dirty="0" err="1"/>
              <a:t>docker</a:t>
            </a:r>
            <a:r>
              <a:rPr lang="en-US" altLang="zh-CN" sz="2400" dirty="0"/>
              <a:t> images </a:t>
            </a:r>
            <a:r>
              <a:rPr lang="zh-CN" altLang="en-US" sz="2400" dirty="0"/>
              <a:t>显示本地已有的镜像。</a:t>
            </a:r>
          </a:p>
          <a:p>
            <a:pPr marL="0" indent="0">
              <a:buNone/>
            </a:pPr>
            <a:r>
              <a:rPr lang="en-US" altLang="zh-CN" sz="2000" b="1" dirty="0" smtClean="0">
                <a:solidFill>
                  <a:schemeClr val="tx2">
                    <a:lumMod val="60000"/>
                    <a:lumOff val="40000"/>
                  </a:schemeClr>
                </a:solidFill>
              </a:rPr>
              <a:t>$ </a:t>
            </a:r>
            <a:r>
              <a:rPr lang="en-US" altLang="zh-CN" sz="2000" b="1" dirty="0" err="1">
                <a:solidFill>
                  <a:schemeClr val="tx2">
                    <a:lumMod val="60000"/>
                    <a:lumOff val="40000"/>
                  </a:schemeClr>
                </a:solidFill>
              </a:rPr>
              <a:t>sudo</a:t>
            </a:r>
            <a:r>
              <a:rPr lang="en-US" altLang="zh-CN" sz="2000" b="1" dirty="0">
                <a:solidFill>
                  <a:schemeClr val="tx2">
                    <a:lumMod val="60000"/>
                    <a:lumOff val="40000"/>
                  </a:schemeClr>
                </a:solidFill>
              </a:rPr>
              <a:t> </a:t>
            </a:r>
            <a:r>
              <a:rPr lang="en-US" altLang="zh-CN" sz="2000" b="1" dirty="0" err="1">
                <a:solidFill>
                  <a:schemeClr val="tx2">
                    <a:lumMod val="60000"/>
                    <a:lumOff val="40000"/>
                  </a:schemeClr>
                </a:solidFill>
              </a:rPr>
              <a:t>docker</a:t>
            </a:r>
            <a:r>
              <a:rPr lang="en-US" altLang="zh-CN" sz="2000" b="1" dirty="0">
                <a:solidFill>
                  <a:schemeClr val="tx2">
                    <a:lumMod val="60000"/>
                    <a:lumOff val="40000"/>
                  </a:schemeClr>
                </a:solidFill>
              </a:rPr>
              <a:t> images</a:t>
            </a:r>
          </a:p>
          <a:p>
            <a:pPr marL="0" indent="0">
              <a:buNone/>
            </a:pPr>
            <a:r>
              <a:rPr lang="en-US" altLang="zh-CN" sz="2000" dirty="0"/>
              <a:t>REPOSITORY       TAG      IMAGE ID      CREATED      VIRTUAL SIZE</a:t>
            </a:r>
          </a:p>
          <a:p>
            <a:pPr marL="0" indent="0">
              <a:buNone/>
            </a:pPr>
            <a:r>
              <a:rPr lang="en-US" altLang="zh-CN" sz="2000" dirty="0" err="1"/>
              <a:t>ubuntu</a:t>
            </a:r>
            <a:r>
              <a:rPr lang="en-US" altLang="zh-CN" sz="2000" dirty="0"/>
              <a:t>           12.04    74fe38d11401  4 weeks ago  209.6 MB</a:t>
            </a:r>
          </a:p>
          <a:p>
            <a:pPr marL="0" indent="0">
              <a:buNone/>
            </a:pPr>
            <a:r>
              <a:rPr lang="en-US" altLang="zh-CN" sz="2000" dirty="0" err="1"/>
              <a:t>ubuntu</a:t>
            </a:r>
            <a:r>
              <a:rPr lang="en-US" altLang="zh-CN" sz="2000" dirty="0"/>
              <a:t>           precise  74fe38d11401  4 weeks ago  209.6 MB</a:t>
            </a:r>
          </a:p>
          <a:p>
            <a:pPr marL="0" indent="0">
              <a:buNone/>
            </a:pPr>
            <a:r>
              <a:rPr lang="en-US" altLang="zh-CN" sz="2000" dirty="0" err="1"/>
              <a:t>ubuntu</a:t>
            </a:r>
            <a:r>
              <a:rPr lang="en-US" altLang="zh-CN" sz="2000" dirty="0"/>
              <a:t>           14.04    99ec81b80c55  4 weeks ago  266 MB</a:t>
            </a:r>
          </a:p>
          <a:p>
            <a:pPr marL="0" indent="0">
              <a:buNone/>
            </a:pPr>
            <a:r>
              <a:rPr lang="en-US" altLang="zh-CN" sz="2000" dirty="0" err="1"/>
              <a:t>ubuntu</a:t>
            </a:r>
            <a:r>
              <a:rPr lang="en-US" altLang="zh-CN" sz="2000" dirty="0"/>
              <a:t>           latest   99ec81b80c55  4 weeks ago  266 MB</a:t>
            </a:r>
          </a:p>
          <a:p>
            <a:pPr marL="0" indent="0">
              <a:buNone/>
            </a:pPr>
            <a:r>
              <a:rPr lang="en-US" altLang="zh-CN" sz="2000" dirty="0" err="1"/>
              <a:t>ubuntu</a:t>
            </a:r>
            <a:r>
              <a:rPr lang="en-US" altLang="zh-CN" sz="2000" dirty="0"/>
              <a:t>           trusty   99ec81b80c55  4 weeks ago  266 MB</a:t>
            </a:r>
            <a:endParaRPr lang="zh-CN" altLang="en-US" sz="2000" dirty="0"/>
          </a:p>
        </p:txBody>
      </p:sp>
    </p:spTree>
    <p:extLst>
      <p:ext uri="{BB962C8B-B14F-4D97-AF65-F5344CB8AC3E}">
        <p14:creationId xmlns:p14="http://schemas.microsoft.com/office/powerpoint/2010/main" val="3915575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字段信息</a:t>
            </a:r>
            <a:endParaRPr lang="zh-CN" altLang="en-US" dirty="0"/>
          </a:p>
        </p:txBody>
      </p:sp>
      <p:sp>
        <p:nvSpPr>
          <p:cNvPr id="3" name="内容占位符 2"/>
          <p:cNvSpPr>
            <a:spLocks noGrp="1"/>
          </p:cNvSpPr>
          <p:nvPr>
            <p:ph idx="1"/>
          </p:nvPr>
        </p:nvSpPr>
        <p:spPr/>
        <p:txBody>
          <a:bodyPr/>
          <a:lstStyle/>
          <a:p>
            <a:r>
              <a:rPr lang="zh-CN" altLang="en-US" sz="2000" dirty="0"/>
              <a:t>在列出信息中，可以看到几个字段信息</a:t>
            </a:r>
          </a:p>
          <a:p>
            <a:endParaRPr lang="zh-CN" altLang="en-US" sz="2000" dirty="0"/>
          </a:p>
          <a:p>
            <a:r>
              <a:rPr lang="zh-CN" altLang="en-US" sz="2000" dirty="0"/>
              <a:t>来自于哪个仓库，比如 </a:t>
            </a:r>
            <a:r>
              <a:rPr lang="en-US" altLang="zh-CN" sz="2000" dirty="0" err="1"/>
              <a:t>ubuntu</a:t>
            </a:r>
            <a:endParaRPr lang="en-US" altLang="zh-CN" sz="2000" dirty="0"/>
          </a:p>
          <a:p>
            <a:r>
              <a:rPr lang="zh-CN" altLang="en-US" sz="2000" dirty="0"/>
              <a:t>镜像的标记，比如 </a:t>
            </a:r>
            <a:r>
              <a:rPr lang="en-US" altLang="zh-CN" sz="2000" dirty="0"/>
              <a:t>14.04</a:t>
            </a:r>
          </a:p>
          <a:p>
            <a:r>
              <a:rPr lang="zh-CN" altLang="en-US" sz="2000" dirty="0"/>
              <a:t>它的 </a:t>
            </a:r>
            <a:r>
              <a:rPr lang="en-US" altLang="zh-CN" sz="2000" dirty="0"/>
              <a:t>ID </a:t>
            </a:r>
            <a:r>
              <a:rPr lang="zh-CN" altLang="en-US" sz="2000" dirty="0"/>
              <a:t>号（唯一）</a:t>
            </a:r>
          </a:p>
          <a:p>
            <a:r>
              <a:rPr lang="zh-CN" altLang="en-US" sz="2000" dirty="0"/>
              <a:t>创建时间</a:t>
            </a:r>
          </a:p>
          <a:p>
            <a:r>
              <a:rPr lang="zh-CN" altLang="en-US" sz="2000" dirty="0"/>
              <a:t>镜像大小</a:t>
            </a:r>
          </a:p>
          <a:p>
            <a:r>
              <a:rPr lang="zh-CN" altLang="en-US" sz="2000" dirty="0"/>
              <a:t>其中镜像的 </a:t>
            </a:r>
            <a:r>
              <a:rPr lang="en-US" altLang="zh-CN" sz="2000" dirty="0"/>
              <a:t>ID </a:t>
            </a:r>
            <a:r>
              <a:rPr lang="zh-CN" altLang="en-US" sz="2000" dirty="0"/>
              <a:t>唯一标识了镜像，注意到 </a:t>
            </a:r>
            <a:r>
              <a:rPr lang="en-US" altLang="zh-CN" sz="2000" dirty="0"/>
              <a:t>ubuntu:14.04 </a:t>
            </a:r>
            <a:r>
              <a:rPr lang="zh-CN" altLang="en-US" sz="2000" dirty="0"/>
              <a:t>和 </a:t>
            </a:r>
            <a:r>
              <a:rPr lang="en-US" altLang="zh-CN" sz="2000" dirty="0" err="1"/>
              <a:t>ubuntu:trusty</a:t>
            </a:r>
            <a:r>
              <a:rPr lang="en-US" altLang="zh-CN" sz="2000" dirty="0"/>
              <a:t> </a:t>
            </a:r>
            <a:r>
              <a:rPr lang="zh-CN" altLang="en-US" sz="2000" dirty="0"/>
              <a:t>具有相同的镜像 </a:t>
            </a:r>
            <a:r>
              <a:rPr lang="en-US" altLang="zh-CN" sz="2000" dirty="0"/>
              <a:t>ID</a:t>
            </a:r>
            <a:r>
              <a:rPr lang="zh-CN" altLang="en-US" sz="2000" dirty="0"/>
              <a:t>，说明它们实际上是同一镜像。</a:t>
            </a:r>
          </a:p>
          <a:p>
            <a:endParaRPr lang="zh-CN" altLang="en-US" sz="2000" dirty="0"/>
          </a:p>
          <a:p>
            <a:r>
              <a:rPr lang="en-US" altLang="zh-CN" sz="2000" dirty="0"/>
              <a:t>TAG </a:t>
            </a:r>
            <a:r>
              <a:rPr lang="zh-CN" altLang="en-US" sz="2000" dirty="0"/>
              <a:t>信息用来标记来自同一个仓库的不同镜像。例如 </a:t>
            </a:r>
            <a:r>
              <a:rPr lang="en-US" altLang="zh-CN" sz="2000" dirty="0" err="1"/>
              <a:t>ubuntu</a:t>
            </a:r>
            <a:r>
              <a:rPr lang="en-US" altLang="zh-CN" sz="2000" dirty="0"/>
              <a:t> </a:t>
            </a:r>
            <a:r>
              <a:rPr lang="zh-CN" altLang="en-US" sz="2000" dirty="0"/>
              <a:t>仓库中有多个镜像，通过 </a:t>
            </a:r>
            <a:r>
              <a:rPr lang="en-US" altLang="zh-CN" sz="2000" dirty="0"/>
              <a:t>TAG </a:t>
            </a:r>
            <a:r>
              <a:rPr lang="zh-CN" altLang="en-US" sz="2000" dirty="0"/>
              <a:t>信息来区分发行版本，例如 </a:t>
            </a:r>
            <a:r>
              <a:rPr lang="en-US" altLang="zh-CN" sz="2000" dirty="0"/>
              <a:t>10.04</a:t>
            </a:r>
            <a:r>
              <a:rPr lang="zh-CN" altLang="en-US" sz="2000" dirty="0"/>
              <a:t>、</a:t>
            </a:r>
            <a:r>
              <a:rPr lang="en-US" altLang="zh-CN" sz="2000" dirty="0"/>
              <a:t>12.04</a:t>
            </a:r>
            <a:r>
              <a:rPr lang="zh-CN" altLang="en-US" sz="2000" dirty="0"/>
              <a:t>、</a:t>
            </a:r>
            <a:r>
              <a:rPr lang="en-US" altLang="zh-CN" sz="2000" dirty="0"/>
              <a:t>12.10</a:t>
            </a:r>
            <a:r>
              <a:rPr lang="zh-CN" altLang="en-US" sz="2000" dirty="0"/>
              <a:t>、</a:t>
            </a:r>
            <a:r>
              <a:rPr lang="en-US" altLang="zh-CN" sz="2000" dirty="0"/>
              <a:t>13.04</a:t>
            </a:r>
            <a:r>
              <a:rPr lang="zh-CN" altLang="en-US" sz="2000" dirty="0"/>
              <a:t>、</a:t>
            </a:r>
            <a:r>
              <a:rPr lang="en-US" altLang="zh-CN" sz="2000" dirty="0"/>
              <a:t>14.04 </a:t>
            </a:r>
            <a:r>
              <a:rPr lang="zh-CN" altLang="en-US" sz="2000" dirty="0"/>
              <a:t>等。例如下面的命令指定使用镜像 </a:t>
            </a:r>
            <a:r>
              <a:rPr lang="en-US" altLang="zh-CN" sz="2000" dirty="0"/>
              <a:t>ubuntu:14.04 </a:t>
            </a:r>
            <a:r>
              <a:rPr lang="zh-CN" altLang="en-US" sz="2000" dirty="0"/>
              <a:t>来启动一个容器。</a:t>
            </a:r>
          </a:p>
        </p:txBody>
      </p:sp>
    </p:spTree>
    <p:extLst>
      <p:ext uri="{BB962C8B-B14F-4D97-AF65-F5344CB8AC3E}">
        <p14:creationId xmlns:p14="http://schemas.microsoft.com/office/powerpoint/2010/main" val="2165554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启动容器</a:t>
            </a:r>
            <a:endParaRPr lang="zh-CN" altLang="en-US" dirty="0"/>
          </a:p>
        </p:txBody>
      </p:sp>
      <p:sp>
        <p:nvSpPr>
          <p:cNvPr id="3" name="内容占位符 2"/>
          <p:cNvSpPr>
            <a:spLocks noGrp="1"/>
          </p:cNvSpPr>
          <p:nvPr>
            <p:ph idx="1"/>
          </p:nvPr>
        </p:nvSpPr>
        <p:spPr/>
        <p:txBody>
          <a:bodyPr/>
          <a:lstStyle/>
          <a:p>
            <a:r>
              <a:rPr lang="zh-CN" altLang="en-US" dirty="0"/>
              <a:t>先使用下载的镜像启动容器。</a:t>
            </a:r>
          </a:p>
          <a:p>
            <a:endParaRPr lang="zh-CN" altLang="en-US" dirty="0"/>
          </a:p>
          <a:p>
            <a:r>
              <a:rPr lang="en-US" altLang="zh-CN" dirty="0"/>
              <a:t>$ </a:t>
            </a:r>
            <a:r>
              <a:rPr lang="en-US" altLang="zh-CN" dirty="0" err="1"/>
              <a:t>sudo</a:t>
            </a:r>
            <a:r>
              <a:rPr lang="en-US" altLang="zh-CN" dirty="0"/>
              <a:t> </a:t>
            </a:r>
            <a:r>
              <a:rPr lang="en-US" altLang="zh-CN" dirty="0" err="1"/>
              <a:t>docker</a:t>
            </a:r>
            <a:r>
              <a:rPr lang="en-US" altLang="zh-CN" dirty="0"/>
              <a:t> run -t -</a:t>
            </a:r>
            <a:r>
              <a:rPr lang="en-US" altLang="zh-CN" dirty="0" err="1"/>
              <a:t>i</a:t>
            </a:r>
            <a:r>
              <a:rPr lang="en-US" altLang="zh-CN" dirty="0"/>
              <a:t> training/</a:t>
            </a:r>
            <a:r>
              <a:rPr lang="en-US" altLang="zh-CN" dirty="0" err="1"/>
              <a:t>sinatra</a:t>
            </a:r>
            <a:r>
              <a:rPr lang="en-US" altLang="zh-CN" dirty="0"/>
              <a:t> /bin/bash</a:t>
            </a:r>
          </a:p>
          <a:p>
            <a:r>
              <a:rPr lang="en-US" altLang="zh-CN" dirty="0"/>
              <a:t>root@0b2616b0e5a8</a:t>
            </a:r>
            <a:r>
              <a:rPr lang="en-US" altLang="zh-CN" dirty="0" smtClean="0"/>
              <a:t>:/#</a:t>
            </a:r>
            <a:br>
              <a:rPr lang="en-US" altLang="zh-CN" dirty="0" smtClean="0"/>
            </a:br>
            <a:r>
              <a:rPr lang="zh-CN" altLang="en-US" dirty="0"/>
              <a:t>在容器中添加 </a:t>
            </a:r>
            <a:r>
              <a:rPr lang="en-US" altLang="zh-CN" dirty="0" err="1"/>
              <a:t>json</a:t>
            </a:r>
            <a:r>
              <a:rPr lang="en-US" altLang="zh-CN" dirty="0"/>
              <a:t> </a:t>
            </a:r>
            <a:r>
              <a:rPr lang="zh-CN" altLang="en-US" dirty="0"/>
              <a:t>和 </a:t>
            </a:r>
            <a:r>
              <a:rPr lang="en-US" altLang="zh-CN" dirty="0"/>
              <a:t>gem </a:t>
            </a:r>
            <a:r>
              <a:rPr lang="zh-CN" altLang="en-US" dirty="0"/>
              <a:t>两个应用。</a:t>
            </a:r>
          </a:p>
          <a:p>
            <a:endParaRPr lang="zh-CN" altLang="en-US" dirty="0"/>
          </a:p>
          <a:p>
            <a:r>
              <a:rPr lang="en-US" altLang="zh-CN" dirty="0"/>
              <a:t>root@0b2616b0e5a8:/# gem install </a:t>
            </a:r>
            <a:r>
              <a:rPr lang="en-US" altLang="zh-CN" dirty="0" err="1"/>
              <a:t>json</a:t>
            </a:r>
            <a:endParaRPr lang="zh-CN" altLang="en-US" dirty="0"/>
          </a:p>
        </p:txBody>
      </p:sp>
    </p:spTree>
    <p:extLst>
      <p:ext uri="{BB962C8B-B14F-4D97-AF65-F5344CB8AC3E}">
        <p14:creationId xmlns:p14="http://schemas.microsoft.com/office/powerpoint/2010/main" val="225642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更新镜像</a:t>
            </a:r>
            <a:endParaRPr lang="zh-CN" altLang="en-US" dirty="0"/>
          </a:p>
        </p:txBody>
      </p:sp>
      <p:sp>
        <p:nvSpPr>
          <p:cNvPr id="3" name="内容占位符 2"/>
          <p:cNvSpPr>
            <a:spLocks noGrp="1"/>
          </p:cNvSpPr>
          <p:nvPr>
            <p:ph idx="1"/>
          </p:nvPr>
        </p:nvSpPr>
        <p:spPr/>
        <p:txBody>
          <a:bodyPr/>
          <a:lstStyle/>
          <a:p>
            <a:r>
              <a:rPr lang="zh-CN" altLang="en-US" dirty="0"/>
              <a:t>现在我们的容器已经被我们改变了，使用 </a:t>
            </a:r>
            <a:r>
              <a:rPr lang="en-US" altLang="zh-CN" dirty="0" err="1"/>
              <a:t>docker</a:t>
            </a:r>
            <a:r>
              <a:rPr lang="en-US" altLang="zh-CN" dirty="0"/>
              <a:t> commit </a:t>
            </a:r>
            <a:r>
              <a:rPr lang="zh-CN" altLang="en-US" dirty="0"/>
              <a:t>命令来提交更新后的副本</a:t>
            </a:r>
            <a:r>
              <a:rPr lang="zh-CN" altLang="en-US" dirty="0" smtClean="0"/>
              <a:t>。</a:t>
            </a:r>
            <a:endParaRPr lang="zh-CN" altLang="en-US" dirty="0"/>
          </a:p>
          <a:p>
            <a:r>
              <a:rPr lang="en-US" altLang="zh-CN" dirty="0"/>
              <a:t>$ </a:t>
            </a:r>
            <a:r>
              <a:rPr lang="en-US" altLang="zh-CN" dirty="0" err="1">
                <a:solidFill>
                  <a:schemeClr val="tx2">
                    <a:lumMod val="60000"/>
                    <a:lumOff val="40000"/>
                  </a:schemeClr>
                </a:solidFill>
              </a:rPr>
              <a:t>sudo</a:t>
            </a:r>
            <a:r>
              <a:rPr lang="en-US" altLang="zh-CN" dirty="0">
                <a:solidFill>
                  <a:schemeClr val="tx2">
                    <a:lumMod val="60000"/>
                    <a:lumOff val="40000"/>
                  </a:schemeClr>
                </a:solidFill>
              </a:rPr>
              <a:t> </a:t>
            </a:r>
            <a:r>
              <a:rPr lang="en-US" altLang="zh-CN" dirty="0" err="1">
                <a:solidFill>
                  <a:schemeClr val="tx2">
                    <a:lumMod val="60000"/>
                    <a:lumOff val="40000"/>
                  </a:schemeClr>
                </a:solidFill>
              </a:rPr>
              <a:t>docker</a:t>
            </a:r>
            <a:r>
              <a:rPr lang="en-US" altLang="zh-CN" dirty="0">
                <a:solidFill>
                  <a:schemeClr val="tx2">
                    <a:lumMod val="60000"/>
                    <a:lumOff val="40000"/>
                  </a:schemeClr>
                </a:solidFill>
              </a:rPr>
              <a:t> commit -m "Added </a:t>
            </a:r>
            <a:r>
              <a:rPr lang="en-US" altLang="zh-CN" dirty="0" err="1">
                <a:solidFill>
                  <a:schemeClr val="tx2">
                    <a:lumMod val="60000"/>
                    <a:lumOff val="40000"/>
                  </a:schemeClr>
                </a:solidFill>
              </a:rPr>
              <a:t>json</a:t>
            </a:r>
            <a:r>
              <a:rPr lang="en-US" altLang="zh-CN" dirty="0">
                <a:solidFill>
                  <a:schemeClr val="tx2">
                    <a:lumMod val="60000"/>
                    <a:lumOff val="40000"/>
                  </a:schemeClr>
                </a:solidFill>
              </a:rPr>
              <a:t> gem" -a "</a:t>
            </a:r>
            <a:r>
              <a:rPr lang="en-US" altLang="zh-CN" dirty="0" err="1">
                <a:solidFill>
                  <a:schemeClr val="tx2">
                    <a:lumMod val="60000"/>
                    <a:lumOff val="40000"/>
                  </a:schemeClr>
                </a:solidFill>
              </a:rPr>
              <a:t>Docker</a:t>
            </a:r>
            <a:r>
              <a:rPr lang="en-US" altLang="zh-CN" dirty="0">
                <a:solidFill>
                  <a:schemeClr val="tx2">
                    <a:lumMod val="60000"/>
                    <a:lumOff val="40000"/>
                  </a:schemeClr>
                </a:solidFill>
              </a:rPr>
              <a:t> </a:t>
            </a:r>
            <a:r>
              <a:rPr lang="en-US" altLang="zh-CN" dirty="0" err="1">
                <a:solidFill>
                  <a:schemeClr val="tx2">
                    <a:lumMod val="60000"/>
                    <a:lumOff val="40000"/>
                  </a:schemeClr>
                </a:solidFill>
              </a:rPr>
              <a:t>Newbee</a:t>
            </a:r>
            <a:r>
              <a:rPr lang="en-US" altLang="zh-CN" dirty="0">
                <a:solidFill>
                  <a:schemeClr val="tx2">
                    <a:lumMod val="60000"/>
                    <a:lumOff val="40000"/>
                  </a:schemeClr>
                </a:solidFill>
              </a:rPr>
              <a:t>" 0b2616b0e5a8 </a:t>
            </a:r>
            <a:r>
              <a:rPr lang="en-US" altLang="zh-CN" dirty="0" err="1">
                <a:solidFill>
                  <a:schemeClr val="tx2">
                    <a:lumMod val="60000"/>
                    <a:lumOff val="40000"/>
                  </a:schemeClr>
                </a:solidFill>
              </a:rPr>
              <a:t>ouruser</a:t>
            </a:r>
            <a:r>
              <a:rPr lang="en-US" altLang="zh-CN" dirty="0">
                <a:solidFill>
                  <a:schemeClr val="tx2">
                    <a:lumMod val="60000"/>
                    <a:lumOff val="40000"/>
                  </a:schemeClr>
                </a:solidFill>
              </a:rPr>
              <a:t>/sinatra:v2</a:t>
            </a:r>
          </a:p>
          <a:p>
            <a:r>
              <a:rPr lang="en-US" altLang="zh-CN" dirty="0"/>
              <a:t>4f177bd27a9ff0f6dc2a830403925b5360bfe0b93d476f7fc3231110e7f71b1c</a:t>
            </a:r>
            <a:endParaRPr lang="zh-CN" altLang="en-US" dirty="0"/>
          </a:p>
        </p:txBody>
      </p:sp>
    </p:spTree>
    <p:extLst>
      <p:ext uri="{BB962C8B-B14F-4D97-AF65-F5344CB8AC3E}">
        <p14:creationId xmlns:p14="http://schemas.microsoft.com/office/powerpoint/2010/main" val="3419779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参数说明</a:t>
            </a:r>
            <a:endParaRPr lang="zh-CN" altLang="en-US" dirty="0"/>
          </a:p>
        </p:txBody>
      </p:sp>
      <p:sp>
        <p:nvSpPr>
          <p:cNvPr id="3" name="内容占位符 2"/>
          <p:cNvSpPr>
            <a:spLocks noGrp="1"/>
          </p:cNvSpPr>
          <p:nvPr>
            <p:ph idx="1"/>
          </p:nvPr>
        </p:nvSpPr>
        <p:spPr/>
        <p:txBody>
          <a:bodyPr/>
          <a:lstStyle/>
          <a:p>
            <a:r>
              <a:rPr lang="en-US" altLang="zh-CN" dirty="0"/>
              <a:t>-m </a:t>
            </a:r>
            <a:r>
              <a:rPr lang="zh-CN" altLang="en-US" dirty="0"/>
              <a:t>来指定提交的说明信息，跟我们使用的版本控制工具一样；</a:t>
            </a:r>
            <a:r>
              <a:rPr lang="en-US" altLang="zh-CN" dirty="0"/>
              <a:t>-a </a:t>
            </a:r>
            <a:r>
              <a:rPr lang="zh-CN" altLang="en-US" dirty="0"/>
              <a:t>可以指定更新的用户信息；之后是用来创建镜像的容器的 </a:t>
            </a:r>
            <a:r>
              <a:rPr lang="en-US" altLang="zh-CN" dirty="0"/>
              <a:t>ID</a:t>
            </a:r>
            <a:r>
              <a:rPr lang="zh-CN" altLang="en-US" dirty="0"/>
              <a:t>；最后指定目标镜像的仓库名和 </a:t>
            </a:r>
            <a:r>
              <a:rPr lang="en-US" altLang="zh-CN" dirty="0"/>
              <a:t>tag </a:t>
            </a:r>
            <a:r>
              <a:rPr lang="zh-CN" altLang="en-US" dirty="0"/>
              <a:t>信息。创建成功后会返回这个镜像的 </a:t>
            </a:r>
            <a:r>
              <a:rPr lang="en-US" altLang="zh-CN" dirty="0"/>
              <a:t>ID </a:t>
            </a:r>
            <a:r>
              <a:rPr lang="zh-CN" altLang="en-US" dirty="0"/>
              <a:t>信息。</a:t>
            </a:r>
          </a:p>
        </p:txBody>
      </p:sp>
    </p:spTree>
    <p:extLst>
      <p:ext uri="{BB962C8B-B14F-4D97-AF65-F5344CB8AC3E}">
        <p14:creationId xmlns:p14="http://schemas.microsoft.com/office/powerpoint/2010/main" val="187987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半虚拟</a:t>
            </a:r>
            <a:r>
              <a:rPr lang="zh-CN" altLang="en-US" dirty="0" smtClean="0"/>
              <a:t>化</a:t>
            </a:r>
            <a:endParaRPr lang="zh-CN" altLang="en-US" dirty="0"/>
          </a:p>
        </p:txBody>
      </p:sp>
      <p:sp>
        <p:nvSpPr>
          <p:cNvPr id="3" name="内容占位符 2"/>
          <p:cNvSpPr>
            <a:spLocks noGrp="1"/>
          </p:cNvSpPr>
          <p:nvPr>
            <p:ph idx="1"/>
          </p:nvPr>
        </p:nvSpPr>
        <p:spPr/>
        <p:txBody>
          <a:bodyPr/>
          <a:lstStyle/>
          <a:p>
            <a:r>
              <a:rPr lang="zh-CN" altLang="en-US" dirty="0"/>
              <a:t>模拟必定产生性能损耗，所以就有半虚拟化来应对这种窘境。网络、硬盘等部件，直接使用硬件资源，而不进行模拟。</a:t>
            </a:r>
          </a:p>
          <a:p>
            <a:r>
              <a:rPr lang="en-US" altLang="zh-CN" dirty="0"/>
              <a:t>XEN</a:t>
            </a:r>
          </a:p>
          <a:p>
            <a:r>
              <a:rPr lang="zh-CN" altLang="en-US" dirty="0"/>
              <a:t>就是代表。</a:t>
            </a:r>
            <a:r>
              <a:rPr lang="en-US" altLang="zh-CN" dirty="0"/>
              <a:t>XEN</a:t>
            </a:r>
            <a:r>
              <a:rPr lang="zh-CN" altLang="en-US" dirty="0"/>
              <a:t>通过使用特定的内核（物理机和宿主机都需要用开启了半虚拟化特性的内核），可以让虚拟机直接使用物理机的资源，只虚拟部分硬件</a:t>
            </a:r>
            <a:r>
              <a:rPr lang="zh-CN" altLang="en-US" dirty="0" smtClean="0"/>
              <a:t>。</a:t>
            </a:r>
            <a:endParaRPr lang="en-US" altLang="zh-CN" dirty="0" smtClean="0"/>
          </a:p>
          <a:p>
            <a:endParaRPr lang="zh-CN" altLang="en-US" dirty="0" smtClean="0"/>
          </a:p>
          <a:p>
            <a:endParaRPr lang="zh-CN" altLang="en-US" dirty="0"/>
          </a:p>
        </p:txBody>
      </p:sp>
    </p:spTree>
    <p:extLst>
      <p:ext uri="{BB962C8B-B14F-4D97-AF65-F5344CB8AC3E}">
        <p14:creationId xmlns:p14="http://schemas.microsoft.com/office/powerpoint/2010/main" val="3504658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移除本地</a:t>
            </a:r>
            <a:r>
              <a:rPr lang="zh-CN" altLang="en-US" dirty="0" smtClean="0"/>
              <a:t>镜像</a:t>
            </a:r>
            <a:endParaRPr lang="zh-CN" altLang="en-US" dirty="0"/>
          </a:p>
        </p:txBody>
      </p:sp>
      <p:sp>
        <p:nvSpPr>
          <p:cNvPr id="3" name="内容占位符 2"/>
          <p:cNvSpPr>
            <a:spLocks noGrp="1"/>
          </p:cNvSpPr>
          <p:nvPr>
            <p:ph idx="1"/>
          </p:nvPr>
        </p:nvSpPr>
        <p:spPr/>
        <p:txBody>
          <a:bodyPr/>
          <a:lstStyle/>
          <a:p>
            <a:r>
              <a:rPr lang="en-US" altLang="zh-CN" sz="2400" dirty="0" err="1" smtClean="0"/>
              <a:t>docker</a:t>
            </a:r>
            <a:r>
              <a:rPr lang="en-US" altLang="zh-CN" sz="2400" dirty="0" smtClean="0"/>
              <a:t> </a:t>
            </a:r>
            <a:r>
              <a:rPr lang="en-US" altLang="zh-CN" sz="2400" dirty="0" err="1"/>
              <a:t>rmi</a:t>
            </a:r>
            <a:r>
              <a:rPr lang="en-US" altLang="zh-CN" sz="2400" dirty="0"/>
              <a:t> </a:t>
            </a:r>
            <a:r>
              <a:rPr lang="zh-CN" altLang="en-US" sz="2400" dirty="0" smtClean="0"/>
              <a:t> 移除镜像。</a:t>
            </a:r>
            <a:r>
              <a:rPr lang="en-US" altLang="zh-CN" sz="2400" dirty="0" smtClean="0"/>
              <a:t/>
            </a:r>
            <a:br>
              <a:rPr lang="en-US" altLang="zh-CN" sz="2400" dirty="0" smtClean="0"/>
            </a:br>
            <a:r>
              <a:rPr lang="en-US" altLang="zh-CN" sz="2400" dirty="0" err="1" smtClean="0"/>
              <a:t>docker</a:t>
            </a:r>
            <a:r>
              <a:rPr lang="en-US" altLang="zh-CN" sz="2400" dirty="0" smtClean="0"/>
              <a:t> </a:t>
            </a:r>
            <a:r>
              <a:rPr lang="en-US" altLang="zh-CN" sz="2400" dirty="0" err="1"/>
              <a:t>rm</a:t>
            </a:r>
            <a:r>
              <a:rPr lang="en-US" altLang="zh-CN" sz="2400" dirty="0"/>
              <a:t> </a:t>
            </a:r>
            <a:r>
              <a:rPr lang="zh-CN" altLang="en-US" sz="2400" dirty="0" smtClean="0"/>
              <a:t>：移</a:t>
            </a:r>
            <a:r>
              <a:rPr lang="zh-CN" altLang="en-US" sz="2400" dirty="0"/>
              <a:t>除容器。</a:t>
            </a:r>
          </a:p>
          <a:p>
            <a:r>
              <a:rPr lang="en-US" altLang="zh-CN" sz="2400" dirty="0" smtClean="0"/>
              <a:t>$ </a:t>
            </a:r>
            <a:r>
              <a:rPr lang="en-US" altLang="zh-CN" sz="2400" dirty="0" err="1"/>
              <a:t>sudo</a:t>
            </a:r>
            <a:r>
              <a:rPr lang="en-US" altLang="zh-CN" sz="2400" dirty="0"/>
              <a:t> </a:t>
            </a:r>
            <a:r>
              <a:rPr lang="en-US" altLang="zh-CN" sz="2400" dirty="0" err="1"/>
              <a:t>docker</a:t>
            </a:r>
            <a:r>
              <a:rPr lang="en-US" altLang="zh-CN" sz="2400" dirty="0"/>
              <a:t> </a:t>
            </a:r>
            <a:r>
              <a:rPr lang="en-US" altLang="zh-CN" sz="2400" dirty="0" err="1"/>
              <a:t>rmi</a:t>
            </a:r>
            <a:r>
              <a:rPr lang="en-US" altLang="zh-CN" sz="2400" dirty="0"/>
              <a:t> training/</a:t>
            </a:r>
            <a:r>
              <a:rPr lang="en-US" altLang="zh-CN" sz="2400" dirty="0" err="1"/>
              <a:t>sinatra</a:t>
            </a:r>
            <a:endParaRPr lang="en-US" altLang="zh-CN" sz="2400" dirty="0"/>
          </a:p>
          <a:p>
            <a:r>
              <a:rPr lang="en-US" altLang="zh-CN" sz="2400" dirty="0"/>
              <a:t>Untagged: training/</a:t>
            </a:r>
            <a:r>
              <a:rPr lang="en-US" altLang="zh-CN" sz="2400" dirty="0" err="1"/>
              <a:t>sinatra:latest</a:t>
            </a:r>
            <a:endParaRPr lang="en-US" altLang="zh-CN" sz="2400" dirty="0"/>
          </a:p>
          <a:p>
            <a:r>
              <a:rPr lang="en-US" altLang="zh-CN" sz="2400" dirty="0"/>
              <a:t>Deleted: 5bc342fa0b91cabf65246837015197eecfa24b2213ed6a51a8974ae250fedd8d</a:t>
            </a:r>
          </a:p>
          <a:p>
            <a:r>
              <a:rPr lang="en-US" altLang="zh-CN" sz="2400" dirty="0" smtClean="0"/>
              <a:t>*</a:t>
            </a:r>
            <a:r>
              <a:rPr lang="zh-CN" altLang="en-US" sz="2400" dirty="0"/>
              <a:t>注意：在删除镜像之前要先用 </a:t>
            </a:r>
            <a:r>
              <a:rPr lang="en-US" altLang="zh-CN" sz="2400" dirty="0" err="1"/>
              <a:t>docker</a:t>
            </a:r>
            <a:r>
              <a:rPr lang="en-US" altLang="zh-CN" sz="2400" dirty="0"/>
              <a:t> </a:t>
            </a:r>
            <a:r>
              <a:rPr lang="en-US" altLang="zh-CN" sz="2400" dirty="0" err="1"/>
              <a:t>rm</a:t>
            </a:r>
            <a:r>
              <a:rPr lang="en-US" altLang="zh-CN" sz="2400" dirty="0"/>
              <a:t> </a:t>
            </a:r>
            <a:r>
              <a:rPr lang="zh-CN" altLang="en-US" sz="2400" dirty="0"/>
              <a:t>删掉依赖于这个镜像的所有容器。</a:t>
            </a:r>
          </a:p>
        </p:txBody>
      </p:sp>
    </p:spTree>
    <p:extLst>
      <p:ext uri="{BB962C8B-B14F-4D97-AF65-F5344CB8AC3E}">
        <p14:creationId xmlns:p14="http://schemas.microsoft.com/office/powerpoint/2010/main" val="223316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镜像的实现</a:t>
            </a:r>
            <a:r>
              <a:rPr lang="zh-CN" altLang="en-US" b="1" dirty="0" smtClean="0"/>
              <a:t>原理</a:t>
            </a:r>
            <a:endParaRPr lang="zh-CN" altLang="en-US" dirty="0"/>
          </a:p>
        </p:txBody>
      </p:sp>
      <p:sp>
        <p:nvSpPr>
          <p:cNvPr id="3" name="内容占位符 2"/>
          <p:cNvSpPr>
            <a:spLocks noGrp="1"/>
          </p:cNvSpPr>
          <p:nvPr>
            <p:ph idx="1"/>
          </p:nvPr>
        </p:nvSpPr>
        <p:spPr/>
        <p:txBody>
          <a:bodyPr/>
          <a:lstStyle/>
          <a:p>
            <a:r>
              <a:rPr lang="en-US" altLang="zh-CN" sz="2800" dirty="0" err="1" smtClean="0"/>
              <a:t>Docker</a:t>
            </a:r>
            <a:r>
              <a:rPr lang="en-US" altLang="zh-CN" sz="2800" dirty="0" smtClean="0"/>
              <a:t> </a:t>
            </a:r>
            <a:r>
              <a:rPr lang="zh-CN" altLang="en-US" sz="2800" dirty="0"/>
              <a:t>镜像是怎么实现增量的修改和维护的？ 每个镜像都由很多层次构成，</a:t>
            </a:r>
            <a:r>
              <a:rPr lang="en-US" altLang="zh-CN" sz="2800" dirty="0" err="1"/>
              <a:t>Docker</a:t>
            </a:r>
            <a:r>
              <a:rPr lang="en-US" altLang="zh-CN" sz="2800" dirty="0"/>
              <a:t> </a:t>
            </a:r>
            <a:r>
              <a:rPr lang="zh-CN" altLang="en-US" sz="2800" dirty="0"/>
              <a:t>使用 </a:t>
            </a:r>
            <a:r>
              <a:rPr lang="en-US" altLang="zh-CN" sz="2800" dirty="0">
                <a:hlinkClick r:id="rId2"/>
              </a:rPr>
              <a:t>Union FS</a:t>
            </a:r>
            <a:r>
              <a:rPr lang="zh-CN" altLang="en-US" sz="2800" dirty="0"/>
              <a:t> 将这些不同的层结合到一个镜像中去。</a:t>
            </a:r>
          </a:p>
          <a:p>
            <a:r>
              <a:rPr lang="zh-CN" altLang="en-US" sz="2800" dirty="0"/>
              <a:t>通常 </a:t>
            </a:r>
            <a:r>
              <a:rPr lang="en-US" altLang="zh-CN" sz="2800" dirty="0"/>
              <a:t>Union FS </a:t>
            </a:r>
            <a:r>
              <a:rPr lang="zh-CN" altLang="en-US" sz="2800" dirty="0"/>
              <a:t>有两个用途</a:t>
            </a:r>
            <a:r>
              <a:rPr lang="en-US" altLang="zh-CN" sz="2800" dirty="0"/>
              <a:t>, </a:t>
            </a:r>
            <a:r>
              <a:rPr lang="zh-CN" altLang="en-US" sz="2800" dirty="0"/>
              <a:t>一方面可以实现不借助 </a:t>
            </a:r>
            <a:r>
              <a:rPr lang="en-US" altLang="zh-CN" sz="2800" dirty="0"/>
              <a:t>LVM</a:t>
            </a:r>
            <a:r>
              <a:rPr lang="zh-CN" altLang="en-US" sz="2800" dirty="0"/>
              <a:t>、</a:t>
            </a:r>
            <a:r>
              <a:rPr lang="en-US" altLang="zh-CN" sz="2800" dirty="0"/>
              <a:t>RAID </a:t>
            </a:r>
            <a:r>
              <a:rPr lang="zh-CN" altLang="en-US" sz="2800" dirty="0"/>
              <a:t>将多个 </a:t>
            </a:r>
            <a:r>
              <a:rPr lang="en-US" altLang="zh-CN" sz="2800" dirty="0"/>
              <a:t>disk </a:t>
            </a:r>
            <a:r>
              <a:rPr lang="zh-CN" altLang="en-US" sz="2800" dirty="0"/>
              <a:t>挂到同一个目录下</a:t>
            </a:r>
            <a:r>
              <a:rPr lang="en-US" altLang="zh-CN" sz="2800" dirty="0"/>
              <a:t>,</a:t>
            </a:r>
            <a:r>
              <a:rPr lang="zh-CN" altLang="en-US" sz="2800" dirty="0"/>
              <a:t>另一个更常用的就是将一个只读的分支和一个可写的分支联合在一起，</a:t>
            </a:r>
            <a:r>
              <a:rPr lang="en-US" altLang="zh-CN" sz="2800" dirty="0"/>
              <a:t>Live CD </a:t>
            </a:r>
            <a:r>
              <a:rPr lang="zh-CN" altLang="en-US" sz="2800" dirty="0"/>
              <a:t>正是基于此方法可以允许在镜像不变的基础上允许用户在其上进行一些写操作。 </a:t>
            </a:r>
            <a:r>
              <a:rPr lang="en-US" altLang="zh-CN" sz="2800" dirty="0" err="1"/>
              <a:t>Docker</a:t>
            </a:r>
            <a:r>
              <a:rPr lang="en-US" altLang="zh-CN" sz="2800" dirty="0"/>
              <a:t> </a:t>
            </a:r>
            <a:r>
              <a:rPr lang="zh-CN" altLang="en-US" sz="2800" dirty="0"/>
              <a:t>在 </a:t>
            </a:r>
            <a:r>
              <a:rPr lang="en-US" altLang="zh-CN" sz="2800" dirty="0"/>
              <a:t>AUFS </a:t>
            </a:r>
            <a:r>
              <a:rPr lang="zh-CN" altLang="en-US" sz="2800" dirty="0"/>
              <a:t>上构建的容器也是利用了类似的原理。</a:t>
            </a:r>
          </a:p>
          <a:p>
            <a:endParaRPr lang="zh-CN" altLang="en-US" sz="2800" dirty="0"/>
          </a:p>
        </p:txBody>
      </p:sp>
    </p:spTree>
    <p:extLst>
      <p:ext uri="{BB962C8B-B14F-4D97-AF65-F5344CB8AC3E}">
        <p14:creationId xmlns:p14="http://schemas.microsoft.com/office/powerpoint/2010/main" val="531552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p:txBody>
          <a:bodyPr/>
          <a:lstStyle/>
          <a:p>
            <a:r>
              <a:rPr lang="zh-CN" altLang="en-US" dirty="0" smtClean="0"/>
              <a:t>简单</a:t>
            </a:r>
            <a:r>
              <a:rPr lang="zh-CN" altLang="en-US" dirty="0"/>
              <a:t>的说，容器是独立运行的一个或一组应用，以及它们的运行态环境。对应的，虚拟机可以理解为模拟运行的一整套操作系统（提供了运行态环境和其他系统环境）和跑在上面的应用。</a:t>
            </a:r>
          </a:p>
          <a:p>
            <a:endParaRPr lang="zh-CN" altLang="en-US" dirty="0"/>
          </a:p>
        </p:txBody>
      </p:sp>
    </p:spTree>
    <p:extLst>
      <p:ext uri="{BB962C8B-B14F-4D97-AF65-F5344CB8AC3E}">
        <p14:creationId xmlns:p14="http://schemas.microsoft.com/office/powerpoint/2010/main" val="4039664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启动</a:t>
            </a:r>
            <a:r>
              <a:rPr lang="zh-CN" altLang="en-US" b="1" dirty="0" smtClean="0"/>
              <a:t>容器</a:t>
            </a:r>
            <a:endParaRPr lang="zh-CN" altLang="en-US" dirty="0"/>
          </a:p>
        </p:txBody>
      </p:sp>
      <p:sp>
        <p:nvSpPr>
          <p:cNvPr id="3" name="内容占位符 2"/>
          <p:cNvSpPr>
            <a:spLocks noGrp="1"/>
          </p:cNvSpPr>
          <p:nvPr>
            <p:ph idx="1"/>
          </p:nvPr>
        </p:nvSpPr>
        <p:spPr/>
        <p:txBody>
          <a:bodyPr/>
          <a:lstStyle/>
          <a:p>
            <a:r>
              <a:rPr lang="zh-CN" altLang="en-US" dirty="0" smtClean="0"/>
              <a:t>启动</a:t>
            </a:r>
            <a:r>
              <a:rPr lang="zh-CN" altLang="en-US" dirty="0"/>
              <a:t>容器有两种方式，一种是基于镜像新建一个容器并启动，另外一个是将在终止状态（</a:t>
            </a:r>
            <a:r>
              <a:rPr lang="en-US" altLang="zh-CN" dirty="0"/>
              <a:t>stopped</a:t>
            </a:r>
            <a:r>
              <a:rPr lang="zh-CN" altLang="en-US" dirty="0"/>
              <a:t>）的容器重新启动。</a:t>
            </a:r>
          </a:p>
          <a:p>
            <a:endParaRPr lang="zh-CN" altLang="en-US" dirty="0"/>
          </a:p>
        </p:txBody>
      </p:sp>
    </p:spTree>
    <p:extLst>
      <p:ext uri="{BB962C8B-B14F-4D97-AF65-F5344CB8AC3E}">
        <p14:creationId xmlns:p14="http://schemas.microsoft.com/office/powerpoint/2010/main" val="3486141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新建并</a:t>
            </a:r>
            <a:r>
              <a:rPr lang="zh-CN" altLang="en-US" b="1" dirty="0" smtClean="0"/>
              <a:t>启动</a:t>
            </a:r>
            <a:endParaRPr lang="zh-CN" altLang="en-US" dirty="0"/>
          </a:p>
        </p:txBody>
      </p:sp>
      <p:sp>
        <p:nvSpPr>
          <p:cNvPr id="3" name="内容占位符 2"/>
          <p:cNvSpPr>
            <a:spLocks noGrp="1"/>
          </p:cNvSpPr>
          <p:nvPr>
            <p:ph idx="1"/>
          </p:nvPr>
        </p:nvSpPr>
        <p:spPr/>
        <p:txBody>
          <a:bodyPr/>
          <a:lstStyle/>
          <a:p>
            <a:r>
              <a:rPr lang="zh-CN" altLang="en-US" dirty="0"/>
              <a:t>例如，下面的命令输出一个 “</a:t>
            </a:r>
            <a:r>
              <a:rPr lang="en-US" altLang="zh-CN" dirty="0"/>
              <a:t>Hello World”</a:t>
            </a:r>
            <a:r>
              <a:rPr lang="zh-CN" altLang="en-US" dirty="0"/>
              <a:t>，之后终止容器。</a:t>
            </a:r>
          </a:p>
          <a:p>
            <a:endParaRPr lang="zh-CN" altLang="en-US" dirty="0"/>
          </a:p>
          <a:p>
            <a:r>
              <a:rPr lang="en-US" altLang="zh-CN" dirty="0"/>
              <a:t>$ </a:t>
            </a:r>
            <a:r>
              <a:rPr lang="en-US" altLang="zh-CN" dirty="0" err="1"/>
              <a:t>sudo</a:t>
            </a:r>
            <a:r>
              <a:rPr lang="en-US" altLang="zh-CN" dirty="0"/>
              <a:t> </a:t>
            </a:r>
            <a:r>
              <a:rPr lang="en-US" altLang="zh-CN" dirty="0" err="1"/>
              <a:t>docker</a:t>
            </a:r>
            <a:r>
              <a:rPr lang="en-US" altLang="zh-CN" dirty="0"/>
              <a:t> run ubuntu:14.04 /bin/echo 'Hello world'</a:t>
            </a:r>
          </a:p>
          <a:p>
            <a:r>
              <a:rPr lang="en-US" altLang="zh-CN" dirty="0"/>
              <a:t>Hello world</a:t>
            </a:r>
            <a:endParaRPr lang="zh-CN" altLang="en-US" dirty="0"/>
          </a:p>
        </p:txBody>
      </p:sp>
    </p:spTree>
    <p:extLst>
      <p:ext uri="{BB962C8B-B14F-4D97-AF65-F5344CB8AC3E}">
        <p14:creationId xmlns:p14="http://schemas.microsoft.com/office/powerpoint/2010/main" val="3233798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启动容器</a:t>
            </a:r>
            <a:endParaRPr lang="zh-CN" altLang="en-US" dirty="0"/>
          </a:p>
        </p:txBody>
      </p:sp>
      <p:sp>
        <p:nvSpPr>
          <p:cNvPr id="3" name="内容占位符 2"/>
          <p:cNvSpPr>
            <a:spLocks noGrp="1"/>
          </p:cNvSpPr>
          <p:nvPr>
            <p:ph idx="1"/>
          </p:nvPr>
        </p:nvSpPr>
        <p:spPr/>
        <p:txBody>
          <a:bodyPr/>
          <a:lstStyle/>
          <a:p>
            <a:r>
              <a:rPr lang="zh-CN" altLang="en-US" dirty="0"/>
              <a:t>下面的命令则启动一个 </a:t>
            </a:r>
            <a:r>
              <a:rPr lang="en-US" altLang="zh-CN" dirty="0"/>
              <a:t>bash </a:t>
            </a:r>
            <a:r>
              <a:rPr lang="zh-CN" altLang="en-US" dirty="0"/>
              <a:t>终端，允许用户进行交互。</a:t>
            </a:r>
          </a:p>
          <a:p>
            <a:endParaRPr lang="zh-CN" altLang="en-US" dirty="0"/>
          </a:p>
          <a:p>
            <a:r>
              <a:rPr lang="en-US" altLang="zh-CN" dirty="0"/>
              <a:t>$ </a:t>
            </a:r>
            <a:r>
              <a:rPr lang="en-US" altLang="zh-CN" dirty="0" err="1"/>
              <a:t>sudo</a:t>
            </a:r>
            <a:r>
              <a:rPr lang="en-US" altLang="zh-CN" dirty="0"/>
              <a:t> </a:t>
            </a:r>
            <a:r>
              <a:rPr lang="en-US" altLang="zh-CN" dirty="0" err="1"/>
              <a:t>docker</a:t>
            </a:r>
            <a:r>
              <a:rPr lang="en-US" altLang="zh-CN" dirty="0"/>
              <a:t> run -t -</a:t>
            </a:r>
            <a:r>
              <a:rPr lang="en-US" altLang="zh-CN" dirty="0" err="1"/>
              <a:t>i</a:t>
            </a:r>
            <a:r>
              <a:rPr lang="en-US" altLang="zh-CN" dirty="0"/>
              <a:t> ubuntu:14.04 /bin/bash</a:t>
            </a:r>
          </a:p>
          <a:p>
            <a:r>
              <a:rPr lang="en-US" altLang="zh-CN" dirty="0"/>
              <a:t>root@af8bae53bdd3:/#</a:t>
            </a:r>
            <a:endParaRPr lang="zh-CN" altLang="en-US" dirty="0"/>
          </a:p>
        </p:txBody>
      </p:sp>
    </p:spTree>
    <p:extLst>
      <p:ext uri="{BB962C8B-B14F-4D97-AF65-F5344CB8AC3E}">
        <p14:creationId xmlns:p14="http://schemas.microsoft.com/office/powerpoint/2010/main" val="1318578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其中，</a:t>
            </a:r>
            <a:r>
              <a:rPr lang="en-US" altLang="zh-CN" dirty="0"/>
              <a:t>-t </a:t>
            </a:r>
            <a:r>
              <a:rPr lang="zh-CN" altLang="en-US" dirty="0"/>
              <a:t>选项让</a:t>
            </a:r>
            <a:r>
              <a:rPr lang="en-US" altLang="zh-CN" dirty="0" err="1"/>
              <a:t>Docker</a:t>
            </a:r>
            <a:r>
              <a:rPr lang="zh-CN" altLang="en-US" dirty="0"/>
              <a:t>分配一个伪终端（</a:t>
            </a:r>
            <a:r>
              <a:rPr lang="en-US" altLang="zh-CN" dirty="0"/>
              <a:t>pseudo-</a:t>
            </a:r>
            <a:r>
              <a:rPr lang="en-US" altLang="zh-CN" dirty="0" err="1"/>
              <a:t>tty</a:t>
            </a:r>
            <a:r>
              <a:rPr lang="zh-CN" altLang="en-US" dirty="0"/>
              <a:t>）并绑定到容器的标准输入上， </a:t>
            </a:r>
            <a:r>
              <a:rPr lang="en-US" altLang="zh-CN" dirty="0"/>
              <a:t>-</a:t>
            </a:r>
            <a:r>
              <a:rPr lang="en-US" altLang="zh-CN" dirty="0" err="1"/>
              <a:t>i</a:t>
            </a:r>
            <a:r>
              <a:rPr lang="en-US" altLang="zh-CN" dirty="0"/>
              <a:t> </a:t>
            </a:r>
            <a:r>
              <a:rPr lang="zh-CN" altLang="en-US" dirty="0"/>
              <a:t>则让容器的标准输入保持打开。</a:t>
            </a:r>
          </a:p>
        </p:txBody>
      </p:sp>
    </p:spTree>
    <p:extLst>
      <p:ext uri="{BB962C8B-B14F-4D97-AF65-F5344CB8AC3E}">
        <p14:creationId xmlns:p14="http://schemas.microsoft.com/office/powerpoint/2010/main" val="3860785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r>
              <a:rPr lang="zh-CN" altLang="en-US" dirty="0" smtClean="0"/>
              <a:t>执行的原理</a:t>
            </a:r>
            <a:endParaRPr lang="zh-CN" altLang="en-US" dirty="0"/>
          </a:p>
        </p:txBody>
      </p:sp>
      <p:sp>
        <p:nvSpPr>
          <p:cNvPr id="3" name="内容占位符 2"/>
          <p:cNvSpPr>
            <a:spLocks noGrp="1"/>
          </p:cNvSpPr>
          <p:nvPr>
            <p:ph idx="1"/>
          </p:nvPr>
        </p:nvSpPr>
        <p:spPr/>
        <p:txBody>
          <a:bodyPr/>
          <a:lstStyle/>
          <a:p>
            <a:r>
              <a:rPr lang="zh-CN" altLang="en-US" sz="2400" dirty="0"/>
              <a:t>当利用 </a:t>
            </a:r>
            <a:r>
              <a:rPr lang="en-US" altLang="zh-CN" sz="2400" dirty="0" err="1"/>
              <a:t>docker</a:t>
            </a:r>
            <a:r>
              <a:rPr lang="en-US" altLang="zh-CN" sz="2400" dirty="0"/>
              <a:t> run </a:t>
            </a:r>
            <a:r>
              <a:rPr lang="zh-CN" altLang="en-US" sz="2400" dirty="0"/>
              <a:t>来创建容器时，</a:t>
            </a:r>
            <a:r>
              <a:rPr lang="en-US" altLang="zh-CN" sz="2400" dirty="0" err="1"/>
              <a:t>Docker</a:t>
            </a:r>
            <a:r>
              <a:rPr lang="en-US" altLang="zh-CN" sz="2400" dirty="0"/>
              <a:t> </a:t>
            </a:r>
            <a:r>
              <a:rPr lang="zh-CN" altLang="en-US" sz="2400" dirty="0"/>
              <a:t>在后台运行的标准操作包括：</a:t>
            </a:r>
          </a:p>
          <a:p>
            <a:endParaRPr lang="zh-CN" altLang="en-US" sz="2400" dirty="0"/>
          </a:p>
          <a:p>
            <a:r>
              <a:rPr lang="zh-CN" altLang="en-US" sz="2400" dirty="0"/>
              <a:t>检查本地是否存在指定的镜像，不存在就从公有仓库下载</a:t>
            </a:r>
          </a:p>
          <a:p>
            <a:r>
              <a:rPr lang="zh-CN" altLang="en-US" sz="2400" dirty="0"/>
              <a:t>利用镜像创建并启动一个容器</a:t>
            </a:r>
          </a:p>
          <a:p>
            <a:r>
              <a:rPr lang="zh-CN" altLang="en-US" sz="2400" dirty="0"/>
              <a:t>分配一个文件系统，并在只读的镜像层外面挂载一层可读写层</a:t>
            </a:r>
          </a:p>
          <a:p>
            <a:r>
              <a:rPr lang="zh-CN" altLang="en-US" sz="2400" dirty="0"/>
              <a:t>从宿主主机配置的网桥接口中桥接一个虚拟接口到容器中去</a:t>
            </a:r>
          </a:p>
          <a:p>
            <a:r>
              <a:rPr lang="zh-CN" altLang="en-US" sz="2400" dirty="0"/>
              <a:t>从地址池配置一个 </a:t>
            </a:r>
            <a:r>
              <a:rPr lang="en-US" altLang="zh-CN" sz="2400" dirty="0" err="1"/>
              <a:t>ip</a:t>
            </a:r>
            <a:r>
              <a:rPr lang="en-US" altLang="zh-CN" sz="2400" dirty="0"/>
              <a:t> </a:t>
            </a:r>
            <a:r>
              <a:rPr lang="zh-CN" altLang="en-US" sz="2400" dirty="0"/>
              <a:t>地址给容器</a:t>
            </a:r>
          </a:p>
          <a:p>
            <a:r>
              <a:rPr lang="zh-CN" altLang="en-US" sz="2400" dirty="0"/>
              <a:t>执行用户指定的应用程序</a:t>
            </a:r>
          </a:p>
          <a:p>
            <a:r>
              <a:rPr lang="zh-CN" altLang="en-US" sz="2400" dirty="0"/>
              <a:t>执行完毕后容器被终止</a:t>
            </a:r>
          </a:p>
        </p:txBody>
      </p:sp>
    </p:spTree>
    <p:extLst>
      <p:ext uri="{BB962C8B-B14F-4D97-AF65-F5344CB8AC3E}">
        <p14:creationId xmlns:p14="http://schemas.microsoft.com/office/powerpoint/2010/main" val="3017257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启动已终止</a:t>
            </a:r>
            <a:r>
              <a:rPr lang="zh-CN" altLang="en-US" dirty="0" smtClean="0"/>
              <a:t>容器</a:t>
            </a:r>
            <a:endParaRPr lang="zh-CN" altLang="en-US" dirty="0"/>
          </a:p>
        </p:txBody>
      </p:sp>
      <p:sp>
        <p:nvSpPr>
          <p:cNvPr id="3" name="内容占位符 2"/>
          <p:cNvSpPr>
            <a:spLocks noGrp="1"/>
          </p:cNvSpPr>
          <p:nvPr>
            <p:ph idx="1"/>
          </p:nvPr>
        </p:nvSpPr>
        <p:spPr/>
        <p:txBody>
          <a:bodyPr/>
          <a:lstStyle/>
          <a:p>
            <a:endParaRPr lang="zh-CN" altLang="en-US" sz="2000" dirty="0"/>
          </a:p>
          <a:p>
            <a:r>
              <a:rPr lang="en-US" altLang="zh-CN" sz="2000" dirty="0" err="1" smtClean="0">
                <a:solidFill>
                  <a:schemeClr val="tx2">
                    <a:lumMod val="60000"/>
                    <a:lumOff val="40000"/>
                  </a:schemeClr>
                </a:solidFill>
              </a:rPr>
              <a:t>docker</a:t>
            </a:r>
            <a:r>
              <a:rPr lang="en-US" altLang="zh-CN" sz="2000" dirty="0" smtClean="0">
                <a:solidFill>
                  <a:schemeClr val="tx2">
                    <a:lumMod val="60000"/>
                    <a:lumOff val="40000"/>
                  </a:schemeClr>
                </a:solidFill>
              </a:rPr>
              <a:t> start </a:t>
            </a:r>
            <a:r>
              <a:rPr lang="zh-CN" altLang="en-US" sz="2000" dirty="0" smtClean="0">
                <a:solidFill>
                  <a:schemeClr val="tx2">
                    <a:lumMod val="60000"/>
                    <a:lumOff val="40000"/>
                  </a:schemeClr>
                </a:solidFill>
              </a:rPr>
              <a:t>容器名称</a:t>
            </a:r>
            <a:endParaRPr lang="zh-CN" altLang="en-US" sz="2000" dirty="0">
              <a:solidFill>
                <a:schemeClr val="tx2">
                  <a:lumMod val="60000"/>
                  <a:lumOff val="40000"/>
                </a:schemeClr>
              </a:solidFill>
            </a:endParaRPr>
          </a:p>
          <a:p>
            <a:r>
              <a:rPr lang="zh-CN" altLang="en-US" sz="2000" dirty="0" smtClean="0"/>
              <a:t>容器</a:t>
            </a:r>
            <a:r>
              <a:rPr lang="zh-CN" altLang="en-US" sz="2000" dirty="0"/>
              <a:t>的核心为所执行的应用程序，所需要的资源都是应用程序运行所必需的。除此之外，并没有其它的资源。可以在伪终端中利用 </a:t>
            </a:r>
            <a:r>
              <a:rPr lang="en-US" altLang="zh-CN" sz="2000" dirty="0" err="1"/>
              <a:t>ps</a:t>
            </a:r>
            <a:r>
              <a:rPr lang="en-US" altLang="zh-CN" sz="2000" dirty="0"/>
              <a:t> </a:t>
            </a:r>
            <a:r>
              <a:rPr lang="zh-CN" altLang="en-US" sz="2000" dirty="0"/>
              <a:t>或 </a:t>
            </a:r>
            <a:r>
              <a:rPr lang="en-US" altLang="zh-CN" sz="2000" dirty="0"/>
              <a:t>top </a:t>
            </a:r>
            <a:r>
              <a:rPr lang="zh-CN" altLang="en-US" sz="2000" dirty="0"/>
              <a:t>来查看进程信息。</a:t>
            </a:r>
          </a:p>
          <a:p>
            <a:endParaRPr lang="zh-CN" altLang="en-US" sz="2000" dirty="0"/>
          </a:p>
          <a:p>
            <a:r>
              <a:rPr lang="en-US" altLang="zh-CN" sz="2000" dirty="0"/>
              <a:t>root@ba267838cc1b:/# </a:t>
            </a:r>
            <a:r>
              <a:rPr lang="en-US" altLang="zh-CN" sz="2000" dirty="0" err="1"/>
              <a:t>ps</a:t>
            </a:r>
            <a:endParaRPr lang="en-US" altLang="zh-CN" sz="2000" dirty="0"/>
          </a:p>
          <a:p>
            <a:r>
              <a:rPr lang="en-US" altLang="zh-CN" sz="2000" dirty="0"/>
              <a:t>  PID TTY          TIME CMD</a:t>
            </a:r>
          </a:p>
          <a:p>
            <a:r>
              <a:rPr lang="en-US" altLang="zh-CN" sz="2000" dirty="0"/>
              <a:t>    1 ?        00:00:00 bash</a:t>
            </a:r>
          </a:p>
          <a:p>
            <a:r>
              <a:rPr lang="en-US" altLang="zh-CN" sz="2000" dirty="0"/>
              <a:t>   11 ?        00:00:00 </a:t>
            </a:r>
            <a:r>
              <a:rPr lang="en-US" altLang="zh-CN" sz="2000" dirty="0" err="1"/>
              <a:t>ps</a:t>
            </a:r>
            <a:endParaRPr lang="zh-CN" altLang="en-US" sz="2000" dirty="0"/>
          </a:p>
        </p:txBody>
      </p:sp>
    </p:spTree>
    <p:extLst>
      <p:ext uri="{BB962C8B-B14F-4D97-AF65-F5344CB8AC3E}">
        <p14:creationId xmlns:p14="http://schemas.microsoft.com/office/powerpoint/2010/main" val="746362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终止</a:t>
            </a:r>
            <a:r>
              <a:rPr lang="zh-CN" altLang="en-US" dirty="0" smtClean="0"/>
              <a:t>容器</a:t>
            </a:r>
            <a:endParaRPr lang="zh-CN" altLang="en-US" dirty="0"/>
          </a:p>
        </p:txBody>
      </p:sp>
      <p:sp>
        <p:nvSpPr>
          <p:cNvPr id="3" name="内容占位符 2"/>
          <p:cNvSpPr>
            <a:spLocks noGrp="1"/>
          </p:cNvSpPr>
          <p:nvPr>
            <p:ph idx="1"/>
          </p:nvPr>
        </p:nvSpPr>
        <p:spPr/>
        <p:txBody>
          <a:bodyPr/>
          <a:lstStyle/>
          <a:p>
            <a:endParaRPr lang="zh-CN" altLang="en-US" sz="2800" dirty="0"/>
          </a:p>
          <a:p>
            <a:r>
              <a:rPr lang="zh-CN" altLang="en-US" sz="2800" dirty="0"/>
              <a:t>可以使用 </a:t>
            </a:r>
            <a:r>
              <a:rPr lang="en-US" altLang="zh-CN" sz="2800" dirty="0" err="1"/>
              <a:t>docker</a:t>
            </a:r>
            <a:r>
              <a:rPr lang="en-US" altLang="zh-CN" sz="2800" dirty="0"/>
              <a:t> stop </a:t>
            </a:r>
            <a:r>
              <a:rPr lang="zh-CN" altLang="en-US" sz="2800" dirty="0"/>
              <a:t>来终止一个运行中的容器</a:t>
            </a:r>
            <a:r>
              <a:rPr lang="zh-CN" altLang="en-US" sz="2800" dirty="0" smtClean="0"/>
              <a:t>。</a:t>
            </a:r>
            <a:endParaRPr lang="zh-CN" altLang="en-US" sz="2800" dirty="0"/>
          </a:p>
          <a:p>
            <a:r>
              <a:rPr lang="zh-CN" altLang="en-US" sz="2800" dirty="0"/>
              <a:t>此外，当</a:t>
            </a:r>
            <a:r>
              <a:rPr lang="en-US" altLang="zh-CN" sz="2800" dirty="0" err="1"/>
              <a:t>Docker</a:t>
            </a:r>
            <a:r>
              <a:rPr lang="zh-CN" altLang="en-US" sz="2800" dirty="0"/>
              <a:t>容器中指定的应用终结时，容器也自动终止。 例如对于上一章节中只启动了一个终端的容器，用户通过 </a:t>
            </a:r>
            <a:r>
              <a:rPr lang="en-US" altLang="zh-CN" sz="2800" dirty="0"/>
              <a:t>exit </a:t>
            </a:r>
            <a:r>
              <a:rPr lang="zh-CN" altLang="en-US" sz="2800" dirty="0"/>
              <a:t>命令或 </a:t>
            </a:r>
            <a:r>
              <a:rPr lang="en-US" altLang="zh-CN" sz="2800" dirty="0" err="1"/>
              <a:t>Ctrl+d</a:t>
            </a:r>
            <a:r>
              <a:rPr lang="en-US" altLang="zh-CN" sz="2800" dirty="0"/>
              <a:t> </a:t>
            </a:r>
            <a:r>
              <a:rPr lang="zh-CN" altLang="en-US" sz="2800" dirty="0"/>
              <a:t>来退出终端时，所创建的容器立刻终止。</a:t>
            </a:r>
          </a:p>
          <a:p>
            <a:endParaRPr lang="zh-CN" altLang="en-US" sz="2800" dirty="0"/>
          </a:p>
          <a:p>
            <a:r>
              <a:rPr lang="zh-CN" altLang="en-US" sz="2800" dirty="0"/>
              <a:t>终止状态的容器可以用 </a:t>
            </a:r>
            <a:r>
              <a:rPr lang="en-US" altLang="zh-CN" sz="2800" dirty="0" err="1"/>
              <a:t>docker</a:t>
            </a:r>
            <a:r>
              <a:rPr lang="en-US" altLang="zh-CN" sz="2800" dirty="0"/>
              <a:t> </a:t>
            </a:r>
            <a:r>
              <a:rPr lang="en-US" altLang="zh-CN" sz="2800" dirty="0" err="1"/>
              <a:t>ps</a:t>
            </a:r>
            <a:r>
              <a:rPr lang="en-US" altLang="zh-CN" sz="2800" dirty="0"/>
              <a:t> -a </a:t>
            </a:r>
            <a:r>
              <a:rPr lang="zh-CN" altLang="en-US" sz="2800" dirty="0"/>
              <a:t>命令看到。例如</a:t>
            </a:r>
          </a:p>
        </p:txBody>
      </p:sp>
    </p:spTree>
    <p:extLst>
      <p:ext uri="{BB962C8B-B14F-4D97-AF65-F5344CB8AC3E}">
        <p14:creationId xmlns:p14="http://schemas.microsoft.com/office/powerpoint/2010/main" val="182998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现在</a:t>
            </a:r>
            <a:r>
              <a:rPr lang="en-US" altLang="zh-CN" dirty="0"/>
              <a:t>QEMU</a:t>
            </a:r>
            <a:r>
              <a:rPr lang="zh-CN" altLang="en-US" dirty="0"/>
              <a:t>、</a:t>
            </a:r>
            <a:r>
              <a:rPr lang="en-US" altLang="zh-CN" dirty="0"/>
              <a:t>VMware</a:t>
            </a:r>
            <a:r>
              <a:rPr lang="zh-CN" altLang="en-US" dirty="0"/>
              <a:t>也加入了很多半虚拟化的特性。 比如</a:t>
            </a:r>
          </a:p>
          <a:p>
            <a:r>
              <a:rPr lang="en-US" altLang="zh-CN" dirty="0"/>
              <a:t>QEMU-KVM</a:t>
            </a:r>
            <a:r>
              <a:rPr lang="zh-CN" altLang="en-US" dirty="0"/>
              <a:t>支持，俗称</a:t>
            </a:r>
            <a:r>
              <a:rPr lang="en-US" altLang="zh-CN" dirty="0"/>
              <a:t>KVM</a:t>
            </a:r>
            <a:r>
              <a:rPr lang="zh-CN" altLang="en-US" dirty="0"/>
              <a:t>。</a:t>
            </a:r>
          </a:p>
          <a:p>
            <a:r>
              <a:rPr lang="en-US" altLang="zh-CN" dirty="0"/>
              <a:t>VMware</a:t>
            </a:r>
            <a:r>
              <a:rPr lang="zh-CN" altLang="en-US" dirty="0"/>
              <a:t>的</a:t>
            </a:r>
            <a:r>
              <a:rPr lang="en-US" altLang="zh-CN" dirty="0"/>
              <a:t>VMware-tools</a:t>
            </a:r>
            <a:r>
              <a:rPr lang="zh-CN" altLang="en-US" dirty="0"/>
              <a:t>。</a:t>
            </a:r>
          </a:p>
          <a:p>
            <a:pPr marL="0" indent="0">
              <a:buNone/>
            </a:pPr>
            <a:endParaRPr lang="zh-CN" altLang="en-US" dirty="0"/>
          </a:p>
        </p:txBody>
      </p:sp>
    </p:spTree>
    <p:extLst>
      <p:ext uri="{BB962C8B-B14F-4D97-AF65-F5344CB8AC3E}">
        <p14:creationId xmlns:p14="http://schemas.microsoft.com/office/powerpoint/2010/main" val="963112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查看已关闭的容器</a:t>
            </a:r>
            <a:endParaRPr lang="zh-CN" altLang="en-US" dirty="0"/>
          </a:p>
        </p:txBody>
      </p:sp>
      <p:sp>
        <p:nvSpPr>
          <p:cNvPr id="3" name="内容占位符 2"/>
          <p:cNvSpPr>
            <a:spLocks noGrp="1"/>
          </p:cNvSpPr>
          <p:nvPr>
            <p:ph idx="1"/>
          </p:nvPr>
        </p:nvSpPr>
        <p:spPr/>
        <p:txBody>
          <a:bodyPr/>
          <a:lstStyle/>
          <a:p>
            <a:endParaRPr lang="en-US" altLang="zh-CN" sz="2400" dirty="0" smtClean="0"/>
          </a:p>
          <a:p>
            <a:r>
              <a:rPr lang="zh-CN" altLang="en-US" sz="2400" dirty="0"/>
              <a:t>终止状态的容器可以用 </a:t>
            </a:r>
            <a:r>
              <a:rPr lang="en-US" altLang="zh-CN" sz="2400" dirty="0" err="1"/>
              <a:t>docker</a:t>
            </a:r>
            <a:r>
              <a:rPr lang="en-US" altLang="zh-CN" sz="2400" dirty="0"/>
              <a:t> </a:t>
            </a:r>
            <a:r>
              <a:rPr lang="en-US" altLang="zh-CN" sz="2400" dirty="0" err="1"/>
              <a:t>ps</a:t>
            </a:r>
            <a:r>
              <a:rPr lang="en-US" altLang="zh-CN" sz="2400" dirty="0"/>
              <a:t> -a </a:t>
            </a:r>
            <a:r>
              <a:rPr lang="zh-CN" altLang="en-US" sz="2400" dirty="0"/>
              <a:t>命令看到。</a:t>
            </a:r>
            <a:r>
              <a:rPr lang="zh-CN" altLang="en-US" sz="2400" dirty="0" smtClean="0"/>
              <a:t>例如</a:t>
            </a:r>
            <a:endParaRPr lang="en-US" altLang="zh-CN" sz="2400" dirty="0" smtClean="0"/>
          </a:p>
          <a:p>
            <a:r>
              <a:rPr lang="en-US" altLang="zh-CN" sz="2400" dirty="0" err="1" smtClean="0"/>
              <a:t>docker</a:t>
            </a:r>
            <a:r>
              <a:rPr lang="en-US" altLang="zh-CN" sz="2400" dirty="0" smtClean="0"/>
              <a:t> </a:t>
            </a:r>
            <a:r>
              <a:rPr lang="en-US" altLang="zh-CN" sz="2400" dirty="0"/>
              <a:t>restart </a:t>
            </a:r>
            <a:r>
              <a:rPr lang="zh-CN" altLang="en-US" sz="2400" dirty="0"/>
              <a:t>命令会将一个运行态的容器终止，然后再重新启动它。</a:t>
            </a:r>
            <a:endParaRPr lang="en-US" altLang="zh-CN" sz="2400" dirty="0" smtClean="0"/>
          </a:p>
        </p:txBody>
      </p:sp>
      <p:pic>
        <p:nvPicPr>
          <p:cNvPr id="5" name="图片 4"/>
          <p:cNvPicPr>
            <a:picLocks noChangeAspect="1"/>
          </p:cNvPicPr>
          <p:nvPr/>
        </p:nvPicPr>
        <p:blipFill>
          <a:blip r:embed="rId2"/>
          <a:stretch>
            <a:fillRect/>
          </a:stretch>
        </p:blipFill>
        <p:spPr>
          <a:xfrm>
            <a:off x="179512" y="3789040"/>
            <a:ext cx="8964488" cy="1232472"/>
          </a:xfrm>
          <a:prstGeom prst="rect">
            <a:avLst/>
          </a:prstGeom>
        </p:spPr>
      </p:pic>
    </p:spTree>
    <p:extLst>
      <p:ext uri="{BB962C8B-B14F-4D97-AF65-F5344CB8AC3E}">
        <p14:creationId xmlns:p14="http://schemas.microsoft.com/office/powerpoint/2010/main" val="2835958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attach </a:t>
            </a:r>
            <a:r>
              <a:rPr lang="zh-CN" altLang="en-US" dirty="0" smtClean="0"/>
              <a:t>命令</a:t>
            </a:r>
            <a:endParaRPr lang="zh-CN" altLang="en-US" dirty="0"/>
          </a:p>
        </p:txBody>
      </p:sp>
      <p:sp>
        <p:nvSpPr>
          <p:cNvPr id="3" name="内容占位符 2"/>
          <p:cNvSpPr>
            <a:spLocks noGrp="1"/>
          </p:cNvSpPr>
          <p:nvPr>
            <p:ph idx="1"/>
          </p:nvPr>
        </p:nvSpPr>
        <p:spPr>
          <a:xfrm>
            <a:off x="457200" y="1399630"/>
            <a:ext cx="8229600" cy="4525963"/>
          </a:xfrm>
        </p:spPr>
        <p:txBody>
          <a:bodyPr/>
          <a:lstStyle/>
          <a:p>
            <a:endParaRPr lang="zh-CN" altLang="en-US" sz="2000" dirty="0"/>
          </a:p>
          <a:p>
            <a:r>
              <a:rPr lang="en-US" altLang="zh-CN" sz="2000" dirty="0" err="1"/>
              <a:t>docker</a:t>
            </a:r>
            <a:r>
              <a:rPr lang="en-US" altLang="zh-CN" sz="2000" dirty="0"/>
              <a:t> attach </a:t>
            </a:r>
            <a:r>
              <a:rPr lang="zh-CN" altLang="en-US" sz="2000" dirty="0"/>
              <a:t>是</a:t>
            </a:r>
            <a:r>
              <a:rPr lang="en-US" altLang="zh-CN" sz="2000" dirty="0" err="1"/>
              <a:t>Docker</a:t>
            </a:r>
            <a:r>
              <a:rPr lang="zh-CN" altLang="en-US" sz="2000" dirty="0"/>
              <a:t>自带的命令。下面示例如何使用该命令。</a:t>
            </a:r>
          </a:p>
          <a:p>
            <a:endParaRPr lang="zh-CN" altLang="en-US" sz="2000" dirty="0"/>
          </a:p>
          <a:p>
            <a:r>
              <a:rPr lang="en-US" altLang="zh-CN" sz="2000" dirty="0"/>
              <a:t>$ </a:t>
            </a:r>
            <a:r>
              <a:rPr lang="en-US" altLang="zh-CN" sz="2000" b="1" dirty="0" err="1">
                <a:effectLst>
                  <a:outerShdw blurRad="38100" dist="38100" dir="2700000" algn="tl">
                    <a:srgbClr val="000000">
                      <a:alpha val="43137"/>
                    </a:srgbClr>
                  </a:outerShdw>
                </a:effectLst>
              </a:rPr>
              <a:t>sudo</a:t>
            </a:r>
            <a:r>
              <a:rPr lang="en-US" altLang="zh-CN" sz="2000" b="1" dirty="0">
                <a:effectLst>
                  <a:outerShdw blurRad="38100" dist="38100" dir="2700000" algn="tl">
                    <a:srgbClr val="000000">
                      <a:alpha val="43137"/>
                    </a:srgbClr>
                  </a:outerShdw>
                </a:effectLst>
              </a:rPr>
              <a:t> </a:t>
            </a:r>
            <a:r>
              <a:rPr lang="en-US" altLang="zh-CN" sz="2000" b="1" dirty="0" err="1">
                <a:effectLst>
                  <a:outerShdw blurRad="38100" dist="38100" dir="2700000" algn="tl">
                    <a:srgbClr val="000000">
                      <a:alpha val="43137"/>
                    </a:srgbClr>
                  </a:outerShdw>
                </a:effectLst>
              </a:rPr>
              <a:t>docker</a:t>
            </a:r>
            <a:r>
              <a:rPr lang="en-US" altLang="zh-CN" sz="2000" b="1" dirty="0">
                <a:effectLst>
                  <a:outerShdw blurRad="38100" dist="38100" dir="2700000" algn="tl">
                    <a:srgbClr val="000000">
                      <a:alpha val="43137"/>
                    </a:srgbClr>
                  </a:outerShdw>
                </a:effectLst>
              </a:rPr>
              <a:t> run -</a:t>
            </a:r>
            <a:r>
              <a:rPr lang="en-US" altLang="zh-CN" sz="2000" b="1" dirty="0" err="1">
                <a:effectLst>
                  <a:outerShdw blurRad="38100" dist="38100" dir="2700000" algn="tl">
                    <a:srgbClr val="000000">
                      <a:alpha val="43137"/>
                    </a:srgbClr>
                  </a:outerShdw>
                </a:effectLst>
              </a:rPr>
              <a:t>idt</a:t>
            </a:r>
            <a:r>
              <a:rPr lang="en-US" altLang="zh-CN" sz="2000" b="1" dirty="0">
                <a:effectLst>
                  <a:outerShdw blurRad="38100" dist="38100" dir="2700000" algn="tl">
                    <a:srgbClr val="000000">
                      <a:alpha val="43137"/>
                    </a:srgbClr>
                  </a:outerShdw>
                </a:effectLst>
              </a:rPr>
              <a:t> </a:t>
            </a:r>
            <a:r>
              <a:rPr lang="en-US" altLang="zh-CN" sz="2000" b="1" dirty="0" err="1" smtClean="0">
                <a:effectLst>
                  <a:outerShdw blurRad="38100" dist="38100" dir="2700000" algn="tl">
                    <a:srgbClr val="000000">
                      <a:alpha val="43137"/>
                    </a:srgbClr>
                  </a:outerShdw>
                </a:effectLst>
              </a:rPr>
              <a:t>ubuntu</a:t>
            </a:r>
            <a:r>
              <a:rPr lang="zh-CN" altLang="en-US" sz="2000" b="1" dirty="0" smtClean="0">
                <a:effectLst>
                  <a:outerShdw blurRad="38100" dist="38100" dir="2700000" algn="tl">
                    <a:srgbClr val="000000">
                      <a:alpha val="43137"/>
                    </a:srgbClr>
                  </a:outerShdw>
                </a:effectLst>
              </a:rPr>
              <a:t>启动虚拟机</a:t>
            </a:r>
            <a:endParaRPr lang="en-US" altLang="zh-CN" sz="2000" b="1" dirty="0">
              <a:effectLst>
                <a:outerShdw blurRad="38100" dist="38100" dir="2700000" algn="tl">
                  <a:srgbClr val="000000">
                    <a:alpha val="43137"/>
                  </a:srgbClr>
                </a:outerShdw>
              </a:effectLst>
            </a:endParaRPr>
          </a:p>
          <a:p>
            <a:r>
              <a:rPr lang="en-US" altLang="zh-CN" sz="2000" dirty="0"/>
              <a:t>243c32535da7d142fb0e6df616a3c3ada0b8ab417937c853a9e1c251f499f550</a:t>
            </a:r>
          </a:p>
          <a:p>
            <a:r>
              <a:rPr lang="en-US" altLang="zh-CN" sz="2000" dirty="0"/>
              <a:t>$ </a:t>
            </a:r>
            <a:r>
              <a:rPr lang="en-US" altLang="zh-CN" sz="2000" dirty="0" err="1"/>
              <a:t>sudo</a:t>
            </a:r>
            <a:r>
              <a:rPr lang="en-US" altLang="zh-CN" sz="2000" dirty="0"/>
              <a:t> </a:t>
            </a:r>
            <a:r>
              <a:rPr lang="en-US" altLang="zh-CN" sz="2000" dirty="0" err="1"/>
              <a:t>docker</a:t>
            </a:r>
            <a:r>
              <a:rPr lang="en-US" altLang="zh-CN" sz="2000" dirty="0"/>
              <a:t> </a:t>
            </a:r>
            <a:r>
              <a:rPr lang="en-US" altLang="zh-CN" sz="2000" dirty="0" err="1" smtClean="0"/>
              <a:t>ps</a:t>
            </a:r>
            <a:r>
              <a:rPr lang="en-US" altLang="zh-CN" sz="2000" dirty="0" smtClean="0"/>
              <a:t> </a:t>
            </a:r>
            <a:endParaRPr lang="en-US" altLang="zh-CN" sz="2000" dirty="0"/>
          </a:p>
          <a:p>
            <a:r>
              <a:rPr lang="en-US" altLang="zh-CN" sz="2000" dirty="0"/>
              <a:t>CONTAINER ID        IMAGE               COMMAND             CREATED             STATUS              PORTS               NAMES</a:t>
            </a:r>
          </a:p>
          <a:p>
            <a:r>
              <a:rPr lang="en-US" altLang="zh-CN" sz="2000" dirty="0"/>
              <a:t>243c32535da7        </a:t>
            </a:r>
            <a:r>
              <a:rPr lang="en-US" altLang="zh-CN" sz="2000" dirty="0" err="1"/>
              <a:t>ubuntu:latest</a:t>
            </a:r>
            <a:r>
              <a:rPr lang="en-US" altLang="zh-CN" sz="2000" dirty="0"/>
              <a:t>       "/bin/bash"         18 seconds ago      Up 17 seconds                           </a:t>
            </a:r>
            <a:r>
              <a:rPr lang="en-US" altLang="zh-CN" sz="2000" dirty="0" err="1">
                <a:solidFill>
                  <a:schemeClr val="tx2">
                    <a:lumMod val="60000"/>
                    <a:lumOff val="40000"/>
                  </a:schemeClr>
                </a:solidFill>
              </a:rPr>
              <a:t>nostalgic_hypatia</a:t>
            </a:r>
            <a:endParaRPr lang="en-US" altLang="zh-CN" sz="2000" dirty="0">
              <a:solidFill>
                <a:schemeClr val="tx2">
                  <a:lumMod val="60000"/>
                  <a:lumOff val="40000"/>
                </a:schemeClr>
              </a:solidFill>
            </a:endParaRPr>
          </a:p>
          <a:p>
            <a:r>
              <a:rPr lang="en-US" altLang="zh-CN" sz="2000" dirty="0"/>
              <a:t>$</a:t>
            </a:r>
            <a:r>
              <a:rPr lang="en-US" altLang="zh-CN" sz="2000" b="1" dirty="0" err="1">
                <a:solidFill>
                  <a:schemeClr val="tx2">
                    <a:lumMod val="60000"/>
                    <a:lumOff val="40000"/>
                  </a:schemeClr>
                </a:solidFill>
              </a:rPr>
              <a:t>sudo</a:t>
            </a:r>
            <a:r>
              <a:rPr lang="en-US" altLang="zh-CN" sz="2000" b="1" dirty="0">
                <a:solidFill>
                  <a:schemeClr val="tx2">
                    <a:lumMod val="60000"/>
                    <a:lumOff val="40000"/>
                  </a:schemeClr>
                </a:solidFill>
              </a:rPr>
              <a:t> </a:t>
            </a:r>
            <a:r>
              <a:rPr lang="en-US" altLang="zh-CN" sz="2000" b="1" dirty="0" err="1">
                <a:solidFill>
                  <a:schemeClr val="tx2">
                    <a:lumMod val="60000"/>
                    <a:lumOff val="40000"/>
                  </a:schemeClr>
                </a:solidFill>
              </a:rPr>
              <a:t>docker</a:t>
            </a:r>
            <a:r>
              <a:rPr lang="en-US" altLang="zh-CN" sz="2000" b="1" dirty="0">
                <a:solidFill>
                  <a:schemeClr val="tx2">
                    <a:lumMod val="60000"/>
                    <a:lumOff val="40000"/>
                  </a:schemeClr>
                </a:solidFill>
              </a:rPr>
              <a:t> attach </a:t>
            </a:r>
            <a:r>
              <a:rPr lang="en-US" altLang="zh-CN" sz="2000" b="1" dirty="0" err="1" smtClean="0">
                <a:solidFill>
                  <a:schemeClr val="tx2">
                    <a:lumMod val="60000"/>
                    <a:lumOff val="40000"/>
                  </a:schemeClr>
                </a:solidFill>
              </a:rPr>
              <a:t>nostalgic_hypatia</a:t>
            </a:r>
            <a:r>
              <a:rPr lang="en-US" altLang="zh-CN" sz="2000" b="1" dirty="0" smtClean="0">
                <a:solidFill>
                  <a:schemeClr val="tx2">
                    <a:lumMod val="60000"/>
                    <a:lumOff val="40000"/>
                  </a:schemeClr>
                </a:solidFill>
              </a:rPr>
              <a:t> </a:t>
            </a:r>
            <a:r>
              <a:rPr lang="zh-CN" altLang="en-US" sz="2000" b="1" dirty="0" smtClean="0">
                <a:solidFill>
                  <a:schemeClr val="tx2">
                    <a:lumMod val="60000"/>
                    <a:lumOff val="40000"/>
                  </a:schemeClr>
                </a:solidFill>
              </a:rPr>
              <a:t>进入虚拟机</a:t>
            </a:r>
            <a:endParaRPr lang="en-US" altLang="zh-CN" sz="2000" b="1" dirty="0">
              <a:solidFill>
                <a:schemeClr val="tx2">
                  <a:lumMod val="60000"/>
                  <a:lumOff val="40000"/>
                </a:schemeClr>
              </a:solidFill>
            </a:endParaRPr>
          </a:p>
          <a:p>
            <a:r>
              <a:rPr lang="en-US" altLang="zh-CN" sz="2000" dirty="0"/>
              <a:t>root@243c32535da7:/#</a:t>
            </a:r>
            <a:endParaRPr lang="zh-CN" altLang="en-US" sz="2000" dirty="0"/>
          </a:p>
        </p:txBody>
      </p:sp>
    </p:spTree>
    <p:extLst>
      <p:ext uri="{BB962C8B-B14F-4D97-AF65-F5344CB8AC3E}">
        <p14:creationId xmlns:p14="http://schemas.microsoft.com/office/powerpoint/2010/main" val="156045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导出</a:t>
            </a:r>
            <a:r>
              <a:rPr lang="zh-CN" altLang="en-US" dirty="0" smtClean="0"/>
              <a:t>容器</a:t>
            </a:r>
            <a:endParaRPr lang="zh-CN" altLang="en-US" dirty="0"/>
          </a:p>
        </p:txBody>
      </p:sp>
      <p:sp>
        <p:nvSpPr>
          <p:cNvPr id="3" name="内容占位符 2"/>
          <p:cNvSpPr>
            <a:spLocks noGrp="1"/>
          </p:cNvSpPr>
          <p:nvPr>
            <p:ph idx="1"/>
          </p:nvPr>
        </p:nvSpPr>
        <p:spPr>
          <a:xfrm>
            <a:off x="457200" y="1417638"/>
            <a:ext cx="8229600" cy="4525963"/>
          </a:xfrm>
        </p:spPr>
        <p:txBody>
          <a:bodyPr/>
          <a:lstStyle/>
          <a:p>
            <a:r>
              <a:rPr lang="zh-CN" altLang="en-US" sz="2400" dirty="0" smtClean="0"/>
              <a:t>如果</a:t>
            </a:r>
            <a:r>
              <a:rPr lang="zh-CN" altLang="en-US" sz="2400" dirty="0"/>
              <a:t>要导出本地某个容器，可以使用 </a:t>
            </a:r>
            <a:r>
              <a:rPr lang="en-US" altLang="zh-CN" sz="2400" dirty="0" err="1"/>
              <a:t>docker</a:t>
            </a:r>
            <a:r>
              <a:rPr lang="en-US" altLang="zh-CN" sz="2400" dirty="0"/>
              <a:t> export </a:t>
            </a:r>
            <a:r>
              <a:rPr lang="zh-CN" altLang="en-US" sz="2400" dirty="0"/>
              <a:t>命令。</a:t>
            </a:r>
          </a:p>
          <a:p>
            <a:r>
              <a:rPr lang="en-US" altLang="zh-CN" sz="2400" b="1" dirty="0" smtClean="0"/>
              <a:t>$ </a:t>
            </a:r>
            <a:r>
              <a:rPr lang="en-US" altLang="zh-CN" sz="2400" b="1" dirty="0" err="1"/>
              <a:t>sudo</a:t>
            </a:r>
            <a:r>
              <a:rPr lang="en-US" altLang="zh-CN" sz="2400" b="1" dirty="0"/>
              <a:t> </a:t>
            </a:r>
            <a:r>
              <a:rPr lang="en-US" altLang="zh-CN" sz="2400" b="1" dirty="0" err="1"/>
              <a:t>docker</a:t>
            </a:r>
            <a:r>
              <a:rPr lang="en-US" altLang="zh-CN" sz="2400" b="1" dirty="0"/>
              <a:t> </a:t>
            </a:r>
            <a:r>
              <a:rPr lang="en-US" altLang="zh-CN" sz="2400" b="1" dirty="0" err="1"/>
              <a:t>ps</a:t>
            </a:r>
            <a:r>
              <a:rPr lang="en-US" altLang="zh-CN" sz="2400" b="1" dirty="0"/>
              <a:t> -a</a:t>
            </a:r>
          </a:p>
          <a:p>
            <a:r>
              <a:rPr lang="en-US" altLang="zh-CN" sz="2400" dirty="0"/>
              <a:t>CONTAINER ID        IMAGE               COMMAND             CREATED             STATUS                    PORTS               NAMES</a:t>
            </a:r>
          </a:p>
          <a:p>
            <a:r>
              <a:rPr lang="en-US" altLang="zh-CN" sz="2400" dirty="0"/>
              <a:t>7691a814370e        ubuntu:14.04        "/bin/bash"         36 hours ago        Exited (0) 21 hours ago                       test</a:t>
            </a:r>
          </a:p>
          <a:p>
            <a:r>
              <a:rPr lang="en-US" altLang="zh-CN" sz="2400" dirty="0"/>
              <a:t>$ </a:t>
            </a:r>
            <a:r>
              <a:rPr lang="en-US" altLang="zh-CN" sz="2400" b="1" dirty="0" err="1"/>
              <a:t>sudo</a:t>
            </a:r>
            <a:r>
              <a:rPr lang="en-US" altLang="zh-CN" sz="2400" b="1" dirty="0"/>
              <a:t> </a:t>
            </a:r>
            <a:r>
              <a:rPr lang="en-US" altLang="zh-CN" sz="2400" b="1" dirty="0" err="1"/>
              <a:t>docker</a:t>
            </a:r>
            <a:r>
              <a:rPr lang="en-US" altLang="zh-CN" sz="2400" b="1" dirty="0"/>
              <a:t> e</a:t>
            </a:r>
            <a:r>
              <a:rPr lang="en-US" altLang="zh-CN" sz="2400" dirty="0"/>
              <a:t>xport </a:t>
            </a:r>
            <a:r>
              <a:rPr lang="en-US" altLang="zh-CN" sz="2400" b="1" dirty="0"/>
              <a:t>7691a814370e &gt; </a:t>
            </a:r>
            <a:r>
              <a:rPr lang="en-US" altLang="zh-CN" sz="2400" b="1" dirty="0" smtClean="0"/>
              <a:t>ubuntu.tar</a:t>
            </a:r>
          </a:p>
          <a:p>
            <a:r>
              <a:rPr lang="zh-CN" altLang="en-US" sz="2400" b="1" dirty="0" smtClean="0"/>
              <a:t>用以下命令也可以导出镜像。</a:t>
            </a:r>
            <a:endParaRPr lang="en-US" altLang="zh-CN" sz="2400" b="1" dirty="0" smtClean="0"/>
          </a:p>
        </p:txBody>
      </p:sp>
    </p:spTree>
    <p:extLst>
      <p:ext uri="{BB962C8B-B14F-4D97-AF65-F5344CB8AC3E}">
        <p14:creationId xmlns:p14="http://schemas.microsoft.com/office/powerpoint/2010/main" val="2296189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导入容器</a:t>
            </a:r>
            <a:r>
              <a:rPr lang="zh-CN" altLang="en-US" dirty="0" smtClean="0"/>
              <a:t>快照</a:t>
            </a:r>
            <a:endParaRPr lang="zh-CN" altLang="en-US" dirty="0"/>
          </a:p>
        </p:txBody>
      </p:sp>
      <p:sp>
        <p:nvSpPr>
          <p:cNvPr id="3" name="内容占位符 2"/>
          <p:cNvSpPr>
            <a:spLocks noGrp="1"/>
          </p:cNvSpPr>
          <p:nvPr>
            <p:ph idx="1"/>
          </p:nvPr>
        </p:nvSpPr>
        <p:spPr/>
        <p:txBody>
          <a:bodyPr/>
          <a:lstStyle/>
          <a:p>
            <a:endParaRPr lang="zh-CN" altLang="en-US" sz="2400" b="1" dirty="0"/>
          </a:p>
          <a:p>
            <a:r>
              <a:rPr lang="zh-CN" altLang="en-US" sz="2400" dirty="0"/>
              <a:t>可以使用 </a:t>
            </a:r>
            <a:r>
              <a:rPr lang="en-US" altLang="zh-CN" sz="2400" dirty="0" err="1"/>
              <a:t>docker</a:t>
            </a:r>
            <a:r>
              <a:rPr lang="en-US" altLang="zh-CN" sz="2400" dirty="0"/>
              <a:t> import </a:t>
            </a:r>
            <a:r>
              <a:rPr lang="zh-CN" altLang="en-US" sz="2400" dirty="0"/>
              <a:t>从容器快照文件中再导入为镜像，例如</a:t>
            </a:r>
          </a:p>
          <a:p>
            <a:r>
              <a:rPr lang="en-US" altLang="zh-CN" sz="2400" dirty="0" smtClean="0"/>
              <a:t>$ </a:t>
            </a:r>
            <a:r>
              <a:rPr lang="en-US" altLang="zh-CN" sz="2400" b="1" dirty="0"/>
              <a:t>cat ubuntu.tar | </a:t>
            </a:r>
            <a:r>
              <a:rPr lang="en-US" altLang="zh-CN" sz="2400" b="1" dirty="0" err="1"/>
              <a:t>sudo</a:t>
            </a:r>
            <a:r>
              <a:rPr lang="en-US" altLang="zh-CN" sz="2400" b="1" dirty="0"/>
              <a:t> </a:t>
            </a:r>
            <a:r>
              <a:rPr lang="en-US" altLang="zh-CN" sz="2400" b="1" dirty="0" err="1"/>
              <a:t>docker</a:t>
            </a:r>
            <a:r>
              <a:rPr lang="en-US" altLang="zh-CN" sz="2400" b="1" dirty="0"/>
              <a:t> import - </a:t>
            </a:r>
            <a:r>
              <a:rPr lang="en-US" altLang="zh-CN" sz="2400" b="1" dirty="0" smtClean="0"/>
              <a:t>test/ubuntu:v1.0</a:t>
            </a:r>
            <a:endParaRPr lang="en-US" altLang="zh-CN" sz="2400" b="1" dirty="0"/>
          </a:p>
        </p:txBody>
      </p:sp>
      <p:pic>
        <p:nvPicPr>
          <p:cNvPr id="4" name="图片 3"/>
          <p:cNvPicPr>
            <a:picLocks noChangeAspect="1"/>
          </p:cNvPicPr>
          <p:nvPr/>
        </p:nvPicPr>
        <p:blipFill>
          <a:blip r:embed="rId3"/>
          <a:stretch>
            <a:fillRect/>
          </a:stretch>
        </p:blipFill>
        <p:spPr>
          <a:xfrm>
            <a:off x="109537" y="3789040"/>
            <a:ext cx="8924925" cy="1333500"/>
          </a:xfrm>
          <a:prstGeom prst="rect">
            <a:avLst/>
          </a:prstGeom>
        </p:spPr>
      </p:pic>
    </p:spTree>
    <p:extLst>
      <p:ext uri="{BB962C8B-B14F-4D97-AF65-F5344CB8AC3E}">
        <p14:creationId xmlns:p14="http://schemas.microsoft.com/office/powerpoint/2010/main" val="3449922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解压镜像</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Tar –</a:t>
            </a:r>
            <a:r>
              <a:rPr lang="en-US" altLang="zh-CN" dirty="0" err="1" smtClean="0"/>
              <a:t>xf</a:t>
            </a:r>
            <a:r>
              <a:rPr lang="en-US" altLang="zh-CN" dirty="0" smtClean="0"/>
              <a:t> centos.tar</a:t>
            </a:r>
            <a:endParaRPr lang="zh-CN" altLang="en-US" dirty="0"/>
          </a:p>
        </p:txBody>
      </p:sp>
      <p:pic>
        <p:nvPicPr>
          <p:cNvPr id="4" name="图片 3"/>
          <p:cNvPicPr>
            <a:picLocks noChangeAspect="1"/>
          </p:cNvPicPr>
          <p:nvPr/>
        </p:nvPicPr>
        <p:blipFill>
          <a:blip r:embed="rId2"/>
          <a:stretch>
            <a:fillRect/>
          </a:stretch>
        </p:blipFill>
        <p:spPr>
          <a:xfrm>
            <a:off x="658391" y="2780928"/>
            <a:ext cx="8048625" cy="771525"/>
          </a:xfrm>
          <a:prstGeom prst="rect">
            <a:avLst/>
          </a:prstGeom>
        </p:spPr>
      </p:pic>
    </p:spTree>
    <p:extLst>
      <p:ext uri="{BB962C8B-B14F-4D97-AF65-F5344CB8AC3E}">
        <p14:creationId xmlns:p14="http://schemas.microsoft.com/office/powerpoint/2010/main" val="3713234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备份</a:t>
            </a:r>
            <a:endParaRPr lang="zh-CN" altLang="en-US" dirty="0"/>
          </a:p>
        </p:txBody>
      </p:sp>
      <p:sp>
        <p:nvSpPr>
          <p:cNvPr id="3" name="内容占位符 2"/>
          <p:cNvSpPr>
            <a:spLocks noGrp="1"/>
          </p:cNvSpPr>
          <p:nvPr>
            <p:ph idx="1"/>
          </p:nvPr>
        </p:nvSpPr>
        <p:spPr/>
        <p:txBody>
          <a:bodyPr/>
          <a:lstStyle/>
          <a:p>
            <a:r>
              <a:rPr lang="pt-BR" altLang="zh-CN" dirty="0"/>
              <a:t> docker save -o=/root/centos.tar </a:t>
            </a:r>
            <a:r>
              <a:rPr lang="pt-BR" altLang="zh-CN" dirty="0" smtClean="0"/>
              <a:t>eebcb1e923c3</a:t>
            </a:r>
            <a:r>
              <a:rPr lang="zh-CN" altLang="en-US" dirty="0" smtClean="0"/>
              <a:t>（镜像名称）</a:t>
            </a:r>
            <a:endParaRPr lang="en-US" altLang="zh-CN" dirty="0" smtClean="0"/>
          </a:p>
          <a:p>
            <a:r>
              <a:rPr lang="pt-BR" altLang="zh-CN" dirty="0" smtClean="0"/>
              <a:t> </a:t>
            </a:r>
            <a:r>
              <a:rPr lang="zh-CN" altLang="en-US" dirty="0" smtClean="0"/>
              <a:t>解压</a:t>
            </a:r>
            <a:r>
              <a:rPr lang="en-US" altLang="zh-CN" dirty="0" smtClean="0"/>
              <a:t>centos.tar</a:t>
            </a:r>
            <a:endParaRPr lang="zh-CN" altLang="en-US" dirty="0"/>
          </a:p>
        </p:txBody>
      </p:sp>
      <p:pic>
        <p:nvPicPr>
          <p:cNvPr id="4" name="图片 3"/>
          <p:cNvPicPr>
            <a:picLocks noChangeAspect="1"/>
          </p:cNvPicPr>
          <p:nvPr/>
        </p:nvPicPr>
        <p:blipFill>
          <a:blip r:embed="rId2"/>
          <a:stretch>
            <a:fillRect/>
          </a:stretch>
        </p:blipFill>
        <p:spPr>
          <a:xfrm>
            <a:off x="251520" y="3356992"/>
            <a:ext cx="8712968" cy="1426419"/>
          </a:xfrm>
          <a:prstGeom prst="rect">
            <a:avLst/>
          </a:prstGeom>
        </p:spPr>
      </p:pic>
    </p:spTree>
    <p:extLst>
      <p:ext uri="{BB962C8B-B14F-4D97-AF65-F5344CB8AC3E}">
        <p14:creationId xmlns:p14="http://schemas.microsoft.com/office/powerpoint/2010/main" val="330168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24809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隔离</a:t>
            </a:r>
            <a:endParaRPr lang="zh-CN" altLang="en-US" dirty="0"/>
          </a:p>
        </p:txBody>
      </p:sp>
      <p:sp>
        <p:nvSpPr>
          <p:cNvPr id="3" name="内容占位符 2"/>
          <p:cNvSpPr>
            <a:spLocks noGrp="1"/>
          </p:cNvSpPr>
          <p:nvPr>
            <p:ph idx="1"/>
          </p:nvPr>
        </p:nvSpPr>
        <p:spPr/>
        <p:txBody>
          <a:bodyPr/>
          <a:lstStyle/>
          <a:p>
            <a:r>
              <a:rPr lang="zh-CN" altLang="en-US" sz="2800" dirty="0" smtClean="0"/>
              <a:t>不管</a:t>
            </a:r>
            <a:r>
              <a:rPr lang="zh-CN" altLang="en-US" sz="2800" dirty="0"/>
              <a:t>是全虚拟化，还是半虚拟化，终究无法摆脱“虚拟”二字。所以，要再次提高性能？干脆就别模拟任何硬件了吧。把一个个的进程隔离起来运行就好了：</a:t>
            </a:r>
            <a:r>
              <a:rPr lang="en-US" altLang="zh-CN" sz="2800" dirty="0"/>
              <a:t>A</a:t>
            </a:r>
            <a:r>
              <a:rPr lang="zh-CN" altLang="en-US" sz="2800" dirty="0"/>
              <a:t>进程打开了</a:t>
            </a:r>
            <a:r>
              <a:rPr lang="en-US" altLang="zh-CN" sz="2800" dirty="0"/>
              <a:t>80</a:t>
            </a:r>
            <a:r>
              <a:rPr lang="zh-CN" altLang="en-US" sz="2800" dirty="0"/>
              <a:t>端口，</a:t>
            </a:r>
            <a:r>
              <a:rPr lang="en-US" altLang="zh-CN" sz="2800" dirty="0"/>
              <a:t>B</a:t>
            </a:r>
            <a:r>
              <a:rPr lang="zh-CN" altLang="en-US" sz="2800" dirty="0"/>
              <a:t>进程也打开了</a:t>
            </a:r>
            <a:r>
              <a:rPr lang="en-US" altLang="zh-CN" sz="2800" dirty="0"/>
              <a:t>80</a:t>
            </a:r>
            <a:r>
              <a:rPr lang="zh-CN" altLang="en-US" sz="2800" dirty="0"/>
              <a:t>端口，但是其实他们相互看不见，也影响不到。</a:t>
            </a:r>
            <a:r>
              <a:rPr lang="en-US" altLang="zh-CN" sz="2800" dirty="0"/>
              <a:t>A</a:t>
            </a:r>
            <a:r>
              <a:rPr lang="zh-CN" altLang="en-US" sz="2800" dirty="0"/>
              <a:t>进程删除了</a:t>
            </a:r>
            <a:r>
              <a:rPr lang="en-US" altLang="zh-CN" sz="2800" dirty="0"/>
              <a:t>/test</a:t>
            </a:r>
            <a:r>
              <a:rPr lang="zh-CN" altLang="en-US" sz="2800" dirty="0"/>
              <a:t>，</a:t>
            </a:r>
            <a:r>
              <a:rPr lang="en-US" altLang="zh-CN" sz="2800" dirty="0"/>
              <a:t>B</a:t>
            </a:r>
            <a:r>
              <a:rPr lang="zh-CN" altLang="en-US" sz="2800" dirty="0"/>
              <a:t>进程没有删除</a:t>
            </a:r>
            <a:r>
              <a:rPr lang="en-US" altLang="zh-CN" sz="2800" dirty="0"/>
              <a:t>/test</a:t>
            </a:r>
            <a:r>
              <a:rPr lang="zh-CN" altLang="en-US" sz="2800" dirty="0"/>
              <a:t>，他们也相互不影响，因为他们只是删除或者保留了不同目录下的</a:t>
            </a:r>
            <a:r>
              <a:rPr lang="en-US" altLang="zh-CN" sz="2800" dirty="0"/>
              <a:t>/test</a:t>
            </a:r>
            <a:r>
              <a:rPr lang="zh-CN" altLang="en-US" sz="2800" dirty="0"/>
              <a:t>。</a:t>
            </a:r>
          </a:p>
          <a:p>
            <a:r>
              <a:rPr lang="en-US" altLang="zh-CN" sz="2800" b="1" dirty="0" smtClean="0"/>
              <a:t>Linux </a:t>
            </a:r>
            <a:r>
              <a:rPr lang="en-US" altLang="zh-CN" sz="2800" b="1" dirty="0" err="1"/>
              <a:t>Docker</a:t>
            </a:r>
            <a:endParaRPr lang="zh-CN" altLang="en-US" sz="2800" dirty="0"/>
          </a:p>
          <a:p>
            <a:endParaRPr lang="zh-CN" altLang="en-US" sz="2800" dirty="0"/>
          </a:p>
        </p:txBody>
      </p:sp>
    </p:spTree>
    <p:extLst>
      <p:ext uri="{BB962C8B-B14F-4D97-AF65-F5344CB8AC3E}">
        <p14:creationId xmlns:p14="http://schemas.microsoft.com/office/powerpoint/2010/main" val="154595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r>
              <a:rPr lang="zh-CN" altLang="en-US" dirty="0" smtClean="0"/>
              <a:t>隔离了什么</a:t>
            </a:r>
            <a:endParaRPr lang="zh-CN" altLang="en-US" dirty="0"/>
          </a:p>
        </p:txBody>
      </p:sp>
      <p:sp>
        <p:nvSpPr>
          <p:cNvPr id="3" name="内容占位符 2"/>
          <p:cNvSpPr>
            <a:spLocks noGrp="1"/>
          </p:cNvSpPr>
          <p:nvPr>
            <p:ph idx="1"/>
          </p:nvPr>
        </p:nvSpPr>
        <p:spPr/>
        <p:txBody>
          <a:bodyPr/>
          <a:lstStyle/>
          <a:p>
            <a:r>
              <a:rPr lang="zh-CN" altLang="en-US" sz="2800" dirty="0" smtClean="0"/>
              <a:t>进程</a:t>
            </a:r>
            <a:r>
              <a:rPr lang="zh-CN" altLang="en-US" sz="2800" dirty="0"/>
              <a:t>号</a:t>
            </a:r>
          </a:p>
          <a:p>
            <a:r>
              <a:rPr lang="zh-CN" altLang="en-US" sz="2800" dirty="0"/>
              <a:t>网络</a:t>
            </a:r>
          </a:p>
          <a:p>
            <a:r>
              <a:rPr lang="en-US" altLang="zh-CN" sz="2800" dirty="0"/>
              <a:t>IPC</a:t>
            </a:r>
          </a:p>
          <a:p>
            <a:r>
              <a:rPr lang="zh-CN" altLang="en-US" sz="2800" dirty="0"/>
              <a:t>挂载点</a:t>
            </a:r>
          </a:p>
          <a:p>
            <a:r>
              <a:rPr lang="en-US" altLang="zh-CN" sz="2800" dirty="0"/>
              <a:t>UTS(</a:t>
            </a:r>
            <a:r>
              <a:rPr lang="zh-CN" altLang="en-US" sz="2800" dirty="0"/>
              <a:t>没深入了解</a:t>
            </a:r>
            <a:r>
              <a:rPr lang="en-US" altLang="zh-CN" sz="2800" dirty="0"/>
              <a:t>)</a:t>
            </a:r>
          </a:p>
          <a:p>
            <a:r>
              <a:rPr lang="zh-CN" altLang="en-US" sz="2800" dirty="0"/>
              <a:t>用户</a:t>
            </a:r>
          </a:p>
          <a:p>
            <a:endParaRPr lang="zh-CN" altLang="en-US" sz="2800" dirty="0"/>
          </a:p>
        </p:txBody>
      </p:sp>
    </p:spTree>
    <p:extLst>
      <p:ext uri="{BB962C8B-B14F-4D97-AF65-F5344CB8AC3E}">
        <p14:creationId xmlns:p14="http://schemas.microsoft.com/office/powerpoint/2010/main" val="10985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什么是 </a:t>
            </a:r>
            <a:r>
              <a:rPr lang="en-US" altLang="zh-CN" b="1" dirty="0" err="1" smtClean="0"/>
              <a:t>Docker</a:t>
            </a:r>
            <a:endParaRPr lang="zh-CN" altLang="en-US" dirty="0"/>
          </a:p>
        </p:txBody>
      </p:sp>
      <p:sp>
        <p:nvSpPr>
          <p:cNvPr id="3" name="内容占位符 2"/>
          <p:cNvSpPr>
            <a:spLocks noGrp="1"/>
          </p:cNvSpPr>
          <p:nvPr>
            <p:ph idx="1"/>
          </p:nvPr>
        </p:nvSpPr>
        <p:spPr>
          <a:xfrm>
            <a:off x="323528" y="1196752"/>
            <a:ext cx="8229600" cy="4525963"/>
          </a:xfrm>
        </p:spPr>
        <p:txBody>
          <a:bodyPr/>
          <a:lstStyle/>
          <a:p>
            <a:r>
              <a:rPr lang="en-US" altLang="zh-CN" sz="2000" dirty="0" err="1" smtClean="0"/>
              <a:t>Docker</a:t>
            </a:r>
            <a:r>
              <a:rPr lang="en-US" altLang="zh-CN" sz="2000" dirty="0" smtClean="0"/>
              <a:t> </a:t>
            </a:r>
            <a:r>
              <a:rPr lang="zh-CN" altLang="en-US" sz="2000" dirty="0"/>
              <a:t>是一个开源项目，诞生于 </a:t>
            </a:r>
            <a:r>
              <a:rPr lang="en-US" altLang="zh-CN" sz="2000" dirty="0"/>
              <a:t>2013 </a:t>
            </a:r>
            <a:r>
              <a:rPr lang="zh-CN" altLang="en-US" sz="2000" dirty="0"/>
              <a:t>年初，最初是 </a:t>
            </a:r>
            <a:r>
              <a:rPr lang="en-US" altLang="zh-CN" sz="2000" dirty="0" err="1"/>
              <a:t>dotCloud</a:t>
            </a:r>
            <a:r>
              <a:rPr lang="en-US" altLang="zh-CN" sz="2000" dirty="0"/>
              <a:t> </a:t>
            </a:r>
            <a:r>
              <a:rPr lang="zh-CN" altLang="en-US" sz="2000" dirty="0"/>
              <a:t>公司内部的一个业余项目。它基于 </a:t>
            </a:r>
            <a:r>
              <a:rPr lang="en-US" altLang="zh-CN" sz="2000" dirty="0"/>
              <a:t>Google </a:t>
            </a:r>
            <a:r>
              <a:rPr lang="zh-CN" altLang="en-US" sz="2000" dirty="0"/>
              <a:t>公司推出的 </a:t>
            </a:r>
            <a:r>
              <a:rPr lang="en-US" altLang="zh-CN" sz="2000" dirty="0"/>
              <a:t>Go </a:t>
            </a:r>
            <a:r>
              <a:rPr lang="zh-CN" altLang="en-US" sz="2000" dirty="0"/>
              <a:t>语言实现。 项目后来加入了 </a:t>
            </a:r>
            <a:r>
              <a:rPr lang="en-US" altLang="zh-CN" sz="2000" dirty="0"/>
              <a:t>Linux </a:t>
            </a:r>
            <a:r>
              <a:rPr lang="zh-CN" altLang="en-US" sz="2000" dirty="0"/>
              <a:t>基金会，遵从了 </a:t>
            </a:r>
            <a:r>
              <a:rPr lang="en-US" altLang="zh-CN" sz="2000" dirty="0"/>
              <a:t>Apache 2.0 </a:t>
            </a:r>
            <a:r>
              <a:rPr lang="zh-CN" altLang="en-US" sz="2000" dirty="0"/>
              <a:t>协议，项目代码在 </a:t>
            </a:r>
            <a:r>
              <a:rPr lang="en-US" altLang="zh-CN" sz="2000" dirty="0" err="1">
                <a:hlinkClick r:id="rId2"/>
              </a:rPr>
              <a:t>GitHub</a:t>
            </a:r>
            <a:r>
              <a:rPr lang="zh-CN" altLang="en-US" sz="2000" dirty="0"/>
              <a:t> 上进行维护。</a:t>
            </a:r>
          </a:p>
          <a:p>
            <a:r>
              <a:rPr lang="en-US" altLang="zh-CN" sz="2000" dirty="0" err="1"/>
              <a:t>Docker</a:t>
            </a:r>
            <a:r>
              <a:rPr lang="en-US" altLang="zh-CN" sz="2000" dirty="0"/>
              <a:t> </a:t>
            </a:r>
            <a:r>
              <a:rPr lang="zh-CN" altLang="en-US" sz="2000" dirty="0"/>
              <a:t>自开源后受到广泛的关注和讨论，以至于 </a:t>
            </a:r>
            <a:r>
              <a:rPr lang="en-US" altLang="zh-CN" sz="2000" dirty="0" err="1"/>
              <a:t>dotCloud</a:t>
            </a:r>
            <a:r>
              <a:rPr lang="en-US" altLang="zh-CN" sz="2000" dirty="0"/>
              <a:t> </a:t>
            </a:r>
            <a:r>
              <a:rPr lang="zh-CN" altLang="en-US" sz="2000" dirty="0"/>
              <a:t>公司后来都改名为 </a:t>
            </a:r>
            <a:r>
              <a:rPr lang="en-US" altLang="zh-CN" sz="2000" dirty="0" err="1"/>
              <a:t>Docker</a:t>
            </a:r>
            <a:r>
              <a:rPr lang="en-US" altLang="zh-CN" sz="2000" dirty="0"/>
              <a:t> </a:t>
            </a:r>
            <a:r>
              <a:rPr lang="en-US" altLang="zh-CN" sz="2000" dirty="0" err="1"/>
              <a:t>Inc</a:t>
            </a:r>
            <a:r>
              <a:rPr lang="zh-CN" altLang="en-US" sz="2000" dirty="0"/>
              <a:t>。</a:t>
            </a:r>
            <a:r>
              <a:rPr lang="en-US" altLang="zh-CN" sz="2000" dirty="0" err="1"/>
              <a:t>Redhat</a:t>
            </a:r>
            <a:r>
              <a:rPr lang="en-US" altLang="zh-CN" sz="2000" dirty="0"/>
              <a:t> </a:t>
            </a:r>
            <a:r>
              <a:rPr lang="zh-CN" altLang="en-US" sz="2000" dirty="0"/>
              <a:t>已经在其 </a:t>
            </a:r>
            <a:r>
              <a:rPr lang="en-US" altLang="zh-CN" sz="2000" dirty="0"/>
              <a:t>RHEL6.5 </a:t>
            </a:r>
            <a:r>
              <a:rPr lang="zh-CN" altLang="en-US" sz="2000" dirty="0"/>
              <a:t>中集中支持 </a:t>
            </a:r>
            <a:r>
              <a:rPr lang="en-US" altLang="zh-CN" sz="2000" dirty="0" err="1"/>
              <a:t>Docker</a:t>
            </a:r>
            <a:r>
              <a:rPr lang="zh-CN" altLang="en-US" sz="2000" dirty="0"/>
              <a:t>；</a:t>
            </a:r>
            <a:r>
              <a:rPr lang="en-US" altLang="zh-CN" sz="2000" dirty="0"/>
              <a:t>Google </a:t>
            </a:r>
            <a:r>
              <a:rPr lang="zh-CN" altLang="en-US" sz="2000" dirty="0"/>
              <a:t>也在其 </a:t>
            </a:r>
            <a:r>
              <a:rPr lang="en-US" altLang="zh-CN" sz="2000" dirty="0" err="1"/>
              <a:t>PaaS</a:t>
            </a:r>
            <a:r>
              <a:rPr lang="en-US" altLang="zh-CN" sz="2000" dirty="0"/>
              <a:t> </a:t>
            </a:r>
            <a:r>
              <a:rPr lang="zh-CN" altLang="en-US" sz="2000" dirty="0"/>
              <a:t>产品中广泛应用。</a:t>
            </a:r>
          </a:p>
          <a:p>
            <a:r>
              <a:rPr lang="en-US" altLang="zh-CN" sz="2000" dirty="0" err="1"/>
              <a:t>Docker</a:t>
            </a:r>
            <a:r>
              <a:rPr lang="en-US" altLang="zh-CN" sz="2000" dirty="0"/>
              <a:t> </a:t>
            </a:r>
            <a:r>
              <a:rPr lang="zh-CN" altLang="en-US" sz="2000" dirty="0"/>
              <a:t>项目的目标是实现轻量级的操作系统虚拟化解决方案。 </a:t>
            </a:r>
            <a:r>
              <a:rPr lang="en-US" altLang="zh-CN" sz="2000" dirty="0" err="1"/>
              <a:t>Docker</a:t>
            </a:r>
            <a:r>
              <a:rPr lang="en-US" altLang="zh-CN" sz="2000" dirty="0"/>
              <a:t> </a:t>
            </a:r>
            <a:r>
              <a:rPr lang="zh-CN" altLang="en-US" sz="2000" dirty="0"/>
              <a:t>的基础是 </a:t>
            </a:r>
            <a:r>
              <a:rPr lang="en-US" altLang="zh-CN" sz="2000" dirty="0"/>
              <a:t>Linux </a:t>
            </a:r>
            <a:r>
              <a:rPr lang="zh-CN" altLang="en-US" sz="2000" dirty="0"/>
              <a:t>容器（</a:t>
            </a:r>
            <a:r>
              <a:rPr lang="en-US" altLang="zh-CN" sz="2000" dirty="0"/>
              <a:t>LXC</a:t>
            </a:r>
            <a:r>
              <a:rPr lang="zh-CN" altLang="en-US" sz="2000" dirty="0"/>
              <a:t>）等技术。</a:t>
            </a:r>
          </a:p>
          <a:p>
            <a:r>
              <a:rPr lang="zh-CN" altLang="en-US" sz="2000" dirty="0"/>
              <a:t>在 </a:t>
            </a:r>
            <a:r>
              <a:rPr lang="en-US" altLang="zh-CN" sz="2000" dirty="0"/>
              <a:t>LXC </a:t>
            </a:r>
            <a:r>
              <a:rPr lang="zh-CN" altLang="en-US" sz="2000" dirty="0"/>
              <a:t>的基础上 </a:t>
            </a:r>
            <a:r>
              <a:rPr lang="en-US" altLang="zh-CN" sz="2000" dirty="0" err="1"/>
              <a:t>Docker</a:t>
            </a:r>
            <a:r>
              <a:rPr lang="en-US" altLang="zh-CN" sz="2000" dirty="0"/>
              <a:t> </a:t>
            </a:r>
            <a:r>
              <a:rPr lang="zh-CN" altLang="en-US" sz="2000" dirty="0"/>
              <a:t>进行了进一步的封装，让用户不需要去关心容器的管理，使得操作更为简便。用户操作 </a:t>
            </a:r>
            <a:r>
              <a:rPr lang="en-US" altLang="zh-CN" sz="2000" dirty="0" err="1"/>
              <a:t>Docker</a:t>
            </a:r>
            <a:r>
              <a:rPr lang="en-US" altLang="zh-CN" sz="2000" dirty="0"/>
              <a:t> </a:t>
            </a:r>
            <a:r>
              <a:rPr lang="zh-CN" altLang="en-US" sz="2000" dirty="0"/>
              <a:t>的容器就像操作一个快速轻量级的虚拟机一样简单。</a:t>
            </a:r>
          </a:p>
          <a:p>
            <a:r>
              <a:rPr lang="zh-CN" altLang="en-US" sz="2000" dirty="0"/>
              <a:t>下面的图片比较了 </a:t>
            </a:r>
            <a:r>
              <a:rPr lang="en-US" altLang="zh-CN" sz="2000" dirty="0" err="1"/>
              <a:t>Docker</a:t>
            </a:r>
            <a:r>
              <a:rPr lang="en-US" altLang="zh-CN" sz="2000" dirty="0"/>
              <a:t> </a:t>
            </a:r>
            <a:r>
              <a:rPr lang="zh-CN" altLang="en-US" sz="2000" dirty="0"/>
              <a:t>和传统虚拟化方式的不同之处，可见容器是在操作系统层面上实现虚拟化，直接复用本地主机的操作系统，而传统方式则是在硬件层面实现。</a:t>
            </a:r>
          </a:p>
          <a:p>
            <a:endParaRPr lang="zh-CN" altLang="en-US" sz="2000" dirty="0"/>
          </a:p>
        </p:txBody>
      </p:sp>
    </p:spTree>
    <p:extLst>
      <p:ext uri="{BB962C8B-B14F-4D97-AF65-F5344CB8AC3E}">
        <p14:creationId xmlns:p14="http://schemas.microsoft.com/office/powerpoint/2010/main" val="1848180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r>
              <a:rPr lang="zh-CN" altLang="en-US" dirty="0" smtClean="0"/>
              <a:t>原理</a:t>
            </a:r>
            <a:endParaRPr lang="zh-CN" altLang="en-US" dirty="0"/>
          </a:p>
        </p:txBody>
      </p:sp>
      <p:sp>
        <p:nvSpPr>
          <p:cNvPr id="3" name="内容占位符 2"/>
          <p:cNvSpPr>
            <a:spLocks noGrp="1"/>
          </p:cNvSpPr>
          <p:nvPr>
            <p:ph idx="1"/>
          </p:nvPr>
        </p:nvSpPr>
        <p:spPr/>
        <p:txBody>
          <a:bodyPr/>
          <a:lstStyle/>
          <a:p>
            <a:r>
              <a:rPr lang="en-US" altLang="zh-CN" sz="2800" dirty="0" err="1"/>
              <a:t>Docker</a:t>
            </a:r>
            <a:r>
              <a:rPr lang="zh-CN" altLang="en-US" sz="2800" dirty="0"/>
              <a:t>会在隔离的容器中运行进程。当运行</a:t>
            </a:r>
            <a:r>
              <a:rPr lang="en-US" altLang="zh-CN" sz="2800" dirty="0" err="1"/>
              <a:t>docker</a:t>
            </a:r>
            <a:r>
              <a:rPr lang="en-US" altLang="zh-CN" sz="2800" dirty="0"/>
              <a:t> run</a:t>
            </a:r>
            <a:r>
              <a:rPr lang="zh-CN" altLang="en-US" sz="2800" dirty="0"/>
              <a:t>命令时，</a:t>
            </a:r>
            <a:r>
              <a:rPr lang="en-US" altLang="zh-CN" sz="2800" dirty="0" err="1"/>
              <a:t>Docker</a:t>
            </a:r>
            <a:r>
              <a:rPr lang="zh-CN" altLang="en-US" sz="2800" dirty="0"/>
              <a:t>会启动一个进程，并为这个进程分配其独占的文件系统、网络资源和以此进程为根进程的进程组。在容器启动时，</a:t>
            </a:r>
            <a:r>
              <a:rPr lang="zh-CN" altLang="en-US" sz="2800" dirty="0">
                <a:hlinkClick r:id="rId2"/>
              </a:rPr>
              <a:t>镜像</a:t>
            </a:r>
            <a:r>
              <a:rPr lang="zh-CN" altLang="en-US" sz="2800" dirty="0"/>
              <a:t>可能已经定义了要运行的二进制文件、暴露的网络端口等，但是用户可以通过</a:t>
            </a:r>
            <a:r>
              <a:rPr lang="en-US" altLang="zh-CN" sz="2800" dirty="0" err="1"/>
              <a:t>docker</a:t>
            </a:r>
            <a:r>
              <a:rPr lang="en-US" altLang="zh-CN" sz="2800" dirty="0"/>
              <a:t> run</a:t>
            </a:r>
            <a:r>
              <a:rPr lang="zh-CN" altLang="en-US" sz="2800" dirty="0"/>
              <a:t>命令重新定义（译者注：</a:t>
            </a:r>
            <a:r>
              <a:rPr lang="en-US" altLang="zh-CN" sz="2800" dirty="0" err="1"/>
              <a:t>docker</a:t>
            </a:r>
            <a:r>
              <a:rPr lang="en-US" altLang="zh-CN" sz="2800" dirty="0"/>
              <a:t> run</a:t>
            </a:r>
            <a:r>
              <a:rPr lang="zh-CN" altLang="en-US" sz="2800" dirty="0"/>
              <a:t>可以控制一个容器运行时的行为，它可以覆盖</a:t>
            </a:r>
            <a:r>
              <a:rPr lang="en-US" altLang="zh-CN" sz="2800" dirty="0" err="1"/>
              <a:t>docker</a:t>
            </a:r>
            <a:r>
              <a:rPr lang="en-US" altLang="zh-CN" sz="2800" dirty="0"/>
              <a:t> build</a:t>
            </a:r>
            <a:r>
              <a:rPr lang="zh-CN" altLang="en-US" sz="2800" dirty="0"/>
              <a:t>在构建镜像时的一些默认</a:t>
            </a:r>
            <a:r>
              <a:rPr lang="zh-CN" altLang="en-US" sz="2800" dirty="0" smtClean="0"/>
              <a:t>配置。</a:t>
            </a:r>
            <a:endParaRPr lang="zh-CN" altLang="en-US" sz="2800" dirty="0"/>
          </a:p>
        </p:txBody>
      </p:sp>
    </p:spTree>
    <p:extLst>
      <p:ext uri="{BB962C8B-B14F-4D97-AF65-F5344CB8AC3E}">
        <p14:creationId xmlns:p14="http://schemas.microsoft.com/office/powerpoint/2010/main" val="103900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zh-CN" altLang="en-US" dirty="0"/>
              <a:t>容器和虚拟机的区别</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421334"/>
            <a:ext cx="6029325" cy="3371850"/>
          </a:xfrm>
        </p:spPr>
      </p:pic>
    </p:spTree>
    <p:extLst>
      <p:ext uri="{BB962C8B-B14F-4D97-AF65-F5344CB8AC3E}">
        <p14:creationId xmlns:p14="http://schemas.microsoft.com/office/powerpoint/2010/main" val="33917797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13921</TotalTime>
  <Words>2405</Words>
  <Application>Microsoft Office PowerPoint</Application>
  <PresentationFormat>全屏显示(4:3)</PresentationFormat>
  <Paragraphs>223</Paragraphs>
  <Slides>46</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5" baseType="lpstr">
      <vt:lpstr>Arial Unicode MS</vt:lpstr>
      <vt:lpstr>Calibri</vt:lpstr>
      <vt:lpstr>Consolas</vt:lpstr>
      <vt:lpstr>Open Sans</vt:lpstr>
      <vt:lpstr>黑体</vt:lpstr>
      <vt:lpstr>宋体</vt:lpstr>
      <vt:lpstr>Arial</vt:lpstr>
      <vt:lpstr>Office 主题</vt:lpstr>
      <vt:lpstr>演示文稿</vt:lpstr>
      <vt:lpstr>DOCKER入门学习</vt:lpstr>
      <vt:lpstr>虚拟化</vt:lpstr>
      <vt:lpstr>半虚拟化</vt:lpstr>
      <vt:lpstr>PowerPoint 演示文稿</vt:lpstr>
      <vt:lpstr>隔离</vt:lpstr>
      <vt:lpstr>Docker隔离了什么</vt:lpstr>
      <vt:lpstr>什么是 Docker</vt:lpstr>
      <vt:lpstr>Docker原理</vt:lpstr>
      <vt:lpstr>Docker容器和虚拟机的区别</vt:lpstr>
      <vt:lpstr>架构</vt:lpstr>
      <vt:lpstr>DOCKER特性</vt:lpstr>
      <vt:lpstr>为什么要使用 Docker？</vt:lpstr>
      <vt:lpstr>更快速的交付和部署</vt:lpstr>
      <vt:lpstr>更高效的虚拟化</vt:lpstr>
      <vt:lpstr>更轻松的迁移和扩展</vt:lpstr>
      <vt:lpstr>更简单的管理</vt:lpstr>
      <vt:lpstr>对比传统虚拟机总结</vt:lpstr>
      <vt:lpstr>基本概念</vt:lpstr>
      <vt:lpstr>Docker 镜像</vt:lpstr>
      <vt:lpstr>Docker 容器</vt:lpstr>
      <vt:lpstr>Docker 仓库</vt:lpstr>
      <vt:lpstr>获取镜像</vt:lpstr>
      <vt:lpstr>PowerPoint 演示文稿</vt:lpstr>
      <vt:lpstr>创建虚拟机</vt:lpstr>
      <vt:lpstr>列出本地镜像</vt:lpstr>
      <vt:lpstr>字段信息</vt:lpstr>
      <vt:lpstr>启动容器</vt:lpstr>
      <vt:lpstr>更新镜像</vt:lpstr>
      <vt:lpstr>参数说明</vt:lpstr>
      <vt:lpstr>移除本地镜像</vt:lpstr>
      <vt:lpstr>镜像的实现原理</vt:lpstr>
      <vt:lpstr>容器</vt:lpstr>
      <vt:lpstr>启动容器</vt:lpstr>
      <vt:lpstr>新建并启动</vt:lpstr>
      <vt:lpstr>启动容器</vt:lpstr>
      <vt:lpstr>PowerPoint 演示文稿</vt:lpstr>
      <vt:lpstr>Docker执行的原理</vt:lpstr>
      <vt:lpstr>启动已终止容器</vt:lpstr>
      <vt:lpstr>终止容器</vt:lpstr>
      <vt:lpstr>查看已关闭的容器</vt:lpstr>
      <vt:lpstr>attach 命令</vt:lpstr>
      <vt:lpstr>导出容器</vt:lpstr>
      <vt:lpstr>导入容器快照</vt:lpstr>
      <vt:lpstr>解压镜像 </vt:lpstr>
      <vt:lpstr>备份</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wangsu</dc:creator>
  <cp:lastModifiedBy>sanzheng xu</cp:lastModifiedBy>
  <cp:revision>1227</cp:revision>
  <dcterms:modified xsi:type="dcterms:W3CDTF">2015-07-02T16:19:23Z</dcterms:modified>
</cp:coreProperties>
</file>