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3" r:id="rId4"/>
    <p:sldId id="264" r:id="rId5"/>
    <p:sldId id="265" r:id="rId6"/>
    <p:sldId id="268" r:id="rId7"/>
    <p:sldId id="273" r:id="rId8"/>
    <p:sldId id="266" r:id="rId9"/>
    <p:sldId id="267" r:id="rId10"/>
    <p:sldId id="269" r:id="rId11"/>
    <p:sldId id="270" r:id="rId12"/>
    <p:sldId id="271" r:id="rId13"/>
    <p:sldId id="272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#1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D4F78-F80E-4A19-A673-70BCE3812F78}" type="doc">
      <dgm:prSet loTypeId="urn:microsoft.com/office/officeart/2005/8/layout/vList2#1" loCatId="list" qsTypeId="urn:microsoft.com/office/officeart/2005/8/quickstyle/simple2#1" qsCatId="simple" csTypeId="urn:microsoft.com/office/officeart/2005/8/colors/accent0_2#1" csCatId="mainScheme" phldr="1"/>
      <dgm:spPr/>
      <dgm:t>
        <a:bodyPr/>
        <a:lstStyle/>
        <a:p>
          <a:endParaRPr lang="zh-CN" altLang="en-US"/>
        </a:p>
      </dgm:t>
    </dgm:pt>
    <dgm:pt modelId="{92DAE062-8791-4C65-ACFD-BAA8A60FC09C}">
      <dgm:prSet phldrT="[文本]"/>
      <dgm:spPr/>
      <dgm:t>
        <a:bodyPr/>
        <a:lstStyle/>
        <a:p>
          <a:r>
            <a:rPr lang="zh-CN" altLang="en-US" b="1" i="0" dirty="0" smtClean="0">
              <a:latin typeface="微软雅黑" pitchFamily="34" charset="-122"/>
              <a:ea typeface="微软雅黑" pitchFamily="34" charset="-122"/>
            </a:rPr>
            <a:t>提高稳定性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AA6C47A-D99E-46D0-9A47-E9AB67CF06D5}" type="parTrans" cxnId="{BD619549-4A99-4F5C-983D-983DDEFA467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AC811B3-C351-45F4-BC24-D3B9C7671399}" type="sibTrans" cxnId="{BD619549-4A99-4F5C-983D-983DDEFA467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5B318D3-E69A-434B-8D33-978031A40363}">
      <dgm:prSet phldrT="[文本]"/>
      <dgm:spPr/>
      <dgm:t>
        <a:bodyPr/>
        <a:lstStyle/>
        <a:p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提高可用性，带来具有透明负载均衡、动态迁移、故障自动隔离、系统自动重构的高可靠服务器应用环境。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7DFD259-8750-4580-9849-38344F0A235B}" type="parTrans" cxnId="{F12A44E4-5129-48C1-B67A-063A72348C4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39B24F9-B1B3-4B1E-BFAA-CDE0BD08B7BE}" type="sibTrans" cxnId="{F12A44E4-5129-48C1-B67A-063A72348C4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31DF684-F429-4663-9A41-B914904B6957}">
      <dgm:prSet phldrT="[文本]"/>
      <dgm:spPr/>
      <dgm:t>
        <a:bodyPr/>
        <a:lstStyle/>
        <a:p>
          <a:r>
            <a:rPr lang="zh-CN" altLang="en-US" b="1" i="0" dirty="0" smtClean="0">
              <a:latin typeface="微软雅黑" pitchFamily="34" charset="-122"/>
              <a:ea typeface="微软雅黑" pitchFamily="34" charset="-122"/>
            </a:rPr>
            <a:t>提高灵活性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B20A705-DA52-4342-B0A7-58D6A673B1FC}" type="parTrans" cxnId="{B1712B5F-991B-4B29-A6FC-02425DA4326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615EACE-D96F-4191-AF9D-0F839029D8AA}" type="sibTrans" cxnId="{B1712B5F-991B-4B29-A6FC-02425DA4326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AF517ED-414E-4F76-AD6B-9B7A4EDB582D}">
      <dgm:prSet phldrT="[文本]"/>
      <dgm:spPr/>
      <dgm:t>
        <a:bodyPr/>
        <a:lstStyle/>
        <a:p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通过动态资源配置提高</a:t>
          </a:r>
          <a:r>
            <a:rPr lang="en-US" b="0" i="0" dirty="0" smtClean="0">
              <a:latin typeface="微软雅黑" pitchFamily="34" charset="-122"/>
              <a:ea typeface="微软雅黑" pitchFamily="34" charset="-122"/>
            </a:rPr>
            <a:t>IT</a:t>
          </a:r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对业务的灵活适应力，支持异构操作系统的整合，支持老应用的持续运行，减少迁移成本。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A39D325-65D0-4ACC-B547-695CFB325BBB}" type="parTrans" cxnId="{1E46A332-ECF5-4E94-9DBB-1E68F12B0EA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8C25FC9-00C6-4208-B906-C2CC4D793048}" type="sibTrans" cxnId="{1E46A332-ECF5-4E94-9DBB-1E68F12B0EA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42B4F57-09CC-4967-9F9B-96DFAD24C43D}">
      <dgm:prSet phldrT="[文本]"/>
      <dgm:spPr/>
      <dgm:t>
        <a:bodyPr/>
        <a:lstStyle/>
        <a:p>
          <a:r>
            <a:rPr lang="zh-CN" altLang="en-US" b="1" i="0" dirty="0" smtClean="0">
              <a:latin typeface="微软雅黑" pitchFamily="34" charset="-122"/>
              <a:ea typeface="微软雅黑" pitchFamily="34" charset="-122"/>
            </a:rPr>
            <a:t>节约成本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3659AEC-85F7-4C72-B6D8-392A70D55931}" type="parTrans" cxnId="{633DD124-1A04-4AE9-8FDA-2EE5F8A7BF5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179447B-A2F5-433F-8268-73E1AEAACBFD}" type="sibTrans" cxnId="{633DD124-1A04-4AE9-8FDA-2EE5F8A7BF5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C8ECF4-532B-4E8A-9AE0-8C93E9C49DAC}">
      <dgm:prSet phldrT="[文本]"/>
      <dgm:spPr/>
      <dgm:t>
        <a:bodyPr/>
        <a:lstStyle/>
        <a:p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使用虚拟化技术大大削减了采购服务器的数量，同时相对应的占用空间和能耗都变小了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3D76E24-8C20-4AB3-BEEB-5E7C28279AAF}" type="parTrans" cxnId="{1DF2F765-8602-4EFE-8ACA-9CA3FF03554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0F99ACE-A7E0-411C-965D-3892E6562A41}" type="sibTrans" cxnId="{1DF2F765-8602-4EFE-8ACA-9CA3FF03554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68C9FA3-A85B-4738-AFF4-BEB5D431B4DF}">
      <dgm:prSet phldrT="[文本]"/>
      <dgm:spPr/>
      <dgm:t>
        <a:bodyPr/>
        <a:lstStyle/>
        <a:p>
          <a:r>
            <a:rPr lang="zh-CN" altLang="en-US" b="1" i="0" dirty="0" smtClean="0">
              <a:latin typeface="微软雅黑" pitchFamily="34" charset="-122"/>
              <a:ea typeface="微软雅黑" pitchFamily="34" charset="-122"/>
            </a:rPr>
            <a:t>提高基础架构的利用率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160DF4E-9FA0-480D-B27C-72B2520E7CBB}" type="parTrans" cxnId="{FD3C7E3A-28FD-43DC-9086-298E8BDD7DE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BC0FE48-6A46-45A5-BC82-3EDF0BDA8AC2}" type="sibTrans" cxnId="{FD3C7E3A-28FD-43DC-9086-298E8BDD7DE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35F9FE2-53B9-46F6-AEF2-757724FA4386}">
      <dgm:prSet phldrT="[文本]"/>
      <dgm:spPr/>
      <dgm:t>
        <a:bodyPr/>
        <a:lstStyle/>
        <a:p>
          <a:r>
            <a:rPr lang="zh-CN" altLang="en-US" b="0" i="0" dirty="0" smtClean="0">
              <a:latin typeface="微软雅黑" pitchFamily="34" charset="-122"/>
              <a:ea typeface="微软雅黑" pitchFamily="34" charset="-122"/>
            </a:rPr>
            <a:t>通过将基础架构资源池化并打破一个应用一台物理机的藩篱，虚拟化大幅提升了资源利用率。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BB6330B-4387-4A63-8DB2-85BB97B34410}" type="parTrans" cxnId="{D97C5EB6-799B-4FE1-89F0-E707B4F60CB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838BD61-7FAD-45B3-B060-FD93FE383141}" type="sibTrans" cxnId="{D97C5EB6-799B-4FE1-89F0-E707B4F60CB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BE38001-5263-40FB-9AD2-DF75B483E1B7}" type="pres">
      <dgm:prSet presAssocID="{015D4F78-F80E-4A19-A673-70BCE3812F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F44EAF-28AD-4CD6-91ED-9B96672905DF}" type="pres">
      <dgm:prSet presAssocID="{142B4F57-09CC-4967-9F9B-96DFAD24C43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3F353-85EA-4466-8E52-65E95DBD540E}" type="pres">
      <dgm:prSet presAssocID="{142B4F57-09CC-4967-9F9B-96DFAD24C43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3700F-07A8-431B-B609-55B22F6DECE5}" type="pres">
      <dgm:prSet presAssocID="{F68C9FA3-A85B-4738-AFF4-BEB5D431B4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C043D4-8B9A-4E2C-B870-027CCEDB86DE}" type="pres">
      <dgm:prSet presAssocID="{F68C9FA3-A85B-4738-AFF4-BEB5D431B4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63DDE-8423-414D-8FFD-C13186E1938E}" type="pres">
      <dgm:prSet presAssocID="{92DAE062-8791-4C65-ACFD-BAA8A60FC09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3C294-6074-4CB7-9DE8-F2089F7ED401}" type="pres">
      <dgm:prSet presAssocID="{92DAE062-8791-4C65-ACFD-BAA8A60FC09C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A98323-FDFE-4708-A1A1-20510D6B3101}" type="pres">
      <dgm:prSet presAssocID="{231DF684-F429-4663-9A41-B914904B695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07F35-B6BD-44A2-BA98-46E19FE6FAB3}" type="pres">
      <dgm:prSet presAssocID="{231DF684-F429-4663-9A41-B914904B6957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3C7E3A-28FD-43DC-9086-298E8BDD7DEB}" srcId="{015D4F78-F80E-4A19-A673-70BCE3812F78}" destId="{F68C9FA3-A85B-4738-AFF4-BEB5D431B4DF}" srcOrd="1" destOrd="0" parTransId="{C160DF4E-9FA0-480D-B27C-72B2520E7CBB}" sibTransId="{8BC0FE48-6A46-45A5-BC82-3EDF0BDA8AC2}"/>
    <dgm:cxn modelId="{D97C5EB6-799B-4FE1-89F0-E707B4F60CBC}" srcId="{F68C9FA3-A85B-4738-AFF4-BEB5D431B4DF}" destId="{035F9FE2-53B9-46F6-AEF2-757724FA4386}" srcOrd="0" destOrd="0" parTransId="{FBB6330B-4387-4A63-8DB2-85BB97B34410}" sibTransId="{5838BD61-7FAD-45B3-B060-FD93FE383141}"/>
    <dgm:cxn modelId="{CD5BEB79-055C-4DCA-816F-5C975C554B4E}" type="presOf" srcId="{035F9FE2-53B9-46F6-AEF2-757724FA4386}" destId="{EFC043D4-8B9A-4E2C-B870-027CCEDB86DE}" srcOrd="0" destOrd="0" presId="urn:microsoft.com/office/officeart/2005/8/layout/vList2#1"/>
    <dgm:cxn modelId="{F12A44E4-5129-48C1-B67A-063A72348C44}" srcId="{92DAE062-8791-4C65-ACFD-BAA8A60FC09C}" destId="{B5B318D3-E69A-434B-8D33-978031A40363}" srcOrd="0" destOrd="0" parTransId="{E7DFD259-8750-4580-9849-38344F0A235B}" sibTransId="{939B24F9-B1B3-4B1E-BFAA-CDE0BD08B7BE}"/>
    <dgm:cxn modelId="{D0048DE0-2D9D-464F-9798-0827863AA4AC}" type="presOf" srcId="{8AF517ED-414E-4F76-AD6B-9B7A4EDB582D}" destId="{50307F35-B6BD-44A2-BA98-46E19FE6FAB3}" srcOrd="0" destOrd="0" presId="urn:microsoft.com/office/officeart/2005/8/layout/vList2#1"/>
    <dgm:cxn modelId="{633DD124-1A04-4AE9-8FDA-2EE5F8A7BF5D}" srcId="{015D4F78-F80E-4A19-A673-70BCE3812F78}" destId="{142B4F57-09CC-4967-9F9B-96DFAD24C43D}" srcOrd="0" destOrd="0" parTransId="{63659AEC-85F7-4C72-B6D8-392A70D55931}" sibTransId="{F179447B-A2F5-433F-8268-73E1AEAACBFD}"/>
    <dgm:cxn modelId="{A2D0EB05-6623-4F13-93A9-00174C326020}" type="presOf" srcId="{92DAE062-8791-4C65-ACFD-BAA8A60FC09C}" destId="{70163DDE-8423-414D-8FFD-C13186E1938E}" srcOrd="0" destOrd="0" presId="urn:microsoft.com/office/officeart/2005/8/layout/vList2#1"/>
    <dgm:cxn modelId="{1E46A332-ECF5-4E94-9DBB-1E68F12B0EA4}" srcId="{231DF684-F429-4663-9A41-B914904B6957}" destId="{8AF517ED-414E-4F76-AD6B-9B7A4EDB582D}" srcOrd="0" destOrd="0" parTransId="{8A39D325-65D0-4ACC-B547-695CFB325BBB}" sibTransId="{C8C25FC9-00C6-4208-B906-C2CC4D793048}"/>
    <dgm:cxn modelId="{FD4B9394-DC11-4DE4-984B-ABD800B5999E}" type="presOf" srcId="{0DC8ECF4-532B-4E8A-9AE0-8C93E9C49DAC}" destId="{3C73F353-85EA-4466-8E52-65E95DBD540E}" srcOrd="0" destOrd="0" presId="urn:microsoft.com/office/officeart/2005/8/layout/vList2#1"/>
    <dgm:cxn modelId="{A5D38C5C-1556-4B2C-9D3A-EE98A557A756}" type="presOf" srcId="{142B4F57-09CC-4967-9F9B-96DFAD24C43D}" destId="{D3F44EAF-28AD-4CD6-91ED-9B96672905DF}" srcOrd="0" destOrd="0" presId="urn:microsoft.com/office/officeart/2005/8/layout/vList2#1"/>
    <dgm:cxn modelId="{C191297E-3EDA-43AB-A90D-7C464129D442}" type="presOf" srcId="{231DF684-F429-4663-9A41-B914904B6957}" destId="{3AA98323-FDFE-4708-A1A1-20510D6B3101}" srcOrd="0" destOrd="0" presId="urn:microsoft.com/office/officeart/2005/8/layout/vList2#1"/>
    <dgm:cxn modelId="{43730B27-5823-4A4C-934D-B1A7593ED2E0}" type="presOf" srcId="{015D4F78-F80E-4A19-A673-70BCE3812F78}" destId="{0BE38001-5263-40FB-9AD2-DF75B483E1B7}" srcOrd="0" destOrd="0" presId="urn:microsoft.com/office/officeart/2005/8/layout/vList2#1"/>
    <dgm:cxn modelId="{BD619549-4A99-4F5C-983D-983DDEFA4677}" srcId="{015D4F78-F80E-4A19-A673-70BCE3812F78}" destId="{92DAE062-8791-4C65-ACFD-BAA8A60FC09C}" srcOrd="2" destOrd="0" parTransId="{3AA6C47A-D99E-46D0-9A47-E9AB67CF06D5}" sibTransId="{2AC811B3-C351-45F4-BC24-D3B9C7671399}"/>
    <dgm:cxn modelId="{A68E16E9-79F4-4304-B5CF-FDA2FD53094A}" type="presOf" srcId="{F68C9FA3-A85B-4738-AFF4-BEB5D431B4DF}" destId="{4FC3700F-07A8-431B-B609-55B22F6DECE5}" srcOrd="0" destOrd="0" presId="urn:microsoft.com/office/officeart/2005/8/layout/vList2#1"/>
    <dgm:cxn modelId="{E2E5AA66-46AB-4267-A907-AEAE865AAA59}" type="presOf" srcId="{B5B318D3-E69A-434B-8D33-978031A40363}" destId="{1F93C294-6074-4CB7-9DE8-F2089F7ED401}" srcOrd="0" destOrd="0" presId="urn:microsoft.com/office/officeart/2005/8/layout/vList2#1"/>
    <dgm:cxn modelId="{B1712B5F-991B-4B29-A6FC-02425DA4326C}" srcId="{015D4F78-F80E-4A19-A673-70BCE3812F78}" destId="{231DF684-F429-4663-9A41-B914904B6957}" srcOrd="3" destOrd="0" parTransId="{8B20A705-DA52-4342-B0A7-58D6A673B1FC}" sibTransId="{1615EACE-D96F-4191-AF9D-0F839029D8AA}"/>
    <dgm:cxn modelId="{1DF2F765-8602-4EFE-8ACA-9CA3FF035547}" srcId="{142B4F57-09CC-4967-9F9B-96DFAD24C43D}" destId="{0DC8ECF4-532B-4E8A-9AE0-8C93E9C49DAC}" srcOrd="0" destOrd="0" parTransId="{C3D76E24-8C20-4AB3-BEEB-5E7C28279AAF}" sibTransId="{50F99ACE-A7E0-411C-965D-3892E6562A41}"/>
    <dgm:cxn modelId="{ABC871DF-4E3D-4462-B130-B64784DB1C76}" type="presParOf" srcId="{0BE38001-5263-40FB-9AD2-DF75B483E1B7}" destId="{D3F44EAF-28AD-4CD6-91ED-9B96672905DF}" srcOrd="0" destOrd="0" presId="urn:microsoft.com/office/officeart/2005/8/layout/vList2#1"/>
    <dgm:cxn modelId="{FDFC8BA0-6370-4D57-8E10-F98B27F488DE}" type="presParOf" srcId="{0BE38001-5263-40FB-9AD2-DF75B483E1B7}" destId="{3C73F353-85EA-4466-8E52-65E95DBD540E}" srcOrd="1" destOrd="0" presId="urn:microsoft.com/office/officeart/2005/8/layout/vList2#1"/>
    <dgm:cxn modelId="{5014457E-0519-45FB-B221-581FDCFAFFEF}" type="presParOf" srcId="{0BE38001-5263-40FB-9AD2-DF75B483E1B7}" destId="{4FC3700F-07A8-431B-B609-55B22F6DECE5}" srcOrd="2" destOrd="0" presId="urn:microsoft.com/office/officeart/2005/8/layout/vList2#1"/>
    <dgm:cxn modelId="{DABBE1B2-4039-45C6-89EB-71A8C67497D7}" type="presParOf" srcId="{0BE38001-5263-40FB-9AD2-DF75B483E1B7}" destId="{EFC043D4-8B9A-4E2C-B870-027CCEDB86DE}" srcOrd="3" destOrd="0" presId="urn:microsoft.com/office/officeart/2005/8/layout/vList2#1"/>
    <dgm:cxn modelId="{E12CD6CB-274D-4BD5-86BC-C2FA32857F3B}" type="presParOf" srcId="{0BE38001-5263-40FB-9AD2-DF75B483E1B7}" destId="{70163DDE-8423-414D-8FFD-C13186E1938E}" srcOrd="4" destOrd="0" presId="urn:microsoft.com/office/officeart/2005/8/layout/vList2#1"/>
    <dgm:cxn modelId="{0D275AA8-313D-4963-988D-B1AE3FFC4EE9}" type="presParOf" srcId="{0BE38001-5263-40FB-9AD2-DF75B483E1B7}" destId="{1F93C294-6074-4CB7-9DE8-F2089F7ED401}" srcOrd="5" destOrd="0" presId="urn:microsoft.com/office/officeart/2005/8/layout/vList2#1"/>
    <dgm:cxn modelId="{B8E3EED4-C8B7-4EB0-9B06-412130FF8A4F}" type="presParOf" srcId="{0BE38001-5263-40FB-9AD2-DF75B483E1B7}" destId="{3AA98323-FDFE-4708-A1A1-20510D6B3101}" srcOrd="6" destOrd="0" presId="urn:microsoft.com/office/officeart/2005/8/layout/vList2#1"/>
    <dgm:cxn modelId="{EA2CA3E6-6198-4EFC-AE52-7DA5FAFC9DEE}" type="presParOf" srcId="{0BE38001-5263-40FB-9AD2-DF75B483E1B7}" destId="{50307F35-B6BD-44A2-BA98-46E19FE6FAB3}" srcOrd="7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44EAF-28AD-4CD6-91ED-9B96672905DF}">
      <dsp:nvSpPr>
        <dsp:cNvPr id="0" name=""/>
        <dsp:cNvSpPr/>
      </dsp:nvSpPr>
      <dsp:spPr>
        <a:xfrm>
          <a:off x="0" y="167526"/>
          <a:ext cx="10221700" cy="6587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i="0" kern="1200" dirty="0" smtClean="0">
              <a:latin typeface="微软雅黑" pitchFamily="34" charset="-122"/>
              <a:ea typeface="微软雅黑" pitchFamily="34" charset="-122"/>
            </a:rPr>
            <a:t>节约成本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159" y="199685"/>
        <a:ext cx="10157382" cy="594465"/>
      </dsp:txXfrm>
    </dsp:sp>
    <dsp:sp modelId="{3C73F353-85EA-4466-8E52-65E95DBD540E}">
      <dsp:nvSpPr>
        <dsp:cNvPr id="0" name=""/>
        <dsp:cNvSpPr/>
      </dsp:nvSpPr>
      <dsp:spPr>
        <a:xfrm>
          <a:off x="0" y="826309"/>
          <a:ext cx="10221700" cy="3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53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>
              <a:latin typeface="微软雅黑" pitchFamily="34" charset="-122"/>
              <a:ea typeface="微软雅黑" pitchFamily="34" charset="-122"/>
            </a:rPr>
            <a:t>使用虚拟化技术大大削减了采购服务器的数量，同时相对应的占用空间和能耗都变小了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826309"/>
        <a:ext cx="10221700" cy="369495"/>
      </dsp:txXfrm>
    </dsp:sp>
    <dsp:sp modelId="{4FC3700F-07A8-431B-B609-55B22F6DECE5}">
      <dsp:nvSpPr>
        <dsp:cNvPr id="0" name=""/>
        <dsp:cNvSpPr/>
      </dsp:nvSpPr>
      <dsp:spPr>
        <a:xfrm>
          <a:off x="0" y="1195804"/>
          <a:ext cx="10221700" cy="6587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i="0" kern="1200" dirty="0" smtClean="0">
              <a:latin typeface="微软雅黑" pitchFamily="34" charset="-122"/>
              <a:ea typeface="微软雅黑" pitchFamily="34" charset="-122"/>
            </a:rPr>
            <a:t>提高基础架构的利用率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159" y="1227963"/>
        <a:ext cx="10157382" cy="594465"/>
      </dsp:txXfrm>
    </dsp:sp>
    <dsp:sp modelId="{EFC043D4-8B9A-4E2C-B870-027CCEDB86DE}">
      <dsp:nvSpPr>
        <dsp:cNvPr id="0" name=""/>
        <dsp:cNvSpPr/>
      </dsp:nvSpPr>
      <dsp:spPr>
        <a:xfrm>
          <a:off x="0" y="1854587"/>
          <a:ext cx="10221700" cy="3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53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>
              <a:latin typeface="微软雅黑" pitchFamily="34" charset="-122"/>
              <a:ea typeface="微软雅黑" pitchFamily="34" charset="-122"/>
            </a:rPr>
            <a:t>通过将基础架构资源池化并打破一个应用一台物理机的藩篱，虚拟化大幅提升了资源利用率。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854587"/>
        <a:ext cx="10221700" cy="369495"/>
      </dsp:txXfrm>
    </dsp:sp>
    <dsp:sp modelId="{70163DDE-8423-414D-8FFD-C13186E1938E}">
      <dsp:nvSpPr>
        <dsp:cNvPr id="0" name=""/>
        <dsp:cNvSpPr/>
      </dsp:nvSpPr>
      <dsp:spPr>
        <a:xfrm>
          <a:off x="0" y="2224082"/>
          <a:ext cx="10221700" cy="6587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i="0" kern="1200" dirty="0" smtClean="0">
              <a:latin typeface="微软雅黑" pitchFamily="34" charset="-122"/>
              <a:ea typeface="微软雅黑" pitchFamily="34" charset="-122"/>
            </a:rPr>
            <a:t>提高稳定性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159" y="2256241"/>
        <a:ext cx="10157382" cy="594465"/>
      </dsp:txXfrm>
    </dsp:sp>
    <dsp:sp modelId="{1F93C294-6074-4CB7-9DE8-F2089F7ED401}">
      <dsp:nvSpPr>
        <dsp:cNvPr id="0" name=""/>
        <dsp:cNvSpPr/>
      </dsp:nvSpPr>
      <dsp:spPr>
        <a:xfrm>
          <a:off x="0" y="2882865"/>
          <a:ext cx="10221700" cy="3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53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>
              <a:latin typeface="微软雅黑" pitchFamily="34" charset="-122"/>
              <a:ea typeface="微软雅黑" pitchFamily="34" charset="-122"/>
            </a:rPr>
            <a:t>提高可用性，带来具有透明负载均衡、动态迁移、故障自动隔离、系统自动重构的高可靠服务器应用环境。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882865"/>
        <a:ext cx="10221700" cy="369495"/>
      </dsp:txXfrm>
    </dsp:sp>
    <dsp:sp modelId="{3AA98323-FDFE-4708-A1A1-20510D6B3101}">
      <dsp:nvSpPr>
        <dsp:cNvPr id="0" name=""/>
        <dsp:cNvSpPr/>
      </dsp:nvSpPr>
      <dsp:spPr>
        <a:xfrm>
          <a:off x="0" y="3252360"/>
          <a:ext cx="10221700" cy="6587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i="0" kern="1200" dirty="0" smtClean="0">
              <a:latin typeface="微软雅黑" pitchFamily="34" charset="-122"/>
              <a:ea typeface="微软雅黑" pitchFamily="34" charset="-122"/>
            </a:rPr>
            <a:t>提高灵活性</a:t>
          </a:r>
          <a:endParaRPr lang="zh-CN" altLang="en-US" sz="2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159" y="3284519"/>
        <a:ext cx="10157382" cy="594465"/>
      </dsp:txXfrm>
    </dsp:sp>
    <dsp:sp modelId="{50307F35-B6BD-44A2-BA98-46E19FE6FAB3}">
      <dsp:nvSpPr>
        <dsp:cNvPr id="0" name=""/>
        <dsp:cNvSpPr/>
      </dsp:nvSpPr>
      <dsp:spPr>
        <a:xfrm>
          <a:off x="0" y="3911143"/>
          <a:ext cx="10221700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53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i="0" kern="1200" dirty="0" smtClean="0">
              <a:latin typeface="微软雅黑" pitchFamily="34" charset="-122"/>
              <a:ea typeface="微软雅黑" pitchFamily="34" charset="-122"/>
            </a:rPr>
            <a:t>通过动态资源配置提高</a:t>
          </a:r>
          <a:r>
            <a:rPr lang="en-US" sz="1600" b="0" i="0" kern="1200" dirty="0" smtClean="0">
              <a:latin typeface="微软雅黑" pitchFamily="34" charset="-122"/>
              <a:ea typeface="微软雅黑" pitchFamily="34" charset="-122"/>
            </a:rPr>
            <a:t>IT</a:t>
          </a:r>
          <a:r>
            <a:rPr lang="zh-CN" altLang="en-US" sz="1600" b="0" i="0" kern="1200" dirty="0" smtClean="0">
              <a:latin typeface="微软雅黑" pitchFamily="34" charset="-122"/>
              <a:ea typeface="微软雅黑" pitchFamily="34" charset="-122"/>
            </a:rPr>
            <a:t>对业务的灵活适应力，支持异构操作系统的整合，支持老应用的持续运行，减少迁移成本。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911143"/>
        <a:ext cx="10221700" cy="68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/>
          <p:nvPr>
            <p:custDataLst>
              <p:tags r:id="rId1"/>
            </p:custDataLst>
          </p:nvPr>
        </p:nvGrpSpPr>
        <p:grpSpPr bwMode="auto">
          <a:xfrm rot="10800000">
            <a:off x="-13881" y="-27384"/>
            <a:ext cx="4669721" cy="3400797"/>
            <a:chOff x="0" y="0"/>
            <a:chExt cx="5942" cy="4337"/>
          </a:xfrm>
        </p:grpSpPr>
        <p:sp>
          <p:nvSpPr>
            <p:cNvPr id="12" name="AutoShape 5" descr="#wm#_43_31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AutoShape 6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AutoShape 7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8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9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10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8" name="直角三角形 17"/>
          <p:cNvSpPr/>
          <p:nvPr/>
        </p:nvSpPr>
        <p:spPr bwMode="auto">
          <a:xfrm rot="10800000">
            <a:off x="10665800" y="2761061"/>
            <a:ext cx="1514367" cy="1561082"/>
          </a:xfrm>
          <a:prstGeom prst="rt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10482162" y="3862887"/>
            <a:ext cx="2203655" cy="1101829"/>
          </a:xfrm>
          <a:prstGeom prst="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等腰三角形 19"/>
          <p:cNvSpPr/>
          <p:nvPr/>
        </p:nvSpPr>
        <p:spPr bwMode="auto">
          <a:xfrm>
            <a:off x="9931248" y="5699270"/>
            <a:ext cx="2203656" cy="1158730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流程图: 合并 20"/>
          <p:cNvSpPr/>
          <p:nvPr/>
        </p:nvSpPr>
        <p:spPr bwMode="auto">
          <a:xfrm>
            <a:off x="8737600" y="5699270"/>
            <a:ext cx="2111838" cy="1066373"/>
          </a:xfrm>
          <a:prstGeom prst="flowChartMerge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流程图: 摘录 21"/>
          <p:cNvSpPr/>
          <p:nvPr/>
        </p:nvSpPr>
        <p:spPr bwMode="auto">
          <a:xfrm rot="16200000">
            <a:off x="10568432" y="5153901"/>
            <a:ext cx="2168203" cy="1055275"/>
          </a:xfrm>
          <a:prstGeom prst="flowChartExtract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83268" y="2852738"/>
            <a:ext cx="8879417" cy="792162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编辑标题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3268" y="3644901"/>
            <a:ext cx="8879417" cy="618441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 sz="28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编辑副标题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911424" y="1268760"/>
            <a:ext cx="10886876" cy="471929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1269999"/>
            <a:ext cx="9984532" cy="7236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2277304"/>
            <a:ext cx="10368000" cy="38880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12602" y="2599505"/>
            <a:ext cx="4307349" cy="32364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2345" y="2599505"/>
            <a:ext cx="4307349" cy="32364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9" name="Group 3" descr="#wm#_43_21_*Z"/>
          <p:cNvGrpSpPr/>
          <p:nvPr/>
        </p:nvGrpSpPr>
        <p:grpSpPr bwMode="auto">
          <a:xfrm>
            <a:off x="1200153" y="977901"/>
            <a:ext cx="1655488" cy="1152525"/>
            <a:chOff x="0" y="0"/>
            <a:chExt cx="2436" cy="1814"/>
          </a:xfrm>
        </p:grpSpPr>
        <p:sp>
          <p:nvSpPr>
            <p:cNvPr id="10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</a:p>
          </p:txBody>
        </p:sp>
        <p:sp>
          <p:nvSpPr>
            <p:cNvPr id="11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31504" y="1196752"/>
            <a:ext cx="10081683" cy="7207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908720"/>
            <a:ext cx="10060451" cy="7819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83265" y="2636912"/>
            <a:ext cx="8880000" cy="1004512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Group 4"/>
          <p:cNvGrpSpPr/>
          <p:nvPr>
            <p:custDataLst>
              <p:tags r:id="rId1"/>
            </p:custDataLst>
          </p:nvPr>
        </p:nvGrpSpPr>
        <p:grpSpPr bwMode="auto">
          <a:xfrm>
            <a:off x="7546959" y="3429000"/>
            <a:ext cx="4669721" cy="3400797"/>
            <a:chOff x="0" y="0"/>
            <a:chExt cx="5942" cy="4337"/>
          </a:xfrm>
        </p:grpSpPr>
        <p:sp>
          <p:nvSpPr>
            <p:cNvPr id="14" name="AutoShape 5" descr="#wm#_43_31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6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7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8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8" name="AutoShape 9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AutoShape 10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661" y="2662480"/>
            <a:ext cx="6038400" cy="32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6107" y="2673856"/>
            <a:ext cx="3844800" cy="3312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grpSp>
        <p:nvGrpSpPr>
          <p:cNvPr id="8" name="Group 3" descr="#wm#_43_21_*Z"/>
          <p:cNvGrpSpPr/>
          <p:nvPr/>
        </p:nvGrpSpPr>
        <p:grpSpPr bwMode="auto">
          <a:xfrm>
            <a:off x="1271464" y="977901"/>
            <a:ext cx="1702289" cy="1152525"/>
            <a:chOff x="0" y="0"/>
            <a:chExt cx="2436" cy="1814"/>
          </a:xfrm>
        </p:grpSpPr>
        <p:sp>
          <p:nvSpPr>
            <p:cNvPr id="9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</a:p>
          </p:txBody>
        </p:sp>
        <p:sp>
          <p:nvSpPr>
            <p:cNvPr id="10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1269" y="1193232"/>
            <a:ext cx="80592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517" y="1270001"/>
            <a:ext cx="2743200" cy="53895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4917" y="1270001"/>
            <a:ext cx="8026400" cy="53895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54100"/>
            <a:ext cx="2844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54100"/>
            <a:ext cx="3860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54100"/>
            <a:ext cx="2844800" cy="259277"/>
          </a:xfrm>
        </p:spPr>
        <p:txBody>
          <a:bodyPr/>
          <a:lstStyle/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3486" y="1196107"/>
            <a:ext cx="854621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2133602"/>
            <a:ext cx="10960100" cy="403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328"/>
            <a:ext cx="3860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42DC46DD-F88D-48BD-91A1-8675D8F865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等腰三角形 4"/>
          <p:cNvSpPr/>
          <p:nvPr/>
        </p:nvSpPr>
        <p:spPr>
          <a:xfrm rot="5400000">
            <a:off x="-431800" y="483870"/>
            <a:ext cx="1725930" cy="864235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等腰三角形 5"/>
          <p:cNvSpPr/>
          <p:nvPr/>
        </p:nvSpPr>
        <p:spPr>
          <a:xfrm rot="10800000">
            <a:off x="10795" y="-127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8EE5C7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" name="等腰三角形 6"/>
          <p:cNvSpPr/>
          <p:nvPr/>
        </p:nvSpPr>
        <p:spPr>
          <a:xfrm>
            <a:off x="961390" y="3175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EBF092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E9651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15875" indent="-15875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dock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1583268" y="2852738"/>
            <a:ext cx="8879417" cy="7921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E9651"/>
                </a:solidFill>
                <a:latin typeface="黑体" charset="0"/>
                <a:ea typeface="黑体" charset="0"/>
                <a:cs typeface="+mn-ea"/>
                <a:sym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E965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r>
              <a:rPr lang="en-US" altLang="zh-CN" dirty="0" smtClean="0">
                <a:latin typeface="Arial" charset="0"/>
              </a:rPr>
              <a:t>Docker</a:t>
            </a:r>
            <a:r>
              <a:rPr lang="zh-CN" altLang="en-US" dirty="0" smtClean="0">
                <a:latin typeface="Arial" charset="0"/>
              </a:rPr>
              <a:t>容器技术介绍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典型使用场景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999" y="2768624"/>
            <a:ext cx="10368000" cy="3888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Automating the packaging and deployment of </a:t>
            </a:r>
            <a:r>
              <a:rPr lang="en-US" altLang="zh-CN" dirty="0" smtClean="0">
                <a:solidFill>
                  <a:schemeClr val="tx1"/>
                </a:solidFill>
              </a:rPr>
              <a:t>applications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自</a:t>
            </a:r>
            <a:r>
              <a:rPr lang="zh-CN" altLang="en-US" dirty="0"/>
              <a:t>动化的应用程序的封装和部</a:t>
            </a:r>
            <a:r>
              <a:rPr lang="zh-CN" altLang="en-US" dirty="0" smtClean="0"/>
              <a:t>署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Creation of lightweight, private PAAS </a:t>
            </a:r>
            <a:r>
              <a:rPr lang="en-US" altLang="zh-CN" dirty="0" smtClean="0">
                <a:solidFill>
                  <a:schemeClr val="tx1"/>
                </a:solidFill>
              </a:rPr>
              <a:t>environments</a:t>
            </a:r>
          </a:p>
          <a:p>
            <a:pPr lvl="1"/>
            <a:r>
              <a:rPr lang="zh-CN" altLang="en-US" dirty="0" smtClean="0"/>
              <a:t>创</a:t>
            </a:r>
            <a:r>
              <a:rPr lang="zh-CN" altLang="en-US" dirty="0"/>
              <a:t>建轻量级，私有</a:t>
            </a:r>
            <a:r>
              <a:rPr lang="en-US" altLang="zh-CN" dirty="0"/>
              <a:t>PaaS</a:t>
            </a:r>
            <a:r>
              <a:rPr lang="zh-CN" altLang="en-US" dirty="0"/>
              <a:t>环</a:t>
            </a:r>
            <a:r>
              <a:rPr lang="zh-CN" altLang="en-US" dirty="0" smtClean="0"/>
              <a:t>境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Automated testing and continuous </a:t>
            </a:r>
            <a:r>
              <a:rPr lang="en-US" altLang="zh-CN" dirty="0" smtClean="0">
                <a:solidFill>
                  <a:schemeClr val="tx1"/>
                </a:solidFill>
              </a:rPr>
              <a:t>integration/deployment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自动化</a:t>
            </a:r>
            <a:r>
              <a:rPr lang="zh-CN" altLang="en-US" dirty="0"/>
              <a:t>测试和持续集成</a:t>
            </a:r>
            <a:r>
              <a:rPr lang="en-US" altLang="zh-CN" dirty="0"/>
              <a:t>/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Deploying </a:t>
            </a:r>
            <a:r>
              <a:rPr lang="en-US" altLang="zh-CN" dirty="0">
                <a:solidFill>
                  <a:schemeClr val="tx1"/>
                </a:solidFill>
              </a:rPr>
              <a:t>and scaling web apps, databases and backend </a:t>
            </a:r>
            <a:r>
              <a:rPr lang="en-US" altLang="zh-CN" dirty="0" smtClean="0">
                <a:solidFill>
                  <a:schemeClr val="tx1"/>
                </a:solidFill>
              </a:rPr>
              <a:t>services</a:t>
            </a: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部署可伸缩的的前后端应用及数据库</a:t>
            </a:r>
            <a:r>
              <a:rPr lang="en-US" altLang="zh-CN" dirty="0" smtClean="0"/>
              <a:t>(</a:t>
            </a:r>
            <a:r>
              <a:rPr lang="zh-CN" altLang="en-US" dirty="0"/>
              <a:t>尤其是需要快速启停来应对峰谷的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) </a:t>
            </a:r>
            <a:r>
              <a:rPr lang="en-US" altLang="zh-CN" dirty="0" smtClean="0"/>
              <a:t>	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1999" y="230695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官方描述的典型使用场景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的局限及处理方案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2277303"/>
            <a:ext cx="10368000" cy="443739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是基于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Linux 64bit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的，无法在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32bit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linux/Windows/unix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环境下使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一般环境都是使用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linux64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位机器，问题不大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网络管理相对简单，主要是基于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隔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离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小规则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集群使用下，自带网络管理可满足要求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大规则使用及高并发下，使用第三方网络管理，如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flannel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Weave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的管理比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较有限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但是可以通过其他手段解决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-v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挂载外部目录等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container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随着用户进程的停止而销毁，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container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等用户数据不便收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提供数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据卷容器，其实就是一个正常的容器，专门用来提供数据卷供其它容器挂载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可考虑应用日志归集，系统日志挂载到外部目录中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使用实例（</a:t>
            </a:r>
            <a:r>
              <a:rPr lang="en-US" altLang="zh-CN" dirty="0" smtClean="0"/>
              <a:t>ZK</a:t>
            </a:r>
            <a:r>
              <a:rPr lang="zh-CN" altLang="en-US" dirty="0" smtClean="0"/>
              <a:t>安装）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786948" y="3370998"/>
            <a:ext cx="26700" cy="32618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5390186" y="2417451"/>
            <a:ext cx="820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319" y="3547070"/>
            <a:ext cx="4803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zookeeper-3.4.6.tar.gz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解压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到指定目录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配置文件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./zkServer.sh start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319" y="27713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传统安装：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03758" y="2771394"/>
            <a:ext cx="234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环境下安装：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02159" y="3562459"/>
            <a:ext cx="5900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运行以下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命令即可</a:t>
            </a:r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docker 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run -d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-e MYID=1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-e SERVERS=node-1,node-2,node-3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name=zookeeper --net=host --restart=always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mesoscloud/zookeeper:3.4.6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743" y="5501451"/>
            <a:ext cx="1787696" cy="114712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668458" y="5809227"/>
            <a:ext cx="268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更快捷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减少出错可能性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开源容器管理平台介绍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Apache MESOS+MARATHON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从设备（物理机或虚拟机）抽取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，内存，存储和其他计算资源，让容错和弹性分布式系统更容易使用。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MARATHON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为运行在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上的服务框架，提供长时间服务支持，如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Google kubernetes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Kubernetes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开源的容器集群管理系统，其提供应用部署、维护、 扩展机制等功能，利用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Kubernetes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能方便地管理跨机器运行容器化的应用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Docker Swarm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Swarm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月初新发布的容器管理工具。和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Swarm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一起发布的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管理工具还有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Machine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Compose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开源容器管理平台选型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选用的组件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6869"/>
              </p:ext>
            </p:extLst>
          </p:nvPr>
        </p:nvGraphicFramePr>
        <p:xfrm>
          <a:off x="166255" y="1993599"/>
          <a:ext cx="11873345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571">
                  <a:extLst>
                    <a:ext uri="{9D8B030D-6E8A-4147-A177-3AD203B41FA5}">
                      <a16:colId xmlns:a16="http://schemas.microsoft.com/office/drawing/2014/main" val="836598006"/>
                    </a:ext>
                  </a:extLst>
                </a:gridCol>
                <a:gridCol w="2210646">
                  <a:extLst>
                    <a:ext uri="{9D8B030D-6E8A-4147-A177-3AD203B41FA5}">
                      <a16:colId xmlns:a16="http://schemas.microsoft.com/office/drawing/2014/main" val="2914938309"/>
                    </a:ext>
                  </a:extLst>
                </a:gridCol>
                <a:gridCol w="2396194">
                  <a:extLst>
                    <a:ext uri="{9D8B030D-6E8A-4147-A177-3AD203B41FA5}">
                      <a16:colId xmlns:a16="http://schemas.microsoft.com/office/drawing/2014/main" val="4101659144"/>
                    </a:ext>
                  </a:extLst>
                </a:gridCol>
                <a:gridCol w="5141934">
                  <a:extLst>
                    <a:ext uri="{9D8B030D-6E8A-4147-A177-3AD203B41FA5}">
                      <a16:colId xmlns:a16="http://schemas.microsoft.com/office/drawing/2014/main" val="284385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组件名称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安装方式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2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资源分配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Mesos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镜像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4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任务调度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Marathon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镜像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404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分布式存储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镜像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Mesos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注册中心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533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ETCD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flannel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网络注册中心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62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兼有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key-value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存储功能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同时可以作为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docker1.9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以上自带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网络的配置存储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3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负载匀衡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HAProxy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镜像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反射代理，请求转发，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访问控制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772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服务发现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Marathon-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lb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镜像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marathon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配置更新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haproxy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250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Mesos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-consul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Docker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镜像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动态将服务数据记录到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9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网络配置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Flannel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etcd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进行子网的规划存储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服务监控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健康检查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Consul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支持定时对服务接口进行健康检查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兼有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服务发现及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dns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查找服务功能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方便二次开发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容器网络方式比较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18125"/>
              </p:ext>
            </p:extLst>
          </p:nvPr>
        </p:nvGraphicFramePr>
        <p:xfrm>
          <a:off x="304799" y="2022469"/>
          <a:ext cx="11651673" cy="487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149">
                  <a:extLst>
                    <a:ext uri="{9D8B030D-6E8A-4147-A177-3AD203B41FA5}">
                      <a16:colId xmlns:a16="http://schemas.microsoft.com/office/drawing/2014/main" val="3337845975"/>
                    </a:ext>
                  </a:extLst>
                </a:gridCol>
                <a:gridCol w="2636510">
                  <a:extLst>
                    <a:ext uri="{9D8B030D-6E8A-4147-A177-3AD203B41FA5}">
                      <a16:colId xmlns:a16="http://schemas.microsoft.com/office/drawing/2014/main" val="3112391583"/>
                    </a:ext>
                  </a:extLst>
                </a:gridCol>
                <a:gridCol w="4025639">
                  <a:extLst>
                    <a:ext uri="{9D8B030D-6E8A-4147-A177-3AD203B41FA5}">
                      <a16:colId xmlns:a16="http://schemas.microsoft.com/office/drawing/2014/main" val="3720360904"/>
                    </a:ext>
                  </a:extLst>
                </a:gridCol>
                <a:gridCol w="3274375">
                  <a:extLst>
                    <a:ext uri="{9D8B030D-6E8A-4147-A177-3AD203B41FA5}">
                      <a16:colId xmlns:a16="http://schemas.microsoft.com/office/drawing/2014/main" val="969584307"/>
                    </a:ext>
                  </a:extLst>
                </a:gridCol>
              </a:tblGrid>
              <a:tr h="4852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组网方式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限制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722219"/>
                  </a:ext>
                </a:extLst>
              </a:tr>
              <a:tr h="9141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 Bridged(</a:t>
                      </a:r>
                      <a:r>
                        <a:rPr lang="zh-CN" altLang="en-US" sz="1600" dirty="0" smtClean="0"/>
                        <a:t>桥接）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-net=Bridged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zh-CN" altLang="en-US" sz="1600" baseline="0" dirty="0" smtClean="0"/>
                        <a:t>，生成</a:t>
                      </a:r>
                      <a:r>
                        <a:rPr lang="en-US" altLang="zh-CN" sz="1600" baseline="0" dirty="0" smtClean="0"/>
                        <a:t>docker0</a:t>
                      </a:r>
                      <a:r>
                        <a:rPr lang="zh-CN" altLang="en-US" sz="1600" baseline="0" dirty="0" smtClean="0"/>
                        <a:t>虚拟网卡进行桥接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600" dirty="0" smtClean="0"/>
                        <a:t>Docker</a:t>
                      </a:r>
                      <a:r>
                        <a:rPr lang="zh-CN" altLang="en-US" sz="1600" dirty="0" smtClean="0"/>
                        <a:t>默认网络，易用，各容器独立</a:t>
                      </a:r>
                      <a:r>
                        <a:rPr lang="en-US" altLang="zh-CN" sz="1600" dirty="0" smtClean="0"/>
                        <a:t>IP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600" dirty="0" smtClean="0"/>
                        <a:t>不占用宿主机端口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/>
                        <a:t>性能差，一般原生网络的</a:t>
                      </a:r>
                      <a:r>
                        <a:rPr lang="en-US" altLang="zh-CN" sz="1600" dirty="0" smtClean="0"/>
                        <a:t>40-50%</a:t>
                      </a:r>
                      <a:r>
                        <a:rPr lang="zh-CN" altLang="en-US" sz="1600" dirty="0" smtClean="0"/>
                        <a:t>左右</a:t>
                      </a:r>
                      <a:endParaRPr lang="en-US" altLang="zh-CN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/>
                        <a:t>跨主机容器无法交互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54997"/>
                  </a:ext>
                </a:extLst>
              </a:tr>
              <a:tr h="8560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Host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r>
                        <a:rPr lang="en-US" altLang="zh-CN" sz="1600" baseline="0" dirty="0" smtClean="0"/>
                        <a:t>net=Host</a:t>
                      </a:r>
                      <a:r>
                        <a:rPr lang="zh-CN" altLang="en-US" sz="1600" baseline="0" dirty="0" smtClean="0"/>
                        <a:t>方式使用，共用宿主机的网络配置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/>
                        <a:t>性能好，一般能达到原生网络</a:t>
                      </a:r>
                      <a:r>
                        <a:rPr lang="en-US" altLang="zh-CN" sz="1600" dirty="0" smtClean="0"/>
                        <a:t>90%</a:t>
                      </a:r>
                      <a:r>
                        <a:rPr lang="zh-CN" altLang="en-US" sz="1600" dirty="0" smtClean="0"/>
                        <a:t>以上</a:t>
                      </a:r>
                      <a:endParaRPr lang="en-US" altLang="zh-CN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/>
                        <a:t>共用主机</a:t>
                      </a:r>
                      <a:r>
                        <a:rPr lang="en-US" altLang="zh-CN" sz="1600" dirty="0" smtClean="0"/>
                        <a:t>IP</a:t>
                      </a:r>
                      <a:r>
                        <a:rPr lang="zh-CN" altLang="en-US" sz="1600" dirty="0" smtClean="0"/>
                        <a:t>，在知道端口情况下可以跨主机交互</a:t>
                      </a:r>
                      <a:endParaRPr lang="en-US" altLang="zh-CN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在此方式下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dubbo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ip,port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为相应环境变量可支持注册服务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/>
                        <a:t>同一主机上使用固定端口镜像无法启多个实例</a:t>
                      </a:r>
                      <a:endParaRPr lang="en-US" altLang="zh-CN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/>
                        <a:t>随机端口镜像端口确定不方便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42317"/>
                  </a:ext>
                </a:extLst>
              </a:tr>
              <a:tr h="9150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Docker-Overlay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-net=mynet1&lt;</a:t>
                      </a:r>
                      <a:r>
                        <a:rPr lang="zh-CN" altLang="en-US" sz="1600" dirty="0" smtClean="0"/>
                        <a:t>先建立网络</a:t>
                      </a:r>
                      <a:r>
                        <a:rPr lang="en-US" altLang="zh-CN" sz="1600" dirty="0" smtClean="0"/>
                        <a:t>&gt;</a:t>
                      </a:r>
                      <a:r>
                        <a:rPr lang="zh-CN" altLang="en-US" sz="1600" dirty="0" smtClean="0"/>
                        <a:t>，</a:t>
                      </a:r>
                      <a:r>
                        <a:rPr lang="en-US" altLang="zh-CN" sz="1600" dirty="0" smtClean="0"/>
                        <a:t>1.9</a:t>
                      </a:r>
                      <a:r>
                        <a:rPr lang="zh-CN" altLang="en-US" sz="1600" dirty="0" smtClean="0"/>
                        <a:t>以上版本新增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600" dirty="0" err="1" smtClean="0"/>
                        <a:t>docker</a:t>
                      </a:r>
                      <a:r>
                        <a:rPr lang="zh-CN" altLang="en-US" sz="1600" dirty="0" smtClean="0"/>
                        <a:t>自带网络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各容器独立</a:t>
                      </a:r>
                      <a:r>
                        <a:rPr lang="en-US" altLang="zh-CN" sz="1600" dirty="0" smtClean="0"/>
                        <a:t>IP</a:t>
                      </a:r>
                      <a:r>
                        <a:rPr lang="zh-CN" altLang="en-US" sz="1600" dirty="0" smtClean="0"/>
                        <a:t>，使用方便，性能暂未有测评资料</a:t>
                      </a:r>
                      <a:endParaRPr lang="en-US" altLang="zh-CN" sz="16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/>
                        <a:t>方便跨主机容器交互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600" dirty="0" smtClean="0"/>
                        <a:t>Marathon</a:t>
                      </a:r>
                      <a:r>
                        <a:rPr lang="zh-CN" altLang="en-US" sz="1600" dirty="0" smtClean="0"/>
                        <a:t>等第三方平台发布</a:t>
                      </a:r>
                      <a:r>
                        <a:rPr lang="en-US" altLang="zh-CN" sz="1600" dirty="0" err="1" smtClean="0"/>
                        <a:t>docker</a:t>
                      </a:r>
                      <a:r>
                        <a:rPr lang="zh-CN" altLang="en-US" sz="1600" dirty="0" smtClean="0"/>
                        <a:t>时暂未支持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67885"/>
                  </a:ext>
                </a:extLst>
              </a:tr>
              <a:tr h="12449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Flannel-Overlay</a:t>
                      </a:r>
                    </a:p>
                    <a:p>
                      <a:pPr algn="l"/>
                      <a:r>
                        <a:rPr lang="en-US" altLang="zh-CN" sz="1600" dirty="0" smtClean="0"/>
                        <a:t>(base</a:t>
                      </a:r>
                      <a:r>
                        <a:rPr lang="en-US" altLang="zh-CN" sz="1600" baseline="0" dirty="0" smtClean="0"/>
                        <a:t> on Bridge)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smtClean="0"/>
                        <a:t>flannel</a:t>
                      </a:r>
                      <a:r>
                        <a:rPr lang="zh-CN" altLang="en-US" sz="1600" dirty="0" smtClean="0"/>
                        <a:t>组件，扩展</a:t>
                      </a:r>
                      <a:r>
                        <a:rPr lang="en-US" altLang="zh-CN" sz="1600" dirty="0" smtClean="0"/>
                        <a:t>-net=Bridged,</a:t>
                      </a:r>
                      <a:r>
                        <a:rPr lang="zh-CN" altLang="en-US" sz="1600" dirty="0" smtClean="0"/>
                        <a:t>生成跨主机的</a:t>
                      </a:r>
                      <a:r>
                        <a:rPr lang="en-US" altLang="zh-CN" sz="1600" dirty="0" smtClean="0"/>
                        <a:t>overlay</a:t>
                      </a:r>
                      <a:r>
                        <a:rPr lang="zh-CN" altLang="en-US" sz="1600" dirty="0" smtClean="0"/>
                        <a:t>子网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/>
                        <a:t>支持跨主机容器间交互，各容器独立</a:t>
                      </a:r>
                      <a:r>
                        <a:rPr lang="en-US" altLang="zh-CN" sz="1600" dirty="0" smtClean="0"/>
                        <a:t>IP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vxlan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子网，性能上能达到原生网络的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85%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左右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主流容器管理平台支持良好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须安装配置第三方组件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dubbo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是否能正常获得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暂未测试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7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目前测试环境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809866"/>
              </p:ext>
            </p:extLst>
          </p:nvPr>
        </p:nvGraphicFramePr>
        <p:xfrm>
          <a:off x="461893" y="1993600"/>
          <a:ext cx="11346875" cy="473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492">
                  <a:extLst>
                    <a:ext uri="{9D8B030D-6E8A-4147-A177-3AD203B41FA5}">
                      <a16:colId xmlns:a16="http://schemas.microsoft.com/office/drawing/2014/main" val="1798865720"/>
                    </a:ext>
                  </a:extLst>
                </a:gridCol>
                <a:gridCol w="3948546">
                  <a:extLst>
                    <a:ext uri="{9D8B030D-6E8A-4147-A177-3AD203B41FA5}">
                      <a16:colId xmlns:a16="http://schemas.microsoft.com/office/drawing/2014/main" val="4160907269"/>
                    </a:ext>
                  </a:extLst>
                </a:gridCol>
                <a:gridCol w="5444837">
                  <a:extLst>
                    <a:ext uri="{9D8B030D-6E8A-4147-A177-3AD203B41FA5}">
                      <a16:colId xmlns:a16="http://schemas.microsoft.com/office/drawing/2014/main" val="2487019072"/>
                    </a:ext>
                  </a:extLst>
                </a:gridCol>
              </a:tblGrid>
              <a:tr h="3395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29787"/>
                  </a:ext>
                </a:extLst>
              </a:tr>
              <a:tr h="6344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Marathon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192.168.2.37:8080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&lt;37,38,39</a:t>
                      </a:r>
                      <a:r>
                        <a:rPr lang="zh-CN" altLang="en-US" dirty="0" smtClean="0"/>
                        <a:t>集群，可访问任意主机</a:t>
                      </a:r>
                      <a:r>
                        <a:rPr lang="en-US" altLang="zh-CN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应用的发布、启停、销毁等日常管理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30163"/>
                  </a:ext>
                </a:extLst>
              </a:tr>
              <a:tr h="63440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Mesos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192.168.2.37:5050</a:t>
                      </a:r>
                    </a:p>
                    <a:p>
                      <a:r>
                        <a:rPr lang="en-US" altLang="zh-CN" dirty="0" smtClean="0"/>
                        <a:t>&lt;37,38,39</a:t>
                      </a:r>
                      <a:r>
                        <a:rPr lang="zh-CN" altLang="en-US" dirty="0" smtClean="0"/>
                        <a:t>集群，可访问任意主机</a:t>
                      </a:r>
                      <a:r>
                        <a:rPr lang="en-US" altLang="zh-CN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发布任务的跟踪、平台资源的跟踪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59316"/>
                  </a:ext>
                </a:extLst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负载均衡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192.168.2.39:80</a:t>
                      </a:r>
                    </a:p>
                    <a:p>
                      <a:r>
                        <a:rPr lang="en-US" altLang="zh-CN" dirty="0" smtClean="0"/>
                        <a:t>192.168.2.38:80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r>
                        <a:rPr lang="zh-CN" altLang="en-US" dirty="0" smtClean="0"/>
                        <a:t>对应</a:t>
                      </a:r>
                      <a:r>
                        <a:rPr lang="en-US" altLang="zh-CN" dirty="0" smtClean="0"/>
                        <a:t>HAPROXY_GROUP=</a:t>
                      </a:r>
                      <a:r>
                        <a:rPr lang="en-US" altLang="zh-CN" dirty="0" err="1" smtClean="0"/>
                        <a:t>pkg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dirty="0" smtClean="0"/>
                        <a:t>38</a:t>
                      </a:r>
                      <a:r>
                        <a:rPr lang="zh-CN" altLang="en-US" dirty="0" smtClean="0"/>
                        <a:t>对应</a:t>
                      </a:r>
                      <a:r>
                        <a:rPr lang="en-US" altLang="zh-CN" dirty="0" smtClean="0"/>
                        <a:t>host-</a:t>
                      </a:r>
                      <a:r>
                        <a:rPr lang="en-US" altLang="zh-CN" dirty="0" err="1" smtClean="0"/>
                        <a:t>pkg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会对相关标签的容器进行反向代理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3856"/>
                  </a:ext>
                </a:extLst>
              </a:tr>
              <a:tr h="80448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服务监控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健康检查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192.168.2.37:8500</a:t>
                      </a:r>
                    </a:p>
                    <a:p>
                      <a:r>
                        <a:rPr lang="en-US" altLang="zh-CN" dirty="0" smtClean="0"/>
                        <a:t>&lt;37,38,39</a:t>
                      </a:r>
                      <a:r>
                        <a:rPr lang="zh-CN" altLang="en-US" dirty="0" smtClean="0"/>
                        <a:t>集群，可访问任意主机</a:t>
                      </a:r>
                      <a:r>
                        <a:rPr lang="en-US" altLang="zh-CN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Mesos</a:t>
                      </a:r>
                      <a:r>
                        <a:rPr lang="zh-CN" altLang="en-US" dirty="0" smtClean="0"/>
                        <a:t>中应用监控及健康检查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94828"/>
                  </a:ext>
                </a:extLst>
              </a:tr>
              <a:tr h="8247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DNS</a:t>
                      </a:r>
                      <a:r>
                        <a:rPr lang="zh-CN" altLang="en-US" dirty="0" smtClean="0"/>
                        <a:t>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192.168.2.37:8600</a:t>
                      </a:r>
                    </a:p>
                    <a:p>
                      <a:r>
                        <a:rPr lang="en-US" altLang="zh-CN" dirty="0" smtClean="0"/>
                        <a:t>&lt;37,38,39</a:t>
                      </a:r>
                      <a:r>
                        <a:rPr lang="zh-CN" altLang="en-US" dirty="0" smtClean="0"/>
                        <a:t>集群，可访问任意主机</a:t>
                      </a:r>
                      <a:r>
                        <a:rPr lang="en-US" altLang="zh-CN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 @192.168.2.37 -p 8600</a:t>
                      </a:r>
                      <a:r>
                        <a:rPr lang="en-US" altLang="zh-CN" baseline="0" dirty="0" smtClean="0"/>
                        <a:t>  myservice1</a:t>
                      </a:r>
                      <a:r>
                        <a:rPr lang="en-US" altLang="zh-CN" dirty="0" smtClean="0"/>
                        <a:t>.service.consul SRV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78495"/>
                  </a:ext>
                </a:extLst>
              </a:tr>
              <a:tr h="82472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私有镜像库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192.168.2.39:5000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本地私有镜像库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3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6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9430" y="152781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5217" y="1144830"/>
            <a:ext cx="10099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虚拟化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p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p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itchFamily="2" charset="2"/>
              <a:buChar char="p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开源容器管理平台介绍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虚拟化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303551" y="2056579"/>
          <a:ext cx="10221700" cy="476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99883" y="2222711"/>
            <a:ext cx="11209896" cy="228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Docker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是一个开源项目，诞生于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2013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年初。它基于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Google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公司推出的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语言实现。 项目后来加入了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Linux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基金会，遵从了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Apache 2.0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协议，项目代码在 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 上进行维护</a:t>
            </a:r>
          </a:p>
          <a:p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Docker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项目的目标是实现轻量级的操作系统虚拟化解决方案，基础是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Linux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容器（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LXC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）等技术。</a:t>
            </a:r>
          </a:p>
          <a:p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LXC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的基础上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Docker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进行了进一步的封装，让用户不需要去关心容器的管理，使得操作更为简便。用户操作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Docker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的容器就像操作一个快速轻量级的虚拟机一样简单</a:t>
            </a:r>
          </a:p>
        </p:txBody>
      </p:sp>
      <p:sp>
        <p:nvSpPr>
          <p:cNvPr id="8" name="矩形 7"/>
          <p:cNvSpPr/>
          <p:nvPr/>
        </p:nvSpPr>
        <p:spPr>
          <a:xfrm>
            <a:off x="499883" y="4899544"/>
            <a:ext cx="9016623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Docker allows you to package an application with all of its dependencies into a standardized unit for software development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包装所有的依赖关系应用到软件开发的标准化单元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883" y="45690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官方：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与传统虚拟机比较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1361" y="2168121"/>
            <a:ext cx="7459574" cy="417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86686" y="2325891"/>
            <a:ext cx="4114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器是在操作系统层面上实现虚拟化，直接复用本地主机的操作系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统方式则是在硬件层面实现。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与传统虚拟机比较</a:t>
            </a:r>
            <a:endParaRPr lang="zh-CN" alt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45" y="2266532"/>
            <a:ext cx="10424175" cy="3724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78" y="1631799"/>
            <a:ext cx="8571428" cy="51619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发展现状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为什么选择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docker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454" y="2472609"/>
            <a:ext cx="40670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消除环境的不一致性</a:t>
            </a:r>
            <a:endParaRPr lang="en-US" altLang="zh-CN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通过新的思路，解决了应用部署的问题。</a:t>
            </a:r>
            <a:endParaRPr lang="en-US" altLang="zh-CN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17" y="2472609"/>
            <a:ext cx="7863683" cy="4201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为什么选择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docker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8949" y="2474973"/>
            <a:ext cx="108181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zh-CN" altLang="en-US" sz="2800" dirty="0" smtClean="0"/>
              <a:t>快速伸缩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  Docker</a:t>
            </a:r>
            <a:r>
              <a:rPr lang="zh-CN" altLang="en-US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秒级启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停使应用很容易满足峰谷使用的</a:t>
            </a:r>
            <a:r>
              <a:rPr lang="zh-CN" altLang="en-US" sz="28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求</a:t>
            </a:r>
            <a:endParaRPr lang="en-US" altLang="zh-CN" sz="28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CN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运行环境</a:t>
            </a:r>
            <a:endParaRPr lang="en-US" altLang="zh-CN" sz="28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可运行在物理机、虚拟机、</a:t>
            </a:r>
            <a:r>
              <a:rPr lang="en-US" altLang="zh-CN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r>
              <a:rPr lang="zh-CN" altLang="en-US" sz="28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、阿里云等各种环境</a:t>
            </a:r>
            <a:endParaRPr lang="en-US" altLang="zh-CN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7、10、13、16、20、24、29、35"/>
  <p:tag name="KSO_WM_SLIDE_ID" val="custom16004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43"/>
  <p:tag name="KSO_WM_TAG_VERSION" val="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a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ID" val="custom160043_1*a*1"/>
  <p:tag name="KSO_WM_UNIT_PRESET_TEXT_INDEX" val="0"/>
  <p:tag name="KSO_WM_UNIT_PRESET_TEXT_LEN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1_自定义设计方案_2">
  <a:themeElements>
    <a:clrScheme name="自定义 1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1186</Words>
  <Application>Microsoft Office PowerPoint</Application>
  <PresentationFormat>宽屏</PresentationFormat>
  <Paragraphs>189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Wingdings</vt:lpstr>
      <vt:lpstr>1_自定义设计方案_2</vt:lpstr>
      <vt:lpstr>PowerPoint 演示文稿</vt:lpstr>
      <vt:lpstr>PowerPoint 演示文稿</vt:lpstr>
      <vt:lpstr>虚拟化</vt:lpstr>
      <vt:lpstr>DOCKER简介</vt:lpstr>
      <vt:lpstr>DOCKER与传统虚拟机比较</vt:lpstr>
      <vt:lpstr>DOCKER与传统虚拟机比较</vt:lpstr>
      <vt:lpstr>DOCKER发展现状</vt:lpstr>
      <vt:lpstr>为什么选择docker</vt:lpstr>
      <vt:lpstr>为什么选择docker</vt:lpstr>
      <vt:lpstr>DOCKER典型使用场景</vt:lpstr>
      <vt:lpstr>DOCKER的局限及处理方案</vt:lpstr>
      <vt:lpstr>Docker使用实例（ZK安装）</vt:lpstr>
      <vt:lpstr>开源容器管理平台介绍</vt:lpstr>
      <vt:lpstr>开源容器管理平台选型</vt:lpstr>
      <vt:lpstr>选用的组件</vt:lpstr>
      <vt:lpstr>容器网络方式比较</vt:lpstr>
      <vt:lpstr>目前测试环境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261</cp:revision>
  <dcterms:created xsi:type="dcterms:W3CDTF">2015-05-05T08:02:00Z</dcterms:created>
  <dcterms:modified xsi:type="dcterms:W3CDTF">2016-06-28T05:08:48Z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