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  <p:sldMasterId id="2147483727" r:id="rId6"/>
  </p:sldMasterIdLst>
  <p:notesMasterIdLst>
    <p:notesMasterId r:id="rId20"/>
  </p:notesMasterIdLst>
  <p:handoutMasterIdLst>
    <p:handoutMasterId r:id="rId21"/>
  </p:handoutMasterIdLst>
  <p:sldIdLst>
    <p:sldId id="268" r:id="rId7"/>
    <p:sldId id="275" r:id="rId8"/>
    <p:sldId id="271" r:id="rId9"/>
    <p:sldId id="284" r:id="rId10"/>
    <p:sldId id="273" r:id="rId11"/>
    <p:sldId id="279" r:id="rId12"/>
    <p:sldId id="280" r:id="rId13"/>
    <p:sldId id="276" r:id="rId14"/>
    <p:sldId id="277" r:id="rId15"/>
    <p:sldId id="278" r:id="rId16"/>
    <p:sldId id="281" r:id="rId17"/>
    <p:sldId id="283" r:id="rId18"/>
    <p:sldId id="272" r:id="rId19"/>
  </p:sldIdLst>
  <p:sldSz cx="13011150" cy="9756775"/>
  <p:notesSz cx="7010400" cy="9296400"/>
  <p:custDataLst>
    <p:tags r:id="rId22"/>
  </p:custDataLst>
  <p:defaultTextStyle>
    <a:defPPr>
      <a:defRPr lang="en-US"/>
    </a:defPPr>
    <a:lvl1pPr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9252" indent="-192077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300091" indent="-385741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50929" indent="-579405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600178" indent="-771482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5872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046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220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394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0"/>
    <a:srgbClr val="001F3E"/>
    <a:srgbClr val="001932"/>
    <a:srgbClr val="006666"/>
    <a:srgbClr val="008080"/>
    <a:srgbClr val="DD0000"/>
    <a:srgbClr val="EE0066"/>
    <a:srgbClr val="118888"/>
    <a:srgbClr val="77BB11"/>
    <a:srgbClr val="00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2" autoAdjust="0"/>
    <p:restoredTop sz="84623" autoAdjust="0"/>
  </p:normalViewPr>
  <p:slideViewPr>
    <p:cSldViewPr>
      <p:cViewPr>
        <p:scale>
          <a:sx n="40" d="100"/>
          <a:sy n="40" d="100"/>
        </p:scale>
        <p:origin x="-1992" y="-216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10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88" y="1"/>
            <a:ext cx="3038612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5/27/2012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9"/>
            <a:ext cx="3037510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88" y="8829429"/>
            <a:ext cx="3038612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5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10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88" y="1"/>
            <a:ext cx="3038612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5/27/2012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2125" y="774700"/>
            <a:ext cx="3486150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1" y="3718119"/>
            <a:ext cx="5608981" cy="4880582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510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88" y="8829429"/>
            <a:ext cx="3038612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7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3035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7657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22279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6902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51926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231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2697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308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Structural analysis of a steel and concrete structure. Created in Autodesk(R) Robot(TM) Structural Analysis Professional and Autodesk(R) Revit(R) Structure software products. Rendered in Autodesk(R) 3ds Max(R) software.</a:t>
            </a:r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Expiration Date: 2099-01-01 </a:t>
            </a: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image credit required.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A066-532B-432A-9CF9-2E02370A0DD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C4030DB-6081-4EB2-B387-C9A63A4C6602}" type="slidenum">
              <a:rPr lang="en-US">
                <a:solidFill>
                  <a:prstClr val="black"/>
                </a:solidFill>
                <a:latin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4756" name="Slide Image Placeholder 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58950" y="774700"/>
            <a:ext cx="3492500" cy="2619375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dirty="0">
              <a:latin typeface="Arial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C665C-077E-4B6F-8574-4B2F8D3B25C4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demonstration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demonstration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69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2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996456"/>
            <a:ext cx="13017500" cy="76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300091" eaLnBrk="0" hangingPunct="0">
              <a:defRPr/>
            </a:pPr>
            <a:r>
              <a:rPr lang="en-US" sz="900" baseline="0" dirty="0" smtClean="0">
                <a:solidFill>
                  <a:srgbClr val="969696"/>
                </a:solidFill>
              </a:rPr>
              <a:t>© 2011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http://www.computer8.info/wp-content/uploads/2012/03/Apple-Getting-Right-To-Dock.jpg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5868987"/>
            <a:ext cx="13011149" cy="3135604"/>
          </a:xfrm>
          <a:prstGeom prst="rect">
            <a:avLst/>
          </a:prstGeom>
          <a:solidFill>
            <a:srgbClr val="000000">
              <a:alpha val="6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64" tIns="32132" rIns="64264" bIns="32132" numCol="1" rtlCol="0" anchor="t" anchorCtr="0" compatLnSpc="1">
            <a:prstTxWarp prst="textNoShape">
              <a:avLst/>
            </a:prstTxWarp>
          </a:bodyPr>
          <a:lstStyle/>
          <a:p>
            <a:pPr algn="ctr" defTabSz="642640">
              <a:defRPr/>
            </a:pPr>
            <a:endParaRPr lang="en-US" sz="2200" dirty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8093" y="6273829"/>
            <a:ext cx="12010152" cy="1652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180">
              <a:defRPr/>
            </a:pPr>
            <a:r>
              <a:rPr lang="zh-CN" altLang="en-US" sz="4800" b="1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鱼眼视图的源代码应用</a:t>
            </a:r>
            <a:endParaRPr lang="en-US" altLang="zh-CN" sz="4800" b="1" dirty="0" smtClean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defTabSz="914180">
              <a:defRPr/>
            </a:pPr>
            <a:r>
              <a:rPr lang="en-US" altLang="zh-CN" sz="4000" b="1" dirty="0" smtClean="0">
                <a:solidFill>
                  <a:srgbClr val="FFFFFF"/>
                </a:solidFill>
                <a:latin typeface="Arial"/>
              </a:rPr>
              <a:t>——</a:t>
            </a:r>
            <a:r>
              <a:rPr lang="en-US" altLang="zh-CN" sz="4000" b="1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Visual Studio</a:t>
            </a:r>
            <a:r>
              <a:rPr lang="zh-CN" altLang="en-US" sz="4000" b="1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编辑器扩展</a:t>
            </a:r>
            <a:endParaRPr lang="en-US" sz="4000" b="1" dirty="0" smtClean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88093" y="7926387"/>
            <a:ext cx="10296537" cy="8023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indent="-199989" defTabSz="914232">
              <a:spcBef>
                <a:spcPts val="405"/>
              </a:spcBef>
              <a:spcAft>
                <a:spcPts val="405"/>
              </a:spcAft>
              <a:buSzPct val="80000"/>
            </a:pPr>
            <a:r>
              <a:rPr lang="zh-CN" altLang="en-US" sz="3200" dirty="0" smtClean="0">
                <a:solidFill>
                  <a:srgbClr val="FFFFFF"/>
                </a:solidFill>
                <a:latin typeface="Arial"/>
              </a:rPr>
              <a:t>齐笑尘</a:t>
            </a:r>
            <a:r>
              <a:rPr lang="en-US" sz="32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Arial"/>
              </a:rPr>
            </a:br>
            <a:r>
              <a:rPr lang="en-US" altLang="zh-CN" sz="3200" dirty="0" smtClean="0">
                <a:solidFill>
                  <a:srgbClr val="FFFFFF"/>
                </a:solidFill>
                <a:latin typeface="Arial"/>
              </a:rPr>
              <a:t>082887</a:t>
            </a: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206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the completed </a:t>
            </a:r>
            <a:r>
              <a:rPr lang="en-US" sz="3200" dirty="0"/>
              <a:t>e</a:t>
            </a:r>
            <a:r>
              <a:rPr lang="en-US" sz="3200" dirty="0" smtClean="0"/>
              <a:t>xercise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675811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Exercise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310595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Exercise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10483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Exercise you will perform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314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481198"/>
            <a:ext cx="7021003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Summary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2101388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Summary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570534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Target Audience (address as possible)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Opportunity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Benefits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Competitive Advantages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Objection Handling (</a:t>
            </a:r>
            <a:r>
              <a:rPr lang="en-US" dirty="0"/>
              <a:t>address as possible)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124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Duplicate the Presentation, Demo, Exercise, Summary slides as necessary to complete the session.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Sessions can have from 1 to n of these sequences.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48019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 </a:t>
            </a:r>
            <a:r>
              <a:rPr lang="en-US" sz="2800" dirty="0">
                <a:solidFill>
                  <a:srgbClr val="FFAA00"/>
                </a:solidFill>
                <a:cs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25169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ADSK_Last_slide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2261"/>
            <a:ext cx="13011150" cy="975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156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335687" y="957609"/>
            <a:ext cx="277843" cy="246179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38475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763587"/>
            <a:ext cx="11762080" cy="1417320"/>
          </a:xfrm>
        </p:spPr>
        <p:txBody>
          <a:bodyPr/>
          <a:lstStyle/>
          <a:p>
            <a:r>
              <a:rPr lang="zh-CN" altLang="en-US" sz="5100" dirty="0">
                <a:latin typeface="黑体" pitchFamily="49" charset="-122"/>
                <a:ea typeface="黑体" pitchFamily="49" charset="-122"/>
                <a:cs typeface="Calibri" pitchFamily="34" charset="0"/>
              </a:rPr>
              <a:t>课题背景</a:t>
            </a:r>
            <a:r>
              <a:rPr lang="en-US" sz="5100" dirty="0" smtClean="0">
                <a:solidFill>
                  <a:srgbClr val="FFAA00"/>
                </a:solidFill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FFAA0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FFAA00"/>
                </a:solidFill>
                <a:cs typeface="Calibri" pitchFamily="34" charset="0"/>
              </a:rPr>
            </a:br>
            <a:r>
              <a:rPr lang="en-US" dirty="0">
                <a:solidFill>
                  <a:srgbClr val="FFAA00"/>
                </a:solidFill>
                <a:cs typeface="Calibri" pitchFamily="34" charset="0"/>
              </a:rPr>
              <a:t/>
            </a:r>
            <a:br>
              <a:rPr lang="en-US" dirty="0">
                <a:solidFill>
                  <a:srgbClr val="FFAA00"/>
                </a:solidFill>
                <a:cs typeface="Calibri" pitchFamily="34" charset="0"/>
              </a:rPr>
            </a:br>
            <a:endParaRPr lang="en-US" sz="4600" dirty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1449387"/>
            <a:ext cx="11762080" cy="6699652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zh-CN" altLang="en-US" sz="9800" dirty="0" smtClean="0"/>
              <a:t>软件开发是一项复杂的劳动</a:t>
            </a:r>
            <a:endParaRPr lang="en-US" sz="9800" dirty="0"/>
          </a:p>
          <a:p>
            <a:pPr>
              <a:spcAft>
                <a:spcPts val="1800"/>
              </a:spcAft>
            </a:pPr>
            <a:r>
              <a:rPr lang="zh-CN" altLang="en-US" sz="9800" dirty="0" smtClean="0"/>
              <a:t>软件系统规模不断增大</a:t>
            </a:r>
            <a:endParaRPr lang="en-US" altLang="zh-CN" sz="9800" dirty="0" smtClean="0"/>
          </a:p>
          <a:p>
            <a:pPr>
              <a:spcAft>
                <a:spcPts val="1800"/>
              </a:spcAft>
            </a:pPr>
            <a:r>
              <a:rPr lang="zh-CN" altLang="en-US" sz="9800" dirty="0" smtClean="0"/>
              <a:t>如何提</a:t>
            </a:r>
            <a:r>
              <a:rPr lang="zh-CN" altLang="en-US" sz="9800" dirty="0"/>
              <a:t>高软件开</a:t>
            </a:r>
            <a:r>
              <a:rPr lang="zh-CN" altLang="en-US" sz="9800" dirty="0" smtClean="0"/>
              <a:t>发</a:t>
            </a:r>
            <a:r>
              <a:rPr lang="zh-CN" altLang="en-US" sz="9800" dirty="0"/>
              <a:t>效</a:t>
            </a:r>
            <a:r>
              <a:rPr lang="zh-CN" altLang="en-US" sz="9800" dirty="0" smtClean="0"/>
              <a:t>率？</a:t>
            </a:r>
            <a:endParaRPr lang="en-US" altLang="zh-CN" sz="9800" dirty="0" smtClean="0"/>
          </a:p>
          <a:p>
            <a:pPr lvl="1">
              <a:spcAft>
                <a:spcPts val="1800"/>
              </a:spcAft>
            </a:pPr>
            <a:r>
              <a:rPr lang="zh-CN" altLang="en-US" sz="12300" dirty="0" smtClean="0"/>
              <a:t>源代码的浏览与编辑</a:t>
            </a:r>
            <a:endParaRPr lang="en-US" altLang="zh-CN" sz="12300" dirty="0"/>
          </a:p>
          <a:p>
            <a:pPr lvl="2">
              <a:spcAft>
                <a:spcPts val="1800"/>
              </a:spcAft>
            </a:pPr>
            <a:r>
              <a:rPr lang="zh-CN" altLang="en-US" sz="14800" dirty="0" smtClean="0"/>
              <a:t>鱼眼视图理论</a:t>
            </a:r>
            <a:endParaRPr lang="en-US" altLang="zh-CN" sz="14800" dirty="0" smtClean="0"/>
          </a:p>
          <a:p>
            <a:pPr lvl="2">
              <a:spcAft>
                <a:spcPts val="1800"/>
              </a:spcAft>
            </a:pPr>
            <a:r>
              <a:rPr lang="en-US" altLang="zh-CN" sz="14800" dirty="0" smtClean="0"/>
              <a:t>Visual Studio</a:t>
            </a:r>
            <a:r>
              <a:rPr lang="zh-CN" altLang="en-US" sz="14800" dirty="0" smtClean="0"/>
              <a:t>编辑器的扩展</a:t>
            </a:r>
            <a:endParaRPr lang="en-US" altLang="zh-CN" sz="14800" dirty="0" smtClean="0"/>
          </a:p>
          <a:p>
            <a:pPr lvl="2">
              <a:spcAft>
                <a:spcPts val="1800"/>
              </a:spcAft>
            </a:pPr>
            <a:endParaRPr lang="en-US" altLang="zh-CN" dirty="0" smtClean="0"/>
          </a:p>
          <a:p>
            <a:pPr lvl="1">
              <a:spcAft>
                <a:spcPts val="1800"/>
              </a:spcAft>
            </a:pPr>
            <a:endParaRPr lang="en-US" altLang="zh-CN" dirty="0" smtClean="0"/>
          </a:p>
          <a:p>
            <a:pPr lvl="1">
              <a:spcAft>
                <a:spcPts val="1800"/>
              </a:spcAft>
            </a:pPr>
            <a:endParaRPr lang="en-US" altLang="zh-CN" dirty="0" smtClean="0"/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242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775" y="382587"/>
            <a:ext cx="2878844" cy="916201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zh-CN" altLang="en-US" sz="5100" dirty="0" smtClean="0">
                <a:latin typeface="黑体" pitchFamily="49" charset="-122"/>
                <a:ea typeface="黑体" pitchFamily="49" charset="-122"/>
              </a:rPr>
              <a:t>鱼眼视图</a:t>
            </a:r>
            <a:endParaRPr lang="en-US" sz="51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30" name="Picture 6" descr="http://www.photoble.com/wp-content/uploads/2010/04/Fisheye-View-From-Empire-St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18" y="1525587"/>
            <a:ext cx="10134408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agereyes.org/media/2008/fisheye-calend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44" y="1852559"/>
            <a:ext cx="8395358" cy="605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omputer8.info/wp-content/uploads/2012/03/Apple-Getting-Right-To-Dock.jpg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14" y="2058987"/>
            <a:ext cx="8373419" cy="523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540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775" y="382587"/>
            <a:ext cx="6802995" cy="916201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zh-CN" altLang="en-US" sz="51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鱼眼视</a:t>
            </a:r>
            <a:r>
              <a:rPr lang="zh-CN" altLang="en-US" sz="51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图和源代码展示</a:t>
            </a:r>
            <a:endParaRPr lang="en-US" sz="51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1975" y="1830387"/>
            <a:ext cx="11762080" cy="6699652"/>
          </a:xfrm>
          <a:prstGeom prst="rect">
            <a:avLst/>
          </a:prstGeom>
        </p:spPr>
        <p:txBody>
          <a:bodyPr>
            <a:normAutofit/>
          </a:bodyPr>
          <a:lstStyle>
            <a:lvl1pPr marL="284147" indent="-284147" algn="l" rtl="0" eaLnBrk="1" fontAlgn="base" hangingPunct="1">
              <a:spcBef>
                <a:spcPts val="499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568293" indent="-284147" algn="l" rtl="0" eaLnBrk="1" fontAlgn="base" hangingPunct="1">
              <a:spcBef>
                <a:spcPts val="499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09588" indent="-255573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422321" indent="-22858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77908" indent="-2063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336016" indent="-20644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793373" indent="-20644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250731" indent="-20644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708087" indent="-20644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altLang="zh-CN" sz="4100" dirty="0" smtClean="0"/>
              <a:t>George W</a:t>
            </a:r>
            <a:r>
              <a:rPr lang="en-US" altLang="zh-CN" sz="4100" dirty="0"/>
              <a:t>.</a:t>
            </a:r>
            <a:r>
              <a:rPr lang="en-US" altLang="zh-CN" sz="4100" dirty="0" smtClean="0"/>
              <a:t> </a:t>
            </a:r>
            <a:r>
              <a:rPr lang="en-US" altLang="zh-CN" sz="4100" smtClean="0"/>
              <a:t>Furnas</a:t>
            </a:r>
          </a:p>
          <a:p>
            <a:pPr>
              <a:spcAft>
                <a:spcPts val="1800"/>
              </a:spcAft>
            </a:pPr>
            <a:endParaRPr lang="en-US" altLang="zh-CN" sz="4100" dirty="0" smtClean="0"/>
          </a:p>
          <a:p>
            <a:pPr lvl="1">
              <a:spcAft>
                <a:spcPts val="1800"/>
              </a:spcAft>
            </a:pPr>
            <a:endParaRPr lang="en-US" altLang="zh-CN" dirty="0" smtClean="0"/>
          </a:p>
          <a:p>
            <a:pPr lvl="1">
              <a:spcAft>
                <a:spcPts val="1800"/>
              </a:spcAft>
            </a:pPr>
            <a:endParaRPr lang="en-US" altLang="zh-CN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					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61879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your demonstration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8335466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Demonstration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4067759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Demonstration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3645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Demonstration we will cover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the completed </a:t>
            </a:r>
            <a:r>
              <a:rPr lang="en-US" sz="3200" dirty="0"/>
              <a:t>e</a:t>
            </a:r>
            <a:r>
              <a:rPr lang="en-US" sz="3200" dirty="0" smtClean="0"/>
              <a:t>xercise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675811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Exercise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310595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Exercise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10483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Exercise you will perform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481198"/>
            <a:ext cx="7021003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Summary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2101388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Summary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570534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Target Audience (address as possible)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Opportunity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Benefits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Competitive Advantages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Objection Handling (</a:t>
            </a:r>
            <a:r>
              <a:rPr lang="en-US" dirty="0"/>
              <a:t>address as possible)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3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Blank Slide(s) for your presentation 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48019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 2</a:t>
            </a:r>
            <a:endParaRPr lang="en-US" sz="2800" dirty="0">
              <a:solidFill>
                <a:srgbClr val="FFAA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67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your demonstration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8335466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Demonstration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4067759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Demonstration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3645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Demonstration we will cover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129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06143e-683f-41dd-84aa-7efecf3c4826"/>
</p:tagLst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6_ADSK_Blac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411FEDA499084183CB15D739B42D88" ma:contentTypeVersion="0" ma:contentTypeDescription="Create a new document." ma:contentTypeScope="" ma:versionID="e854bbbf40a9d17ed94d2b4b3c944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3adde7ee1a707d6e9f5d13074808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E7D26-623C-4E20-905C-E4AA82C27D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8C631-2E87-4D85-8548-5D452E157EE2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9F81734-0E85-41E2-B450-5A505E25D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Custom</PresentationFormat>
  <Paragraphs>106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ADSK_Dark</vt:lpstr>
      <vt:lpstr>ADSK_White</vt:lpstr>
      <vt:lpstr>16_ADSK_Black</vt:lpstr>
      <vt:lpstr>PowerPoint Presentation</vt:lpstr>
      <vt:lpstr>课题背景   </vt:lpstr>
      <vt:lpstr>PowerPoint Presentation</vt:lpstr>
      <vt:lpstr>PowerPoint Presentation</vt:lpstr>
      <vt:lpstr>&lt;Insert an image from your demonstration here&gt;</vt:lpstr>
      <vt:lpstr>&lt;Insert an image from the completed exercise here&gt;</vt:lpstr>
      <vt:lpstr>PowerPoint Presentation</vt:lpstr>
      <vt:lpstr>Blank Slide(s) for your presentation 2</vt:lpstr>
      <vt:lpstr>&lt;Insert an image from your demonstration here&gt;</vt:lpstr>
      <vt:lpstr>&lt;Insert an image from the completed exercise here&gt;</vt:lpstr>
      <vt:lpstr>PowerPoint Presentation</vt:lpstr>
      <vt:lpstr>Duplicate the Presentation, Demo, Exercise, Summary slides as necessary to complete the session.  Sessions can have from 1 to n of these sequences.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Overview—4x3 PPT Version</dc:title>
  <dc:subject>corporate overview, company positioning, brand</dc:subject>
  <dc:creator/>
  <cp:keywords>corporate overview, company positioning, brand</cp:keywords>
  <cp:lastModifiedBy/>
  <cp:revision>1</cp:revision>
  <dcterms:created xsi:type="dcterms:W3CDTF">2010-07-28T16:19:43Z</dcterms:created>
  <dcterms:modified xsi:type="dcterms:W3CDTF">2012-05-27T14:56:42Z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0x0101005C411FEDA499084183CB15D739B42D88</vt:lpwstr>
  </property>
  <property fmtid="{D5CDD505-2E9C-101B-9397-08002B2CF9AE}" pid="3" name="Order">
    <vt:r8>5300</vt:r8>
  </property>
  <property fmtid="{D5CDD505-2E9C-101B-9397-08002B2CF9AE}" pid="4" name="Business &amp; Corporate Type">
    <vt:lpwstr>3</vt:lpwstr>
  </property>
  <property fmtid="{D5CDD505-2E9C-101B-9397-08002B2CF9AE}" pid="5" name="Business and Industry">
    <vt:lpwstr>Corporate Overview</vt:lpwstr>
  </property>
</Properties>
</file>