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7" r:id="rId8"/>
    <p:sldId id="260" r:id="rId9"/>
    <p:sldId id="261" r:id="rId10"/>
    <p:sldId id="262" r:id="rId11"/>
    <p:sldId id="263" r:id="rId12"/>
    <p:sldId id="264" r:id="rId13"/>
    <p:sldId id="265" r:id="rId14"/>
    <p:sldId id="266" r:id="rId15"/>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ong\Desktop\GT\CS7643_DL\Assignment4\assignment4\p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ong\Desktop\GT\CS7643_DL\Assignment4\assignment4\p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ong\Desktop\GT\CS7643_DL\Assignment4\assignment4\pr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RNN Loss/Perplexity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'rnn lsm'!$M$2</c:f>
              <c:strCache>
                <c:ptCount val="1"/>
                <c:pt idx="0">
                  <c:v>Training (RNN Default)</c:v>
                </c:pt>
              </c:strCache>
            </c:strRef>
          </c:tx>
          <c:spPr>
            <a:ln w="28575" cap="rnd">
              <a:solidFill>
                <a:srgbClr val="00B0F0"/>
              </a:solidFill>
              <a:round/>
            </a:ln>
            <a:effectLst/>
          </c:spPr>
          <c:marker>
            <c:symbol val="none"/>
          </c:marker>
          <c:cat>
            <c:numRef>
              <c:f>'rnn lsm'!$L$3:$L$12</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'rnn lsm'!$M$3:$M$12</c:f>
              <c:numCache>
                <c:formatCode>General</c:formatCode>
                <c:ptCount val="10"/>
                <c:pt idx="0">
                  <c:v>2.3003125244081855E-2</c:v>
                </c:pt>
                <c:pt idx="1">
                  <c:v>4.1879589430183668E-2</c:v>
                </c:pt>
                <c:pt idx="2">
                  <c:v>4.4341957738539842E-2</c:v>
                </c:pt>
                <c:pt idx="3">
                  <c:v>4.5075341108590898E-2</c:v>
                </c:pt>
                <c:pt idx="4">
                  <c:v>4.5469523803077005E-2</c:v>
                </c:pt>
                <c:pt idx="5">
                  <c:v>4.5734325434058608E-2</c:v>
                </c:pt>
                <c:pt idx="6">
                  <c:v>4.5921273890435058E-2</c:v>
                </c:pt>
                <c:pt idx="7">
                  <c:v>4.6095416299672128E-2</c:v>
                </c:pt>
                <c:pt idx="8">
                  <c:v>4.6231890399676449E-2</c:v>
                </c:pt>
                <c:pt idx="9">
                  <c:v>4.6328534251548349E-2</c:v>
                </c:pt>
              </c:numCache>
            </c:numRef>
          </c:val>
          <c:smooth val="0"/>
          <c:extLst>
            <c:ext xmlns:c16="http://schemas.microsoft.com/office/drawing/2014/chart" uri="{C3380CC4-5D6E-409C-BE32-E72D297353CC}">
              <c16:uniqueId val="{00000000-0270-4636-8319-C4F1DC96C904}"/>
            </c:ext>
          </c:extLst>
        </c:ser>
        <c:ser>
          <c:idx val="1"/>
          <c:order val="1"/>
          <c:tx>
            <c:strRef>
              <c:f>'rnn lsm'!$N$2</c:f>
              <c:strCache>
                <c:ptCount val="1"/>
                <c:pt idx="0">
                  <c:v>Validation (RNN Default)</c:v>
                </c:pt>
              </c:strCache>
            </c:strRef>
          </c:tx>
          <c:spPr>
            <a:ln w="28575" cap="rnd">
              <a:solidFill>
                <a:srgbClr val="92D050"/>
              </a:solidFill>
              <a:round/>
            </a:ln>
            <a:effectLst/>
          </c:spPr>
          <c:marker>
            <c:symbol val="none"/>
          </c:marker>
          <c:cat>
            <c:numRef>
              <c:f>'rnn lsm'!$L$3:$L$12</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'rnn lsm'!$N$3:$N$12</c:f>
              <c:numCache>
                <c:formatCode>General</c:formatCode>
                <c:ptCount val="10"/>
                <c:pt idx="0">
                  <c:v>4.1635708581283522E-2</c:v>
                </c:pt>
                <c:pt idx="1">
                  <c:v>4.7495763366710145E-2</c:v>
                </c:pt>
                <c:pt idx="2">
                  <c:v>4.8386438668770272E-2</c:v>
                </c:pt>
                <c:pt idx="3">
                  <c:v>4.8750255622589063E-2</c:v>
                </c:pt>
                <c:pt idx="4">
                  <c:v>4.8869487161348854E-2</c:v>
                </c:pt>
                <c:pt idx="5">
                  <c:v>4.8941097400021671E-2</c:v>
                </c:pt>
                <c:pt idx="6">
                  <c:v>4.9111520890989961E-2</c:v>
                </c:pt>
                <c:pt idx="7">
                  <c:v>4.9166504331674646E-2</c:v>
                </c:pt>
                <c:pt idx="8">
                  <c:v>4.9104192529110462E-2</c:v>
                </c:pt>
                <c:pt idx="9">
                  <c:v>4.9132770185011665E-2</c:v>
                </c:pt>
              </c:numCache>
            </c:numRef>
          </c:val>
          <c:smooth val="0"/>
          <c:extLst>
            <c:ext xmlns:c16="http://schemas.microsoft.com/office/drawing/2014/chart" uri="{C3380CC4-5D6E-409C-BE32-E72D297353CC}">
              <c16:uniqueId val="{00000001-0270-4636-8319-C4F1DC96C904}"/>
            </c:ext>
          </c:extLst>
        </c:ser>
        <c:ser>
          <c:idx val="2"/>
          <c:order val="2"/>
          <c:tx>
            <c:strRef>
              <c:f>'rnn lsm'!$O$2</c:f>
              <c:strCache>
                <c:ptCount val="1"/>
                <c:pt idx="0">
                  <c:v>Training (RNN MyBest)</c:v>
                </c:pt>
              </c:strCache>
            </c:strRef>
          </c:tx>
          <c:spPr>
            <a:ln w="28575" cap="rnd">
              <a:solidFill>
                <a:srgbClr val="00B0F0"/>
              </a:solidFill>
              <a:prstDash val="dash"/>
              <a:round/>
            </a:ln>
            <a:effectLst/>
          </c:spPr>
          <c:marker>
            <c:symbol val="none"/>
          </c:marker>
          <c:cat>
            <c:numRef>
              <c:f>'rnn lsm'!$L$3:$L$12</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'rnn lsm'!$O$3:$O$12</c:f>
              <c:numCache>
                <c:formatCode>General</c:formatCode>
                <c:ptCount val="10"/>
                <c:pt idx="0">
                  <c:v>2.1169477860194835E-2</c:v>
                </c:pt>
                <c:pt idx="1">
                  <c:v>4.093996066140454E-2</c:v>
                </c:pt>
                <c:pt idx="2">
                  <c:v>4.4071146377725925E-2</c:v>
                </c:pt>
                <c:pt idx="3">
                  <c:v>4.4856226968466043E-2</c:v>
                </c:pt>
                <c:pt idx="4">
                  <c:v>4.5297733268623463E-2</c:v>
                </c:pt>
                <c:pt idx="5">
                  <c:v>4.5569692116610647E-2</c:v>
                </c:pt>
                <c:pt idx="6">
                  <c:v>4.579270870451476E-2</c:v>
                </c:pt>
                <c:pt idx="7">
                  <c:v>4.597834555673589E-2</c:v>
                </c:pt>
                <c:pt idx="8">
                  <c:v>4.6121969663207023E-2</c:v>
                </c:pt>
                <c:pt idx="9">
                  <c:v>4.6231958579706578E-2</c:v>
                </c:pt>
              </c:numCache>
            </c:numRef>
          </c:val>
          <c:smooth val="0"/>
          <c:extLst>
            <c:ext xmlns:c16="http://schemas.microsoft.com/office/drawing/2014/chart" uri="{C3380CC4-5D6E-409C-BE32-E72D297353CC}">
              <c16:uniqueId val="{00000002-0270-4636-8319-C4F1DC96C904}"/>
            </c:ext>
          </c:extLst>
        </c:ser>
        <c:ser>
          <c:idx val="3"/>
          <c:order val="3"/>
          <c:tx>
            <c:strRef>
              <c:f>'rnn lsm'!$P$2</c:f>
              <c:strCache>
                <c:ptCount val="1"/>
                <c:pt idx="0">
                  <c:v>Validation (RNN MyBest)</c:v>
                </c:pt>
              </c:strCache>
            </c:strRef>
          </c:tx>
          <c:spPr>
            <a:ln w="28575" cap="rnd">
              <a:solidFill>
                <a:srgbClr val="92D050"/>
              </a:solidFill>
              <a:prstDash val="dash"/>
              <a:round/>
            </a:ln>
            <a:effectLst/>
          </c:spPr>
          <c:marker>
            <c:symbol val="none"/>
          </c:marker>
          <c:cat>
            <c:numRef>
              <c:f>'rnn lsm'!$L$3:$L$12</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'rnn lsm'!$P$3:$P$12</c:f>
              <c:numCache>
                <c:formatCode>General</c:formatCode>
                <c:ptCount val="10"/>
                <c:pt idx="0">
                  <c:v>4.0273991202326255E-2</c:v>
                </c:pt>
                <c:pt idx="1">
                  <c:v>4.6979773446706785E-2</c:v>
                </c:pt>
                <c:pt idx="2">
                  <c:v>4.8255612110637322E-2</c:v>
                </c:pt>
                <c:pt idx="3">
                  <c:v>4.8440497596145993E-2</c:v>
                </c:pt>
                <c:pt idx="4">
                  <c:v>4.8652420526165648E-2</c:v>
                </c:pt>
                <c:pt idx="5">
                  <c:v>4.8943245948665857E-2</c:v>
                </c:pt>
                <c:pt idx="6">
                  <c:v>4.887009465609015E-2</c:v>
                </c:pt>
                <c:pt idx="7">
                  <c:v>4.9035927003402931E-2</c:v>
                </c:pt>
                <c:pt idx="8">
                  <c:v>4.9137741411340856E-2</c:v>
                </c:pt>
                <c:pt idx="9">
                  <c:v>4.9174153070411217E-2</c:v>
                </c:pt>
              </c:numCache>
            </c:numRef>
          </c:val>
          <c:smooth val="0"/>
          <c:extLst>
            <c:ext xmlns:c16="http://schemas.microsoft.com/office/drawing/2014/chart" uri="{C3380CC4-5D6E-409C-BE32-E72D297353CC}">
              <c16:uniqueId val="{00000003-0270-4636-8319-C4F1DC96C904}"/>
            </c:ext>
          </c:extLst>
        </c:ser>
        <c:dLbls>
          <c:showLegendKey val="0"/>
          <c:showVal val="0"/>
          <c:showCatName val="0"/>
          <c:showSerName val="0"/>
          <c:showPercent val="0"/>
          <c:showBubbleSize val="0"/>
        </c:dLbls>
        <c:smooth val="0"/>
        <c:axId val="719684031"/>
        <c:axId val="719685279"/>
      </c:lineChart>
      <c:catAx>
        <c:axId val="719684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719685279"/>
        <c:crosses val="autoZero"/>
        <c:auto val="1"/>
        <c:lblAlgn val="ctr"/>
        <c:lblOffset val="100"/>
        <c:noMultiLvlLbl val="0"/>
      </c:catAx>
      <c:valAx>
        <c:axId val="719685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Loss/Perplexity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7196840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LSTM Loss/Perplexity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'rnn lsm'!$S$2</c:f>
              <c:strCache>
                <c:ptCount val="1"/>
                <c:pt idx="0">
                  <c:v>Training (LSTM Default)</c:v>
                </c:pt>
              </c:strCache>
            </c:strRef>
          </c:tx>
          <c:spPr>
            <a:ln w="28575" cap="rnd">
              <a:solidFill>
                <a:srgbClr val="00B0F0"/>
              </a:solidFill>
              <a:round/>
            </a:ln>
            <a:effectLst/>
          </c:spPr>
          <c:marker>
            <c:symbol val="none"/>
          </c:marker>
          <c:cat>
            <c:numRef>
              <c:f>'rnn lsm'!$R$3:$R$22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'rnn lsm'!$S$3:$S$22</c:f>
              <c:numCache>
                <c:formatCode>General</c:formatCode>
                <c:ptCount val="20"/>
                <c:pt idx="0">
                  <c:v>2.1965978054406046E-2</c:v>
                </c:pt>
                <c:pt idx="1">
                  <c:v>4.2833351630936496E-2</c:v>
                </c:pt>
                <c:pt idx="2">
                  <c:v>4.6807810382806354E-2</c:v>
                </c:pt>
                <c:pt idx="3">
                  <c:v>4.8432102535903056E-2</c:v>
                </c:pt>
                <c:pt idx="4">
                  <c:v>5.000477695806578E-2</c:v>
                </c:pt>
                <c:pt idx="5">
                  <c:v>5.2599520902188196E-2</c:v>
                </c:pt>
                <c:pt idx="6">
                  <c:v>5.5340475231370638E-2</c:v>
                </c:pt>
                <c:pt idx="7">
                  <c:v>5.7844684725884159E-2</c:v>
                </c:pt>
                <c:pt idx="8">
                  <c:v>6.0242649435682652E-2</c:v>
                </c:pt>
                <c:pt idx="9">
                  <c:v>6.2339469142455473E-2</c:v>
                </c:pt>
              </c:numCache>
            </c:numRef>
          </c:val>
          <c:smooth val="0"/>
          <c:extLst>
            <c:ext xmlns:c16="http://schemas.microsoft.com/office/drawing/2014/chart" uri="{C3380CC4-5D6E-409C-BE32-E72D297353CC}">
              <c16:uniqueId val="{00000000-2A87-466F-93DA-064E59803134}"/>
            </c:ext>
          </c:extLst>
        </c:ser>
        <c:ser>
          <c:idx val="1"/>
          <c:order val="1"/>
          <c:tx>
            <c:strRef>
              <c:f>'rnn lsm'!$T$2</c:f>
              <c:strCache>
                <c:ptCount val="1"/>
                <c:pt idx="0">
                  <c:v>Validation (LSTM Default)</c:v>
                </c:pt>
              </c:strCache>
            </c:strRef>
          </c:tx>
          <c:spPr>
            <a:ln w="28575" cap="rnd">
              <a:solidFill>
                <a:srgbClr val="92D050"/>
              </a:solidFill>
              <a:round/>
            </a:ln>
            <a:effectLst/>
          </c:spPr>
          <c:marker>
            <c:symbol val="none"/>
          </c:marker>
          <c:cat>
            <c:numRef>
              <c:f>'rnn lsm'!$R$3:$R$22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'rnn lsm'!$T$3:$T$22</c:f>
              <c:numCache>
                <c:formatCode>General</c:formatCode>
                <c:ptCount val="20"/>
                <c:pt idx="0">
                  <c:v>4.256253387782559E-2</c:v>
                </c:pt>
                <c:pt idx="1">
                  <c:v>4.9472907935729012E-2</c:v>
                </c:pt>
                <c:pt idx="2">
                  <c:v>5.1752392800787042E-2</c:v>
                </c:pt>
                <c:pt idx="3">
                  <c:v>5.3285874446980276E-2</c:v>
                </c:pt>
                <c:pt idx="4">
                  <c:v>5.5855004786320203E-2</c:v>
                </c:pt>
                <c:pt idx="5">
                  <c:v>5.8742940906145825E-2</c:v>
                </c:pt>
                <c:pt idx="6">
                  <c:v>6.2036709021933707E-2</c:v>
                </c:pt>
                <c:pt idx="7">
                  <c:v>6.3506279364394333E-2</c:v>
                </c:pt>
                <c:pt idx="8">
                  <c:v>6.6436718568437636E-2</c:v>
                </c:pt>
                <c:pt idx="9">
                  <c:v>6.9096324290030597E-2</c:v>
                </c:pt>
              </c:numCache>
            </c:numRef>
          </c:val>
          <c:smooth val="0"/>
          <c:extLst>
            <c:ext xmlns:c16="http://schemas.microsoft.com/office/drawing/2014/chart" uri="{C3380CC4-5D6E-409C-BE32-E72D297353CC}">
              <c16:uniqueId val="{00000001-2A87-466F-93DA-064E59803134}"/>
            </c:ext>
          </c:extLst>
        </c:ser>
        <c:ser>
          <c:idx val="2"/>
          <c:order val="2"/>
          <c:tx>
            <c:strRef>
              <c:f>'rnn lsm'!$U$2</c:f>
              <c:strCache>
                <c:ptCount val="1"/>
                <c:pt idx="0">
                  <c:v>Training (LSTM MyBest)</c:v>
                </c:pt>
              </c:strCache>
            </c:strRef>
          </c:tx>
          <c:spPr>
            <a:ln w="28575" cap="rnd">
              <a:solidFill>
                <a:srgbClr val="00B0F0"/>
              </a:solidFill>
              <a:prstDash val="dash"/>
              <a:round/>
            </a:ln>
            <a:effectLst/>
          </c:spPr>
          <c:marker>
            <c:symbol val="none"/>
          </c:marker>
          <c:cat>
            <c:numRef>
              <c:f>'rnn lsm'!$R$3:$R$22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'rnn lsm'!$U$3:$U$22</c:f>
              <c:numCache>
                <c:formatCode>General</c:formatCode>
                <c:ptCount val="20"/>
                <c:pt idx="0">
                  <c:v>3.9359211972805092E-2</c:v>
                </c:pt>
                <c:pt idx="1">
                  <c:v>5.1273008166707428E-2</c:v>
                </c:pt>
                <c:pt idx="2">
                  <c:v>5.8682250765582547E-2</c:v>
                </c:pt>
                <c:pt idx="3">
                  <c:v>6.6750655961997543E-2</c:v>
                </c:pt>
                <c:pt idx="4">
                  <c:v>7.3348315068439127E-2</c:v>
                </c:pt>
                <c:pt idx="5">
                  <c:v>7.8620432705049023E-2</c:v>
                </c:pt>
                <c:pt idx="6">
                  <c:v>8.3345163170516004E-2</c:v>
                </c:pt>
                <c:pt idx="7">
                  <c:v>8.7836498515105929E-2</c:v>
                </c:pt>
                <c:pt idx="8">
                  <c:v>9.1967450724589214E-2</c:v>
                </c:pt>
                <c:pt idx="9">
                  <c:v>9.6076254227201313E-2</c:v>
                </c:pt>
                <c:pt idx="10">
                  <c:v>9.9890509551231521E-2</c:v>
                </c:pt>
                <c:pt idx="11">
                  <c:v>0.1032500819608861</c:v>
                </c:pt>
                <c:pt idx="12">
                  <c:v>0.10656221595348782</c:v>
                </c:pt>
                <c:pt idx="13">
                  <c:v>0.109412020324378</c:v>
                </c:pt>
                <c:pt idx="14">
                  <c:v>0.1124677951144743</c:v>
                </c:pt>
                <c:pt idx="15">
                  <c:v>0.1150373470546073</c:v>
                </c:pt>
                <c:pt idx="16">
                  <c:v>0.11756578930742823</c:v>
                </c:pt>
                <c:pt idx="17">
                  <c:v>0.12012165491863022</c:v>
                </c:pt>
                <c:pt idx="18">
                  <c:v>0.12256887988167363</c:v>
                </c:pt>
                <c:pt idx="19">
                  <c:v>0.12477634605957764</c:v>
                </c:pt>
              </c:numCache>
            </c:numRef>
          </c:val>
          <c:smooth val="0"/>
          <c:extLst>
            <c:ext xmlns:c16="http://schemas.microsoft.com/office/drawing/2014/chart" uri="{C3380CC4-5D6E-409C-BE32-E72D297353CC}">
              <c16:uniqueId val="{00000002-2A87-466F-93DA-064E59803134}"/>
            </c:ext>
          </c:extLst>
        </c:ser>
        <c:ser>
          <c:idx val="3"/>
          <c:order val="3"/>
          <c:tx>
            <c:strRef>
              <c:f>'rnn lsm'!$V$2</c:f>
              <c:strCache>
                <c:ptCount val="1"/>
                <c:pt idx="0">
                  <c:v>Validation (LSTM MyBest)</c:v>
                </c:pt>
              </c:strCache>
            </c:strRef>
          </c:tx>
          <c:spPr>
            <a:ln w="28575" cap="rnd">
              <a:solidFill>
                <a:srgbClr val="92D050"/>
              </a:solidFill>
              <a:prstDash val="dash"/>
              <a:round/>
            </a:ln>
            <a:effectLst/>
          </c:spPr>
          <c:marker>
            <c:symbol val="none"/>
          </c:marker>
          <c:cat>
            <c:numRef>
              <c:f>'rnn lsm'!$R$3:$R$22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'rnn lsm'!$V$3:$V$22</c:f>
              <c:numCache>
                <c:formatCode>General</c:formatCode>
                <c:ptCount val="20"/>
                <c:pt idx="0">
                  <c:v>5.2483977590804504E-2</c:v>
                </c:pt>
                <c:pt idx="1">
                  <c:v>6.0359899478034142E-2</c:v>
                </c:pt>
                <c:pt idx="2">
                  <c:v>6.9136628782952098E-2</c:v>
                </c:pt>
                <c:pt idx="3">
                  <c:v>7.6939272878670181E-2</c:v>
                </c:pt>
                <c:pt idx="4">
                  <c:v>8.1651304551846826E-2</c:v>
                </c:pt>
                <c:pt idx="5">
                  <c:v>8.7337936501987137E-2</c:v>
                </c:pt>
                <c:pt idx="6">
                  <c:v>9.0183709811023902E-2</c:v>
                </c:pt>
                <c:pt idx="7">
                  <c:v>9.4467622091267911E-2</c:v>
                </c:pt>
                <c:pt idx="8">
                  <c:v>9.7085464108788017E-2</c:v>
                </c:pt>
                <c:pt idx="9">
                  <c:v>0.10000997299909052</c:v>
                </c:pt>
                <c:pt idx="10">
                  <c:v>0.10042381093301506</c:v>
                </c:pt>
                <c:pt idx="11">
                  <c:v>0.10312111898104526</c:v>
                </c:pt>
                <c:pt idx="12">
                  <c:v>0.10399765775203598</c:v>
                </c:pt>
                <c:pt idx="13">
                  <c:v>0.10583622531123442</c:v>
                </c:pt>
                <c:pt idx="14">
                  <c:v>0.1075140293940135</c:v>
                </c:pt>
                <c:pt idx="15">
                  <c:v>0.107723696693621</c:v>
                </c:pt>
                <c:pt idx="16">
                  <c:v>0.10758774968518356</c:v>
                </c:pt>
                <c:pt idx="17">
                  <c:v>0.10936115591343346</c:v>
                </c:pt>
                <c:pt idx="18">
                  <c:v>0.10952621822707349</c:v>
                </c:pt>
                <c:pt idx="19">
                  <c:v>0.10953522471028937</c:v>
                </c:pt>
              </c:numCache>
            </c:numRef>
          </c:val>
          <c:smooth val="0"/>
          <c:extLst>
            <c:ext xmlns:c16="http://schemas.microsoft.com/office/drawing/2014/chart" uri="{C3380CC4-5D6E-409C-BE32-E72D297353CC}">
              <c16:uniqueId val="{00000003-2A87-466F-93DA-064E59803134}"/>
            </c:ext>
          </c:extLst>
        </c:ser>
        <c:dLbls>
          <c:showLegendKey val="0"/>
          <c:showVal val="0"/>
          <c:showCatName val="0"/>
          <c:showSerName val="0"/>
          <c:showPercent val="0"/>
          <c:showBubbleSize val="0"/>
        </c:dLbls>
        <c:smooth val="0"/>
        <c:axId val="1029645039"/>
        <c:axId val="1029649199"/>
      </c:lineChart>
      <c:catAx>
        <c:axId val="1029645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029649199"/>
        <c:crosses val="autoZero"/>
        <c:auto val="1"/>
        <c:lblAlgn val="ctr"/>
        <c:lblOffset val="100"/>
        <c:noMultiLvlLbl val="0"/>
      </c:catAx>
      <c:valAx>
        <c:axId val="1029649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Loss/Perplexity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0296450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Sheet2!$M$1</c:f>
              <c:strCache>
                <c:ptCount val="1"/>
                <c:pt idx="0">
                  <c:v>Training  (Default)</c:v>
                </c:pt>
              </c:strCache>
            </c:strRef>
          </c:tx>
          <c:spPr>
            <a:ln w="28575" cap="rnd">
              <a:solidFill>
                <a:srgbClr val="00B0F0"/>
              </a:solidFill>
              <a:round/>
            </a:ln>
            <a:effectLst/>
          </c:spPr>
          <c:marker>
            <c:symbol val="none"/>
          </c:marker>
          <c:cat>
            <c:numRef>
              <c:f>Sheet2!$L$2:$L$11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Sheet2!$M$2:$M$11</c:f>
              <c:numCache>
                <c:formatCode>General</c:formatCode>
                <c:ptCount val="10"/>
                <c:pt idx="0">
                  <c:v>5.620569028412957E-2</c:v>
                </c:pt>
                <c:pt idx="1">
                  <c:v>9.4532567286654767E-2</c:v>
                </c:pt>
                <c:pt idx="2">
                  <c:v>0.11844532268565293</c:v>
                </c:pt>
                <c:pt idx="3">
                  <c:v>0.13956157222566465</c:v>
                </c:pt>
                <c:pt idx="4">
                  <c:v>0.15805900664655476</c:v>
                </c:pt>
                <c:pt idx="5">
                  <c:v>0.17473456512649993</c:v>
                </c:pt>
                <c:pt idx="6">
                  <c:v>0.19050060534481986</c:v>
                </c:pt>
                <c:pt idx="7">
                  <c:v>0.2051953202328656</c:v>
                </c:pt>
                <c:pt idx="8">
                  <c:v>0.21917395305817397</c:v>
                </c:pt>
                <c:pt idx="9">
                  <c:v>0.232942239989923</c:v>
                </c:pt>
              </c:numCache>
            </c:numRef>
          </c:val>
          <c:smooth val="0"/>
          <c:extLst>
            <c:ext xmlns:c16="http://schemas.microsoft.com/office/drawing/2014/chart" uri="{C3380CC4-5D6E-409C-BE32-E72D297353CC}">
              <c16:uniqueId val="{00000000-7C40-4A06-B75F-D2942DA62A3A}"/>
            </c:ext>
          </c:extLst>
        </c:ser>
        <c:ser>
          <c:idx val="1"/>
          <c:order val="1"/>
          <c:tx>
            <c:strRef>
              <c:f>Sheet2!$N$1</c:f>
              <c:strCache>
                <c:ptCount val="1"/>
                <c:pt idx="0">
                  <c:v>Val (Default)</c:v>
                </c:pt>
              </c:strCache>
            </c:strRef>
          </c:tx>
          <c:spPr>
            <a:ln w="28575" cap="rnd">
              <a:solidFill>
                <a:srgbClr val="92D050"/>
              </a:solidFill>
              <a:round/>
            </a:ln>
            <a:effectLst/>
          </c:spPr>
          <c:marker>
            <c:symbol val="none"/>
          </c:marker>
          <c:cat>
            <c:numRef>
              <c:f>Sheet2!$L$2:$L$11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Sheet2!$N$2:$N$11</c:f>
              <c:numCache>
                <c:formatCode>General</c:formatCode>
                <c:ptCount val="10"/>
                <c:pt idx="0">
                  <c:v>9.4487478059395877E-2</c:v>
                </c:pt>
                <c:pt idx="1">
                  <c:v>0.1177968837508296</c:v>
                </c:pt>
                <c:pt idx="2">
                  <c:v>0.13127250227915577</c:v>
                </c:pt>
                <c:pt idx="3">
                  <c:v>0.14168137128955344</c:v>
                </c:pt>
                <c:pt idx="4">
                  <c:v>0.14842683356884098</c:v>
                </c:pt>
                <c:pt idx="5">
                  <c:v>0.15099735444045342</c:v>
                </c:pt>
                <c:pt idx="6">
                  <c:v>0.15350338370727981</c:v>
                </c:pt>
                <c:pt idx="7">
                  <c:v>0.15064882771840388</c:v>
                </c:pt>
                <c:pt idx="8">
                  <c:v>0.15024985583308387</c:v>
                </c:pt>
                <c:pt idx="9">
                  <c:v>0.14875033233407556</c:v>
                </c:pt>
              </c:numCache>
            </c:numRef>
          </c:val>
          <c:smooth val="0"/>
          <c:extLst>
            <c:ext xmlns:c16="http://schemas.microsoft.com/office/drawing/2014/chart" uri="{C3380CC4-5D6E-409C-BE32-E72D297353CC}">
              <c16:uniqueId val="{00000001-7C40-4A06-B75F-D2942DA62A3A}"/>
            </c:ext>
          </c:extLst>
        </c:ser>
        <c:ser>
          <c:idx val="2"/>
          <c:order val="2"/>
          <c:tx>
            <c:strRef>
              <c:f>Sheet2!$O$1</c:f>
              <c:strCache>
                <c:ptCount val="1"/>
                <c:pt idx="0">
                  <c:v>Training  (MyBest)</c:v>
                </c:pt>
              </c:strCache>
            </c:strRef>
          </c:tx>
          <c:spPr>
            <a:ln w="28575" cap="rnd">
              <a:solidFill>
                <a:srgbClr val="00B0F0"/>
              </a:solidFill>
              <a:prstDash val="dash"/>
              <a:round/>
            </a:ln>
            <a:effectLst/>
          </c:spPr>
          <c:marker>
            <c:symbol val="none"/>
          </c:marker>
          <c:cat>
            <c:numRef>
              <c:f>Sheet2!$L$2:$L$11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Sheet2!$O$2:$O$11</c:f>
              <c:numCache>
                <c:formatCode>General</c:formatCode>
                <c:ptCount val="10"/>
                <c:pt idx="0">
                  <c:v>6.0237901695311909E-2</c:v>
                </c:pt>
                <c:pt idx="1">
                  <c:v>0.10127597907445191</c:v>
                </c:pt>
                <c:pt idx="2">
                  <c:v>0.12816088439740683</c:v>
                </c:pt>
                <c:pt idx="3">
                  <c:v>0.15070688186635806</c:v>
                </c:pt>
                <c:pt idx="4">
                  <c:v>0.17097718877672929</c:v>
                </c:pt>
                <c:pt idx="5">
                  <c:v>0.18961305813512713</c:v>
                </c:pt>
                <c:pt idx="6">
                  <c:v>0.20714062263417221</c:v>
                </c:pt>
                <c:pt idx="7">
                  <c:v>0.22360077824700272</c:v>
                </c:pt>
                <c:pt idx="8">
                  <c:v>0.23966737942912542</c:v>
                </c:pt>
                <c:pt idx="9">
                  <c:v>0.25503365736089401</c:v>
                </c:pt>
              </c:numCache>
            </c:numRef>
          </c:val>
          <c:smooth val="0"/>
          <c:extLst>
            <c:ext xmlns:c16="http://schemas.microsoft.com/office/drawing/2014/chart" uri="{C3380CC4-5D6E-409C-BE32-E72D297353CC}">
              <c16:uniqueId val="{00000002-7C40-4A06-B75F-D2942DA62A3A}"/>
            </c:ext>
          </c:extLst>
        </c:ser>
        <c:ser>
          <c:idx val="3"/>
          <c:order val="3"/>
          <c:tx>
            <c:strRef>
              <c:f>Sheet2!$P$1</c:f>
              <c:strCache>
                <c:ptCount val="1"/>
                <c:pt idx="0">
                  <c:v>Val  (MyBest)</c:v>
                </c:pt>
              </c:strCache>
            </c:strRef>
          </c:tx>
          <c:spPr>
            <a:ln w="28575" cap="rnd">
              <a:solidFill>
                <a:srgbClr val="92D050"/>
              </a:solidFill>
              <a:prstDash val="dash"/>
              <a:round/>
            </a:ln>
            <a:effectLst/>
          </c:spPr>
          <c:marker>
            <c:symbol val="none"/>
          </c:marker>
          <c:cat>
            <c:numRef>
              <c:f>Sheet2!$L$2:$L$11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Sheet2!$P$2:$P$11</c:f>
              <c:numCache>
                <c:formatCode>General</c:formatCode>
                <c:ptCount val="10"/>
                <c:pt idx="0">
                  <c:v>0.10072023210920632</c:v>
                </c:pt>
                <c:pt idx="1">
                  <c:v>0.12553393749624281</c:v>
                </c:pt>
                <c:pt idx="2">
                  <c:v>0.1397365499864304</c:v>
                </c:pt>
                <c:pt idx="3">
                  <c:v>0.15003338490563181</c:v>
                </c:pt>
                <c:pt idx="4">
                  <c:v>0.15297946886781896</c:v>
                </c:pt>
                <c:pt idx="5">
                  <c:v>0.15467711510992871</c:v>
                </c:pt>
                <c:pt idx="6">
                  <c:v>0.15538367069128786</c:v>
                </c:pt>
                <c:pt idx="7">
                  <c:v>0.15297252935711358</c:v>
                </c:pt>
                <c:pt idx="8">
                  <c:v>0.15074905790357887</c:v>
                </c:pt>
                <c:pt idx="9">
                  <c:v>0.14695176916743827</c:v>
                </c:pt>
              </c:numCache>
            </c:numRef>
          </c:val>
          <c:smooth val="0"/>
          <c:extLst>
            <c:ext xmlns:c16="http://schemas.microsoft.com/office/drawing/2014/chart" uri="{C3380CC4-5D6E-409C-BE32-E72D297353CC}">
              <c16:uniqueId val="{00000003-7C40-4A06-B75F-D2942DA62A3A}"/>
            </c:ext>
          </c:extLst>
        </c:ser>
        <c:dLbls>
          <c:showLegendKey val="0"/>
          <c:showVal val="0"/>
          <c:showCatName val="0"/>
          <c:showSerName val="0"/>
          <c:showPercent val="0"/>
          <c:showBubbleSize val="0"/>
        </c:dLbls>
        <c:smooth val="0"/>
        <c:axId val="1271428368"/>
        <c:axId val="1271427536"/>
      </c:lineChart>
      <c:catAx>
        <c:axId val="127142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1427536"/>
        <c:crosses val="autoZero"/>
        <c:auto val="1"/>
        <c:lblAlgn val="ctr"/>
        <c:lblOffset val="100"/>
        <c:noMultiLvlLbl val="0"/>
      </c:catAx>
      <c:valAx>
        <c:axId val="1271427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Loss/Perplexity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1428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311760" y="744480"/>
            <a:ext cx="8519760" cy="205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5200" b="0" strike="noStrike" spc="-1">
                <a:solidFill>
                  <a:srgbClr val="000000"/>
                </a:solidFill>
                <a:latin typeface="Arial"/>
                <a:ea typeface="Arial"/>
              </a:rPr>
              <a:t>Assignment 4 Writeup</a:t>
            </a:r>
            <a:br/>
            <a:r>
              <a:rPr lang="en-US" sz="2400" b="1" strike="noStrike" spc="-1">
                <a:solidFill>
                  <a:srgbClr val="FF0000"/>
                </a:solidFill>
                <a:latin typeface="Arial"/>
                <a:ea typeface="Arial"/>
              </a:rPr>
              <a:t>DO NOT TAG</a:t>
            </a:r>
            <a:endParaRPr lang="en-US" sz="2400" b="0" strike="noStrike" spc="-1">
              <a:latin typeface="Arial"/>
            </a:endParaRPr>
          </a:p>
        </p:txBody>
      </p:sp>
      <p:sp>
        <p:nvSpPr>
          <p:cNvPr id="115" name="CustomShape 2"/>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algn="ctr">
              <a:lnSpc>
                <a:spcPct val="100000"/>
              </a:lnSpc>
            </a:pPr>
            <a:r>
              <a:rPr lang="en-US" sz="1490" b="0" strike="noStrike" spc="-1" dirty="0">
                <a:solidFill>
                  <a:srgbClr val="595959"/>
                </a:solidFill>
                <a:latin typeface="Arial"/>
                <a:ea typeface="Arial"/>
              </a:rPr>
              <a:t>Name: Zefeng Dong</a:t>
            </a:r>
            <a:endParaRPr lang="en-US" sz="1490" b="0" strike="noStrike" spc="-1" dirty="0">
              <a:latin typeface="Arial"/>
            </a:endParaRPr>
          </a:p>
          <a:p>
            <a:pPr algn="ctr">
              <a:lnSpc>
                <a:spcPct val="100000"/>
              </a:lnSpc>
            </a:pPr>
            <a:r>
              <a:rPr lang="en-US" sz="1490" b="0" strike="noStrike" spc="-1" dirty="0">
                <a:solidFill>
                  <a:srgbClr val="595959"/>
                </a:solidFill>
                <a:latin typeface="Arial"/>
                <a:ea typeface="Arial"/>
              </a:rPr>
              <a:t>GT Email: zdong95@gatech.edu</a:t>
            </a:r>
            <a:endParaRPr lang="en-US" sz="149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Table 1"/>
          <p:cNvGraphicFramePr/>
          <p:nvPr>
            <p:extLst>
              <p:ext uri="{D42A27DB-BD31-4B8C-83A1-F6EECF244321}">
                <p14:modId xmlns:p14="http://schemas.microsoft.com/office/powerpoint/2010/main" val="1097775687"/>
              </p:ext>
            </p:extLst>
          </p:nvPr>
        </p:nvGraphicFramePr>
        <p:xfrm>
          <a:off x="0" y="927000"/>
          <a:ext cx="9144000" cy="416160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a:latin typeface="Arial"/>
                        </a:rPr>
                        <a:t>Input sentence</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a:lnSpc>
                          <a:spcPct val="100000"/>
                        </a:lnSpc>
                      </a:pPr>
                      <a:r>
                        <a:rPr lang="en-US" sz="1800" b="0" strike="noStrike" spc="-1">
                          <a:latin typeface="Arial"/>
                        </a:rPr>
                        <a:t>Back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'young', 'woman', 'and', 'older', 'woman', 'wear', 'traditional’, 'saris', 'as', 'they', 'spin',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 'three', 'people', 'are', 'pictured’,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'young', 'woman', 'and', 'a', 'and', 'wearing’, 'in', 'in', 'and', 'and', 'and', ',', ',', ',', 'are', 'are’,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'sitting', 'casually', 'in', 'a', 'public', 'place', ',', 'a', 'girl', 'reads’, 'holding', 'the', 'book', 'open', 'with', 'her', 'hand', 'on',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'girl', 'sits', 'in', 'a', 'a', 'chair', 'with’, 'a', 'a', 'a', 'a', 'a', 'a', 'a', 'a',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'male', 'metal', 'worker', 'using', 'a', 'welding', 'tool', 'in', 'his’, 'right', 'hand', ',', 'while', 'holding', 'the', 'mask', 'in',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a:t>
                      </a:r>
                      <a:r>
                        <a:rPr lang="en-US" sz="900" kern="1200" dirty="0" err="1">
                          <a:solidFill>
                            <a:schemeClr val="tx1"/>
                          </a:solidFill>
                          <a:latin typeface="+mn-lt"/>
                          <a:ea typeface="+mn-ea"/>
                          <a:cs typeface="+mn-cs"/>
                        </a:rPr>
                        <a:t>asian</a:t>
                      </a:r>
                      <a:r>
                        <a:rPr lang="en-US" sz="900" kern="1200" dirty="0">
                          <a:solidFill>
                            <a:schemeClr val="tx1"/>
                          </a:solidFill>
                          <a:latin typeface="+mn-lt"/>
                          <a:ea typeface="+mn-ea"/>
                          <a:cs typeface="+mn-cs"/>
                        </a:rPr>
                        <a:t>', 'worker', 'in', 'a', '"',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'a', 'a', 'a', 'a', 'a', 'a', '"',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'two', 'people', ',', 'one', 'dressed', 'as', 'a', 'nun', 'and', 'the’, 'other', 'in', 'a',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't', '-', 'shirt',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'two', 'people', ',', 'one', 'in', 'a', 'a', 'a', 'a’, 'a', 'a', 'a', 'a', 'a',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'dark', '-', 'skinned', 'man', 'in', 'white', 'shirts', 'and', 'a’, 'black', 'sleeveless', 'shirt', 'flips', 'his', 'skateboard', 'on', 'a',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'bald', 'man', 'in', 'jeans', 'and', 'a', 'and’, 'and', 'and', 'a', 'is', 'a', 'a', 'a', 'a', 'a', 'a',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pPr marL="0" algn="l" defTabSz="914400" rtl="0" eaLnBrk="1" latinLnBrk="0" hangingPunct="1">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'two',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'sit', 'perched', 'on', 'horses', ',', 'dressed', 'in’,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'ceremonial', 'wear', ',', 'each', 'holding', 'a',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'in',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'two',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'men', 'standing', 'in', 'in', 'a’, 'in', ',', ',', ',', ',', ',', ',', 'in', 'in', 'in',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pPr marL="0" algn="l" defTabSz="914400" rtl="0" eaLnBrk="1" latinLnBrk="0" hangingPunct="1">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'two', 'people', 'are', 'holding', 'a', 'large', 'upside', '-', 'down’, 'earth',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 'about', '4', "'", 'in',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'two', 'people', 'are', 'a', 'a', 'a', 'a', '"', '“’, 'says', '"',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pPr marL="0" algn="l" defTabSz="914400" rtl="0" eaLnBrk="1" latinLnBrk="0" hangingPunct="1">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'woman', 'is', 'reading', 'a', 'card', 'while', 'sitting', 'on', 'an’, 'end', 'of', 'a', 'couch', ',', 'while', 'another', 'woman',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'woman', 'is', 'a', 'a', 'a', 'a', 'a', 'a', 'a’, 'a', 'a', 'a', 'a', 'a', 'a',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pPr marL="0" algn="l" defTabSz="914400" rtl="0" eaLnBrk="1" latinLnBrk="0" hangingPunct="1">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'lady', 'in', 'a', 'red', 'coat', ',', 'holding', 'a',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'hand’, 'bag', 'likely', 'of', '</a:t>
                      </a:r>
                      <a:r>
                        <a:rPr lang="en-US" sz="900" kern="1200" dirty="0" err="1">
                          <a:solidFill>
                            <a:schemeClr val="tx1"/>
                          </a:solidFill>
                          <a:latin typeface="+mn-lt"/>
                          <a:ea typeface="+mn-ea"/>
                          <a:cs typeface="+mn-cs"/>
                        </a:rPr>
                        <a:t>asian</a:t>
                      </a:r>
                      <a:r>
                        <a:rPr lang="en-US" sz="900" kern="1200" dirty="0">
                          <a:solidFill>
                            <a:schemeClr val="tx1"/>
                          </a:solidFill>
                          <a:latin typeface="+mn-lt"/>
                          <a:ea typeface="+mn-ea"/>
                          <a:cs typeface="+mn-cs"/>
                        </a:rPr>
                        <a:t>', 'descent', ',', 'jumping',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'woman', 'in', 'a', 'red', 'shirt', 'is', 'a', 'a’, 'a', 'a', 'a', 'a', 'a', 'a',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7" name="CustomShape 2"/>
          <p:cNvSpPr/>
          <p:nvPr/>
        </p:nvSpPr>
        <p:spPr>
          <a:xfrm>
            <a:off x="3909600" y="459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Table 4</a:t>
            </a:r>
            <a:endParaRPr lang="en-US" sz="1800" b="0" strike="noStrike" spc="-1">
              <a:latin typeface="Arial"/>
            </a:endParaRPr>
          </a:p>
        </p:txBody>
      </p:sp>
      <p:sp>
        <p:nvSpPr>
          <p:cNvPr id="138"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LSTM Translation Results </a:t>
            </a:r>
            <a:endParaRPr lang="en-US" sz="2800" b="0" strike="noStrike" spc="-1">
              <a:latin typeface="Arial"/>
            </a:endParaRPr>
          </a:p>
        </p:txBody>
      </p:sp>
      <p:sp>
        <p:nvSpPr>
          <p:cNvPr id="139" name="CustomShape 4"/>
          <p:cNvSpPr/>
          <p:nvPr/>
        </p:nvSpPr>
        <p:spPr>
          <a:xfrm>
            <a:off x="365760" y="54864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595959"/>
                </a:solidFill>
                <a:latin typeface="Arial"/>
                <a:ea typeface="Arial"/>
              </a:rPr>
              <a:t>Put translation results for your best model (1</a:t>
            </a:r>
            <a:r>
              <a:rPr lang="en-US" sz="1800" b="0" strike="noStrike" spc="-1" baseline="101000">
                <a:solidFill>
                  <a:srgbClr val="595959"/>
                </a:solidFill>
                <a:latin typeface="Arial"/>
                <a:ea typeface="Arial"/>
              </a:rPr>
              <a:t>st</a:t>
            </a:r>
            <a:r>
              <a:rPr lang="en-US" sz="1800" b="0" strike="noStrike" spc="-1">
                <a:solidFill>
                  <a:srgbClr val="595959"/>
                </a:solidFill>
                <a:latin typeface="Arial"/>
                <a:ea typeface="Arial"/>
              </a:rPr>
              <a:t> 9 sentences) here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sp>
      <p:sp>
        <p:nvSpPr>
          <p:cNvPr id="141" name="CustomShape 2"/>
          <p:cNvSpPr/>
          <p:nvPr/>
        </p:nvSpPr>
        <p:spPr>
          <a:xfrm>
            <a:off x="312119" y="551159"/>
            <a:ext cx="8394851" cy="41284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595959"/>
                </a:solidFill>
                <a:latin typeface="Arial"/>
                <a:ea typeface="Arial"/>
              </a:rPr>
              <a:t>Compare your LSTM results to your Transformer Results both quantitatively and qualitatively and explain the differences.</a:t>
            </a:r>
          </a:p>
          <a:p>
            <a:pPr>
              <a:lnSpc>
                <a:spcPct val="100000"/>
              </a:lnSpc>
            </a:pPr>
            <a:endParaRPr lang="en-US" spc="-1" dirty="0">
              <a:solidFill>
                <a:srgbClr val="595959"/>
              </a:solidFill>
              <a:latin typeface="Arial"/>
              <a:ea typeface="Arial"/>
            </a:endParaRPr>
          </a:p>
          <a:p>
            <a:pPr>
              <a:lnSpc>
                <a:spcPct val="100000"/>
              </a:lnSpc>
            </a:pPr>
            <a:r>
              <a:rPr lang="en-US" sz="1400" b="0" strike="noStrike" spc="-1" dirty="0">
                <a:latin typeface="Arial"/>
                <a:ea typeface="Arial"/>
              </a:rPr>
              <a:t>Quantitatively, in term of model prediction results, i.e. loss and perplexity, the Transformer model </a:t>
            </a:r>
            <a:r>
              <a:rPr lang="en-US" sz="1400" spc="-1" dirty="0">
                <a:latin typeface="Arial"/>
                <a:ea typeface="Arial"/>
              </a:rPr>
              <a:t>that has </a:t>
            </a:r>
            <a:r>
              <a:rPr lang="en-US" sz="1400" b="0" strike="noStrike" spc="-1" dirty="0">
                <a:latin typeface="Arial"/>
                <a:ea typeface="Arial"/>
              </a:rPr>
              <a:t>a training perplexity of about 12 and a validation perplexity of about 19 is significantly superior to the LSTM model that has a t</a:t>
            </a:r>
            <a:r>
              <a:rPr lang="en-US" sz="1400" b="0" i="0" u="none" strike="noStrike" kern="1200" spc="-1" dirty="0">
                <a:solidFill>
                  <a:srgbClr val="000000"/>
                </a:solidFill>
                <a:effectLst/>
                <a:latin typeface="Arial" panose="020B0604020202020204" pitchFamily="34" charset="0"/>
                <a:ea typeface="DejaVu Sans"/>
                <a:cs typeface="DejaVu Sans"/>
              </a:rPr>
              <a:t>raining perplexity of about 26 and a validation perplexity about 31. Based on the quantitative results, the Transformer model supposes to perform better than LSTM model in translation.</a:t>
            </a:r>
            <a:endParaRPr lang="en-US" sz="1400" spc="-1" dirty="0">
              <a:solidFill>
                <a:srgbClr val="000000"/>
              </a:solidFill>
              <a:latin typeface="Arial" panose="020B0604020202020204" pitchFamily="34" charset="0"/>
              <a:ea typeface="DejaVu Sans"/>
              <a:cs typeface="DejaVu Sans"/>
            </a:endParaRPr>
          </a:p>
          <a:p>
            <a:pPr>
              <a:lnSpc>
                <a:spcPct val="100000"/>
              </a:lnSpc>
            </a:pPr>
            <a:endParaRPr lang="en-US" sz="1400" b="0" i="0" u="none" strike="noStrike" spc="-1" dirty="0">
              <a:solidFill>
                <a:srgbClr val="000000"/>
              </a:solidFill>
              <a:effectLst/>
              <a:latin typeface="Arial" panose="020B0604020202020204" pitchFamily="34" charset="0"/>
            </a:endParaRPr>
          </a:p>
          <a:p>
            <a:pPr>
              <a:lnSpc>
                <a:spcPct val="100000"/>
              </a:lnSpc>
            </a:pPr>
            <a:r>
              <a:rPr lang="en-US" sz="1400" spc="-1" dirty="0">
                <a:solidFill>
                  <a:srgbClr val="000000"/>
                </a:solidFill>
                <a:latin typeface="Arial" panose="020B0604020202020204" pitchFamily="34" charset="0"/>
              </a:rPr>
              <a:t>Qualitatively, in term of the back translation, the output from Transformer does not produce complete and intuitive sentence, or say the back translated sentence does not make sense in English language. But it produce reasonable words and the output words somehow are similar or exactly the same with the input words. However, the LSTM model does not produce complete sentence or word and frequently produces non-sense words such as “a” and “in”. Hence, even though the performance of Transformer model is not good, but it is much better than the performance of LSTM model.</a:t>
            </a:r>
            <a:endParaRPr lang="en-US" sz="2000" b="0" i="0" u="none" strike="noStrike" dirty="0">
              <a:effectLst/>
              <a:latin typeface="Arial" panose="020B0604020202020204" pitchFamily="34" charset="0"/>
            </a:endParaRPr>
          </a:p>
          <a:p>
            <a:pPr>
              <a:lnSpc>
                <a:spcPct val="100000"/>
              </a:lnSpc>
            </a:pPr>
            <a:endParaRPr lang="en-US" sz="2000" spc="-1" dirty="0">
              <a:latin typeface="Arial" panose="020B0604020202020204" pitchFamily="34" charset="0"/>
              <a:ea typeface="Arial"/>
            </a:endParaRPr>
          </a:p>
          <a:p>
            <a:pPr>
              <a:lnSpc>
                <a:spcPct val="100000"/>
              </a:lnSpc>
            </a:pPr>
            <a:endParaRPr lang="en-US" sz="2000" b="0" strike="noStrike" spc="-1" dirty="0">
              <a:latin typeface="Arial" panose="020B0604020202020204" pitchFamily="34" charset="0"/>
              <a:ea typeface="Arial"/>
            </a:endParaRPr>
          </a:p>
          <a:p>
            <a:pPr>
              <a:lnSpc>
                <a:spcPct val="100000"/>
              </a:lnSpc>
            </a:pPr>
            <a:endParaRPr lang="en-US" sz="1400" b="0" strike="noStrike" spc="-1" dirty="0">
              <a:latin typeface="Arial"/>
              <a:ea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Compare LSTM to Transformer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sp>
      <mc:AlternateContent xmlns:mc="http://schemas.openxmlformats.org/markup-compatibility/2006">
        <mc:Choice xmlns:a14="http://schemas.microsoft.com/office/drawing/2010/main" Requires="a14">
          <p:sp>
            <p:nvSpPr>
              <p:cNvPr id="144" name="CustomShape 2"/>
              <p:cNvSpPr/>
              <p:nvPr/>
            </p:nvSpPr>
            <p:spPr>
              <a:xfrm>
                <a:off x="312120" y="551159"/>
                <a:ext cx="7277400" cy="4067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595959"/>
                    </a:solidFill>
                    <a:latin typeface="Arial"/>
                    <a:ea typeface="Arial"/>
                  </a:rPr>
                  <a:t>Beam search</a:t>
                </a:r>
              </a:p>
              <a:p>
                <a:pPr>
                  <a:lnSpc>
                    <a:spcPct val="100000"/>
                  </a:lnSpc>
                </a:pPr>
                <a:endParaRPr lang="en-US" spc="-1" dirty="0">
                  <a:solidFill>
                    <a:srgbClr val="595959"/>
                  </a:solidFill>
                  <a:latin typeface="Arial"/>
                </a:endParaRPr>
              </a:p>
              <a:p>
                <a:pPr>
                  <a:lnSpc>
                    <a:spcPct val="100000"/>
                  </a:lnSpc>
                </a:pPr>
                <a:r>
                  <a:rPr lang="en-US" sz="1400" b="0" strike="noStrike" spc="-1" dirty="0">
                    <a:latin typeface="Arial"/>
                  </a:rPr>
                  <a:t>K</a:t>
                </a:r>
                <a:r>
                  <a:rPr lang="en-US" altLang="zh-CN" sz="1400" b="0" strike="noStrike" spc="-1" dirty="0">
                    <a:latin typeface="Arial"/>
                  </a:rPr>
                  <a:t>nown </a:t>
                </a:r>
                <a14:m>
                  <m:oMath xmlns:m="http://schemas.openxmlformats.org/officeDocument/2006/math">
                    <m:sSup>
                      <m:sSupPr>
                        <m:ctrlPr>
                          <a:rPr lang="en-US" altLang="zh-CN" sz="1400" b="0" i="1" strike="noStrike" spc="-1" smtClean="0">
                            <a:latin typeface="Cambria Math" panose="02040503050406030204" pitchFamily="18" charset="0"/>
                          </a:rPr>
                        </m:ctrlPr>
                      </m:sSupPr>
                      <m:e>
                        <m:r>
                          <a:rPr lang="en-US" altLang="zh-CN" sz="1400" b="0" i="1" strike="noStrike" spc="-1" smtClean="0">
                            <a:latin typeface="Cambria Math" panose="02040503050406030204" pitchFamily="18" charset="0"/>
                          </a:rPr>
                          <m:t>𝑠</m:t>
                        </m:r>
                      </m:e>
                      <m:sup>
                        <m:r>
                          <a:rPr lang="en-US" altLang="zh-CN" sz="1400" b="0" i="1" strike="noStrike" spc="-1" smtClean="0">
                            <a:latin typeface="Cambria Math" panose="02040503050406030204" pitchFamily="18" charset="0"/>
                          </a:rPr>
                          <m:t>1</m:t>
                        </m:r>
                      </m:sup>
                    </m:sSup>
                    <m:r>
                      <a:rPr lang="en-US" altLang="zh-CN" sz="1400" b="0" i="1" strike="noStrike" spc="-1" smtClean="0">
                        <a:latin typeface="Cambria Math" panose="02040503050406030204" pitchFamily="18" charset="0"/>
                      </a:rPr>
                      <m:t>≤</m:t>
                    </m:r>
                    <m:r>
                      <a:rPr lang="en-US" altLang="zh-CN" sz="1400" b="0" i="1" strike="noStrike" spc="-1" smtClean="0">
                        <a:latin typeface="Cambria Math" panose="02040503050406030204" pitchFamily="18" charset="0"/>
                      </a:rPr>
                      <m:t>𝑏𝑒𝑠</m:t>
                    </m:r>
                    <m:sSub>
                      <m:sSubPr>
                        <m:ctrlPr>
                          <a:rPr lang="en-US" altLang="zh-CN" sz="1400" b="0" i="1" strike="noStrike" spc="-1" smtClean="0">
                            <a:latin typeface="Cambria Math" panose="02040503050406030204" pitchFamily="18" charset="0"/>
                          </a:rPr>
                        </m:ctrlPr>
                      </m:sSubPr>
                      <m:e>
                        <m:r>
                          <a:rPr lang="en-US" altLang="zh-CN" sz="1400" b="0" i="1" strike="noStrike" spc="-1" smtClean="0">
                            <a:latin typeface="Cambria Math" panose="02040503050406030204" pitchFamily="18" charset="0"/>
                          </a:rPr>
                          <m:t>𝑡</m:t>
                        </m:r>
                      </m:e>
                      <m:sub>
                        <m:r>
                          <a:rPr lang="en-US" altLang="zh-CN" sz="1400" b="0" i="1" strike="noStrike" spc="-1" smtClean="0">
                            <a:latin typeface="Cambria Math" panose="02040503050406030204" pitchFamily="18" charset="0"/>
                          </a:rPr>
                          <m:t>≤</m:t>
                        </m:r>
                        <m:r>
                          <a:rPr lang="en-US" altLang="zh-CN" sz="1400" b="0" i="1" strike="noStrike" spc="-1" smtClean="0">
                            <a:latin typeface="Cambria Math" panose="02040503050406030204" pitchFamily="18" charset="0"/>
                          </a:rPr>
                          <m:t>𝑖</m:t>
                        </m:r>
                      </m:sub>
                    </m:sSub>
                  </m:oMath>
                </a14:m>
                <a:r>
                  <a:rPr lang="en-US" sz="1400" b="0" strike="noStrike" spc="-1" dirty="0">
                    <a:latin typeface="Arial"/>
                  </a:rPr>
                  <a:t>, which denotes the current highest scoring beam in </a:t>
                </a:r>
                <a14:m>
                  <m:oMath xmlns:m="http://schemas.openxmlformats.org/officeDocument/2006/math">
                    <m:sSub>
                      <m:sSubPr>
                        <m:ctrlPr>
                          <a:rPr lang="en-US" altLang="zh-CN" sz="1400" b="0" i="1" spc="-1" smtClean="0">
                            <a:latin typeface="Cambria Math" panose="02040503050406030204" pitchFamily="18" charset="0"/>
                          </a:rPr>
                        </m:ctrlPr>
                      </m:sSubPr>
                      <m:e>
                        <m:r>
                          <a:rPr lang="en-US" altLang="zh-CN" sz="1400" b="0" i="1" spc="-1" smtClean="0">
                            <a:latin typeface="Cambria Math" panose="02040503050406030204" pitchFamily="18" charset="0"/>
                          </a:rPr>
                          <m:t>𝐵</m:t>
                        </m:r>
                      </m:e>
                      <m:sub>
                        <m:r>
                          <a:rPr lang="en-US" altLang="zh-CN" sz="1400" b="0" i="1" spc="-1" smtClean="0">
                            <a:latin typeface="Cambria Math" panose="02040503050406030204" pitchFamily="18" charset="0"/>
                          </a:rPr>
                          <m:t>𝑡</m:t>
                        </m:r>
                      </m:sub>
                    </m:sSub>
                  </m:oMath>
                </a14:m>
                <a:r>
                  <a:rPr lang="en-US" sz="1400" b="0" strike="noStrike" spc="-1" dirty="0">
                    <a:latin typeface="Arial"/>
                  </a:rPr>
                  <a:t> scores worse than or equal to </a:t>
                </a:r>
                <a14:m>
                  <m:oMath xmlns:m="http://schemas.openxmlformats.org/officeDocument/2006/math">
                    <m:r>
                      <a:rPr lang="en-US" altLang="zh-CN" sz="1400" i="1" spc="-1">
                        <a:latin typeface="Cambria Math" panose="02040503050406030204" pitchFamily="18" charset="0"/>
                      </a:rPr>
                      <m:t>𝑏𝑒𝑠</m:t>
                    </m:r>
                    <m:sSub>
                      <m:sSubPr>
                        <m:ctrlPr>
                          <a:rPr lang="en-US" altLang="zh-CN" sz="1400" i="1" spc="-1">
                            <a:latin typeface="Cambria Math" panose="02040503050406030204" pitchFamily="18" charset="0"/>
                          </a:rPr>
                        </m:ctrlPr>
                      </m:sSubPr>
                      <m:e>
                        <m:r>
                          <a:rPr lang="en-US" altLang="zh-CN" sz="1400" i="1" spc="-1">
                            <a:latin typeface="Cambria Math" panose="02040503050406030204" pitchFamily="18" charset="0"/>
                          </a:rPr>
                          <m:t>𝑡</m:t>
                        </m:r>
                      </m:e>
                      <m:sub>
                        <m:r>
                          <a:rPr lang="en-US" altLang="zh-CN" sz="1400" i="1" spc="-1">
                            <a:latin typeface="Cambria Math" panose="02040503050406030204" pitchFamily="18" charset="0"/>
                          </a:rPr>
                          <m:t>≤</m:t>
                        </m:r>
                        <m:r>
                          <a:rPr lang="en-US" altLang="zh-CN" sz="1400" i="1" spc="-1">
                            <a:latin typeface="Cambria Math" panose="02040503050406030204" pitchFamily="18" charset="0"/>
                          </a:rPr>
                          <m:t>𝑖</m:t>
                        </m:r>
                      </m:sub>
                    </m:sSub>
                  </m:oMath>
                </a14:m>
                <a:r>
                  <a:rPr lang="en-US" sz="1400" b="0" strike="noStrike" spc="-1" dirty="0">
                    <a:latin typeface="Arial"/>
                  </a:rPr>
                  <a:t>, where </a:t>
                </a:r>
                <a14:m>
                  <m:oMath xmlns:m="http://schemas.openxmlformats.org/officeDocument/2006/math">
                    <m:sSup>
                      <m:sSupPr>
                        <m:ctrlPr>
                          <a:rPr lang="en-US" altLang="zh-CN" sz="1400" i="1" spc="-1">
                            <a:latin typeface="Cambria Math" panose="02040503050406030204" pitchFamily="18" charset="0"/>
                          </a:rPr>
                        </m:ctrlPr>
                      </m:sSupPr>
                      <m:e>
                        <m:r>
                          <a:rPr lang="en-US" altLang="zh-CN" sz="1400" i="1" spc="-1">
                            <a:latin typeface="Cambria Math" panose="02040503050406030204" pitchFamily="18" charset="0"/>
                          </a:rPr>
                          <m:t>𝑠</m:t>
                        </m:r>
                      </m:e>
                      <m:sup>
                        <m:r>
                          <a:rPr lang="en-US" altLang="zh-CN" sz="1400" b="0" i="1" spc="-1" smtClean="0">
                            <a:latin typeface="Cambria Math" panose="02040503050406030204" pitchFamily="18" charset="0"/>
                          </a:rPr>
                          <m:t>1</m:t>
                        </m:r>
                      </m:sup>
                    </m:sSup>
                    <m:r>
                      <a:rPr lang="en-US" altLang="zh-CN" sz="1400" b="0" i="1" spc="-1" smtClean="0">
                        <a:latin typeface="Cambria Math" panose="02040503050406030204" pitchFamily="18" charset="0"/>
                      </a:rPr>
                      <m:t>=</m:t>
                    </m:r>
                    <m:nary>
                      <m:naryPr>
                        <m:chr m:val="∑"/>
                        <m:ctrlPr>
                          <a:rPr lang="en-US" altLang="zh-CN" sz="1400" b="0" i="1" spc="-1" smtClean="0">
                            <a:latin typeface="Cambria Math" panose="02040503050406030204" pitchFamily="18" charset="0"/>
                          </a:rPr>
                        </m:ctrlPr>
                      </m:naryPr>
                      <m:sub>
                        <m:r>
                          <m:rPr>
                            <m:brk m:alnAt="23"/>
                          </m:rPr>
                          <a:rPr lang="en-US" altLang="zh-CN" sz="1400" b="0" i="1" spc="-1" smtClean="0">
                            <a:latin typeface="Cambria Math" panose="02040503050406030204" pitchFamily="18" charset="0"/>
                          </a:rPr>
                          <m:t>𝑗</m:t>
                        </m:r>
                        <m:r>
                          <a:rPr lang="en-US" altLang="zh-CN" sz="1400" b="0" i="1" spc="-1" smtClean="0">
                            <a:latin typeface="Cambria Math" panose="02040503050406030204" pitchFamily="18" charset="0"/>
                          </a:rPr>
                          <m:t>=1</m:t>
                        </m:r>
                      </m:sub>
                      <m:sup>
                        <m:r>
                          <a:rPr lang="en-US" altLang="zh-CN" sz="1400" b="0" i="1" spc="-1" smtClean="0">
                            <a:latin typeface="Cambria Math" panose="02040503050406030204" pitchFamily="18" charset="0"/>
                          </a:rPr>
                          <m:t>𝑡</m:t>
                        </m:r>
                        <m:r>
                          <a:rPr lang="en-US" altLang="zh-CN" sz="1400" b="0" i="1" spc="-1" smtClean="0">
                            <a:latin typeface="Cambria Math" panose="02040503050406030204" pitchFamily="18" charset="0"/>
                          </a:rPr>
                          <m:t>−1</m:t>
                        </m:r>
                      </m:sup>
                      <m:e>
                        <m:func>
                          <m:funcPr>
                            <m:ctrlPr>
                              <a:rPr lang="en-US" altLang="zh-CN" sz="1400" b="0" i="1" spc="-1" smtClean="0">
                                <a:latin typeface="Cambria Math" panose="02040503050406030204" pitchFamily="18" charset="0"/>
                              </a:rPr>
                            </m:ctrlPr>
                          </m:funcPr>
                          <m:fName>
                            <m:r>
                              <m:rPr>
                                <m:sty m:val="p"/>
                              </m:rPr>
                              <a:rPr lang="en-US" altLang="zh-CN" sz="1400" b="0" i="0" spc="-1" smtClean="0">
                                <a:latin typeface="Cambria Math" panose="02040503050406030204" pitchFamily="18" charset="0"/>
                              </a:rPr>
                              <m:t>log</m:t>
                            </m:r>
                          </m:fName>
                          <m:e>
                            <m:r>
                              <a:rPr lang="en-US" altLang="zh-CN" sz="1400" b="0" i="1" spc="-1" smtClean="0">
                                <a:latin typeface="Cambria Math" panose="02040503050406030204" pitchFamily="18" charset="0"/>
                              </a:rPr>
                              <m:t>𝑝</m:t>
                            </m:r>
                            <m:r>
                              <a:rPr lang="en-US" altLang="zh-CN" sz="1400" b="0" i="1" spc="-1" smtClean="0">
                                <a:latin typeface="Cambria Math" panose="02040503050406030204" pitchFamily="18" charset="0"/>
                              </a:rPr>
                              <m:t>(</m:t>
                            </m:r>
                            <m:sSubSup>
                              <m:sSubSupPr>
                                <m:ctrlPr>
                                  <a:rPr lang="en-US" altLang="zh-CN" sz="1400" b="0" i="1" spc="-1" smtClean="0">
                                    <a:latin typeface="Cambria Math" panose="02040503050406030204" pitchFamily="18" charset="0"/>
                                  </a:rPr>
                                </m:ctrlPr>
                              </m:sSubSupPr>
                              <m:e>
                                <m:r>
                                  <a:rPr lang="en-US" altLang="zh-CN" sz="1400" b="0" i="1" spc="-1" smtClean="0">
                                    <a:latin typeface="Cambria Math" panose="02040503050406030204" pitchFamily="18" charset="0"/>
                                  </a:rPr>
                                  <m:t>𝑦</m:t>
                                </m:r>
                              </m:e>
                              <m:sub>
                                <m:r>
                                  <a:rPr lang="en-US" altLang="zh-CN" sz="1400" b="0" i="1" spc="-1" smtClean="0">
                                    <a:latin typeface="Cambria Math" panose="02040503050406030204" pitchFamily="18" charset="0"/>
                                  </a:rPr>
                                  <m:t>𝑗</m:t>
                                </m:r>
                              </m:sub>
                              <m:sup>
                                <m:r>
                                  <a:rPr lang="en-US" altLang="zh-CN" sz="1400" b="0" i="1" spc="-1" smtClean="0">
                                    <a:latin typeface="Cambria Math" panose="02040503050406030204" pitchFamily="18" charset="0"/>
                                  </a:rPr>
                                  <m:t>1</m:t>
                                </m:r>
                              </m:sup>
                            </m:sSubSup>
                            <m:r>
                              <a:rPr lang="en-US" altLang="zh-CN" sz="1400" b="0" i="1" spc="-1" smtClean="0">
                                <a:latin typeface="Cambria Math" panose="02040503050406030204" pitchFamily="18" charset="0"/>
                              </a:rPr>
                              <m:t>|</m:t>
                            </m:r>
                            <m:r>
                              <a:rPr lang="en-US" altLang="zh-CN" sz="1400" b="0" i="1" spc="-1" smtClean="0">
                                <a:latin typeface="Cambria Math" panose="02040503050406030204" pitchFamily="18" charset="0"/>
                              </a:rPr>
                              <m:t>𝑥</m:t>
                            </m:r>
                            <m:r>
                              <a:rPr lang="en-US" altLang="zh-CN" sz="1400" b="0" i="1" spc="-1" smtClean="0">
                                <a:latin typeface="Cambria Math" panose="02040503050406030204" pitchFamily="18" charset="0"/>
                              </a:rPr>
                              <m:t>,</m:t>
                            </m:r>
                            <m:sSubSup>
                              <m:sSubSupPr>
                                <m:ctrlPr>
                                  <a:rPr lang="en-US" altLang="zh-CN" sz="1400" b="0" i="1" spc="-1" smtClean="0">
                                    <a:latin typeface="Cambria Math" panose="02040503050406030204" pitchFamily="18" charset="0"/>
                                  </a:rPr>
                                </m:ctrlPr>
                              </m:sSubSupPr>
                              <m:e>
                                <m:r>
                                  <a:rPr lang="en-US" altLang="zh-CN" sz="1400" b="0" i="1" spc="-1" smtClean="0">
                                    <a:latin typeface="Cambria Math" panose="02040503050406030204" pitchFamily="18" charset="0"/>
                                  </a:rPr>
                                  <m:t>𝑦</m:t>
                                </m:r>
                              </m:e>
                              <m:sub>
                                <m:r>
                                  <a:rPr lang="en-US" altLang="zh-CN" sz="1400" b="0" i="1" spc="-1" smtClean="0">
                                    <a:latin typeface="Cambria Math" panose="02040503050406030204" pitchFamily="18" charset="0"/>
                                  </a:rPr>
                                  <m:t>&lt;</m:t>
                                </m:r>
                                <m:r>
                                  <a:rPr lang="en-US" altLang="zh-CN" sz="1400" b="0" i="1" spc="-1" smtClean="0">
                                    <a:latin typeface="Cambria Math" panose="02040503050406030204" pitchFamily="18" charset="0"/>
                                  </a:rPr>
                                  <m:t>𝑗</m:t>
                                </m:r>
                              </m:sub>
                              <m:sup>
                                <m:r>
                                  <a:rPr lang="en-US" altLang="zh-CN" sz="1400" b="0" i="1" spc="-1" smtClean="0">
                                    <a:latin typeface="Cambria Math" panose="02040503050406030204" pitchFamily="18" charset="0"/>
                                  </a:rPr>
                                  <m:t>1</m:t>
                                </m:r>
                              </m:sup>
                            </m:sSubSup>
                            <m:r>
                              <a:rPr lang="en-US" altLang="zh-CN" sz="1400" b="0" i="1" spc="-1" smtClean="0">
                                <a:latin typeface="Cambria Math" panose="02040503050406030204" pitchFamily="18" charset="0"/>
                              </a:rPr>
                              <m:t>)</m:t>
                            </m:r>
                          </m:e>
                        </m:func>
                      </m:e>
                    </m:nary>
                    <m:r>
                      <a:rPr lang="en-US" altLang="zh-CN" sz="1400" b="0" i="1" spc="-1" smtClean="0">
                        <a:latin typeface="Cambria Math" panose="02040503050406030204" pitchFamily="18" charset="0"/>
                      </a:rPr>
                      <m:t>.</m:t>
                    </m:r>
                  </m:oMath>
                </a14:m>
                <a:endParaRPr lang="en-US" sz="1400" b="0" strike="noStrike" spc="-1" dirty="0">
                  <a:latin typeface="Arial"/>
                </a:endParaRPr>
              </a:p>
              <a:p>
                <a:pPr>
                  <a:lnSpc>
                    <a:spcPct val="100000"/>
                  </a:lnSpc>
                </a:pPr>
                <a:r>
                  <a:rPr lang="en-US" sz="1400" spc="-1" dirty="0">
                    <a:latin typeface="Arial"/>
                  </a:rPr>
                  <a:t>Then assume </a:t>
                </a:r>
                <a14:m>
                  <m:oMath xmlns:m="http://schemas.openxmlformats.org/officeDocument/2006/math">
                    <m:sSup>
                      <m:sSupPr>
                        <m:ctrlPr>
                          <a:rPr lang="en-US" altLang="zh-CN" sz="1400" i="1" spc="-1" smtClean="0">
                            <a:latin typeface="Cambria Math" panose="02040503050406030204" pitchFamily="18" charset="0"/>
                          </a:rPr>
                        </m:ctrlPr>
                      </m:sSupPr>
                      <m:e>
                        <m:r>
                          <a:rPr lang="en-US" altLang="zh-CN" sz="1400" i="1" spc="-1">
                            <a:latin typeface="Cambria Math" panose="02040503050406030204" pitchFamily="18" charset="0"/>
                          </a:rPr>
                          <m:t>𝑠</m:t>
                        </m:r>
                      </m:e>
                      <m:sup>
                        <m:r>
                          <a:rPr lang="en-US" altLang="zh-CN" sz="1400" b="0" i="1" spc="-1" smtClean="0">
                            <a:latin typeface="Cambria Math" panose="02040503050406030204" pitchFamily="18" charset="0"/>
                          </a:rPr>
                          <m:t>𝑓</m:t>
                        </m:r>
                      </m:sup>
                    </m:sSup>
                  </m:oMath>
                </a14:m>
                <a:r>
                  <a:rPr lang="en-US" sz="1400" b="0" strike="noStrike" spc="-1" dirty="0">
                    <a:latin typeface="Arial"/>
                  </a:rPr>
                  <a:t>, a possible further step, then </a:t>
                </a:r>
                <a14:m>
                  <m:oMath xmlns:m="http://schemas.openxmlformats.org/officeDocument/2006/math">
                    <m:sSup>
                      <m:sSupPr>
                        <m:ctrlPr>
                          <a:rPr lang="en-US" altLang="zh-CN" sz="1400" i="1" spc="-1">
                            <a:latin typeface="Cambria Math" panose="02040503050406030204" pitchFamily="18" charset="0"/>
                          </a:rPr>
                        </m:ctrlPr>
                      </m:sSupPr>
                      <m:e>
                        <m:r>
                          <a:rPr lang="en-US" altLang="zh-CN" sz="1400" i="1" spc="-1">
                            <a:latin typeface="Cambria Math" panose="02040503050406030204" pitchFamily="18" charset="0"/>
                          </a:rPr>
                          <m:t>𝑠</m:t>
                        </m:r>
                      </m:e>
                      <m:sup>
                        <m:r>
                          <a:rPr lang="en-US" altLang="zh-CN" sz="1400" b="0" i="1" spc="-1" smtClean="0">
                            <a:latin typeface="Cambria Math" panose="02040503050406030204" pitchFamily="18" charset="0"/>
                          </a:rPr>
                          <m:t>𝑓</m:t>
                        </m:r>
                      </m:sup>
                    </m:sSup>
                    <m:r>
                      <a:rPr lang="en-US" altLang="zh-CN" sz="1400" i="1" spc="-1">
                        <a:latin typeface="Cambria Math" panose="02040503050406030204" pitchFamily="18" charset="0"/>
                      </a:rPr>
                      <m:t>=</m:t>
                    </m:r>
                    <m:nary>
                      <m:naryPr>
                        <m:chr m:val="∑"/>
                        <m:ctrlPr>
                          <a:rPr lang="en-US" altLang="zh-CN" sz="1400" i="1" spc="-1">
                            <a:latin typeface="Cambria Math" panose="02040503050406030204" pitchFamily="18" charset="0"/>
                          </a:rPr>
                        </m:ctrlPr>
                      </m:naryPr>
                      <m:sub>
                        <m:r>
                          <m:rPr>
                            <m:brk m:alnAt="23"/>
                          </m:rPr>
                          <a:rPr lang="en-US" altLang="zh-CN" sz="1400" i="1" spc="-1">
                            <a:latin typeface="Cambria Math" panose="02040503050406030204" pitchFamily="18" charset="0"/>
                          </a:rPr>
                          <m:t>𝑗</m:t>
                        </m:r>
                        <m:r>
                          <a:rPr lang="en-US" altLang="zh-CN" sz="1400" i="1" spc="-1">
                            <a:latin typeface="Cambria Math" panose="02040503050406030204" pitchFamily="18" charset="0"/>
                          </a:rPr>
                          <m:t>=1</m:t>
                        </m:r>
                      </m:sub>
                      <m:sup>
                        <m:r>
                          <a:rPr lang="en-US" altLang="zh-CN" sz="1400" i="1" spc="-1">
                            <a:latin typeface="Cambria Math" panose="02040503050406030204" pitchFamily="18" charset="0"/>
                          </a:rPr>
                          <m:t>𝑡</m:t>
                        </m:r>
                        <m:r>
                          <a:rPr lang="en-US" altLang="zh-CN" sz="1400" i="1" spc="-1">
                            <a:latin typeface="Cambria Math" panose="02040503050406030204" pitchFamily="18" charset="0"/>
                          </a:rPr>
                          <m:t>−1</m:t>
                        </m:r>
                      </m:sup>
                      <m:e>
                        <m:func>
                          <m:funcPr>
                            <m:ctrlPr>
                              <a:rPr lang="en-US" altLang="zh-CN" sz="1400" i="1" spc="-1">
                                <a:latin typeface="Cambria Math" panose="02040503050406030204" pitchFamily="18" charset="0"/>
                              </a:rPr>
                            </m:ctrlPr>
                          </m:funcPr>
                          <m:fName>
                            <m:r>
                              <m:rPr>
                                <m:sty m:val="p"/>
                              </m:rPr>
                              <a:rPr lang="en-US" altLang="zh-CN" sz="1400" spc="-1">
                                <a:latin typeface="Cambria Math" panose="02040503050406030204" pitchFamily="18" charset="0"/>
                              </a:rPr>
                              <m:t>log</m:t>
                            </m:r>
                          </m:fName>
                          <m:e>
                            <m:r>
                              <a:rPr lang="en-US" altLang="zh-CN" sz="1400" i="1" spc="-1">
                                <a:latin typeface="Cambria Math" panose="02040503050406030204" pitchFamily="18" charset="0"/>
                              </a:rPr>
                              <m:t>𝑝</m:t>
                            </m:r>
                            <m:r>
                              <a:rPr lang="en-US" altLang="zh-CN" sz="1400" i="1" spc="-1">
                                <a:latin typeface="Cambria Math" panose="02040503050406030204" pitchFamily="18" charset="0"/>
                              </a:rPr>
                              <m:t>(</m:t>
                            </m:r>
                            <m:sSubSup>
                              <m:sSubSupPr>
                                <m:ctrlPr>
                                  <a:rPr lang="en-US" altLang="zh-CN" sz="1400" i="1" spc="-1">
                                    <a:latin typeface="Cambria Math" panose="02040503050406030204" pitchFamily="18" charset="0"/>
                                  </a:rPr>
                                </m:ctrlPr>
                              </m:sSubSupPr>
                              <m:e>
                                <m:r>
                                  <a:rPr lang="en-US" altLang="zh-CN" sz="1400" i="1" spc="-1">
                                    <a:latin typeface="Cambria Math" panose="02040503050406030204" pitchFamily="18" charset="0"/>
                                  </a:rPr>
                                  <m:t>𝑦</m:t>
                                </m:r>
                              </m:e>
                              <m:sub>
                                <m:r>
                                  <a:rPr lang="en-US" altLang="zh-CN" sz="1400" i="1" spc="-1">
                                    <a:latin typeface="Cambria Math" panose="02040503050406030204" pitchFamily="18" charset="0"/>
                                  </a:rPr>
                                  <m:t>𝑗</m:t>
                                </m:r>
                              </m:sub>
                              <m:sup>
                                <m:r>
                                  <a:rPr lang="en-US" altLang="zh-CN" sz="1400" b="0" i="1" spc="-1" smtClean="0">
                                    <a:latin typeface="Cambria Math" panose="02040503050406030204" pitchFamily="18" charset="0"/>
                                  </a:rPr>
                                  <m:t>𝑓</m:t>
                                </m:r>
                              </m:sup>
                            </m:sSubSup>
                            <m:r>
                              <a:rPr lang="en-US" altLang="zh-CN" sz="1400" i="1" spc="-1">
                                <a:latin typeface="Cambria Math" panose="02040503050406030204" pitchFamily="18" charset="0"/>
                              </a:rPr>
                              <m:t>|</m:t>
                            </m:r>
                            <m:r>
                              <a:rPr lang="en-US" altLang="zh-CN" sz="1400" i="1" spc="-1">
                                <a:latin typeface="Cambria Math" panose="02040503050406030204" pitchFamily="18" charset="0"/>
                              </a:rPr>
                              <m:t>𝑥</m:t>
                            </m:r>
                            <m:r>
                              <a:rPr lang="en-US" altLang="zh-CN" sz="1400" i="1" spc="-1">
                                <a:latin typeface="Cambria Math" panose="02040503050406030204" pitchFamily="18" charset="0"/>
                              </a:rPr>
                              <m:t>,</m:t>
                            </m:r>
                            <m:sSubSup>
                              <m:sSubSupPr>
                                <m:ctrlPr>
                                  <a:rPr lang="en-US" altLang="zh-CN" sz="1400" i="1" spc="-1">
                                    <a:latin typeface="Cambria Math" panose="02040503050406030204" pitchFamily="18" charset="0"/>
                                  </a:rPr>
                                </m:ctrlPr>
                              </m:sSubSupPr>
                              <m:e>
                                <m:r>
                                  <a:rPr lang="en-US" altLang="zh-CN" sz="1400" i="1" spc="-1">
                                    <a:latin typeface="Cambria Math" panose="02040503050406030204" pitchFamily="18" charset="0"/>
                                  </a:rPr>
                                  <m:t>𝑦</m:t>
                                </m:r>
                              </m:e>
                              <m:sub>
                                <m:r>
                                  <a:rPr lang="en-US" altLang="zh-CN" sz="1400" i="1" spc="-1">
                                    <a:latin typeface="Cambria Math" panose="02040503050406030204" pitchFamily="18" charset="0"/>
                                  </a:rPr>
                                  <m:t>&lt;</m:t>
                                </m:r>
                                <m:r>
                                  <a:rPr lang="en-US" altLang="zh-CN" sz="1400" i="1" spc="-1">
                                    <a:latin typeface="Cambria Math" panose="02040503050406030204" pitchFamily="18" charset="0"/>
                                  </a:rPr>
                                  <m:t>𝑗</m:t>
                                </m:r>
                              </m:sub>
                              <m:sup>
                                <m:r>
                                  <a:rPr lang="en-US" altLang="zh-CN" sz="1400" b="0" i="1" spc="-1" smtClean="0">
                                    <a:latin typeface="Cambria Math" panose="02040503050406030204" pitchFamily="18" charset="0"/>
                                  </a:rPr>
                                  <m:t>𝑓</m:t>
                                </m:r>
                              </m:sup>
                            </m:sSubSup>
                            <m:r>
                              <a:rPr lang="en-US" altLang="zh-CN" sz="1400" i="1" spc="-1">
                                <a:latin typeface="Cambria Math" panose="02040503050406030204" pitchFamily="18" charset="0"/>
                              </a:rPr>
                              <m:t>)</m:t>
                            </m:r>
                          </m:e>
                        </m:func>
                      </m:e>
                    </m:nary>
                  </m:oMath>
                </a14:m>
                <a:r>
                  <a:rPr lang="en-US" sz="1400" b="0" strike="noStrike" spc="-1" dirty="0">
                    <a:latin typeface="Arial"/>
                  </a:rPr>
                  <a:t>, where </a:t>
                </a:r>
                <a14:m>
                  <m:oMath xmlns:m="http://schemas.openxmlformats.org/officeDocument/2006/math">
                    <m:sSup>
                      <m:sSupPr>
                        <m:ctrlPr>
                          <a:rPr lang="en-US" altLang="zh-CN" sz="1400" i="1" spc="-1">
                            <a:latin typeface="Cambria Math" panose="02040503050406030204" pitchFamily="18" charset="0"/>
                          </a:rPr>
                        </m:ctrlPr>
                      </m:sSupPr>
                      <m:e>
                        <m:r>
                          <a:rPr lang="en-US" altLang="zh-CN" sz="1400" i="1" spc="-1">
                            <a:latin typeface="Cambria Math" panose="02040503050406030204" pitchFamily="18" charset="0"/>
                          </a:rPr>
                          <m:t>𝑠</m:t>
                        </m:r>
                      </m:e>
                      <m:sup>
                        <m:r>
                          <a:rPr lang="en-US" altLang="zh-CN" sz="1400" i="1" spc="-1">
                            <a:latin typeface="Cambria Math" panose="02040503050406030204" pitchFamily="18" charset="0"/>
                          </a:rPr>
                          <m:t>𝑓</m:t>
                        </m:r>
                      </m:sup>
                    </m:sSup>
                    <m:r>
                      <a:rPr lang="en-US" altLang="zh-CN" sz="1400" b="0" i="1" spc="-1" smtClean="0">
                        <a:latin typeface="Cambria Math" panose="02040503050406030204" pitchFamily="18" charset="0"/>
                      </a:rPr>
                      <m:t>≤</m:t>
                    </m:r>
                    <m:sSup>
                      <m:sSupPr>
                        <m:ctrlPr>
                          <a:rPr lang="en-US" altLang="zh-CN" sz="1400" b="0" i="1" spc="-1" smtClean="0">
                            <a:latin typeface="Cambria Math" panose="02040503050406030204" pitchFamily="18" charset="0"/>
                          </a:rPr>
                        </m:ctrlPr>
                      </m:sSupPr>
                      <m:e>
                        <m:r>
                          <a:rPr lang="en-US" altLang="zh-CN" sz="1400" b="0" i="1" spc="-1" smtClean="0">
                            <a:latin typeface="Cambria Math" panose="02040503050406030204" pitchFamily="18" charset="0"/>
                          </a:rPr>
                          <m:t>𝑠</m:t>
                        </m:r>
                      </m:e>
                      <m:sup>
                        <m:r>
                          <a:rPr lang="en-US" altLang="zh-CN" sz="1400" b="0" i="1" spc="-1" smtClean="0">
                            <a:latin typeface="Cambria Math" panose="02040503050406030204" pitchFamily="18" charset="0"/>
                          </a:rPr>
                          <m:t>1</m:t>
                        </m:r>
                      </m:sup>
                    </m:sSup>
                  </m:oMath>
                </a14:m>
                <a:r>
                  <a:rPr lang="en-US" sz="1400" b="0" strike="noStrike" spc="-1" dirty="0">
                    <a:latin typeface="Arial"/>
                  </a:rPr>
                  <a:t> for all items in </a:t>
                </a:r>
                <a14:m>
                  <m:oMath xmlns:m="http://schemas.openxmlformats.org/officeDocument/2006/math">
                    <m:sSub>
                      <m:sSubPr>
                        <m:ctrlPr>
                          <a:rPr lang="en-US" altLang="zh-CN" sz="1400" i="1" spc="-1">
                            <a:latin typeface="Cambria Math" panose="02040503050406030204" pitchFamily="18" charset="0"/>
                          </a:rPr>
                        </m:ctrlPr>
                      </m:sSubPr>
                      <m:e>
                        <m:r>
                          <a:rPr lang="en-US" altLang="zh-CN" sz="1400" i="1" spc="-1">
                            <a:latin typeface="Cambria Math" panose="02040503050406030204" pitchFamily="18" charset="0"/>
                          </a:rPr>
                          <m:t>𝐵</m:t>
                        </m:r>
                      </m:e>
                      <m:sub>
                        <m:r>
                          <a:rPr lang="en-US" altLang="zh-CN" sz="1400" i="1" spc="-1">
                            <a:latin typeface="Cambria Math" panose="02040503050406030204" pitchFamily="18" charset="0"/>
                          </a:rPr>
                          <m:t>𝑡</m:t>
                        </m:r>
                      </m:sub>
                    </m:sSub>
                  </m:oMath>
                </a14:m>
                <a:r>
                  <a:rPr lang="en-US" sz="1400" spc="-1" dirty="0"/>
                  <a:t>. </a:t>
                </a:r>
              </a:p>
              <a:p>
                <a:pPr>
                  <a:lnSpc>
                    <a:spcPct val="100000"/>
                  </a:lnSpc>
                </a:pPr>
                <a:r>
                  <a:rPr lang="en-US" sz="1400" spc="-1" dirty="0">
                    <a:latin typeface="Arial"/>
                  </a:rPr>
                  <a:t>Add more steps will add-in more probability in the summation. </a:t>
                </a:r>
                <a:r>
                  <a:rPr lang="en-US" sz="1400" b="0" strike="noStrike" spc="-1" dirty="0">
                    <a:latin typeface="Arial"/>
                  </a:rPr>
                  <a:t>As the probability is less than one, no item will be better than </a:t>
                </a:r>
                <a14:m>
                  <m:oMath xmlns:m="http://schemas.openxmlformats.org/officeDocument/2006/math">
                    <m:r>
                      <a:rPr lang="en-US" altLang="zh-CN" sz="1400" i="1" spc="-1" smtClean="0">
                        <a:latin typeface="Cambria Math" panose="02040503050406030204" pitchFamily="18" charset="0"/>
                      </a:rPr>
                      <m:t>𝑏𝑒𝑠</m:t>
                    </m:r>
                    <m:sSub>
                      <m:sSubPr>
                        <m:ctrlPr>
                          <a:rPr lang="en-US" altLang="zh-CN" sz="1400" i="1" spc="-1">
                            <a:latin typeface="Cambria Math" panose="02040503050406030204" pitchFamily="18" charset="0"/>
                          </a:rPr>
                        </m:ctrlPr>
                      </m:sSubPr>
                      <m:e>
                        <m:r>
                          <a:rPr lang="en-US" altLang="zh-CN" sz="1400" i="1" spc="-1">
                            <a:latin typeface="Cambria Math" panose="02040503050406030204" pitchFamily="18" charset="0"/>
                          </a:rPr>
                          <m:t>𝑡</m:t>
                        </m:r>
                      </m:e>
                      <m:sub>
                        <m:r>
                          <a:rPr lang="en-US" altLang="zh-CN" sz="1400" i="1" spc="-1">
                            <a:latin typeface="Cambria Math" panose="02040503050406030204" pitchFamily="18" charset="0"/>
                          </a:rPr>
                          <m:t>≤</m:t>
                        </m:r>
                        <m:r>
                          <a:rPr lang="en-US" altLang="zh-CN" sz="1400" i="1" spc="-1">
                            <a:latin typeface="Cambria Math" panose="02040503050406030204" pitchFamily="18" charset="0"/>
                          </a:rPr>
                          <m:t>𝑖</m:t>
                        </m:r>
                      </m:sub>
                    </m:sSub>
                  </m:oMath>
                </a14:m>
                <a:r>
                  <a:rPr lang="en-US" sz="1400" b="0" strike="noStrike" spc="-1" dirty="0">
                    <a:latin typeface="Arial"/>
                  </a:rPr>
                  <a:t>. </a:t>
                </a:r>
              </a:p>
              <a:p>
                <a:pPr>
                  <a:lnSpc>
                    <a:spcPct val="100000"/>
                  </a:lnSpc>
                </a:pPr>
                <a:r>
                  <a:rPr lang="en-US" sz="1400" b="0" strike="noStrike" spc="-1" dirty="0">
                    <a:latin typeface="Arial"/>
                  </a:rPr>
                  <a:t>Hence, the current best completed beam is the overall highest-probability completed beam and future steps will be no better.</a:t>
                </a:r>
              </a:p>
              <a:p>
                <a:pPr>
                  <a:lnSpc>
                    <a:spcPct val="100000"/>
                  </a:lnSpc>
                </a:pPr>
                <a:endParaRPr lang="en-US" sz="1400" b="0" strike="noStrike" spc="-1" dirty="0">
                  <a:latin typeface="Arial"/>
                </a:endParaRPr>
              </a:p>
            </p:txBody>
          </p:sp>
        </mc:Choice>
        <mc:Fallback>
          <p:sp>
            <p:nvSpPr>
              <p:cNvPr id="144" name="CustomShape 2"/>
              <p:cNvSpPr>
                <a:spLocks noRot="1" noChangeAspect="1" noMove="1" noResize="1" noEditPoints="1" noAdjustHandles="1" noChangeArrowheads="1" noChangeShapeType="1" noTextEdit="1"/>
              </p:cNvSpPr>
              <p:nvPr/>
            </p:nvSpPr>
            <p:spPr>
              <a:xfrm>
                <a:off x="312120" y="551159"/>
                <a:ext cx="7277400" cy="4067905"/>
              </a:xfrm>
              <a:prstGeom prst="rect">
                <a:avLst/>
              </a:prstGeom>
              <a:blipFill>
                <a:blip r:embed="rId2"/>
                <a:stretch>
                  <a:fillRect l="-754" t="-749" r="-754"/>
                </a:stretch>
              </a:blipFill>
              <a:ln>
                <a:noFill/>
              </a:ln>
            </p:spPr>
            <p:txBody>
              <a:bodyPr/>
              <a:lstStyle/>
              <a:p>
                <a:r>
                  <a:rPr lang="en-US">
                    <a:noFill/>
                  </a:rPr>
                  <a:t> </a:t>
                </a:r>
              </a:p>
            </p:txBody>
          </p:sp>
        </mc:Fallback>
      </mc:AlternateContent>
      <p:sp>
        <p:nvSpPr>
          <p:cNvPr id="145"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Theory question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311760" y="12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Seq2Seq Results </a:t>
            </a:r>
            <a:endParaRPr lang="en-US" sz="2800" b="0" strike="noStrike" spc="-1">
              <a:latin typeface="Arial"/>
            </a:endParaRPr>
          </a:p>
        </p:txBody>
      </p:sp>
      <p:graphicFrame>
        <p:nvGraphicFramePr>
          <p:cNvPr id="117" name="Table 2"/>
          <p:cNvGraphicFramePr/>
          <p:nvPr>
            <p:extLst>
              <p:ext uri="{D42A27DB-BD31-4B8C-83A1-F6EECF244321}">
                <p14:modId xmlns:p14="http://schemas.microsoft.com/office/powerpoint/2010/main" val="810563647"/>
              </p:ext>
            </p:extLst>
          </p:nvPr>
        </p:nvGraphicFramePr>
        <p:xfrm>
          <a:off x="225720" y="774000"/>
          <a:ext cx="8566200" cy="4087080"/>
        </p:xfrm>
        <a:graphic>
          <a:graphicData uri="http://schemas.openxmlformats.org/drawingml/2006/table">
            <a:tbl>
              <a:tblPr/>
              <a:tblGrid>
                <a:gridCol w="1679400">
                  <a:extLst>
                    <a:ext uri="{9D8B030D-6E8A-4147-A177-3AD203B41FA5}">
                      <a16:colId xmlns:a16="http://schemas.microsoft.com/office/drawing/2014/main" val="20000"/>
                    </a:ext>
                  </a:extLst>
                </a:gridCol>
                <a:gridCol w="2613600">
                  <a:extLst>
                    <a:ext uri="{9D8B030D-6E8A-4147-A177-3AD203B41FA5}">
                      <a16:colId xmlns:a16="http://schemas.microsoft.com/office/drawing/2014/main" val="20001"/>
                    </a:ext>
                  </a:extLst>
                </a:gridCol>
                <a:gridCol w="1672560">
                  <a:extLst>
                    <a:ext uri="{9D8B030D-6E8A-4147-A177-3AD203B41FA5}">
                      <a16:colId xmlns:a16="http://schemas.microsoft.com/office/drawing/2014/main" val="20002"/>
                    </a:ext>
                  </a:extLst>
                </a:gridCol>
                <a:gridCol w="2600640">
                  <a:extLst>
                    <a:ext uri="{9D8B030D-6E8A-4147-A177-3AD203B41FA5}">
                      <a16:colId xmlns:a16="http://schemas.microsoft.com/office/drawing/2014/main" val="20003"/>
                    </a:ext>
                  </a:extLst>
                </a:gridCol>
              </a:tblGrid>
              <a:tr h="325800">
                <a:tc gridSpan="2">
                  <a:txBody>
                    <a:bodyPr/>
                    <a:lstStyle/>
                    <a:p>
                      <a:pPr>
                        <a:lnSpc>
                          <a:spcPct val="100000"/>
                        </a:lnSpc>
                      </a:pPr>
                      <a:r>
                        <a:rPr lang="en-US" sz="1200" b="0" strike="noStrike" spc="-1">
                          <a:latin typeface="Arial"/>
                        </a:rPr>
                        <a:t>Results for default configuration using RNN</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hMerge="1">
                  <a:txBody>
                    <a:bodyPr/>
                    <a:lstStyle/>
                    <a:p>
                      <a:endParaRPr lang="en-US"/>
                    </a:p>
                  </a:txBody>
                  <a:tcPr>
                    <a:solidFill>
                      <a:srgbClr val="729FCF"/>
                    </a:solidFill>
                  </a:tcPr>
                </a:tc>
                <a:tc gridSpan="2">
                  <a:txBody>
                    <a:bodyPr/>
                    <a:lstStyle/>
                    <a:p>
                      <a:pPr>
                        <a:lnSpc>
                          <a:spcPct val="100000"/>
                        </a:lnSpc>
                      </a:pPr>
                      <a:r>
                        <a:rPr lang="en-US" sz="1200" b="0" strike="noStrike" spc="-1">
                          <a:latin typeface="Arial"/>
                        </a:rPr>
                        <a:t>Results for default Configuration Using LSTM</a:t>
                      </a:r>
                    </a:p>
                  </a:txBody>
                  <a:tcPr marL="90000" marR="90000">
                    <a:lnL w="720" cap="flat" cmpd="sng" algn="ctr">
                      <a:solidFill>
                        <a:srgbClr val="000000"/>
                      </a:solidFill>
                      <a:prstDash val="solid"/>
                      <a:round/>
                      <a:headEnd type="none" w="med" len="med"/>
                      <a:tailEnd type="none" w="med" len="med"/>
                    </a:lnL>
                    <a:lnR w="720">
                      <a:solidFill>
                        <a:srgbClr val="FFFFFF"/>
                      </a:solidFill>
                    </a:lnR>
                    <a:lnT w="720">
                      <a:solidFill>
                        <a:srgbClr val="FFFFFF"/>
                      </a:solidFill>
                    </a:lnT>
                    <a:solidFill>
                      <a:srgbClr val="B3B3B3"/>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261000">
                <a:tc>
                  <a:txBody>
                    <a:bodyPr/>
                    <a:lstStyle/>
                    <a:p>
                      <a:pPr>
                        <a:lnSpc>
                          <a:spcPct val="100000"/>
                        </a:lnSpc>
                      </a:pPr>
                      <a:r>
                        <a:rPr lang="en-US" sz="1200" b="0" strike="noStrike" spc="-1">
                          <a:latin typeface="Times New Roman"/>
                        </a:rPr>
                        <a:t>  Training Loss</a:t>
                      </a:r>
                      <a:endParaRPr lang="en-US" sz="1200" b="0" strike="noStrike" spc="-1">
                        <a:latin typeface="Arial"/>
                      </a:endParaRPr>
                    </a:p>
                  </a:txBody>
                  <a:tcPr marL="90000" marR="90000">
                    <a:lnL w="720">
                      <a:solidFill>
                        <a:srgbClr val="000000"/>
                      </a:solidFill>
                    </a:lnL>
                    <a:lnR w="720">
                      <a:solidFill>
                        <a:srgbClr val="000000"/>
                      </a:solidFill>
                    </a:lnR>
                    <a:lnT w="720" cap="flat" cmpd="sng" algn="ctr">
                      <a:solidFill>
                        <a:srgbClr val="000000"/>
                      </a:solidFill>
                      <a:prstDash val="solid"/>
                      <a:round/>
                      <a:headEnd type="none" w="med" len="med"/>
                      <a:tailEnd type="none" w="med" len="med"/>
                    </a:lnT>
                    <a:lnB w="720">
                      <a:solidFill>
                        <a:srgbClr val="000000"/>
                      </a:solidFill>
                    </a:lnB>
                    <a:solidFill>
                      <a:srgbClr val="DDDDDD"/>
                    </a:solidFill>
                  </a:tcPr>
                </a:tc>
                <a:tc>
                  <a:txBody>
                    <a:bodyPr/>
                    <a:lstStyle/>
                    <a:p>
                      <a:r>
                        <a:rPr lang="en-US" sz="1200" dirty="0"/>
                        <a:t>4.597513</a:t>
                      </a:r>
                    </a:p>
                  </a:txBody>
                  <a:tcPr>
                    <a:lnL w="720">
                      <a:solidFill>
                        <a:srgbClr val="000000"/>
                      </a:solidFill>
                    </a:lnL>
                    <a:lnB w="720">
                      <a:solidFill>
                        <a:srgbClr val="000000"/>
                      </a:solidFill>
                    </a:lnB>
                    <a:solidFill>
                      <a:srgbClr val="DDDDDD"/>
                    </a:solidFill>
                  </a:tcPr>
                </a:tc>
                <a:tc>
                  <a:txBody>
                    <a:bodyPr/>
                    <a:lstStyle/>
                    <a:p>
                      <a:pPr>
                        <a:lnSpc>
                          <a:spcPct val="100000"/>
                        </a:lnSpc>
                      </a:pPr>
                      <a:r>
                        <a:rPr lang="en-US" sz="1200" b="0" strike="noStrike" spc="-1">
                          <a:latin typeface="Times New Roman"/>
                        </a:rPr>
                        <a:t>  Training Loss</a:t>
                      </a:r>
                      <a:endParaRPr lang="en-US" sz="1200" b="0" strike="noStrike" spc="-1">
                        <a:latin typeface="Arial"/>
                      </a:endParaRPr>
                    </a:p>
                  </a:txBody>
                  <a:tcPr marL="90000" marR="90000">
                    <a:lnR w="720">
                      <a:solidFill>
                        <a:srgbClr val="000000"/>
                      </a:solidFill>
                    </a:lnR>
                    <a:lnB w="720">
                      <a:solidFill>
                        <a:srgbClr val="000000"/>
                      </a:solidFill>
                    </a:lnB>
                    <a:solidFill>
                      <a:srgbClr val="DDDDDD"/>
                    </a:solidFill>
                  </a:tcPr>
                </a:tc>
                <a:tc>
                  <a:txBody>
                    <a:bodyPr/>
                    <a:lstStyle/>
                    <a:p>
                      <a:r>
                        <a:rPr lang="en-US" sz="1200" dirty="0"/>
                        <a:t>4.213440</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1"/>
                  </a:ext>
                </a:extLst>
              </a:tr>
              <a:tr h="261000">
                <a:tc>
                  <a:txBody>
                    <a:bodyPr/>
                    <a:lstStyle/>
                    <a:p>
                      <a:pPr>
                        <a:lnSpc>
                          <a:spcPct val="100000"/>
                        </a:lnSpc>
                      </a:pPr>
                      <a:r>
                        <a:rPr lang="en-US" sz="1200" b="0" strike="noStrike" spc="-1">
                          <a:latin typeface="Times New Roman"/>
                        </a:rPr>
                        <a:t>  Training Perplexity</a:t>
                      </a:r>
                      <a:endParaRPr lang="en-US" sz="12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200" dirty="0"/>
                        <a:t>99.237178</a:t>
                      </a:r>
                    </a:p>
                  </a:txBody>
                  <a:tcPr>
                    <a:lnL w="720">
                      <a:solidFill>
                        <a:srgbClr val="000000"/>
                      </a:solidFill>
                    </a:lnL>
                    <a:lnT w="720">
                      <a:solidFill>
                        <a:srgbClr val="000000"/>
                      </a:solidFill>
                    </a:lnT>
                    <a:lnB w="720">
                      <a:solidFill>
                        <a:srgbClr val="000000"/>
                      </a:solidFill>
                    </a:lnB>
                    <a:solidFill>
                      <a:srgbClr val="DDDDDD"/>
                    </a:solidFill>
                  </a:tcPr>
                </a:tc>
                <a:tc>
                  <a:txBody>
                    <a:bodyPr/>
                    <a:lstStyle/>
                    <a:p>
                      <a:pPr>
                        <a:lnSpc>
                          <a:spcPct val="100000"/>
                        </a:lnSpc>
                      </a:pPr>
                      <a:r>
                        <a:rPr lang="en-US" sz="1200" b="0" strike="noStrike" spc="-1">
                          <a:latin typeface="Times New Roman"/>
                        </a:rPr>
                        <a:t>  Training Perplexity</a:t>
                      </a:r>
                      <a:endParaRPr lang="en-US" sz="1200" b="0" strike="noStrike" spc="-1">
                        <a:latin typeface="Arial"/>
                      </a:endParaRPr>
                    </a:p>
                  </a:txBody>
                  <a:tcPr>
                    <a:lnR w="720">
                      <a:solidFill>
                        <a:srgbClr val="000000"/>
                      </a:solidFill>
                    </a:lnR>
                    <a:lnT w="720">
                      <a:solidFill>
                        <a:srgbClr val="000000"/>
                      </a:solidFill>
                    </a:lnT>
                    <a:lnB w="720">
                      <a:solidFill>
                        <a:srgbClr val="000000"/>
                      </a:solidFill>
                    </a:lnB>
                    <a:solidFill>
                      <a:srgbClr val="DDDDDD"/>
                    </a:solidFill>
                  </a:tcPr>
                </a:tc>
                <a:tc>
                  <a:txBody>
                    <a:bodyPr/>
                    <a:lstStyle/>
                    <a:p>
                      <a:r>
                        <a:rPr lang="en-US" sz="1200" dirty="0"/>
                        <a:t>67.588641</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2"/>
                  </a:ext>
                </a:extLst>
              </a:tr>
              <a:tr h="261000">
                <a:tc>
                  <a:txBody>
                    <a:bodyPr/>
                    <a:lstStyle/>
                    <a:p>
                      <a:pPr>
                        <a:lnSpc>
                          <a:spcPct val="100000"/>
                        </a:lnSpc>
                      </a:pPr>
                      <a:r>
                        <a:rPr lang="en-US" sz="1200" b="0" strike="noStrike" spc="-1" dirty="0">
                          <a:latin typeface="Times New Roman"/>
                        </a:rPr>
                        <a:t>  Validation Loss</a:t>
                      </a:r>
                      <a:endParaRPr lang="en-US" sz="1200" b="0" strike="noStrike" spc="-1" dirty="0">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200" dirty="0"/>
                        <a:t>4.522235</a:t>
                      </a:r>
                    </a:p>
                  </a:txBody>
                  <a:tcPr>
                    <a:lnL w="720">
                      <a:solidFill>
                        <a:srgbClr val="000000"/>
                      </a:solidFill>
                    </a:lnL>
                    <a:lnT w="720">
                      <a:solidFill>
                        <a:srgbClr val="000000"/>
                      </a:solidFill>
                    </a:lnT>
                    <a:lnB w="720">
                      <a:solidFill>
                        <a:srgbClr val="000000"/>
                      </a:solidFill>
                    </a:lnB>
                    <a:solidFill>
                      <a:srgbClr val="DDDDDD"/>
                    </a:solidFill>
                  </a:tcPr>
                </a:tc>
                <a:tc>
                  <a:txBody>
                    <a:bodyPr/>
                    <a:lstStyle/>
                    <a:p>
                      <a:pPr>
                        <a:lnSpc>
                          <a:spcPct val="100000"/>
                        </a:lnSpc>
                      </a:pPr>
                      <a:r>
                        <a:rPr lang="en-US" sz="1200" b="0" strike="noStrike" spc="-1">
                          <a:latin typeface="Times New Roman"/>
                        </a:rPr>
                        <a:t>  Validation Loss</a:t>
                      </a:r>
                      <a:endParaRPr lang="en-US" sz="1200" b="0" strike="noStrike" spc="-1">
                        <a:latin typeface="Arial"/>
                      </a:endParaRPr>
                    </a:p>
                  </a:txBody>
                  <a:tcPr>
                    <a:lnR w="720">
                      <a:solidFill>
                        <a:srgbClr val="000000"/>
                      </a:solidFill>
                    </a:lnR>
                    <a:lnT w="720">
                      <a:solidFill>
                        <a:srgbClr val="000000"/>
                      </a:solidFill>
                    </a:lnT>
                    <a:lnB w="720">
                      <a:solidFill>
                        <a:srgbClr val="000000"/>
                      </a:solidFill>
                    </a:lnB>
                    <a:solidFill>
                      <a:srgbClr val="DDDDDD"/>
                    </a:solidFill>
                  </a:tcPr>
                </a:tc>
                <a:tc>
                  <a:txBody>
                    <a:bodyPr/>
                    <a:lstStyle/>
                    <a:p>
                      <a:r>
                        <a:rPr lang="en-US" sz="1200" dirty="0"/>
                        <a:t>4.077815</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3"/>
                  </a:ext>
                </a:extLst>
              </a:tr>
              <a:tr h="261000">
                <a:tc>
                  <a:txBody>
                    <a:bodyPr/>
                    <a:lstStyle/>
                    <a:p>
                      <a:pPr>
                        <a:lnSpc>
                          <a:spcPct val="100000"/>
                        </a:lnSpc>
                      </a:pPr>
                      <a:r>
                        <a:rPr lang="en-US" sz="1200" b="0" strike="noStrike" spc="-1">
                          <a:latin typeface="Times New Roman"/>
                        </a:rPr>
                        <a:t>  Validation Perplexity</a:t>
                      </a:r>
                      <a:endParaRPr lang="en-US" sz="1200" b="0" strike="noStrike" spc="-1">
                        <a:latin typeface="Arial"/>
                      </a:endParaRPr>
                    </a:p>
                  </a:txBody>
                  <a:tcPr>
                    <a:lnL w="720">
                      <a:solidFill>
                        <a:srgbClr val="000000"/>
                      </a:solidFill>
                    </a:lnL>
                    <a:lnR w="720">
                      <a:solidFill>
                        <a:srgbClr val="000000"/>
                      </a:solidFill>
                    </a:lnR>
                    <a:lnT w="720">
                      <a:solidFill>
                        <a:srgbClr val="000000"/>
                      </a:solidFill>
                    </a:lnT>
                    <a:solidFill>
                      <a:srgbClr val="DDDDDD"/>
                    </a:solidFill>
                  </a:tcPr>
                </a:tc>
                <a:tc>
                  <a:txBody>
                    <a:bodyPr/>
                    <a:lstStyle/>
                    <a:p>
                      <a:r>
                        <a:rPr lang="en-US" sz="1200" dirty="0"/>
                        <a:t>92.041116</a:t>
                      </a:r>
                    </a:p>
                  </a:txBody>
                  <a:tcPr>
                    <a:lnL w="720">
                      <a:solidFill>
                        <a:srgbClr val="000000"/>
                      </a:solidFill>
                    </a:lnL>
                    <a:lnT w="720">
                      <a:solidFill>
                        <a:srgbClr val="000000"/>
                      </a:solidFill>
                    </a:lnT>
                    <a:solidFill>
                      <a:srgbClr val="DDDDDD"/>
                    </a:solidFill>
                  </a:tcPr>
                </a:tc>
                <a:tc>
                  <a:txBody>
                    <a:bodyPr/>
                    <a:lstStyle/>
                    <a:p>
                      <a:pPr>
                        <a:lnSpc>
                          <a:spcPct val="100000"/>
                        </a:lnSpc>
                      </a:pPr>
                      <a:r>
                        <a:rPr lang="en-US" sz="1200" b="0" strike="noStrike" spc="-1">
                          <a:latin typeface="Times New Roman"/>
                        </a:rPr>
                        <a:t>  Validation Perplexity</a:t>
                      </a:r>
                      <a:endParaRPr lang="en-US" sz="1200" b="0" strike="noStrike" spc="-1">
                        <a:latin typeface="Arial"/>
                      </a:endParaRPr>
                    </a:p>
                  </a:txBody>
                  <a:tcPr>
                    <a:lnR w="720">
                      <a:solidFill>
                        <a:srgbClr val="000000"/>
                      </a:solidFill>
                    </a:lnR>
                    <a:lnT w="720">
                      <a:solidFill>
                        <a:srgbClr val="000000"/>
                      </a:solidFill>
                    </a:lnT>
                    <a:solidFill>
                      <a:srgbClr val="DDDDDD"/>
                    </a:solidFill>
                  </a:tcPr>
                </a:tc>
                <a:tc>
                  <a:txBody>
                    <a:bodyPr/>
                    <a:lstStyle/>
                    <a:p>
                      <a:r>
                        <a:rPr lang="en-US" sz="1200" dirty="0"/>
                        <a:t>59.016381</a:t>
                      </a:r>
                    </a:p>
                  </a:txBody>
                  <a:tcPr>
                    <a:lnL w="720">
                      <a:solidFill>
                        <a:srgbClr val="000000"/>
                      </a:solidFill>
                    </a:lnL>
                    <a:lnR w="720">
                      <a:solidFill>
                        <a:srgbClr val="000000"/>
                      </a:solidFill>
                    </a:lnR>
                    <a:lnT w="720">
                      <a:solidFill>
                        <a:srgbClr val="000000"/>
                      </a:solidFill>
                    </a:lnT>
                    <a:solidFill>
                      <a:srgbClr val="DDDDDD"/>
                    </a:solidFill>
                  </a:tcPr>
                </a:tc>
                <a:extLst>
                  <a:ext uri="{0D108BD9-81ED-4DB2-BD59-A6C34878D82A}">
                    <a16:rowId xmlns:a16="http://schemas.microsoft.com/office/drawing/2014/main" val="10004"/>
                  </a:ext>
                </a:extLst>
              </a:tr>
              <a:tr h="469440">
                <a:tc gridSpan="2">
                  <a:txBody>
                    <a:bodyPr/>
                    <a:lstStyle/>
                    <a:p>
                      <a:pPr>
                        <a:lnSpc>
                          <a:spcPct val="100000"/>
                        </a:lnSpc>
                      </a:pPr>
                      <a:r>
                        <a:rPr lang="en-US" sz="1200" b="0" strike="noStrike" spc="-1">
                          <a:latin typeface="Arial"/>
                        </a:rPr>
                        <a:t>Result for your Best Model using RNN after hyperparameter tuning</a:t>
                      </a:r>
                    </a:p>
                  </a:txBody>
                  <a:tcPr marL="90000" marR="90000">
                    <a:lnL w="720">
                      <a:solidFill>
                        <a:srgbClr val="000000"/>
                      </a:solidFill>
                    </a:lnL>
                    <a:lnR w="720">
                      <a:solidFill>
                        <a:srgbClr val="000000"/>
                      </a:solidFill>
                    </a:lnR>
                    <a:lnB w="720">
                      <a:solidFill>
                        <a:srgbClr val="000000"/>
                      </a:solidFill>
                    </a:lnB>
                    <a:solidFill>
                      <a:srgbClr val="B3B3B3"/>
                    </a:solidFill>
                  </a:tcPr>
                </a:tc>
                <a:tc hMerge="1">
                  <a:txBody>
                    <a:bodyPr/>
                    <a:lstStyle/>
                    <a:p>
                      <a:endParaRPr lang="en-US"/>
                    </a:p>
                  </a:txBody>
                  <a:tcPr>
                    <a:solidFill>
                      <a:srgbClr val="729FCF"/>
                    </a:solidFill>
                  </a:tcPr>
                </a:tc>
                <a:tc gridSpan="2">
                  <a:txBody>
                    <a:bodyPr/>
                    <a:lstStyle/>
                    <a:p>
                      <a:pPr>
                        <a:lnSpc>
                          <a:spcPct val="100000"/>
                        </a:lnSpc>
                      </a:pPr>
                      <a:r>
                        <a:rPr lang="en-US" sz="1200" b="0" strike="noStrike" spc="-1">
                          <a:latin typeface="Arial"/>
                        </a:rPr>
                        <a:t>Resut for your Best Model using LSTM after hyperparameter tuning</a:t>
                      </a:r>
                    </a:p>
                  </a:txBody>
                  <a:tcPr marL="90000" marR="90000">
                    <a:lnL w="720">
                      <a:solidFill>
                        <a:srgbClr val="000000"/>
                      </a:solidFill>
                    </a:lnL>
                    <a:lnR w="720">
                      <a:solidFill>
                        <a:srgbClr val="000000"/>
                      </a:solidFill>
                    </a:lnR>
                    <a:lnB w="720">
                      <a:solidFill>
                        <a:srgbClr val="000000"/>
                      </a:solidFill>
                    </a:lnB>
                    <a:solidFill>
                      <a:srgbClr val="B3B3B3"/>
                    </a:solidFill>
                  </a:tcPr>
                </a:tc>
                <a:tc hMerge="1">
                  <a:txBody>
                    <a:bodyPr/>
                    <a:lstStyle/>
                    <a:p>
                      <a:endParaRPr lang="en-US"/>
                    </a:p>
                  </a:txBody>
                  <a:tcPr>
                    <a:solidFill>
                      <a:srgbClr val="729FCF"/>
                    </a:solidFill>
                  </a:tcPr>
                </a:tc>
                <a:extLst>
                  <a:ext uri="{0D108BD9-81ED-4DB2-BD59-A6C34878D82A}">
                    <a16:rowId xmlns:a16="http://schemas.microsoft.com/office/drawing/2014/main" val="10005"/>
                  </a:ext>
                </a:extLst>
              </a:tr>
              <a:tr h="294840">
                <a:tc>
                  <a:txBody>
                    <a:bodyPr/>
                    <a:lstStyle/>
                    <a:p>
                      <a:pPr>
                        <a:lnSpc>
                          <a:spcPct val="100000"/>
                        </a:lnSpc>
                      </a:pPr>
                      <a:r>
                        <a:rPr lang="en-US" sz="1200" b="0" strike="noStrike" spc="-1">
                          <a:latin typeface="Times New Roman"/>
                        </a:rPr>
                        <a:t>  Training Loss</a:t>
                      </a:r>
                      <a:endParaRPr lang="en-US" sz="1200" b="0" strike="noStrike" spc="-1">
                        <a:latin typeface="Arial"/>
                      </a:endParaRPr>
                    </a:p>
                  </a:txBody>
                  <a:tcPr marL="90000" marR="90000">
                    <a:lnL w="720">
                      <a:solidFill>
                        <a:srgbClr val="000000"/>
                      </a:solidFill>
                    </a:lnL>
                    <a:lnR w="720">
                      <a:solidFill>
                        <a:srgbClr val="000000"/>
                      </a:solidFill>
                    </a:lnR>
                    <a:lnT w="720" cap="flat" cmpd="sng" algn="ctr">
                      <a:solidFill>
                        <a:srgbClr val="000000"/>
                      </a:solidFill>
                      <a:prstDash val="solid"/>
                      <a:round/>
                      <a:headEnd type="none" w="med" len="med"/>
                      <a:tailEnd type="none" w="med" len="med"/>
                    </a:lnT>
                    <a:lnB w="720">
                      <a:solidFill>
                        <a:srgbClr val="000000"/>
                      </a:solidFill>
                    </a:lnB>
                    <a:solidFill>
                      <a:srgbClr val="DDDDDD"/>
                    </a:solidFill>
                  </a:tcPr>
                </a:tc>
                <a:tc>
                  <a:txBody>
                    <a:bodyPr/>
                    <a:lstStyle/>
                    <a:p>
                      <a:r>
                        <a:rPr lang="en-US" sz="1200" dirty="0"/>
                        <a:t>4.600179</a:t>
                      </a:r>
                    </a:p>
                  </a:txBody>
                  <a:tcPr>
                    <a:lnL w="720">
                      <a:solidFill>
                        <a:srgbClr val="000000"/>
                      </a:solidFill>
                    </a:lnL>
                    <a:lnR w="720">
                      <a:solidFill>
                        <a:srgbClr val="000000"/>
                      </a:solidFill>
                    </a:lnR>
                    <a:lnB w="720">
                      <a:solidFill>
                        <a:srgbClr val="000000"/>
                      </a:solidFill>
                    </a:lnB>
                    <a:solidFill>
                      <a:srgbClr val="DDDDDD"/>
                    </a:solidFill>
                  </a:tcPr>
                </a:tc>
                <a:tc>
                  <a:txBody>
                    <a:bodyPr/>
                    <a:lstStyle/>
                    <a:p>
                      <a:pPr>
                        <a:lnSpc>
                          <a:spcPct val="100000"/>
                        </a:lnSpc>
                      </a:pPr>
                      <a:r>
                        <a:rPr lang="en-US" sz="1200" b="0" strike="noStrike" spc="-1">
                          <a:latin typeface="Arial"/>
                        </a:rPr>
                        <a:t>  Training Loss</a:t>
                      </a:r>
                    </a:p>
                  </a:txBody>
                  <a:tcPr marL="90000" marR="90000">
                    <a:lnL w="720">
                      <a:solidFill>
                        <a:srgbClr val="000000"/>
                      </a:solidFill>
                    </a:lnL>
                    <a:lnR w="720">
                      <a:solidFill>
                        <a:srgbClr val="000000"/>
                      </a:solidFill>
                    </a:lnR>
                    <a:lnT w="720" cap="flat" cmpd="sng" algn="ctr">
                      <a:solidFill>
                        <a:srgbClr val="000000"/>
                      </a:solidFill>
                      <a:prstDash val="solid"/>
                      <a:round/>
                      <a:headEnd type="none" w="med" len="med"/>
                      <a:tailEnd type="none" w="med" len="med"/>
                    </a:lnT>
                    <a:lnB w="720">
                      <a:solidFill>
                        <a:srgbClr val="000000"/>
                      </a:solidFill>
                    </a:lnB>
                    <a:solidFill>
                      <a:srgbClr val="DDDDDD"/>
                    </a:solidFill>
                  </a:tcPr>
                </a:tc>
                <a:tc>
                  <a:txBody>
                    <a:bodyPr/>
                    <a:lstStyle/>
                    <a:p>
                      <a:r>
                        <a:rPr lang="en-US" sz="1200" dirty="0"/>
                        <a:t>3.264268</a:t>
                      </a:r>
                    </a:p>
                  </a:txBody>
                  <a:tcPr>
                    <a:lnL w="720">
                      <a:solidFill>
                        <a:srgbClr val="000000"/>
                      </a:solidFill>
                    </a:lnL>
                    <a:lnR w="720">
                      <a:solidFill>
                        <a:srgbClr val="000000"/>
                      </a:solidFill>
                    </a:lnR>
                    <a:lnB w="720">
                      <a:solidFill>
                        <a:srgbClr val="000000"/>
                      </a:solidFill>
                    </a:lnB>
                    <a:solidFill>
                      <a:srgbClr val="DDDDDD"/>
                    </a:solidFill>
                  </a:tcPr>
                </a:tc>
                <a:extLst>
                  <a:ext uri="{0D108BD9-81ED-4DB2-BD59-A6C34878D82A}">
                    <a16:rowId xmlns:a16="http://schemas.microsoft.com/office/drawing/2014/main" val="10006"/>
                  </a:ext>
                </a:extLst>
              </a:tr>
              <a:tr h="294840">
                <a:tc>
                  <a:txBody>
                    <a:bodyPr/>
                    <a:lstStyle/>
                    <a:p>
                      <a:pPr>
                        <a:lnSpc>
                          <a:spcPct val="100000"/>
                        </a:lnSpc>
                      </a:pPr>
                      <a:r>
                        <a:rPr lang="en-US" sz="1200" b="0" strike="noStrike" spc="-1">
                          <a:latin typeface="Times New Roman"/>
                        </a:rPr>
                        <a:t>  Training Perplexity</a:t>
                      </a:r>
                      <a:endParaRPr lang="en-US" sz="12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200" dirty="0"/>
                        <a:t>99.502144</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200" b="0" strike="noStrike" spc="-1" dirty="0">
                          <a:latin typeface="Arial"/>
                        </a:rPr>
                        <a:t>  Training Perplexity</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200" dirty="0"/>
                        <a:t>26.160952</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7"/>
                  </a:ext>
                </a:extLst>
              </a:tr>
              <a:tr h="294840">
                <a:tc>
                  <a:txBody>
                    <a:bodyPr/>
                    <a:lstStyle/>
                    <a:p>
                      <a:pPr>
                        <a:lnSpc>
                          <a:spcPct val="100000"/>
                        </a:lnSpc>
                      </a:pPr>
                      <a:r>
                        <a:rPr lang="en-US" sz="1200" b="0" strike="noStrike" spc="-1">
                          <a:latin typeface="Times New Roman"/>
                        </a:rPr>
                        <a:t>  Validation Loss</a:t>
                      </a:r>
                      <a:endParaRPr lang="en-US" sz="12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200" dirty="0"/>
                        <a:t>4.521154</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200" b="0" strike="noStrike" spc="-1" dirty="0">
                          <a:latin typeface="Arial"/>
                        </a:rPr>
                        <a:t>  Validation Loss</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200" dirty="0"/>
                        <a:t>3.449836</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8"/>
                  </a:ext>
                </a:extLst>
              </a:tr>
              <a:tr h="295200">
                <a:tc>
                  <a:txBody>
                    <a:bodyPr/>
                    <a:lstStyle/>
                    <a:p>
                      <a:pPr>
                        <a:lnSpc>
                          <a:spcPct val="100000"/>
                        </a:lnSpc>
                      </a:pPr>
                      <a:r>
                        <a:rPr lang="en-US" sz="1200" b="0" strike="noStrike" spc="-1">
                          <a:latin typeface="Times New Roman"/>
                        </a:rPr>
                        <a:t>  Validation Perplexity</a:t>
                      </a:r>
                      <a:endParaRPr lang="en-US" sz="12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200" dirty="0"/>
                        <a:t>91.941675</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200" b="0" strike="noStrike" spc="-1">
                          <a:latin typeface="Arial"/>
                        </a:rPr>
                        <a:t>  Validation Perplexity</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200" dirty="0"/>
                        <a:t>31.495220</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9"/>
                  </a:ext>
                </a:extLst>
              </a:tr>
              <a:tr h="433080">
                <a:tc gridSpan="2">
                  <a:txBody>
                    <a:bodyPr/>
                    <a:lstStyle/>
                    <a:p>
                      <a:pPr>
                        <a:lnSpc>
                          <a:spcPct val="100000"/>
                        </a:lnSpc>
                      </a:pPr>
                      <a:r>
                        <a:rPr lang="en-US" sz="1200" b="0" strike="noStrike" spc="-1">
                          <a:latin typeface="Arial"/>
                        </a:rPr>
                        <a:t>Your best model configuration for RNN after hyperparameter tuning</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hMerge="1">
                  <a:txBody>
                    <a:bodyPr/>
                    <a:lstStyle/>
                    <a:p>
                      <a:endParaRPr lang="en-US"/>
                    </a:p>
                  </a:txBody>
                  <a:tcPr>
                    <a:solidFill>
                      <a:srgbClr val="729FCF"/>
                    </a:solidFill>
                  </a:tcPr>
                </a:tc>
                <a:tc gridSpan="2">
                  <a:txBody>
                    <a:bodyPr/>
                    <a:lstStyle/>
                    <a:p>
                      <a:pPr>
                        <a:lnSpc>
                          <a:spcPct val="100000"/>
                        </a:lnSpc>
                      </a:pPr>
                      <a:r>
                        <a:rPr lang="en-US" sz="1200" b="0" strike="noStrike" spc="-1">
                          <a:latin typeface="Arial"/>
                        </a:rPr>
                        <a:t>Your best model configuration for LSTM after hyperparameter tuning</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hMerge="1">
                  <a:txBody>
                    <a:bodyPr/>
                    <a:lstStyle/>
                    <a:p>
                      <a:endParaRPr lang="en-US"/>
                    </a:p>
                  </a:txBody>
                  <a:tcPr>
                    <a:solidFill>
                      <a:srgbClr val="729FCF"/>
                    </a:solidFill>
                  </a:tcPr>
                </a:tc>
                <a:extLst>
                  <a:ext uri="{0D108BD9-81ED-4DB2-BD59-A6C34878D82A}">
                    <a16:rowId xmlns:a16="http://schemas.microsoft.com/office/drawing/2014/main" val="10010"/>
                  </a:ext>
                </a:extLst>
              </a:tr>
              <a:tr h="557640">
                <a:tc gridSpan="2">
                  <a:txBody>
                    <a:bodyPr/>
                    <a:lstStyle/>
                    <a:p>
                      <a:r>
                        <a:rPr lang="en-US" sz="900" dirty="0" err="1"/>
                        <a:t>encoder_emb_size</a:t>
                      </a:r>
                      <a:r>
                        <a:rPr lang="en-US" sz="900" dirty="0"/>
                        <a:t> = 32, </a:t>
                      </a:r>
                      <a:r>
                        <a:rPr lang="en-US" sz="900" dirty="0" err="1"/>
                        <a:t>encoder_hidden_size</a:t>
                      </a:r>
                      <a:r>
                        <a:rPr lang="en-US" sz="900" dirty="0"/>
                        <a:t> = 64, </a:t>
                      </a:r>
                      <a:r>
                        <a:rPr lang="en-US" sz="900" dirty="0" err="1">
                          <a:highlight>
                            <a:srgbClr val="FFFF00"/>
                          </a:highlight>
                        </a:rPr>
                        <a:t>encoder_dropout</a:t>
                      </a:r>
                      <a:r>
                        <a:rPr lang="en-US" sz="900" dirty="0">
                          <a:highlight>
                            <a:srgbClr val="FFFF00"/>
                          </a:highlight>
                        </a:rPr>
                        <a:t> = 0.3</a:t>
                      </a:r>
                      <a:r>
                        <a:rPr lang="en-US" sz="900" dirty="0"/>
                        <a:t>, </a:t>
                      </a:r>
                    </a:p>
                    <a:p>
                      <a:r>
                        <a:rPr lang="en-US" sz="900" dirty="0" err="1"/>
                        <a:t>decoder_emb_size</a:t>
                      </a:r>
                      <a:r>
                        <a:rPr lang="en-US" sz="900" dirty="0"/>
                        <a:t> = 32, </a:t>
                      </a:r>
                      <a:r>
                        <a:rPr lang="en-US" sz="900" dirty="0" err="1"/>
                        <a:t>decoder_hidden_size</a:t>
                      </a:r>
                      <a:r>
                        <a:rPr lang="en-US" sz="900" dirty="0"/>
                        <a:t> = 64, </a:t>
                      </a:r>
                      <a:r>
                        <a:rPr lang="en-US" sz="900" dirty="0" err="1">
                          <a:highlight>
                            <a:srgbClr val="FFFF00"/>
                          </a:highlight>
                        </a:rPr>
                        <a:t>decoder_dropout</a:t>
                      </a:r>
                      <a:r>
                        <a:rPr lang="en-US" sz="900" dirty="0">
                          <a:highlight>
                            <a:srgbClr val="FFFF00"/>
                          </a:highlight>
                        </a:rPr>
                        <a:t> = 0.3</a:t>
                      </a:r>
                      <a:r>
                        <a:rPr lang="en-US" sz="900" dirty="0"/>
                        <a:t>, </a:t>
                      </a:r>
                      <a:r>
                        <a:rPr lang="en-US" sz="900" dirty="0" err="1"/>
                        <a:t>learning_rate</a:t>
                      </a:r>
                      <a:r>
                        <a:rPr lang="en-US" sz="900" dirty="0"/>
                        <a:t> = 1e-3, </a:t>
                      </a:r>
                      <a:r>
                        <a:rPr lang="en-US" sz="900" dirty="0" err="1"/>
                        <a:t>model_type</a:t>
                      </a:r>
                      <a:r>
                        <a:rPr lang="en-US" sz="900" dirty="0"/>
                        <a:t> = "RNN“, EPOCHS = 10</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hMerge="1">
                  <a:txBody>
                    <a:bodyPr/>
                    <a:lstStyle/>
                    <a:p>
                      <a:endParaRPr lang="en-US"/>
                    </a:p>
                  </a:txBody>
                  <a:tcPr>
                    <a:solidFill>
                      <a:srgbClr val="729FCF"/>
                    </a:solidFill>
                  </a:tcPr>
                </a:tc>
                <a:tc gridSpan="2">
                  <a:txBody>
                    <a:bodyPr/>
                    <a:lstStyle/>
                    <a:p>
                      <a:r>
                        <a:rPr lang="en-US" sz="900" dirty="0" err="1"/>
                        <a:t>encoder_emb_size</a:t>
                      </a:r>
                      <a:r>
                        <a:rPr lang="en-US" sz="900" dirty="0"/>
                        <a:t> = 32, </a:t>
                      </a:r>
                      <a:r>
                        <a:rPr lang="en-US" sz="900" dirty="0" err="1">
                          <a:highlight>
                            <a:srgbClr val="FFFF00"/>
                          </a:highlight>
                        </a:rPr>
                        <a:t>encoder_hidden_size</a:t>
                      </a:r>
                      <a:r>
                        <a:rPr lang="en-US" sz="900" dirty="0">
                          <a:highlight>
                            <a:srgbClr val="FFFF00"/>
                          </a:highlight>
                        </a:rPr>
                        <a:t> = 96</a:t>
                      </a:r>
                      <a:r>
                        <a:rPr lang="en-US" sz="900" dirty="0"/>
                        <a:t>, </a:t>
                      </a:r>
                    </a:p>
                    <a:p>
                      <a:r>
                        <a:rPr lang="en-US" sz="900" dirty="0" err="1"/>
                        <a:t>encoder_dropout</a:t>
                      </a:r>
                      <a:r>
                        <a:rPr lang="en-US" sz="900" dirty="0"/>
                        <a:t> = 0.2, </a:t>
                      </a:r>
                      <a:r>
                        <a:rPr lang="en-US" sz="900" dirty="0" err="1"/>
                        <a:t>decoder_emb_size</a:t>
                      </a:r>
                      <a:r>
                        <a:rPr lang="en-US" sz="900" dirty="0"/>
                        <a:t> = 32, </a:t>
                      </a:r>
                      <a:r>
                        <a:rPr lang="en-US" sz="900" dirty="0" err="1">
                          <a:highlight>
                            <a:srgbClr val="FFFF00"/>
                          </a:highlight>
                        </a:rPr>
                        <a:t>decoder_hidden_size</a:t>
                      </a:r>
                      <a:r>
                        <a:rPr lang="en-US" sz="900" dirty="0">
                          <a:highlight>
                            <a:srgbClr val="FFFF00"/>
                          </a:highlight>
                        </a:rPr>
                        <a:t> = 96</a:t>
                      </a:r>
                      <a:r>
                        <a:rPr lang="en-US" sz="900" dirty="0"/>
                        <a:t>, </a:t>
                      </a:r>
                    </a:p>
                    <a:p>
                      <a:r>
                        <a:rPr lang="en-US" sz="900" dirty="0" err="1"/>
                        <a:t>decoder_dropout</a:t>
                      </a:r>
                      <a:r>
                        <a:rPr lang="en-US" sz="900" dirty="0"/>
                        <a:t> = 0.2, </a:t>
                      </a:r>
                      <a:r>
                        <a:rPr lang="en-US" sz="900" dirty="0" err="1">
                          <a:highlight>
                            <a:srgbClr val="FFFF00"/>
                          </a:highlight>
                        </a:rPr>
                        <a:t>learning_rate</a:t>
                      </a:r>
                      <a:r>
                        <a:rPr lang="en-US" sz="900" dirty="0">
                          <a:highlight>
                            <a:srgbClr val="FFFF00"/>
                          </a:highlight>
                        </a:rPr>
                        <a:t> = 5e-3</a:t>
                      </a:r>
                      <a:r>
                        <a:rPr lang="en-US" sz="900" dirty="0"/>
                        <a:t>, EPOCHS = 20</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hMerge="1">
                  <a:txBody>
                    <a:bodyPr/>
                    <a:lstStyle/>
                    <a:p>
                      <a:endParaRPr lang="en-US"/>
                    </a:p>
                  </a:txBody>
                  <a:tcPr>
                    <a:solidFill>
                      <a:srgbClr val="729FCF"/>
                    </a:solidFill>
                  </a:tcPr>
                </a:tc>
                <a:extLst>
                  <a:ext uri="{0D108BD9-81ED-4DB2-BD59-A6C34878D82A}">
                    <a16:rowId xmlns:a16="http://schemas.microsoft.com/office/drawing/2014/main" val="10011"/>
                  </a:ext>
                </a:extLst>
              </a:tr>
            </a:tbl>
          </a:graphicData>
        </a:graphic>
      </p:graphicFrame>
      <p:sp>
        <p:nvSpPr>
          <p:cNvPr id="118" name="CustomShape 3"/>
          <p:cNvSpPr/>
          <p:nvPr/>
        </p:nvSpPr>
        <p:spPr>
          <a:xfrm>
            <a:off x="318600" y="407160"/>
            <a:ext cx="7777080" cy="3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595959"/>
                </a:solidFill>
                <a:latin typeface="Arial"/>
                <a:ea typeface="Arial"/>
              </a:rPr>
              <a:t>Put your results from training before and after hyperparameter tuning here. </a:t>
            </a:r>
            <a:endParaRPr lang="en-US" sz="1800" b="0" strike="noStrike" spc="-1">
              <a:latin typeface="Arial"/>
            </a:endParaRPr>
          </a:p>
        </p:txBody>
      </p:sp>
      <p:sp>
        <p:nvSpPr>
          <p:cNvPr id="119" name="CustomShape 4"/>
          <p:cNvSpPr/>
          <p:nvPr/>
        </p:nvSpPr>
        <p:spPr>
          <a:xfrm>
            <a:off x="4017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1</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31248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Seq2Seq Curves </a:t>
            </a:r>
            <a:endParaRPr lang="en-US" sz="2800" b="0" strike="noStrike" spc="-1">
              <a:latin typeface="Arial"/>
            </a:endParaRPr>
          </a:p>
        </p:txBody>
      </p:sp>
      <p:sp>
        <p:nvSpPr>
          <p:cNvPr id="121" name="CustomShape 2"/>
          <p:cNvSpPr/>
          <p:nvPr/>
        </p:nvSpPr>
        <p:spPr>
          <a:xfrm>
            <a:off x="344520" y="62640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595959"/>
                </a:solidFill>
                <a:latin typeface="Arial"/>
                <a:ea typeface="Arial"/>
              </a:rPr>
              <a:t>Put the plots for loss/perplexity curves (training &amp; validation) for your configuration with default setting and for your best model here.</a:t>
            </a:r>
            <a:endParaRPr lang="en-US" sz="1800" b="0" strike="noStrike" spc="-1">
              <a:latin typeface="Arial"/>
            </a:endParaRPr>
          </a:p>
        </p:txBody>
      </p:sp>
      <p:graphicFrame>
        <p:nvGraphicFramePr>
          <p:cNvPr id="4" name="Chart 3">
            <a:extLst>
              <a:ext uri="{FF2B5EF4-FFF2-40B4-BE49-F238E27FC236}">
                <a16:creationId xmlns:a16="http://schemas.microsoft.com/office/drawing/2014/main" id="{A3E5522F-A592-4AC2-9DCF-D977569E2670}"/>
              </a:ext>
            </a:extLst>
          </p:cNvPr>
          <p:cNvGraphicFramePr>
            <a:graphicFrameLocks/>
          </p:cNvGraphicFramePr>
          <p:nvPr>
            <p:extLst>
              <p:ext uri="{D42A27DB-BD31-4B8C-83A1-F6EECF244321}">
                <p14:modId xmlns:p14="http://schemas.microsoft.com/office/powerpoint/2010/main" val="2064199806"/>
              </p:ext>
            </p:extLst>
          </p:nvPr>
        </p:nvGraphicFramePr>
        <p:xfrm>
          <a:off x="0" y="1506070"/>
          <a:ext cx="4397188" cy="3213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82302A1-DAE7-4419-AFAA-BF18E90D9DBA}"/>
              </a:ext>
            </a:extLst>
          </p:cNvPr>
          <p:cNvGraphicFramePr>
            <a:graphicFrameLocks/>
          </p:cNvGraphicFramePr>
          <p:nvPr>
            <p:extLst>
              <p:ext uri="{D42A27DB-BD31-4B8C-83A1-F6EECF244321}">
                <p14:modId xmlns:p14="http://schemas.microsoft.com/office/powerpoint/2010/main" val="1674224735"/>
              </p:ext>
            </p:extLst>
          </p:nvPr>
        </p:nvGraphicFramePr>
        <p:xfrm>
          <a:off x="4397188" y="1506069"/>
          <a:ext cx="4746812" cy="32138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Seq2Seq Explanation </a:t>
            </a:r>
            <a:endParaRPr lang="en-US" sz="2800" b="0" strike="noStrike" spc="-1">
              <a:latin typeface="Arial"/>
            </a:endParaRPr>
          </a:p>
        </p:txBody>
      </p:sp>
      <p:sp>
        <p:nvSpPr>
          <p:cNvPr id="123" name="CustomShape 2"/>
          <p:cNvSpPr/>
          <p:nvPr/>
        </p:nvSpPr>
        <p:spPr>
          <a:xfrm>
            <a:off x="344160" y="626040"/>
            <a:ext cx="8315746" cy="39795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595959"/>
                </a:solidFill>
                <a:latin typeface="Arial"/>
                <a:ea typeface="Arial"/>
              </a:rPr>
              <a:t>Explain what you did here and why you did it to improve your model performance. Compare and explain the differences when using LSTM vs </a:t>
            </a:r>
            <a:r>
              <a:rPr lang="en-US" sz="1800" b="0" strike="noStrike" spc="-1" dirty="0" err="1">
                <a:solidFill>
                  <a:srgbClr val="595959"/>
                </a:solidFill>
                <a:latin typeface="Arial"/>
                <a:ea typeface="Arial"/>
              </a:rPr>
              <a:t>RNN.You</a:t>
            </a:r>
            <a:r>
              <a:rPr lang="en-US" sz="1800" b="0" strike="noStrike" spc="-1" dirty="0">
                <a:solidFill>
                  <a:srgbClr val="595959"/>
                </a:solidFill>
                <a:latin typeface="Arial"/>
                <a:ea typeface="Arial"/>
              </a:rPr>
              <a:t> can use another slide if needed.</a:t>
            </a:r>
          </a:p>
          <a:p>
            <a:pPr>
              <a:lnSpc>
                <a:spcPct val="100000"/>
              </a:lnSpc>
              <a:spcAft>
                <a:spcPts val="600"/>
              </a:spcAft>
            </a:pPr>
            <a:endParaRPr lang="en-US" spc="-1" dirty="0">
              <a:solidFill>
                <a:srgbClr val="595959"/>
              </a:solidFill>
              <a:latin typeface="Arial"/>
            </a:endParaRPr>
          </a:p>
          <a:p>
            <a:pPr>
              <a:lnSpc>
                <a:spcPct val="100000"/>
              </a:lnSpc>
              <a:spcAft>
                <a:spcPts val="600"/>
              </a:spcAft>
            </a:pPr>
            <a:r>
              <a:rPr lang="en-US" sz="1400" b="0" strike="noStrike" spc="-1" dirty="0">
                <a:latin typeface="Arial"/>
              </a:rPr>
              <a:t>For RNN, I increased drop-out from 0.2 (Default) to 0.3. I tried all other hyperparameters by increasing or decreasing these parameters, but without any change in RNN structure, the improvement to validation set by hyperparameters tuning from the default setting is so minimal. Increasing drop-out tighten the model regularization, and therefore, decreasing the overfitting issue of the model and improve the performance in validation set. </a:t>
            </a:r>
          </a:p>
          <a:p>
            <a:pPr>
              <a:lnSpc>
                <a:spcPct val="100000"/>
              </a:lnSpc>
              <a:spcAft>
                <a:spcPts val="600"/>
              </a:spcAft>
            </a:pPr>
            <a:r>
              <a:rPr lang="en-US" sz="1400" b="0" strike="noStrike" spc="-1" dirty="0">
                <a:latin typeface="Arial"/>
              </a:rPr>
              <a:t>For LSTM, I increased </a:t>
            </a:r>
            <a:r>
              <a:rPr lang="en-US" sz="1400" b="0" strike="noStrike" spc="-1" dirty="0" err="1">
                <a:latin typeface="Arial"/>
              </a:rPr>
              <a:t>encorder’s</a:t>
            </a:r>
            <a:r>
              <a:rPr lang="en-US" sz="1400" b="0" strike="noStrike" spc="-1" dirty="0">
                <a:latin typeface="Arial"/>
              </a:rPr>
              <a:t> and </a:t>
            </a:r>
            <a:r>
              <a:rPr lang="en-US" sz="1400" b="0" strike="noStrike" spc="-1" dirty="0" err="1">
                <a:latin typeface="Arial"/>
              </a:rPr>
              <a:t>decorder’s</a:t>
            </a:r>
            <a:r>
              <a:rPr lang="en-US" sz="1400" b="0" strike="noStrike" spc="-1" dirty="0">
                <a:latin typeface="Arial"/>
              </a:rPr>
              <a:t> hidden size from 64 (Default) to 98 and the learning rate from 1e-3 (default) to 5e-3. A learning rate of 1e-3 works well, too. I tried </a:t>
            </a:r>
            <a:r>
              <a:rPr lang="en-US" sz="1400" spc="-1" dirty="0">
                <a:latin typeface="Arial"/>
              </a:rPr>
              <a:t>increasing or decreasing every hyperparameter as well, and the improvement from changing most hyperparameters to the performance in validation set is minimal. The key part from the default hyperparameter specification to improvement is that the model has not been well trained. Either increasing learning rate or increasing epoch number appropriately would boost model performance significantly.  </a:t>
            </a:r>
            <a:endParaRPr lang="en-US" sz="1400" b="0" strike="noStrike" spc="-1" dirty="0">
              <a:latin typeface="Arial"/>
            </a:endParaRPr>
          </a:p>
          <a:p>
            <a:pPr>
              <a:lnSpc>
                <a:spcPct val="100000"/>
              </a:lnSpc>
            </a:pP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Seq2Seq Explanation </a:t>
            </a:r>
            <a:endParaRPr lang="en-US" sz="2800" b="0" strike="noStrike" spc="-1">
              <a:latin typeface="Arial"/>
            </a:endParaRPr>
          </a:p>
        </p:txBody>
      </p:sp>
      <p:sp>
        <p:nvSpPr>
          <p:cNvPr id="123" name="CustomShape 2"/>
          <p:cNvSpPr/>
          <p:nvPr/>
        </p:nvSpPr>
        <p:spPr>
          <a:xfrm>
            <a:off x="344160" y="626040"/>
            <a:ext cx="8315746" cy="39795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595959"/>
                </a:solidFill>
                <a:latin typeface="Arial"/>
                <a:ea typeface="Arial"/>
              </a:rPr>
              <a:t>Explain what you did here and why you did it to improve your model performance. Compare and explain the differences when using LSTM vs </a:t>
            </a:r>
            <a:r>
              <a:rPr lang="en-US" sz="1800" b="0" strike="noStrike" spc="-1" dirty="0" err="1">
                <a:solidFill>
                  <a:srgbClr val="595959"/>
                </a:solidFill>
                <a:latin typeface="Arial"/>
                <a:ea typeface="Arial"/>
              </a:rPr>
              <a:t>RNN.You</a:t>
            </a:r>
            <a:r>
              <a:rPr lang="en-US" sz="1800" b="0" strike="noStrike" spc="-1" dirty="0">
                <a:solidFill>
                  <a:srgbClr val="595959"/>
                </a:solidFill>
                <a:latin typeface="Arial"/>
                <a:ea typeface="Arial"/>
              </a:rPr>
              <a:t> can use another slide if needed.</a:t>
            </a:r>
          </a:p>
          <a:p>
            <a:pPr>
              <a:lnSpc>
                <a:spcPct val="100000"/>
              </a:lnSpc>
            </a:pPr>
            <a:endParaRPr lang="en-US" spc="-1" dirty="0">
              <a:solidFill>
                <a:srgbClr val="595959"/>
              </a:solidFill>
              <a:latin typeface="Arial"/>
            </a:endParaRPr>
          </a:p>
          <a:p>
            <a:pPr>
              <a:lnSpc>
                <a:spcPct val="100000"/>
              </a:lnSpc>
              <a:spcAft>
                <a:spcPts val="600"/>
              </a:spcAft>
            </a:pPr>
            <a:r>
              <a:rPr lang="en-US" sz="1400" spc="-1" dirty="0">
                <a:latin typeface="Arial"/>
              </a:rPr>
              <a:t>In term of structure, LSTM allows a long-term memory that saves information over several iterations, while RNN forgets information quickly over iterations. </a:t>
            </a:r>
          </a:p>
          <a:p>
            <a:pPr>
              <a:lnSpc>
                <a:spcPct val="100000"/>
              </a:lnSpc>
              <a:spcAft>
                <a:spcPts val="600"/>
              </a:spcAft>
            </a:pPr>
            <a:r>
              <a:rPr lang="en-US" sz="1400" b="0" strike="noStrike" spc="-1" dirty="0">
                <a:latin typeface="Arial"/>
              </a:rPr>
              <a:t>In term of performance, based on the re</a:t>
            </a:r>
            <a:r>
              <a:rPr lang="en-US" sz="1400" spc="-1" dirty="0">
                <a:latin typeface="Arial"/>
              </a:rPr>
              <a:t>sults, LSTM is much better than RNN in model training goodness and model performance in validation data. </a:t>
            </a:r>
          </a:p>
          <a:p>
            <a:pPr>
              <a:lnSpc>
                <a:spcPct val="100000"/>
              </a:lnSpc>
              <a:spcAft>
                <a:spcPts val="600"/>
              </a:spcAft>
            </a:pPr>
            <a:r>
              <a:rPr lang="en-US" sz="1400" b="0" strike="noStrike" spc="-1" dirty="0">
                <a:latin typeface="Arial"/>
              </a:rPr>
              <a:t>In term of model coding, the RNN returns output and hidden, but LSTM returns </a:t>
            </a:r>
            <a:r>
              <a:rPr lang="en-US" sz="1400" spc="-1" dirty="0">
                <a:latin typeface="Arial"/>
              </a:rPr>
              <a:t>output and (hidden, cell), where the hidden of these two models are the same thing and LSTM has one more return, cell, that denotes a cell state. RNN only needs to pass over output and hidden, but LSTM needs to pass these two as well as cell. </a:t>
            </a:r>
            <a:endParaRPr lang="en-US" sz="1800" b="0" strike="noStrike" spc="-1" dirty="0">
              <a:latin typeface="Arial"/>
            </a:endParaRPr>
          </a:p>
        </p:txBody>
      </p:sp>
    </p:spTree>
    <p:extLst>
      <p:ext uri="{BB962C8B-B14F-4D97-AF65-F5344CB8AC3E}">
        <p14:creationId xmlns:p14="http://schemas.microsoft.com/office/powerpoint/2010/main" val="16210198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11760" y="12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Transformer Results </a:t>
            </a:r>
            <a:endParaRPr lang="en-US" sz="2800" b="0" strike="noStrike" spc="-1">
              <a:latin typeface="Arial"/>
            </a:endParaRPr>
          </a:p>
        </p:txBody>
      </p:sp>
      <p:graphicFrame>
        <p:nvGraphicFramePr>
          <p:cNvPr id="125" name="Table 2"/>
          <p:cNvGraphicFramePr/>
          <p:nvPr>
            <p:extLst>
              <p:ext uri="{D42A27DB-BD31-4B8C-83A1-F6EECF244321}">
                <p14:modId xmlns:p14="http://schemas.microsoft.com/office/powerpoint/2010/main" val="2004111929"/>
              </p:ext>
            </p:extLst>
          </p:nvPr>
        </p:nvGraphicFramePr>
        <p:xfrm>
          <a:off x="274320" y="951840"/>
          <a:ext cx="8277480" cy="3200400"/>
        </p:xfrm>
        <a:graphic>
          <a:graphicData uri="http://schemas.openxmlformats.org/drawingml/2006/table">
            <a:tbl>
              <a:tblPr/>
              <a:tblGrid>
                <a:gridCol w="1546200">
                  <a:extLst>
                    <a:ext uri="{9D8B030D-6E8A-4147-A177-3AD203B41FA5}">
                      <a16:colId xmlns:a16="http://schemas.microsoft.com/office/drawing/2014/main" val="20000"/>
                    </a:ext>
                  </a:extLst>
                </a:gridCol>
                <a:gridCol w="2592000">
                  <a:extLst>
                    <a:ext uri="{9D8B030D-6E8A-4147-A177-3AD203B41FA5}">
                      <a16:colId xmlns:a16="http://schemas.microsoft.com/office/drawing/2014/main" val="20001"/>
                    </a:ext>
                  </a:extLst>
                </a:gridCol>
                <a:gridCol w="1723320">
                  <a:extLst>
                    <a:ext uri="{9D8B030D-6E8A-4147-A177-3AD203B41FA5}">
                      <a16:colId xmlns:a16="http://schemas.microsoft.com/office/drawing/2014/main" val="20002"/>
                    </a:ext>
                  </a:extLst>
                </a:gridCol>
                <a:gridCol w="2415960">
                  <a:extLst>
                    <a:ext uri="{9D8B030D-6E8A-4147-A177-3AD203B41FA5}">
                      <a16:colId xmlns:a16="http://schemas.microsoft.com/office/drawing/2014/main" val="20003"/>
                    </a:ext>
                  </a:extLst>
                </a:gridCol>
              </a:tblGrid>
              <a:tr h="291600">
                <a:tc gridSpan="4">
                  <a:txBody>
                    <a:bodyPr/>
                    <a:lstStyle/>
                    <a:p>
                      <a:pPr>
                        <a:lnSpc>
                          <a:spcPct val="100000"/>
                        </a:lnSpc>
                      </a:pPr>
                      <a:r>
                        <a:rPr lang="en-US" sz="1400" b="0" strike="noStrike" spc="-1">
                          <a:latin typeface="Arial"/>
                        </a:rPr>
                        <a:t>Results for default configuration</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288360">
                <a:tc>
                  <a:txBody>
                    <a:bodyPr/>
                    <a:lstStyle/>
                    <a:p>
                      <a:pPr>
                        <a:lnSpc>
                          <a:spcPct val="100000"/>
                        </a:lnSpc>
                      </a:pPr>
                      <a:r>
                        <a:rPr lang="en-US" sz="1400" b="0" strike="noStrike" spc="-1">
                          <a:latin typeface="Times New Roman"/>
                        </a:rPr>
                        <a:t>Training Loss</a:t>
                      </a:r>
                      <a:endParaRPr lang="en-US" sz="1400" b="0" strike="noStrike" spc="-1">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dirty="0"/>
                        <a:t>2.2916</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400" b="0" strike="noStrike" spc="-1">
                          <a:latin typeface="Times New Roman"/>
                        </a:rPr>
                        <a:t>Validation Loss</a:t>
                      </a:r>
                      <a:endParaRPr lang="en-US" sz="14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dirty="0"/>
                        <a:t>3.0067</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1"/>
                  </a:ext>
                </a:extLst>
              </a:tr>
              <a:tr h="484920">
                <a:tc>
                  <a:txBody>
                    <a:bodyPr/>
                    <a:lstStyle/>
                    <a:p>
                      <a:pPr>
                        <a:lnSpc>
                          <a:spcPct val="100000"/>
                        </a:lnSpc>
                      </a:pPr>
                      <a:r>
                        <a:rPr lang="en-US" sz="1400" b="0" strike="noStrike" spc="-1">
                          <a:latin typeface="Times New Roman"/>
                        </a:rPr>
                        <a:t>Training Perplexity</a:t>
                      </a:r>
                      <a:endParaRPr lang="en-US" sz="14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dirty="0"/>
                        <a:t>9.8903</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400" b="0" strike="noStrike" spc="-1">
                          <a:latin typeface="Times New Roman"/>
                        </a:rPr>
                        <a:t>Validation        Perplexity</a:t>
                      </a:r>
                      <a:endParaRPr lang="en-US" sz="14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dirty="0"/>
                        <a:t>20.2215</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2"/>
                  </a:ext>
                </a:extLst>
              </a:tr>
              <a:tr h="291600">
                <a:tc gridSpan="4">
                  <a:txBody>
                    <a:bodyPr/>
                    <a:lstStyle/>
                    <a:p>
                      <a:pPr>
                        <a:lnSpc>
                          <a:spcPct val="100000"/>
                        </a:lnSpc>
                      </a:pPr>
                      <a:r>
                        <a:rPr lang="en-US" sz="1400" b="0" strike="noStrike" spc="-1">
                          <a:latin typeface="Arial"/>
                        </a:rPr>
                        <a:t>Result for your Best Model</a:t>
                      </a:r>
                    </a:p>
                  </a:txBody>
                  <a:tcPr marL="90000" marR="90000">
                    <a:lnL w="720">
                      <a:solidFill>
                        <a:srgbClr val="000000"/>
                      </a:solidFill>
                    </a:lnL>
                    <a:lnR w="720">
                      <a:solidFill>
                        <a:srgbClr val="000000"/>
                      </a:solidFill>
                    </a:lnR>
                    <a:lnT w="720">
                      <a:solidFill>
                        <a:srgbClr val="000000"/>
                      </a:solidFill>
                    </a:lnT>
                    <a:solidFill>
                      <a:srgbClr val="B3B3B3"/>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3"/>
                  </a:ext>
                </a:extLst>
              </a:tr>
              <a:tr h="288360">
                <a:tc>
                  <a:txBody>
                    <a:bodyPr/>
                    <a:lstStyle/>
                    <a:p>
                      <a:pPr>
                        <a:lnSpc>
                          <a:spcPct val="100000"/>
                        </a:lnSpc>
                      </a:pPr>
                      <a:r>
                        <a:rPr lang="en-US" sz="1400" b="0" strike="noStrike" spc="-1">
                          <a:latin typeface="Times New Roman"/>
                        </a:rPr>
                        <a:t>Training Loss</a:t>
                      </a:r>
                      <a:endParaRPr lang="en-US" sz="1400" b="0" strike="noStrike" spc="-1">
                        <a:latin typeface="Arial"/>
                      </a:endParaRPr>
                    </a:p>
                  </a:txBody>
                  <a:tcPr marL="90000" marR="90000">
                    <a:lnL w="720">
                      <a:solidFill>
                        <a:srgbClr val="000000"/>
                      </a:solidFill>
                    </a:lnL>
                    <a:lnR w="720">
                      <a:solidFill>
                        <a:srgbClr val="000000"/>
                      </a:solidFill>
                    </a:lnR>
                    <a:lnB w="720">
                      <a:solidFill>
                        <a:srgbClr val="000000"/>
                      </a:solidFill>
                    </a:lnB>
                    <a:solidFill>
                      <a:srgbClr val="DDDDDD"/>
                    </a:solidFill>
                  </a:tcPr>
                </a:tc>
                <a:tc>
                  <a:txBody>
                    <a:bodyPr/>
                    <a:lstStyle/>
                    <a:p>
                      <a:r>
                        <a:rPr lang="en-US" sz="1800" b="0" i="0" kern="1200" dirty="0">
                          <a:solidFill>
                            <a:schemeClr val="tx1"/>
                          </a:solidFill>
                          <a:effectLst/>
                          <a:latin typeface="+mn-lt"/>
                          <a:ea typeface="+mn-ea"/>
                          <a:cs typeface="+mn-cs"/>
                        </a:rPr>
                        <a:t>2.484380</a:t>
                      </a:r>
                      <a:endParaRPr lang="en-US"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400" b="0" strike="noStrike" spc="-1" dirty="0">
                          <a:latin typeface="Times New Roman"/>
                        </a:rPr>
                        <a:t>Validation Loss</a:t>
                      </a:r>
                      <a:endParaRPr lang="en-US" sz="1400" b="0" strike="noStrike" spc="-1" dirty="0">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800" b="0" i="0" kern="1200" dirty="0">
                          <a:solidFill>
                            <a:schemeClr val="tx1"/>
                          </a:solidFill>
                          <a:effectLst/>
                          <a:latin typeface="+mn-lt"/>
                          <a:ea typeface="+mn-ea"/>
                          <a:cs typeface="+mn-cs"/>
                        </a:rPr>
                        <a:t>2.940406</a:t>
                      </a:r>
                      <a:endParaRPr lang="en-US"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4"/>
                  </a:ext>
                </a:extLst>
              </a:tr>
              <a:tr h="484920">
                <a:tc>
                  <a:txBody>
                    <a:bodyPr/>
                    <a:lstStyle/>
                    <a:p>
                      <a:pPr>
                        <a:lnSpc>
                          <a:spcPct val="100000"/>
                        </a:lnSpc>
                      </a:pPr>
                      <a:r>
                        <a:rPr lang="en-US" sz="1400" b="0" strike="noStrike" spc="-1">
                          <a:latin typeface="Times New Roman"/>
                        </a:rPr>
                        <a:t>Training Perplexity</a:t>
                      </a:r>
                      <a:endParaRPr lang="en-US" sz="14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800" b="0" i="0" kern="1200" dirty="0">
                          <a:solidFill>
                            <a:schemeClr val="tx1"/>
                          </a:solidFill>
                          <a:effectLst/>
                          <a:latin typeface="+mn-lt"/>
                          <a:ea typeface="+mn-ea"/>
                          <a:cs typeface="+mn-cs"/>
                        </a:rPr>
                        <a:t>11.993688</a:t>
                      </a:r>
                      <a:endParaRPr lang="en-US"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400" b="0" strike="noStrike" spc="-1" dirty="0">
                          <a:latin typeface="Times New Roman"/>
                        </a:rPr>
                        <a:t>Validation   Perplexity</a:t>
                      </a:r>
                      <a:endParaRPr lang="en-US" sz="1400" b="0" strike="noStrike" spc="-1" dirty="0">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800" b="0" i="0" kern="1200" dirty="0">
                          <a:solidFill>
                            <a:schemeClr val="tx1"/>
                          </a:solidFill>
                          <a:effectLst/>
                          <a:latin typeface="+mn-lt"/>
                          <a:ea typeface="+mn-ea"/>
                          <a:cs typeface="+mn-cs"/>
                        </a:rPr>
                        <a:t>18.923520</a:t>
                      </a:r>
                      <a:endParaRPr lang="en-US"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5"/>
                  </a:ext>
                </a:extLst>
              </a:tr>
              <a:tr h="291600">
                <a:tc gridSpan="4">
                  <a:txBody>
                    <a:bodyPr/>
                    <a:lstStyle/>
                    <a:p>
                      <a:pPr>
                        <a:lnSpc>
                          <a:spcPct val="100000"/>
                        </a:lnSpc>
                      </a:pPr>
                      <a:r>
                        <a:rPr lang="en-US" sz="1400" b="0" strike="noStrike" spc="-1" dirty="0">
                          <a:latin typeface="Arial"/>
                        </a:rPr>
                        <a:t>Your best model configuration after hyperparameter tuning</a:t>
                      </a:r>
                    </a:p>
                  </a:txBody>
                  <a:tcPr marL="90000" marR="90000">
                    <a:lnL w="720">
                      <a:solidFill>
                        <a:srgbClr val="000000"/>
                      </a:solidFill>
                    </a:lnL>
                    <a:lnR w="720">
                      <a:solidFill>
                        <a:srgbClr val="000000"/>
                      </a:solidFill>
                    </a:lnR>
                    <a:lnT w="720" cap="flat" cmpd="sng" algn="ctr">
                      <a:solidFill>
                        <a:srgbClr val="000000"/>
                      </a:solidFill>
                      <a:prstDash val="solid"/>
                      <a:round/>
                      <a:headEnd type="none" w="med" len="med"/>
                      <a:tailEnd type="none" w="med" len="med"/>
                    </a:lnT>
                    <a:lnB w="720">
                      <a:solidFill>
                        <a:srgbClr val="000000"/>
                      </a:solidFill>
                    </a:lnB>
                    <a:solidFill>
                      <a:srgbClr val="B3B3B3"/>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6"/>
                  </a:ext>
                </a:extLst>
              </a:tr>
              <a:tr h="428760">
                <a:tc gridSpan="4">
                  <a:txBody>
                    <a:bodyPr/>
                    <a:lstStyle/>
                    <a:p>
                      <a:r>
                        <a:rPr lang="en-US" sz="1400" dirty="0" err="1"/>
                        <a:t>learning_rate</a:t>
                      </a:r>
                      <a:r>
                        <a:rPr lang="en-US" sz="1400" dirty="0"/>
                        <a:t> = 1e-3</a:t>
                      </a:r>
                      <a:r>
                        <a:rPr lang="zh-CN" altLang="en-US" sz="1400" dirty="0"/>
                        <a:t>， </a:t>
                      </a:r>
                      <a:r>
                        <a:rPr lang="en-US" sz="1400" dirty="0"/>
                        <a:t>EPOCHS = 10</a:t>
                      </a:r>
                      <a:r>
                        <a:rPr lang="zh-CN" altLang="en-US" sz="1400" dirty="0"/>
                        <a:t>， </a:t>
                      </a:r>
                      <a:r>
                        <a:rPr lang="en-US" sz="1400" dirty="0" err="1">
                          <a:highlight>
                            <a:srgbClr val="FFFF00"/>
                          </a:highlight>
                        </a:rPr>
                        <a:t>hidden_dim</a:t>
                      </a:r>
                      <a:r>
                        <a:rPr lang="en-US" sz="1400" dirty="0">
                          <a:highlight>
                            <a:srgbClr val="FFFF00"/>
                          </a:highlight>
                        </a:rPr>
                        <a:t>= 140</a:t>
                      </a:r>
                      <a:r>
                        <a:rPr lang="zh-CN" altLang="en-US" sz="1400" dirty="0"/>
                        <a:t>， </a:t>
                      </a:r>
                      <a:r>
                        <a:rPr lang="en-US" sz="1400" dirty="0" err="1"/>
                        <a:t>num_heads</a:t>
                      </a:r>
                      <a:r>
                        <a:rPr lang="en-US" sz="1400" dirty="0"/>
                        <a:t>=2</a:t>
                      </a:r>
                      <a:r>
                        <a:rPr lang="zh-CN" altLang="en-US" sz="1400" dirty="0"/>
                        <a:t>， </a:t>
                      </a:r>
                      <a:r>
                        <a:rPr lang="en-US" sz="1400" dirty="0" err="1"/>
                        <a:t>dim_feedforward</a:t>
                      </a:r>
                      <a:r>
                        <a:rPr lang="en-US" sz="1400" dirty="0"/>
                        <a:t>=2048</a:t>
                      </a:r>
                      <a:r>
                        <a:rPr lang="zh-CN" altLang="en-US" sz="1400" dirty="0"/>
                        <a:t>， </a:t>
                      </a:r>
                      <a:r>
                        <a:rPr lang="en-US" sz="1400" dirty="0" err="1"/>
                        <a:t>dim_k</a:t>
                      </a:r>
                      <a:r>
                        <a:rPr lang="en-US" sz="1400" dirty="0"/>
                        <a:t>=96</a:t>
                      </a:r>
                      <a:r>
                        <a:rPr lang="zh-CN" altLang="en-US" sz="1400" dirty="0"/>
                        <a:t>， </a:t>
                      </a:r>
                      <a:r>
                        <a:rPr lang="en-US" sz="1400" dirty="0" err="1"/>
                        <a:t>dim_v</a:t>
                      </a:r>
                      <a:r>
                        <a:rPr lang="en-US" sz="1400" dirty="0"/>
                        <a:t>=96</a:t>
                      </a:r>
                      <a:r>
                        <a:rPr lang="zh-CN" altLang="en-US" sz="1400" dirty="0"/>
                        <a:t>， </a:t>
                      </a:r>
                      <a:r>
                        <a:rPr lang="en-US" sz="1400" dirty="0" err="1"/>
                        <a:t>dim_q</a:t>
                      </a:r>
                      <a:r>
                        <a:rPr lang="en-US" sz="1400" dirty="0"/>
                        <a:t>=96</a:t>
                      </a:r>
                      <a:r>
                        <a:rPr lang="zh-CN" altLang="en-US" sz="1400" dirty="0"/>
                        <a:t>， </a:t>
                      </a:r>
                      <a:r>
                        <a:rPr lang="en-US" sz="1400" dirty="0"/>
                        <a:t>MAX_LEN = 20</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7"/>
                  </a:ext>
                </a:extLst>
              </a:tr>
            </a:tbl>
          </a:graphicData>
        </a:graphic>
      </p:graphicFrame>
      <p:sp>
        <p:nvSpPr>
          <p:cNvPr id="126" name="CustomShape 3"/>
          <p:cNvSpPr/>
          <p:nvPr/>
        </p:nvSpPr>
        <p:spPr>
          <a:xfrm>
            <a:off x="318600" y="479160"/>
            <a:ext cx="7777080" cy="3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595959"/>
                </a:solidFill>
                <a:latin typeface="Arial"/>
                <a:ea typeface="Arial"/>
              </a:rPr>
              <a:t>Put your results from training before and after hyperparameter tuning here. </a:t>
            </a:r>
            <a:endParaRPr lang="en-US" sz="1800" b="0" strike="noStrike" spc="-1">
              <a:latin typeface="Arial"/>
            </a:endParaRPr>
          </a:p>
        </p:txBody>
      </p:sp>
      <p:sp>
        <p:nvSpPr>
          <p:cNvPr id="5" name="CustomShape 4">
            <a:extLst>
              <a:ext uri="{FF2B5EF4-FFF2-40B4-BE49-F238E27FC236}">
                <a16:creationId xmlns:a16="http://schemas.microsoft.com/office/drawing/2014/main" id="{01A064E7-9184-4647-B9E9-B5C2C6465A3D}"/>
              </a:ext>
            </a:extLst>
          </p:cNvPr>
          <p:cNvSpPr/>
          <p:nvPr/>
        </p:nvSpPr>
        <p:spPr>
          <a:xfrm>
            <a:off x="4017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2</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31248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Transformer Curves </a:t>
            </a:r>
            <a:endParaRPr lang="en-US" sz="2800" b="0" strike="noStrike" spc="-1">
              <a:latin typeface="Arial"/>
            </a:endParaRPr>
          </a:p>
        </p:txBody>
      </p:sp>
      <p:sp>
        <p:nvSpPr>
          <p:cNvPr id="129" name="CustomShape 2"/>
          <p:cNvSpPr/>
          <p:nvPr/>
        </p:nvSpPr>
        <p:spPr>
          <a:xfrm>
            <a:off x="344520" y="62640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595959"/>
                </a:solidFill>
                <a:latin typeface="Arial"/>
                <a:ea typeface="Arial"/>
              </a:rPr>
              <a:t>Put the plots for loss/perplexity curves (training &amp; validation) for your configuration with default setting and for your best model here.</a:t>
            </a:r>
            <a:endParaRPr lang="en-US" sz="1800" b="0" strike="noStrike" spc="-1">
              <a:latin typeface="Arial"/>
            </a:endParaRPr>
          </a:p>
        </p:txBody>
      </p:sp>
      <p:graphicFrame>
        <p:nvGraphicFramePr>
          <p:cNvPr id="6" name="Chart 5">
            <a:extLst>
              <a:ext uri="{FF2B5EF4-FFF2-40B4-BE49-F238E27FC236}">
                <a16:creationId xmlns:a16="http://schemas.microsoft.com/office/drawing/2014/main" id="{D9218627-7392-41CC-BC08-070FBE1D997D}"/>
              </a:ext>
            </a:extLst>
          </p:cNvPr>
          <p:cNvGraphicFramePr>
            <a:graphicFrameLocks/>
          </p:cNvGraphicFramePr>
          <p:nvPr>
            <p:extLst>
              <p:ext uri="{D42A27DB-BD31-4B8C-83A1-F6EECF244321}">
                <p14:modId xmlns:p14="http://schemas.microsoft.com/office/powerpoint/2010/main" val="3981016514"/>
              </p:ext>
            </p:extLst>
          </p:nvPr>
        </p:nvGraphicFramePr>
        <p:xfrm>
          <a:off x="1550193" y="1768510"/>
          <a:ext cx="5302783" cy="266775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Transformer Explanation </a:t>
            </a:r>
            <a:endParaRPr lang="en-US" sz="2800" b="0" strike="noStrike" spc="-1">
              <a:latin typeface="Arial"/>
            </a:endParaRPr>
          </a:p>
        </p:txBody>
      </p:sp>
      <p:sp>
        <p:nvSpPr>
          <p:cNvPr id="131" name="CustomShape 2"/>
          <p:cNvSpPr/>
          <p:nvPr/>
        </p:nvSpPr>
        <p:spPr>
          <a:xfrm>
            <a:off x="344160" y="626039"/>
            <a:ext cx="7277400" cy="40737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595959"/>
                </a:solidFill>
                <a:latin typeface="Arial"/>
                <a:ea typeface="Arial"/>
              </a:rPr>
              <a:t>Explain what you did here and why you did it to improve your model performance. You can use another slide if needed.</a:t>
            </a:r>
          </a:p>
          <a:p>
            <a:pPr>
              <a:lnSpc>
                <a:spcPct val="100000"/>
              </a:lnSpc>
            </a:pPr>
            <a:endParaRPr lang="en-US" spc="-1" dirty="0">
              <a:solidFill>
                <a:srgbClr val="595959"/>
              </a:solidFill>
              <a:latin typeface="Arial"/>
            </a:endParaRPr>
          </a:p>
          <a:p>
            <a:pPr>
              <a:lnSpc>
                <a:spcPct val="100000"/>
              </a:lnSpc>
            </a:pPr>
            <a:r>
              <a:rPr lang="en-US" sz="1600" b="0" strike="noStrike" spc="-1" dirty="0">
                <a:latin typeface="Arial"/>
              </a:rPr>
              <a:t>The improvement by hyperparameters tuning is minimal from the default hyperparameters for Transformer. I tried to either increase or decrease every hyperparameter and the improvement in term of the perplexity of validation data is minimal. </a:t>
            </a:r>
          </a:p>
          <a:p>
            <a:pPr>
              <a:lnSpc>
                <a:spcPct val="100000"/>
              </a:lnSpc>
            </a:pPr>
            <a:endParaRPr lang="en-US" sz="1600" spc="-1" dirty="0">
              <a:latin typeface="Arial"/>
            </a:endParaRPr>
          </a:p>
          <a:p>
            <a:pPr>
              <a:lnSpc>
                <a:spcPct val="100000"/>
              </a:lnSpc>
            </a:pPr>
            <a:r>
              <a:rPr lang="en-US" sz="1600" b="0" strike="noStrike" spc="-1" dirty="0">
                <a:latin typeface="Arial"/>
              </a:rPr>
              <a:t>The only hyperparameters that improve the performance in validation set is </a:t>
            </a:r>
            <a:r>
              <a:rPr lang="en-US" sz="1600" b="0" strike="noStrike" spc="-1" dirty="0" err="1">
                <a:latin typeface="Arial"/>
              </a:rPr>
              <a:t>hidden_dim</a:t>
            </a:r>
            <a:r>
              <a:rPr lang="en-US" sz="1600" b="0" strike="noStrike" spc="-1" dirty="0">
                <a:latin typeface="Arial"/>
              </a:rPr>
              <a:t>, where </a:t>
            </a:r>
            <a:r>
              <a:rPr lang="en-US" sz="1600" spc="-1" dirty="0">
                <a:latin typeface="Arial"/>
              </a:rPr>
              <a:t>I changed it from 128 (default) to 140, and the validation perplexity (i.e. in default 20.2215) can be 18.92352 at Epoch 6 and can be 20.58053 at Epoch 10. </a:t>
            </a:r>
          </a:p>
          <a:p>
            <a:pPr>
              <a:lnSpc>
                <a:spcPct val="100000"/>
              </a:lnSpc>
            </a:pPr>
            <a:endParaRPr lang="en-US" sz="1600" spc="-1" dirty="0">
              <a:latin typeface="Arial"/>
            </a:endParaRPr>
          </a:p>
          <a:p>
            <a:pPr>
              <a:lnSpc>
                <a:spcPct val="100000"/>
              </a:lnSpc>
            </a:pPr>
            <a:r>
              <a:rPr lang="en-US" sz="1600" spc="-1" dirty="0">
                <a:latin typeface="Arial"/>
              </a:rPr>
              <a:t>I also tried to adjust learning rate and epoch number, but the model can easily overfit.</a:t>
            </a:r>
          </a:p>
          <a:p>
            <a:pPr>
              <a:lnSpc>
                <a:spcPct val="100000"/>
              </a:lnSpc>
            </a:pP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3591492613"/>
              </p:ext>
            </p:extLst>
          </p:nvPr>
        </p:nvGraphicFramePr>
        <p:xfrm>
          <a:off x="0" y="927000"/>
          <a:ext cx="9144000" cy="416160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a:latin typeface="Arial"/>
                        </a:rPr>
                        <a:t>Input sentence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a:latin typeface="Arial"/>
                        </a:rPr>
                        <a:t>Back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'young', 'woman', 'and', 'older', 'woman', 'wear', 'traditional’, 'saris', 'as', 'they', 'spin',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 'three', 'people', 'are', 'pictured’,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'young', 'woman', 'and', 'older', 'older', 'woman’, 'in’, 'traditional', 'saris', 'in', 'three', 'three', 'three’, 'three', 'three', 'in', 'in',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'sitting', 'casually', 'in', 'a', 'public', 'place', ',', 'a', 'girl', 'reads’, 'holding', 'the', 'book', 'open', 'with', 'her', 'hand', 'on',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'girl', 'sits', 'sitting', 'a', 'is', 'is', 'reads', 'to', 'a', 'public’, 'reads', 'book', 'a', 'a', 'reads', 'reads', 'book',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'male', 'metal', 'worker', 'using', 'a', 'welding', 'tool', 'in', 'his’, 'right', 'hand', ',', 'while', 'holding', 'the', 'mask', 'in',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'foreign', 'in', 'in', 'area',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 'the', 'or', 'or', 'the’,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 '.', 'hand', 'hand',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'two', 'people', ',', 'one', 'dressed', 'as', 'a', 'nun', 'and', 'the’, 'other', 'in', 'a',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't', '-', 'shirt',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'two', 'people', ',', 'one', 'in', 'one', 'one', 'a', 'one', 'and', 'in', 'in’, 'and', 'and', 'other', 'is',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 '.',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'dark', '-', 'skinned', 'man', 'in', 'white', 'shirts', 'and', 'a’, 'black', 'sleeveless', 'shirt', 'flips', 'his', 'skateboard', 'on', 'a',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'black', 'man', 'in', 'white', 'shorts', 'and', 'a', 'sleeveless’, 'black', 'shirt', 'doing', 'a', 'his', 'with', 'his', 'a', 'on',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pPr marL="0" algn="l" defTabSz="914400" rtl="0" eaLnBrk="1" latinLnBrk="0" hangingPunct="1">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'two',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'sit', 'perched', 'on', 'horses', ',', 'dressed', 'in’,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'ceremonial', 'wear', ',', 'each', 'holding', 'a',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'in',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0" algn="l" defTabSz="914400" rtl="0" eaLnBrk="1" latinLnBrk="0" hangingPunct="1">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'two', 'women',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'in', 'in',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'bra',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'and', 'a', 'and', 'in', '.', 'one', 'hand',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pPr marL="0" algn="l" defTabSz="914400" rtl="0" eaLnBrk="1" latinLnBrk="0" hangingPunct="1">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'two', 'people', 'are', 'holding', 'a', 'large', 'upside', '-', 'down’, 'earth',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 'about', '4', "'", 'in',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algn="l" defTabSz="914400" rtl="0" eaLnBrk="1" latinLnBrk="0" hangingPunct="1">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'two', 'people', 'stop', 'holding', 'a',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'with', 'a’,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'it', '.’,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pPr marL="0" algn="l" defTabSz="914400" rtl="0" eaLnBrk="1" latinLnBrk="0" hangingPunct="1">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'woman', 'is', 'reading', 'a', 'card', 'while', 'sitting', 'on', 'an’, 'end', 'of', 'a', 'couch', ',', 'while', 'another', 'woman',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0" algn="l" defTabSz="914400" rtl="0" eaLnBrk="1" latinLnBrk="0" hangingPunct="1">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'woman', 'is', 'a', 'a', 'map', 'sitting', 'a', 'couches', 'a', 'the’, 'on', 'a', 'while', 'a', 'a', 'woman', 'while',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pPr marL="0" algn="l" defTabSz="914400" rtl="0" eaLnBrk="1" latinLnBrk="0" hangingPunct="1">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'lady', 'in', 'a', 'red', 'coat', ',', 'holding', 'a',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'hand’, 'bag', 'likely', 'of', '</a:t>
                      </a:r>
                      <a:r>
                        <a:rPr lang="en-US" sz="900" kern="1200" dirty="0" err="1">
                          <a:solidFill>
                            <a:schemeClr val="tx1"/>
                          </a:solidFill>
                          <a:latin typeface="+mn-lt"/>
                          <a:ea typeface="+mn-ea"/>
                          <a:cs typeface="+mn-cs"/>
                        </a:rPr>
                        <a:t>asian</a:t>
                      </a:r>
                      <a:r>
                        <a:rPr lang="en-US" sz="900" kern="1200" dirty="0">
                          <a:solidFill>
                            <a:schemeClr val="tx1"/>
                          </a:solidFill>
                          <a:latin typeface="+mn-lt"/>
                          <a:ea typeface="+mn-ea"/>
                          <a:cs typeface="+mn-cs"/>
                        </a:rPr>
                        <a:t>', 'descent', ',', 'jumping',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algn="l" defTabSz="914400" rtl="0" eaLnBrk="1" latinLnBrk="0" hangingPunct="1">
                        <a:lnSpc>
                          <a:spcPct val="100000"/>
                        </a:lnSpc>
                      </a:pPr>
                      <a:r>
                        <a:rPr lang="en-US" sz="900" kern="1200" dirty="0">
                          <a:solidFill>
                            <a:schemeClr val="tx1"/>
                          </a:solidFill>
                          <a:latin typeface="+mn-lt"/>
                          <a:ea typeface="+mn-ea"/>
                          <a:cs typeface="+mn-cs"/>
                        </a:rPr>
                        <a:t>'&lt;</a:t>
                      </a:r>
                      <a:r>
                        <a:rPr lang="en-US" sz="900" kern="1200" dirty="0" err="1">
                          <a:solidFill>
                            <a:schemeClr val="tx1"/>
                          </a:solidFill>
                          <a:latin typeface="+mn-lt"/>
                          <a:ea typeface="+mn-ea"/>
                          <a:cs typeface="+mn-cs"/>
                        </a:rPr>
                        <a:t>sos</a:t>
                      </a:r>
                      <a:r>
                        <a:rPr lang="en-US" sz="900" kern="1200" dirty="0">
                          <a:solidFill>
                            <a:schemeClr val="tx1"/>
                          </a:solidFill>
                          <a:latin typeface="+mn-lt"/>
                          <a:ea typeface="+mn-ea"/>
                          <a:cs typeface="+mn-cs"/>
                        </a:rPr>
                        <a:t>&gt;', 'a', 'woman', 'in', 'a', 'red', 'red', 'coat', 'coat', 'placing', ',’, 'trench', '&lt;</a:t>
                      </a:r>
                      <a:r>
                        <a:rPr lang="en-US" sz="900" kern="1200" dirty="0" err="1">
                          <a:solidFill>
                            <a:schemeClr val="tx1"/>
                          </a:solidFill>
                          <a:latin typeface="+mn-lt"/>
                          <a:ea typeface="+mn-ea"/>
                          <a:cs typeface="+mn-cs"/>
                        </a:rPr>
                        <a:t>unk</a:t>
                      </a:r>
                      <a:r>
                        <a:rPr lang="en-US" sz="900" kern="1200" dirty="0">
                          <a:solidFill>
                            <a:schemeClr val="tx1"/>
                          </a:solidFill>
                          <a:latin typeface="+mn-lt"/>
                          <a:ea typeface="+mn-ea"/>
                          <a:cs typeface="+mn-cs"/>
                        </a:rPr>
                        <a:t>&gt;', 'in', ',', 'in', 'a', 'blue', 'blue', '&lt;</a:t>
                      </a:r>
                      <a:r>
                        <a:rPr lang="en-US" sz="900" kern="1200" dirty="0" err="1">
                          <a:solidFill>
                            <a:schemeClr val="tx1"/>
                          </a:solidFill>
                          <a:latin typeface="+mn-lt"/>
                          <a:ea typeface="+mn-ea"/>
                          <a:cs typeface="+mn-cs"/>
                        </a:rPr>
                        <a:t>eos</a:t>
                      </a:r>
                      <a:r>
                        <a:rPr lang="en-US" sz="900" kern="1200" dirty="0">
                          <a:solidFill>
                            <a:schemeClr val="tx1"/>
                          </a:solidFill>
                          <a:latin typeface="+mn-lt"/>
                          <a:ea typeface="+mn-ea"/>
                          <a:cs typeface="+mn-cs"/>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Table 3</a:t>
            </a:r>
            <a:endParaRPr lang="en-US" sz="1800" b="0" strike="noStrike" spc="-1">
              <a:latin typeface="Arial"/>
            </a:endParaRPr>
          </a:p>
        </p:txBody>
      </p:sp>
      <p:sp>
        <p:nvSpPr>
          <p:cNvPr id="134"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Transformer Translation Results </a:t>
            </a:r>
            <a:endParaRPr lang="en-US" sz="2800" b="0" strike="noStrike" spc="-1">
              <a:latin typeface="Arial"/>
            </a:endParaRPr>
          </a:p>
        </p:txBody>
      </p:sp>
      <p:sp>
        <p:nvSpPr>
          <p:cNvPr id="135" name="CustomShape 4"/>
          <p:cNvSpPr/>
          <p:nvPr/>
        </p:nvSpPr>
        <p:spPr>
          <a:xfrm>
            <a:off x="365760" y="54864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595959"/>
                </a:solidFill>
                <a:latin typeface="Arial"/>
                <a:ea typeface="Arial"/>
              </a:rPr>
              <a:t>Put translation results for your best model (1</a:t>
            </a:r>
            <a:r>
              <a:rPr lang="en-US" sz="1800" b="0" strike="noStrike" spc="-1" baseline="101000">
                <a:solidFill>
                  <a:srgbClr val="595959"/>
                </a:solidFill>
                <a:latin typeface="Arial"/>
                <a:ea typeface="Arial"/>
              </a:rPr>
              <a:t>st</a:t>
            </a:r>
            <a:r>
              <a:rPr lang="en-US" sz="1800" b="0" strike="noStrike" spc="-1">
                <a:solidFill>
                  <a:srgbClr val="595959"/>
                </a:solidFill>
                <a:latin typeface="Arial"/>
                <a:ea typeface="Arial"/>
              </a:rPr>
              <a:t> 9 sentences) here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8286</TotalTime>
  <Words>2822</Words>
  <Application>Microsoft Office PowerPoint</Application>
  <PresentationFormat>On-screen Show (16:9)</PresentationFormat>
  <Paragraphs>160</Paragraphs>
  <Slides>12</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Arial</vt:lpstr>
      <vt:lpstr>Cambria Math</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subject/>
  <dc:creator/>
  <dc:description/>
  <cp:lastModifiedBy>Zefeng Dong</cp:lastModifiedBy>
  <cp:revision>21</cp:revision>
  <dcterms:modified xsi:type="dcterms:W3CDTF">2022-04-05T07:19:56Z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