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4" r:id="rId2"/>
  </p:sldMasterIdLst>
  <p:notesMasterIdLst>
    <p:notesMasterId r:id="rId11"/>
  </p:notesMasterIdLst>
  <p:handoutMasterIdLst>
    <p:handoutMasterId r:id="rId12"/>
  </p:handoutMasterIdLst>
  <p:sldIdLst>
    <p:sldId id="320" r:id="rId3"/>
    <p:sldId id="329" r:id="rId4"/>
    <p:sldId id="330" r:id="rId5"/>
    <p:sldId id="321" r:id="rId6"/>
    <p:sldId id="327" r:id="rId7"/>
    <p:sldId id="328" r:id="rId8"/>
    <p:sldId id="326" r:id="rId9"/>
    <p:sldId id="325" r:id="rId10"/>
  </p:sldIdLst>
  <p:sldSz cx="9144000" cy="6480175"/>
  <p:notesSz cx="7315200" cy="9601200"/>
  <p:embeddedFontLst>
    <p:embeddedFont>
      <p:font typeface="맑은 고딕" panose="020B0503020000020004" pitchFamily="34" charset="-127"/>
      <p:regular r:id="rId13"/>
      <p:bold r:id="rId14"/>
    </p:embeddedFont>
    <p:embeddedFont>
      <p:font typeface="나눔스퀘어" panose="020B0600000101010101" pitchFamily="34" charset="-127"/>
      <p:regular r:id="rId15"/>
    </p:embeddedFont>
    <p:embeddedFont>
      <p:font typeface="나눔스퀘어 Bold" panose="020B0600000101010101" pitchFamily="34" charset="-127"/>
      <p:bold r:id="rId16"/>
    </p:embeddedFont>
    <p:embeddedFont>
      <p:font typeface="나눔스퀘어 ExtraBold" panose="020B0600000101010101" pitchFamily="34" charset="-127"/>
      <p:bold r:id="rId17"/>
    </p:embeddedFont>
    <p:embeddedFont>
      <p:font typeface="NanumSquare Bold" panose="020B0600000101010101" pitchFamily="34" charset="-12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" initials="B. Lee" lastIdx="1" clrIdx="0">
    <p:extLst>
      <p:ext uri="{19B8F6BF-5375-455C-9EA6-DF929625EA0E}">
        <p15:presenceInfo xmlns:p15="http://schemas.microsoft.com/office/powerpoint/2012/main" userId="B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230F"/>
    <a:srgbClr val="FF6600"/>
    <a:srgbClr val="EE3B66"/>
    <a:srgbClr val="ED194B"/>
    <a:srgbClr val="EB194B"/>
    <a:srgbClr val="FF0000"/>
    <a:srgbClr val="FFF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54014" autoAdjust="0"/>
  </p:normalViewPr>
  <p:slideViewPr>
    <p:cSldViewPr>
      <p:cViewPr varScale="1">
        <p:scale>
          <a:sx n="70" d="100"/>
          <a:sy n="70" d="100"/>
        </p:scale>
        <p:origin x="2160" y="168"/>
      </p:cViewPr>
      <p:guideLst>
        <p:guide orient="horz" pos="2041"/>
        <p:guide pos="2880"/>
      </p:guideLst>
    </p:cSldViewPr>
  </p:slideViewPr>
  <p:notesTextViewPr>
    <p:cViewPr>
      <p:scale>
        <a:sx n="140" d="100"/>
        <a:sy n="14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546" y="-96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143589" y="3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48CDC5B-F0B5-4633-929E-0923240AD00E}" type="datetimeFigureOut">
              <a:rPr lang="ko-KR" altLang="en-US" smtClean="0"/>
              <a:t>2023. 11. 9.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119477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143589" y="9119477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3810202-4956-4F6F-ADEE-506767093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1783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589" y="3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A6B635D-4714-453B-A0F9-2D28F99012F5}" type="datetimeFigureOut">
              <a:rPr lang="ko-KR" altLang="en-US" smtClean="0"/>
              <a:t>2023. 11. 9.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9188" y="720725"/>
            <a:ext cx="50768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119477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589" y="9119477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782A64B-E3C0-417D-A1F3-9468F2E2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8543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5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057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인구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98025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168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8485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7906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202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885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내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200" y="957600"/>
            <a:ext cx="3844768" cy="511424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54000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7488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10580" y="882873"/>
            <a:ext cx="8401965" cy="0"/>
          </a:xfrm>
          <a:prstGeom prst="line">
            <a:avLst/>
          </a:prstGeom>
          <a:ln w="381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5"/>
          </p:nvPr>
        </p:nvSpPr>
        <p:spPr>
          <a:xfrm>
            <a:off x="4788023" y="958120"/>
            <a:ext cx="3902151" cy="511372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54000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7488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4850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  <a:prstGeom prst="rect">
            <a:avLst/>
          </a:prstGeo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10580" y="882873"/>
            <a:ext cx="8401965" cy="0"/>
          </a:xfrm>
          <a:prstGeom prst="line">
            <a:avLst/>
          </a:prstGeom>
          <a:ln w="381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  <p:sp>
        <p:nvSpPr>
          <p:cNvPr id="13" name="내용 개체 틀 2"/>
          <p:cNvSpPr>
            <a:spLocks noGrp="1"/>
          </p:cNvSpPr>
          <p:nvPr>
            <p:ph idx="15"/>
          </p:nvPr>
        </p:nvSpPr>
        <p:spPr>
          <a:xfrm>
            <a:off x="439200" y="957600"/>
            <a:ext cx="8237256" cy="62630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1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1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18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  <a:prstGeom prst="rect">
            <a:avLst/>
          </a:prstGeo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57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588" y="-273"/>
            <a:ext cx="9144000" cy="4464223"/>
          </a:xfrm>
          <a:prstGeom prst="rect">
            <a:avLst/>
          </a:prstGeom>
          <a:pattFill prst="diagBrick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272"/>
            <a:ext cx="9144000" cy="4464222"/>
          </a:xfrm>
          <a:prstGeom prst="rect">
            <a:avLst/>
          </a:prstGeom>
          <a:solidFill>
            <a:srgbClr val="3B3838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-1588" y="4463950"/>
            <a:ext cx="9142412" cy="144289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3122766" y="2033525"/>
            <a:ext cx="3055594" cy="0"/>
            <a:chOff x="3122766" y="2033525"/>
            <a:chExt cx="3055594" cy="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4070535" y="2033525"/>
              <a:ext cx="210782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122766" y="2033525"/>
              <a:ext cx="947770" cy="0"/>
            </a:xfrm>
            <a:prstGeom prst="line">
              <a:avLst/>
            </a:prstGeom>
            <a:ln w="57150">
              <a:solidFill>
                <a:srgbClr val="EB19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 userDrawn="1"/>
        </p:nvGrpSpPr>
        <p:grpSpPr>
          <a:xfrm>
            <a:off x="3133685" y="2833873"/>
            <a:ext cx="3054434" cy="0"/>
            <a:chOff x="3133685" y="2833873"/>
            <a:chExt cx="3054434" cy="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133685" y="2833873"/>
              <a:ext cx="210782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240349" y="2833873"/>
              <a:ext cx="947770" cy="0"/>
            </a:xfrm>
            <a:prstGeom prst="line">
              <a:avLst/>
            </a:prstGeom>
            <a:ln w="57150">
              <a:solidFill>
                <a:srgbClr val="EB19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텍스트 개체 틀 22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3" y="2110875"/>
            <a:ext cx="8064896" cy="64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강의 제목</a:t>
            </a:r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 hasCustomPrompt="1"/>
          </p:nvPr>
        </p:nvSpPr>
        <p:spPr>
          <a:xfrm>
            <a:off x="4186800" y="2952000"/>
            <a:ext cx="2023200" cy="262800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강의자 </a:t>
            </a:r>
            <a:r>
              <a:rPr lang="en-US" altLang="ko-KR" dirty="0"/>
              <a:t>(</a:t>
            </a:r>
            <a:r>
              <a:rPr lang="ko-KR" altLang="en-US" dirty="0"/>
              <a:t>소속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9332B0-A0B3-4F19-B9DC-61F734B2FD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16403" y="4784812"/>
            <a:ext cx="1584176" cy="1528502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D9B18E-ADCA-4CEC-889D-E5DAB66B78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4968875"/>
            <a:ext cx="3671763" cy="1200150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426082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1588" y="-273"/>
            <a:ext cx="9144000" cy="5832648"/>
          </a:xfrm>
          <a:prstGeom prst="rect">
            <a:avLst/>
          </a:prstGeom>
          <a:pattFill prst="diagBrick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-22008"/>
            <a:ext cx="9144000" cy="5854383"/>
          </a:xfrm>
          <a:prstGeom prst="rect">
            <a:avLst/>
          </a:prstGeom>
          <a:solidFill>
            <a:srgbClr val="3B3838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-1588" y="5832375"/>
            <a:ext cx="9142412" cy="144289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94549-E79A-1744-9E4B-AFE4F4A873E8}"/>
              </a:ext>
            </a:extLst>
          </p:cNvPr>
          <p:cNvSpPr txBox="1"/>
          <p:nvPr userDrawn="1"/>
        </p:nvSpPr>
        <p:spPr>
          <a:xfrm>
            <a:off x="285785" y="6101994"/>
            <a:ext cx="28010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i="1" spc="220" dirty="0">
                <a:solidFill>
                  <a:srgbClr val="85858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Baghdad" pitchFamily="2" charset="-78"/>
              </a:rPr>
              <a:t>Make </a:t>
            </a:r>
            <a:r>
              <a:rPr lang="en-US" sz="1050" i="1" spc="220">
                <a:solidFill>
                  <a:srgbClr val="85858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Baghdad" pitchFamily="2" charset="-78"/>
              </a:rPr>
              <a:t>Analysis Easy and Fast</a:t>
            </a:r>
            <a:endParaRPr lang="en-US" sz="1050" i="1" spc="220" dirty="0">
              <a:solidFill>
                <a:srgbClr val="85858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Baghdad" pitchFamily="2" charset="-78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971600" y="1773505"/>
            <a:ext cx="1850615" cy="288032"/>
            <a:chOff x="3305351" y="1040821"/>
            <a:chExt cx="2472845" cy="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072366" y="1040821"/>
              <a:ext cx="1705830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305351" y="1040821"/>
              <a:ext cx="767015" cy="0"/>
            </a:xfrm>
            <a:prstGeom prst="line">
              <a:avLst/>
            </a:prstGeom>
            <a:ln w="57150">
              <a:solidFill>
                <a:srgbClr val="EB19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899592" y="117456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3779839" y="1296000"/>
            <a:ext cx="648000" cy="5220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3779912" y="2088000"/>
            <a:ext cx="648000" cy="5220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9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3779912" y="2880000"/>
            <a:ext cx="648000" cy="5220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20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3779912" y="3672000"/>
            <a:ext cx="648000" cy="5220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21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3779912" y="4474948"/>
            <a:ext cx="648000" cy="5220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22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4464000" y="1328400"/>
            <a:ext cx="4104456" cy="460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소제목</a:t>
            </a:r>
            <a:r>
              <a:rPr lang="en-US" altLang="ko-KR" dirty="0"/>
              <a:t>1</a:t>
            </a:r>
          </a:p>
        </p:txBody>
      </p:sp>
      <p:sp>
        <p:nvSpPr>
          <p:cNvPr id="24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4468242" y="2121690"/>
            <a:ext cx="4104456" cy="460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소제목</a:t>
            </a:r>
            <a:r>
              <a:rPr lang="en-US" altLang="ko-KR" dirty="0"/>
              <a:t>2</a:t>
            </a:r>
          </a:p>
        </p:txBody>
      </p:sp>
      <p:sp>
        <p:nvSpPr>
          <p:cNvPr id="25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4472484" y="2914980"/>
            <a:ext cx="4104456" cy="460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소제목</a:t>
            </a:r>
            <a:r>
              <a:rPr lang="en-US" altLang="ko-KR" dirty="0"/>
              <a:t>3</a:t>
            </a:r>
          </a:p>
        </p:txBody>
      </p:sp>
      <p:sp>
        <p:nvSpPr>
          <p:cNvPr id="26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4476726" y="3708270"/>
            <a:ext cx="4104456" cy="460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소제목</a:t>
            </a:r>
            <a:r>
              <a:rPr lang="en-US" altLang="ko-KR" dirty="0"/>
              <a:t>4</a:t>
            </a:r>
          </a:p>
        </p:txBody>
      </p:sp>
      <p:sp>
        <p:nvSpPr>
          <p:cNvPr id="27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4480968" y="4501560"/>
            <a:ext cx="4104456" cy="460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소제목</a:t>
            </a:r>
            <a:r>
              <a:rPr lang="en-US" altLang="ko-KR" dirty="0"/>
              <a:t>5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00" y="6082725"/>
            <a:ext cx="1008000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05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588" y="-273"/>
            <a:ext cx="9144000" cy="5832648"/>
          </a:xfrm>
          <a:prstGeom prst="rect">
            <a:avLst/>
          </a:prstGeom>
          <a:pattFill prst="diagBrick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272"/>
            <a:ext cx="9144000" cy="5832647"/>
          </a:xfrm>
          <a:prstGeom prst="rect">
            <a:avLst/>
          </a:prstGeom>
          <a:solidFill>
            <a:srgbClr val="3B3838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-1588" y="5832375"/>
            <a:ext cx="9142412" cy="144289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2379600"/>
            <a:ext cx="8496000" cy="64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소제목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D645DC-D3EA-4759-AA4A-EAFF7E9AFCA7}"/>
              </a:ext>
            </a:extLst>
          </p:cNvPr>
          <p:cNvGrpSpPr/>
          <p:nvPr userDrawn="1"/>
        </p:nvGrpSpPr>
        <p:grpSpPr>
          <a:xfrm>
            <a:off x="3131840" y="2312272"/>
            <a:ext cx="3055594" cy="0"/>
            <a:chOff x="3122766" y="2033525"/>
            <a:chExt cx="3055594" cy="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1FB4FD9-7AA4-495B-B3CF-ABC8A6DFC08D}"/>
                </a:ext>
              </a:extLst>
            </p:cNvPr>
            <p:cNvCxnSpPr/>
            <p:nvPr/>
          </p:nvCxnSpPr>
          <p:spPr>
            <a:xfrm>
              <a:off x="4070535" y="2033525"/>
              <a:ext cx="210782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6296FCC-FF92-46C5-8844-2F58B8E606E7}"/>
                </a:ext>
              </a:extLst>
            </p:cNvPr>
            <p:cNvCxnSpPr/>
            <p:nvPr/>
          </p:nvCxnSpPr>
          <p:spPr>
            <a:xfrm>
              <a:off x="3122766" y="2033525"/>
              <a:ext cx="947770" cy="0"/>
            </a:xfrm>
            <a:prstGeom prst="line">
              <a:avLst/>
            </a:prstGeom>
            <a:ln w="57150">
              <a:solidFill>
                <a:srgbClr val="EB19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5801D0B-27C8-4F7A-B9EE-845A564B99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10243" y="6048399"/>
            <a:ext cx="1368747" cy="37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-1588" y="-7830"/>
            <a:ext cx="9144000" cy="5119852"/>
          </a:xfrm>
          <a:prstGeom prst="rect">
            <a:avLst/>
          </a:prstGeom>
          <a:pattFill prst="diagBrick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 userDrawn="1"/>
        </p:nvSpPr>
        <p:spPr>
          <a:xfrm>
            <a:off x="0" y="-45614"/>
            <a:ext cx="9144000" cy="5157636"/>
          </a:xfrm>
          <a:prstGeom prst="rect">
            <a:avLst/>
          </a:prstGeom>
          <a:solidFill>
            <a:srgbClr val="3B3838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 userDrawn="1"/>
        </p:nvSpPr>
        <p:spPr>
          <a:xfrm>
            <a:off x="-1588" y="5112022"/>
            <a:ext cx="9142412" cy="144289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 userDrawn="1"/>
        </p:nvSpPr>
        <p:spPr>
          <a:xfrm>
            <a:off x="537707" y="5477682"/>
            <a:ext cx="45719" cy="21602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585332" y="543424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문의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583426" y="5904415"/>
            <a:ext cx="2908454" cy="288000"/>
            <a:chOff x="365961" y="6881450"/>
            <a:chExt cx="4375531" cy="395456"/>
          </a:xfrm>
        </p:grpSpPr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365961" y="6881450"/>
              <a:ext cx="433272" cy="395456"/>
              <a:chOff x="3287287" y="4711300"/>
              <a:chExt cx="640189" cy="584314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3287287" y="4711300"/>
                <a:ext cx="640189" cy="584314"/>
              </a:xfrm>
              <a:prstGeom prst="ellipse">
                <a:avLst/>
              </a:prstGeom>
              <a:solidFill>
                <a:srgbClr val="ED1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42" name="Freeform 185"/>
              <p:cNvSpPr>
                <a:spLocks noChangeArrowheads="1"/>
              </p:cNvSpPr>
              <p:nvPr/>
            </p:nvSpPr>
            <p:spPr bwMode="auto">
              <a:xfrm>
                <a:off x="3425908" y="4878986"/>
                <a:ext cx="362945" cy="266139"/>
              </a:xfrm>
              <a:custGeom>
                <a:avLst/>
                <a:gdLst>
                  <a:gd name="T0" fmla="*/ 545 w 619"/>
                  <a:gd name="T1" fmla="*/ 0 h 472"/>
                  <a:gd name="T2" fmla="*/ 545 w 619"/>
                  <a:gd name="T3" fmla="*/ 0 h 472"/>
                  <a:gd name="T4" fmla="*/ 73 w 619"/>
                  <a:gd name="T5" fmla="*/ 0 h 472"/>
                  <a:gd name="T6" fmla="*/ 0 w 619"/>
                  <a:gd name="T7" fmla="*/ 73 h 472"/>
                  <a:gd name="T8" fmla="*/ 0 w 619"/>
                  <a:gd name="T9" fmla="*/ 397 h 472"/>
                  <a:gd name="T10" fmla="*/ 73 w 619"/>
                  <a:gd name="T11" fmla="*/ 471 h 472"/>
                  <a:gd name="T12" fmla="*/ 545 w 619"/>
                  <a:gd name="T13" fmla="*/ 471 h 472"/>
                  <a:gd name="T14" fmla="*/ 618 w 619"/>
                  <a:gd name="T15" fmla="*/ 397 h 472"/>
                  <a:gd name="T16" fmla="*/ 618 w 619"/>
                  <a:gd name="T17" fmla="*/ 73 h 472"/>
                  <a:gd name="T18" fmla="*/ 545 w 619"/>
                  <a:gd name="T19" fmla="*/ 0 h 472"/>
                  <a:gd name="T20" fmla="*/ 559 w 619"/>
                  <a:gd name="T21" fmla="*/ 44 h 472"/>
                  <a:gd name="T22" fmla="*/ 559 w 619"/>
                  <a:gd name="T23" fmla="*/ 44 h 472"/>
                  <a:gd name="T24" fmla="*/ 309 w 619"/>
                  <a:gd name="T25" fmla="*/ 235 h 472"/>
                  <a:gd name="T26" fmla="*/ 59 w 619"/>
                  <a:gd name="T27" fmla="*/ 44 h 472"/>
                  <a:gd name="T28" fmla="*/ 559 w 619"/>
                  <a:gd name="T29" fmla="*/ 44 h 472"/>
                  <a:gd name="T30" fmla="*/ 29 w 619"/>
                  <a:gd name="T31" fmla="*/ 397 h 472"/>
                  <a:gd name="T32" fmla="*/ 29 w 619"/>
                  <a:gd name="T33" fmla="*/ 397 h 472"/>
                  <a:gd name="T34" fmla="*/ 29 w 619"/>
                  <a:gd name="T35" fmla="*/ 73 h 472"/>
                  <a:gd name="T36" fmla="*/ 206 w 619"/>
                  <a:gd name="T37" fmla="*/ 221 h 472"/>
                  <a:gd name="T38" fmla="*/ 29 w 619"/>
                  <a:gd name="T39" fmla="*/ 397 h 472"/>
                  <a:gd name="T40" fmla="*/ 59 w 619"/>
                  <a:gd name="T41" fmla="*/ 427 h 472"/>
                  <a:gd name="T42" fmla="*/ 59 w 619"/>
                  <a:gd name="T43" fmla="*/ 427 h 472"/>
                  <a:gd name="T44" fmla="*/ 236 w 619"/>
                  <a:gd name="T45" fmla="*/ 235 h 472"/>
                  <a:gd name="T46" fmla="*/ 309 w 619"/>
                  <a:gd name="T47" fmla="*/ 294 h 472"/>
                  <a:gd name="T48" fmla="*/ 368 w 619"/>
                  <a:gd name="T49" fmla="*/ 235 h 472"/>
                  <a:gd name="T50" fmla="*/ 559 w 619"/>
                  <a:gd name="T51" fmla="*/ 427 h 472"/>
                  <a:gd name="T52" fmla="*/ 59 w 619"/>
                  <a:gd name="T53" fmla="*/ 427 h 472"/>
                  <a:gd name="T54" fmla="*/ 589 w 619"/>
                  <a:gd name="T55" fmla="*/ 397 h 472"/>
                  <a:gd name="T56" fmla="*/ 589 w 619"/>
                  <a:gd name="T57" fmla="*/ 397 h 472"/>
                  <a:gd name="T58" fmla="*/ 589 w 619"/>
                  <a:gd name="T59" fmla="*/ 397 h 472"/>
                  <a:gd name="T60" fmla="*/ 412 w 619"/>
                  <a:gd name="T61" fmla="*/ 221 h 472"/>
                  <a:gd name="T62" fmla="*/ 589 w 619"/>
                  <a:gd name="T63" fmla="*/ 73 h 472"/>
                  <a:gd name="T64" fmla="*/ 589 w 619"/>
                  <a:gd name="T65" fmla="*/ 397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19" h="472">
                    <a:moveTo>
                      <a:pt x="545" y="0"/>
                    </a:moveTo>
                    <a:lnTo>
                      <a:pt x="545" y="0"/>
                    </a:lnTo>
                    <a:cubicBezTo>
                      <a:pt x="73" y="0"/>
                      <a:pt x="73" y="0"/>
                      <a:pt x="73" y="0"/>
                    </a:cubicBezTo>
                    <a:cubicBezTo>
                      <a:pt x="29" y="0"/>
                      <a:pt x="0" y="30"/>
                      <a:pt x="0" y="73"/>
                    </a:cubicBezTo>
                    <a:cubicBezTo>
                      <a:pt x="0" y="397"/>
                      <a:pt x="0" y="397"/>
                      <a:pt x="0" y="397"/>
                    </a:cubicBezTo>
                    <a:cubicBezTo>
                      <a:pt x="0" y="442"/>
                      <a:pt x="29" y="471"/>
                      <a:pt x="73" y="471"/>
                    </a:cubicBezTo>
                    <a:cubicBezTo>
                      <a:pt x="545" y="471"/>
                      <a:pt x="545" y="471"/>
                      <a:pt x="545" y="471"/>
                    </a:cubicBezTo>
                    <a:cubicBezTo>
                      <a:pt x="589" y="471"/>
                      <a:pt x="618" y="442"/>
                      <a:pt x="618" y="397"/>
                    </a:cubicBezTo>
                    <a:cubicBezTo>
                      <a:pt x="618" y="73"/>
                      <a:pt x="618" y="73"/>
                      <a:pt x="618" y="73"/>
                    </a:cubicBezTo>
                    <a:cubicBezTo>
                      <a:pt x="618" y="30"/>
                      <a:pt x="589" y="0"/>
                      <a:pt x="545" y="0"/>
                    </a:cubicBezTo>
                    <a:close/>
                    <a:moveTo>
                      <a:pt x="559" y="44"/>
                    </a:moveTo>
                    <a:lnTo>
                      <a:pt x="559" y="44"/>
                    </a:lnTo>
                    <a:cubicBezTo>
                      <a:pt x="309" y="235"/>
                      <a:pt x="309" y="235"/>
                      <a:pt x="309" y="235"/>
                    </a:cubicBezTo>
                    <a:cubicBezTo>
                      <a:pt x="59" y="44"/>
                      <a:pt x="59" y="44"/>
                      <a:pt x="59" y="44"/>
                    </a:cubicBezTo>
                    <a:lnTo>
                      <a:pt x="559" y="44"/>
                    </a:lnTo>
                    <a:close/>
                    <a:moveTo>
                      <a:pt x="29" y="397"/>
                    </a:moveTo>
                    <a:lnTo>
                      <a:pt x="29" y="397"/>
                    </a:lnTo>
                    <a:cubicBezTo>
                      <a:pt x="29" y="73"/>
                      <a:pt x="29" y="73"/>
                      <a:pt x="29" y="73"/>
                    </a:cubicBezTo>
                    <a:cubicBezTo>
                      <a:pt x="206" y="221"/>
                      <a:pt x="206" y="221"/>
                      <a:pt x="206" y="221"/>
                    </a:cubicBezTo>
                    <a:cubicBezTo>
                      <a:pt x="29" y="397"/>
                      <a:pt x="29" y="397"/>
                      <a:pt x="29" y="397"/>
                    </a:cubicBezTo>
                    <a:close/>
                    <a:moveTo>
                      <a:pt x="59" y="427"/>
                    </a:moveTo>
                    <a:lnTo>
                      <a:pt x="59" y="427"/>
                    </a:lnTo>
                    <a:cubicBezTo>
                      <a:pt x="236" y="235"/>
                      <a:pt x="236" y="235"/>
                      <a:pt x="236" y="235"/>
                    </a:cubicBezTo>
                    <a:cubicBezTo>
                      <a:pt x="309" y="294"/>
                      <a:pt x="309" y="294"/>
                      <a:pt x="309" y="294"/>
                    </a:cubicBezTo>
                    <a:cubicBezTo>
                      <a:pt x="368" y="235"/>
                      <a:pt x="368" y="235"/>
                      <a:pt x="368" y="235"/>
                    </a:cubicBezTo>
                    <a:cubicBezTo>
                      <a:pt x="559" y="427"/>
                      <a:pt x="559" y="427"/>
                      <a:pt x="559" y="427"/>
                    </a:cubicBezTo>
                    <a:cubicBezTo>
                      <a:pt x="545" y="427"/>
                      <a:pt x="73" y="427"/>
                      <a:pt x="59" y="427"/>
                    </a:cubicBezTo>
                    <a:close/>
                    <a:moveTo>
                      <a:pt x="589" y="397"/>
                    </a:moveTo>
                    <a:lnTo>
                      <a:pt x="589" y="397"/>
                    </a:lnTo>
                    <a:lnTo>
                      <a:pt x="589" y="397"/>
                    </a:lnTo>
                    <a:cubicBezTo>
                      <a:pt x="412" y="221"/>
                      <a:pt x="412" y="221"/>
                      <a:pt x="412" y="221"/>
                    </a:cubicBezTo>
                    <a:cubicBezTo>
                      <a:pt x="589" y="73"/>
                      <a:pt x="589" y="73"/>
                      <a:pt x="589" y="73"/>
                    </a:cubicBezTo>
                    <a:lnTo>
                      <a:pt x="589" y="39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91431" tIns="45716" rIns="91431" bIns="45716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19611" y="6900572"/>
              <a:ext cx="4021881" cy="359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>
                  <a:solidFill>
                    <a:srgbClr val="ED19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Microsoft Tai Le" panose="020B0502040204020203" pitchFamily="34" charset="0"/>
                </a:rPr>
                <a:t>이보라</a:t>
              </a:r>
              <a:r>
                <a:rPr lang="en-US" altLang="ko-KR" sz="1100" b="1">
                  <a:solidFill>
                    <a:srgbClr val="ED19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Microsoft Tai Le" panose="020B0502040204020203" pitchFamily="34" charset="0"/>
                </a:rPr>
                <a:t> mintbora0125@gmail.com</a:t>
              </a:r>
              <a:endParaRPr lang="en-US" altLang="ko-KR" sz="1100" b="1" dirty="0">
                <a:solidFill>
                  <a:srgbClr val="ED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icrosoft Tai Le" panose="020B0502040204020203" pitchFamily="34" charset="0"/>
              </a:endParaRPr>
            </a:p>
          </p:txBody>
        </p:sp>
      </p:grpSp>
      <p:sp>
        <p:nvSpPr>
          <p:cNvPr id="43" name="TextBox 42"/>
          <p:cNvSpPr txBox="1"/>
          <p:nvPr userDrawn="1"/>
        </p:nvSpPr>
        <p:spPr>
          <a:xfrm>
            <a:off x="3062119" y="1636861"/>
            <a:ext cx="1734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B19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2627784" y="2108750"/>
            <a:ext cx="385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  <p:grpSp>
        <p:nvGrpSpPr>
          <p:cNvPr id="45" name="그룹 44"/>
          <p:cNvGrpSpPr/>
          <p:nvPr userDrawn="1"/>
        </p:nvGrpSpPr>
        <p:grpSpPr>
          <a:xfrm>
            <a:off x="3122766" y="2033525"/>
            <a:ext cx="2889394" cy="54434"/>
            <a:chOff x="3122766" y="2033525"/>
            <a:chExt cx="3055594" cy="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4070535" y="2033525"/>
              <a:ext cx="210782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3122766" y="2033525"/>
              <a:ext cx="947770" cy="0"/>
            </a:xfrm>
            <a:prstGeom prst="line">
              <a:avLst/>
            </a:prstGeom>
            <a:ln w="57150">
              <a:solidFill>
                <a:srgbClr val="EB19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 userDrawn="1"/>
        </p:nvGrpSpPr>
        <p:grpSpPr>
          <a:xfrm>
            <a:off x="3127335" y="2833872"/>
            <a:ext cx="2884825" cy="248987"/>
            <a:chOff x="3133685" y="2833873"/>
            <a:chExt cx="3054434" cy="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3133685" y="2833873"/>
              <a:ext cx="210782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240349" y="2833873"/>
              <a:ext cx="947770" cy="0"/>
            </a:xfrm>
            <a:prstGeom prst="line">
              <a:avLst/>
            </a:prstGeom>
            <a:ln w="57150">
              <a:solidFill>
                <a:srgbClr val="EB19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2492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830888" y="6006163"/>
            <a:ext cx="2133600" cy="345009"/>
          </a:xfrm>
          <a:prstGeom prst="rect">
            <a:avLst/>
          </a:prstGeom>
        </p:spPr>
        <p:txBody>
          <a:bodyPr/>
          <a:lstStyle/>
          <a:p>
            <a:fld id="{E4833491-8581-43E2-ACFC-7AA3571322B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83802"/>
            <a:ext cx="3758555" cy="488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46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+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200" y="1511894"/>
            <a:ext cx="8229600" cy="455994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  <a:prstGeom prst="rect">
            <a:avLst/>
          </a:prstGeo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  <p:sp>
        <p:nvSpPr>
          <p:cNvPr id="10" name="한쪽 모서리가 잘린 사각형 9"/>
          <p:cNvSpPr/>
          <p:nvPr userDrawn="1"/>
        </p:nvSpPr>
        <p:spPr>
          <a:xfrm>
            <a:off x="277812" y="1029444"/>
            <a:ext cx="1292087" cy="434757"/>
          </a:xfrm>
          <a:prstGeom prst="snip1Rect">
            <a:avLst/>
          </a:prstGeom>
          <a:solidFill>
            <a:srgbClr val="ED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력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1569899" y="1089482"/>
            <a:ext cx="7098901" cy="32861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13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ko-KR" altLang="en-US" dirty="0" err="1"/>
              <a:t>순서입력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293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+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200" y="1511894"/>
            <a:ext cx="8229600" cy="455994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  <a:prstGeom prst="rect">
            <a:avLst/>
          </a:prstGeo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  <p:sp>
        <p:nvSpPr>
          <p:cNvPr id="13" name="한쪽 모서리가 잘린 사각형 12"/>
          <p:cNvSpPr/>
          <p:nvPr userDrawn="1"/>
        </p:nvSpPr>
        <p:spPr>
          <a:xfrm>
            <a:off x="7376713" y="1029444"/>
            <a:ext cx="1292087" cy="434757"/>
          </a:xfrm>
          <a:prstGeom prst="snip1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력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072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실습+출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  <a:prstGeom prst="rect">
            <a:avLst/>
          </a:prstGeo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  <p:sp>
        <p:nvSpPr>
          <p:cNvPr id="13" name="한쪽 모서리가 잘린 사각형 12"/>
          <p:cNvSpPr/>
          <p:nvPr userDrawn="1"/>
        </p:nvSpPr>
        <p:spPr>
          <a:xfrm>
            <a:off x="7376713" y="1029444"/>
            <a:ext cx="1292087" cy="434757"/>
          </a:xfrm>
          <a:prstGeom prst="snip1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력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66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200" y="957600"/>
            <a:ext cx="8229600" cy="511424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10580" y="882873"/>
            <a:ext cx="8401965" cy="0"/>
          </a:xfrm>
          <a:prstGeom prst="line">
            <a:avLst/>
          </a:prstGeom>
          <a:ln w="381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1869199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+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  <a:prstGeom prst="rect">
            <a:avLst/>
          </a:prstGeo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  <p:sp>
        <p:nvSpPr>
          <p:cNvPr id="10" name="한쪽 모서리가 잘린 사각형 9"/>
          <p:cNvSpPr/>
          <p:nvPr userDrawn="1"/>
        </p:nvSpPr>
        <p:spPr>
          <a:xfrm>
            <a:off x="277812" y="1029444"/>
            <a:ext cx="1292087" cy="434757"/>
          </a:xfrm>
          <a:prstGeom prst="snip1Rect">
            <a:avLst/>
          </a:prstGeom>
          <a:solidFill>
            <a:srgbClr val="ED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력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1569899" y="1089482"/>
            <a:ext cx="7098901" cy="32861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13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ko-KR" altLang="en-US" dirty="0" err="1"/>
              <a:t>순서입력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364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+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  <a:prstGeom prst="rect">
            <a:avLst/>
          </a:prstGeo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  <p:sp>
        <p:nvSpPr>
          <p:cNvPr id="13" name="한쪽 모서리가 잘린 사각형 12"/>
          <p:cNvSpPr/>
          <p:nvPr userDrawn="1"/>
        </p:nvSpPr>
        <p:spPr>
          <a:xfrm>
            <a:off x="7376713" y="1029444"/>
            <a:ext cx="1292087" cy="434757"/>
          </a:xfrm>
          <a:prstGeom prst="snip1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력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920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+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  <p:sp>
        <p:nvSpPr>
          <p:cNvPr id="10" name="한쪽 모서리가 잘린 사각형 9"/>
          <p:cNvSpPr/>
          <p:nvPr userDrawn="1"/>
        </p:nvSpPr>
        <p:spPr>
          <a:xfrm>
            <a:off x="277812" y="1029444"/>
            <a:ext cx="1292087" cy="434757"/>
          </a:xfrm>
          <a:prstGeom prst="snip1Rect">
            <a:avLst/>
          </a:prstGeom>
          <a:solidFill>
            <a:srgbClr val="ED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력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1569899" y="1089482"/>
            <a:ext cx="7098901" cy="32861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13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ko-KR" altLang="en-US" dirty="0" err="1"/>
              <a:t>순서입력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5587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+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  <p:sp>
        <p:nvSpPr>
          <p:cNvPr id="13" name="한쪽 모서리가 잘린 사각형 12"/>
          <p:cNvSpPr/>
          <p:nvPr userDrawn="1"/>
        </p:nvSpPr>
        <p:spPr>
          <a:xfrm>
            <a:off x="7376713" y="1029444"/>
            <a:ext cx="1292087" cy="434757"/>
          </a:xfrm>
          <a:prstGeom prst="snip1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력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5794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200" y="957600"/>
            <a:ext cx="8229600" cy="511424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391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내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200" y="957600"/>
            <a:ext cx="3844768" cy="511424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54000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7488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5"/>
          </p:nvPr>
        </p:nvSpPr>
        <p:spPr>
          <a:xfrm>
            <a:off x="4788023" y="958120"/>
            <a:ext cx="3902151" cy="511372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54000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7488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12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200" y="957600"/>
            <a:ext cx="4060792" cy="511424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54000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7488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5"/>
          </p:nvPr>
        </p:nvSpPr>
        <p:spPr>
          <a:xfrm>
            <a:off x="5182789" y="4896271"/>
            <a:ext cx="3096344" cy="28803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Font typeface="Wingdings" panose="05000000000000000000" pitchFamily="2" charset="2"/>
              <a:buNone/>
              <a:defRPr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254250" indent="0">
              <a:lnSpc>
                <a:spcPct val="150000"/>
              </a:lnSpc>
              <a:buFont typeface="나눔스퀘어 Bold" panose="020B0600000101010101" pitchFamily="50" charset="-127"/>
              <a:buNone/>
              <a:defRPr sz="105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520200" indent="0">
              <a:lnSpc>
                <a:spcPct val="150000"/>
              </a:lnSpc>
              <a:buFont typeface="Wingdings" panose="05000000000000000000" pitchFamily="2" charset="2"/>
              <a:buNone/>
              <a:defRPr sz="105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54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+내용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200" y="957600"/>
            <a:ext cx="4060792" cy="257051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5"/>
          </p:nvPr>
        </p:nvSpPr>
        <p:spPr>
          <a:xfrm>
            <a:off x="4629383" y="958120"/>
            <a:ext cx="4060792" cy="256999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2"/>
          <p:cNvSpPr>
            <a:spLocks noGrp="1"/>
          </p:cNvSpPr>
          <p:nvPr>
            <p:ph idx="16"/>
          </p:nvPr>
        </p:nvSpPr>
        <p:spPr>
          <a:xfrm>
            <a:off x="442818" y="3587050"/>
            <a:ext cx="4060792" cy="257051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0" name="내용 개체 틀 2"/>
          <p:cNvSpPr>
            <a:spLocks noGrp="1"/>
          </p:cNvSpPr>
          <p:nvPr>
            <p:ph idx="17"/>
          </p:nvPr>
        </p:nvSpPr>
        <p:spPr>
          <a:xfrm>
            <a:off x="4633001" y="3587570"/>
            <a:ext cx="4060792" cy="256999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88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슬라이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2771800" y="957600"/>
            <a:ext cx="5897000" cy="511424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2"/>
          <p:cNvSpPr>
            <a:spLocks noGrp="1"/>
          </p:cNvSpPr>
          <p:nvPr>
            <p:ph idx="15"/>
          </p:nvPr>
        </p:nvSpPr>
        <p:spPr>
          <a:xfrm>
            <a:off x="439200" y="957600"/>
            <a:ext cx="2188584" cy="511424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477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슬라이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6732240" y="957600"/>
            <a:ext cx="1936560" cy="511424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2"/>
          <p:cNvSpPr>
            <a:spLocks noGrp="1"/>
          </p:cNvSpPr>
          <p:nvPr>
            <p:ph idx="15"/>
          </p:nvPr>
        </p:nvSpPr>
        <p:spPr>
          <a:xfrm>
            <a:off x="439200" y="957600"/>
            <a:ext cx="6149024" cy="511424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9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200" y="957600"/>
            <a:ext cx="4060792" cy="511424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54000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7488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10580" y="882873"/>
            <a:ext cx="8401965" cy="0"/>
          </a:xfrm>
          <a:prstGeom prst="line">
            <a:avLst/>
          </a:prstGeom>
          <a:ln w="381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5"/>
          </p:nvPr>
        </p:nvSpPr>
        <p:spPr>
          <a:xfrm>
            <a:off x="5182789" y="4896271"/>
            <a:ext cx="3096344" cy="28803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Font typeface="Wingdings" panose="05000000000000000000" pitchFamily="2" charset="2"/>
              <a:buNone/>
              <a:defRPr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254250" indent="0">
              <a:lnSpc>
                <a:spcPct val="150000"/>
              </a:lnSpc>
              <a:buFont typeface="나눔스퀘어 Bold" panose="020B0600000101010101" pitchFamily="50" charset="-127"/>
              <a:buNone/>
              <a:defRPr sz="105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520200" indent="0">
              <a:lnSpc>
                <a:spcPct val="150000"/>
              </a:lnSpc>
              <a:buFont typeface="Wingdings" panose="05000000000000000000" pitchFamily="2" charset="2"/>
              <a:buNone/>
              <a:defRPr sz="105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64111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슬라이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441255" y="4320206"/>
            <a:ext cx="8227545" cy="1751637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2"/>
          <p:cNvSpPr>
            <a:spLocks noGrp="1"/>
          </p:cNvSpPr>
          <p:nvPr>
            <p:ph idx="15"/>
          </p:nvPr>
        </p:nvSpPr>
        <p:spPr>
          <a:xfrm>
            <a:off x="439200" y="957600"/>
            <a:ext cx="8237256" cy="3362607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83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슬라이드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441255" y="4320206"/>
            <a:ext cx="8227545" cy="1751637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2"/>
          <p:cNvSpPr>
            <a:spLocks noGrp="1"/>
          </p:cNvSpPr>
          <p:nvPr>
            <p:ph idx="15"/>
          </p:nvPr>
        </p:nvSpPr>
        <p:spPr>
          <a:xfrm>
            <a:off x="439200" y="957600"/>
            <a:ext cx="8237256" cy="62630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1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1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내용 개체 틀 2"/>
          <p:cNvSpPr>
            <a:spLocks noGrp="1"/>
          </p:cNvSpPr>
          <p:nvPr>
            <p:ph idx="16"/>
          </p:nvPr>
        </p:nvSpPr>
        <p:spPr>
          <a:xfrm>
            <a:off x="441255" y="1655911"/>
            <a:ext cx="8237256" cy="2592288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442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441255" y="4320206"/>
            <a:ext cx="8227545" cy="17516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54000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8" name="내용 개체 틀 2"/>
          <p:cNvSpPr>
            <a:spLocks noGrp="1"/>
          </p:cNvSpPr>
          <p:nvPr>
            <p:ph idx="15"/>
          </p:nvPr>
        </p:nvSpPr>
        <p:spPr>
          <a:xfrm>
            <a:off x="439200" y="957600"/>
            <a:ext cx="8237256" cy="62630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1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1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372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938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8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+내용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200" y="957600"/>
            <a:ext cx="4060792" cy="257051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  <a:prstGeom prst="rect">
            <a:avLst/>
          </a:prstGeo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10580" y="882873"/>
            <a:ext cx="8401965" cy="0"/>
          </a:xfrm>
          <a:prstGeom prst="line">
            <a:avLst/>
          </a:prstGeom>
          <a:ln w="381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5"/>
          </p:nvPr>
        </p:nvSpPr>
        <p:spPr>
          <a:xfrm>
            <a:off x="4629383" y="958120"/>
            <a:ext cx="4060792" cy="256999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2"/>
          <p:cNvSpPr>
            <a:spLocks noGrp="1"/>
          </p:cNvSpPr>
          <p:nvPr>
            <p:ph idx="16"/>
          </p:nvPr>
        </p:nvSpPr>
        <p:spPr>
          <a:xfrm>
            <a:off x="442818" y="3587050"/>
            <a:ext cx="4060792" cy="257051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0" name="내용 개체 틀 2"/>
          <p:cNvSpPr>
            <a:spLocks noGrp="1"/>
          </p:cNvSpPr>
          <p:nvPr>
            <p:ph idx="17"/>
          </p:nvPr>
        </p:nvSpPr>
        <p:spPr>
          <a:xfrm>
            <a:off x="4633001" y="3587570"/>
            <a:ext cx="4060792" cy="256999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2674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슬라이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  <a:prstGeom prst="rect">
            <a:avLst/>
          </a:prstGeo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10580" y="882873"/>
            <a:ext cx="8401965" cy="0"/>
          </a:xfrm>
          <a:prstGeom prst="line">
            <a:avLst/>
          </a:prstGeom>
          <a:ln w="381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2771800" y="957600"/>
            <a:ext cx="5897000" cy="511424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2"/>
          <p:cNvSpPr>
            <a:spLocks noGrp="1"/>
          </p:cNvSpPr>
          <p:nvPr>
            <p:ph idx="15"/>
          </p:nvPr>
        </p:nvSpPr>
        <p:spPr>
          <a:xfrm>
            <a:off x="439200" y="957600"/>
            <a:ext cx="2188584" cy="511424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6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슬라이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  <a:prstGeom prst="rect">
            <a:avLst/>
          </a:prstGeo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10580" y="882873"/>
            <a:ext cx="8401965" cy="0"/>
          </a:xfrm>
          <a:prstGeom prst="line">
            <a:avLst/>
          </a:prstGeom>
          <a:ln w="381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6732240" y="957600"/>
            <a:ext cx="1936560" cy="511424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2"/>
          <p:cNvSpPr>
            <a:spLocks noGrp="1"/>
          </p:cNvSpPr>
          <p:nvPr>
            <p:ph idx="15"/>
          </p:nvPr>
        </p:nvSpPr>
        <p:spPr>
          <a:xfrm>
            <a:off x="439200" y="957600"/>
            <a:ext cx="6149024" cy="511424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8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슬라이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  <a:prstGeom prst="rect">
            <a:avLst/>
          </a:prstGeo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10580" y="882873"/>
            <a:ext cx="8401965" cy="0"/>
          </a:xfrm>
          <a:prstGeom prst="line">
            <a:avLst/>
          </a:prstGeom>
          <a:ln w="381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441255" y="4320206"/>
            <a:ext cx="8227545" cy="1751637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2"/>
          <p:cNvSpPr>
            <a:spLocks noGrp="1"/>
          </p:cNvSpPr>
          <p:nvPr>
            <p:ph idx="15"/>
          </p:nvPr>
        </p:nvSpPr>
        <p:spPr>
          <a:xfrm>
            <a:off x="439200" y="957600"/>
            <a:ext cx="8237256" cy="3362607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0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슬라이드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  <a:prstGeom prst="rect">
            <a:avLst/>
          </a:prstGeo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10580" y="882873"/>
            <a:ext cx="8401965" cy="0"/>
          </a:xfrm>
          <a:prstGeom prst="line">
            <a:avLst/>
          </a:prstGeom>
          <a:ln w="381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441255" y="4320206"/>
            <a:ext cx="8227545" cy="1751637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2"/>
          <p:cNvSpPr>
            <a:spLocks noGrp="1"/>
          </p:cNvSpPr>
          <p:nvPr>
            <p:ph idx="15"/>
          </p:nvPr>
        </p:nvSpPr>
        <p:spPr>
          <a:xfrm>
            <a:off x="439200" y="957600"/>
            <a:ext cx="8237256" cy="62630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1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1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내용 개체 틀 2"/>
          <p:cNvSpPr>
            <a:spLocks noGrp="1"/>
          </p:cNvSpPr>
          <p:nvPr>
            <p:ph idx="16"/>
          </p:nvPr>
        </p:nvSpPr>
        <p:spPr>
          <a:xfrm>
            <a:off x="441255" y="1655911"/>
            <a:ext cx="8237256" cy="2592288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5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240" y="6063430"/>
            <a:ext cx="2133600" cy="345009"/>
          </a:xfrm>
          <a:prstGeom prst="rect">
            <a:avLst/>
          </a:prstGeom>
        </p:spPr>
        <p:txBody>
          <a:bodyPr/>
          <a:lstStyle/>
          <a:p>
            <a:fld id="{E4833491-8581-43E2-ACFC-7AA3571322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39774" y="6071844"/>
            <a:ext cx="204225" cy="302774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5600" y="219600"/>
            <a:ext cx="6840000" cy="172800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>
              <a:defRPr sz="1100">
                <a:solidFill>
                  <a:srgbClr val="EB19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536" y="215751"/>
            <a:ext cx="45719" cy="504056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12360" y="494295"/>
            <a:ext cx="110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http://rexsoft.org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10580" y="882873"/>
            <a:ext cx="8401965" cy="0"/>
          </a:xfrm>
          <a:prstGeom prst="line">
            <a:avLst/>
          </a:prstGeom>
          <a:ln w="381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" y="370800"/>
            <a:ext cx="6840000" cy="38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슬라이드 제목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441255" y="4320206"/>
            <a:ext cx="8227545" cy="17516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54000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8" name="내용 개체 틀 2"/>
          <p:cNvSpPr>
            <a:spLocks noGrp="1"/>
          </p:cNvSpPr>
          <p:nvPr>
            <p:ph idx="15"/>
          </p:nvPr>
        </p:nvSpPr>
        <p:spPr>
          <a:xfrm>
            <a:off x="439200" y="957600"/>
            <a:ext cx="8237256" cy="62630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42950" indent="-285750">
              <a:lnSpc>
                <a:spcPct val="150000"/>
              </a:lnSpc>
              <a:buFont typeface="나눔스퀘어 Bold" panose="020B0600000101010101" pitchFamily="50" charset="-127"/>
              <a:buChar char="–"/>
              <a:defRPr sz="13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1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1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23200"/>
            <a:ext cx="1008000" cy="2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59508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12041"/>
            <a:ext cx="8229600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1B1EB8-6E77-4F5E-B224-03A2E3596A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b="26459"/>
          <a:stretch/>
        </p:blipFill>
        <p:spPr>
          <a:xfrm>
            <a:off x="8079445" y="203450"/>
            <a:ext cx="774319" cy="57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5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73" r:id="rId3"/>
    <p:sldLayoutId id="2147483669" r:id="rId4"/>
    <p:sldLayoutId id="2147483665" r:id="rId5"/>
    <p:sldLayoutId id="2147483666" r:id="rId6"/>
    <p:sldLayoutId id="2147483668" r:id="rId7"/>
    <p:sldLayoutId id="2147483667" r:id="rId8"/>
    <p:sldLayoutId id="2147483670" r:id="rId9"/>
    <p:sldLayoutId id="2147483663" r:id="rId10"/>
    <p:sldLayoutId id="2147483664" r:id="rId11"/>
    <p:sldLayoutId id="2147483649" r:id="rId12"/>
    <p:sldLayoutId id="2147483660" r:id="rId13"/>
    <p:sldLayoutId id="2147483651" r:id="rId14"/>
    <p:sldLayoutId id="2147483686" r:id="rId15"/>
    <p:sldLayoutId id="2147483672" r:id="rId16"/>
    <p:sldLayoutId id="2147483689" r:id="rId17"/>
    <p:sldLayoutId id="2147483693" r:id="rId18"/>
    <p:sldLayoutId id="2147483714" r:id="rId19"/>
    <p:sldLayoutId id="2147483716" r:id="rId20"/>
    <p:sldLayoutId id="2147483717" r:id="rId2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1588" y="-273"/>
            <a:ext cx="9144000" cy="864095"/>
          </a:xfrm>
          <a:prstGeom prst="rect">
            <a:avLst/>
          </a:prstGeom>
          <a:pattFill prst="diagBrick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59508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12041"/>
            <a:ext cx="8229600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30888" y="6006163"/>
            <a:ext cx="21336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4833491-8581-43E2-ACFC-7AA3571322B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-272"/>
            <a:ext cx="9144000" cy="864094"/>
          </a:xfrm>
          <a:prstGeom prst="rect">
            <a:avLst/>
          </a:prstGeom>
          <a:solidFill>
            <a:srgbClr val="3B3838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588" y="791543"/>
            <a:ext cx="9142412" cy="108000"/>
          </a:xfrm>
          <a:prstGeom prst="rect">
            <a:avLst/>
          </a:prstGeom>
          <a:solidFill>
            <a:srgbClr val="EB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671807" y="192601"/>
            <a:ext cx="99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70779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31CD96-2D00-4683-936F-4B89B6DFB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TM</a:t>
            </a:r>
            <a:r>
              <a:rPr lang="ko-KR" altLang="en-US"/>
              <a:t> </a:t>
            </a:r>
            <a:r>
              <a:rPr lang="en-US" altLang="ko-KR"/>
              <a:t>technique</a:t>
            </a:r>
            <a:r>
              <a:rPr lang="ko-KR" altLang="en-US"/>
              <a:t>을 활용한</a:t>
            </a:r>
            <a:r>
              <a:rPr lang="en-US" altLang="ko-KR"/>
              <a:t> COVID-19 </a:t>
            </a:r>
            <a:r>
              <a:rPr lang="ko-KR" altLang="en-US"/>
              <a:t>비임상연구의 </a:t>
            </a:r>
            <a:r>
              <a:rPr lang="en-US" altLang="ko-KR"/>
              <a:t>Bionetwork </a:t>
            </a:r>
            <a:r>
              <a:rPr lang="ko-KR" altLang="en-US"/>
              <a:t>구축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CAFD39-BD02-4CD7-A223-F517E5CE6F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Study flow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8912A6-95A1-49E4-AE7A-02D8EB604876}"/>
              </a:ext>
            </a:extLst>
          </p:cNvPr>
          <p:cNvSpPr/>
          <p:nvPr/>
        </p:nvSpPr>
        <p:spPr>
          <a:xfrm>
            <a:off x="1330413" y="1775120"/>
            <a:ext cx="6467297" cy="465096"/>
          </a:xfrm>
          <a:prstGeom prst="rect">
            <a:avLst/>
          </a:prstGeom>
          <a:solidFill>
            <a:srgbClr val="D9230F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통계청 </a:t>
            </a:r>
            <a:r>
              <a:rPr lang="en-US" altLang="ko-KR" sz="1600" b="1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(KOSIS) openAPI</a:t>
            </a:r>
            <a:endParaRPr lang="ko-KR" altLang="en-US" sz="1600" b="1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8E7A35-0282-490A-B8D9-ED32E982C6B1}"/>
              </a:ext>
            </a:extLst>
          </p:cNvPr>
          <p:cNvSpPr/>
          <p:nvPr/>
        </p:nvSpPr>
        <p:spPr>
          <a:xfrm>
            <a:off x="1330413" y="2477336"/>
            <a:ext cx="3236296" cy="59720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지역사회건강조사 지표 다운로드 및 정제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9417A4-5594-49AE-8A73-24B6D729591A}"/>
              </a:ext>
            </a:extLst>
          </p:cNvPr>
          <p:cNvSpPr/>
          <p:nvPr/>
        </p:nvSpPr>
        <p:spPr>
          <a:xfrm>
            <a:off x="4786647" y="2467239"/>
            <a:ext cx="3012798" cy="59720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e-</a:t>
            </a:r>
            <a:r>
              <a:rPr lang="ko-KR" altLang="en-US" sz="140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지방지표 다운로드 및 정제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84F9CA4-4328-4304-B010-03E82BF54A6C}"/>
              </a:ext>
            </a:extLst>
          </p:cNvPr>
          <p:cNvSpPr/>
          <p:nvPr/>
        </p:nvSpPr>
        <p:spPr>
          <a:xfrm>
            <a:off x="1333017" y="4092747"/>
            <a:ext cx="6473371" cy="534732"/>
          </a:xfrm>
          <a:prstGeom prst="roundRect">
            <a:avLst/>
          </a:prstGeom>
          <a:noFill/>
          <a:ln w="38100">
            <a:solidFill>
              <a:srgbClr val="D9230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네트워크분석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연관분석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요인분석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핫스팟분석 및 동적공간패널모형분석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81208E-956C-47B9-8B9E-EC17176B6939}"/>
              </a:ext>
            </a:extLst>
          </p:cNvPr>
          <p:cNvSpPr txBox="1"/>
          <p:nvPr/>
        </p:nvSpPr>
        <p:spPr>
          <a:xfrm>
            <a:off x="1333017" y="3190044"/>
            <a:ext cx="3236296" cy="6197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수치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변화량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변화율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달성도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격차분석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내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지역 간 격차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6A1BF9-BFF2-4936-85F8-B9923E5BB6D2}"/>
              </a:ext>
            </a:extLst>
          </p:cNvPr>
          <p:cNvSpPr txBox="1"/>
          <p:nvPr/>
        </p:nvSpPr>
        <p:spPr>
          <a:xfrm>
            <a:off x="4786646" y="3195722"/>
            <a:ext cx="3014535" cy="6197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변화량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변화율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격차분석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간 격차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CC66EA-0F3D-40FD-85A1-BE108649474D}"/>
              </a:ext>
            </a:extLst>
          </p:cNvPr>
          <p:cNvSpPr/>
          <p:nvPr/>
        </p:nvSpPr>
        <p:spPr>
          <a:xfrm>
            <a:off x="1333017" y="4968279"/>
            <a:ext cx="6477966" cy="583741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대쉬보드 기반 자료의 시각화 및 다운로드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7D015B7-E7E0-4874-BD00-95AA6F09ABD8}"/>
              </a:ext>
            </a:extLst>
          </p:cNvPr>
          <p:cNvCxnSpPr>
            <a:cxnSpLocks/>
          </p:cNvCxnSpPr>
          <p:nvPr/>
        </p:nvCxnSpPr>
        <p:spPr>
          <a:xfrm>
            <a:off x="4683925" y="4666086"/>
            <a:ext cx="919" cy="302193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9E1AA2F-B488-851C-3EF3-16C936C64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37136" y="1478638"/>
            <a:ext cx="1447800" cy="69850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53FB26A-7EFF-BAAD-768B-896F6F04B532}"/>
              </a:ext>
            </a:extLst>
          </p:cNvPr>
          <p:cNvCxnSpPr>
            <a:cxnSpLocks/>
          </p:cNvCxnSpPr>
          <p:nvPr/>
        </p:nvCxnSpPr>
        <p:spPr>
          <a:xfrm>
            <a:off x="2624230" y="2140638"/>
            <a:ext cx="868" cy="320923"/>
          </a:xfrm>
          <a:prstGeom prst="straightConnector1">
            <a:avLst/>
          </a:prstGeom>
          <a:ln w="25400">
            <a:solidFill>
              <a:srgbClr val="D9230F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5A6E046-9920-0DEE-4943-B4263428B853}"/>
              </a:ext>
            </a:extLst>
          </p:cNvPr>
          <p:cNvCxnSpPr>
            <a:cxnSpLocks/>
          </p:cNvCxnSpPr>
          <p:nvPr/>
        </p:nvCxnSpPr>
        <p:spPr>
          <a:xfrm>
            <a:off x="6729994" y="2146316"/>
            <a:ext cx="868" cy="320923"/>
          </a:xfrm>
          <a:prstGeom prst="straightConnector1">
            <a:avLst/>
          </a:prstGeom>
          <a:ln w="25400">
            <a:solidFill>
              <a:srgbClr val="D9230F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00D14D5-9C81-5706-36AC-42E95358F406}"/>
              </a:ext>
            </a:extLst>
          </p:cNvPr>
          <p:cNvCxnSpPr>
            <a:cxnSpLocks/>
          </p:cNvCxnSpPr>
          <p:nvPr/>
        </p:nvCxnSpPr>
        <p:spPr>
          <a:xfrm>
            <a:off x="2624230" y="3829267"/>
            <a:ext cx="868" cy="219195"/>
          </a:xfrm>
          <a:prstGeom prst="straightConnector1">
            <a:avLst/>
          </a:prstGeom>
          <a:ln w="25400">
            <a:solidFill>
              <a:srgbClr val="D9230F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A63EBD8-CDBB-63B9-23B0-9AEA141DCCF8}"/>
              </a:ext>
            </a:extLst>
          </p:cNvPr>
          <p:cNvCxnSpPr>
            <a:cxnSpLocks/>
          </p:cNvCxnSpPr>
          <p:nvPr/>
        </p:nvCxnSpPr>
        <p:spPr>
          <a:xfrm>
            <a:off x="6729994" y="3834945"/>
            <a:ext cx="868" cy="219195"/>
          </a:xfrm>
          <a:prstGeom prst="straightConnector1">
            <a:avLst/>
          </a:prstGeom>
          <a:ln w="25400">
            <a:solidFill>
              <a:srgbClr val="D9230F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9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31CD96-2D00-4683-936F-4B89B6DFB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TM</a:t>
            </a:r>
            <a:r>
              <a:rPr lang="ko-KR" altLang="en-US"/>
              <a:t> </a:t>
            </a:r>
            <a:r>
              <a:rPr lang="en-US" altLang="ko-KR"/>
              <a:t>technique</a:t>
            </a:r>
            <a:r>
              <a:rPr lang="ko-KR" altLang="en-US"/>
              <a:t>을 활용한</a:t>
            </a:r>
            <a:r>
              <a:rPr lang="en-US" altLang="ko-KR"/>
              <a:t> COVID-19 </a:t>
            </a:r>
            <a:r>
              <a:rPr lang="ko-KR" altLang="en-US"/>
              <a:t>비임상연구의 </a:t>
            </a:r>
            <a:r>
              <a:rPr lang="en-US" altLang="ko-KR"/>
              <a:t>Bionetwork </a:t>
            </a:r>
            <a:r>
              <a:rPr lang="ko-KR" altLang="en-US"/>
              <a:t>구축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CAFD39-BD02-4CD7-A223-F517E5CE6F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Study flow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8912A6-95A1-49E4-AE7A-02D8EB604876}"/>
              </a:ext>
            </a:extLst>
          </p:cNvPr>
          <p:cNvSpPr/>
          <p:nvPr/>
        </p:nvSpPr>
        <p:spPr>
          <a:xfrm>
            <a:off x="1330413" y="1775120"/>
            <a:ext cx="6467297" cy="465096"/>
          </a:xfrm>
          <a:prstGeom prst="rect">
            <a:avLst/>
          </a:prstGeom>
          <a:solidFill>
            <a:schemeClr val="bg1">
              <a:lumMod val="65000"/>
              <a:alpha val="99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통계청 </a:t>
            </a:r>
            <a:r>
              <a:rPr lang="en-US" altLang="ko-KR" sz="1600" b="1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(KOSIS) openAPI</a:t>
            </a:r>
            <a:endParaRPr lang="ko-KR" altLang="en-US" sz="1600" b="1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8E7A35-0282-490A-B8D9-ED32E982C6B1}"/>
              </a:ext>
            </a:extLst>
          </p:cNvPr>
          <p:cNvSpPr/>
          <p:nvPr/>
        </p:nvSpPr>
        <p:spPr>
          <a:xfrm>
            <a:off x="1330413" y="2477336"/>
            <a:ext cx="3236296" cy="597207"/>
          </a:xfrm>
          <a:prstGeom prst="rect">
            <a:avLst/>
          </a:prstGeom>
          <a:solidFill>
            <a:srgbClr val="D9230F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지역사회건강조사 지표 다운로드 및 정제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9417A4-5594-49AE-8A73-24B6D729591A}"/>
              </a:ext>
            </a:extLst>
          </p:cNvPr>
          <p:cNvSpPr/>
          <p:nvPr/>
        </p:nvSpPr>
        <p:spPr>
          <a:xfrm>
            <a:off x="4786647" y="2467239"/>
            <a:ext cx="3012798" cy="597207"/>
          </a:xfrm>
          <a:prstGeom prst="rect">
            <a:avLst/>
          </a:prstGeom>
          <a:solidFill>
            <a:srgbClr val="D9230F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e-</a:t>
            </a:r>
            <a:r>
              <a:rPr lang="ko-KR" altLang="en-US" sz="140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지방지표 다운로드 및 정제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84F9CA4-4328-4304-B010-03E82BF54A6C}"/>
              </a:ext>
            </a:extLst>
          </p:cNvPr>
          <p:cNvSpPr/>
          <p:nvPr/>
        </p:nvSpPr>
        <p:spPr>
          <a:xfrm>
            <a:off x="1333017" y="4092747"/>
            <a:ext cx="6473371" cy="534732"/>
          </a:xfrm>
          <a:prstGeom prst="roundRect">
            <a:avLst/>
          </a:prstGeom>
          <a:noFill/>
          <a:ln w="38100">
            <a:solidFill>
              <a:srgbClr val="D9230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네트워크분석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연관분석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요인분석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핫스팟분석 및 동적공간패널모형분석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81208E-956C-47B9-8B9E-EC17176B6939}"/>
              </a:ext>
            </a:extLst>
          </p:cNvPr>
          <p:cNvSpPr txBox="1"/>
          <p:nvPr/>
        </p:nvSpPr>
        <p:spPr>
          <a:xfrm>
            <a:off x="1333017" y="3190044"/>
            <a:ext cx="3236296" cy="6197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수치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변화량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변화율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달성도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격차분석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내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지역 간 격차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6A1BF9-BFF2-4936-85F8-B9923E5BB6D2}"/>
              </a:ext>
            </a:extLst>
          </p:cNvPr>
          <p:cNvSpPr txBox="1"/>
          <p:nvPr/>
        </p:nvSpPr>
        <p:spPr>
          <a:xfrm>
            <a:off x="4786646" y="3195722"/>
            <a:ext cx="3014535" cy="6197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변화량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변화율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격차분석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간 격차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CC66EA-0F3D-40FD-85A1-BE108649474D}"/>
              </a:ext>
            </a:extLst>
          </p:cNvPr>
          <p:cNvSpPr/>
          <p:nvPr/>
        </p:nvSpPr>
        <p:spPr>
          <a:xfrm>
            <a:off x="1333017" y="4968279"/>
            <a:ext cx="6477966" cy="583741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대쉬보드 기반 자료의 시각화 및 다운로드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7D015B7-E7E0-4874-BD00-95AA6F09ABD8}"/>
              </a:ext>
            </a:extLst>
          </p:cNvPr>
          <p:cNvCxnSpPr>
            <a:cxnSpLocks/>
          </p:cNvCxnSpPr>
          <p:nvPr/>
        </p:nvCxnSpPr>
        <p:spPr>
          <a:xfrm>
            <a:off x="4683925" y="4666086"/>
            <a:ext cx="919" cy="302193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9E1AA2F-B488-851C-3EF3-16C936C64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37136" y="1478638"/>
            <a:ext cx="1447800" cy="69850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53FB26A-7EFF-BAAD-768B-896F6F04B532}"/>
              </a:ext>
            </a:extLst>
          </p:cNvPr>
          <p:cNvCxnSpPr>
            <a:cxnSpLocks/>
          </p:cNvCxnSpPr>
          <p:nvPr/>
        </p:nvCxnSpPr>
        <p:spPr>
          <a:xfrm>
            <a:off x="2625098" y="2240216"/>
            <a:ext cx="0" cy="22134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5A6E046-9920-0DEE-4943-B4263428B853}"/>
              </a:ext>
            </a:extLst>
          </p:cNvPr>
          <p:cNvCxnSpPr>
            <a:cxnSpLocks/>
          </p:cNvCxnSpPr>
          <p:nvPr/>
        </p:nvCxnSpPr>
        <p:spPr>
          <a:xfrm>
            <a:off x="6729994" y="2240216"/>
            <a:ext cx="868" cy="227023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00D14D5-9C81-5706-36AC-42E95358F406}"/>
              </a:ext>
            </a:extLst>
          </p:cNvPr>
          <p:cNvCxnSpPr>
            <a:cxnSpLocks/>
          </p:cNvCxnSpPr>
          <p:nvPr/>
        </p:nvCxnSpPr>
        <p:spPr>
          <a:xfrm>
            <a:off x="2624230" y="3829267"/>
            <a:ext cx="868" cy="219195"/>
          </a:xfrm>
          <a:prstGeom prst="straightConnector1">
            <a:avLst/>
          </a:prstGeom>
          <a:ln w="25400">
            <a:solidFill>
              <a:srgbClr val="D9230F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A63EBD8-CDBB-63B9-23B0-9AEA141DCCF8}"/>
              </a:ext>
            </a:extLst>
          </p:cNvPr>
          <p:cNvCxnSpPr>
            <a:cxnSpLocks/>
          </p:cNvCxnSpPr>
          <p:nvPr/>
        </p:nvCxnSpPr>
        <p:spPr>
          <a:xfrm>
            <a:off x="6729994" y="3834945"/>
            <a:ext cx="868" cy="219195"/>
          </a:xfrm>
          <a:prstGeom prst="straightConnector1">
            <a:avLst/>
          </a:prstGeom>
          <a:ln w="25400">
            <a:solidFill>
              <a:srgbClr val="D9230F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66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2A27E13-14B2-ECEE-99E0-F7A46FA96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738" y="1649073"/>
            <a:ext cx="8229600" cy="3731304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813A61-3E83-A989-D8BE-B5CC89245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3A1520-763C-CC2A-5D8F-C394CF368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BF7C98-3F61-60E2-9503-B11F4F190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52936" y="2619375"/>
            <a:ext cx="32131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5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31CD96-2D00-4683-936F-4B89B6DFB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TM</a:t>
            </a:r>
            <a:r>
              <a:rPr lang="ko-KR" altLang="en-US"/>
              <a:t> </a:t>
            </a:r>
            <a:r>
              <a:rPr lang="en-US" altLang="ko-KR"/>
              <a:t>technique</a:t>
            </a:r>
            <a:r>
              <a:rPr lang="ko-KR" altLang="en-US"/>
              <a:t>을 활용한</a:t>
            </a:r>
            <a:r>
              <a:rPr lang="en-US" altLang="ko-KR"/>
              <a:t> COVID-19 </a:t>
            </a:r>
            <a:r>
              <a:rPr lang="ko-KR" altLang="en-US"/>
              <a:t>비임상연구의 </a:t>
            </a:r>
            <a:r>
              <a:rPr lang="en-US" altLang="ko-KR"/>
              <a:t>Bionetwork </a:t>
            </a:r>
            <a:r>
              <a:rPr lang="ko-KR" altLang="en-US"/>
              <a:t>구축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CAFD39-BD02-4CD7-A223-F517E5CE6F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Study flow</a:t>
            </a: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E1AA2F-B488-851C-3EF3-16C936C64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37136" y="1478638"/>
            <a:ext cx="1447800" cy="698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8912A6-95A1-49E4-AE7A-02D8EB604876}"/>
              </a:ext>
            </a:extLst>
          </p:cNvPr>
          <p:cNvSpPr/>
          <p:nvPr/>
        </p:nvSpPr>
        <p:spPr>
          <a:xfrm>
            <a:off x="1260499" y="1107808"/>
            <a:ext cx="6681550" cy="465096"/>
          </a:xfrm>
          <a:prstGeom prst="rect">
            <a:avLst/>
          </a:prstGeom>
          <a:solidFill>
            <a:srgbClr val="D9230F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통계청 </a:t>
            </a:r>
            <a:r>
              <a:rPr lang="en-US" altLang="ko-KR" sz="1400" b="1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(KOSIS) openAPI</a:t>
            </a:r>
            <a:endParaRPr lang="ko-KR" altLang="en-US" sz="1400" b="1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8E7A35-0282-490A-B8D9-ED32E982C6B1}"/>
              </a:ext>
            </a:extLst>
          </p:cNvPr>
          <p:cNvSpPr/>
          <p:nvPr/>
        </p:nvSpPr>
        <p:spPr>
          <a:xfrm>
            <a:off x="1260499" y="1780833"/>
            <a:ext cx="3235580" cy="45114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지역사회건강조사 지표 다운로드 및 정제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9417A4-5594-49AE-8A73-24B6D729591A}"/>
              </a:ext>
            </a:extLst>
          </p:cNvPr>
          <p:cNvSpPr/>
          <p:nvPr/>
        </p:nvSpPr>
        <p:spPr>
          <a:xfrm>
            <a:off x="4716017" y="1770735"/>
            <a:ext cx="3236400" cy="46123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e-</a:t>
            </a:r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지방지표 다운로드 및 정제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84F9CA4-4328-4304-B010-03E82BF54A6C}"/>
              </a:ext>
            </a:extLst>
          </p:cNvPr>
          <p:cNvSpPr/>
          <p:nvPr/>
        </p:nvSpPr>
        <p:spPr>
          <a:xfrm>
            <a:off x="1257893" y="3135196"/>
            <a:ext cx="6681551" cy="53334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D9230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D92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네트워크분석 </a:t>
            </a:r>
            <a:r>
              <a:rPr lang="en-US" altLang="ko-KR" sz="1200">
                <a:solidFill>
                  <a:srgbClr val="D92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>
                <a:solidFill>
                  <a:srgbClr val="D92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연관분석 </a:t>
            </a:r>
            <a:r>
              <a:rPr lang="en-US" altLang="ko-KR" sz="1200">
                <a:solidFill>
                  <a:srgbClr val="D92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>
                <a:solidFill>
                  <a:srgbClr val="D92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요인분석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81208E-956C-47B9-8B9E-EC17176B6939}"/>
              </a:ext>
            </a:extLst>
          </p:cNvPr>
          <p:cNvSpPr txBox="1"/>
          <p:nvPr/>
        </p:nvSpPr>
        <p:spPr>
          <a:xfrm>
            <a:off x="1260499" y="2332855"/>
            <a:ext cx="3233844" cy="5757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수치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변화량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변화율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달성도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격차분석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내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지역 간 격차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6A1BF9-BFF2-4936-85F8-B9923E5BB6D2}"/>
              </a:ext>
            </a:extLst>
          </p:cNvPr>
          <p:cNvSpPr txBox="1"/>
          <p:nvPr/>
        </p:nvSpPr>
        <p:spPr>
          <a:xfrm>
            <a:off x="4716017" y="2332855"/>
            <a:ext cx="3230372" cy="5757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수치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변화량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변화율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격차분석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간 격차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CC66EA-0F3D-40FD-85A1-BE108649474D}"/>
              </a:ext>
            </a:extLst>
          </p:cNvPr>
          <p:cNvSpPr/>
          <p:nvPr/>
        </p:nvSpPr>
        <p:spPr>
          <a:xfrm>
            <a:off x="1257893" y="3884542"/>
            <a:ext cx="6688496" cy="464400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대쉬보드 기반 자료의 시각화 및 다운로드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7D015B7-E7E0-4874-BD00-95AA6F09ABD8}"/>
              </a:ext>
            </a:extLst>
          </p:cNvPr>
          <p:cNvCxnSpPr>
            <a:cxnSpLocks/>
          </p:cNvCxnSpPr>
          <p:nvPr/>
        </p:nvCxnSpPr>
        <p:spPr>
          <a:xfrm>
            <a:off x="4608000" y="3668542"/>
            <a:ext cx="0" cy="2160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53FB26A-7EFF-BAAD-768B-896F6F04B532}"/>
              </a:ext>
            </a:extLst>
          </p:cNvPr>
          <p:cNvCxnSpPr>
            <a:cxnSpLocks/>
          </p:cNvCxnSpPr>
          <p:nvPr/>
        </p:nvCxnSpPr>
        <p:spPr>
          <a:xfrm>
            <a:off x="2926779" y="1439887"/>
            <a:ext cx="868" cy="320923"/>
          </a:xfrm>
          <a:prstGeom prst="straightConnector1">
            <a:avLst/>
          </a:prstGeom>
          <a:ln w="25400">
            <a:solidFill>
              <a:srgbClr val="D9230F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5A6E046-9920-0DEE-4943-B4263428B853}"/>
              </a:ext>
            </a:extLst>
          </p:cNvPr>
          <p:cNvCxnSpPr>
            <a:cxnSpLocks/>
          </p:cNvCxnSpPr>
          <p:nvPr/>
        </p:nvCxnSpPr>
        <p:spPr>
          <a:xfrm>
            <a:off x="6217222" y="1439887"/>
            <a:ext cx="868" cy="320923"/>
          </a:xfrm>
          <a:prstGeom prst="straightConnector1">
            <a:avLst/>
          </a:prstGeom>
          <a:ln w="25400">
            <a:solidFill>
              <a:srgbClr val="D9230F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00D14D5-9C81-5706-36AC-42E95358F406}"/>
              </a:ext>
            </a:extLst>
          </p:cNvPr>
          <p:cNvCxnSpPr>
            <a:cxnSpLocks/>
          </p:cNvCxnSpPr>
          <p:nvPr/>
        </p:nvCxnSpPr>
        <p:spPr>
          <a:xfrm>
            <a:off x="2916063" y="2916000"/>
            <a:ext cx="868" cy="219195"/>
          </a:xfrm>
          <a:prstGeom prst="straightConnector1">
            <a:avLst/>
          </a:prstGeom>
          <a:ln w="25400">
            <a:solidFill>
              <a:srgbClr val="D9230F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A63EBD8-CDBB-63B9-23B0-9AEA141DCCF8}"/>
              </a:ext>
            </a:extLst>
          </p:cNvPr>
          <p:cNvCxnSpPr>
            <a:cxnSpLocks/>
          </p:cNvCxnSpPr>
          <p:nvPr/>
        </p:nvCxnSpPr>
        <p:spPr>
          <a:xfrm>
            <a:off x="6227071" y="2916000"/>
            <a:ext cx="868" cy="219195"/>
          </a:xfrm>
          <a:prstGeom prst="straightConnector1">
            <a:avLst/>
          </a:prstGeom>
          <a:ln w="25400">
            <a:solidFill>
              <a:srgbClr val="D9230F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5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31CD96-2D00-4683-936F-4B89B6DFB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TM</a:t>
            </a:r>
            <a:r>
              <a:rPr lang="ko-KR" altLang="en-US"/>
              <a:t> </a:t>
            </a:r>
            <a:r>
              <a:rPr lang="en-US" altLang="ko-KR"/>
              <a:t>technique</a:t>
            </a:r>
            <a:r>
              <a:rPr lang="ko-KR" altLang="en-US"/>
              <a:t>을 활용한</a:t>
            </a:r>
            <a:r>
              <a:rPr lang="en-US" altLang="ko-KR"/>
              <a:t> COVID-19 </a:t>
            </a:r>
            <a:r>
              <a:rPr lang="ko-KR" altLang="en-US"/>
              <a:t>비임상연구의 </a:t>
            </a:r>
            <a:r>
              <a:rPr lang="en-US" altLang="ko-KR"/>
              <a:t>Bionetwork </a:t>
            </a:r>
            <a:r>
              <a:rPr lang="ko-KR" altLang="en-US"/>
              <a:t>구축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CAFD39-BD02-4CD7-A223-F517E5CE6F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Study flow</a:t>
            </a: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E1AA2F-B488-851C-3EF3-16C936C64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37136" y="1478638"/>
            <a:ext cx="1447800" cy="6985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85ABF942-EE8E-E94D-C1A8-4A48BC91D24C}"/>
              </a:ext>
            </a:extLst>
          </p:cNvPr>
          <p:cNvGrpSpPr/>
          <p:nvPr/>
        </p:nvGrpSpPr>
        <p:grpSpPr>
          <a:xfrm>
            <a:off x="1257893" y="1148168"/>
            <a:ext cx="6694524" cy="3160475"/>
            <a:chOff x="1257893" y="1148168"/>
            <a:chExt cx="6694524" cy="316047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8912A6-95A1-49E4-AE7A-02D8EB604876}"/>
                </a:ext>
              </a:extLst>
            </p:cNvPr>
            <p:cNvSpPr/>
            <p:nvPr/>
          </p:nvSpPr>
          <p:spPr>
            <a:xfrm>
              <a:off x="1260499" y="1148168"/>
              <a:ext cx="6681550" cy="384377"/>
            </a:xfrm>
            <a:prstGeom prst="rect">
              <a:avLst/>
            </a:prstGeom>
            <a:solidFill>
              <a:srgbClr val="D9230F"/>
            </a:solidFill>
            <a:ln w="381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통계청 </a:t>
              </a:r>
              <a:r>
                <a:rPr lang="en-US" altLang="ko-KR" sz="1300" b="1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(KOSIS) openAPI</a:t>
              </a:r>
              <a:endParaRPr lang="ko-KR" altLang="en-US" sz="1300" b="1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98E7A35-0282-490A-B8D9-ED32E982C6B1}"/>
                </a:ext>
              </a:extLst>
            </p:cNvPr>
            <p:cNvSpPr/>
            <p:nvPr/>
          </p:nvSpPr>
          <p:spPr>
            <a:xfrm>
              <a:off x="1260499" y="1780833"/>
              <a:ext cx="3235580" cy="4511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지역사회건강조사 지표 다운로드 및 정제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9417A4-5594-49AE-8A73-24B6D729591A}"/>
                </a:ext>
              </a:extLst>
            </p:cNvPr>
            <p:cNvSpPr/>
            <p:nvPr/>
          </p:nvSpPr>
          <p:spPr>
            <a:xfrm>
              <a:off x="4716017" y="1770735"/>
              <a:ext cx="3236400" cy="4612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e-</a:t>
              </a:r>
              <a:r>
                <a:rPr lang="ko-KR" altLang="en-US" sz="130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지방지표 다운로드 및 정제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84F9CA4-4328-4304-B010-03E82BF54A6C}"/>
                </a:ext>
              </a:extLst>
            </p:cNvPr>
            <p:cNvSpPr/>
            <p:nvPr/>
          </p:nvSpPr>
          <p:spPr>
            <a:xfrm>
              <a:off x="1257893" y="3135196"/>
              <a:ext cx="6681551" cy="53334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D9230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rgbClr val="D9230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네트워크분석 </a:t>
              </a:r>
              <a:r>
                <a:rPr lang="en-US" altLang="ko-KR" sz="1200">
                  <a:solidFill>
                    <a:srgbClr val="D9230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sz="1200">
                  <a:solidFill>
                    <a:srgbClr val="D9230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연관분석 </a:t>
              </a:r>
              <a:r>
                <a:rPr lang="en-US" altLang="ko-KR" sz="1200">
                  <a:solidFill>
                    <a:srgbClr val="D9230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sz="1200">
                  <a:solidFill>
                    <a:srgbClr val="D9230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요인분석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81208E-956C-47B9-8B9E-EC17176B6939}"/>
                </a:ext>
              </a:extLst>
            </p:cNvPr>
            <p:cNvSpPr txBox="1"/>
            <p:nvPr/>
          </p:nvSpPr>
          <p:spPr>
            <a:xfrm>
              <a:off x="1260499" y="2332855"/>
              <a:ext cx="3233844" cy="57573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현황분석 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수치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변화량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변화율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달성도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격차분석 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 내 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지역 간 격차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6A1BF9-BFF2-4936-85F8-B9923E5BB6D2}"/>
                </a:ext>
              </a:extLst>
            </p:cNvPr>
            <p:cNvSpPr txBox="1"/>
            <p:nvPr/>
          </p:nvSpPr>
          <p:spPr>
            <a:xfrm>
              <a:off x="4716017" y="2332855"/>
              <a:ext cx="3230372" cy="57573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현황분석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수치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변화량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변화율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격차분석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 간 격차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CCC66EA-0F3D-40FD-85A1-BE108649474D}"/>
                </a:ext>
              </a:extLst>
            </p:cNvPr>
            <p:cNvSpPr/>
            <p:nvPr/>
          </p:nvSpPr>
          <p:spPr>
            <a:xfrm>
              <a:off x="1257893" y="3924841"/>
              <a:ext cx="6688496" cy="383802"/>
            </a:xfrm>
            <a:prstGeom prst="rect">
              <a:avLst/>
            </a:prstGeom>
            <a:solidFill>
              <a:srgbClr val="002060"/>
            </a:solidFill>
            <a:ln w="381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대쉬보드 기반 자료의 시각화 및 다운로드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7D015B7-E7E0-4874-BD00-95AA6F09ABD8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flipH="1">
              <a:off x="4602141" y="3668542"/>
              <a:ext cx="5859" cy="256299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453FB26A-7EFF-BAAD-768B-896F6F04B532}"/>
                </a:ext>
              </a:extLst>
            </p:cNvPr>
            <p:cNvCxnSpPr>
              <a:cxnSpLocks/>
            </p:cNvCxnSpPr>
            <p:nvPr/>
          </p:nvCxnSpPr>
          <p:spPr>
            <a:xfrm>
              <a:off x="2926779" y="1439887"/>
              <a:ext cx="868" cy="320923"/>
            </a:xfrm>
            <a:prstGeom prst="straightConnector1">
              <a:avLst/>
            </a:prstGeom>
            <a:ln w="25400">
              <a:solidFill>
                <a:srgbClr val="D9230F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F5A6E046-9920-0DEE-4943-B4263428B853}"/>
                </a:ext>
              </a:extLst>
            </p:cNvPr>
            <p:cNvCxnSpPr>
              <a:cxnSpLocks/>
            </p:cNvCxnSpPr>
            <p:nvPr/>
          </p:nvCxnSpPr>
          <p:spPr>
            <a:xfrm>
              <a:off x="6217222" y="1439887"/>
              <a:ext cx="868" cy="320923"/>
            </a:xfrm>
            <a:prstGeom prst="straightConnector1">
              <a:avLst/>
            </a:prstGeom>
            <a:ln w="25400">
              <a:solidFill>
                <a:srgbClr val="D9230F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00D14D5-9C81-5706-36AC-42E95358F406}"/>
                </a:ext>
              </a:extLst>
            </p:cNvPr>
            <p:cNvCxnSpPr>
              <a:cxnSpLocks/>
            </p:cNvCxnSpPr>
            <p:nvPr/>
          </p:nvCxnSpPr>
          <p:spPr>
            <a:xfrm>
              <a:off x="2916063" y="2916000"/>
              <a:ext cx="868" cy="219195"/>
            </a:xfrm>
            <a:prstGeom prst="straightConnector1">
              <a:avLst/>
            </a:prstGeom>
            <a:ln w="25400">
              <a:solidFill>
                <a:srgbClr val="D9230F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A63EBD8-CDBB-63B9-23B0-9AEA141DCCF8}"/>
                </a:ext>
              </a:extLst>
            </p:cNvPr>
            <p:cNvCxnSpPr>
              <a:cxnSpLocks/>
            </p:cNvCxnSpPr>
            <p:nvPr/>
          </p:nvCxnSpPr>
          <p:spPr>
            <a:xfrm>
              <a:off x="6227071" y="2916000"/>
              <a:ext cx="868" cy="219195"/>
            </a:xfrm>
            <a:prstGeom prst="straightConnector1">
              <a:avLst/>
            </a:prstGeom>
            <a:ln w="25400">
              <a:solidFill>
                <a:srgbClr val="D9230F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394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31CD96-2D00-4683-936F-4B89B6DFB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TM</a:t>
            </a:r>
            <a:r>
              <a:rPr lang="ko-KR" altLang="en-US"/>
              <a:t> </a:t>
            </a:r>
            <a:r>
              <a:rPr lang="en-US" altLang="ko-KR"/>
              <a:t>technique</a:t>
            </a:r>
            <a:r>
              <a:rPr lang="ko-KR" altLang="en-US"/>
              <a:t>을 활용한</a:t>
            </a:r>
            <a:r>
              <a:rPr lang="en-US" altLang="ko-KR"/>
              <a:t> COVID-19 </a:t>
            </a:r>
            <a:r>
              <a:rPr lang="ko-KR" altLang="en-US"/>
              <a:t>비임상연구의 </a:t>
            </a:r>
            <a:r>
              <a:rPr lang="en-US" altLang="ko-KR"/>
              <a:t>Bionetwork </a:t>
            </a:r>
            <a:r>
              <a:rPr lang="ko-KR" altLang="en-US"/>
              <a:t>구축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CAFD39-BD02-4CD7-A223-F517E5CE6F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Study flow</a:t>
            </a: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E1AA2F-B488-851C-3EF3-16C936C64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37136" y="1478638"/>
            <a:ext cx="1447800" cy="6985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85ABF942-EE8E-E94D-C1A8-4A48BC91D24C}"/>
              </a:ext>
            </a:extLst>
          </p:cNvPr>
          <p:cNvGrpSpPr/>
          <p:nvPr/>
        </p:nvGrpSpPr>
        <p:grpSpPr>
          <a:xfrm>
            <a:off x="1254455" y="1148168"/>
            <a:ext cx="6697962" cy="3063834"/>
            <a:chOff x="1254455" y="1148168"/>
            <a:chExt cx="6697962" cy="306383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8912A6-95A1-49E4-AE7A-02D8EB604876}"/>
                </a:ext>
              </a:extLst>
            </p:cNvPr>
            <p:cNvSpPr/>
            <p:nvPr/>
          </p:nvSpPr>
          <p:spPr>
            <a:xfrm>
              <a:off x="1260499" y="1148168"/>
              <a:ext cx="6681550" cy="3843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>
              <a:outerShdw blurRad="508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통계청 </a:t>
              </a:r>
              <a:r>
                <a:rPr lang="en-US" altLang="ko-KR" sz="1300" b="1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(KOSIS) openAPI</a:t>
              </a:r>
              <a:endParaRPr lang="ko-KR" altLang="en-US" sz="1300" b="1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98E7A35-0282-490A-B8D9-ED32E982C6B1}"/>
                </a:ext>
              </a:extLst>
            </p:cNvPr>
            <p:cNvSpPr/>
            <p:nvPr/>
          </p:nvSpPr>
          <p:spPr>
            <a:xfrm>
              <a:off x="1260499" y="1780833"/>
              <a:ext cx="3235580" cy="451142"/>
            </a:xfrm>
            <a:prstGeom prst="rect">
              <a:avLst/>
            </a:prstGeom>
            <a:solidFill>
              <a:srgbClr val="D9230F"/>
            </a:solidFill>
            <a:ln w="381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지역사회건강조사 지표 다운로드 및 정제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9417A4-5594-49AE-8A73-24B6D729591A}"/>
                </a:ext>
              </a:extLst>
            </p:cNvPr>
            <p:cNvSpPr/>
            <p:nvPr/>
          </p:nvSpPr>
          <p:spPr>
            <a:xfrm>
              <a:off x="4716017" y="1770735"/>
              <a:ext cx="3236400" cy="461239"/>
            </a:xfrm>
            <a:prstGeom prst="rect">
              <a:avLst/>
            </a:prstGeom>
            <a:solidFill>
              <a:srgbClr val="D9230F"/>
            </a:solidFill>
            <a:ln w="381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e-</a:t>
              </a:r>
              <a:r>
                <a:rPr lang="ko-KR" altLang="en-US" sz="130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지방지표 다운로드 및 정제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84F9CA4-4328-4304-B010-03E82BF54A6C}"/>
                </a:ext>
              </a:extLst>
            </p:cNvPr>
            <p:cNvSpPr/>
            <p:nvPr/>
          </p:nvSpPr>
          <p:spPr>
            <a:xfrm>
              <a:off x="1254455" y="3154998"/>
              <a:ext cx="6681551" cy="40071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D9230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rgbClr val="D9230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네트워크분석 </a:t>
              </a:r>
              <a:r>
                <a:rPr lang="en-US" altLang="ko-KR" sz="1200">
                  <a:solidFill>
                    <a:srgbClr val="D9230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sz="1200">
                  <a:solidFill>
                    <a:srgbClr val="D9230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연관분석 </a:t>
              </a:r>
              <a:r>
                <a:rPr lang="en-US" altLang="ko-KR" sz="1200">
                  <a:solidFill>
                    <a:srgbClr val="D9230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sz="1200">
                  <a:solidFill>
                    <a:srgbClr val="D9230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요인분석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81208E-956C-47B9-8B9E-EC17176B6939}"/>
                </a:ext>
              </a:extLst>
            </p:cNvPr>
            <p:cNvSpPr txBox="1"/>
            <p:nvPr/>
          </p:nvSpPr>
          <p:spPr>
            <a:xfrm>
              <a:off x="1260499" y="2332855"/>
              <a:ext cx="3233844" cy="57573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현황분석 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수치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변화량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변화율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달성도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격차분석 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 내 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지역 간 격차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6A1BF9-BFF2-4936-85F8-B9923E5BB6D2}"/>
                </a:ext>
              </a:extLst>
            </p:cNvPr>
            <p:cNvSpPr txBox="1"/>
            <p:nvPr/>
          </p:nvSpPr>
          <p:spPr>
            <a:xfrm>
              <a:off x="4716017" y="2332855"/>
              <a:ext cx="3230372" cy="57573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현황분석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수치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변화량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변화율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격차분석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 간 격차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CCC66EA-0F3D-40FD-85A1-BE108649474D}"/>
                </a:ext>
              </a:extLst>
            </p:cNvPr>
            <p:cNvSpPr/>
            <p:nvPr/>
          </p:nvSpPr>
          <p:spPr>
            <a:xfrm>
              <a:off x="1257893" y="3828200"/>
              <a:ext cx="6688496" cy="383802"/>
            </a:xfrm>
            <a:prstGeom prst="rect">
              <a:avLst/>
            </a:prstGeom>
            <a:solidFill>
              <a:srgbClr val="002060"/>
            </a:solidFill>
            <a:ln w="381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대쉬보드 기반 자료의 시각화 및 다운로드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7D015B7-E7E0-4874-BD00-95AA6F09ABD8}"/>
                </a:ext>
              </a:extLst>
            </p:cNvPr>
            <p:cNvCxnSpPr>
              <a:cxnSpLocks/>
            </p:cNvCxnSpPr>
            <p:nvPr/>
          </p:nvCxnSpPr>
          <p:spPr>
            <a:xfrm>
              <a:off x="4596461" y="3553143"/>
              <a:ext cx="0" cy="263008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453FB26A-7EFF-BAAD-768B-896F6F04B532}"/>
                </a:ext>
              </a:extLst>
            </p:cNvPr>
            <p:cNvCxnSpPr>
              <a:cxnSpLocks/>
            </p:cNvCxnSpPr>
            <p:nvPr/>
          </p:nvCxnSpPr>
          <p:spPr>
            <a:xfrm>
              <a:off x="2927647" y="1569932"/>
              <a:ext cx="0" cy="190878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F5A6E046-9920-0DEE-4943-B4263428B853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90" y="1559833"/>
              <a:ext cx="0" cy="200977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00D14D5-9C81-5706-36AC-42E95358F406}"/>
                </a:ext>
              </a:extLst>
            </p:cNvPr>
            <p:cNvCxnSpPr>
              <a:cxnSpLocks/>
            </p:cNvCxnSpPr>
            <p:nvPr/>
          </p:nvCxnSpPr>
          <p:spPr>
            <a:xfrm>
              <a:off x="2916063" y="2916000"/>
              <a:ext cx="868" cy="219195"/>
            </a:xfrm>
            <a:prstGeom prst="straightConnector1">
              <a:avLst/>
            </a:prstGeom>
            <a:ln w="25400">
              <a:solidFill>
                <a:srgbClr val="D9230F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A63EBD8-CDBB-63B9-23B0-9AEA141DCCF8}"/>
                </a:ext>
              </a:extLst>
            </p:cNvPr>
            <p:cNvCxnSpPr>
              <a:cxnSpLocks/>
            </p:cNvCxnSpPr>
            <p:nvPr/>
          </p:nvCxnSpPr>
          <p:spPr>
            <a:xfrm>
              <a:off x="6227071" y="2916000"/>
              <a:ext cx="868" cy="219195"/>
            </a:xfrm>
            <a:prstGeom prst="straightConnector1">
              <a:avLst/>
            </a:prstGeom>
            <a:ln w="25400">
              <a:solidFill>
                <a:srgbClr val="D9230F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973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31CD96-2D00-4683-936F-4B89B6DFB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TM</a:t>
            </a:r>
            <a:r>
              <a:rPr lang="ko-KR" altLang="en-US"/>
              <a:t> </a:t>
            </a:r>
            <a:r>
              <a:rPr lang="en-US" altLang="ko-KR"/>
              <a:t>technique</a:t>
            </a:r>
            <a:r>
              <a:rPr lang="ko-KR" altLang="en-US"/>
              <a:t>을 활용한</a:t>
            </a:r>
            <a:r>
              <a:rPr lang="en-US" altLang="ko-KR"/>
              <a:t> COVID-19 </a:t>
            </a:r>
            <a:r>
              <a:rPr lang="ko-KR" altLang="en-US"/>
              <a:t>비임상연구의 </a:t>
            </a:r>
            <a:r>
              <a:rPr lang="en-US" altLang="ko-KR"/>
              <a:t>Bionetwork </a:t>
            </a:r>
            <a:r>
              <a:rPr lang="ko-KR" altLang="en-US"/>
              <a:t>구축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CAFD39-BD02-4CD7-A223-F517E5CE6F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Study flow</a:t>
            </a: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E1AA2F-B488-851C-3EF3-16C936C64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37136" y="1478638"/>
            <a:ext cx="1447800" cy="698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8912A6-95A1-49E4-AE7A-02D8EB604876}"/>
              </a:ext>
            </a:extLst>
          </p:cNvPr>
          <p:cNvSpPr/>
          <p:nvPr/>
        </p:nvSpPr>
        <p:spPr>
          <a:xfrm>
            <a:off x="1260499" y="1107808"/>
            <a:ext cx="6681550" cy="465096"/>
          </a:xfrm>
          <a:prstGeom prst="rect">
            <a:avLst/>
          </a:prstGeom>
          <a:solidFill>
            <a:srgbClr val="D9230F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통계청 </a:t>
            </a:r>
            <a:r>
              <a:rPr lang="en-US" altLang="ko-KR" sz="1400" b="1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(KOSIS) openAPI</a:t>
            </a:r>
            <a:endParaRPr lang="ko-KR" altLang="en-US" sz="1400" b="1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8E7A35-0282-490A-B8D9-ED32E982C6B1}"/>
              </a:ext>
            </a:extLst>
          </p:cNvPr>
          <p:cNvSpPr/>
          <p:nvPr/>
        </p:nvSpPr>
        <p:spPr>
          <a:xfrm>
            <a:off x="1260499" y="1780833"/>
            <a:ext cx="3235580" cy="45114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지역사회건강조사 지표 다운로드 및 정제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9417A4-5594-49AE-8A73-24B6D729591A}"/>
              </a:ext>
            </a:extLst>
          </p:cNvPr>
          <p:cNvSpPr/>
          <p:nvPr/>
        </p:nvSpPr>
        <p:spPr>
          <a:xfrm>
            <a:off x="4716017" y="1770735"/>
            <a:ext cx="3236400" cy="46123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e-</a:t>
            </a:r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지방지표 다운로드 및 정제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84F9CA4-4328-4304-B010-03E82BF54A6C}"/>
              </a:ext>
            </a:extLst>
          </p:cNvPr>
          <p:cNvSpPr/>
          <p:nvPr/>
        </p:nvSpPr>
        <p:spPr>
          <a:xfrm>
            <a:off x="1257893" y="3135196"/>
            <a:ext cx="6681551" cy="533346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네트워크분석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연관분석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요인분석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81208E-956C-47B9-8B9E-EC17176B6939}"/>
              </a:ext>
            </a:extLst>
          </p:cNvPr>
          <p:cNvSpPr txBox="1"/>
          <p:nvPr/>
        </p:nvSpPr>
        <p:spPr>
          <a:xfrm>
            <a:off x="1260499" y="2332855"/>
            <a:ext cx="3233844" cy="575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수치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변화량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변화율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달성도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격차분석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내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지역 간 격차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6A1BF9-BFF2-4936-85F8-B9923E5BB6D2}"/>
              </a:ext>
            </a:extLst>
          </p:cNvPr>
          <p:cNvSpPr txBox="1"/>
          <p:nvPr/>
        </p:nvSpPr>
        <p:spPr>
          <a:xfrm>
            <a:off x="4716017" y="2332855"/>
            <a:ext cx="3230372" cy="575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수치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변화량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변화율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격차분석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간 격차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CC66EA-0F3D-40FD-85A1-BE108649474D}"/>
              </a:ext>
            </a:extLst>
          </p:cNvPr>
          <p:cNvSpPr/>
          <p:nvPr/>
        </p:nvSpPr>
        <p:spPr>
          <a:xfrm>
            <a:off x="1257893" y="3884542"/>
            <a:ext cx="6688496" cy="464400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대쉬보드 기반 자료의 시각화 및 다운로드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7D015B7-E7E0-4874-BD00-95AA6F09ABD8}"/>
              </a:ext>
            </a:extLst>
          </p:cNvPr>
          <p:cNvCxnSpPr>
            <a:cxnSpLocks/>
          </p:cNvCxnSpPr>
          <p:nvPr/>
        </p:nvCxnSpPr>
        <p:spPr>
          <a:xfrm>
            <a:off x="4608000" y="3668542"/>
            <a:ext cx="0" cy="2160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53FB26A-7EFF-BAAD-768B-896F6F04B532}"/>
              </a:ext>
            </a:extLst>
          </p:cNvPr>
          <p:cNvCxnSpPr>
            <a:cxnSpLocks/>
          </p:cNvCxnSpPr>
          <p:nvPr/>
        </p:nvCxnSpPr>
        <p:spPr>
          <a:xfrm>
            <a:off x="2926779" y="1439887"/>
            <a:ext cx="868" cy="320923"/>
          </a:xfrm>
          <a:prstGeom prst="straightConnector1">
            <a:avLst/>
          </a:prstGeom>
          <a:ln w="25400">
            <a:solidFill>
              <a:srgbClr val="D9230F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5A6E046-9920-0DEE-4943-B4263428B853}"/>
              </a:ext>
            </a:extLst>
          </p:cNvPr>
          <p:cNvCxnSpPr>
            <a:cxnSpLocks/>
          </p:cNvCxnSpPr>
          <p:nvPr/>
        </p:nvCxnSpPr>
        <p:spPr>
          <a:xfrm>
            <a:off x="6217222" y="1439887"/>
            <a:ext cx="868" cy="320923"/>
          </a:xfrm>
          <a:prstGeom prst="straightConnector1">
            <a:avLst/>
          </a:prstGeom>
          <a:ln w="25400">
            <a:solidFill>
              <a:srgbClr val="D9230F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00D14D5-9C81-5706-36AC-42E95358F406}"/>
              </a:ext>
            </a:extLst>
          </p:cNvPr>
          <p:cNvCxnSpPr>
            <a:cxnSpLocks/>
          </p:cNvCxnSpPr>
          <p:nvPr/>
        </p:nvCxnSpPr>
        <p:spPr>
          <a:xfrm>
            <a:off x="2916063" y="2916000"/>
            <a:ext cx="868" cy="219195"/>
          </a:xfrm>
          <a:prstGeom prst="straightConnector1">
            <a:avLst/>
          </a:prstGeom>
          <a:ln w="25400">
            <a:solidFill>
              <a:srgbClr val="D9230F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A63EBD8-CDBB-63B9-23B0-9AEA141DCCF8}"/>
              </a:ext>
            </a:extLst>
          </p:cNvPr>
          <p:cNvCxnSpPr>
            <a:cxnSpLocks/>
          </p:cNvCxnSpPr>
          <p:nvPr/>
        </p:nvCxnSpPr>
        <p:spPr>
          <a:xfrm>
            <a:off x="6227071" y="2916000"/>
            <a:ext cx="868" cy="219195"/>
          </a:xfrm>
          <a:prstGeom prst="straightConnector1">
            <a:avLst/>
          </a:prstGeom>
          <a:ln w="25400">
            <a:solidFill>
              <a:srgbClr val="D9230F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54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31CD96-2D00-4683-936F-4B89B6DFB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TM</a:t>
            </a:r>
            <a:r>
              <a:rPr lang="ko-KR" altLang="en-US"/>
              <a:t> </a:t>
            </a:r>
            <a:r>
              <a:rPr lang="en-US" altLang="ko-KR"/>
              <a:t>technique</a:t>
            </a:r>
            <a:r>
              <a:rPr lang="ko-KR" altLang="en-US"/>
              <a:t>을 활용한</a:t>
            </a:r>
            <a:r>
              <a:rPr lang="en-US" altLang="ko-KR"/>
              <a:t> COVID-19 </a:t>
            </a:r>
            <a:r>
              <a:rPr lang="ko-KR" altLang="en-US"/>
              <a:t>비임상연구의 </a:t>
            </a:r>
            <a:r>
              <a:rPr lang="en-US" altLang="ko-KR"/>
              <a:t>Bionetwork </a:t>
            </a:r>
            <a:r>
              <a:rPr lang="ko-KR" altLang="en-US"/>
              <a:t>구축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CAFD39-BD02-4CD7-A223-F517E5CE6F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Study flow</a:t>
            </a: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E1AA2F-B488-851C-3EF3-16C936C64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37136" y="1478638"/>
            <a:ext cx="1447800" cy="6985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DDEAB5-D6F6-844B-21D2-9303CFA1C8B3}"/>
              </a:ext>
            </a:extLst>
          </p:cNvPr>
          <p:cNvGrpSpPr/>
          <p:nvPr/>
        </p:nvGrpSpPr>
        <p:grpSpPr>
          <a:xfrm>
            <a:off x="896068" y="1107808"/>
            <a:ext cx="7419479" cy="3312581"/>
            <a:chOff x="896068" y="1107808"/>
            <a:chExt cx="7419479" cy="331258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8912A6-95A1-49E4-AE7A-02D8EB604876}"/>
                </a:ext>
              </a:extLst>
            </p:cNvPr>
            <p:cNvSpPr/>
            <p:nvPr/>
          </p:nvSpPr>
          <p:spPr>
            <a:xfrm>
              <a:off x="896079" y="1107808"/>
              <a:ext cx="7413136" cy="465096"/>
            </a:xfrm>
            <a:prstGeom prst="rect">
              <a:avLst/>
            </a:prstGeom>
            <a:solidFill>
              <a:srgbClr val="D9230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통계청 </a:t>
              </a:r>
              <a:r>
                <a:rPr lang="en-US" altLang="ko-KR" sz="1400" b="1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(KOSIS) openAPI</a:t>
              </a:r>
              <a:endParaRPr lang="ko-KR" altLang="en-US" sz="1400" b="1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98E7A35-0282-490A-B8D9-ED32E982C6B1}"/>
                </a:ext>
              </a:extLst>
            </p:cNvPr>
            <p:cNvSpPr/>
            <p:nvPr/>
          </p:nvSpPr>
          <p:spPr>
            <a:xfrm>
              <a:off x="896079" y="1780833"/>
              <a:ext cx="3600000" cy="4511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지역사회건강조사 지표 다운로드 및 정제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9417A4-5594-49AE-8A73-24B6D729591A}"/>
                </a:ext>
              </a:extLst>
            </p:cNvPr>
            <p:cNvSpPr/>
            <p:nvPr/>
          </p:nvSpPr>
          <p:spPr>
            <a:xfrm>
              <a:off x="4716017" y="1770735"/>
              <a:ext cx="3599530" cy="4612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e-</a:t>
              </a:r>
              <a:r>
                <a:rPr lang="ko-KR" altLang="en-US" sz="120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지방지표 다운로드 및 정제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84F9CA4-4328-4304-B010-03E82BF54A6C}"/>
                </a:ext>
              </a:extLst>
            </p:cNvPr>
            <p:cNvSpPr/>
            <p:nvPr/>
          </p:nvSpPr>
          <p:spPr>
            <a:xfrm>
              <a:off x="896079" y="3203144"/>
              <a:ext cx="7413136" cy="534732"/>
            </a:xfrm>
            <a:prstGeom prst="roundRect">
              <a:avLst/>
            </a:prstGeom>
            <a:noFill/>
            <a:ln w="25400">
              <a:solidFill>
                <a:srgbClr val="D923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네트워크분석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연관분석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요인분석 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핫스팟분석 및 동적공간패널모형분석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81208E-956C-47B9-8B9E-EC17176B6939}"/>
                </a:ext>
              </a:extLst>
            </p:cNvPr>
            <p:cNvSpPr txBox="1"/>
            <p:nvPr/>
          </p:nvSpPr>
          <p:spPr>
            <a:xfrm>
              <a:off x="900889" y="2332855"/>
              <a:ext cx="3600000" cy="57573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현황분석 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수치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변화량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변화율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달성도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격차분석 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 내 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지역 간 격차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6A1BF9-BFF2-4936-85F8-B9923E5BB6D2}"/>
                </a:ext>
              </a:extLst>
            </p:cNvPr>
            <p:cNvSpPr txBox="1"/>
            <p:nvPr/>
          </p:nvSpPr>
          <p:spPr>
            <a:xfrm>
              <a:off x="4716016" y="2303983"/>
              <a:ext cx="3597794" cy="57573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현황분석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수치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변화량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변화율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격차분석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 간 격차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CCC66EA-0F3D-40FD-85A1-BE108649474D}"/>
                </a:ext>
              </a:extLst>
            </p:cNvPr>
            <p:cNvSpPr/>
            <p:nvPr/>
          </p:nvSpPr>
          <p:spPr>
            <a:xfrm>
              <a:off x="896068" y="3955989"/>
              <a:ext cx="7413136" cy="464400"/>
            </a:xfrm>
            <a:prstGeom prst="rect">
              <a:avLst/>
            </a:prstGeom>
            <a:solidFill>
              <a:srgbClr val="00206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대쉬보드 기반 자료의 시각화 및 다운로드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7D015B7-E7E0-4874-BD00-95AA6F09ABD8}"/>
                </a:ext>
              </a:extLst>
            </p:cNvPr>
            <p:cNvCxnSpPr>
              <a:cxnSpLocks/>
            </p:cNvCxnSpPr>
            <p:nvPr/>
          </p:nvCxnSpPr>
          <p:spPr>
            <a:xfrm>
              <a:off x="4579924" y="3737876"/>
              <a:ext cx="0" cy="21600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453FB26A-7EFF-BAAD-768B-896F6F04B532}"/>
                </a:ext>
              </a:extLst>
            </p:cNvPr>
            <p:cNvCxnSpPr>
              <a:cxnSpLocks/>
            </p:cNvCxnSpPr>
            <p:nvPr/>
          </p:nvCxnSpPr>
          <p:spPr>
            <a:xfrm>
              <a:off x="2926779" y="1439887"/>
              <a:ext cx="868" cy="320923"/>
            </a:xfrm>
            <a:prstGeom prst="straightConnector1">
              <a:avLst/>
            </a:prstGeom>
            <a:ln w="25400">
              <a:solidFill>
                <a:srgbClr val="D9230F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F5A6E046-9920-0DEE-4943-B4263428B853}"/>
                </a:ext>
              </a:extLst>
            </p:cNvPr>
            <p:cNvCxnSpPr>
              <a:cxnSpLocks/>
            </p:cNvCxnSpPr>
            <p:nvPr/>
          </p:nvCxnSpPr>
          <p:spPr>
            <a:xfrm>
              <a:off x="6217222" y="1439887"/>
              <a:ext cx="868" cy="320923"/>
            </a:xfrm>
            <a:prstGeom prst="straightConnector1">
              <a:avLst/>
            </a:prstGeom>
            <a:ln w="25400">
              <a:solidFill>
                <a:srgbClr val="D9230F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00D14D5-9C81-5706-36AC-42E95358F406}"/>
                </a:ext>
              </a:extLst>
            </p:cNvPr>
            <p:cNvCxnSpPr>
              <a:cxnSpLocks/>
            </p:cNvCxnSpPr>
            <p:nvPr/>
          </p:nvCxnSpPr>
          <p:spPr>
            <a:xfrm>
              <a:off x="2916063" y="2952055"/>
              <a:ext cx="868" cy="219195"/>
            </a:xfrm>
            <a:prstGeom prst="straightConnector1">
              <a:avLst/>
            </a:prstGeom>
            <a:ln w="25400">
              <a:solidFill>
                <a:srgbClr val="D9230F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A63EBD8-CDBB-63B9-23B0-9AEA141DCCF8}"/>
                </a:ext>
              </a:extLst>
            </p:cNvPr>
            <p:cNvCxnSpPr>
              <a:cxnSpLocks/>
            </p:cNvCxnSpPr>
            <p:nvPr/>
          </p:nvCxnSpPr>
          <p:spPr>
            <a:xfrm>
              <a:off x="6227071" y="2956749"/>
              <a:ext cx="868" cy="219195"/>
            </a:xfrm>
            <a:prstGeom prst="straightConnector1">
              <a:avLst/>
            </a:prstGeom>
            <a:ln w="25400">
              <a:solidFill>
                <a:srgbClr val="D9230F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111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628D"/>
      </a:accent1>
      <a:accent2>
        <a:srgbClr val="ABCDCC"/>
      </a:accent2>
      <a:accent3>
        <a:srgbClr val="FFF2CD"/>
      </a:accent3>
      <a:accent4>
        <a:srgbClr val="8064A2"/>
      </a:accent4>
      <a:accent5>
        <a:srgbClr val="4BACC6"/>
      </a:accent5>
      <a:accent6>
        <a:srgbClr val="ED194B"/>
      </a:accent6>
      <a:hlink>
        <a:srgbClr val="858585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628D"/>
      </a:accent1>
      <a:accent2>
        <a:srgbClr val="ABCDCC"/>
      </a:accent2>
      <a:accent3>
        <a:srgbClr val="FFF2CD"/>
      </a:accent3>
      <a:accent4>
        <a:srgbClr val="8064A2"/>
      </a:accent4>
      <a:accent5>
        <a:srgbClr val="4BACC6"/>
      </a:accent5>
      <a:accent6>
        <a:srgbClr val="ED194B"/>
      </a:accent6>
      <a:hlink>
        <a:srgbClr val="858585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7496</TotalTime>
  <Words>499</Words>
  <Application>Microsoft Macintosh PowerPoint</Application>
  <PresentationFormat>사용자 지정</PresentationFormat>
  <Paragraphs>78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나눔스퀘어</vt:lpstr>
      <vt:lpstr>나눔스퀘어 Bold</vt:lpstr>
      <vt:lpstr>나눔스퀘어 ExtraBold</vt:lpstr>
      <vt:lpstr>NanumSquare Bold</vt:lpstr>
      <vt:lpstr>Wingdings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Bora Lee</dc:creator>
  <cp:lastModifiedBy>LEEBORA</cp:lastModifiedBy>
  <cp:revision>868</cp:revision>
  <cp:lastPrinted>2019-01-03T06:12:49Z</cp:lastPrinted>
  <dcterms:created xsi:type="dcterms:W3CDTF">2018-08-30T02:55:08Z</dcterms:created>
  <dcterms:modified xsi:type="dcterms:W3CDTF">2023-11-10T22:30:15Z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D:\Dropbox\★원랩\02 REX\04 REx 강의\20180908 순천향대학교서울병원 Rex 강의\Rex교육_기초강좌1 - 2강 그래픽스.pptx</vt:lpwstr>
  </property>
</Properties>
</file>