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92" r:id="rId2"/>
    <p:sldId id="1100" r:id="rId3"/>
    <p:sldId id="1103" r:id="rId4"/>
    <p:sldId id="1104" r:id="rId5"/>
    <p:sldId id="1105" r:id="rId6"/>
    <p:sldId id="1106" r:id="rId7"/>
    <p:sldId id="1107" r:id="rId8"/>
    <p:sldId id="1108" r:id="rId9"/>
    <p:sldId id="1109" r:id="rId10"/>
    <p:sldId id="1110" r:id="rId11"/>
    <p:sldId id="1111" r:id="rId12"/>
    <p:sldId id="1112" r:id="rId13"/>
    <p:sldId id="1113" r:id="rId14"/>
    <p:sldId id="1114" r:id="rId15"/>
    <p:sldId id="1115" r:id="rId16"/>
    <p:sldId id="1116" r:id="rId17"/>
    <p:sldId id="111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pos="7680" userDrawn="1">
          <p15:clr>
            <a:srgbClr val="A4A3A4"/>
          </p15:clr>
        </p15:guide>
        <p15:guide id="5" orient="horz" pos="2260" userDrawn="1">
          <p15:clr>
            <a:srgbClr val="A4A3A4"/>
          </p15:clr>
        </p15:guide>
        <p15:guide id="6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C5"/>
    <a:srgbClr val="FFC000"/>
    <a:srgbClr val="FFFFFF"/>
    <a:srgbClr val="FFDD2B"/>
    <a:srgbClr val="F6EFFB"/>
    <a:srgbClr val="933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0" y="30"/>
      </p:cViewPr>
      <p:guideLst>
        <p:guide orient="horz"/>
        <p:guide/>
        <p:guide orient="horz" pos="4320"/>
        <p:guide pos="7680"/>
        <p:guide orient="horz" pos="226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154AD-6E7A-102D-9A7B-64454F597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CE7465-D729-6467-56C8-56BB4D61B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CD5C6-A5AE-0C10-E124-D127C97C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EAB9BC-4681-1045-6E8F-6F7A5129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93423-19FA-7718-BC2D-DEA01BAB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7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98E8C-8C41-CEC2-5B6A-0D924A5E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35682E-F2C5-8B7D-56BF-6A2562C22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44384-BB79-FC62-930F-5343DFF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F1A48-9C2B-BEAE-8854-CDCA5405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E5E73-2329-5C87-A982-C7186B0C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05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673BF5-8257-ED38-95CD-D2E8E44F2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606ABE-9C40-FA74-FD66-5E6058C1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91244B-447A-11DF-90C5-FDE5DECF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5CA2C-1AE3-A8A3-8782-57E0873A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582CD9-57A0-533C-1E65-94F8F97E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9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0" y="5929933"/>
            <a:ext cx="10985502" cy="31849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41262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33239" indent="-228531" defTabSz="412626">
              <a:lnSpc>
                <a:spcPct val="100000"/>
              </a:lnSpc>
              <a:spcBef>
                <a:spcPts val="0"/>
              </a:spcBef>
              <a:buSzPct val="123000"/>
              <a:buFontTx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37947" indent="-228531" defTabSz="412626">
              <a:lnSpc>
                <a:spcPct val="100000"/>
              </a:lnSpc>
              <a:spcBef>
                <a:spcPts val="0"/>
              </a:spcBef>
              <a:buSzPct val="123000"/>
              <a:buFontTx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2655" indent="-228531" defTabSz="412626">
              <a:lnSpc>
                <a:spcPct val="100000"/>
              </a:lnSpc>
              <a:spcBef>
                <a:spcPts val="0"/>
              </a:spcBef>
              <a:buSzPct val="123000"/>
              <a:buFontTx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47363" indent="-228531" defTabSz="412626">
              <a:lnSpc>
                <a:spcPct val="100000"/>
              </a:lnSpc>
              <a:spcBef>
                <a:spcPts val="0"/>
              </a:spcBef>
              <a:buSzPct val="123000"/>
              <a:buFontTx/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Автор и дата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1287498"/>
            <a:ext cx="10985504" cy="2324102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1218802">
              <a:lnSpc>
                <a:spcPct val="80000"/>
              </a:lnSpc>
              <a:defRPr sz="5699" b="1" spc="-116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112" name="Уровень текста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3" y="3611595"/>
            <a:ext cx="10985501" cy="952502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41262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99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Подзаголовок презентации</a:t>
            </a:r>
          </a:p>
        </p:txBody>
      </p:sp>
      <p:sp>
        <p:nvSpPr>
          <p:cNvPr id="1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67341" y="6480798"/>
            <a:ext cx="251073" cy="247005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292012">
              <a:defRPr sz="899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79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C8EB3-2306-CF7B-D385-F74ECA95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8EBD4-20B9-08B3-B2C7-5618960D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9E768-32EF-4132-2588-7643464E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9C791B-38DB-5EF0-9065-74E7266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36EE-F8B2-0BE4-CBDD-DE7C6011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93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3BF72-E16B-DBF5-B829-7D9F518C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175C3-945F-D040-EBA7-72B0DFC9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3252C-F7CD-E259-1E34-BEDDD7E0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4A34B9-9020-9CBA-7E21-DB9654A5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23D75-E6D9-1DEB-C851-0169CA3D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3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14EAA-F176-F527-BD38-7CB2AA5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9D9D6-337F-FADE-54FC-CD500C02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25A25B-13CE-B22B-C829-C563A3B0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96537-D860-2872-9EF8-FDEC994D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BB14C7-B7D4-3068-E25F-BF0EC595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968729-4C05-C04B-F8F2-30FCE06F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6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3DE4C-DF71-F2DA-999E-09D1EF9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3D1ED-A51B-DD25-9269-95208BBD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DBB7F5-6705-DD0B-43A7-EF16C3A3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9F4E52-3706-3A6B-2533-957401172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635CB6-7501-5C59-2666-D2C7C1667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8E943-837C-9E38-4FC7-8ECD8E1B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66C0C4-33FE-BFFE-F558-AE2A3B55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AE01CE-BE5C-8501-1C77-C4589F7A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98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0E356-BC10-F92D-B2AE-8163B3F8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63240A-8512-55B9-C6B1-429DD145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D2CDD7-E3F9-B54A-170B-D81B13E0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85B563-4E49-1272-0403-7222ABB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6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AC03BD-BFA5-2408-A17D-8D21ED4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8A3ACB-1E53-C6A4-7E92-8C70EF15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CDFF0C-F451-760A-2ABE-EBDBA737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2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C4173-3C6A-DE68-88BE-624A7027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4B2D4-8DC5-4CD5-4FFC-F725D4FA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737331-567C-FCAC-3FC4-2C5E90696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241A4E-D195-F9BB-5B38-3020E898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EB6050-A30D-FE21-AE28-D7AA537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3E563A-D866-67D5-684D-8658AFAF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73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545FE-C6A0-D896-C4CB-266077DA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128038-42DD-9994-3DB7-703097511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AD744-F2E2-6430-FBAE-D474EBF99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875414-02EC-023E-345A-8435EAC7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9E41BA-71F6-A720-A282-E976D957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80250C-AE8D-F6B4-658C-AA5392EA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47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66F61-8D55-CB2D-FB39-BF3F7236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CB837D-2EF4-1DAE-8D81-D8943EC0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4A7BA-CCB0-CCF2-C148-CC0B18BB9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BA0C9-5A29-4020-9ED7-444897A6157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BEFA3E-1E03-8F5B-3BCB-189EBFF4F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73654C-670F-B73E-B820-830F42A74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3B656-500C-4175-86B2-6E6ED1452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Фигура"/>
          <p:cNvSpPr/>
          <p:nvPr/>
        </p:nvSpPr>
        <p:spPr>
          <a:xfrm>
            <a:off x="2322" y="-4584"/>
            <a:ext cx="9554223" cy="686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0" y="0"/>
                </a:moveTo>
                <a:lnTo>
                  <a:pt x="0" y="21600"/>
                </a:lnTo>
                <a:lnTo>
                  <a:pt x="5671" y="21600"/>
                </a:lnTo>
                <a:lnTo>
                  <a:pt x="19983" y="16602"/>
                </a:lnTo>
                <a:cubicBezTo>
                  <a:pt x="20530" y="16411"/>
                  <a:pt x="20859" y="16297"/>
                  <a:pt x="21055" y="16093"/>
                </a:cubicBezTo>
                <a:cubicBezTo>
                  <a:pt x="21341" y="15823"/>
                  <a:pt x="21528" y="15390"/>
                  <a:pt x="21563" y="14910"/>
                </a:cubicBezTo>
                <a:cubicBezTo>
                  <a:pt x="21600" y="14573"/>
                  <a:pt x="21517" y="14116"/>
                  <a:pt x="21380" y="13353"/>
                </a:cubicBezTo>
                <a:lnTo>
                  <a:pt x="1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54" name="Фигура"/>
          <p:cNvSpPr/>
          <p:nvPr/>
        </p:nvSpPr>
        <p:spPr>
          <a:xfrm>
            <a:off x="8232332" y="2979271"/>
            <a:ext cx="3993454" cy="389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600" extrusionOk="0">
                <a:moveTo>
                  <a:pt x="21557" y="0"/>
                </a:moveTo>
                <a:lnTo>
                  <a:pt x="2475" y="4916"/>
                </a:lnTo>
                <a:cubicBezTo>
                  <a:pt x="1623" y="5136"/>
                  <a:pt x="1111" y="5267"/>
                  <a:pt x="806" y="5501"/>
                </a:cubicBezTo>
                <a:cubicBezTo>
                  <a:pt x="360" y="5811"/>
                  <a:pt x="70" y="6309"/>
                  <a:pt x="14" y="6860"/>
                </a:cubicBezTo>
                <a:cubicBezTo>
                  <a:pt x="-43" y="7247"/>
                  <a:pt x="85" y="7773"/>
                  <a:pt x="299" y="8648"/>
                </a:cubicBezTo>
                <a:lnTo>
                  <a:pt x="3457" y="21600"/>
                </a:lnTo>
                <a:lnTo>
                  <a:pt x="21557" y="21600"/>
                </a:lnTo>
                <a:lnTo>
                  <a:pt x="21557" y="0"/>
                </a:lnTo>
                <a:close/>
              </a:path>
            </a:pathLst>
          </a:custGeom>
          <a:solidFill>
            <a:srgbClr val="FFF1C5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55" name="Заголовок  презентации"/>
          <p:cNvSpPr txBox="1"/>
          <p:nvPr/>
        </p:nvSpPr>
        <p:spPr>
          <a:xfrm>
            <a:off x="235581" y="1444338"/>
            <a:ext cx="5018987" cy="82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en-US" sz="6998" kern="0" dirty="0">
                <a:latin typeface="Beeline Sans Black" panose="020B0A00040202020204" pitchFamily="34" charset="-52"/>
              </a:rPr>
              <a:t>Tinkoff Case</a:t>
            </a:r>
            <a:endParaRPr sz="6998" kern="0" dirty="0">
              <a:latin typeface="Beeline Sans Black" panose="020B0A00040202020204" pitchFamily="34" charset="-52"/>
            </a:endParaRPr>
          </a:p>
        </p:txBody>
      </p:sp>
      <p:sp>
        <p:nvSpPr>
          <p:cNvPr id="156" name="Подзаголовок презентации"/>
          <p:cNvSpPr txBox="1"/>
          <p:nvPr/>
        </p:nvSpPr>
        <p:spPr>
          <a:xfrm>
            <a:off x="235581" y="2521837"/>
            <a:ext cx="6115720" cy="29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92" tIns="25392" rIns="25392" bIns="25392" anchor="ctr">
            <a:spAutoFit/>
          </a:bodyPr>
          <a:lstStyle>
            <a:lvl1pPr defTabSz="1219047">
              <a:lnSpc>
                <a:spcPct val="80000"/>
              </a:lnSpc>
              <a:spcBef>
                <a:spcPts val="2200"/>
              </a:spcBef>
              <a:defRPr sz="2000" spc="5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kern="0" dirty="0" err="1">
                <a:latin typeface="Beeline Sans Medium" panose="020B0600040202020204" pitchFamily="34" charset="-52"/>
              </a:rPr>
              <a:t>Хакатон</a:t>
            </a:r>
            <a:r>
              <a:rPr lang="ru-RU" kern="0" dirty="0">
                <a:latin typeface="Beeline Sans Medium" panose="020B0600040202020204" pitchFamily="34" charset="-52"/>
              </a:rPr>
              <a:t> 25.04.2024 г.</a:t>
            </a:r>
            <a:endParaRPr kern="0" dirty="0">
              <a:latin typeface="Beeline Sans Medium" panose="020B0600040202020204" pitchFamily="34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6827" y="4527903"/>
            <a:ext cx="3569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23934">
              <a:defRPr/>
            </a:pPr>
            <a:r>
              <a:rPr lang="ru-RU" sz="3200" b="1" dirty="0">
                <a:solidFill>
                  <a:srgbClr val="000000"/>
                </a:solidFill>
                <a:latin typeface="Beeline Sans"/>
              </a:rPr>
              <a:t>Команда </a:t>
            </a:r>
          </a:p>
          <a:p>
            <a:pPr algn="r" defTabSz="1023934">
              <a:defRPr/>
            </a:pPr>
            <a:r>
              <a:rPr lang="ru-RU" sz="3200" b="1" dirty="0">
                <a:solidFill>
                  <a:srgbClr val="000000"/>
                </a:solidFill>
                <a:latin typeface="Beeline Sans"/>
              </a:rPr>
              <a:t>«Мягкие лапки»</a:t>
            </a:r>
          </a:p>
        </p:txBody>
      </p:sp>
      <p:sp>
        <p:nvSpPr>
          <p:cNvPr id="2" name="Подзаголовок презентации">
            <a:extLst>
              <a:ext uri="{FF2B5EF4-FFF2-40B4-BE49-F238E27FC236}">
                <a16:creationId xmlns:a16="http://schemas.microsoft.com/office/drawing/2014/main" id="{A630708C-8305-3261-EBB2-459759511688}"/>
              </a:ext>
            </a:extLst>
          </p:cNvPr>
          <p:cNvSpPr txBox="1"/>
          <p:nvPr/>
        </p:nvSpPr>
        <p:spPr>
          <a:xfrm>
            <a:off x="235581" y="4963928"/>
            <a:ext cx="6115720" cy="1282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92" tIns="25392" rIns="25392" bIns="25392" anchor="ctr">
            <a:spAutoFit/>
          </a:bodyPr>
          <a:lstStyle>
            <a:lvl1pPr defTabSz="1219047">
              <a:lnSpc>
                <a:spcPct val="80000"/>
              </a:lnSpc>
              <a:spcBef>
                <a:spcPts val="2200"/>
              </a:spcBef>
              <a:defRPr sz="2000" spc="5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Малышева Анастасия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Петрухин Владислав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 err="1">
                <a:latin typeface="Beeline Sans" panose="020B0500040202020204" pitchFamily="34" charset="-52"/>
              </a:rPr>
              <a:t>Картвелишвили</a:t>
            </a:r>
            <a:r>
              <a:rPr lang="ru-RU" kern="0" dirty="0">
                <a:latin typeface="Beeline Sans" panose="020B0500040202020204" pitchFamily="34" charset="-52"/>
              </a:rPr>
              <a:t> Евгений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Сидоренко Николай</a:t>
            </a:r>
            <a:endParaRPr kern="0" dirty="0">
              <a:latin typeface="Beeline Sans" panose="020B0500040202020204" pitchFamily="34" charset="-52"/>
            </a:endParaRPr>
          </a:p>
        </p:txBody>
      </p:sp>
      <p:sp>
        <p:nvSpPr>
          <p:cNvPr id="3" name="Подзаголовок презентации">
            <a:extLst>
              <a:ext uri="{FF2B5EF4-FFF2-40B4-BE49-F238E27FC236}">
                <a16:creationId xmlns:a16="http://schemas.microsoft.com/office/drawing/2014/main" id="{332F65F2-9EB5-AC0A-25FC-D984BDDF0758}"/>
              </a:ext>
            </a:extLst>
          </p:cNvPr>
          <p:cNvSpPr txBox="1"/>
          <p:nvPr/>
        </p:nvSpPr>
        <p:spPr>
          <a:xfrm>
            <a:off x="235581" y="2174490"/>
            <a:ext cx="6115720" cy="29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92" tIns="25392" rIns="25392" bIns="25392" anchor="ctr">
            <a:spAutoFit/>
          </a:bodyPr>
          <a:lstStyle>
            <a:lvl1pPr defTabSz="1219047">
              <a:lnSpc>
                <a:spcPct val="80000"/>
              </a:lnSpc>
              <a:spcBef>
                <a:spcPts val="2200"/>
              </a:spcBef>
              <a:defRPr sz="2000" spc="5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kern="0" dirty="0">
                <a:latin typeface="Beeline Sans Medium" panose="020B0600040202020204" pitchFamily="34" charset="-52"/>
              </a:rPr>
              <a:t>-------------------------------------------------</a:t>
            </a:r>
            <a:endParaRPr kern="0" dirty="0">
              <a:latin typeface="Beeline Sans Medium" panose="020B06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340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33">
            <a:extLst>
              <a:ext uri="{FF2B5EF4-FFF2-40B4-BE49-F238E27FC236}">
                <a16:creationId xmlns:a16="http://schemas.microsoft.com/office/drawing/2014/main" id="{8825699C-1CBE-C49F-0E81-E4F3A0B1EB98}"/>
              </a:ext>
            </a:extLst>
          </p:cNvPr>
          <p:cNvSpPr/>
          <p:nvPr/>
        </p:nvSpPr>
        <p:spPr>
          <a:xfrm>
            <a:off x="275298" y="1603337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1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6D13F-7F56-D8E8-6543-3D915AC12EF4}"/>
              </a:ext>
            </a:extLst>
          </p:cNvPr>
          <p:cNvSpPr txBox="1"/>
          <p:nvPr/>
        </p:nvSpPr>
        <p:spPr>
          <a:xfrm>
            <a:off x="1110267" y="1635784"/>
            <a:ext cx="4919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Разбиение выборки на тестовую и </a:t>
            </a:r>
            <a:r>
              <a:rPr lang="ru-RU" sz="2400" b="1" dirty="0" err="1">
                <a:latin typeface="Beeline Sans" panose="020B0500040202020204" pitchFamily="34" charset="-52"/>
              </a:rPr>
              <a:t>валидационную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Набор случайных строк не является хорошим представлением поставленной задачи, поэтому использовали стратегию «проверка с исключением одного».</a:t>
            </a:r>
          </a:p>
        </p:txBody>
      </p:sp>
      <p:sp>
        <p:nvSpPr>
          <p:cNvPr id="9" name="Овал 33">
            <a:extLst>
              <a:ext uri="{FF2B5EF4-FFF2-40B4-BE49-F238E27FC236}">
                <a16:creationId xmlns:a16="http://schemas.microsoft.com/office/drawing/2014/main" id="{6C099A2C-187D-FF6F-D886-649F34E83EB0}"/>
              </a:ext>
            </a:extLst>
          </p:cNvPr>
          <p:cNvSpPr/>
          <p:nvPr/>
        </p:nvSpPr>
        <p:spPr>
          <a:xfrm>
            <a:off x="6409170" y="1603337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2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D4AB1-5580-0F68-5CED-2FEEB81979F7}"/>
              </a:ext>
            </a:extLst>
          </p:cNvPr>
          <p:cNvSpPr txBox="1"/>
          <p:nvPr/>
        </p:nvSpPr>
        <p:spPr>
          <a:xfrm>
            <a:off x="7234887" y="1635784"/>
            <a:ext cx="4559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Baseline Model</a:t>
            </a: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Создали базовую модель для сравнения всех будущих подходов. Спрогнозировали средний рейтинг, независимо от контекста.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EDBBD-F209-8AB8-F47B-B7C49D7F7C02}"/>
              </a:ext>
            </a:extLst>
          </p:cNvPr>
          <p:cNvSpPr txBox="1"/>
          <p:nvPr/>
        </p:nvSpPr>
        <p:spPr>
          <a:xfrm>
            <a:off x="7234887" y="4641144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1.199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1.995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1.412</a:t>
            </a:r>
            <a:endParaRPr lang="en-US" sz="2400" dirty="0">
              <a:latin typeface="Beeline Sans" panose="020B05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41673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33">
            <a:extLst>
              <a:ext uri="{FF2B5EF4-FFF2-40B4-BE49-F238E27FC236}">
                <a16:creationId xmlns:a16="http://schemas.microsoft.com/office/drawing/2014/main" id="{8825699C-1CBE-C49F-0E81-E4F3A0B1EB98}"/>
              </a:ext>
            </a:extLst>
          </p:cNvPr>
          <p:cNvSpPr/>
          <p:nvPr/>
        </p:nvSpPr>
        <p:spPr>
          <a:xfrm>
            <a:off x="-5902334" y="1601489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1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6D13F-7F56-D8E8-6543-3D915AC12EF4}"/>
              </a:ext>
            </a:extLst>
          </p:cNvPr>
          <p:cNvSpPr txBox="1"/>
          <p:nvPr/>
        </p:nvSpPr>
        <p:spPr>
          <a:xfrm>
            <a:off x="-5023020" y="1601489"/>
            <a:ext cx="4919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Разбиение выборки на тестовую и </a:t>
            </a:r>
            <a:r>
              <a:rPr lang="ru-RU" sz="2400" b="1" dirty="0" err="1">
                <a:latin typeface="Beeline Sans" panose="020B0500040202020204" pitchFamily="34" charset="-52"/>
              </a:rPr>
              <a:t>валидационную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Набор случайных строк не является хорошим представлением поставленной задачи, поэтому будем использовать стратегию «проверка с исключением одного».</a:t>
            </a:r>
          </a:p>
        </p:txBody>
      </p:sp>
      <p:sp>
        <p:nvSpPr>
          <p:cNvPr id="9" name="Овал 33">
            <a:extLst>
              <a:ext uri="{FF2B5EF4-FFF2-40B4-BE49-F238E27FC236}">
                <a16:creationId xmlns:a16="http://schemas.microsoft.com/office/drawing/2014/main" id="{6C099A2C-187D-FF6F-D886-649F34E83EB0}"/>
              </a:ext>
            </a:extLst>
          </p:cNvPr>
          <p:cNvSpPr/>
          <p:nvPr/>
        </p:nvSpPr>
        <p:spPr>
          <a:xfrm>
            <a:off x="175783" y="154831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2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D4AB1-5580-0F68-5CED-2FEEB81979F7}"/>
              </a:ext>
            </a:extLst>
          </p:cNvPr>
          <p:cNvSpPr txBox="1"/>
          <p:nvPr/>
        </p:nvSpPr>
        <p:spPr>
          <a:xfrm>
            <a:off x="1028365" y="1601489"/>
            <a:ext cx="4559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Baseline Model</a:t>
            </a: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Создали базовую модель для сравнения всех будущих подходов. Спрогнозировали средний рейтинг, независимо от контекста.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EDBBD-F209-8AB8-F47B-B7C49D7F7C02}"/>
              </a:ext>
            </a:extLst>
          </p:cNvPr>
          <p:cNvSpPr txBox="1"/>
          <p:nvPr/>
        </p:nvSpPr>
        <p:spPr>
          <a:xfrm>
            <a:off x="1028365" y="4648477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1.199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1.995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1.412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4" name="Овал 33">
            <a:extLst>
              <a:ext uri="{FF2B5EF4-FFF2-40B4-BE49-F238E27FC236}">
                <a16:creationId xmlns:a16="http://schemas.microsoft.com/office/drawing/2014/main" id="{81C10901-8694-1959-8089-5914DE920EE0}"/>
              </a:ext>
            </a:extLst>
          </p:cNvPr>
          <p:cNvSpPr/>
          <p:nvPr/>
        </p:nvSpPr>
        <p:spPr>
          <a:xfrm>
            <a:off x="6488531" y="154831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3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1E206-589C-54DC-C9B7-B1CF61E4E170}"/>
              </a:ext>
            </a:extLst>
          </p:cNvPr>
          <p:cNvSpPr txBox="1"/>
          <p:nvPr/>
        </p:nvSpPr>
        <p:spPr>
          <a:xfrm>
            <a:off x="7346265" y="1601489"/>
            <a:ext cx="4248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eeline Sans" panose="020B0500040202020204" pitchFamily="34" charset="-52"/>
              </a:rPr>
              <a:t>Matrix factorization</a:t>
            </a:r>
            <a:endParaRPr lang="ru-RU" sz="2400" b="1" dirty="0">
              <a:latin typeface="Beeline Sans" panose="020B0500040202020204" pitchFamily="34" charset="-52"/>
            </a:endParaRPr>
          </a:p>
          <a:p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Применили сигмоидальную функцию к выходным данным модели, которая ограничивает диапазон от 0 до 1, а затем масштабировали ее в пределах диапазона, который мы можем определить.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75907-04C7-2ED3-A8CC-FDC610D0A01D}"/>
              </a:ext>
            </a:extLst>
          </p:cNvPr>
          <p:cNvSpPr txBox="1"/>
          <p:nvPr/>
        </p:nvSpPr>
        <p:spPr>
          <a:xfrm>
            <a:off x="7359734" y="5132992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2.033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5.999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2.449</a:t>
            </a:r>
            <a:endParaRPr lang="en-US" sz="2400" dirty="0">
              <a:latin typeface="Beeline Sans" panose="020B05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8895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33">
            <a:extLst>
              <a:ext uri="{FF2B5EF4-FFF2-40B4-BE49-F238E27FC236}">
                <a16:creationId xmlns:a16="http://schemas.microsoft.com/office/drawing/2014/main" id="{6C099A2C-187D-FF6F-D886-649F34E83EB0}"/>
              </a:ext>
            </a:extLst>
          </p:cNvPr>
          <p:cNvSpPr/>
          <p:nvPr/>
        </p:nvSpPr>
        <p:spPr>
          <a:xfrm>
            <a:off x="-5411865" y="154831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2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D4AB1-5580-0F68-5CED-2FEEB81979F7}"/>
              </a:ext>
            </a:extLst>
          </p:cNvPr>
          <p:cNvSpPr txBox="1"/>
          <p:nvPr/>
        </p:nvSpPr>
        <p:spPr>
          <a:xfrm>
            <a:off x="-4559283" y="1601489"/>
            <a:ext cx="4559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Baseline Model</a:t>
            </a: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Создадим базовую модель для сравнения всех будущих подходов. Спрогнозируем средний рейтинг, независимо от контекста.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EDBBD-F209-8AB8-F47B-B7C49D7F7C02}"/>
              </a:ext>
            </a:extLst>
          </p:cNvPr>
          <p:cNvSpPr txBox="1"/>
          <p:nvPr/>
        </p:nvSpPr>
        <p:spPr>
          <a:xfrm>
            <a:off x="-4559283" y="4648477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1.199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1.995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1.412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4" name="Овал 33">
            <a:extLst>
              <a:ext uri="{FF2B5EF4-FFF2-40B4-BE49-F238E27FC236}">
                <a16:creationId xmlns:a16="http://schemas.microsoft.com/office/drawing/2014/main" id="{81C10901-8694-1959-8089-5914DE920EE0}"/>
              </a:ext>
            </a:extLst>
          </p:cNvPr>
          <p:cNvSpPr/>
          <p:nvPr/>
        </p:nvSpPr>
        <p:spPr>
          <a:xfrm>
            <a:off x="216145" y="154831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3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1E206-589C-54DC-C9B7-B1CF61E4E170}"/>
              </a:ext>
            </a:extLst>
          </p:cNvPr>
          <p:cNvSpPr txBox="1"/>
          <p:nvPr/>
        </p:nvSpPr>
        <p:spPr>
          <a:xfrm>
            <a:off x="1073879" y="1601489"/>
            <a:ext cx="4248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eeline Sans" panose="020B0500040202020204" pitchFamily="34" charset="-52"/>
              </a:rPr>
              <a:t>Matrix factorization</a:t>
            </a:r>
            <a:endParaRPr lang="ru-RU" sz="2400" b="1" dirty="0">
              <a:latin typeface="Beeline Sans" panose="020B0500040202020204" pitchFamily="34" charset="-52"/>
            </a:endParaRPr>
          </a:p>
          <a:p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Применили сигмоидальную функцию к выходным данным модели, которая ограничивает диапазон от 0 до 1, а затем масштабировали ее в пределах диапазона, который мы можем определить.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75907-04C7-2ED3-A8CC-FDC610D0A01D}"/>
              </a:ext>
            </a:extLst>
          </p:cNvPr>
          <p:cNvSpPr txBox="1"/>
          <p:nvPr/>
        </p:nvSpPr>
        <p:spPr>
          <a:xfrm>
            <a:off x="1073879" y="5128441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2.033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5.999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2.449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0" name="Овал 33">
            <a:extLst>
              <a:ext uri="{FF2B5EF4-FFF2-40B4-BE49-F238E27FC236}">
                <a16:creationId xmlns:a16="http://schemas.microsoft.com/office/drawing/2014/main" id="{7341C574-7499-09FD-07EE-2BC79CF07553}"/>
              </a:ext>
            </a:extLst>
          </p:cNvPr>
          <p:cNvSpPr/>
          <p:nvPr/>
        </p:nvSpPr>
        <p:spPr>
          <a:xfrm>
            <a:off x="6307111" y="463498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en-US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4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31071-D40D-2659-E9A3-3993E2EA2918}"/>
              </a:ext>
            </a:extLst>
          </p:cNvPr>
          <p:cNvSpPr txBox="1"/>
          <p:nvPr/>
        </p:nvSpPr>
        <p:spPr>
          <a:xfrm>
            <a:off x="7164845" y="516675"/>
            <a:ext cx="4248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Включение информации о других курсах может дать дополнительный сигнал, который может повысить производительность. Один из способов приблизиться к этому — использовать сеть преобразователей, а затем использовать полностью подключенную нейронную сеть для прогнозирования.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F38F4-1C3F-D7AE-3DD7-735150AA23F5}"/>
              </a:ext>
            </a:extLst>
          </p:cNvPr>
          <p:cNvSpPr txBox="1"/>
          <p:nvPr/>
        </p:nvSpPr>
        <p:spPr>
          <a:xfrm>
            <a:off x="7164845" y="5363824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0.795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1.098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1.048</a:t>
            </a:r>
            <a:endParaRPr lang="en-US" sz="2400" dirty="0">
              <a:latin typeface="Beeline Sans" panose="020B05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23582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33">
            <a:extLst>
              <a:ext uri="{FF2B5EF4-FFF2-40B4-BE49-F238E27FC236}">
                <a16:creationId xmlns:a16="http://schemas.microsoft.com/office/drawing/2014/main" id="{81C10901-8694-1959-8089-5914DE920EE0}"/>
              </a:ext>
            </a:extLst>
          </p:cNvPr>
          <p:cNvSpPr/>
          <p:nvPr/>
        </p:nvSpPr>
        <p:spPr>
          <a:xfrm>
            <a:off x="-5589362" y="160546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3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1E206-589C-54DC-C9B7-B1CF61E4E170}"/>
              </a:ext>
            </a:extLst>
          </p:cNvPr>
          <p:cNvSpPr txBox="1"/>
          <p:nvPr/>
        </p:nvSpPr>
        <p:spPr>
          <a:xfrm>
            <a:off x="-4731628" y="1658639"/>
            <a:ext cx="4248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eeline Sans" panose="020B0500040202020204" pitchFamily="34" charset="-52"/>
              </a:rPr>
              <a:t>Matrix factorization</a:t>
            </a:r>
            <a:endParaRPr lang="ru-RU" sz="2400" b="1" dirty="0">
              <a:latin typeface="Beeline Sans" panose="020B0500040202020204" pitchFamily="34" charset="-52"/>
            </a:endParaRPr>
          </a:p>
          <a:p>
            <a:endParaRPr lang="ru-RU" sz="2400" b="1" dirty="0">
              <a:latin typeface="Beeline Sans" panose="020B0500040202020204" pitchFamily="34" charset="-52"/>
            </a:endParaRPr>
          </a:p>
          <a:p>
            <a:r>
              <a:rPr lang="ru-RU" sz="2400" dirty="0">
                <a:latin typeface="Beeline Sans" panose="020B0500040202020204" pitchFamily="34" charset="-52"/>
              </a:rPr>
              <a:t>Применим сигмоидальную функцию к выходным данным модели, которая ограничивает диапазон от 0 до 1, а затем масштабируя ее в пределах диапазона, который мы можем определить.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75907-04C7-2ED3-A8CC-FDC610D0A01D}"/>
              </a:ext>
            </a:extLst>
          </p:cNvPr>
          <p:cNvSpPr txBox="1"/>
          <p:nvPr/>
        </p:nvSpPr>
        <p:spPr>
          <a:xfrm>
            <a:off x="-4718159" y="5043821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2.033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5.999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2.449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0" name="Овал 33">
            <a:extLst>
              <a:ext uri="{FF2B5EF4-FFF2-40B4-BE49-F238E27FC236}">
                <a16:creationId xmlns:a16="http://schemas.microsoft.com/office/drawing/2014/main" id="{7341C574-7499-09FD-07EE-2BC79CF07553}"/>
              </a:ext>
            </a:extLst>
          </p:cNvPr>
          <p:cNvSpPr/>
          <p:nvPr/>
        </p:nvSpPr>
        <p:spPr>
          <a:xfrm>
            <a:off x="136333" y="1425032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en-US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4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31071-D40D-2659-E9A3-3993E2EA2918}"/>
              </a:ext>
            </a:extLst>
          </p:cNvPr>
          <p:cNvSpPr txBox="1"/>
          <p:nvPr/>
        </p:nvSpPr>
        <p:spPr>
          <a:xfrm>
            <a:off x="994067" y="1478209"/>
            <a:ext cx="4248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Beeline Sans" panose="020B0500040202020204" pitchFamily="34" charset="-52"/>
              </a:rPr>
              <a:t>Transformer</a:t>
            </a:r>
            <a:endParaRPr lang="ru-RU" sz="2000" b="1" dirty="0">
              <a:latin typeface="Beeline Sans" panose="020B0500040202020204" pitchFamily="34" charset="-52"/>
            </a:endParaRPr>
          </a:p>
          <a:p>
            <a:pPr algn="just"/>
            <a:endParaRPr lang="ru-RU" sz="20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000" dirty="0">
                <a:latin typeface="Beeline Sans" panose="020B0500040202020204" pitchFamily="34" charset="-52"/>
              </a:rPr>
              <a:t>Включение информации о других курсах может дать дополнительный сигнал, который может повысить производительность. Один из способов приблизиться к этому — использовать сеть преобразователей, а затем использовать полностью подключенную нейронную сеть для прогнозирования.</a:t>
            </a:r>
            <a:endParaRPr lang="en-US" sz="2000" dirty="0">
              <a:latin typeface="Beeline Sans" panose="020B0500040202020204" pitchFamily="34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F38F4-1C3F-D7AE-3DD7-735150AA23F5}"/>
              </a:ext>
            </a:extLst>
          </p:cNvPr>
          <p:cNvSpPr txBox="1"/>
          <p:nvPr/>
        </p:nvSpPr>
        <p:spPr>
          <a:xfrm>
            <a:off x="994067" y="5263861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0.795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1.098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1.048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2" name="Овал 33">
            <a:extLst>
              <a:ext uri="{FF2B5EF4-FFF2-40B4-BE49-F238E27FC236}">
                <a16:creationId xmlns:a16="http://schemas.microsoft.com/office/drawing/2014/main" id="{9CA3DB3D-2902-05D9-AF65-B50DB7F33C22}"/>
              </a:ext>
            </a:extLst>
          </p:cNvPr>
          <p:cNvSpPr/>
          <p:nvPr/>
        </p:nvSpPr>
        <p:spPr>
          <a:xfrm>
            <a:off x="6400745" y="1447800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5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3B1F9-10EF-D52F-7BFA-C12AB6D8EF43}"/>
              </a:ext>
            </a:extLst>
          </p:cNvPr>
          <p:cNvSpPr txBox="1"/>
          <p:nvPr/>
        </p:nvSpPr>
        <p:spPr>
          <a:xfrm>
            <a:off x="7258479" y="1500977"/>
            <a:ext cx="4248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r>
              <a:rPr lang="ru-RU" sz="2400" b="1" dirty="0">
                <a:latin typeface="Beeline Sans" panose="020B0500040202020204" pitchFamily="34" charset="-52"/>
              </a:rPr>
              <a:t> </a:t>
            </a:r>
            <a:r>
              <a:rPr lang="en-US" sz="2400" b="1" dirty="0">
                <a:latin typeface="Beeline Sans" panose="020B0500040202020204" pitchFamily="34" charset="-52"/>
              </a:rPr>
              <a:t>with </a:t>
            </a:r>
            <a:r>
              <a:rPr lang="en-US" sz="2400" b="1" dirty="0" err="1">
                <a:latin typeface="Beeline Sans" panose="020B0500040202020204" pitchFamily="34" charset="-52"/>
              </a:rPr>
              <a:t>raiting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Вполне вероятно, что включение информации о предыдущих оценках пользователя улучшит производительность.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EC54F-998B-3A9B-DB25-5F7DFB609A6D}"/>
              </a:ext>
            </a:extLst>
          </p:cNvPr>
          <p:cNvSpPr txBox="1"/>
          <p:nvPr/>
        </p:nvSpPr>
        <p:spPr>
          <a:xfrm>
            <a:off x="7258479" y="4593736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0.747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0.948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0.973</a:t>
            </a:r>
          </a:p>
        </p:txBody>
      </p:sp>
    </p:spTree>
    <p:extLst>
      <p:ext uri="{BB962C8B-B14F-4D97-AF65-F5344CB8AC3E}">
        <p14:creationId xmlns:p14="http://schemas.microsoft.com/office/powerpoint/2010/main" val="28196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33">
            <a:extLst>
              <a:ext uri="{FF2B5EF4-FFF2-40B4-BE49-F238E27FC236}">
                <a16:creationId xmlns:a16="http://schemas.microsoft.com/office/drawing/2014/main" id="{7341C574-7499-09FD-07EE-2BC79CF07553}"/>
              </a:ext>
            </a:extLst>
          </p:cNvPr>
          <p:cNvSpPr/>
          <p:nvPr/>
        </p:nvSpPr>
        <p:spPr>
          <a:xfrm>
            <a:off x="-4978883" y="1500977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en-US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4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31071-D40D-2659-E9A3-3993E2EA2918}"/>
              </a:ext>
            </a:extLst>
          </p:cNvPr>
          <p:cNvSpPr txBox="1"/>
          <p:nvPr/>
        </p:nvSpPr>
        <p:spPr>
          <a:xfrm>
            <a:off x="-4121149" y="1554154"/>
            <a:ext cx="4248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eline Sans" panose="020B0500040202020204" pitchFamily="34" charset="-52"/>
              </a:rPr>
              <a:t>Transformer</a:t>
            </a:r>
            <a:endParaRPr lang="ru-RU" sz="2000" b="1" dirty="0">
              <a:latin typeface="Beeline Sans" panose="020B0500040202020204" pitchFamily="34" charset="-52"/>
            </a:endParaRPr>
          </a:p>
          <a:p>
            <a:endParaRPr lang="ru-RU" sz="2000" b="1" dirty="0">
              <a:latin typeface="Beeline Sans" panose="020B0500040202020204" pitchFamily="34" charset="-52"/>
            </a:endParaRPr>
          </a:p>
          <a:p>
            <a:r>
              <a:rPr lang="ru-RU" sz="2000" dirty="0">
                <a:latin typeface="Beeline Sans" panose="020B0500040202020204" pitchFamily="34" charset="-52"/>
              </a:rPr>
              <a:t>Включение информации о других курсах может дать дополнительный сигнал, который может повысить производительность. Один из способов приблизиться к этому — использовать сеть преобразователей, а затем использовать полностью подключенную нейронную сеть для прогнозирования.</a:t>
            </a:r>
            <a:endParaRPr lang="en-US" sz="2000" dirty="0">
              <a:latin typeface="Beeline Sans" panose="020B0500040202020204" pitchFamily="34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F38F4-1C3F-D7AE-3DD7-735150AA23F5}"/>
              </a:ext>
            </a:extLst>
          </p:cNvPr>
          <p:cNvSpPr txBox="1"/>
          <p:nvPr/>
        </p:nvSpPr>
        <p:spPr>
          <a:xfrm>
            <a:off x="-4121149" y="5339806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0.795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1.098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ru-RU" sz="2400" dirty="0">
                <a:latin typeface="Beeline Sans" panose="020B0500040202020204" pitchFamily="34" charset="-52"/>
              </a:rPr>
              <a:t>1.048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2" name="Овал 33">
            <a:extLst>
              <a:ext uri="{FF2B5EF4-FFF2-40B4-BE49-F238E27FC236}">
                <a16:creationId xmlns:a16="http://schemas.microsoft.com/office/drawing/2014/main" id="{9CA3DB3D-2902-05D9-AF65-B50DB7F33C22}"/>
              </a:ext>
            </a:extLst>
          </p:cNvPr>
          <p:cNvSpPr/>
          <p:nvPr/>
        </p:nvSpPr>
        <p:spPr>
          <a:xfrm>
            <a:off x="265013" y="1554154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5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3B1F9-10EF-D52F-7BFA-C12AB6D8EF43}"/>
              </a:ext>
            </a:extLst>
          </p:cNvPr>
          <p:cNvSpPr txBox="1"/>
          <p:nvPr/>
        </p:nvSpPr>
        <p:spPr>
          <a:xfrm>
            <a:off x="1122747" y="1607331"/>
            <a:ext cx="4248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r>
              <a:rPr lang="ru-RU" sz="2400" b="1" dirty="0">
                <a:latin typeface="Beeline Sans" panose="020B0500040202020204" pitchFamily="34" charset="-52"/>
              </a:rPr>
              <a:t> </a:t>
            </a:r>
            <a:r>
              <a:rPr lang="en-US" sz="2400" b="1" dirty="0">
                <a:latin typeface="Beeline Sans" panose="020B0500040202020204" pitchFamily="34" charset="-52"/>
              </a:rPr>
              <a:t>with </a:t>
            </a:r>
            <a:r>
              <a:rPr lang="en-US" sz="2400" b="1" dirty="0" err="1">
                <a:latin typeface="Beeline Sans" panose="020B0500040202020204" pitchFamily="34" charset="-52"/>
              </a:rPr>
              <a:t>raiting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Вполне вероятно, что включение информации о предыдущих оценках пользователя улучшит производительность.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EC54F-998B-3A9B-DB25-5F7DFB609A6D}"/>
              </a:ext>
            </a:extLst>
          </p:cNvPr>
          <p:cNvSpPr txBox="1"/>
          <p:nvPr/>
        </p:nvSpPr>
        <p:spPr>
          <a:xfrm>
            <a:off x="1122747" y="4700090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0.747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0.948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0.973</a:t>
            </a:r>
          </a:p>
        </p:txBody>
      </p:sp>
      <p:sp>
        <p:nvSpPr>
          <p:cNvPr id="9" name="Овал 33">
            <a:extLst>
              <a:ext uri="{FF2B5EF4-FFF2-40B4-BE49-F238E27FC236}">
                <a16:creationId xmlns:a16="http://schemas.microsoft.com/office/drawing/2014/main" id="{4E83FDD7-7285-2FDB-70DE-5137FB2A0A8F}"/>
              </a:ext>
            </a:extLst>
          </p:cNvPr>
          <p:cNvSpPr/>
          <p:nvPr/>
        </p:nvSpPr>
        <p:spPr>
          <a:xfrm>
            <a:off x="6348776" y="1607331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en-US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6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44D42-D938-FE52-2B25-D87FC78C92D5}"/>
              </a:ext>
            </a:extLst>
          </p:cNvPr>
          <p:cNvSpPr txBox="1"/>
          <p:nvPr/>
        </p:nvSpPr>
        <p:spPr>
          <a:xfrm>
            <a:off x="7206510" y="1660508"/>
            <a:ext cx="42487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r>
              <a:rPr lang="ru-RU" sz="2400" b="1" dirty="0">
                <a:latin typeface="Beeline Sans" panose="020B0500040202020204" pitchFamily="34" charset="-52"/>
              </a:rPr>
              <a:t> </a:t>
            </a:r>
            <a:r>
              <a:rPr lang="en-US" sz="2400" b="1" dirty="0">
                <a:latin typeface="Beeline Sans" panose="020B0500040202020204" pitchFamily="34" charset="-52"/>
              </a:rPr>
              <a:t>with </a:t>
            </a:r>
            <a:r>
              <a:rPr lang="en-US" sz="2400" b="1" dirty="0" err="1">
                <a:latin typeface="Beeline Sans" panose="020B0500040202020204" pitchFamily="34" charset="-52"/>
              </a:rPr>
              <a:t>raiting</a:t>
            </a:r>
            <a:r>
              <a:rPr lang="en-US" sz="2400" b="1" dirty="0">
                <a:latin typeface="Beeline Sans" panose="020B0500040202020204" pitchFamily="34" charset="-52"/>
              </a:rPr>
              <a:t> and features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Помимо данных рейтингов, у нас также есть дополнительная информация о пользователях, которую мы могли бы добавить в модель.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D3E1F-E5B0-B615-59B4-7E4AED10C042}"/>
              </a:ext>
            </a:extLst>
          </p:cNvPr>
          <p:cNvSpPr txBox="1"/>
          <p:nvPr/>
        </p:nvSpPr>
        <p:spPr>
          <a:xfrm>
            <a:off x="7206510" y="4816837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0.74</a:t>
            </a:r>
            <a:r>
              <a:rPr lang="ru-RU" sz="2400" dirty="0">
                <a:latin typeface="Beeline Sans" panose="020B0500040202020204" pitchFamily="34" charset="-52"/>
              </a:rPr>
              <a:t>4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</a:t>
            </a:r>
            <a:r>
              <a:rPr lang="ru-RU" sz="2400" dirty="0">
                <a:latin typeface="Beeline Sans" panose="020B0500040202020204" pitchFamily="34" charset="-52"/>
              </a:rPr>
              <a:t>38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</a:t>
            </a:r>
            <a:r>
              <a:rPr lang="ru-RU" sz="2400" dirty="0">
                <a:latin typeface="Beeline Sans" panose="020B0500040202020204" pitchFamily="34" charset="-52"/>
              </a:rPr>
              <a:t>68</a:t>
            </a:r>
            <a:endParaRPr lang="en-US" sz="2400" dirty="0">
              <a:latin typeface="Beeline Sans" panose="020B05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6360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33">
            <a:extLst>
              <a:ext uri="{FF2B5EF4-FFF2-40B4-BE49-F238E27FC236}">
                <a16:creationId xmlns:a16="http://schemas.microsoft.com/office/drawing/2014/main" id="{9CA3DB3D-2902-05D9-AF65-B50DB7F33C22}"/>
              </a:ext>
            </a:extLst>
          </p:cNvPr>
          <p:cNvSpPr/>
          <p:nvPr/>
        </p:nvSpPr>
        <p:spPr>
          <a:xfrm>
            <a:off x="-5262795" y="1561560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5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3B1F9-10EF-D52F-7BFA-C12AB6D8EF43}"/>
              </a:ext>
            </a:extLst>
          </p:cNvPr>
          <p:cNvSpPr txBox="1"/>
          <p:nvPr/>
        </p:nvSpPr>
        <p:spPr>
          <a:xfrm>
            <a:off x="-4405061" y="1614737"/>
            <a:ext cx="4248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r>
              <a:rPr lang="ru-RU" sz="2400" b="1" dirty="0">
                <a:latin typeface="Beeline Sans" panose="020B0500040202020204" pitchFamily="34" charset="-52"/>
              </a:rPr>
              <a:t> </a:t>
            </a:r>
            <a:r>
              <a:rPr lang="en-US" sz="2400" b="1" dirty="0">
                <a:latin typeface="Beeline Sans" panose="020B0500040202020204" pitchFamily="34" charset="-52"/>
              </a:rPr>
              <a:t>with </a:t>
            </a:r>
            <a:r>
              <a:rPr lang="en-US" sz="2400" b="1" dirty="0" err="1">
                <a:latin typeface="Beeline Sans" panose="020B0500040202020204" pitchFamily="34" charset="-52"/>
              </a:rPr>
              <a:t>raiting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Вполне вероятно, что включение информации о предыдущих оценках пользователя улучшит производительность.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EC54F-998B-3A9B-DB25-5F7DFB609A6D}"/>
              </a:ext>
            </a:extLst>
          </p:cNvPr>
          <p:cNvSpPr txBox="1"/>
          <p:nvPr/>
        </p:nvSpPr>
        <p:spPr>
          <a:xfrm>
            <a:off x="-4405061" y="4707496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0.747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0.948</a:t>
            </a: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0.973</a:t>
            </a:r>
          </a:p>
        </p:txBody>
      </p:sp>
      <p:sp>
        <p:nvSpPr>
          <p:cNvPr id="9" name="Овал 33">
            <a:extLst>
              <a:ext uri="{FF2B5EF4-FFF2-40B4-BE49-F238E27FC236}">
                <a16:creationId xmlns:a16="http://schemas.microsoft.com/office/drawing/2014/main" id="{4E83FDD7-7285-2FDB-70DE-5137FB2A0A8F}"/>
              </a:ext>
            </a:extLst>
          </p:cNvPr>
          <p:cNvSpPr/>
          <p:nvPr/>
        </p:nvSpPr>
        <p:spPr>
          <a:xfrm>
            <a:off x="12452695" y="1508383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en-US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6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44D42-D938-FE52-2B25-D87FC78C92D5}"/>
              </a:ext>
            </a:extLst>
          </p:cNvPr>
          <p:cNvSpPr txBox="1"/>
          <p:nvPr/>
        </p:nvSpPr>
        <p:spPr>
          <a:xfrm>
            <a:off x="13310429" y="1561560"/>
            <a:ext cx="42487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Transformer</a:t>
            </a:r>
            <a:r>
              <a:rPr lang="ru-RU" sz="2400" b="1" dirty="0">
                <a:latin typeface="Beeline Sans" panose="020B0500040202020204" pitchFamily="34" charset="-52"/>
              </a:rPr>
              <a:t> </a:t>
            </a:r>
            <a:r>
              <a:rPr lang="en-US" sz="2400" b="1" dirty="0">
                <a:latin typeface="Beeline Sans" panose="020B0500040202020204" pitchFamily="34" charset="-52"/>
              </a:rPr>
              <a:t>with </a:t>
            </a:r>
            <a:r>
              <a:rPr lang="en-US" sz="2400" b="1" dirty="0" err="1">
                <a:latin typeface="Beeline Sans" panose="020B0500040202020204" pitchFamily="34" charset="-52"/>
              </a:rPr>
              <a:t>raiting</a:t>
            </a:r>
            <a:r>
              <a:rPr lang="en-US" sz="2400" b="1" dirty="0">
                <a:latin typeface="Beeline Sans" panose="020B0500040202020204" pitchFamily="34" charset="-52"/>
              </a:rPr>
              <a:t> and features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Помимо данных рейтингов, у нас также есть дополнительная информация о пользователях, которую мы могли бы добавить в модель.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D3E1F-E5B0-B615-59B4-7E4AED10C042}"/>
              </a:ext>
            </a:extLst>
          </p:cNvPr>
          <p:cNvSpPr txBox="1"/>
          <p:nvPr/>
        </p:nvSpPr>
        <p:spPr>
          <a:xfrm>
            <a:off x="13310429" y="4717889"/>
            <a:ext cx="455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MAE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0.74</a:t>
            </a:r>
            <a:r>
              <a:rPr lang="ru-RU" sz="2400" dirty="0">
                <a:latin typeface="Beeline Sans" panose="020B0500040202020204" pitchFamily="34" charset="-52"/>
              </a:rPr>
              <a:t>4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</a:t>
            </a:r>
            <a:r>
              <a:rPr lang="ru-RU" sz="2400" dirty="0">
                <a:latin typeface="Beeline Sans" panose="020B0500040202020204" pitchFamily="34" charset="-52"/>
              </a:rPr>
              <a:t>38</a:t>
            </a:r>
            <a:endParaRPr lang="en-US" sz="2400" dirty="0">
              <a:latin typeface="Beeline Sans" panose="020B0500040202020204" pitchFamily="34" charset="-52"/>
            </a:endParaRPr>
          </a:p>
          <a:p>
            <a:pPr algn="just"/>
            <a:r>
              <a:rPr lang="en-US" sz="2400" b="1" dirty="0">
                <a:latin typeface="Beeline Sans" panose="020B0500040202020204" pitchFamily="34" charset="-52"/>
              </a:rPr>
              <a:t>RMSE</a:t>
            </a:r>
            <a:r>
              <a:rPr lang="ru-RU" sz="2400" b="1" dirty="0">
                <a:latin typeface="Beeline Sans" panose="020B0500040202020204" pitchFamily="34" charset="-52"/>
              </a:rPr>
              <a:t>: </a:t>
            </a:r>
            <a:r>
              <a:rPr lang="en-US" sz="2400" dirty="0">
                <a:latin typeface="Beeline Sans" panose="020B0500040202020204" pitchFamily="34" charset="-52"/>
              </a:rPr>
              <a:t>0.9</a:t>
            </a:r>
            <a:r>
              <a:rPr lang="ru-RU" sz="2400" dirty="0">
                <a:latin typeface="Beeline Sans" panose="020B0500040202020204" pitchFamily="34" charset="-52"/>
              </a:rPr>
              <a:t>68</a:t>
            </a:r>
            <a:endParaRPr lang="en-US" sz="2400" dirty="0">
              <a:latin typeface="Beeline Sans" panose="020B0500040202020204" pitchFamily="34" charset="-52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9C84BC3-6CA1-8009-249A-4259ABFD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85336"/>
              </p:ext>
            </p:extLst>
          </p:nvPr>
        </p:nvGraphicFramePr>
        <p:xfrm>
          <a:off x="981569" y="2224563"/>
          <a:ext cx="10216990" cy="3596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426">
                  <a:extLst>
                    <a:ext uri="{9D8B030D-6E8A-4147-A177-3AD203B41FA5}">
                      <a16:colId xmlns:a16="http://schemas.microsoft.com/office/drawing/2014/main" val="3448555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246080470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2581357399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3326505731"/>
                    </a:ext>
                  </a:extLst>
                </a:gridCol>
              </a:tblGrid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Model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MAE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RMSE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6744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Beeline Sans" panose="020B0500040202020204" pitchFamily="34" charset="-52"/>
                        </a:rPr>
                        <a:t>Baseline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1.199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1.995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1.412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7075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Matrix factorization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2.033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5.999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2.449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46363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Transformer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0.795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1.098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1.048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1633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Transformer with rating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0.747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0.948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0.973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058787"/>
                  </a:ext>
                </a:extLst>
              </a:tr>
              <a:tr h="9559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Beeline Sans" panose="020B0500040202020204" pitchFamily="34" charset="-52"/>
                        </a:rPr>
                        <a:t>Transformer with rating and user features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0.744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0.938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0.968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93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5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6151706" y="30846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-3955166" y="57516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9C84BC3-6CA1-8009-249A-4259ABFD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08002"/>
              </p:ext>
            </p:extLst>
          </p:nvPr>
        </p:nvGraphicFramePr>
        <p:xfrm>
          <a:off x="1146255" y="7376016"/>
          <a:ext cx="10216990" cy="3596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426">
                  <a:extLst>
                    <a:ext uri="{9D8B030D-6E8A-4147-A177-3AD203B41FA5}">
                      <a16:colId xmlns:a16="http://schemas.microsoft.com/office/drawing/2014/main" val="3448555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246080470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2581357399"/>
                    </a:ext>
                  </a:extLst>
                </a:gridCol>
                <a:gridCol w="1712188">
                  <a:extLst>
                    <a:ext uri="{9D8B030D-6E8A-4147-A177-3AD203B41FA5}">
                      <a16:colId xmlns:a16="http://schemas.microsoft.com/office/drawing/2014/main" val="3326505731"/>
                    </a:ext>
                  </a:extLst>
                </a:gridCol>
              </a:tblGrid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Model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MAE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Beeline Sans" panose="020B0500040202020204" pitchFamily="34" charset="-52"/>
                        </a:rPr>
                        <a:t>RMSE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6744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Beeline Sans" panose="020B0500040202020204" pitchFamily="34" charset="-52"/>
                        </a:rPr>
                        <a:t>Baseline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1.199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1.995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1.412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7075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Matrix factorization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2.033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5.999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2.449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46363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Transformer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0.795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1.098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1.048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16332"/>
                  </a:ext>
                </a:extLst>
              </a:tr>
              <a:tr h="52816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Beeline Sans" panose="020B0500040202020204" pitchFamily="34" charset="-52"/>
                        </a:rPr>
                        <a:t>Transformer with rating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0.747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0.948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0.973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058787"/>
                  </a:ext>
                </a:extLst>
              </a:tr>
              <a:tr h="9559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Beeline Sans" panose="020B0500040202020204" pitchFamily="34" charset="-52"/>
                        </a:rPr>
                        <a:t>Transformer with rating and user features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>
                          <a:effectLst/>
                          <a:latin typeface="Beeline Sans" panose="020B0500040202020204" pitchFamily="34" charset="-52"/>
                        </a:rPr>
                        <a:t>0.744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0.938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Beeline Sans" panose="020B0500040202020204" pitchFamily="34" charset="-52"/>
                        </a:rPr>
                        <a:t>0.968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eeline Sans" panose="020B0500040202020204" pitchFamily="34" charset="-52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931764"/>
                  </a:ext>
                </a:extLst>
              </a:tr>
            </a:tbl>
          </a:graphicData>
        </a:graphic>
      </p:graphicFrame>
      <p:sp>
        <p:nvSpPr>
          <p:cNvPr id="10" name="Фигура">
            <a:extLst>
              <a:ext uri="{FF2B5EF4-FFF2-40B4-BE49-F238E27FC236}">
                <a16:creationId xmlns:a16="http://schemas.microsoft.com/office/drawing/2014/main" id="{00724B50-2714-127E-4795-498F5E204607}"/>
              </a:ext>
            </a:extLst>
          </p:cNvPr>
          <p:cNvSpPr/>
          <p:nvPr/>
        </p:nvSpPr>
        <p:spPr>
          <a:xfrm rot="607839">
            <a:off x="-508391" y="-1108280"/>
            <a:ext cx="17669986" cy="939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0" y="0"/>
                </a:moveTo>
                <a:lnTo>
                  <a:pt x="0" y="21600"/>
                </a:lnTo>
                <a:lnTo>
                  <a:pt x="5671" y="21600"/>
                </a:lnTo>
                <a:lnTo>
                  <a:pt x="19983" y="16602"/>
                </a:lnTo>
                <a:cubicBezTo>
                  <a:pt x="20530" y="16411"/>
                  <a:pt x="20859" y="16297"/>
                  <a:pt x="21055" y="16093"/>
                </a:cubicBezTo>
                <a:cubicBezTo>
                  <a:pt x="21341" y="15823"/>
                  <a:pt x="21528" y="15390"/>
                  <a:pt x="21563" y="14910"/>
                </a:cubicBezTo>
                <a:cubicBezTo>
                  <a:pt x="21600" y="14573"/>
                  <a:pt x="21517" y="14116"/>
                  <a:pt x="21380" y="13353"/>
                </a:cubicBezTo>
                <a:lnTo>
                  <a:pt x="1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1" name="Заголовок  презентации">
            <a:extLst>
              <a:ext uri="{FF2B5EF4-FFF2-40B4-BE49-F238E27FC236}">
                <a16:creationId xmlns:a16="http://schemas.microsoft.com/office/drawing/2014/main" id="{A451518E-2551-B17E-7A12-A155DBE0A180}"/>
              </a:ext>
            </a:extLst>
          </p:cNvPr>
          <p:cNvSpPr txBox="1"/>
          <p:nvPr/>
        </p:nvSpPr>
        <p:spPr>
          <a:xfrm>
            <a:off x="156860" y="363402"/>
            <a:ext cx="3298964" cy="82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6998" kern="0" dirty="0">
                <a:latin typeface="Beeline Sans Black" panose="020B0A00040202020204" pitchFamily="34" charset="-52"/>
              </a:rPr>
              <a:t>Выводы</a:t>
            </a:r>
            <a:endParaRPr sz="6998" kern="0" dirty="0">
              <a:latin typeface="Beeline Sans Black" panose="020B0A00040202020204" pitchFamily="34" charset="-52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33E4CA6-22C7-BEC0-3BC8-34D4B270A381}"/>
              </a:ext>
            </a:extLst>
          </p:cNvPr>
          <p:cNvSpPr/>
          <p:nvPr/>
        </p:nvSpPr>
        <p:spPr>
          <a:xfrm>
            <a:off x="379970" y="1612734"/>
            <a:ext cx="11344157" cy="4881864"/>
          </a:xfrm>
          <a:prstGeom prst="roundRect">
            <a:avLst>
              <a:gd name="adj" fmla="val 39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EF031-1AE9-8158-BEBC-996D1C87B56F}"/>
              </a:ext>
            </a:extLst>
          </p:cNvPr>
          <p:cNvSpPr txBox="1"/>
          <p:nvPr/>
        </p:nvSpPr>
        <p:spPr>
          <a:xfrm>
            <a:off x="619432" y="1788840"/>
            <a:ext cx="1074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eeline Sans" panose="020B0500040202020204" pitchFamily="34" charset="-52"/>
              </a:rPr>
              <a:t>Таким образом, мы можем получить топ 10 рекомендаций, используя нашу наилучшую по показателям качества модель, которая включает в себя рейтинг сотрудника и иные признаки.</a:t>
            </a:r>
          </a:p>
        </p:txBody>
      </p:sp>
      <p:pic>
        <p:nvPicPr>
          <p:cNvPr id="12" name="Рисунок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9D48DD1E-74B6-9AE8-E58B-03E2D1B0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96" y="2628779"/>
            <a:ext cx="6464762" cy="36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2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MAE	1.199</a:t>
            </a:r>
          </a:p>
          <a:p>
            <a:pPr algn="ctr"/>
            <a:r>
              <a:rPr lang="en-US"/>
              <a:t>MSE	1.995</a:t>
            </a:r>
          </a:p>
          <a:p>
            <a:pPr algn="ctr"/>
            <a:r>
              <a:rPr lang="en-US"/>
              <a:t>RMSE	1.412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00724B50-2714-127E-4795-498F5E204607}"/>
              </a:ext>
            </a:extLst>
          </p:cNvPr>
          <p:cNvSpPr/>
          <p:nvPr/>
        </p:nvSpPr>
        <p:spPr>
          <a:xfrm>
            <a:off x="-7986121" y="-1912379"/>
            <a:ext cx="17669986" cy="939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0" y="0"/>
                </a:moveTo>
                <a:lnTo>
                  <a:pt x="0" y="21600"/>
                </a:lnTo>
                <a:lnTo>
                  <a:pt x="5671" y="21600"/>
                </a:lnTo>
                <a:lnTo>
                  <a:pt x="19983" y="16602"/>
                </a:lnTo>
                <a:cubicBezTo>
                  <a:pt x="20530" y="16411"/>
                  <a:pt x="20859" y="16297"/>
                  <a:pt x="21055" y="16093"/>
                </a:cubicBezTo>
                <a:cubicBezTo>
                  <a:pt x="21341" y="15823"/>
                  <a:pt x="21528" y="15390"/>
                  <a:pt x="21563" y="14910"/>
                </a:cubicBezTo>
                <a:cubicBezTo>
                  <a:pt x="21600" y="14573"/>
                  <a:pt x="21517" y="14116"/>
                  <a:pt x="21380" y="13353"/>
                </a:cubicBezTo>
                <a:lnTo>
                  <a:pt x="1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1" name="Заголовок  презентации">
            <a:extLst>
              <a:ext uri="{FF2B5EF4-FFF2-40B4-BE49-F238E27FC236}">
                <a16:creationId xmlns:a16="http://schemas.microsoft.com/office/drawing/2014/main" id="{A451518E-2551-B17E-7A12-A155DBE0A180}"/>
              </a:ext>
            </a:extLst>
          </p:cNvPr>
          <p:cNvSpPr txBox="1"/>
          <p:nvPr/>
        </p:nvSpPr>
        <p:spPr>
          <a:xfrm>
            <a:off x="976078" y="1890084"/>
            <a:ext cx="5876594" cy="225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 defTabSz="1218802" hangingPunct="0"/>
            <a:r>
              <a:rPr lang="ru-RU" sz="8800" kern="0" dirty="0">
                <a:latin typeface="Beeline Sans Black" panose="020B0A00040202020204" pitchFamily="34" charset="-52"/>
              </a:rPr>
              <a:t>Спасибо за</a:t>
            </a:r>
          </a:p>
          <a:p>
            <a:pPr algn="ctr" defTabSz="1218802" hangingPunct="0"/>
            <a:r>
              <a:rPr lang="ru-RU" sz="8800" kern="0" dirty="0">
                <a:latin typeface="Beeline Sans Black" panose="020B0A00040202020204" pitchFamily="34" charset="-52"/>
              </a:rPr>
              <a:t>внимание</a:t>
            </a:r>
            <a:endParaRPr sz="8800" kern="0" dirty="0">
              <a:latin typeface="Beeline Sans Black" panose="020B0A00040202020204" pitchFamily="34" charset="-52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33E4CA6-22C7-BEC0-3BC8-34D4B270A381}"/>
              </a:ext>
            </a:extLst>
          </p:cNvPr>
          <p:cNvSpPr/>
          <p:nvPr/>
        </p:nvSpPr>
        <p:spPr>
          <a:xfrm>
            <a:off x="12934194" y="3298083"/>
            <a:ext cx="2903977" cy="654216"/>
          </a:xfrm>
          <a:prstGeom prst="roundRect">
            <a:avLst>
              <a:gd name="adj" fmla="val 39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1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Фигура"/>
          <p:cNvSpPr/>
          <p:nvPr/>
        </p:nvSpPr>
        <p:spPr>
          <a:xfrm rot="607839">
            <a:off x="-508391" y="-1108280"/>
            <a:ext cx="17669986" cy="939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0" y="0"/>
                </a:moveTo>
                <a:lnTo>
                  <a:pt x="0" y="21600"/>
                </a:lnTo>
                <a:lnTo>
                  <a:pt x="5671" y="21600"/>
                </a:lnTo>
                <a:lnTo>
                  <a:pt x="19983" y="16602"/>
                </a:lnTo>
                <a:cubicBezTo>
                  <a:pt x="20530" y="16411"/>
                  <a:pt x="20859" y="16297"/>
                  <a:pt x="21055" y="16093"/>
                </a:cubicBezTo>
                <a:cubicBezTo>
                  <a:pt x="21341" y="15823"/>
                  <a:pt x="21528" y="15390"/>
                  <a:pt x="21563" y="14910"/>
                </a:cubicBezTo>
                <a:cubicBezTo>
                  <a:pt x="21600" y="14573"/>
                  <a:pt x="21517" y="14116"/>
                  <a:pt x="21380" y="13353"/>
                </a:cubicBezTo>
                <a:lnTo>
                  <a:pt x="1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54" name="Фигура"/>
          <p:cNvSpPr/>
          <p:nvPr/>
        </p:nvSpPr>
        <p:spPr>
          <a:xfrm>
            <a:off x="12192000" y="2964336"/>
            <a:ext cx="3993454" cy="3893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600" extrusionOk="0">
                <a:moveTo>
                  <a:pt x="21557" y="0"/>
                </a:moveTo>
                <a:lnTo>
                  <a:pt x="2475" y="4916"/>
                </a:lnTo>
                <a:cubicBezTo>
                  <a:pt x="1623" y="5136"/>
                  <a:pt x="1111" y="5267"/>
                  <a:pt x="806" y="5501"/>
                </a:cubicBezTo>
                <a:cubicBezTo>
                  <a:pt x="360" y="5811"/>
                  <a:pt x="70" y="6309"/>
                  <a:pt x="14" y="6860"/>
                </a:cubicBezTo>
                <a:cubicBezTo>
                  <a:pt x="-43" y="7247"/>
                  <a:pt x="85" y="7773"/>
                  <a:pt x="299" y="8648"/>
                </a:cubicBezTo>
                <a:lnTo>
                  <a:pt x="3457" y="21600"/>
                </a:lnTo>
                <a:lnTo>
                  <a:pt x="21557" y="21600"/>
                </a:lnTo>
                <a:lnTo>
                  <a:pt x="21557" y="0"/>
                </a:lnTo>
                <a:close/>
              </a:path>
            </a:pathLst>
          </a:custGeom>
          <a:solidFill>
            <a:srgbClr val="FFF1C5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155" name="Заголовок  презентации"/>
          <p:cNvSpPr txBox="1"/>
          <p:nvPr/>
        </p:nvSpPr>
        <p:spPr>
          <a:xfrm>
            <a:off x="1664331" y="3267075"/>
            <a:ext cx="4259163" cy="82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6998" kern="0" dirty="0">
                <a:latin typeface="Beeline Sans Black" panose="020B0A00040202020204" pitchFamily="34" charset="-52"/>
              </a:rPr>
              <a:t>Проблема</a:t>
            </a:r>
            <a:endParaRPr sz="6998" kern="0" dirty="0">
              <a:latin typeface="Beeline Sans Black" panose="020B0A00040202020204" pitchFamily="34" charset="-52"/>
            </a:endParaRPr>
          </a:p>
        </p:txBody>
      </p:sp>
      <p:sp>
        <p:nvSpPr>
          <p:cNvPr id="2" name="Подзаголовок презентации">
            <a:extLst>
              <a:ext uri="{FF2B5EF4-FFF2-40B4-BE49-F238E27FC236}">
                <a16:creationId xmlns:a16="http://schemas.microsoft.com/office/drawing/2014/main" id="{A630708C-8305-3261-EBB2-459759511688}"/>
              </a:ext>
            </a:extLst>
          </p:cNvPr>
          <p:cNvSpPr txBox="1"/>
          <p:nvPr/>
        </p:nvSpPr>
        <p:spPr>
          <a:xfrm>
            <a:off x="-3057860" y="5413662"/>
            <a:ext cx="6115720" cy="1282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92" tIns="25392" rIns="25392" bIns="25392" anchor="ctr">
            <a:spAutoFit/>
          </a:bodyPr>
          <a:lstStyle>
            <a:lvl1pPr defTabSz="1219047">
              <a:lnSpc>
                <a:spcPct val="80000"/>
              </a:lnSpc>
              <a:spcBef>
                <a:spcPts val="2200"/>
              </a:spcBef>
              <a:defRPr sz="2000" spc="5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Малышева Анастасия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Петрухин Владислав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 err="1">
                <a:latin typeface="Beeline Sans" panose="020B0500040202020204" pitchFamily="34" charset="-52"/>
              </a:rPr>
              <a:t>Картвелишвили</a:t>
            </a:r>
            <a:r>
              <a:rPr lang="ru-RU" kern="0" dirty="0">
                <a:latin typeface="Beeline Sans" panose="020B0500040202020204" pitchFamily="34" charset="-52"/>
              </a:rPr>
              <a:t> Евгений</a:t>
            </a:r>
          </a:p>
          <a:p>
            <a:pPr defTabSz="1218802" hangingPunct="0">
              <a:lnSpc>
                <a:spcPct val="100000"/>
              </a:lnSpc>
              <a:spcBef>
                <a:spcPts val="0"/>
              </a:spcBef>
            </a:pPr>
            <a:r>
              <a:rPr lang="ru-RU" kern="0" dirty="0">
                <a:latin typeface="Beeline Sans" panose="020B0500040202020204" pitchFamily="34" charset="-52"/>
              </a:rPr>
              <a:t>Сидоренко Николай</a:t>
            </a:r>
            <a:endParaRPr kern="0" dirty="0">
              <a:latin typeface="Beeline Sans" panose="020B0500040202020204" pitchFamily="34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75BD2-BE98-3D89-707C-609C63318E1C}"/>
              </a:ext>
            </a:extLst>
          </p:cNvPr>
          <p:cNvSpPr txBox="1"/>
          <p:nvPr/>
        </p:nvSpPr>
        <p:spPr>
          <a:xfrm>
            <a:off x="12192000" y="4623153"/>
            <a:ext cx="3569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23934">
              <a:defRPr/>
            </a:pPr>
            <a:r>
              <a:rPr lang="ru-RU" sz="3200" b="1" dirty="0">
                <a:solidFill>
                  <a:srgbClr val="000000"/>
                </a:solidFill>
                <a:latin typeface="Beeline Sans"/>
              </a:rPr>
              <a:t>Команда </a:t>
            </a:r>
          </a:p>
          <a:p>
            <a:pPr algn="r" defTabSz="1023934">
              <a:defRPr/>
            </a:pPr>
            <a:r>
              <a:rPr lang="ru-RU" sz="3200" b="1" dirty="0">
                <a:solidFill>
                  <a:srgbClr val="000000"/>
                </a:solidFill>
                <a:latin typeface="Beeline Sans"/>
              </a:rPr>
              <a:t>«Мягкие лапки»</a:t>
            </a:r>
          </a:p>
        </p:txBody>
      </p:sp>
    </p:spTree>
    <p:extLst>
      <p:ext uri="{BB962C8B-B14F-4D97-AF65-F5344CB8AC3E}">
        <p14:creationId xmlns:p14="http://schemas.microsoft.com/office/powerpoint/2010/main" val="760671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Фигура"/>
          <p:cNvSpPr/>
          <p:nvPr/>
        </p:nvSpPr>
        <p:spPr>
          <a:xfrm rot="607839">
            <a:off x="-508391" y="-1108280"/>
            <a:ext cx="17669986" cy="9392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0" y="0"/>
                </a:moveTo>
                <a:lnTo>
                  <a:pt x="0" y="21600"/>
                </a:lnTo>
                <a:lnTo>
                  <a:pt x="5671" y="21600"/>
                </a:lnTo>
                <a:lnTo>
                  <a:pt x="19983" y="16602"/>
                </a:lnTo>
                <a:cubicBezTo>
                  <a:pt x="20530" y="16411"/>
                  <a:pt x="20859" y="16297"/>
                  <a:pt x="21055" y="16093"/>
                </a:cubicBezTo>
                <a:cubicBezTo>
                  <a:pt x="21341" y="15823"/>
                  <a:pt x="21528" y="15390"/>
                  <a:pt x="21563" y="14910"/>
                </a:cubicBezTo>
                <a:cubicBezTo>
                  <a:pt x="21600" y="14573"/>
                  <a:pt x="21517" y="14116"/>
                  <a:pt x="21380" y="13353"/>
                </a:cubicBezTo>
                <a:lnTo>
                  <a:pt x="1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2" rIns="45712" anchor="ctr"/>
          <a:lstStyle/>
          <a:p>
            <a:pPr algn="ctr" defTabSz="412626" hangingPunct="0">
              <a:defRPr sz="1600" b="1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endParaRPr sz="1600" b="1" kern="0">
              <a:solidFill>
                <a:srgbClr val="FFFFFF"/>
              </a:solidFill>
              <a:latin typeface="Gilroy ExtraBold"/>
              <a:sym typeface="Gilroy ExtraBold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CF8F0D6-E3CF-270D-7259-053C5E7262A9}"/>
              </a:ext>
            </a:extLst>
          </p:cNvPr>
          <p:cNvSpPr/>
          <p:nvPr/>
        </p:nvSpPr>
        <p:spPr>
          <a:xfrm>
            <a:off x="-1454731" y="193934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 презентации">
            <a:extLst>
              <a:ext uri="{FF2B5EF4-FFF2-40B4-BE49-F238E27FC236}">
                <a16:creationId xmlns:a16="http://schemas.microsoft.com/office/drawing/2014/main" id="{A65863AF-0B9E-6921-6EE3-C9046562CF37}"/>
              </a:ext>
            </a:extLst>
          </p:cNvPr>
          <p:cNvSpPr txBox="1"/>
          <p:nvPr/>
        </p:nvSpPr>
        <p:spPr>
          <a:xfrm>
            <a:off x="278493" y="328013"/>
            <a:ext cx="2696235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Проблема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AD951-8C85-DAEF-37ED-667D3FA42CAF}"/>
              </a:ext>
            </a:extLst>
          </p:cNvPr>
          <p:cNvSpPr txBox="1"/>
          <p:nvPr/>
        </p:nvSpPr>
        <p:spPr>
          <a:xfrm>
            <a:off x="278493" y="1677119"/>
            <a:ext cx="11623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 группе компаний Тинькофф есть команда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, создающая платформу для обучающих курсов. У команды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 возникает вопрос, а какие курсы сильнее всего влияют на рабочие показатели сотрудников в колл-центре.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D4324-1F40-1AA6-237F-4A7A09936F21}"/>
              </a:ext>
            </a:extLst>
          </p:cNvPr>
          <p:cNvSpPr txBox="1"/>
          <p:nvPr/>
        </p:nvSpPr>
        <p:spPr>
          <a:xfrm>
            <a:off x="278492" y="4738736"/>
            <a:ext cx="11623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eeline Sans" panose="020B0500040202020204" pitchFamily="34" charset="-52"/>
              </a:rPr>
              <a:t>Разработать рекомендательную модель, отвечающую на вопрос, какие обучающие курсы стоит проходить сотрудникам, а какие курсы стоит убрать с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 платформы.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3CC5E4B-5891-822B-54B1-F187AC0D9211}"/>
              </a:ext>
            </a:extLst>
          </p:cNvPr>
          <p:cNvSpPr/>
          <p:nvPr/>
        </p:nvSpPr>
        <p:spPr>
          <a:xfrm>
            <a:off x="278494" y="3592617"/>
            <a:ext cx="2101850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 презентации">
            <a:extLst>
              <a:ext uri="{FF2B5EF4-FFF2-40B4-BE49-F238E27FC236}">
                <a16:creationId xmlns:a16="http://schemas.microsoft.com/office/drawing/2014/main" id="{5E883BAF-BD51-A0FE-A89A-DE7898956D72}"/>
              </a:ext>
            </a:extLst>
          </p:cNvPr>
          <p:cNvSpPr txBox="1"/>
          <p:nvPr/>
        </p:nvSpPr>
        <p:spPr>
          <a:xfrm>
            <a:off x="547685" y="3771579"/>
            <a:ext cx="132566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Цель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7476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CF8F0D6-E3CF-270D-7259-053C5E7262A9}"/>
              </a:ext>
            </a:extLst>
          </p:cNvPr>
          <p:cNvSpPr/>
          <p:nvPr/>
        </p:nvSpPr>
        <p:spPr>
          <a:xfrm>
            <a:off x="-7451398" y="193933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 презентации">
            <a:extLst>
              <a:ext uri="{FF2B5EF4-FFF2-40B4-BE49-F238E27FC236}">
                <a16:creationId xmlns:a16="http://schemas.microsoft.com/office/drawing/2014/main" id="{A65863AF-0B9E-6921-6EE3-C9046562CF37}"/>
              </a:ext>
            </a:extLst>
          </p:cNvPr>
          <p:cNvSpPr txBox="1"/>
          <p:nvPr/>
        </p:nvSpPr>
        <p:spPr>
          <a:xfrm>
            <a:off x="-5718174" y="328012"/>
            <a:ext cx="2696235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Проблема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AD951-8C85-DAEF-37ED-667D3FA42CAF}"/>
              </a:ext>
            </a:extLst>
          </p:cNvPr>
          <p:cNvSpPr txBox="1"/>
          <p:nvPr/>
        </p:nvSpPr>
        <p:spPr>
          <a:xfrm>
            <a:off x="12481381" y="1639019"/>
            <a:ext cx="11623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eeline Sans" panose="020B0500040202020204" pitchFamily="34" charset="-52"/>
              </a:rPr>
              <a:t>В группе компаний Тинькофф есть команда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, создающая платформу для обучающих курсов. У команды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 возникает вопрос, а какие курсы сильнее всего влияют на рабочие показатели сотрудников в колл-центре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D4324-1F40-1AA6-237F-4A7A09936F21}"/>
              </a:ext>
            </a:extLst>
          </p:cNvPr>
          <p:cNvSpPr txBox="1"/>
          <p:nvPr/>
        </p:nvSpPr>
        <p:spPr>
          <a:xfrm>
            <a:off x="12481380" y="4700636"/>
            <a:ext cx="11623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eeline Sans" panose="020B0500040202020204" pitchFamily="34" charset="-52"/>
              </a:rPr>
              <a:t>Разработать рекомендательную модель, отвечающую на вопрос, какие обучающие курсы стоит проходить сотрудникам, а какие курсы стоит убрать с </a:t>
            </a:r>
            <a:r>
              <a:rPr lang="ru-RU" sz="2400" dirty="0" err="1">
                <a:latin typeface="Beeline Sans" panose="020B0500040202020204" pitchFamily="34" charset="-52"/>
              </a:rPr>
              <a:t>edTech</a:t>
            </a:r>
            <a:r>
              <a:rPr lang="ru-RU" sz="2400" dirty="0">
                <a:latin typeface="Beeline Sans" panose="020B0500040202020204" pitchFamily="34" charset="-52"/>
              </a:rPr>
              <a:t> платформы.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3CC5E4B-5891-822B-54B1-F187AC0D9211}"/>
              </a:ext>
            </a:extLst>
          </p:cNvPr>
          <p:cNvSpPr/>
          <p:nvPr/>
        </p:nvSpPr>
        <p:spPr>
          <a:xfrm>
            <a:off x="-5718173" y="3592616"/>
            <a:ext cx="2101850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 презентации">
            <a:extLst>
              <a:ext uri="{FF2B5EF4-FFF2-40B4-BE49-F238E27FC236}">
                <a16:creationId xmlns:a16="http://schemas.microsoft.com/office/drawing/2014/main" id="{5E883BAF-BD51-A0FE-A89A-DE7898956D72}"/>
              </a:ext>
            </a:extLst>
          </p:cNvPr>
          <p:cNvSpPr txBox="1"/>
          <p:nvPr/>
        </p:nvSpPr>
        <p:spPr>
          <a:xfrm>
            <a:off x="-5448982" y="3771578"/>
            <a:ext cx="132566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Цель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77EEFDE-4E51-DF60-BD96-3FF2C515A823}"/>
              </a:ext>
            </a:extLst>
          </p:cNvPr>
          <p:cNvSpPr/>
          <p:nvPr/>
        </p:nvSpPr>
        <p:spPr>
          <a:xfrm>
            <a:off x="2529051" y="149049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 презентации">
            <a:extLst>
              <a:ext uri="{FF2B5EF4-FFF2-40B4-BE49-F238E27FC236}">
                <a16:creationId xmlns:a16="http://schemas.microsoft.com/office/drawing/2014/main" id="{B587F503-3F07-D241-2802-ACD18D72BD0E}"/>
              </a:ext>
            </a:extLst>
          </p:cNvPr>
          <p:cNvSpPr txBox="1"/>
          <p:nvPr/>
        </p:nvSpPr>
        <p:spPr>
          <a:xfrm>
            <a:off x="5232042" y="283413"/>
            <a:ext cx="2045416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Данные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11" name="Овал 33">
            <a:extLst>
              <a:ext uri="{FF2B5EF4-FFF2-40B4-BE49-F238E27FC236}">
                <a16:creationId xmlns:a16="http://schemas.microsoft.com/office/drawing/2014/main" id="{714DCFAB-B3D1-DDB0-B318-EB98C600D750}"/>
              </a:ext>
            </a:extLst>
          </p:cNvPr>
          <p:cNvSpPr/>
          <p:nvPr/>
        </p:nvSpPr>
        <p:spPr>
          <a:xfrm>
            <a:off x="1858442" y="2021860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D628A0-9DAA-1612-18A2-C906DAA8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306" y="2144728"/>
            <a:ext cx="954591" cy="954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Овал 33">
            <a:extLst>
              <a:ext uri="{FF2B5EF4-FFF2-40B4-BE49-F238E27FC236}">
                <a16:creationId xmlns:a16="http://schemas.microsoft.com/office/drawing/2014/main" id="{E66103AD-9A5A-4BF8-5F3F-D054B41178F6}"/>
              </a:ext>
            </a:extLst>
          </p:cNvPr>
          <p:cNvSpPr/>
          <p:nvPr/>
        </p:nvSpPr>
        <p:spPr>
          <a:xfrm>
            <a:off x="5654657" y="2026852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5" name="Овал 33">
            <a:extLst>
              <a:ext uri="{FF2B5EF4-FFF2-40B4-BE49-F238E27FC236}">
                <a16:creationId xmlns:a16="http://schemas.microsoft.com/office/drawing/2014/main" id="{AF782466-8801-6877-A8B8-3C8875DF45D3}"/>
              </a:ext>
            </a:extLst>
          </p:cNvPr>
          <p:cNvSpPr/>
          <p:nvPr/>
        </p:nvSpPr>
        <p:spPr>
          <a:xfrm>
            <a:off x="9380288" y="2026852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1324440" y="3309913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41C2D20-103C-8E40-6428-923E8B75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739" y="2068528"/>
            <a:ext cx="944021" cy="944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47F198-DE9A-949B-404B-1057BCCA27E0}"/>
              </a:ext>
            </a:extLst>
          </p:cNvPr>
          <p:cNvSpPr txBox="1"/>
          <p:nvPr/>
        </p:nvSpPr>
        <p:spPr>
          <a:xfrm>
            <a:off x="5282201" y="3309913"/>
            <a:ext cx="194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Сотрудники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88BF6C7-4DA3-3034-2C11-AD1BD98EE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016" y="2108719"/>
            <a:ext cx="903830" cy="9038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8572526" y="3309913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24" name="Овал 33">
            <a:extLst>
              <a:ext uri="{FF2B5EF4-FFF2-40B4-BE49-F238E27FC236}">
                <a16:creationId xmlns:a16="http://schemas.microsoft.com/office/drawing/2014/main" id="{97E8F65C-65E9-C4D3-FD85-4CA11F9802D5}"/>
              </a:ext>
            </a:extLst>
          </p:cNvPr>
          <p:cNvSpPr/>
          <p:nvPr/>
        </p:nvSpPr>
        <p:spPr>
          <a:xfrm>
            <a:off x="3825062" y="4319837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25" name="Овал 33">
            <a:extLst>
              <a:ext uri="{FF2B5EF4-FFF2-40B4-BE49-F238E27FC236}">
                <a16:creationId xmlns:a16="http://schemas.microsoft.com/office/drawing/2014/main" id="{884282A0-0E71-AF91-4C98-3A8F4B3D3E41}"/>
              </a:ext>
            </a:extLst>
          </p:cNvPr>
          <p:cNvSpPr/>
          <p:nvPr/>
        </p:nvSpPr>
        <p:spPr>
          <a:xfrm>
            <a:off x="7277458" y="4319837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59D6876-5E29-959A-A406-AC25AF389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181" y="4425856"/>
            <a:ext cx="934084" cy="93408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F10DF39-3F32-0E8C-332B-8C986C963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407" y="4503409"/>
            <a:ext cx="876300" cy="8763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742197-E7E4-E84E-0732-F63C3FA74747}"/>
              </a:ext>
            </a:extLst>
          </p:cNvPr>
          <p:cNvSpPr txBox="1"/>
          <p:nvPr/>
        </p:nvSpPr>
        <p:spPr>
          <a:xfrm>
            <a:off x="2796231" y="5564499"/>
            <a:ext cx="325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Информация о курсах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5BA729-2D0D-D263-3C95-5F61C816EB19}"/>
              </a:ext>
            </a:extLst>
          </p:cNvPr>
          <p:cNvSpPr txBox="1"/>
          <p:nvPr/>
        </p:nvSpPr>
        <p:spPr>
          <a:xfrm>
            <a:off x="6897948" y="5563281"/>
            <a:ext cx="209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Нотификации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40301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77EEFDE-4E51-DF60-BD96-3FF2C515A823}"/>
              </a:ext>
            </a:extLst>
          </p:cNvPr>
          <p:cNvSpPr/>
          <p:nvPr/>
        </p:nvSpPr>
        <p:spPr>
          <a:xfrm>
            <a:off x="9941620" y="358692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 презентации">
            <a:extLst>
              <a:ext uri="{FF2B5EF4-FFF2-40B4-BE49-F238E27FC236}">
                <a16:creationId xmlns:a16="http://schemas.microsoft.com/office/drawing/2014/main" id="{B587F503-3F07-D241-2802-ACD18D72BD0E}"/>
              </a:ext>
            </a:extLst>
          </p:cNvPr>
          <p:cNvSpPr txBox="1"/>
          <p:nvPr/>
        </p:nvSpPr>
        <p:spPr>
          <a:xfrm>
            <a:off x="10352389" y="518098"/>
            <a:ext cx="1086820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en-US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EDA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11" name="Овал 33">
            <a:extLst>
              <a:ext uri="{FF2B5EF4-FFF2-40B4-BE49-F238E27FC236}">
                <a16:creationId xmlns:a16="http://schemas.microsoft.com/office/drawing/2014/main" id="{714DCFAB-B3D1-DDB0-B318-EB98C600D750}"/>
              </a:ext>
            </a:extLst>
          </p:cNvPr>
          <p:cNvSpPr/>
          <p:nvPr/>
        </p:nvSpPr>
        <p:spPr>
          <a:xfrm>
            <a:off x="-4981799" y="2106306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D628A0-9DAA-1612-18A2-C906DAA8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858935" y="2229174"/>
            <a:ext cx="954591" cy="954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Овал 33">
            <a:extLst>
              <a:ext uri="{FF2B5EF4-FFF2-40B4-BE49-F238E27FC236}">
                <a16:creationId xmlns:a16="http://schemas.microsoft.com/office/drawing/2014/main" id="{E66103AD-9A5A-4BF8-5F3F-D054B41178F6}"/>
              </a:ext>
            </a:extLst>
          </p:cNvPr>
          <p:cNvSpPr/>
          <p:nvPr/>
        </p:nvSpPr>
        <p:spPr>
          <a:xfrm>
            <a:off x="5742918" y="-2535222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5" name="Овал 33">
            <a:extLst>
              <a:ext uri="{FF2B5EF4-FFF2-40B4-BE49-F238E27FC236}">
                <a16:creationId xmlns:a16="http://schemas.microsoft.com/office/drawing/2014/main" id="{AF782466-8801-6877-A8B8-3C8875DF45D3}"/>
              </a:ext>
            </a:extLst>
          </p:cNvPr>
          <p:cNvSpPr/>
          <p:nvPr/>
        </p:nvSpPr>
        <p:spPr>
          <a:xfrm>
            <a:off x="14687418" y="2068528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41C2D20-103C-8E40-6428-923E8B75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000" y="-2493546"/>
            <a:ext cx="944021" cy="944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47F198-DE9A-949B-404B-1057BCCA27E0}"/>
              </a:ext>
            </a:extLst>
          </p:cNvPr>
          <p:cNvSpPr txBox="1"/>
          <p:nvPr/>
        </p:nvSpPr>
        <p:spPr>
          <a:xfrm>
            <a:off x="5370462" y="-1252161"/>
            <a:ext cx="194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Сотрудники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88BF6C7-4DA3-3034-2C11-AD1BD98EE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3146" y="2150395"/>
            <a:ext cx="903830" cy="9038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24" name="Овал 33">
            <a:extLst>
              <a:ext uri="{FF2B5EF4-FFF2-40B4-BE49-F238E27FC236}">
                <a16:creationId xmlns:a16="http://schemas.microsoft.com/office/drawing/2014/main" id="{97E8F65C-65E9-C4D3-FD85-4CA11F9802D5}"/>
              </a:ext>
            </a:extLst>
          </p:cNvPr>
          <p:cNvSpPr/>
          <p:nvPr/>
        </p:nvSpPr>
        <p:spPr>
          <a:xfrm>
            <a:off x="-3015179" y="4404283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25" name="Овал 33">
            <a:extLst>
              <a:ext uri="{FF2B5EF4-FFF2-40B4-BE49-F238E27FC236}">
                <a16:creationId xmlns:a16="http://schemas.microsoft.com/office/drawing/2014/main" id="{884282A0-0E71-AF91-4C98-3A8F4B3D3E41}"/>
              </a:ext>
            </a:extLst>
          </p:cNvPr>
          <p:cNvSpPr/>
          <p:nvPr/>
        </p:nvSpPr>
        <p:spPr>
          <a:xfrm>
            <a:off x="12584588" y="4361513"/>
            <a:ext cx="1200322" cy="1200328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59D6876-5E29-959A-A406-AC25AF389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82060" y="4510302"/>
            <a:ext cx="934084" cy="93408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F10DF39-3F32-0E8C-332B-8C986C963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8537" y="4545085"/>
            <a:ext cx="876300" cy="8763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742197-E7E4-E84E-0732-F63C3FA74747}"/>
              </a:ext>
            </a:extLst>
          </p:cNvPr>
          <p:cNvSpPr txBox="1"/>
          <p:nvPr/>
        </p:nvSpPr>
        <p:spPr>
          <a:xfrm>
            <a:off x="-4044010" y="5648945"/>
            <a:ext cx="325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Информация о курсах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5BA729-2D0D-D263-3C95-5F61C816EB19}"/>
              </a:ext>
            </a:extLst>
          </p:cNvPr>
          <p:cNvSpPr txBox="1"/>
          <p:nvPr/>
        </p:nvSpPr>
        <p:spPr>
          <a:xfrm>
            <a:off x="12205078" y="5604957"/>
            <a:ext cx="209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Нотификации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6CEE84CF-90C6-3A5C-971B-60F07538C7BD}"/>
              </a:ext>
            </a:extLst>
          </p:cNvPr>
          <p:cNvGrpSpPr/>
          <p:nvPr/>
        </p:nvGrpSpPr>
        <p:grpSpPr>
          <a:xfrm>
            <a:off x="669743" y="1644234"/>
            <a:ext cx="1169868" cy="1169879"/>
            <a:chOff x="669743" y="1568358"/>
            <a:chExt cx="1169868" cy="1169879"/>
          </a:xfrm>
        </p:grpSpPr>
        <p:sp>
          <p:nvSpPr>
            <p:cNvPr id="12" name="Овал 33">
              <a:extLst>
                <a:ext uri="{FF2B5EF4-FFF2-40B4-BE49-F238E27FC236}">
                  <a16:creationId xmlns:a16="http://schemas.microsoft.com/office/drawing/2014/main" id="{47E4A99A-EC72-1D95-B3B8-F702782E6F12}"/>
                </a:ext>
              </a:extLst>
            </p:cNvPr>
            <p:cNvSpPr/>
            <p:nvPr/>
          </p:nvSpPr>
          <p:spPr>
            <a:xfrm>
              <a:off x="669743" y="1568358"/>
              <a:ext cx="1169868" cy="1169879"/>
            </a:xfrm>
            <a:prstGeom prst="ellipse">
              <a:avLst/>
            </a:prstGeom>
            <a:solidFill>
              <a:srgbClr val="FFBF32"/>
            </a:solidFill>
            <a:ln w="12700">
              <a:miter lim="400000"/>
            </a:ln>
          </p:spPr>
          <p:txBody>
            <a:bodyPr lIns="43199" tIns="43199" rIns="43199" bIns="43199" anchor="ctr"/>
            <a:lstStyle/>
            <a:p>
              <a:pPr algn="ctr" defTabSz="864017" hangingPunct="0">
                <a:defRPr>
                  <a:solidFill>
                    <a:srgbClr val="FFFFFF"/>
                  </a:solidFill>
                  <a:latin typeface="Beeline Sans"/>
                  <a:ea typeface="Beeline Sans"/>
                  <a:cs typeface="Beeline Sans"/>
                  <a:sym typeface="Beeline Sans"/>
                </a:defRPr>
              </a:pPr>
              <a:endParaRPr sz="1701" kern="0">
                <a:solidFill>
                  <a:srgbClr val="FFFFFF"/>
                </a:solidFill>
                <a:latin typeface="Beeline Sans"/>
                <a:sym typeface="Beeline San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4C79F5B-48F7-3A97-220A-AE1D8EAED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1063" y="1678090"/>
              <a:ext cx="906148" cy="90614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38AADE-D859-FD86-83FF-746821CFA53A}"/>
              </a:ext>
            </a:extLst>
          </p:cNvPr>
          <p:cNvSpPr txBox="1"/>
          <p:nvPr/>
        </p:nvSpPr>
        <p:spPr>
          <a:xfrm>
            <a:off x="2163791" y="1875473"/>
            <a:ext cx="239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42F781-285C-FD2C-B61F-DA276A4A21CE}"/>
              </a:ext>
            </a:extLst>
          </p:cNvPr>
          <p:cNvSpPr txBox="1"/>
          <p:nvPr/>
        </p:nvSpPr>
        <p:spPr>
          <a:xfrm>
            <a:off x="539370" y="3054225"/>
            <a:ext cx="4707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С начала 2023 года наблюдается рост потенциала в количестве коммуникаций с клиентами.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Наилучшая конверсия в </a:t>
            </a:r>
            <a:r>
              <a:rPr lang="ru-RU" sz="2400" dirty="0" err="1">
                <a:latin typeface="Beeline Sans" panose="020B0500040202020204" pitchFamily="34" charset="-52"/>
              </a:rPr>
              <a:t>лид</a:t>
            </a:r>
            <a:r>
              <a:rPr lang="ru-RU" sz="2400" dirty="0">
                <a:latin typeface="Beeline Sans" panose="020B0500040202020204" pitchFamily="34" charset="-52"/>
              </a:rPr>
              <a:t> наблюдается в конце 2023 года.</a:t>
            </a:r>
          </a:p>
        </p:txBody>
      </p:sp>
      <p:sp>
        <p:nvSpPr>
          <p:cNvPr id="33" name="Овал 33">
            <a:extLst>
              <a:ext uri="{FF2B5EF4-FFF2-40B4-BE49-F238E27FC236}">
                <a16:creationId xmlns:a16="http://schemas.microsoft.com/office/drawing/2014/main" id="{32D9E35C-7F9B-A8AE-216B-CE477F1C98DE}"/>
              </a:ext>
            </a:extLst>
          </p:cNvPr>
          <p:cNvSpPr/>
          <p:nvPr/>
        </p:nvSpPr>
        <p:spPr>
          <a:xfrm>
            <a:off x="10352389" y="1644234"/>
            <a:ext cx="1169868" cy="1169879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98B7F8F-DDA6-8FE9-DDC8-382F40A12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4797" y="1758905"/>
            <a:ext cx="825051" cy="8250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3DC2569-A21F-84D6-0F6F-180F7E333B3B}"/>
              </a:ext>
            </a:extLst>
          </p:cNvPr>
          <p:cNvSpPr txBox="1"/>
          <p:nvPr/>
        </p:nvSpPr>
        <p:spPr>
          <a:xfrm>
            <a:off x="7035275" y="1869461"/>
            <a:ext cx="321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Прохождение курсов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EFAF3-A511-F66C-D58F-43D4AF78E181}"/>
              </a:ext>
            </a:extLst>
          </p:cNvPr>
          <p:cNvSpPr txBox="1"/>
          <p:nvPr/>
        </p:nvSpPr>
        <p:spPr>
          <a:xfrm>
            <a:off x="6945395" y="3047381"/>
            <a:ext cx="4576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В среднем сотрудники тратят суммарно 45-50 дней на обучение.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В среднем на прохождение курса сотрудники тратят 1 неделю, 75% процентов сотрудникам необходимо до 10 дней для полного завершения курса.</a:t>
            </a:r>
          </a:p>
        </p:txBody>
      </p:sp>
    </p:spTree>
    <p:extLst>
      <p:ext uri="{BB962C8B-B14F-4D97-AF65-F5344CB8AC3E}">
        <p14:creationId xmlns:p14="http://schemas.microsoft.com/office/powerpoint/2010/main" val="309783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77EEFDE-4E51-DF60-BD96-3FF2C515A823}"/>
              </a:ext>
            </a:extLst>
          </p:cNvPr>
          <p:cNvSpPr/>
          <p:nvPr/>
        </p:nvSpPr>
        <p:spPr>
          <a:xfrm>
            <a:off x="5048803" y="339136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 презентации">
            <a:extLst>
              <a:ext uri="{FF2B5EF4-FFF2-40B4-BE49-F238E27FC236}">
                <a16:creationId xmlns:a16="http://schemas.microsoft.com/office/drawing/2014/main" id="{B587F503-3F07-D241-2802-ACD18D72BD0E}"/>
              </a:ext>
            </a:extLst>
          </p:cNvPr>
          <p:cNvSpPr txBox="1"/>
          <p:nvPr/>
        </p:nvSpPr>
        <p:spPr>
          <a:xfrm>
            <a:off x="6096000" y="518098"/>
            <a:ext cx="562812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Причины и следствия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6CEE84CF-90C6-3A5C-971B-60F07538C7BD}"/>
              </a:ext>
            </a:extLst>
          </p:cNvPr>
          <p:cNvGrpSpPr/>
          <p:nvPr/>
        </p:nvGrpSpPr>
        <p:grpSpPr>
          <a:xfrm>
            <a:off x="-4753145" y="1637390"/>
            <a:ext cx="1169868" cy="1169879"/>
            <a:chOff x="669743" y="1568358"/>
            <a:chExt cx="1169868" cy="1169879"/>
          </a:xfrm>
        </p:grpSpPr>
        <p:sp>
          <p:nvSpPr>
            <p:cNvPr id="12" name="Овал 33">
              <a:extLst>
                <a:ext uri="{FF2B5EF4-FFF2-40B4-BE49-F238E27FC236}">
                  <a16:creationId xmlns:a16="http://schemas.microsoft.com/office/drawing/2014/main" id="{47E4A99A-EC72-1D95-B3B8-F702782E6F12}"/>
                </a:ext>
              </a:extLst>
            </p:cNvPr>
            <p:cNvSpPr/>
            <p:nvPr/>
          </p:nvSpPr>
          <p:spPr>
            <a:xfrm>
              <a:off x="669743" y="1568358"/>
              <a:ext cx="1169868" cy="1169879"/>
            </a:xfrm>
            <a:prstGeom prst="ellipse">
              <a:avLst/>
            </a:prstGeom>
            <a:solidFill>
              <a:srgbClr val="FFBF32"/>
            </a:solidFill>
            <a:ln w="12700">
              <a:miter lim="400000"/>
            </a:ln>
          </p:spPr>
          <p:txBody>
            <a:bodyPr lIns="43199" tIns="43199" rIns="43199" bIns="43199" anchor="ctr"/>
            <a:lstStyle/>
            <a:p>
              <a:pPr algn="ctr" defTabSz="864017" hangingPunct="0">
                <a:defRPr>
                  <a:solidFill>
                    <a:srgbClr val="FFFFFF"/>
                  </a:solidFill>
                  <a:latin typeface="Beeline Sans"/>
                  <a:ea typeface="Beeline Sans"/>
                  <a:cs typeface="Beeline Sans"/>
                  <a:sym typeface="Beeline Sans"/>
                </a:defRPr>
              </a:pPr>
              <a:endParaRPr sz="1701" kern="0">
                <a:solidFill>
                  <a:srgbClr val="FFFFFF"/>
                </a:solidFill>
                <a:latin typeface="Beeline Sans"/>
                <a:sym typeface="Beeline San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4C79F5B-48F7-3A97-220A-AE1D8EAED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063" y="1678090"/>
              <a:ext cx="906148" cy="90614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38AADE-D859-FD86-83FF-746821CFA53A}"/>
              </a:ext>
            </a:extLst>
          </p:cNvPr>
          <p:cNvSpPr txBox="1"/>
          <p:nvPr/>
        </p:nvSpPr>
        <p:spPr>
          <a:xfrm>
            <a:off x="-3259097" y="1868629"/>
            <a:ext cx="239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42F781-285C-FD2C-B61F-DA276A4A21CE}"/>
              </a:ext>
            </a:extLst>
          </p:cNvPr>
          <p:cNvSpPr txBox="1"/>
          <p:nvPr/>
        </p:nvSpPr>
        <p:spPr>
          <a:xfrm>
            <a:off x="-4883518" y="3047381"/>
            <a:ext cx="4707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С начала 2023 года наблюдается рост потенциала в количестве коммуникаций с клиентами.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Наилучшая конверсия в </a:t>
            </a:r>
            <a:r>
              <a:rPr lang="ru-RU" sz="2400" dirty="0" err="1">
                <a:latin typeface="Beeline Sans" panose="020B0500040202020204" pitchFamily="34" charset="-52"/>
              </a:rPr>
              <a:t>лид</a:t>
            </a:r>
            <a:r>
              <a:rPr lang="ru-RU" sz="2400" dirty="0">
                <a:latin typeface="Beeline Sans" panose="020B0500040202020204" pitchFamily="34" charset="-52"/>
              </a:rPr>
              <a:t> наблюдается в конце 2023 года.</a:t>
            </a:r>
          </a:p>
        </p:txBody>
      </p:sp>
      <p:sp>
        <p:nvSpPr>
          <p:cNvPr id="33" name="Овал 33">
            <a:extLst>
              <a:ext uri="{FF2B5EF4-FFF2-40B4-BE49-F238E27FC236}">
                <a16:creationId xmlns:a16="http://schemas.microsoft.com/office/drawing/2014/main" id="{32D9E35C-7F9B-A8AE-216B-CE477F1C98DE}"/>
              </a:ext>
            </a:extLst>
          </p:cNvPr>
          <p:cNvSpPr/>
          <p:nvPr/>
        </p:nvSpPr>
        <p:spPr>
          <a:xfrm>
            <a:off x="15972139" y="1644234"/>
            <a:ext cx="1169868" cy="1169879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endParaRPr sz="1701" kern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98B7F8F-DDA6-8FE9-DDC8-382F40A1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547" y="1758905"/>
            <a:ext cx="825051" cy="8250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3DC2569-A21F-84D6-0F6F-180F7E333B3B}"/>
              </a:ext>
            </a:extLst>
          </p:cNvPr>
          <p:cNvSpPr txBox="1"/>
          <p:nvPr/>
        </p:nvSpPr>
        <p:spPr>
          <a:xfrm>
            <a:off x="12655025" y="1869461"/>
            <a:ext cx="321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Прохождение курсов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EFAF3-A511-F66C-D58F-43D4AF78E181}"/>
              </a:ext>
            </a:extLst>
          </p:cNvPr>
          <p:cNvSpPr txBox="1"/>
          <p:nvPr/>
        </p:nvSpPr>
        <p:spPr>
          <a:xfrm>
            <a:off x="12565145" y="3047381"/>
            <a:ext cx="4576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В среднем сотрудники тратят суммарно 45-50 дней на обучение.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Beeline Sans" panose="020B0500040202020204" pitchFamily="34" charset="-52"/>
              </a:rPr>
              <a:t>В среднем на прохождение курса сотрудники тратят 1 неделю, 75% процентов сотрудникам необходимо до 10 дней для полного завершения курса.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456001" y="1758905"/>
            <a:ext cx="4576862" cy="5898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 презентации">
            <a:extLst>
              <a:ext uri="{FF2B5EF4-FFF2-40B4-BE49-F238E27FC236}">
                <a16:creationId xmlns:a16="http://schemas.microsoft.com/office/drawing/2014/main" id="{40413EE7-F751-20AA-798C-DDE64A1781D7}"/>
              </a:ext>
            </a:extLst>
          </p:cNvPr>
          <p:cNvSpPr txBox="1"/>
          <p:nvPr/>
        </p:nvSpPr>
        <p:spPr>
          <a:xfrm>
            <a:off x="723854" y="1838453"/>
            <a:ext cx="4041155" cy="45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36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Основные выводы:</a:t>
            </a:r>
            <a:endParaRPr sz="40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304118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77EEFDE-4E51-DF60-BD96-3FF2C515A823}"/>
              </a:ext>
            </a:extLst>
          </p:cNvPr>
          <p:cNvSpPr/>
          <p:nvPr/>
        </p:nvSpPr>
        <p:spPr>
          <a:xfrm>
            <a:off x="5048803" y="339136"/>
            <a:ext cx="7451398" cy="7192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 презентации">
            <a:extLst>
              <a:ext uri="{FF2B5EF4-FFF2-40B4-BE49-F238E27FC236}">
                <a16:creationId xmlns:a16="http://schemas.microsoft.com/office/drawing/2014/main" id="{B587F503-3F07-D241-2802-ACD18D72BD0E}"/>
              </a:ext>
            </a:extLst>
          </p:cNvPr>
          <p:cNvSpPr txBox="1"/>
          <p:nvPr/>
        </p:nvSpPr>
        <p:spPr>
          <a:xfrm>
            <a:off x="6096000" y="518098"/>
            <a:ext cx="562812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Причины и следствия</a:t>
            </a:r>
            <a:endParaRPr sz="48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22969530" y="-247650"/>
            <a:ext cx="58448560" cy="753200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 презентации">
            <a:extLst>
              <a:ext uri="{FF2B5EF4-FFF2-40B4-BE49-F238E27FC236}">
                <a16:creationId xmlns:a16="http://schemas.microsoft.com/office/drawing/2014/main" id="{40413EE7-F751-20AA-798C-DDE64A1781D7}"/>
              </a:ext>
            </a:extLst>
          </p:cNvPr>
          <p:cNvSpPr txBox="1"/>
          <p:nvPr/>
        </p:nvSpPr>
        <p:spPr>
          <a:xfrm>
            <a:off x="-5411311" y="1878760"/>
            <a:ext cx="4041155" cy="45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36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Основные выводы:</a:t>
            </a:r>
            <a:endParaRPr sz="40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1664331" y="3267075"/>
            <a:ext cx="4108481" cy="82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6998" kern="0" dirty="0">
                <a:latin typeface="Beeline Sans Black" panose="020B0A00040202020204" pitchFamily="34" charset="-52"/>
              </a:rPr>
              <a:t>Обучение</a:t>
            </a:r>
            <a:endParaRPr sz="6998" kern="0" dirty="0"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05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7248F-AB38-4931-AA27-53234B693A42}"/>
              </a:ext>
            </a:extLst>
          </p:cNvPr>
          <p:cNvSpPr txBox="1"/>
          <p:nvPr/>
        </p:nvSpPr>
        <p:spPr>
          <a:xfrm>
            <a:off x="467872" y="2455336"/>
            <a:ext cx="1127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Шаги для обучения: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B85B2-DA9F-C9C0-202E-A591417C6908}"/>
              </a:ext>
            </a:extLst>
          </p:cNvPr>
          <p:cNvSpPr txBox="1"/>
          <p:nvPr/>
        </p:nvSpPr>
        <p:spPr>
          <a:xfrm>
            <a:off x="534015" y="3125501"/>
            <a:ext cx="11279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Предобработка данных: удаление пустых и неинформативных признаков, приведение дат к нужному формату.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Формирование целевой переменной.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Обучение различных видов моделей для решения поставленной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19594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BEB66-E66A-3A79-9FE5-78B5E7F2347C}"/>
              </a:ext>
            </a:extLst>
          </p:cNvPr>
          <p:cNvSpPr txBox="1"/>
          <p:nvPr/>
        </p:nvSpPr>
        <p:spPr>
          <a:xfrm>
            <a:off x="456001" y="2917001"/>
            <a:ext cx="11268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Средняя оценка коммуникации сильно коррелирует с суммой дней, затраченных на прохождение курсов, с количеством курсов и количеством выполненных курсов. 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Число выданных продуктов сильно коррелирует с процентом завершенных курсов и количеством дней, затрачиваемых на обучение в целом.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Эффект работы онлайн на успеваемость по курсам минимален. Также, слабо заметен эффект данного фактора и при анализе средней оценки за коммуникации сотрудников.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CA28D-6607-EF26-073D-AA864391D02C}"/>
              </a:ext>
            </a:extLst>
          </p:cNvPr>
          <p:cNvSpPr/>
          <p:nvPr/>
        </p:nvSpPr>
        <p:spPr>
          <a:xfrm>
            <a:off x="-1130300" y="-3797301"/>
            <a:ext cx="14770100" cy="14770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DC13-8AFD-13F3-6D20-07483184606B}"/>
              </a:ext>
            </a:extLst>
          </p:cNvPr>
          <p:cNvSpPr txBox="1"/>
          <p:nvPr/>
        </p:nvSpPr>
        <p:spPr>
          <a:xfrm>
            <a:off x="-5515801" y="3394359"/>
            <a:ext cx="22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Коммуникации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A5FF4-40F7-82EC-17B6-9F85F81D33CA}"/>
              </a:ext>
            </a:extLst>
          </p:cNvPr>
          <p:cNvSpPr txBox="1"/>
          <p:nvPr/>
        </p:nvSpPr>
        <p:spPr>
          <a:xfrm>
            <a:off x="13879656" y="3351589"/>
            <a:ext cx="2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Пройденные курсы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682EA72-7762-4098-1B81-638C8E7C8C36}"/>
              </a:ext>
            </a:extLst>
          </p:cNvPr>
          <p:cNvSpPr/>
          <p:nvPr/>
        </p:nvSpPr>
        <p:spPr>
          <a:xfrm>
            <a:off x="-1740539" y="327518"/>
            <a:ext cx="6151706" cy="88399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 презентации">
            <a:extLst>
              <a:ext uri="{FF2B5EF4-FFF2-40B4-BE49-F238E27FC236}">
                <a16:creationId xmlns:a16="http://schemas.microsoft.com/office/drawing/2014/main" id="{9B24411D-551C-DF8A-8E15-3F81C347D4FF}"/>
              </a:ext>
            </a:extLst>
          </p:cNvPr>
          <p:cNvSpPr txBox="1"/>
          <p:nvPr/>
        </p:nvSpPr>
        <p:spPr>
          <a:xfrm>
            <a:off x="456001" y="594218"/>
            <a:ext cx="2601658" cy="54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 defTabSz="1219047">
              <a:lnSpc>
                <a:spcPct val="70000"/>
              </a:lnSpc>
              <a:spcBef>
                <a:spcPts val="2200"/>
              </a:spcBef>
              <a:defRPr sz="7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1218802" hangingPunct="0"/>
            <a:r>
              <a:rPr lang="ru-RU" sz="4400" kern="0" dirty="0">
                <a:solidFill>
                  <a:schemeClr val="tx1"/>
                </a:solidFill>
                <a:latin typeface="Beeline Sans Black" panose="020B0A00040202020204" pitchFamily="34" charset="-52"/>
              </a:rPr>
              <a:t>Обучение</a:t>
            </a:r>
            <a:endParaRPr sz="4400" kern="0" dirty="0">
              <a:solidFill>
                <a:schemeClr val="tx1"/>
              </a:solidFill>
              <a:latin typeface="Beeline Sans Black" panose="020B0A00040202020204" pitchFamily="34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2805DFA-9761-5859-7B42-BF6275413E26}"/>
              </a:ext>
            </a:extLst>
          </p:cNvPr>
          <p:cNvSpPr/>
          <p:nvPr/>
        </p:nvSpPr>
        <p:spPr>
          <a:xfrm>
            <a:off x="1335314" y="3511549"/>
            <a:ext cx="152400" cy="15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7248F-AB38-4931-AA27-53234B693A42}"/>
              </a:ext>
            </a:extLst>
          </p:cNvPr>
          <p:cNvSpPr txBox="1"/>
          <p:nvPr/>
        </p:nvSpPr>
        <p:spPr>
          <a:xfrm>
            <a:off x="12374122" y="2681424"/>
            <a:ext cx="1127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Beeline Sans" panose="020B0500040202020204" pitchFamily="34" charset="-52"/>
              </a:rPr>
              <a:t>Шаги для обучения: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B85B2-DA9F-C9C0-202E-A591417C6908}"/>
              </a:ext>
            </a:extLst>
          </p:cNvPr>
          <p:cNvSpPr txBox="1"/>
          <p:nvPr/>
        </p:nvSpPr>
        <p:spPr>
          <a:xfrm>
            <a:off x="12440265" y="3351589"/>
            <a:ext cx="11279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Предобработка данных: удаление пустых и неинформативных признаков, приведение дат к нужному формату.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Формирование целевой переменной.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Beeline Sans" panose="020B0500040202020204" pitchFamily="34" charset="-52"/>
              </a:rPr>
              <a:t>Обучение различных видов моделей для решения поставленной задачи.</a:t>
            </a:r>
          </a:p>
        </p:txBody>
      </p:sp>
      <p:sp>
        <p:nvSpPr>
          <p:cNvPr id="12" name="Овал 33">
            <a:extLst>
              <a:ext uri="{FF2B5EF4-FFF2-40B4-BE49-F238E27FC236}">
                <a16:creationId xmlns:a16="http://schemas.microsoft.com/office/drawing/2014/main" id="{31D5F7B8-DB6B-D7C2-DD54-0E3B62447303}"/>
              </a:ext>
            </a:extLst>
          </p:cNvPr>
          <p:cNvSpPr/>
          <p:nvPr/>
        </p:nvSpPr>
        <p:spPr>
          <a:xfrm>
            <a:off x="275298" y="1603337"/>
            <a:ext cx="720306" cy="720310"/>
          </a:xfrm>
          <a:prstGeom prst="ellipse">
            <a:avLst/>
          </a:prstGeom>
          <a:solidFill>
            <a:srgbClr val="FFBF32"/>
          </a:solidFill>
          <a:ln w="12700">
            <a:miter lim="400000"/>
          </a:ln>
        </p:spPr>
        <p:txBody>
          <a:bodyPr lIns="43199" tIns="43199" rIns="43199" bIns="43199" anchor="ctr"/>
          <a:lstStyle/>
          <a:p>
            <a:pPr algn="ctr" defTabSz="864017" hangingPunct="0">
              <a:defRPr>
                <a:solidFill>
                  <a:srgbClr val="FFFFFF"/>
                </a:solidFill>
                <a:latin typeface="Beeline Sans"/>
                <a:ea typeface="Beeline Sans"/>
                <a:cs typeface="Beeline Sans"/>
                <a:sym typeface="Beeline Sans"/>
              </a:defRPr>
            </a:pPr>
            <a:r>
              <a:rPr lang="ru-RU" sz="2400" b="1" kern="0" dirty="0">
                <a:solidFill>
                  <a:srgbClr val="FFFFFF"/>
                </a:solidFill>
                <a:latin typeface="Beeline Sans"/>
                <a:sym typeface="Beeline Sans"/>
              </a:rPr>
              <a:t>1</a:t>
            </a:r>
            <a:endParaRPr sz="1701" b="1" kern="0" dirty="0">
              <a:solidFill>
                <a:srgbClr val="FFFFFF"/>
              </a:solidFill>
              <a:latin typeface="Beeline Sans"/>
              <a:sym typeface="Beeline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98DB1-B1D2-76E4-AAC6-AF7671F90A6F}"/>
              </a:ext>
            </a:extLst>
          </p:cNvPr>
          <p:cNvSpPr txBox="1"/>
          <p:nvPr/>
        </p:nvSpPr>
        <p:spPr>
          <a:xfrm>
            <a:off x="1110267" y="1635784"/>
            <a:ext cx="4919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eeline Sans" panose="020B0500040202020204" pitchFamily="34" charset="-52"/>
              </a:rPr>
              <a:t>Разбиение выборки на тестовую и </a:t>
            </a:r>
            <a:r>
              <a:rPr lang="ru-RU" sz="2400" b="1" dirty="0" err="1">
                <a:latin typeface="Beeline Sans" panose="020B0500040202020204" pitchFamily="34" charset="-52"/>
              </a:rPr>
              <a:t>валидационную</a:t>
            </a:r>
            <a:endParaRPr lang="ru-RU" sz="2400" b="1" dirty="0">
              <a:latin typeface="Beeline Sans" panose="020B0500040202020204" pitchFamily="34" charset="-52"/>
            </a:endParaRPr>
          </a:p>
          <a:p>
            <a:pPr algn="just"/>
            <a:endParaRPr lang="ru-RU" sz="2400" dirty="0">
              <a:latin typeface="Beeline Sans" panose="020B0500040202020204" pitchFamily="34" charset="-52"/>
            </a:endParaRPr>
          </a:p>
          <a:p>
            <a:pPr algn="just"/>
            <a:r>
              <a:rPr lang="ru-RU" sz="2400" dirty="0">
                <a:latin typeface="Beeline Sans" panose="020B0500040202020204" pitchFamily="34" charset="-52"/>
              </a:rPr>
              <a:t>Набор случайных строк не является хорошим представлением поставленной задачи, поэтому использовали стратегию «проверка с исключением одного».</a:t>
            </a:r>
          </a:p>
        </p:txBody>
      </p:sp>
    </p:spTree>
    <p:extLst>
      <p:ext uri="{BB962C8B-B14F-4D97-AF65-F5344CB8AC3E}">
        <p14:creationId xmlns:p14="http://schemas.microsoft.com/office/powerpoint/2010/main" val="253060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1955</Words>
  <Application>Microsoft Office PowerPoint</Application>
  <PresentationFormat>Широкоэкранный</PresentationFormat>
  <Paragraphs>316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Beeline Sans</vt:lpstr>
      <vt:lpstr>Beeline Sans Black</vt:lpstr>
      <vt:lpstr>Beeline Sans Medium</vt:lpstr>
      <vt:lpstr>Gilroy ExtraBold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Сидоренко Николай Сергеевич</dc:creator>
  <cp:lastModifiedBy>Сидоренко Николай Сергеевич</cp:lastModifiedBy>
  <cp:revision>4</cp:revision>
  <dcterms:created xsi:type="dcterms:W3CDTF">2024-04-24T13:22:19Z</dcterms:created>
  <dcterms:modified xsi:type="dcterms:W3CDTF">2024-04-25T15:28:35Z</dcterms:modified>
</cp:coreProperties>
</file>