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>
      <p:cViewPr>
        <p:scale>
          <a:sx n="123" d="100"/>
          <a:sy n="123" d="100"/>
        </p:scale>
        <p:origin x="1976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CE0D2-04CB-034D-A00A-E3713D1FC031}" type="datetimeFigureOut">
              <a:rPr lang="en-KR" smtClean="0"/>
              <a:t>2023/04/17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376D4-AF65-B944-B407-8D7F7533F9D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35111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A376D4-AF65-B944-B407-8D7F7533F9D4}" type="slidenum">
              <a:rPr lang="en-KR" smtClean="0"/>
              <a:t>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19126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F2CD-88F1-3A79-BB3A-8EDE3F24FE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1DEF03-588F-AFBD-63BE-46A4485CA2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E51A6-5CCB-9417-2CED-25B78163D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6EBE-FB5C-A24E-A6A1-C4E814AA0C1E}" type="datetimeFigureOut">
              <a:rPr lang="en-KR" smtClean="0"/>
              <a:t>2023/04/17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AD574-76A2-EC75-6175-6398A7E38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15DD2-DAEE-E905-BDCC-6C7D72195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46331-EA72-D243-83A4-B219FF412EA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02930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A8CCD-E772-15BF-8473-92BA687AE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42D715-87B2-FD27-65EE-A7970F7EB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42B26-7F11-C807-8BB7-F5CAD3986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6EBE-FB5C-A24E-A6A1-C4E814AA0C1E}" type="datetimeFigureOut">
              <a:rPr lang="en-KR" smtClean="0"/>
              <a:t>2023/04/17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A6820-427D-A74F-0B52-41A68E8E5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EEEB6-5133-A0A6-FE60-22E9F683C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46331-EA72-D243-83A4-B219FF412EA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68794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5C4B5C-000C-FB46-6600-798423C08F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94354B-B437-DA52-FECB-FB90297220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1E8E0-E178-6969-DC7E-5A38373DA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6EBE-FB5C-A24E-A6A1-C4E814AA0C1E}" type="datetimeFigureOut">
              <a:rPr lang="en-KR" smtClean="0"/>
              <a:t>2023/04/17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40452-7E83-C0A6-1A2B-A78EA8352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26F26-0816-C82A-98F7-197DAB648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46331-EA72-D243-83A4-B219FF412EA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96022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9FCE4-8C46-0BE2-1914-DFF2DE1F4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2462C-80FC-0FD5-C836-62D856523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E4D04-904F-D348-6BE3-89BCD742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6EBE-FB5C-A24E-A6A1-C4E814AA0C1E}" type="datetimeFigureOut">
              <a:rPr lang="en-KR" smtClean="0"/>
              <a:t>2023/04/17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787C7-D01E-6DCB-DA34-3971B2970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8F81F-6D9C-57F4-9AF8-D84DC66DF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46331-EA72-D243-83A4-B219FF412EA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57508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FCF2F-DDBC-6AD0-345E-90D0C5752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5BFCD-7CA2-E10F-4E53-7BEC53C66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4C518-EBD6-1455-2FB1-468507E3E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6EBE-FB5C-A24E-A6A1-C4E814AA0C1E}" type="datetimeFigureOut">
              <a:rPr lang="en-KR" smtClean="0"/>
              <a:t>2023/04/17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CBB24-C290-0DCC-89B8-E71C909A5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07473-C414-ADC4-B116-46C469B31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46331-EA72-D243-83A4-B219FF412EA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25049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A771A-CEAE-DE45-E98B-F9CAF9094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FFC14-3F54-E289-B026-A660679329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2F7B87-7E7C-453C-DB5C-CC51ACC36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5FC17-ACAF-85FB-F88B-023A64D67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6EBE-FB5C-A24E-A6A1-C4E814AA0C1E}" type="datetimeFigureOut">
              <a:rPr lang="en-KR" smtClean="0"/>
              <a:t>2023/04/17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5F7BE-5FBD-31DF-C8B9-37C772841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D8D4C6-BA2C-64A7-7F8A-4AB69341C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46331-EA72-D243-83A4-B219FF412EA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93446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4503A-4B64-3019-3B2C-63BE7F3C3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68576-5511-6BF2-CC38-5F3D4E512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5E7CDC-1F42-BBE2-894D-B0285554E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949424-AF5B-DD70-8338-F04699F4D6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EB44AC-06B6-ABF0-B7FD-0953A013E0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28E011-D557-2146-B8A2-86C0E8EF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6EBE-FB5C-A24E-A6A1-C4E814AA0C1E}" type="datetimeFigureOut">
              <a:rPr lang="en-KR" smtClean="0"/>
              <a:t>2023/04/17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A70BC5-BDD1-69D6-2E63-292BAEE44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DB0930-DEC4-6898-2590-08B158D87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46331-EA72-D243-83A4-B219FF412EA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26960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24F16-C923-C690-1DEC-7F5B70FE4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39C196-6F22-5818-FBB8-A4776D28F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6EBE-FB5C-A24E-A6A1-C4E814AA0C1E}" type="datetimeFigureOut">
              <a:rPr lang="en-KR" smtClean="0"/>
              <a:t>2023/04/17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23AAB6-7176-E32B-D84F-BF3CD43A7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EB21B6-7A42-EFF5-E700-F5360162C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46331-EA72-D243-83A4-B219FF412EA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28441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A2899B-F6EC-E25F-44E6-724FA0253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6EBE-FB5C-A24E-A6A1-C4E814AA0C1E}" type="datetimeFigureOut">
              <a:rPr lang="en-KR" smtClean="0"/>
              <a:t>2023/04/17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7FEC61-5BB9-5439-657F-80160617B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B4204D-CD66-EAA7-DB7D-066963269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46331-EA72-D243-83A4-B219FF412EA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82418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2ACF-5165-2076-1779-F2E58FAF6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1DF25-A7DC-F5EF-6E88-534CA2ED8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89B3FD-E250-88DC-3699-FE8729431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27E952-4A68-B425-AA15-178927B65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6EBE-FB5C-A24E-A6A1-C4E814AA0C1E}" type="datetimeFigureOut">
              <a:rPr lang="en-KR" smtClean="0"/>
              <a:t>2023/04/17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1B24C-F7C6-2CFB-9920-7C36FFC03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633BA-32FF-9EB1-D638-B9A6486A4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46331-EA72-D243-83A4-B219FF412EA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2526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E15F2-A1A6-80A0-F75D-11132B036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ED701C-3A01-4340-ECB5-20BB49D86E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911EF3-252E-C4D5-58EF-1BA2CF3F9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9A08AB-3803-CA94-D43A-2909A3697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6EBE-FB5C-A24E-A6A1-C4E814AA0C1E}" type="datetimeFigureOut">
              <a:rPr lang="en-KR" smtClean="0"/>
              <a:t>2023/04/17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570D9-C42A-E7A1-8DF6-70CB11834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9F417-1AB4-2DC9-0AF9-BEC04E830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46331-EA72-D243-83A4-B219FF412EA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85730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588A54-AADA-7E66-AB76-4A11E2301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764C6-5395-3D3F-29B1-0EA1B9CED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90815-5ECF-5F1C-E76D-34F14AC127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96EBE-FB5C-A24E-A6A1-C4E814AA0C1E}" type="datetimeFigureOut">
              <a:rPr lang="en-KR" smtClean="0"/>
              <a:t>2023/04/17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32C8E-D607-98C5-EE2B-5C433DED19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94F3A-4760-6581-0ABA-05EB4CAD32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46331-EA72-D243-83A4-B219FF412EA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9660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AEBDC66-9961-DD84-2EF3-459F3E3F2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31" y="630450"/>
            <a:ext cx="10956337" cy="525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92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49D1D6-A04A-C1E5-8F36-66349E2C5241}"/>
              </a:ext>
            </a:extLst>
          </p:cNvPr>
          <p:cNvSpPr txBox="1"/>
          <p:nvPr/>
        </p:nvSpPr>
        <p:spPr>
          <a:xfrm>
            <a:off x="279802" y="163621"/>
            <a:ext cx="25506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4000" dirty="0"/>
              <a:t>[</a:t>
            </a:r>
            <a:r>
              <a:rPr lang="ko-KR" altLang="en-US" sz="4000" dirty="0"/>
              <a:t>출생추계</a:t>
            </a:r>
            <a:r>
              <a:rPr lang="en-KR" sz="4000" dirty="0"/>
              <a:t>]</a:t>
            </a:r>
          </a:p>
        </p:txBody>
      </p:sp>
      <p:pic>
        <p:nvPicPr>
          <p:cNvPr id="6" name="Picture 5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46F7613B-3AB0-60C8-54E2-11CCE823B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02" y="836420"/>
            <a:ext cx="6979274" cy="4500546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D412D998-6320-FD4B-4B5D-342012FB5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290" y="5208432"/>
            <a:ext cx="5677787" cy="14859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A7D120F-3285-3CFB-41D5-5AD56ADADB4B}"/>
              </a:ext>
            </a:extLst>
          </p:cNvPr>
          <p:cNvSpPr txBox="1"/>
          <p:nvPr/>
        </p:nvSpPr>
        <p:spPr>
          <a:xfrm>
            <a:off x="7672687" y="1435254"/>
            <a:ext cx="45193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/>
              <a:t>연도별 누적 </a:t>
            </a:r>
            <a:r>
              <a:rPr lang="ko-KR" altLang="en-US" dirty="0" err="1"/>
              <a:t>혼인률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고위 저위 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lee-carter</a:t>
            </a:r>
            <a:r>
              <a:rPr lang="ko-KR" altLang="en-US" dirty="0"/>
              <a:t> 모형 </a:t>
            </a:r>
            <a:r>
              <a:rPr lang="en-US" altLang="ko-KR" dirty="0"/>
              <a:t>99%</a:t>
            </a:r>
            <a:r>
              <a:rPr lang="ko-KR" altLang="en-US" dirty="0"/>
              <a:t> 신뢰구간</a:t>
            </a:r>
            <a:r>
              <a:rPr lang="en-US" altLang="ko-KR" dirty="0"/>
              <a:t>)</a:t>
            </a:r>
          </a:p>
          <a:p>
            <a:pPr marL="342900" indent="-342900">
              <a:buAutoNum type="arabicParenR"/>
            </a:pPr>
            <a:r>
              <a:rPr lang="ko-KR" altLang="en-US" dirty="0"/>
              <a:t>결혼기간 가중평균 </a:t>
            </a:r>
            <a:r>
              <a:rPr lang="ko-KR" altLang="en-US" dirty="0" err="1"/>
              <a:t>누적혼인율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 err="1"/>
              <a:t>출산순위별</a:t>
            </a:r>
            <a:r>
              <a:rPr lang="ko-KR" altLang="en-US" dirty="0"/>
              <a:t> 출산의 결혼기간별 비중   </a:t>
            </a:r>
            <a:r>
              <a:rPr lang="en-US" altLang="ko-KR" dirty="0"/>
              <a:t>(</a:t>
            </a:r>
            <a:r>
              <a:rPr lang="ko-KR" altLang="en-US" dirty="0"/>
              <a:t>고위 저위 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lee-carter</a:t>
            </a:r>
            <a:r>
              <a:rPr lang="ko-KR" altLang="en-US" dirty="0"/>
              <a:t> 모형 </a:t>
            </a:r>
            <a:r>
              <a:rPr lang="en-US" altLang="ko-KR" dirty="0"/>
              <a:t>99%</a:t>
            </a:r>
            <a:r>
              <a:rPr lang="ko-KR" altLang="en-US" dirty="0"/>
              <a:t> 신뢰구간</a:t>
            </a:r>
            <a:r>
              <a:rPr lang="en-US" altLang="ko-KR" dirty="0"/>
              <a:t>)</a:t>
            </a:r>
            <a:endParaRPr lang="en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B42A08-8564-0468-1770-6B02F0EC0B8E}"/>
              </a:ext>
            </a:extLst>
          </p:cNvPr>
          <p:cNvSpPr txBox="1"/>
          <p:nvPr/>
        </p:nvSpPr>
        <p:spPr>
          <a:xfrm>
            <a:off x="9621983" y="686841"/>
            <a:ext cx="773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단기</a:t>
            </a:r>
            <a:r>
              <a:rPr lang="en-US" altLang="ko-KR" dirty="0"/>
              <a:t>]</a:t>
            </a:r>
            <a:endParaRPr lang="en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7C1091-F3E4-7281-00B8-0037F34881D0}"/>
              </a:ext>
            </a:extLst>
          </p:cNvPr>
          <p:cNvSpPr txBox="1"/>
          <p:nvPr/>
        </p:nvSpPr>
        <p:spPr>
          <a:xfrm>
            <a:off x="9621983" y="3659832"/>
            <a:ext cx="773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장기</a:t>
            </a:r>
            <a:r>
              <a:rPr lang="en-US" altLang="ko-KR" dirty="0"/>
              <a:t>]</a:t>
            </a:r>
            <a:endParaRPr lang="en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FFFC2B-3089-10A0-0190-6FDFEDEA5D92}"/>
              </a:ext>
            </a:extLst>
          </p:cNvPr>
          <p:cNvSpPr txBox="1"/>
          <p:nvPr/>
        </p:nvSpPr>
        <p:spPr>
          <a:xfrm>
            <a:off x="7672686" y="4499416"/>
            <a:ext cx="42395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/>
              <a:t>단기에서 구한 값을 </a:t>
            </a:r>
            <a:r>
              <a:rPr lang="en-US" altLang="ko-KR" dirty="0"/>
              <a:t>ARIMA </a:t>
            </a:r>
            <a:r>
              <a:rPr lang="ko-KR" altLang="en-US" dirty="0"/>
              <a:t>모형으로 예측 </a:t>
            </a:r>
            <a:r>
              <a:rPr lang="en-US" altLang="ko-KR" dirty="0"/>
              <a:t>(</a:t>
            </a:r>
            <a:r>
              <a:rPr lang="ko-KR" altLang="en-US" dirty="0"/>
              <a:t>고위</a:t>
            </a:r>
            <a:r>
              <a:rPr lang="en-US" altLang="ko-KR" dirty="0"/>
              <a:t>,</a:t>
            </a:r>
            <a:r>
              <a:rPr lang="ko-KR" altLang="en-US" dirty="0"/>
              <a:t> 중위 값도 시계열 모형에 반영</a:t>
            </a:r>
            <a:r>
              <a:rPr lang="en-US" altLang="ko-KR" dirty="0"/>
              <a:t>)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4037791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A51D62-E774-355F-9DBD-6ACEE8B42256}"/>
              </a:ext>
            </a:extLst>
          </p:cNvPr>
          <p:cNvSpPr txBox="1"/>
          <p:nvPr/>
        </p:nvSpPr>
        <p:spPr>
          <a:xfrm>
            <a:off x="279802" y="163621"/>
            <a:ext cx="26661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4000" dirty="0"/>
              <a:t>[</a:t>
            </a:r>
            <a:r>
              <a:rPr lang="ko-KR" altLang="en-US" sz="4000" dirty="0"/>
              <a:t>사망 추계</a:t>
            </a:r>
            <a:r>
              <a:rPr lang="en-KR" sz="4000" dirty="0"/>
              <a:t>]</a:t>
            </a:r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12FEE4C-4484-90E4-B76A-20546E6C6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914" y="976745"/>
            <a:ext cx="6305855" cy="5495501"/>
          </a:xfrm>
          <a:prstGeom prst="rect">
            <a:avLst/>
          </a:prstGeom>
        </p:spPr>
      </p:pic>
      <p:pic>
        <p:nvPicPr>
          <p:cNvPr id="11" name="Picture 10" descr="Text, letter&#10;&#10;Description automatically generated">
            <a:extLst>
              <a:ext uri="{FF2B5EF4-FFF2-40B4-BE49-F238E27FC236}">
                <a16:creationId xmlns:a16="http://schemas.microsoft.com/office/drawing/2014/main" id="{0452142E-9B56-517C-5D13-8D2621CB11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8046" y="2887898"/>
            <a:ext cx="5163127" cy="148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171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, letter&#10;&#10;Description automatically generated">
            <a:extLst>
              <a:ext uri="{FF2B5EF4-FFF2-40B4-BE49-F238E27FC236}">
                <a16:creationId xmlns:a16="http://schemas.microsoft.com/office/drawing/2014/main" id="{1C29F62A-7A50-14FB-EE2B-BFC9850B7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81" y="1284143"/>
            <a:ext cx="6753513" cy="29218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218751-C47D-B7BC-92FE-08A2BF6B4AC3}"/>
              </a:ext>
            </a:extLst>
          </p:cNvPr>
          <p:cNvSpPr txBox="1"/>
          <p:nvPr/>
        </p:nvSpPr>
        <p:spPr>
          <a:xfrm>
            <a:off x="279802" y="163621"/>
            <a:ext cx="36920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4000" dirty="0"/>
              <a:t>[</a:t>
            </a:r>
            <a:r>
              <a:rPr lang="ko-KR" altLang="en-US" sz="4000" dirty="0"/>
              <a:t>국제이동 추계</a:t>
            </a:r>
            <a:r>
              <a:rPr lang="en-KR" sz="4000" dirty="0"/>
              <a:t>]</a:t>
            </a:r>
          </a:p>
        </p:txBody>
      </p:sp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3DCAB68C-03A2-84FD-86BA-3A98EF747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81" y="4206027"/>
            <a:ext cx="6464300" cy="2425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E73BEA-5931-DBB8-A57C-BAE7927D0CF0}"/>
              </a:ext>
            </a:extLst>
          </p:cNvPr>
          <p:cNvSpPr txBox="1"/>
          <p:nvPr/>
        </p:nvSpPr>
        <p:spPr>
          <a:xfrm>
            <a:off x="7348594" y="3105834"/>
            <a:ext cx="47668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u="none" strike="noStrike" dirty="0">
                <a:solidFill>
                  <a:srgbClr val="404040"/>
                </a:solidFill>
                <a:effectLst/>
                <a:latin typeface="dotum" panose="020B0600000101010101" pitchFamily="34" charset="-127"/>
                <a:ea typeface="dotum" panose="020B0600000101010101" pitchFamily="34" charset="-127"/>
              </a:rPr>
              <a:t>OD(Origin-Destination) </a:t>
            </a:r>
            <a:r>
              <a:rPr lang="ko-KR" altLang="en-US" b="0" i="0" u="none" strike="noStrike" dirty="0">
                <a:solidFill>
                  <a:srgbClr val="404040"/>
                </a:solidFill>
                <a:effectLst/>
                <a:latin typeface="dotum" panose="020B0600000101010101" pitchFamily="34" charset="-127"/>
                <a:ea typeface="dotum" panose="020B0600000101010101" pitchFamily="34" charset="-127"/>
              </a:rPr>
              <a:t>행렬</a:t>
            </a:r>
            <a:r>
              <a:rPr lang="en-US" altLang="ko-KR" b="0" i="0" u="none" strike="noStrike" dirty="0">
                <a:solidFill>
                  <a:srgbClr val="404040"/>
                </a:solidFill>
                <a:effectLst/>
                <a:latin typeface="dotum" panose="020B0600000101010101" pitchFamily="34" charset="-127"/>
                <a:ea typeface="dotum" panose="020B0600000101010101" pitchFamily="34" charset="-127"/>
              </a:rPr>
              <a:t>, </a:t>
            </a:r>
          </a:p>
          <a:p>
            <a:r>
              <a:rPr lang="ko-KR" altLang="en-US" b="0" i="0" u="none" strike="noStrike" dirty="0">
                <a:solidFill>
                  <a:srgbClr val="404040"/>
                </a:solidFill>
                <a:effectLst/>
                <a:latin typeface="dotum" panose="020B0600000101010101" pitchFamily="34" charset="-127"/>
                <a:ea typeface="dotum" panose="020B0600000101010101" pitchFamily="34" charset="-127"/>
              </a:rPr>
              <a:t>시계열 회귀모형 사용</a:t>
            </a:r>
            <a:endParaRPr lang="en-KR" dirty="0"/>
          </a:p>
        </p:txBody>
      </p:sp>
      <p:pic>
        <p:nvPicPr>
          <p:cNvPr id="10" name="Picture 9" descr="Chart, bubble chart&#10;&#10;Description automatically generated">
            <a:extLst>
              <a:ext uri="{FF2B5EF4-FFF2-40B4-BE49-F238E27FC236}">
                <a16:creationId xmlns:a16="http://schemas.microsoft.com/office/drawing/2014/main" id="{648E70A5-0299-70C2-9ACE-4649F2B51E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1099" y="4754916"/>
            <a:ext cx="5097512" cy="187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815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72</Words>
  <Application>Microsoft Macintosh PowerPoint</Application>
  <PresentationFormat>Widescreen</PresentationFormat>
  <Paragraphs>12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dotum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권회준</dc:creator>
  <cp:lastModifiedBy>권회준</cp:lastModifiedBy>
  <cp:revision>1</cp:revision>
  <dcterms:created xsi:type="dcterms:W3CDTF">2023-04-17T07:17:04Z</dcterms:created>
  <dcterms:modified xsi:type="dcterms:W3CDTF">2023-04-17T08:28:06Z</dcterms:modified>
</cp:coreProperties>
</file>