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7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ffe61e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ffe61e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7fa16981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7fa16981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fa16981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fa16981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7fa16981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7fa16981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SSN = Social Security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등록 시 당뇨병과 관련된 모든 원인으로 인한 사망률에 대한 RR은 등록 시 연령 그룹(60-64세, 65-69세 또는 70-74세)별로 표시됩니다.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남성(패널 A)과 여성(패널 B) 모두에서 당뇨병에 대한 RR은 유령 시간 편향이 의미가 없을 것 같은 연령에서 시작하여 1.0으로 감소했습니다. 아마도 연령에 따른 배경 사망률 증가와 같은 다른 이유 때문일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그러나 RR은 가장 나이가 많은 연령에서 1.0 아래로 훨씬 떨어졌으며, 가장 오래된 연령 범주(90-94세 및 95-99세)에서 통계적으로 유의한 역 연관성이 관찰되었습니다.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이러한 결과 패턴은 생물학적으로 그럴듯하지 않지만 유령 시간 편향과 일치합니다.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패널 C와 D에는 사회보장번호를 제공한 남성과 여성과 제공하지 않은 여성에 대한 결과가 별도로 표시됩니다.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RR은 이 두 그룹 모두에서 고령에서 1.0 미만이었지만 SSN을 제공한 그룹보다 SSN을 제공하지 않은 그룹에서 더 낮았습니다.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패턴은 SSN이 없는 사람들 사이에서 더 많은 유령 시간 편향이 예상되기 때문에 유령 시간 편향과 일치합니다.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7fa16981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7fa16981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본질적인 문제를 해결하기 위해서는 초기 데이터 수집을 진행할때 오류가 있는지 파악이 필요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fa16981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fa16981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01eb49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01eb49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ffe61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ffe61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fa16981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fa1698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미국의 많은 코호트 연구는 사망을 감지하기 위해 국가 사망 지수와 연계한다. </a:t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국가사망지수와의 연계가 상대적으로 민감하지만 일부 참가자의 사망이 빗나가게 된다. </a:t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또한 NDI가 집계되는 날이 정해져있기 때문에 실제 사망을 했어도 집계보고가 되지 않아서 사망 누락된 값을 사용하는 경우가 발생</a:t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이러한 대상자들은 사망 후 데이터 세트에 개인 시간을 계속 기여하여 편향을 초래하는데, </a:t>
            </a: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이를 Ghost Time Bias라 지칭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ffe61e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ffe61e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ffe61e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ffe61e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실제 코호트 데이터에서는 시뮬레이션과 달리 등록 시 Immortality를 알 수 없기 때문에 Ghost-Time Bias를 정확하게 측정할 수 없음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그러나 참가자가 고령에 도달한 실제 데이터에서 유령 시간 편향과 일치하는 결과 패턴이 관찰될 것이라고 가정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따라서 우리는 암 예방 연구 II 코호트에 등록할 당시 60-74세 남성과 여성의 30년 추적 데이터(1982-2012)를 분석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(분석할 등록 당시 75세 이상 인구가 너무 적음).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즉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7fa16981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7fa16981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중요도에 따라 다른 기준으로 평가하기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ffe61e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7ffe61e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그림 1. 패널 A와 B는 국가 사망 지수(NDI)와의 연계를 통해 일부 참가자의 사망을 식별할 수 없는 결과로 인한 사망률에 대한 관찰된 상대적 위험(R)의 시간 경과에 따른 변화를 보여준다. 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시뮬레이션은 60세부터 40년 동안 사망률로 추적된 남성(A와 C)과 여성(B와 D)의 가상 코호트를 NDI와 연계하여 기반으로 했다. 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각 패널의 세 곡선은 NDI(2.5, 5 또는 10%)와의 연계를 통해 사망(있는 경우)을 탐지하기에 부적절한 정보 때문에 데이터에서 "불멸"인 것으로 가정되는 참가자의 다른 비율을 기반으로 한다. 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모든 패널은 노출 확률이 50%로 가정한다. 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패널 A와 B는 참 RR 1.5로 가정하고 패널 C와 D는 참 RR 2.0으로 가정한다. 시뮬레이션에 사용된 연령별 및 성별별 사망률은 </a:t>
            </a:r>
            <a:r>
              <a:rPr b="1" lang="ko" sz="1200">
                <a:solidFill>
                  <a:schemeClr val="dk1"/>
                </a:solidFill>
              </a:rPr>
              <a:t>2011 U.S. vital statistics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  <a:highlight>
                  <a:srgbClr val="FDFDFD"/>
                </a:highlight>
              </a:rPr>
              <a:t>에 기초했다.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099050" y="1863150"/>
            <a:ext cx="694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Literature Review</a:t>
            </a:r>
            <a:endParaRPr sz="4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636300" y="4305000"/>
            <a:ext cx="250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  <a:latin typeface="Manjari"/>
                <a:ea typeface="Manjari"/>
                <a:cs typeface="Manjari"/>
                <a:sym typeface="Manjari"/>
              </a:rPr>
              <a:t>21</a:t>
            </a:r>
            <a:r>
              <a:rPr lang="ko" sz="1500">
                <a:solidFill>
                  <a:srgbClr val="595959"/>
                </a:solidFill>
                <a:latin typeface="Manjari"/>
                <a:ea typeface="Manjari"/>
                <a:cs typeface="Manjari"/>
                <a:sym typeface="Manjari"/>
              </a:rPr>
              <a:t>.Dec.21(Tue)</a:t>
            </a:r>
            <a:endParaRPr sz="1000">
              <a:solidFill>
                <a:srgbClr val="595959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  <a:latin typeface="Manjari"/>
                <a:ea typeface="Manjari"/>
                <a:cs typeface="Manjari"/>
                <a:sym typeface="Manjari"/>
              </a:rPr>
              <a:t>  </a:t>
            </a:r>
            <a:endParaRPr sz="1500">
              <a:solidFill>
                <a:srgbClr val="595959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  <a:latin typeface="Manjari"/>
                <a:ea typeface="Manjari"/>
                <a:cs typeface="Manjari"/>
                <a:sym typeface="Manjari"/>
              </a:rPr>
              <a:t>암관리학과 권회준</a:t>
            </a:r>
            <a:endParaRPr sz="1500">
              <a:solidFill>
                <a:srgbClr val="595959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475" y="726750"/>
            <a:ext cx="5802950" cy="4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0" y="97300"/>
            <a:ext cx="4190574" cy="6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6675375" y="1123750"/>
            <a:ext cx="665400" cy="338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1678675" y="1123750"/>
            <a:ext cx="2514300" cy="338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" y="97300"/>
            <a:ext cx="4190574" cy="6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000" y="648525"/>
            <a:ext cx="5781224" cy="4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6675375" y="1123750"/>
            <a:ext cx="665400" cy="338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1678675" y="1123750"/>
            <a:ext cx="2514300" cy="338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7" y="629675"/>
            <a:ext cx="5423445" cy="42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176425" y="203550"/>
            <a:ext cx="656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 </a:t>
            </a:r>
            <a:r>
              <a:rPr b="1" lang="ko" sz="2200">
                <a:solidFill>
                  <a:schemeClr val="dk1"/>
                </a:solidFill>
              </a:rPr>
              <a:t>- Actual cohorts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273" name="Google Shape;273;p36"/>
          <p:cNvSpPr/>
          <p:nvPr/>
        </p:nvSpPr>
        <p:spPr>
          <a:xfrm>
            <a:off x="6017775" y="1617377"/>
            <a:ext cx="2742000" cy="2335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남성과 여성 모두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90대 이상인 경우 RR이 1 미만으로 추정되어 통계적으로 유의한 역 상관성 관찰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SSN(사망여부 파악)가 제공되지 않았을 때 RR 과소추정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∴</a:t>
            </a:r>
            <a:r>
              <a:rPr b="1" lang="ko" sz="3000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Ghost-time bias</a:t>
            </a:r>
            <a:r>
              <a:rPr lang="ko">
                <a:solidFill>
                  <a:schemeClr val="dk1"/>
                </a:solidFill>
              </a:rPr>
              <a:t> 확인 가능 </a:t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3815050" y="1771275"/>
            <a:ext cx="1493075" cy="499575"/>
          </a:xfrm>
          <a:custGeom>
            <a:rect b="b" l="l" r="r" t="t"/>
            <a:pathLst>
              <a:path extrusionOk="0" h="19983" w="59723">
                <a:moveTo>
                  <a:pt x="0" y="0"/>
                </a:moveTo>
                <a:lnTo>
                  <a:pt x="8175" y="4087"/>
                </a:lnTo>
                <a:lnTo>
                  <a:pt x="17713" y="3406"/>
                </a:lnTo>
                <a:lnTo>
                  <a:pt x="26342" y="4996"/>
                </a:lnTo>
                <a:lnTo>
                  <a:pt x="34517" y="8175"/>
                </a:lnTo>
                <a:lnTo>
                  <a:pt x="43146" y="10446"/>
                </a:lnTo>
                <a:lnTo>
                  <a:pt x="51548" y="14988"/>
                </a:lnTo>
                <a:lnTo>
                  <a:pt x="59723" y="19983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Google Shape;275;p36"/>
          <p:cNvSpPr/>
          <p:nvPr/>
        </p:nvSpPr>
        <p:spPr>
          <a:xfrm>
            <a:off x="3815050" y="1867775"/>
            <a:ext cx="1470375" cy="425800"/>
          </a:xfrm>
          <a:custGeom>
            <a:rect b="b" l="l" r="r" t="t"/>
            <a:pathLst>
              <a:path extrusionOk="0" h="17032" w="58815">
                <a:moveTo>
                  <a:pt x="0" y="0"/>
                </a:moveTo>
                <a:lnTo>
                  <a:pt x="7948" y="909"/>
                </a:lnTo>
                <a:lnTo>
                  <a:pt x="17031" y="454"/>
                </a:lnTo>
                <a:lnTo>
                  <a:pt x="25661" y="2498"/>
                </a:lnTo>
                <a:lnTo>
                  <a:pt x="33836" y="5450"/>
                </a:lnTo>
                <a:lnTo>
                  <a:pt x="42011" y="9765"/>
                </a:lnTo>
                <a:lnTo>
                  <a:pt x="50867" y="13625"/>
                </a:lnTo>
                <a:lnTo>
                  <a:pt x="58815" y="17032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36"/>
          <p:cNvSpPr/>
          <p:nvPr/>
        </p:nvSpPr>
        <p:spPr>
          <a:xfrm>
            <a:off x="3826400" y="3332500"/>
            <a:ext cx="1481725" cy="970775"/>
          </a:xfrm>
          <a:custGeom>
            <a:rect b="b" l="l" r="r" t="t"/>
            <a:pathLst>
              <a:path extrusionOk="0" h="38831" w="59269">
                <a:moveTo>
                  <a:pt x="0" y="0"/>
                </a:moveTo>
                <a:lnTo>
                  <a:pt x="7948" y="14306"/>
                </a:lnTo>
                <a:lnTo>
                  <a:pt x="16804" y="17031"/>
                </a:lnTo>
                <a:lnTo>
                  <a:pt x="25888" y="20437"/>
                </a:lnTo>
                <a:lnTo>
                  <a:pt x="33382" y="25887"/>
                </a:lnTo>
                <a:lnTo>
                  <a:pt x="42011" y="29294"/>
                </a:lnTo>
                <a:lnTo>
                  <a:pt x="50413" y="35198"/>
                </a:lnTo>
                <a:lnTo>
                  <a:pt x="59269" y="38831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36"/>
          <p:cNvSpPr/>
          <p:nvPr/>
        </p:nvSpPr>
        <p:spPr>
          <a:xfrm>
            <a:off x="3798025" y="3542550"/>
            <a:ext cx="1493075" cy="823175"/>
          </a:xfrm>
          <a:custGeom>
            <a:rect b="b" l="l" r="r" t="t"/>
            <a:pathLst>
              <a:path extrusionOk="0" h="32927" w="59723">
                <a:moveTo>
                  <a:pt x="0" y="0"/>
                </a:moveTo>
                <a:lnTo>
                  <a:pt x="9537" y="7494"/>
                </a:lnTo>
                <a:lnTo>
                  <a:pt x="17712" y="9992"/>
                </a:lnTo>
                <a:lnTo>
                  <a:pt x="26796" y="14079"/>
                </a:lnTo>
                <a:lnTo>
                  <a:pt x="34744" y="20210"/>
                </a:lnTo>
                <a:lnTo>
                  <a:pt x="42465" y="23844"/>
                </a:lnTo>
                <a:lnTo>
                  <a:pt x="51321" y="29294"/>
                </a:lnTo>
                <a:lnTo>
                  <a:pt x="59723" y="3292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36"/>
          <p:cNvSpPr/>
          <p:nvPr/>
        </p:nvSpPr>
        <p:spPr>
          <a:xfrm>
            <a:off x="1095700" y="1816700"/>
            <a:ext cx="1515800" cy="437125"/>
          </a:xfrm>
          <a:custGeom>
            <a:rect b="b" l="l" r="r" t="t"/>
            <a:pathLst>
              <a:path extrusionOk="0" h="17485" w="60632">
                <a:moveTo>
                  <a:pt x="0" y="0"/>
                </a:moveTo>
                <a:lnTo>
                  <a:pt x="8629" y="3633"/>
                </a:lnTo>
                <a:lnTo>
                  <a:pt x="16804" y="0"/>
                </a:lnTo>
                <a:lnTo>
                  <a:pt x="24298" y="3406"/>
                </a:lnTo>
                <a:lnTo>
                  <a:pt x="29294" y="4995"/>
                </a:lnTo>
                <a:lnTo>
                  <a:pt x="35425" y="5904"/>
                </a:lnTo>
                <a:lnTo>
                  <a:pt x="42919" y="8402"/>
                </a:lnTo>
                <a:lnTo>
                  <a:pt x="52229" y="13398"/>
                </a:lnTo>
                <a:lnTo>
                  <a:pt x="60632" y="17485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6"/>
          <p:cNvSpPr/>
          <p:nvPr/>
        </p:nvSpPr>
        <p:spPr>
          <a:xfrm>
            <a:off x="1322775" y="1828050"/>
            <a:ext cx="1271675" cy="471200"/>
          </a:xfrm>
          <a:custGeom>
            <a:rect b="b" l="l" r="r" t="t"/>
            <a:pathLst>
              <a:path extrusionOk="0" h="18848" w="50867">
                <a:moveTo>
                  <a:pt x="0" y="0"/>
                </a:moveTo>
                <a:lnTo>
                  <a:pt x="10219" y="3179"/>
                </a:lnTo>
                <a:lnTo>
                  <a:pt x="17032" y="2952"/>
                </a:lnTo>
                <a:lnTo>
                  <a:pt x="26115" y="7039"/>
                </a:lnTo>
                <a:lnTo>
                  <a:pt x="34971" y="9310"/>
                </a:lnTo>
                <a:lnTo>
                  <a:pt x="42011" y="14079"/>
                </a:lnTo>
                <a:lnTo>
                  <a:pt x="50867" y="18848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6"/>
          <p:cNvSpPr/>
          <p:nvPr/>
        </p:nvSpPr>
        <p:spPr>
          <a:xfrm>
            <a:off x="1305750" y="1850750"/>
            <a:ext cx="1266000" cy="437150"/>
          </a:xfrm>
          <a:custGeom>
            <a:rect b="b" l="l" r="r" t="t"/>
            <a:pathLst>
              <a:path extrusionOk="0" h="17486" w="50640">
                <a:moveTo>
                  <a:pt x="0" y="2044"/>
                </a:moveTo>
                <a:lnTo>
                  <a:pt x="8175" y="0"/>
                </a:lnTo>
                <a:lnTo>
                  <a:pt x="14306" y="2271"/>
                </a:lnTo>
                <a:lnTo>
                  <a:pt x="20665" y="4088"/>
                </a:lnTo>
                <a:lnTo>
                  <a:pt x="30884" y="8175"/>
                </a:lnTo>
                <a:lnTo>
                  <a:pt x="34063" y="10446"/>
                </a:lnTo>
                <a:lnTo>
                  <a:pt x="38604" y="11581"/>
                </a:lnTo>
                <a:lnTo>
                  <a:pt x="43600" y="12263"/>
                </a:lnTo>
                <a:lnTo>
                  <a:pt x="50640" y="17486"/>
                </a:ln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36"/>
          <p:cNvSpPr/>
          <p:nvPr/>
        </p:nvSpPr>
        <p:spPr>
          <a:xfrm>
            <a:off x="1317100" y="3729900"/>
            <a:ext cx="1271675" cy="613125"/>
          </a:xfrm>
          <a:custGeom>
            <a:rect b="b" l="l" r="r" t="t"/>
            <a:pathLst>
              <a:path extrusionOk="0" h="24525" w="50867">
                <a:moveTo>
                  <a:pt x="50867" y="24525"/>
                </a:moveTo>
                <a:lnTo>
                  <a:pt x="40875" y="19302"/>
                </a:lnTo>
                <a:lnTo>
                  <a:pt x="32700" y="15669"/>
                </a:lnTo>
                <a:lnTo>
                  <a:pt x="24752" y="10218"/>
                </a:lnTo>
                <a:lnTo>
                  <a:pt x="15669" y="4541"/>
                </a:lnTo>
                <a:lnTo>
                  <a:pt x="7494" y="2498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36"/>
          <p:cNvSpPr/>
          <p:nvPr/>
        </p:nvSpPr>
        <p:spPr>
          <a:xfrm>
            <a:off x="1510125" y="3780975"/>
            <a:ext cx="1090000" cy="556375"/>
          </a:xfrm>
          <a:custGeom>
            <a:rect b="b" l="l" r="r" t="t"/>
            <a:pathLst>
              <a:path extrusionOk="0" h="22255" w="43600">
                <a:moveTo>
                  <a:pt x="43600" y="22255"/>
                </a:moveTo>
                <a:lnTo>
                  <a:pt x="34971" y="19076"/>
                </a:lnTo>
                <a:lnTo>
                  <a:pt x="27704" y="11809"/>
                </a:lnTo>
                <a:lnTo>
                  <a:pt x="17031" y="8630"/>
                </a:lnTo>
                <a:lnTo>
                  <a:pt x="9310" y="2725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36"/>
          <p:cNvSpPr/>
          <p:nvPr/>
        </p:nvSpPr>
        <p:spPr>
          <a:xfrm>
            <a:off x="1084325" y="3434675"/>
            <a:ext cx="1538525" cy="902675"/>
          </a:xfrm>
          <a:custGeom>
            <a:rect b="b" l="l" r="r" t="t"/>
            <a:pathLst>
              <a:path extrusionOk="0" h="36107" w="61541">
                <a:moveTo>
                  <a:pt x="0" y="0"/>
                </a:moveTo>
                <a:lnTo>
                  <a:pt x="8176" y="10219"/>
                </a:lnTo>
                <a:lnTo>
                  <a:pt x="17259" y="14079"/>
                </a:lnTo>
                <a:lnTo>
                  <a:pt x="27251" y="18621"/>
                </a:lnTo>
                <a:lnTo>
                  <a:pt x="34063" y="24980"/>
                </a:lnTo>
                <a:lnTo>
                  <a:pt x="42920" y="28613"/>
                </a:lnTo>
                <a:lnTo>
                  <a:pt x="51549" y="33155"/>
                </a:lnTo>
                <a:lnTo>
                  <a:pt x="61541" y="36107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93725" y="1617450"/>
            <a:ext cx="796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Ghost-time Bias 는 </a:t>
            </a:r>
            <a:r>
              <a:rPr lang="ko">
                <a:solidFill>
                  <a:schemeClr val="dk1"/>
                </a:solidFill>
              </a:rPr>
              <a:t>실제 RR이 &gt;1.0일 때 RR을 과소평가하고 실제 RR이 &lt;1.0일 때 RR을 과대평가 (i.e 연관성을 반전시킬 수 있음)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나이에 대한 임계값을 설정하고 임계값 이상의 나이대는 중도절단 하면 편향을 줄일 수 있음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</a:rPr>
              <a:t>But  특정 연령에 대한  임계값을 선택할 때, person-time을 너무 일찍 Censoring 함으로써 초래되는 statistical power과 precision의 loss에 대해 ghost-time bias을 줄이는 benefit을 고려해야 함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290" name="Google Shape;290;p37"/>
          <p:cNvSpPr txBox="1"/>
          <p:nvPr/>
        </p:nvSpPr>
        <p:spPr>
          <a:xfrm>
            <a:off x="176425" y="203550"/>
            <a:ext cx="656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Summary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176425" y="203550"/>
            <a:ext cx="17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용어설명</a:t>
            </a:r>
            <a:endParaRPr b="1" sz="2200"/>
          </a:p>
        </p:txBody>
      </p:sp>
      <p:sp>
        <p:nvSpPr>
          <p:cNvPr id="106" name="Google Shape;106;p26"/>
          <p:cNvSpPr txBox="1"/>
          <p:nvPr/>
        </p:nvSpPr>
        <p:spPr>
          <a:xfrm>
            <a:off x="1627825" y="1216675"/>
            <a:ext cx="20460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Immortality </a:t>
            </a:r>
            <a:endParaRPr b="1" sz="1800"/>
          </a:p>
        </p:txBody>
      </p:sp>
      <p:sp>
        <p:nvSpPr>
          <p:cNvPr id="107" name="Google Shape;107;p26"/>
          <p:cNvSpPr txBox="1"/>
          <p:nvPr/>
        </p:nvSpPr>
        <p:spPr>
          <a:xfrm>
            <a:off x="5093150" y="2571750"/>
            <a:ext cx="3000000" cy="147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생존 분석에서 발생하는 시간 의존적 편향의 특정 유형으로, 오래 사는 환자가 조기 사망하는 환자보다 치료를 받을 가능성이 높기 때문에 비효과적인 치료가 생존을 연장하는 것처럼 보이는 것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109" name="Google Shape;109;p26"/>
          <p:cNvSpPr txBox="1"/>
          <p:nvPr/>
        </p:nvSpPr>
        <p:spPr>
          <a:xfrm>
            <a:off x="1150825" y="2787150"/>
            <a:ext cx="30000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Follow up 기간에 대상자가 사망하였으나 DCO/DCN 누락 및 표기 오류에 따라 종료시점까지 대상자가 살아있다고 보는 경우</a:t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5245250" y="1216675"/>
            <a:ext cx="2695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Immortality Time Bias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50" y="152400"/>
            <a:ext cx="56097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513"/>
            <a:ext cx="8839199" cy="221247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488575" y="879150"/>
            <a:ext cx="8427600" cy="327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29"/>
          <p:cNvGrpSpPr/>
          <p:nvPr/>
        </p:nvGrpSpPr>
        <p:grpSpPr>
          <a:xfrm>
            <a:off x="5383328" y="2991550"/>
            <a:ext cx="2897364" cy="196500"/>
            <a:chOff x="4603532" y="1004563"/>
            <a:chExt cx="3635793" cy="196500"/>
          </a:xfrm>
        </p:grpSpPr>
        <p:cxnSp>
          <p:nvCxnSpPr>
            <p:cNvPr id="128" name="Google Shape;128;p29"/>
            <p:cNvCxnSpPr/>
            <p:nvPr/>
          </p:nvCxnSpPr>
          <p:spPr>
            <a:xfrm>
              <a:off x="4606750" y="1019263"/>
              <a:ext cx="0" cy="181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9"/>
            <p:cNvCxnSpPr/>
            <p:nvPr/>
          </p:nvCxnSpPr>
          <p:spPr>
            <a:xfrm>
              <a:off x="8239325" y="1004563"/>
              <a:ext cx="0" cy="181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9"/>
            <p:cNvCxnSpPr/>
            <p:nvPr/>
          </p:nvCxnSpPr>
          <p:spPr>
            <a:xfrm>
              <a:off x="4603532" y="1094725"/>
              <a:ext cx="36330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" name="Google Shape;131;p29"/>
          <p:cNvGrpSpPr/>
          <p:nvPr/>
        </p:nvGrpSpPr>
        <p:grpSpPr>
          <a:xfrm>
            <a:off x="4603532" y="1537963"/>
            <a:ext cx="3635793" cy="196500"/>
            <a:chOff x="4603532" y="1004563"/>
            <a:chExt cx="3635793" cy="196500"/>
          </a:xfrm>
        </p:grpSpPr>
        <p:cxnSp>
          <p:nvCxnSpPr>
            <p:cNvPr id="132" name="Google Shape;132;p29"/>
            <p:cNvCxnSpPr/>
            <p:nvPr/>
          </p:nvCxnSpPr>
          <p:spPr>
            <a:xfrm>
              <a:off x="4606750" y="1019263"/>
              <a:ext cx="0" cy="181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9"/>
            <p:cNvCxnSpPr/>
            <p:nvPr/>
          </p:nvCxnSpPr>
          <p:spPr>
            <a:xfrm>
              <a:off x="8239325" y="1004563"/>
              <a:ext cx="0" cy="181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9"/>
            <p:cNvCxnSpPr/>
            <p:nvPr/>
          </p:nvCxnSpPr>
          <p:spPr>
            <a:xfrm>
              <a:off x="4603532" y="1094725"/>
              <a:ext cx="36330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5" name="Google Shape;135;p29"/>
          <p:cNvCxnSpPr/>
          <p:nvPr/>
        </p:nvCxnSpPr>
        <p:spPr>
          <a:xfrm>
            <a:off x="1644425" y="3570675"/>
            <a:ext cx="678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9"/>
          <p:cNvSpPr txBox="1"/>
          <p:nvPr/>
        </p:nvSpPr>
        <p:spPr>
          <a:xfrm>
            <a:off x="3750825" y="3726700"/>
            <a:ext cx="20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Observe time period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1008050" y="1561525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1008050" y="1781300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1008050" y="2001075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1008050" y="2810150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1008050" y="3022450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1008050" y="3234750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9"/>
          <p:cNvCxnSpPr/>
          <p:nvPr/>
        </p:nvCxnSpPr>
        <p:spPr>
          <a:xfrm>
            <a:off x="1644425" y="1848650"/>
            <a:ext cx="14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9"/>
          <p:cNvSpPr txBox="1"/>
          <p:nvPr/>
        </p:nvSpPr>
        <p:spPr>
          <a:xfrm>
            <a:off x="1143950" y="2001075"/>
            <a:ext cx="27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1644425" y="2068425"/>
            <a:ext cx="39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1644425" y="1628875"/>
            <a:ext cx="2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9"/>
          <p:cNvCxnSpPr/>
          <p:nvPr/>
        </p:nvCxnSpPr>
        <p:spPr>
          <a:xfrm>
            <a:off x="1644425" y="2877500"/>
            <a:ext cx="75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1644425" y="3089800"/>
            <a:ext cx="176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1644425" y="3302100"/>
            <a:ext cx="65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9"/>
          <p:cNvSpPr/>
          <p:nvPr/>
        </p:nvSpPr>
        <p:spPr>
          <a:xfrm>
            <a:off x="1008050" y="1341750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1008050" y="1121975"/>
            <a:ext cx="548700" cy="134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1696850" y="1391975"/>
            <a:ext cx="5398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9"/>
          <p:cNvCxnSpPr/>
          <p:nvPr/>
        </p:nvCxnSpPr>
        <p:spPr>
          <a:xfrm>
            <a:off x="3403850" y="1189325"/>
            <a:ext cx="48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3496350" y="1848650"/>
            <a:ext cx="48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2830025" y="2877500"/>
            <a:ext cx="541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9"/>
          <p:cNvCxnSpPr/>
          <p:nvPr/>
        </p:nvCxnSpPr>
        <p:spPr>
          <a:xfrm>
            <a:off x="4689313" y="3089800"/>
            <a:ext cx="6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9"/>
          <p:cNvSpPr txBox="1"/>
          <p:nvPr/>
        </p:nvSpPr>
        <p:spPr>
          <a:xfrm>
            <a:off x="643475" y="1444225"/>
            <a:ext cx="2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643475" y="2905150"/>
            <a:ext cx="2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 sz="1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" name="Google Shape;159;p29"/>
          <p:cNvGrpSpPr/>
          <p:nvPr/>
        </p:nvGrpSpPr>
        <p:grpSpPr>
          <a:xfrm>
            <a:off x="5562925" y="1932013"/>
            <a:ext cx="247200" cy="252300"/>
            <a:chOff x="3260525" y="3909600"/>
            <a:chExt cx="247200" cy="252300"/>
          </a:xfrm>
        </p:grpSpPr>
        <p:cxnSp>
          <p:nvCxnSpPr>
            <p:cNvPr id="160" name="Google Shape;160;p29"/>
            <p:cNvCxnSpPr/>
            <p:nvPr/>
          </p:nvCxnSpPr>
          <p:spPr>
            <a:xfrm>
              <a:off x="3266825" y="3918450"/>
              <a:ext cx="234600" cy="234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9"/>
            <p:cNvCxnSpPr/>
            <p:nvPr/>
          </p:nvCxnSpPr>
          <p:spPr>
            <a:xfrm flipH="1">
              <a:off x="3260525" y="3909600"/>
              <a:ext cx="247200" cy="252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29"/>
          <p:cNvGrpSpPr/>
          <p:nvPr/>
        </p:nvGrpSpPr>
        <p:grpSpPr>
          <a:xfrm>
            <a:off x="7009875" y="1282938"/>
            <a:ext cx="247200" cy="252300"/>
            <a:chOff x="3260525" y="3909600"/>
            <a:chExt cx="247200" cy="252300"/>
          </a:xfrm>
        </p:grpSpPr>
        <p:cxnSp>
          <p:nvCxnSpPr>
            <p:cNvPr id="163" name="Google Shape;163;p29"/>
            <p:cNvCxnSpPr/>
            <p:nvPr/>
          </p:nvCxnSpPr>
          <p:spPr>
            <a:xfrm>
              <a:off x="3266825" y="3918450"/>
              <a:ext cx="234600" cy="234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9"/>
            <p:cNvCxnSpPr/>
            <p:nvPr/>
          </p:nvCxnSpPr>
          <p:spPr>
            <a:xfrm flipH="1">
              <a:off x="3260525" y="3909600"/>
              <a:ext cx="247200" cy="252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29"/>
          <p:cNvSpPr txBox="1"/>
          <p:nvPr/>
        </p:nvSpPr>
        <p:spPr>
          <a:xfrm>
            <a:off x="1471575" y="4468425"/>
            <a:ext cx="65949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</a:t>
            </a:r>
            <a:r>
              <a:rPr b="1" lang="ko"/>
              <a:t>host-time bias 가 RR (</a:t>
            </a:r>
            <a:r>
              <a:rPr b="1" lang="ko"/>
              <a:t>Mortality</a:t>
            </a:r>
            <a:r>
              <a:rPr b="1" lang="ko"/>
              <a:t> </a:t>
            </a:r>
            <a:r>
              <a:rPr b="1" lang="ko"/>
              <a:t>Relative Risk</a:t>
            </a:r>
            <a:r>
              <a:rPr b="1" lang="ko"/>
              <a:t>) 에 미치는 영향 파악</a:t>
            </a:r>
            <a:endParaRPr b="1"/>
          </a:p>
        </p:txBody>
      </p:sp>
      <p:sp>
        <p:nvSpPr>
          <p:cNvPr id="166" name="Google Shape;166;p29"/>
          <p:cNvSpPr txBox="1"/>
          <p:nvPr/>
        </p:nvSpPr>
        <p:spPr>
          <a:xfrm>
            <a:off x="6235263" y="2213575"/>
            <a:ext cx="14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Ghost-time bias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9"/>
          <p:cNvCxnSpPr>
            <a:stCxn id="166" idx="0"/>
          </p:cNvCxnSpPr>
          <p:nvPr/>
        </p:nvCxnSpPr>
        <p:spPr>
          <a:xfrm rot="10800000">
            <a:off x="6980163" y="1969075"/>
            <a:ext cx="0" cy="244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9"/>
          <p:cNvCxnSpPr>
            <a:stCxn id="166" idx="2"/>
          </p:cNvCxnSpPr>
          <p:nvPr/>
        </p:nvCxnSpPr>
        <p:spPr>
          <a:xfrm>
            <a:off x="6980163" y="2613775"/>
            <a:ext cx="0" cy="250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9"/>
          <p:cNvSpPr txBox="1"/>
          <p:nvPr/>
        </p:nvSpPr>
        <p:spPr>
          <a:xfrm>
            <a:off x="176425" y="203550"/>
            <a:ext cx="17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Objective</a:t>
            </a:r>
            <a:endParaRPr b="1" sz="2200"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287700" y="3819250"/>
            <a:ext cx="8511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상대적으로 청년층/중년층이 고령층보다 생존율이 높기 때문에 Immortality 영향 적을 것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∴</a:t>
            </a:r>
            <a:r>
              <a:rPr lang="ko" sz="1050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청년층/중년층보다는 고령층에서 사망 기록 누락에 따른 RR의 편차가 심할 것임 = </a:t>
            </a:r>
            <a:r>
              <a:rPr b="1" lang="ko">
                <a:solidFill>
                  <a:srgbClr val="FF0000"/>
                </a:solidFill>
              </a:rPr>
              <a:t>Target: 60’s </a:t>
            </a:r>
            <a:r>
              <a:rPr b="1" lang="ko" sz="2000">
                <a:solidFill>
                  <a:srgbClr val="FF0000"/>
                </a:solidFill>
                <a:highlight>
                  <a:srgbClr val="FFFFFF"/>
                </a:highlight>
              </a:rPr>
              <a:t>↑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175" y="975175"/>
            <a:ext cx="1212050" cy="21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300" y="940312"/>
            <a:ext cx="1084341" cy="21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950" y="905438"/>
            <a:ext cx="1212050" cy="2211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5333504" y="690075"/>
            <a:ext cx="2198400" cy="2642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76425" y="203550"/>
            <a:ext cx="25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Study Design</a:t>
            </a:r>
            <a:endParaRPr b="1" sz="22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187" name="Google Shape;187;p31"/>
          <p:cNvSpPr txBox="1"/>
          <p:nvPr/>
        </p:nvSpPr>
        <p:spPr>
          <a:xfrm>
            <a:off x="142350" y="1860500"/>
            <a:ext cx="896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실제 코호트 데이터에서는 시뮬레이션과 달리 대상자들의 Immortality를 알 수 없기 때문에 </a:t>
            </a:r>
            <a:r>
              <a:rPr b="1" lang="ko" sz="1200">
                <a:solidFill>
                  <a:srgbClr val="0000FF"/>
                </a:solidFill>
              </a:rPr>
              <a:t>Ghost-Time Bias</a:t>
            </a:r>
            <a:r>
              <a:rPr b="1" lang="ko" sz="1200">
                <a:solidFill>
                  <a:schemeClr val="dk1"/>
                </a:solidFill>
              </a:rPr>
              <a:t>를 정확하게 측정할 수 없음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   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ko" sz="1200">
                <a:solidFill>
                  <a:schemeClr val="dk1"/>
                </a:solidFill>
              </a:rPr>
              <a:t>따라서  고령층 대상군이 포함된 실제 데이터에서 </a:t>
            </a:r>
            <a:r>
              <a:rPr b="1" lang="ko" sz="1200">
                <a:solidFill>
                  <a:srgbClr val="0000FF"/>
                </a:solidFill>
              </a:rPr>
              <a:t>Ghost-Time Bias</a:t>
            </a:r>
            <a:r>
              <a:rPr b="1" lang="ko" sz="1200">
                <a:solidFill>
                  <a:schemeClr val="dk1"/>
                </a:solidFill>
              </a:rPr>
              <a:t>에 대한 Outcome Pattern이 시뮬레이션과 유사하게 관찰될 것이라고 가정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76425" y="203550"/>
            <a:ext cx="25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Study Design</a:t>
            </a:r>
            <a:endParaRPr b="1" sz="2200"/>
          </a:p>
        </p:txBody>
      </p:sp>
      <p:sp>
        <p:nvSpPr>
          <p:cNvPr id="189" name="Google Shape;189;p31"/>
          <p:cNvSpPr txBox="1"/>
          <p:nvPr/>
        </p:nvSpPr>
        <p:spPr>
          <a:xfrm>
            <a:off x="3258450" y="3720775"/>
            <a:ext cx="52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F</a:t>
            </a:r>
            <a:r>
              <a:rPr b="1" lang="ko" sz="1200">
                <a:solidFill>
                  <a:schemeClr val="dk1"/>
                </a:solidFill>
              </a:rPr>
              <a:t>ollow-up data (1982-2012) from men and women aged 60-74 years at enrollment into the </a:t>
            </a:r>
            <a:r>
              <a:rPr b="1" lang="ko" sz="1200">
                <a:solidFill>
                  <a:schemeClr val="accent4"/>
                </a:solidFill>
              </a:rPr>
              <a:t>Cancer Prevention Study II cohort 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955900" y="3437575"/>
            <a:ext cx="2005450" cy="11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517325" y="3797725"/>
            <a:ext cx="8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Data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770"/>
            <a:ext cx="8839202" cy="308394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176425" y="203550"/>
            <a:ext cx="45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Method </a:t>
            </a:r>
            <a:endParaRPr b="1" sz="2200"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3809" t="0"/>
          <a:stretch/>
        </p:blipFill>
        <p:spPr>
          <a:xfrm>
            <a:off x="1591350" y="122850"/>
            <a:ext cx="732037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0" y="809756"/>
            <a:ext cx="5524432" cy="40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206" name="Google Shape;206;p33"/>
          <p:cNvSpPr txBox="1"/>
          <p:nvPr/>
        </p:nvSpPr>
        <p:spPr>
          <a:xfrm>
            <a:off x="176425" y="203550"/>
            <a:ext cx="656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Result </a:t>
            </a:r>
            <a:r>
              <a:rPr b="1" lang="ko" sz="2200">
                <a:solidFill>
                  <a:schemeClr val="dk1"/>
                </a:solidFill>
              </a:rPr>
              <a:t>- Hypothetical cohorts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207" name="Google Shape;207;p33"/>
          <p:cNvSpPr/>
          <p:nvPr/>
        </p:nvSpPr>
        <p:spPr>
          <a:xfrm>
            <a:off x="6017775" y="1922166"/>
            <a:ext cx="2742000" cy="1981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패널 Exposure 비율을 50%로 가정하였을 때 Immortality 비율을 증가시킬 경우 RR이 클수록, 나이대가 증가할 수록 Immortality에 따른 편차가 증가함</a:t>
            </a: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935825" y="1356825"/>
            <a:ext cx="664200" cy="85200"/>
            <a:chOff x="-852475" y="1941575"/>
            <a:chExt cx="664200" cy="85200"/>
          </a:xfrm>
        </p:grpSpPr>
        <p:cxnSp>
          <p:nvCxnSpPr>
            <p:cNvPr id="209" name="Google Shape;209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0" name="Google Shape;210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11" name="Google Shape;211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3" name="Google Shape;213;p33"/>
          <p:cNvGrpSpPr/>
          <p:nvPr/>
        </p:nvGrpSpPr>
        <p:grpSpPr>
          <a:xfrm>
            <a:off x="935800" y="3252100"/>
            <a:ext cx="517545" cy="85200"/>
            <a:chOff x="-852475" y="1941575"/>
            <a:chExt cx="664200" cy="85200"/>
          </a:xfrm>
        </p:grpSpPr>
        <p:cxnSp>
          <p:nvCxnSpPr>
            <p:cNvPr id="214" name="Google Shape;214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5" name="Google Shape;215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16" name="Google Shape;216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8" name="Google Shape;218;p33"/>
          <p:cNvGrpSpPr/>
          <p:nvPr/>
        </p:nvGrpSpPr>
        <p:grpSpPr>
          <a:xfrm>
            <a:off x="3745109" y="1356825"/>
            <a:ext cx="887438" cy="85200"/>
            <a:chOff x="-852475" y="1941575"/>
            <a:chExt cx="664200" cy="85200"/>
          </a:xfrm>
        </p:grpSpPr>
        <p:cxnSp>
          <p:nvCxnSpPr>
            <p:cNvPr id="219" name="Google Shape;219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" name="Google Shape;220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21" name="Google Shape;221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3" name="Google Shape;223;p33"/>
          <p:cNvGrpSpPr/>
          <p:nvPr/>
        </p:nvGrpSpPr>
        <p:grpSpPr>
          <a:xfrm>
            <a:off x="3745129" y="3286175"/>
            <a:ext cx="586555" cy="85200"/>
            <a:chOff x="-852475" y="1941575"/>
            <a:chExt cx="664200" cy="85200"/>
          </a:xfrm>
        </p:grpSpPr>
        <p:cxnSp>
          <p:nvCxnSpPr>
            <p:cNvPr id="224" name="Google Shape;224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" name="Google Shape;225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26" name="Google Shape;226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8" name="Google Shape;228;p33"/>
          <p:cNvGrpSpPr/>
          <p:nvPr/>
        </p:nvGrpSpPr>
        <p:grpSpPr>
          <a:xfrm rot="-5400000">
            <a:off x="2214242" y="1609459"/>
            <a:ext cx="193017" cy="85200"/>
            <a:chOff x="-852475" y="1941575"/>
            <a:chExt cx="664200" cy="85200"/>
          </a:xfrm>
        </p:grpSpPr>
        <p:cxnSp>
          <p:nvCxnSpPr>
            <p:cNvPr id="229" name="Google Shape;229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0" name="Google Shape;230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31" name="Google Shape;231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3" name="Google Shape;233;p33"/>
          <p:cNvGrpSpPr/>
          <p:nvPr/>
        </p:nvGrpSpPr>
        <p:grpSpPr>
          <a:xfrm rot="-5400000">
            <a:off x="2114877" y="3599304"/>
            <a:ext cx="391745" cy="85200"/>
            <a:chOff x="-852475" y="1941575"/>
            <a:chExt cx="664200" cy="85200"/>
          </a:xfrm>
        </p:grpSpPr>
        <p:cxnSp>
          <p:nvCxnSpPr>
            <p:cNvPr id="234" name="Google Shape;234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5" name="Google Shape;235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36" name="Google Shape;236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8" name="Google Shape;238;p33"/>
          <p:cNvGrpSpPr/>
          <p:nvPr/>
        </p:nvGrpSpPr>
        <p:grpSpPr>
          <a:xfrm rot="-5400000">
            <a:off x="5115267" y="1609459"/>
            <a:ext cx="193017" cy="85200"/>
            <a:chOff x="-852475" y="1941575"/>
            <a:chExt cx="664200" cy="85200"/>
          </a:xfrm>
        </p:grpSpPr>
        <p:cxnSp>
          <p:nvCxnSpPr>
            <p:cNvPr id="239" name="Google Shape;239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0" name="Google Shape;240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41" name="Google Shape;241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33"/>
              <p:cNvCxnSpPr/>
              <p:nvPr/>
            </p:nvCxnSpPr>
            <p:spPr>
              <a:xfrm>
                <a:off x="948075" y="14136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3" name="Google Shape;243;p33"/>
          <p:cNvGrpSpPr/>
          <p:nvPr/>
        </p:nvGrpSpPr>
        <p:grpSpPr>
          <a:xfrm rot="-5400000">
            <a:off x="5010688" y="3576138"/>
            <a:ext cx="402173" cy="85200"/>
            <a:chOff x="-852475" y="1941575"/>
            <a:chExt cx="664200" cy="85200"/>
          </a:xfrm>
        </p:grpSpPr>
        <p:cxnSp>
          <p:nvCxnSpPr>
            <p:cNvPr id="244" name="Google Shape;244;p33"/>
            <p:cNvCxnSpPr/>
            <p:nvPr/>
          </p:nvCxnSpPr>
          <p:spPr>
            <a:xfrm>
              <a:off x="-852475" y="1941575"/>
              <a:ext cx="0" cy="85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5" name="Google Shape;245;p33"/>
            <p:cNvGrpSpPr/>
            <p:nvPr/>
          </p:nvGrpSpPr>
          <p:grpSpPr>
            <a:xfrm>
              <a:off x="-852475" y="1941575"/>
              <a:ext cx="664200" cy="85200"/>
              <a:chOff x="948075" y="1368200"/>
              <a:chExt cx="664200" cy="85200"/>
            </a:xfrm>
          </p:grpSpPr>
          <p:cxnSp>
            <p:nvCxnSpPr>
              <p:cNvPr id="246" name="Google Shape;246;p33"/>
              <p:cNvCxnSpPr/>
              <p:nvPr/>
            </p:nvCxnSpPr>
            <p:spPr>
              <a:xfrm>
                <a:off x="1605725" y="1368200"/>
                <a:ext cx="0" cy="85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33"/>
              <p:cNvCxnSpPr/>
              <p:nvPr/>
            </p:nvCxnSpPr>
            <p:spPr>
              <a:xfrm>
                <a:off x="948075" y="1410800"/>
                <a:ext cx="664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Manager's Dream Monthly Repo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C8DDA4"/>
      </a:accent1>
      <a:accent2>
        <a:srgbClr val="B2D9AB"/>
      </a:accent2>
      <a:accent3>
        <a:srgbClr val="87BC9E"/>
      </a:accent3>
      <a:accent4>
        <a:srgbClr val="395B8E"/>
      </a:accent4>
      <a:accent5>
        <a:srgbClr val="1C3B6A"/>
      </a:accent5>
      <a:accent6>
        <a:srgbClr val="1C3B6A"/>
      </a:accent6>
      <a:hlink>
        <a:srgbClr val="1C3B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