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Fira Sans Extra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BCF468-DA44-43EB-88C5-A8D3FDF23099}">
  <a:tblStyle styleId="{CBBCF468-DA44-43EB-88C5-A8D3FDF23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a5e949a8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a5e949a8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b48eca2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b48eca2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IHME : Institute for Health Metrics and Evaluation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GHDx: Global Health Data exchange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48eca2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b48eca2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a5e949a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a5e949a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b48eca2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b48eca2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예측 변수는 매우 유의하였음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5세 미만 사망률과 65세 이상 인구의 비율은 모두 completeness와 negative 관계를 갖는다 (Increase the CDR)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MAE 과대평가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- 실제 값과 예측 값의 차이(Error)를 절대값으로 변환해 평균화- MAE는 에러에 절대값을 취하기 때문에 에러의 크기 그대로 반영된다..- 에러에 따른 손실이 선형적으로 올라갈 때 적합하다.- 이상치가 많을 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a5e949a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a5e949a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a5e949a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a5e949a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5e949a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a5e949a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b6ae13c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b6ae13c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사용된 데이터가 기밀이기 때문에 국가명과 도시는 표기 X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b68f0cfa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b68f0cfa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5d8590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5d8590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b6ae13c3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b6ae13c3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인구조사 완성도를 조정하는 GGB 및 완전성을 추정하는 SEG 방법과 높은 일치성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b6ae13c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b6ae13c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a5e949a8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a5e949a8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a5e949a8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a5e949a8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b6bdfd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b6bdfd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6ae13c3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b6ae13c3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Hybrid : 완성도 수준이 5년 이상 모든 연령에서 일정하며 인구와 사망률에 대한 정확한 연령 보고가 있다고 가정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5e949a8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5e949a8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Chandra Sekar-Deming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GBD는 5세 미만 사망률과 성인 사망률을 별도로 평가한 다음 완전한 생명표를 개발하여 총 사망률을 추정한다[18].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5세 미만 사망률(5q0)은 인구 조사 및 조사의 요약 및 완전한 출생 이력과 등록 데이터를 통해 추정되며, 연간 추정치는 소스별 편향을 수정하는 시공간 가우스 프로세스 회귀를 사용하여 생성된다.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성인 사망률(45q15)은 등록, 조사 및 인구 조사 데이터로 추정한다. 등록 데이터의 완전성은 세 가지 사망 분포 방법(일반화된 성장 균형, 베넷-호리우치 및 하이브리드)과 이러한 추정치를 5세 미만 등록의 완전성과 결합한 시공간 가우스 프로세스 회귀를 사용하여 최종 추정치를 평가한다.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조사 및 인구조사 데이터(조정된 형제 생존 방법 또는 보고된 가구 사망 분석)에 의한 성인 사망률 추정도 이루어진다. 그런 다음 시간적 가우스 프로세스 회귀 분석을 수행하여 사회 경제적 및 지역 공변량과 함께 완전성 조정 등록, 조사 및 인구 조사 추정치를 사용하여 시간에 따라 45q15를 추정한다.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전체 수명표는 표준 수명표(불완전한 데이터가 있는 국가의 지역 수명표, 양질의 데이터가 있는 국가의 최근 수명표)와 함께 5q0 및 45q15 추정치를 입력으로 사용하는 모델 수명표에서 생성됩니다. 유엔 세계 인구 전망은 또한 불완전한 등록 데이터가 있는 국가에 대해 완전성 조정 등록 데이터를 사용하여 45q15를 추정하고, 모델 수명 표에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45q15와 5q0을 입력하여 전체 수명 표를 추정한다[19].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완전한 등록 데이터가 있는 국가의 경우, UN 세계 인구 전망 데이터는 인간 사망률 데이터베이스에 기반한 사망률의 연령 패턴을 포함하여 등록된 사망률 표에 직접 수록된다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일관성 없는 추정치가 있을 경우 해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6ae13c3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6ae13c3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48eca2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48eca2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5e949a8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5e949a8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사망률이 상대적으로 낮고 젊은 인구는 100%에 가까운 완전성을 가질 수 있는 반면, 사망률 및/또는 고령 인구는 30% 미만의 완전성을 가질 수 있다.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48eca2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b48eca2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5e949a8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a5e949a8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3.png"/><Relationship Id="rId13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5" Type="http://schemas.openxmlformats.org/officeDocument/2006/relationships/image" Target="../media/image17.png"/><Relationship Id="rId14" Type="http://schemas.openxmlformats.org/officeDocument/2006/relationships/image" Target="../media/image20.png"/><Relationship Id="rId16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3.png"/><Relationship Id="rId13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5" Type="http://schemas.openxmlformats.org/officeDocument/2006/relationships/image" Target="../media/image17.png"/><Relationship Id="rId14" Type="http://schemas.openxmlformats.org/officeDocument/2006/relationships/image" Target="../media/image20.png"/><Relationship Id="rId16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971450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Estimating the completeness of death registration: 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 empirical method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636300" y="4419615"/>
            <a:ext cx="250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2</a:t>
            </a:r>
            <a:r>
              <a:rPr b="1" lang="ko" sz="1200">
                <a:latin typeface="Manjari"/>
                <a:ea typeface="Manjari"/>
                <a:cs typeface="Manjari"/>
                <a:sym typeface="Manjari"/>
              </a:rPr>
              <a:t>2</a:t>
            </a:r>
            <a:r>
              <a:rPr b="1" lang="ko" sz="1200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.</a:t>
            </a:r>
            <a:r>
              <a:rPr b="1" lang="ko" sz="1200">
                <a:latin typeface="Manjari"/>
                <a:ea typeface="Manjari"/>
                <a:cs typeface="Manjari"/>
                <a:sym typeface="Manjari"/>
              </a:rPr>
              <a:t>Jan</a:t>
            </a:r>
            <a:r>
              <a:rPr b="1" lang="ko" sz="1200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.</a:t>
            </a:r>
            <a:r>
              <a:rPr b="1" lang="ko" sz="1200">
                <a:latin typeface="Manjari"/>
                <a:ea typeface="Manjari"/>
                <a:cs typeface="Manjari"/>
                <a:sym typeface="Manjari"/>
              </a:rPr>
              <a:t>03 </a:t>
            </a:r>
            <a:r>
              <a:rPr b="1" lang="ko" sz="1200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(</a:t>
            </a:r>
            <a:r>
              <a:rPr b="1" lang="ko" sz="1200">
                <a:latin typeface="Manjari"/>
                <a:ea typeface="Manjari"/>
                <a:cs typeface="Manjari"/>
                <a:sym typeface="Manjari"/>
              </a:rPr>
              <a:t>Mon</a:t>
            </a:r>
            <a:r>
              <a:rPr b="1" lang="ko" sz="1200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)</a:t>
            </a:r>
            <a:endParaRPr b="1" sz="700">
              <a:solidFill>
                <a:srgbClr val="000000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  </a:t>
            </a:r>
            <a:endParaRPr b="1" sz="1200">
              <a:solidFill>
                <a:srgbClr val="000000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암관리학과 권회준</a:t>
            </a:r>
            <a:endParaRPr b="1" sz="1200">
              <a:solidFill>
                <a:srgbClr val="000000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176425" y="51150"/>
            <a:ext cx="87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Method </a:t>
            </a:r>
            <a:r>
              <a:rPr b="1" lang="ko" sz="1300"/>
              <a:t>[model]</a:t>
            </a:r>
            <a:endParaRPr b="1" sz="200"/>
          </a:p>
        </p:txBody>
      </p:sp>
      <p:sp>
        <p:nvSpPr>
          <p:cNvPr id="180" name="Google Shape;180;p22"/>
          <p:cNvSpPr txBox="1"/>
          <p:nvPr/>
        </p:nvSpPr>
        <p:spPr>
          <a:xfrm>
            <a:off x="-1395200" y="2521225"/>
            <a:ext cx="20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863" y="661250"/>
            <a:ext cx="5445274" cy="3828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2"/>
          <p:cNvSpPr txBox="1"/>
          <p:nvPr/>
        </p:nvSpPr>
        <p:spPr>
          <a:xfrm>
            <a:off x="1366200" y="4664525"/>
            <a:ext cx="67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5q0과 </a:t>
            </a:r>
            <a:r>
              <a:rPr b="1"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연령 표준화 사망률로 측정된 전체 사망률 사이에는 강한 관계가 있음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 flipH="1" rot="10800000">
            <a:off x="2670850" y="1066800"/>
            <a:ext cx="3510900" cy="217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>
            <a:off x="2612800" y="3540350"/>
            <a:ext cx="3591000" cy="1381500"/>
          </a:xfrm>
          <a:prstGeom prst="rect">
            <a:avLst/>
          </a:prstGeom>
          <a:noFill/>
          <a:ln cap="flat" cmpd="sng" w="19050">
            <a:solidFill>
              <a:srgbClr val="2021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176425" y="51150"/>
            <a:ext cx="87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Method </a:t>
            </a:r>
            <a:r>
              <a:rPr b="1" lang="ko" sz="1300"/>
              <a:t>[Data]</a:t>
            </a:r>
            <a:endParaRPr b="1" sz="2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275" y="933638"/>
            <a:ext cx="30861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800" y="986025"/>
            <a:ext cx="22098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3"/>
          <p:cNvCxnSpPr/>
          <p:nvPr/>
        </p:nvCxnSpPr>
        <p:spPr>
          <a:xfrm>
            <a:off x="4202400" y="1366988"/>
            <a:ext cx="60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3"/>
          <p:cNvSpPr txBox="1"/>
          <p:nvPr/>
        </p:nvSpPr>
        <p:spPr>
          <a:xfrm>
            <a:off x="1995750" y="2712675"/>
            <a:ext cx="50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</a:t>
            </a:r>
            <a:r>
              <a:rPr lang="ko"/>
              <a:t>1970 - 2015, 110개 국가의 사망률 및 인구데이터 포함 - 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2260225" y="1969725"/>
            <a:ext cx="46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[2015 GBD(Global Burden Disease) Database]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3843900" y="3307775"/>
            <a:ext cx="10944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Except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2749600" y="3884750"/>
            <a:ext cx="33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100% 이상의 Completeness,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HIV/AIDS, 자연재해, 전쟁/분쟁에 의한 사망,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연령별 Completeness가 50% 이상 차이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176425" y="51150"/>
            <a:ext cx="87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Method </a:t>
            </a:r>
            <a:r>
              <a:rPr b="1" lang="ko" sz="1300"/>
              <a:t>[</a:t>
            </a:r>
            <a:r>
              <a:rPr b="1" lang="ko" sz="1300"/>
              <a:t>Measures of fit and validity </a:t>
            </a:r>
            <a:r>
              <a:rPr b="1" lang="ko" sz="1300"/>
              <a:t>]</a:t>
            </a:r>
            <a:endParaRPr b="1" sz="20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325" y="1389300"/>
            <a:ext cx="5016350" cy="12034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675" y="2745175"/>
            <a:ext cx="3905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0438" y="330530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2747650" y="2778438"/>
            <a:ext cx="39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Predicted completeness</a:t>
            </a:r>
            <a:endParaRPr b="1"/>
          </a:p>
        </p:txBody>
      </p:sp>
      <p:sp>
        <p:nvSpPr>
          <p:cNvPr id="206" name="Google Shape;206;p24"/>
          <p:cNvSpPr txBox="1"/>
          <p:nvPr/>
        </p:nvSpPr>
        <p:spPr>
          <a:xfrm>
            <a:off x="2747650" y="3295700"/>
            <a:ext cx="39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Mean observed completeness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176425" y="51150"/>
            <a:ext cx="87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Method </a:t>
            </a:r>
            <a:r>
              <a:rPr b="1" lang="ko" sz="1300"/>
              <a:t>[</a:t>
            </a:r>
            <a:r>
              <a:rPr b="1" lang="ko" sz="1300"/>
              <a:t>Application to national and subnational data </a:t>
            </a:r>
            <a:r>
              <a:rPr b="1" lang="ko" sz="1300"/>
              <a:t>]</a:t>
            </a:r>
            <a:endParaRPr b="1" sz="200"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386253" y="2193403"/>
            <a:ext cx="2659433" cy="714731"/>
            <a:chOff x="613450" y="1331300"/>
            <a:chExt cx="2333450" cy="3301300"/>
          </a:xfrm>
        </p:grpSpPr>
        <p:sp>
          <p:nvSpPr>
            <p:cNvPr id="213" name="Google Shape;213;p25"/>
            <p:cNvSpPr/>
            <p:nvPr/>
          </p:nvSpPr>
          <p:spPr>
            <a:xfrm>
              <a:off x="679500" y="1397400"/>
              <a:ext cx="2267400" cy="323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13450" y="1331300"/>
              <a:ext cx="2267400" cy="323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3221483" y="2193228"/>
            <a:ext cx="2861043" cy="714731"/>
            <a:chOff x="613450" y="1331300"/>
            <a:chExt cx="2333450" cy="3301300"/>
          </a:xfrm>
        </p:grpSpPr>
        <p:sp>
          <p:nvSpPr>
            <p:cNvPr id="216" name="Google Shape;216;p25"/>
            <p:cNvSpPr/>
            <p:nvPr/>
          </p:nvSpPr>
          <p:spPr>
            <a:xfrm>
              <a:off x="679500" y="1397400"/>
              <a:ext cx="2267400" cy="323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13450" y="1331300"/>
              <a:ext cx="2267400" cy="323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6348009" y="2193003"/>
            <a:ext cx="2507759" cy="714731"/>
            <a:chOff x="613450" y="1331300"/>
            <a:chExt cx="2333450" cy="3301300"/>
          </a:xfrm>
        </p:grpSpPr>
        <p:sp>
          <p:nvSpPr>
            <p:cNvPr id="219" name="Google Shape;219;p25"/>
            <p:cNvSpPr/>
            <p:nvPr/>
          </p:nvSpPr>
          <p:spPr>
            <a:xfrm>
              <a:off x="679500" y="1397400"/>
              <a:ext cx="2267400" cy="323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13450" y="1331300"/>
              <a:ext cx="2267400" cy="323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25"/>
          <p:cNvSpPr txBox="1"/>
          <p:nvPr/>
        </p:nvSpPr>
        <p:spPr>
          <a:xfrm>
            <a:off x="478450" y="2345800"/>
            <a:ext cx="256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BloomBerg Health Data Initiative</a:t>
            </a:r>
            <a:endParaRPr b="1" sz="1200"/>
          </a:p>
        </p:txBody>
      </p:sp>
      <p:sp>
        <p:nvSpPr>
          <p:cNvPr id="222" name="Google Shape;222;p25"/>
          <p:cNvSpPr txBox="1"/>
          <p:nvPr/>
        </p:nvSpPr>
        <p:spPr>
          <a:xfrm>
            <a:off x="3157125" y="2239600"/>
            <a:ext cx="3062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Colombia’s </a:t>
            </a:r>
            <a:r>
              <a:rPr b="1" i="1" lang="ko" sz="1200">
                <a:solidFill>
                  <a:schemeClr val="dk1"/>
                </a:solidFill>
              </a:rPr>
              <a:t>departmentos </a:t>
            </a:r>
            <a:r>
              <a:rPr b="1" lang="ko" sz="1200">
                <a:solidFill>
                  <a:schemeClr val="dk1"/>
                </a:solidFill>
              </a:rPr>
              <a:t>and capital district in 2014</a:t>
            </a:r>
            <a:endParaRPr b="1" sz="1200"/>
          </a:p>
        </p:txBody>
      </p:sp>
      <p:sp>
        <p:nvSpPr>
          <p:cNvPr id="223" name="Google Shape;223;p25"/>
          <p:cNvSpPr txBox="1"/>
          <p:nvPr/>
        </p:nvSpPr>
        <p:spPr>
          <a:xfrm>
            <a:off x="6256725" y="2345800"/>
            <a:ext cx="26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Brazilian states in 2000–2010</a:t>
            </a:r>
            <a:endParaRPr b="1" sz="1200"/>
          </a:p>
        </p:txBody>
      </p:sp>
      <p:sp>
        <p:nvSpPr>
          <p:cNvPr id="224" name="Google Shape;224;p25"/>
          <p:cNvSpPr txBox="1"/>
          <p:nvPr/>
        </p:nvSpPr>
        <p:spPr>
          <a:xfrm>
            <a:off x="3379575" y="3930325"/>
            <a:ext cx="26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Check Model Performance</a:t>
            </a:r>
            <a:endParaRPr b="1"/>
          </a:p>
        </p:txBody>
      </p:sp>
      <p:sp>
        <p:nvSpPr>
          <p:cNvPr id="225" name="Google Shape;225;p25"/>
          <p:cNvSpPr txBox="1"/>
          <p:nvPr/>
        </p:nvSpPr>
        <p:spPr>
          <a:xfrm>
            <a:off x="3343400" y="1206875"/>
            <a:ext cx="26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External Data Validation</a:t>
            </a:r>
            <a:endParaRPr b="1"/>
          </a:p>
        </p:txBody>
      </p:sp>
      <p:cxnSp>
        <p:nvCxnSpPr>
          <p:cNvPr id="226" name="Google Shape;226;p25"/>
          <p:cNvCxnSpPr>
            <a:stCxn id="225" idx="2"/>
            <a:endCxn id="214" idx="0"/>
          </p:cNvCxnSpPr>
          <p:nvPr/>
        </p:nvCxnSpPr>
        <p:spPr>
          <a:xfrm flipH="1">
            <a:off x="1678400" y="1607075"/>
            <a:ext cx="29736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5"/>
          <p:cNvCxnSpPr>
            <a:stCxn id="225" idx="2"/>
            <a:endCxn id="220" idx="0"/>
          </p:cNvCxnSpPr>
          <p:nvPr/>
        </p:nvCxnSpPr>
        <p:spPr>
          <a:xfrm>
            <a:off x="4652000" y="1607075"/>
            <a:ext cx="2914500" cy="5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5"/>
          <p:cNvCxnSpPr>
            <a:stCxn id="225" idx="2"/>
          </p:cNvCxnSpPr>
          <p:nvPr/>
        </p:nvCxnSpPr>
        <p:spPr>
          <a:xfrm>
            <a:off x="4652000" y="1607075"/>
            <a:ext cx="54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5"/>
          <p:cNvSpPr/>
          <p:nvPr/>
        </p:nvSpPr>
        <p:spPr>
          <a:xfrm>
            <a:off x="4367775" y="3136600"/>
            <a:ext cx="6408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176425" y="51150"/>
            <a:ext cx="82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Results </a:t>
            </a:r>
            <a:r>
              <a:rPr b="1" lang="ko" sz="1100"/>
              <a:t>[</a:t>
            </a:r>
            <a:r>
              <a:rPr b="1" lang="ko" sz="1100"/>
              <a:t>Table 2. Results from models of death registration completeness, both sexes, males and females</a:t>
            </a:r>
            <a:r>
              <a:rPr b="1" lang="ko" sz="1100"/>
              <a:t>]</a:t>
            </a:r>
            <a:endParaRPr b="1" sz="1100"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75" y="574350"/>
            <a:ext cx="7648750" cy="433293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6"/>
          <p:cNvSpPr txBox="1"/>
          <p:nvPr/>
        </p:nvSpPr>
        <p:spPr>
          <a:xfrm>
            <a:off x="915353" y="2067052"/>
            <a:ext cx="116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</a:t>
            </a:r>
            <a:r>
              <a:rPr b="1" lang="ko" sz="800">
                <a:solidFill>
                  <a:srgbClr val="FF0000"/>
                </a:solidFill>
              </a:rPr>
              <a:t>Country - Year)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860725" y="1113375"/>
            <a:ext cx="1885200" cy="52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860725" y="3321800"/>
            <a:ext cx="1926300" cy="52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176425" y="51150"/>
            <a:ext cx="8933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Results </a:t>
            </a:r>
            <a:r>
              <a:rPr b="1" lang="ko" sz="1100"/>
              <a:t>[</a:t>
            </a:r>
            <a:r>
              <a:rPr b="1" lang="ko" sz="1100"/>
              <a:t>Fig 3. Predicted versus observed death registration completeness, and predicted versus observed death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                           registration completeness by registered CDR, Model 1, both sexes</a:t>
            </a:r>
            <a:r>
              <a:rPr b="1" lang="ko" sz="1100"/>
              <a:t>]</a:t>
            </a:r>
            <a:endParaRPr b="1" sz="11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3375"/>
            <a:ext cx="8839203" cy="340880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5" name="Google Shape;245;p27"/>
          <p:cNvSpPr/>
          <p:nvPr/>
        </p:nvSpPr>
        <p:spPr>
          <a:xfrm>
            <a:off x="1834725" y="1798050"/>
            <a:ext cx="1521000" cy="1547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1480825" y="4522250"/>
            <a:ext cx="632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02020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40-60% 수준에서 과대평가, Registered CDR 수준에서 유의하게 예측가능</a:t>
            </a:r>
            <a:endParaRPr b="1" sz="17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/>
        </p:nvSpPr>
        <p:spPr>
          <a:xfrm>
            <a:off x="176425" y="51150"/>
            <a:ext cx="8839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Results </a:t>
            </a:r>
            <a:r>
              <a:rPr b="1" lang="ko" sz="1100"/>
              <a:t>[</a:t>
            </a:r>
            <a:r>
              <a:rPr b="1" lang="ko" sz="1100"/>
              <a:t>Fig 4. Predicted versus observed death registration completeness, and predicted versus observed death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                           registration completeness by registered CDR, Model 2, both sexes</a:t>
            </a:r>
            <a:r>
              <a:rPr b="1" lang="ko" sz="1100"/>
              <a:t>]</a:t>
            </a:r>
            <a:endParaRPr b="1" sz="1100"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400"/>
            <a:ext cx="8839203" cy="334939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28"/>
          <p:cNvSpPr/>
          <p:nvPr/>
        </p:nvSpPr>
        <p:spPr>
          <a:xfrm>
            <a:off x="1714500" y="1526250"/>
            <a:ext cx="1521000" cy="1547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1409550" y="4476825"/>
            <a:ext cx="632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02020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40-60% 수준에서 과대평가, Registered CDR 수준에서 유의하게 예측가능</a:t>
            </a:r>
            <a:endParaRPr b="1" sz="17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/>
        </p:nvSpPr>
        <p:spPr>
          <a:xfrm>
            <a:off x="176425" y="51150"/>
            <a:ext cx="829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Results </a:t>
            </a:r>
            <a:r>
              <a:rPr b="1" lang="ko" sz="1100"/>
              <a:t>[Table 3. Model goodness of fit by level of observed death registration completeness (%), both sexes]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                         </a:t>
            </a:r>
            <a:endParaRPr b="1" sz="1100"/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b="2368" l="0" r="0" t="5107"/>
          <a:stretch/>
        </p:blipFill>
        <p:spPr>
          <a:xfrm>
            <a:off x="152400" y="1824325"/>
            <a:ext cx="8839201" cy="14948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1" name="Google Shape;261;p29"/>
          <p:cNvSpPr/>
          <p:nvPr/>
        </p:nvSpPr>
        <p:spPr>
          <a:xfrm>
            <a:off x="149950" y="3162431"/>
            <a:ext cx="8839200" cy="17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176425" y="2567212"/>
            <a:ext cx="8839200" cy="17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149950" y="3642600"/>
            <a:ext cx="886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02020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Completeness가 낮은 국가여도 MAE와 RMSE가 80-90사이의 Completeness를 가진 국가와 비슷함</a:t>
            </a:r>
            <a:endParaRPr b="1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2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02122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∴ 데이터가 불완정해도 유의하게 예측가능함 (80-90%수준으로) </a:t>
            </a:r>
            <a:endParaRPr b="1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244575" y="46600"/>
            <a:ext cx="866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Results </a:t>
            </a:r>
            <a:r>
              <a:rPr b="1" lang="ko" sz="1100"/>
              <a:t>[</a:t>
            </a:r>
            <a:r>
              <a:rPr b="1" lang="ko" sz="800">
                <a:solidFill>
                  <a:schemeClr val="dk1"/>
                </a:solidFill>
              </a:rPr>
              <a:t>Table 5. </a:t>
            </a:r>
            <a:r>
              <a:rPr b="1" lang="ko" sz="800">
                <a:solidFill>
                  <a:srgbClr val="202020"/>
                </a:solidFill>
                <a:highlight>
                  <a:srgbClr val="FFFFFF"/>
                </a:highlight>
              </a:rPr>
              <a:t>Predicted and observed death registration completeness (%), eight countries and two cities in Data for Health Initiative, Models 1 and 2, </a:t>
            </a:r>
            <a:endParaRPr b="1" sz="8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202020"/>
                </a:solidFill>
                <a:highlight>
                  <a:srgbClr val="FFFFFF"/>
                </a:highlight>
              </a:rPr>
              <a:t>                                      both sexes</a:t>
            </a:r>
            <a:r>
              <a:rPr b="1" lang="ko" sz="800"/>
              <a:t>]</a:t>
            </a:r>
            <a:endParaRPr b="1" sz="800"/>
          </a:p>
        </p:txBody>
      </p:sp>
      <p:sp>
        <p:nvSpPr>
          <p:cNvPr id="269" name="Google Shape;269;p30"/>
          <p:cNvSpPr txBox="1"/>
          <p:nvPr/>
        </p:nvSpPr>
        <p:spPr>
          <a:xfrm>
            <a:off x="6307450" y="2302175"/>
            <a:ext cx="263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02020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실제 확인된 Completeness와 유사하게 확인됨</a:t>
            </a:r>
            <a:endParaRPr b="1" sz="17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029388"/>
            <a:ext cx="6155026" cy="370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176425" y="51150"/>
            <a:ext cx="89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Results </a:t>
            </a:r>
            <a:r>
              <a:rPr b="1" lang="ko" sz="1100"/>
              <a:t>[</a:t>
            </a:r>
            <a:r>
              <a:rPr b="1" lang="ko" sz="800">
                <a:solidFill>
                  <a:schemeClr val="dk1"/>
                </a:solidFill>
              </a:rPr>
              <a:t>Table 6. Predicted completeness and input data by </a:t>
            </a:r>
            <a:r>
              <a:rPr b="1" i="1" lang="ko" sz="800">
                <a:solidFill>
                  <a:schemeClr val="dk1"/>
                </a:solidFill>
              </a:rPr>
              <a:t>departmento </a:t>
            </a:r>
            <a:r>
              <a:rPr b="1" lang="ko" sz="800">
                <a:solidFill>
                  <a:schemeClr val="dk1"/>
                </a:solidFill>
              </a:rPr>
              <a:t>of residence (%), Colombia, 2014, Models 1 and 2, both sexes</a:t>
            </a:r>
            <a:r>
              <a:rPr b="1" lang="ko" sz="1100"/>
              <a:t>]</a:t>
            </a:r>
            <a:endParaRPr b="1" sz="1100"/>
          </a:p>
        </p:txBody>
      </p:sp>
      <p:sp>
        <p:nvSpPr>
          <p:cNvPr id="276" name="Google Shape;276;p31"/>
          <p:cNvSpPr txBox="1"/>
          <p:nvPr/>
        </p:nvSpPr>
        <p:spPr>
          <a:xfrm>
            <a:off x="5943200" y="2302175"/>
            <a:ext cx="299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02020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두 모델에 대한 Predicted Completeness 차이는 10% 이내</a:t>
            </a:r>
            <a:endParaRPr b="1" sz="17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5" y="641400"/>
            <a:ext cx="5532014" cy="4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76425" y="51150"/>
            <a:ext cx="346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Background &amp; Objective</a:t>
            </a:r>
            <a:endParaRPr b="1" sz="2200"/>
          </a:p>
        </p:txBody>
      </p:sp>
      <p:sp>
        <p:nvSpPr>
          <p:cNvPr id="61" name="Google Shape;61;p14"/>
          <p:cNvSpPr txBox="1"/>
          <p:nvPr/>
        </p:nvSpPr>
        <p:spPr>
          <a:xfrm>
            <a:off x="1754225" y="2176450"/>
            <a:ext cx="671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20202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대부분의 국가들이 Civil Registration and Vital Statistics(CRVS) 시스템 관리 미숙으로 정확한 사망자 집계가 되지 않음 </a:t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754225" y="2574375"/>
            <a:ext cx="609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정확한 </a:t>
            </a: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국가의 보건 및 사회 정책을 계획하기 위해서 </a:t>
            </a:r>
            <a:r>
              <a:rPr b="1" lang="ko" sz="1100" u="sng">
                <a:solidFill>
                  <a:srgbClr val="0000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사망 등록의 완전성(사망자등록률)을 측정</a:t>
            </a: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할 필요가 있음</a:t>
            </a:r>
            <a:endParaRPr b="1"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463525" y="2180350"/>
            <a:ext cx="29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52525"/>
                </a:solidFill>
              </a:rPr>
              <a:t>✔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463525" y="2578275"/>
            <a:ext cx="29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52525"/>
                </a:solidFill>
              </a:rPr>
              <a:t>✔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/>
        </p:nvSpPr>
        <p:spPr>
          <a:xfrm>
            <a:off x="176425" y="51150"/>
            <a:ext cx="89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Results </a:t>
            </a:r>
            <a:r>
              <a:rPr b="1" lang="ko" sz="1100"/>
              <a:t>[</a:t>
            </a:r>
            <a:r>
              <a:rPr b="1" lang="ko" sz="800">
                <a:solidFill>
                  <a:schemeClr val="dk1"/>
                </a:solidFill>
              </a:rPr>
              <a:t>Table 7. Predicted completeness and Queiroz et al (2017) estimates of completeness by state of residence (%), Brazil, 2000–2010, both sexes, ages 5+</a:t>
            </a:r>
            <a:r>
              <a:rPr b="1" lang="ko" sz="1100"/>
              <a:t>]</a:t>
            </a:r>
            <a:endParaRPr b="1" sz="1100"/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75" y="540450"/>
            <a:ext cx="5711375" cy="43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 txBox="1"/>
          <p:nvPr/>
        </p:nvSpPr>
        <p:spPr>
          <a:xfrm>
            <a:off x="5913750" y="2310200"/>
            <a:ext cx="319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02020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모델1 과 Hybrid 사이에 높은 일치,</a:t>
            </a:r>
            <a:endParaRPr b="1" sz="17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202020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But GGB와는 낮은 일치성</a:t>
            </a:r>
            <a:endParaRPr b="1" sz="17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1594775" y="569900"/>
            <a:ext cx="694500" cy="392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4002850" y="569900"/>
            <a:ext cx="661800" cy="392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/>
        </p:nvSpPr>
        <p:spPr>
          <a:xfrm>
            <a:off x="176425" y="51150"/>
            <a:ext cx="89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Summary &amp; </a:t>
            </a:r>
            <a:r>
              <a:rPr b="1" lang="ko" sz="2200"/>
              <a:t>Discussion</a:t>
            </a:r>
            <a:endParaRPr b="1" sz="1100"/>
          </a:p>
        </p:txBody>
      </p:sp>
      <p:sp>
        <p:nvSpPr>
          <p:cNvPr id="292" name="Google Shape;292;p33"/>
          <p:cNvSpPr txBox="1"/>
          <p:nvPr/>
        </p:nvSpPr>
        <p:spPr>
          <a:xfrm>
            <a:off x="435725" y="1798550"/>
            <a:ext cx="8342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모델 1은 5세 미만 사망률 등록의 완전성을 포함하기 때문에 모델 2보다 성능이 우수</a:t>
            </a:r>
            <a:endParaRPr b="1" sz="12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02020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기존에 추정하던 방식인 DDM, Capture-Recapture, 총 사망자 추정치에 대한 비교 방법이 가지고 있던 한계 극복</a:t>
            </a:r>
            <a:endParaRPr b="1" sz="12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02020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EX) A</a:t>
            </a:r>
            <a:r>
              <a:rPr b="1" lang="ko" sz="1200">
                <a:solidFill>
                  <a:srgbClr val="202020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ccuracy, Consistency, Significant data requirements, Unrealistic assumptions about population dynamics, Lack of timeliness, and Complexity</a:t>
            </a:r>
            <a:endParaRPr b="1" sz="12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CRVS 시스템 성능 평가를 위한 사망 기록의 완전성 측정을 통해 사망등록 개선에 대한 모니터링 가능 → 불완전한 데이터 조정</a:t>
            </a:r>
            <a:endParaRPr b="1" sz="12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020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1540325" y="3017000"/>
            <a:ext cx="5870400" cy="1335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 txBox="1"/>
          <p:nvPr/>
        </p:nvSpPr>
        <p:spPr>
          <a:xfrm>
            <a:off x="176425" y="51150"/>
            <a:ext cx="346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논문선정이유</a:t>
            </a:r>
            <a:endParaRPr b="1" sz="2200"/>
          </a:p>
        </p:txBody>
      </p:sp>
      <p:sp>
        <p:nvSpPr>
          <p:cNvPr id="299" name="Google Shape;299;p34"/>
          <p:cNvSpPr txBox="1"/>
          <p:nvPr/>
        </p:nvSpPr>
        <p:spPr>
          <a:xfrm>
            <a:off x="634800" y="1833500"/>
            <a:ext cx="787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본문에서는 국가별 통계를 바탕으로 사망등록의 완전성(사망자료 등록률)을 통해 자료의 적합성을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통계청자료를 이용하여 암에 대한 사망등록 Completeness를 확인하여 CRDW 자료와 비교하여 차이 확인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1713000" y="3371425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2504550" y="4143875"/>
            <a:ext cx="4134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A86E8"/>
                </a:solidFill>
              </a:rPr>
              <a:t>CRDW 자료가 모집단의 분포와 비슷할 것이라고 가정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400" y="3371425"/>
            <a:ext cx="4936901" cy="5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/>
        </p:nvSpPr>
        <p:spPr>
          <a:xfrm>
            <a:off x="176425" y="51150"/>
            <a:ext cx="346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적용방안</a:t>
            </a:r>
            <a:endParaRPr b="1" sz="2200"/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872950"/>
            <a:ext cx="7130111" cy="1674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9" name="Google Shape;309;p35"/>
          <p:cNvSpPr txBox="1"/>
          <p:nvPr/>
        </p:nvSpPr>
        <p:spPr>
          <a:xfrm>
            <a:off x="1006950" y="3125275"/>
            <a:ext cx="713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Equation은 사망등록 시스템이 부실한 국가도 포함하여 구축되었음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한국의 경우 Registration 정도가 우수한편 따라서 전체사망률수준을 가늠하기 위해 사용되었던 5세미만 영유아 사망률 제외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Registration ratio가 높고 자료가 정확하면 정확할수록 영유아 사망률 변수를 사용하게 되면 모델의 예측력이 떨어지게 됨</a:t>
            </a:r>
            <a:endParaRPr/>
          </a:p>
        </p:txBody>
      </p:sp>
      <p:cxnSp>
        <p:nvCxnSpPr>
          <p:cNvPr id="310" name="Google Shape;310;p35"/>
          <p:cNvCxnSpPr/>
          <p:nvPr/>
        </p:nvCxnSpPr>
        <p:spPr>
          <a:xfrm>
            <a:off x="6133750" y="1238175"/>
            <a:ext cx="656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5"/>
          <p:cNvCxnSpPr/>
          <p:nvPr/>
        </p:nvCxnSpPr>
        <p:spPr>
          <a:xfrm rot="10800000">
            <a:off x="6461800" y="1313125"/>
            <a:ext cx="0" cy="221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5"/>
          <p:cNvCxnSpPr/>
          <p:nvPr/>
        </p:nvCxnSpPr>
        <p:spPr>
          <a:xfrm>
            <a:off x="3408625" y="1532200"/>
            <a:ext cx="196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150" y="152400"/>
            <a:ext cx="64103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76425" y="51150"/>
            <a:ext cx="85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Background &amp; Objective </a:t>
            </a:r>
            <a:r>
              <a:rPr b="1" lang="ko" sz="1300"/>
              <a:t>[Table 1. Limitations of existing completeness methods. ]</a:t>
            </a:r>
            <a:endParaRPr b="1" sz="13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850"/>
            <a:ext cx="8839199" cy="17655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5"/>
          <p:cNvSpPr txBox="1"/>
          <p:nvPr/>
        </p:nvSpPr>
        <p:spPr>
          <a:xfrm>
            <a:off x="176425" y="3203025"/>
            <a:ext cx="404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인구의 연령 패턴과 CRVS 시스템으로 인한 사망 연령 패턴의 내부 일관성을 평가하고 인구의 역학 관계에 대한 구체적인 가정을 통해 5세 이상에서 사망 등록 데이터의 완전성을 추정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적시성의 문제; 현재보다 훨씬 이전 기간의 추정치를 계산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Migration이 있을 경우 부정확하게 추정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86425" y="763550"/>
            <a:ext cx="145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사망분포방법(간접)</a:t>
            </a:r>
            <a:endParaRPr sz="120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257475" y="1176825"/>
            <a:ext cx="4734000" cy="1771500"/>
          </a:xfrm>
          <a:prstGeom prst="rect">
            <a:avLst/>
          </a:prstGeom>
          <a:solidFill>
            <a:srgbClr val="EEEEEE">
              <a:alpha val="607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7475" y="533450"/>
            <a:ext cx="4734001" cy="45070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76425" y="51150"/>
            <a:ext cx="85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Background &amp; Objective </a:t>
            </a:r>
            <a:r>
              <a:rPr b="1" lang="ko" sz="1300"/>
              <a:t>[Table 1. Limitations of existing completeness methods. ]</a:t>
            </a:r>
            <a:endParaRPr b="1" sz="13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850"/>
            <a:ext cx="8839199" cy="17655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6"/>
          <p:cNvSpPr txBox="1"/>
          <p:nvPr/>
        </p:nvSpPr>
        <p:spPr>
          <a:xfrm>
            <a:off x="622500" y="750675"/>
            <a:ext cx="14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사망분포방법(간접)</a:t>
            </a:r>
            <a:endParaRPr sz="120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39750" y="771075"/>
            <a:ext cx="13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표자방류법(직접)</a:t>
            </a:r>
            <a:endParaRPr sz="120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421125" y="509025"/>
            <a:ext cx="261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다양한 데이터 출처 및 방법을 사용하여 추정된 총 사망자와 등록</a:t>
            </a:r>
            <a:r>
              <a:rPr lang="ko" sz="1200">
                <a:solidFill>
                  <a:srgbClr val="FF0000"/>
                </a:solidFill>
              </a:rPr>
              <a:t>된</a:t>
            </a:r>
            <a:r>
              <a:rPr lang="ko" sz="1200">
                <a:solidFill>
                  <a:srgbClr val="FF0000"/>
                </a:solidFill>
              </a:rPr>
              <a:t> 사망자를 비교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97775" y="3638525"/>
            <a:ext cx="408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개별 사망 등록 데이터를 인구 조사, 조사 또는 보건 인구 감시 시스템(HDSS) 사이트와 같이 이론적으로 독립적인 다른 데이터 소스와 일치시키는 것 ex) NHISS + 통계청, CRDW + 통계청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DDM에 비해 시간과 자원 많이 소요</a:t>
            </a:r>
            <a:endParaRPr sz="120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flipH="1">
            <a:off x="3159650" y="2990875"/>
            <a:ext cx="19293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6032025" y="32532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세계질병부담연구(GBD)와 유엔(UN) 세계 인구 전망에 의해 국가에 대해 만들어진 것과 같이 등록된 사망자를 총 실제 사망자의 추정치로 나누어서 추정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해당 방법을 구현하고 해석하는데 있어서 필요한 전문분석 기술과 복잡성이 나라 혹은 지방 정부에 대해서 제한적임</a:t>
            </a:r>
            <a:endParaRPr sz="120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7" name="Google Shape;87;p16"/>
          <p:cNvCxnSpPr>
            <a:endCxn id="86" idx="0"/>
          </p:cNvCxnSpPr>
          <p:nvPr/>
        </p:nvCxnSpPr>
        <p:spPr>
          <a:xfrm>
            <a:off x="7428825" y="3051325"/>
            <a:ext cx="103200" cy="2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76425" y="51150"/>
            <a:ext cx="85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Background &amp; Objective </a:t>
            </a:r>
            <a:endParaRPr b="1" sz="1300"/>
          </a:p>
        </p:txBody>
      </p:sp>
      <p:sp>
        <p:nvSpPr>
          <p:cNvPr id="93" name="Google Shape;93;p17"/>
          <p:cNvSpPr txBox="1"/>
          <p:nvPr/>
        </p:nvSpPr>
        <p:spPr>
          <a:xfrm>
            <a:off x="672725" y="2173000"/>
            <a:ext cx="82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Death Registration의 Completeness를 추정하는데 있어서 현재 존재하는 방법들은 복잡하며 광범위한 적용이 어려움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28600" y="3065400"/>
            <a:ext cx="80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쉽게 이용가능한 데이터를 활용하여 등록의 완전성을 추정하는 비교적 간단하고 정확한 방법이 필요!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76425" y="51150"/>
            <a:ext cx="87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Method </a:t>
            </a:r>
            <a:r>
              <a:rPr b="1" lang="ko" sz="1300"/>
              <a:t>[Predicting completeness of death registration]</a:t>
            </a:r>
            <a:endParaRPr b="1" sz="2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25" y="1590450"/>
            <a:ext cx="4258976" cy="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731350" y="1743525"/>
            <a:ext cx="338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CDR = Crude Death Rate : </a:t>
            </a: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b="1" lang="ko" sz="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</a:t>
            </a: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는 x 연령일때 사망률, P</a:t>
            </a:r>
            <a:r>
              <a:rPr b="1" lang="ko" sz="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</a:t>
            </a: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는 x연령에서의 인구수 </a:t>
            </a:r>
            <a:endParaRPr b="1"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25" y="2571750"/>
            <a:ext cx="2782425" cy="6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731350" y="2630625"/>
            <a:ext cx="290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RegCDR = registered crude death rate</a:t>
            </a:r>
            <a:endParaRPr b="1"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025" y="3603950"/>
            <a:ext cx="5308426" cy="8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698800" y="3652738"/>
            <a:ext cx="344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사망신고의 완전성은 연령별 사망률과 인구의 곱으로 나눈 RegCDR임.</a:t>
            </a:r>
            <a:endParaRPr b="1"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-1224" l="0" r="0" t="0"/>
          <a:stretch/>
        </p:blipFill>
        <p:spPr>
          <a:xfrm>
            <a:off x="176425" y="665875"/>
            <a:ext cx="5821525" cy="4316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9"/>
          <p:cNvSpPr txBox="1"/>
          <p:nvPr/>
        </p:nvSpPr>
        <p:spPr>
          <a:xfrm>
            <a:off x="176425" y="51150"/>
            <a:ext cx="87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Method </a:t>
            </a:r>
            <a:r>
              <a:rPr b="1" lang="ko" sz="1300"/>
              <a:t>[Predicting completeness of death registration]</a:t>
            </a:r>
            <a:endParaRPr b="1" sz="200"/>
          </a:p>
        </p:txBody>
      </p:sp>
      <p:sp>
        <p:nvSpPr>
          <p:cNvPr id="112" name="Google Shape;112;p19"/>
          <p:cNvSpPr txBox="1"/>
          <p:nvPr/>
        </p:nvSpPr>
        <p:spPr>
          <a:xfrm>
            <a:off x="6211225" y="2302138"/>
            <a:ext cx="272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Completeness과 RegCDR은 사망률 수준과 인구 연령 구조에 따라 이동하는 곡선 관계를 보여줌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1080675" y="888425"/>
            <a:ext cx="4454025" cy="2953100"/>
          </a:xfrm>
          <a:custGeom>
            <a:rect b="b" l="l" r="r" t="t"/>
            <a:pathLst>
              <a:path extrusionOk="0" h="118124" w="178161">
                <a:moveTo>
                  <a:pt x="0" y="118124"/>
                </a:moveTo>
                <a:cubicBezTo>
                  <a:pt x="7403" y="101732"/>
                  <a:pt x="14725" y="39456"/>
                  <a:pt x="44418" y="19769"/>
                </a:cubicBezTo>
                <a:cubicBezTo>
                  <a:pt x="74112" y="82"/>
                  <a:pt x="155871" y="3295"/>
                  <a:pt x="178161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114" name="Google Shape;114;p19"/>
          <p:cNvGrpSpPr/>
          <p:nvPr/>
        </p:nvGrpSpPr>
        <p:grpSpPr>
          <a:xfrm>
            <a:off x="2826825" y="3191825"/>
            <a:ext cx="2886001" cy="851475"/>
            <a:chOff x="2753600" y="3143000"/>
            <a:chExt cx="2886001" cy="851475"/>
          </a:xfrm>
        </p:grpSpPr>
        <p:pic>
          <p:nvPicPr>
            <p:cNvPr id="115" name="Google Shape;115;p19"/>
            <p:cNvPicPr preferRelativeResize="0"/>
            <p:nvPr/>
          </p:nvPicPr>
          <p:blipFill rotWithShape="1">
            <a:blip r:embed="rId4">
              <a:alphaModFix/>
            </a:blip>
            <a:srcRect b="0" l="0" r="76127" t="0"/>
            <a:stretch/>
          </p:blipFill>
          <p:spPr>
            <a:xfrm>
              <a:off x="2753600" y="3143000"/>
              <a:ext cx="1267276" cy="85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 rotWithShape="1">
            <a:blip r:embed="rId4">
              <a:alphaModFix/>
            </a:blip>
            <a:srcRect b="0" l="69506" r="0" t="0"/>
            <a:stretch/>
          </p:blipFill>
          <p:spPr>
            <a:xfrm>
              <a:off x="4020875" y="3143000"/>
              <a:ext cx="1618725" cy="851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0"/>
          <p:cNvGraphicFramePr/>
          <p:nvPr/>
        </p:nvGraphicFramePr>
        <p:xfrm>
          <a:off x="952500" y="239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{CBBCF468-DA44-43EB-88C5-A8D3FDF23099}</a:tableStyleId>
              </a:tblPr>
              <a:tblGrid>
                <a:gridCol w="1315550"/>
                <a:gridCol w="2303950"/>
                <a:gridCol w="1327750"/>
                <a:gridCol w="229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Completeness of registration at all ages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Fraction of the population aged 65 years and over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Natural log of the under-five mortality rate</a:t>
                      </a:r>
                      <a:endParaRPr b="1" sz="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Registered CDR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Completeness of the registered 5q0</a:t>
                      </a:r>
                      <a:endParaRPr b="1" sz="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Square of RegCDR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Country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Calendar year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Coefficients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Country-level random effect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Predicted completeness (Inverted logit)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/>
        </p:nvSpPr>
        <p:spPr>
          <a:xfrm>
            <a:off x="176425" y="51150"/>
            <a:ext cx="87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Method </a:t>
            </a:r>
            <a:r>
              <a:rPr b="1" lang="ko" sz="1300"/>
              <a:t>[model]</a:t>
            </a:r>
            <a:endParaRPr b="1" sz="2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627575"/>
            <a:ext cx="7130111" cy="1674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175" y="2847188"/>
            <a:ext cx="697282" cy="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775" y="2805125"/>
            <a:ext cx="465825" cy="355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6238" y="3619575"/>
            <a:ext cx="835150" cy="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8875" y="3286638"/>
            <a:ext cx="749884" cy="2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7775" y="2429014"/>
            <a:ext cx="465832" cy="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5450" y="2829364"/>
            <a:ext cx="697275" cy="30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79126" y="3197784"/>
            <a:ext cx="329928" cy="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64250" y="2432850"/>
            <a:ext cx="299125" cy="2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09075" y="3977390"/>
            <a:ext cx="209507" cy="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09079" y="4460350"/>
            <a:ext cx="175883" cy="2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56150" y="3611255"/>
            <a:ext cx="175875" cy="28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95446" y="3966530"/>
            <a:ext cx="697275" cy="28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52975" y="4350350"/>
            <a:ext cx="655437" cy="52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/>
          <p:nvPr/>
        </p:nvCxnSpPr>
        <p:spPr>
          <a:xfrm>
            <a:off x="3758525" y="3031475"/>
            <a:ext cx="927300" cy="150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176425" y="51150"/>
            <a:ext cx="87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Method </a:t>
            </a:r>
            <a:r>
              <a:rPr b="1" lang="ko" sz="1300"/>
              <a:t>[model]</a:t>
            </a:r>
            <a:endParaRPr b="1" sz="2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627575"/>
            <a:ext cx="7130111" cy="1674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175" y="2986088"/>
            <a:ext cx="697282" cy="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025" y="2909975"/>
            <a:ext cx="559503" cy="4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6238" y="3758475"/>
            <a:ext cx="835150" cy="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8875" y="3425538"/>
            <a:ext cx="749884" cy="2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7775" y="2567914"/>
            <a:ext cx="465832" cy="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5450" y="2968264"/>
            <a:ext cx="697275" cy="30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79126" y="3336684"/>
            <a:ext cx="329928" cy="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64250" y="2571750"/>
            <a:ext cx="299125" cy="299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21"/>
          <p:cNvGraphicFramePr/>
          <p:nvPr/>
        </p:nvGraphicFramePr>
        <p:xfrm>
          <a:off x="952500" y="25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{CBBCF468-DA44-43EB-88C5-A8D3FDF23099}</a:tableStyleId>
              </a:tblPr>
              <a:tblGrid>
                <a:gridCol w="1315550"/>
                <a:gridCol w="2303950"/>
                <a:gridCol w="1327750"/>
                <a:gridCol w="229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Completeness of registration at all ages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Fraction of the population aged 65 years and over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Natural log of the under-five mortality rate</a:t>
                      </a:r>
                      <a:endParaRPr b="1" sz="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Registered CDR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Completeness of the registered 5q0</a:t>
                      </a:r>
                      <a:endParaRPr b="1" sz="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Square of RegCDR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Country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Calendar year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Coefficients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Country-level random effect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Predicted completeness (Inverted logit)</a:t>
                      </a:r>
                      <a:endParaRPr b="1" sz="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53" name="Google Shape;153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09075" y="4116290"/>
            <a:ext cx="209507" cy="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09079" y="4599250"/>
            <a:ext cx="175883" cy="2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56150" y="3750155"/>
            <a:ext cx="175875" cy="28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95446" y="4105430"/>
            <a:ext cx="697275" cy="28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52975" y="4448572"/>
            <a:ext cx="655437" cy="52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1"/>
          <p:cNvCxnSpPr/>
          <p:nvPr/>
        </p:nvCxnSpPr>
        <p:spPr>
          <a:xfrm>
            <a:off x="2544400" y="934375"/>
            <a:ext cx="84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1"/>
          <p:cNvSpPr/>
          <p:nvPr/>
        </p:nvSpPr>
        <p:spPr>
          <a:xfrm>
            <a:off x="937675" y="2528925"/>
            <a:ext cx="7239000" cy="2453700"/>
          </a:xfrm>
          <a:prstGeom prst="rect">
            <a:avLst/>
          </a:prstGeom>
          <a:solidFill>
            <a:srgbClr val="EEEEEE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1075350" y="2510400"/>
            <a:ext cx="6845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RegCDR 단독 또는 RegCDR의 자연 로그보다 낮은 수준의 RegCDR에서 완전성을 더 정확하게 예측하기 때문에 포함</a:t>
            </a:r>
            <a:endParaRPr b="1" sz="1200"/>
          </a:p>
        </p:txBody>
      </p:sp>
      <p:sp>
        <p:nvSpPr>
          <p:cNvPr id="161" name="Google Shape;161;p21"/>
          <p:cNvSpPr txBox="1"/>
          <p:nvPr/>
        </p:nvSpPr>
        <p:spPr>
          <a:xfrm>
            <a:off x="1075350" y="3182488"/>
            <a:ext cx="68451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인구 연령 구조의 영향을 파악 (즉, </a:t>
            </a:r>
            <a:r>
              <a:rPr b="1" lang="ko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부양비(65세 이상 인구를 15-64세 인구로 나눈 값)를 와 동일한 개념</a:t>
            </a: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>
            <a:off x="5206975" y="949950"/>
            <a:ext cx="415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 txBox="1"/>
          <p:nvPr/>
        </p:nvSpPr>
        <p:spPr>
          <a:xfrm>
            <a:off x="2803450" y="227375"/>
            <a:ext cx="3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249575" y="227375"/>
            <a:ext cx="3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6199450" y="227375"/>
            <a:ext cx="3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>
            <a:off x="6133750" y="992800"/>
            <a:ext cx="656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1"/>
          <p:cNvSpPr txBox="1"/>
          <p:nvPr/>
        </p:nvSpPr>
        <p:spPr>
          <a:xfrm>
            <a:off x="683825" y="2565425"/>
            <a:ext cx="3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83825" y="3167050"/>
            <a:ext cx="3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075350" y="3707100"/>
            <a:ext cx="6845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전체 사망률 수준에 대한 대용치 (사망등록 시스템이 수준이 낮을수록 성인사망률(45q15) 측정이 어렵고 유아 사망률에 대한 데이터는 사망등록 시스템 수준 상관 없이 신뢰성이 높은 자료가 많이 존재하기 때문 )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83825" y="3691663"/>
            <a:ext cx="3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075350" y="4524188"/>
            <a:ext cx="68451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5세미만 완전성 포함시켰을때 전체 Completeness 차이 확인 위함(본문에서는 해당 식을 포함하였을 때 더 높은 정확성을 보여줄 것이라고 판단)</a:t>
            </a:r>
            <a:endParaRPr b="1"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683825" y="4508750"/>
            <a:ext cx="3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7235600" y="960675"/>
            <a:ext cx="36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/>
        </p:nvSpPr>
        <p:spPr>
          <a:xfrm>
            <a:off x="7250750" y="227375"/>
            <a:ext cx="3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