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Hammersmith One"/>
      <p:regular r:id="rId24"/>
    </p:embeddedFont>
    <p:embeddedFont>
      <p:font typeface="Istok Web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72">
          <p15:clr>
            <a:srgbClr val="9AA0A6"/>
          </p15:clr>
        </p15:guide>
        <p15:guide id="2" pos="460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72"/>
        <p:guide pos="46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ammersmithOn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stokWeb-bold.fntdata"/><Relationship Id="rId25" Type="http://schemas.openxmlformats.org/officeDocument/2006/relationships/font" Target="fonts/IstokWeb-regular.fntdata"/><Relationship Id="rId28" Type="http://schemas.openxmlformats.org/officeDocument/2006/relationships/font" Target="fonts/IstokWeb-boldItalic.fntdata"/><Relationship Id="rId27" Type="http://schemas.openxmlformats.org/officeDocument/2006/relationships/font" Target="fonts/IstokWeb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iceguy1575.tistory.com/entry/MLE-vs-MAP-Maximum-Likelihood-or-Maximum-a-Posteriori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e8261f3b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ce8261f3b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e8261f3b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e8261f3b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ce7e6a33a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ce7e6a33a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2"/>
              </a:rPr>
              <a:t>https://niceguy1575.tistory.com/entry/MLE-vs-MAP-Maximum-Likelihood-or-Maximum-a-Posteriori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2019 대한내과학지 간기능의 올바른 해석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2018 해리슨 내과학 20판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c801ea7e6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c801ea7e6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cee8c9b59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cee8c9b59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c801ea7e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c801ea7e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2013 비알코올 지방간 질환 진료 가이드라인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ee8c9b59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cee8c9b59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c801ea7e6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c801ea7e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ce8261f3b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ce8261f3b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b18b3bb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b18b3bb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c62514182_0_5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c62514182_0_5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e8261f3b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e8261f3b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e8261f3b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e8261f3b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e8261f3b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e8261f3b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e8261f3b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e8261f3b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ce8261f3b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ce8261f3b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e8261f3b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ce8261f3b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4840500" y="-3766000"/>
            <a:ext cx="108300" cy="849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07675" y="0"/>
            <a:ext cx="108300" cy="467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4515450" y="85750"/>
            <a:ext cx="108300" cy="914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3115550" y="1254200"/>
            <a:ext cx="108300" cy="504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5693900" y="469925"/>
            <a:ext cx="108300" cy="418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531825" y="4714300"/>
            <a:ext cx="612300" cy="4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998100" y="708125"/>
            <a:ext cx="4336200" cy="29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998100" y="3953675"/>
            <a:ext cx="43362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8428025" y="429200"/>
            <a:ext cx="108300" cy="471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15975" y="3817350"/>
            <a:ext cx="4977900" cy="7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8536325" y="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/>
          <p:nvPr/>
        </p:nvSpPr>
        <p:spPr>
          <a:xfrm rot="5400000">
            <a:off x="4178250" y="423550"/>
            <a:ext cx="108300" cy="847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842802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 rot="5400000">
            <a:off x="4515750" y="-4090750"/>
            <a:ext cx="108300" cy="914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 txBox="1"/>
          <p:nvPr>
            <p:ph hasCustomPrompt="1" type="title"/>
          </p:nvPr>
        </p:nvSpPr>
        <p:spPr>
          <a:xfrm>
            <a:off x="715975" y="1672325"/>
            <a:ext cx="7712100" cy="13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11"/>
          <p:cNvSpPr txBox="1"/>
          <p:nvPr>
            <p:ph idx="1" type="body"/>
          </p:nvPr>
        </p:nvSpPr>
        <p:spPr>
          <a:xfrm>
            <a:off x="715975" y="3152225"/>
            <a:ext cx="7712100" cy="2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/>
          <p:nvPr/>
        </p:nvSpPr>
        <p:spPr>
          <a:xfrm rot="5400000">
            <a:off x="4516675" y="-3604100"/>
            <a:ext cx="108300" cy="91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428075" y="0"/>
            <a:ext cx="721500" cy="93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842802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1845200" y="2199350"/>
            <a:ext cx="2539200" cy="4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2" type="subTitle"/>
          </p:nvPr>
        </p:nvSpPr>
        <p:spPr>
          <a:xfrm>
            <a:off x="5729075" y="2199350"/>
            <a:ext cx="2539200" cy="4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3" type="subTitle"/>
          </p:nvPr>
        </p:nvSpPr>
        <p:spPr>
          <a:xfrm>
            <a:off x="1845200" y="3901600"/>
            <a:ext cx="2539200" cy="4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4" type="subTitle"/>
          </p:nvPr>
        </p:nvSpPr>
        <p:spPr>
          <a:xfrm>
            <a:off x="5729075" y="3901600"/>
            <a:ext cx="2539200" cy="4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5" type="subTitle"/>
          </p:nvPr>
        </p:nvSpPr>
        <p:spPr>
          <a:xfrm>
            <a:off x="1845200" y="1652600"/>
            <a:ext cx="25848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6" type="subTitle"/>
          </p:nvPr>
        </p:nvSpPr>
        <p:spPr>
          <a:xfrm>
            <a:off x="5729075" y="1652600"/>
            <a:ext cx="25848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7" type="subTitle"/>
          </p:nvPr>
        </p:nvSpPr>
        <p:spPr>
          <a:xfrm>
            <a:off x="1845200" y="3354950"/>
            <a:ext cx="25848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8" type="subTitle"/>
          </p:nvPr>
        </p:nvSpPr>
        <p:spPr>
          <a:xfrm>
            <a:off x="5729075" y="3354950"/>
            <a:ext cx="25848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0" y="4167625"/>
            <a:ext cx="710400" cy="100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 rot="5400000">
            <a:off x="4517850" y="-458525"/>
            <a:ext cx="108300" cy="91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602100" y="985925"/>
            <a:ext cx="108300" cy="419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 txBox="1"/>
          <p:nvPr>
            <p:ph type="title"/>
          </p:nvPr>
        </p:nvSpPr>
        <p:spPr>
          <a:xfrm>
            <a:off x="4133463" y="3083875"/>
            <a:ext cx="38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1" type="subTitle"/>
          </p:nvPr>
        </p:nvSpPr>
        <p:spPr>
          <a:xfrm>
            <a:off x="1329000" y="1583000"/>
            <a:ext cx="66414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 rot="5400000">
            <a:off x="4828200" y="-3310700"/>
            <a:ext cx="108300" cy="856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2944200" y="4685400"/>
            <a:ext cx="6199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2943700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5992350" y="1560250"/>
            <a:ext cx="108300" cy="619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 txBox="1"/>
          <p:nvPr>
            <p:ph type="title"/>
          </p:nvPr>
        </p:nvSpPr>
        <p:spPr>
          <a:xfrm>
            <a:off x="3558200" y="1853825"/>
            <a:ext cx="1859400" cy="7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" type="subTitle"/>
          </p:nvPr>
        </p:nvSpPr>
        <p:spPr>
          <a:xfrm>
            <a:off x="3570400" y="2577775"/>
            <a:ext cx="4229400" cy="7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2039125" y="1882350"/>
            <a:ext cx="3523800" cy="6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" type="subTitle"/>
          </p:nvPr>
        </p:nvSpPr>
        <p:spPr>
          <a:xfrm>
            <a:off x="1305700" y="2546825"/>
            <a:ext cx="4257300" cy="7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/>
          <p:nvPr/>
        </p:nvSpPr>
        <p:spPr>
          <a:xfrm flipH="1">
            <a:off x="-100" y="4685400"/>
            <a:ext cx="62004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6092000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 rot="5400000">
            <a:off x="3012625" y="1593400"/>
            <a:ext cx="108300" cy="61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3666025" y="1859225"/>
            <a:ext cx="35955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" type="subTitle"/>
          </p:nvPr>
        </p:nvSpPr>
        <p:spPr>
          <a:xfrm>
            <a:off x="3684575" y="2583575"/>
            <a:ext cx="42585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/>
          <p:nvPr/>
        </p:nvSpPr>
        <p:spPr>
          <a:xfrm>
            <a:off x="0" y="4685275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60767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 rot="5400000">
            <a:off x="4522475" y="83800"/>
            <a:ext cx="108300" cy="915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5227500" y="1603088"/>
            <a:ext cx="24762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9pPr>
          </a:lstStyle>
          <a:p/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5237850" y="2057613"/>
            <a:ext cx="3214500" cy="1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2"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18"/>
          <p:cNvSpPr/>
          <p:nvPr/>
        </p:nvSpPr>
        <p:spPr>
          <a:xfrm rot="10800000">
            <a:off x="-125" y="468540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 rot="-5400000">
            <a:off x="4517850" y="81250"/>
            <a:ext cx="108300" cy="915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 rot="10800000">
            <a:off x="607675" y="4610100"/>
            <a:ext cx="108300" cy="53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 rot="10800000">
            <a:off x="607675" y="4648500"/>
            <a:ext cx="108300" cy="49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60767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0" y="4685275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 rot="5400000">
            <a:off x="4517850" y="81400"/>
            <a:ext cx="108300" cy="915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>
            <p:ph idx="1" type="subTitle"/>
          </p:nvPr>
        </p:nvSpPr>
        <p:spPr>
          <a:xfrm>
            <a:off x="989100" y="2998875"/>
            <a:ext cx="1932300" cy="6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2" type="subTitle"/>
          </p:nvPr>
        </p:nvSpPr>
        <p:spPr>
          <a:xfrm>
            <a:off x="878399" y="2457550"/>
            <a:ext cx="2153700" cy="4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3" type="subTitle"/>
          </p:nvPr>
        </p:nvSpPr>
        <p:spPr>
          <a:xfrm>
            <a:off x="3605851" y="2998875"/>
            <a:ext cx="1932300" cy="6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4" type="subTitle"/>
          </p:nvPr>
        </p:nvSpPr>
        <p:spPr>
          <a:xfrm>
            <a:off x="3495150" y="2457550"/>
            <a:ext cx="2153700" cy="4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5" type="subTitle"/>
          </p:nvPr>
        </p:nvSpPr>
        <p:spPr>
          <a:xfrm>
            <a:off x="6222602" y="2998875"/>
            <a:ext cx="1932300" cy="6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6" type="subTitle"/>
          </p:nvPr>
        </p:nvSpPr>
        <p:spPr>
          <a:xfrm>
            <a:off x="6111901" y="2457550"/>
            <a:ext cx="2153700" cy="4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 flipH="1" rot="5400000">
            <a:off x="4516050" y="79450"/>
            <a:ext cx="108300" cy="916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20"/>
          <p:cNvGrpSpPr/>
          <p:nvPr/>
        </p:nvGrpSpPr>
        <p:grpSpPr>
          <a:xfrm flipH="1" rot="10800000">
            <a:off x="-6925" y="0"/>
            <a:ext cx="9157800" cy="5143500"/>
            <a:chOff x="-6900" y="0"/>
            <a:chExt cx="9157800" cy="5143500"/>
          </a:xfrm>
        </p:grpSpPr>
        <p:sp>
          <p:nvSpPr>
            <p:cNvPr id="166" name="Google Shape;166;p20"/>
            <p:cNvSpPr/>
            <p:nvPr/>
          </p:nvSpPr>
          <p:spPr>
            <a:xfrm flipH="1" rot="10800000">
              <a:off x="8536325" y="4203900"/>
              <a:ext cx="607800" cy="93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 flipH="1" rot="5400000">
              <a:off x="4517850" y="-429225"/>
              <a:ext cx="108300" cy="9157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 flipH="1" rot="10800000">
              <a:off x="8428025" y="0"/>
              <a:ext cx="1083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 flipH="1" rot="10800000">
              <a:off x="8428025" y="0"/>
              <a:ext cx="1083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0"/>
          <p:cNvSpPr txBox="1"/>
          <p:nvPr>
            <p:ph idx="1" type="subTitle"/>
          </p:nvPr>
        </p:nvSpPr>
        <p:spPr>
          <a:xfrm>
            <a:off x="2508963" y="1867238"/>
            <a:ext cx="21960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2" type="subTitle"/>
          </p:nvPr>
        </p:nvSpPr>
        <p:spPr>
          <a:xfrm>
            <a:off x="2508971" y="1370800"/>
            <a:ext cx="14325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3" type="subTitle"/>
          </p:nvPr>
        </p:nvSpPr>
        <p:spPr>
          <a:xfrm>
            <a:off x="2508987" y="3578538"/>
            <a:ext cx="21960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0"/>
          <p:cNvSpPr txBox="1"/>
          <p:nvPr>
            <p:ph idx="4" type="subTitle"/>
          </p:nvPr>
        </p:nvSpPr>
        <p:spPr>
          <a:xfrm>
            <a:off x="2508995" y="3082100"/>
            <a:ext cx="14325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5" type="subTitle"/>
          </p:nvPr>
        </p:nvSpPr>
        <p:spPr>
          <a:xfrm>
            <a:off x="4211200" y="2762975"/>
            <a:ext cx="21960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0"/>
          <p:cNvSpPr txBox="1"/>
          <p:nvPr>
            <p:ph idx="6" type="subTitle"/>
          </p:nvPr>
        </p:nvSpPr>
        <p:spPr>
          <a:xfrm>
            <a:off x="4974638" y="2266525"/>
            <a:ext cx="14325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30475" y="-18300"/>
            <a:ext cx="9198900" cy="52122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688850" y="4066025"/>
            <a:ext cx="7803000" cy="112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607675" y="4015500"/>
            <a:ext cx="7928650" cy="1128000"/>
            <a:chOff x="607675" y="4015500"/>
            <a:chExt cx="7928650" cy="1128000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518900" y="108150"/>
              <a:ext cx="108300" cy="7923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07675" y="4015500"/>
              <a:ext cx="108300" cy="112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428025" y="4015500"/>
              <a:ext cx="108300" cy="112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5400000">
              <a:off x="4517850" y="470200"/>
              <a:ext cx="108300" cy="7710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5400000">
              <a:off x="4516975" y="696700"/>
              <a:ext cx="108300" cy="7710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5400000">
              <a:off x="4516975" y="923200"/>
              <a:ext cx="108300" cy="7710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3"/>
          <p:cNvSpPr txBox="1"/>
          <p:nvPr>
            <p:ph type="title"/>
          </p:nvPr>
        </p:nvSpPr>
        <p:spPr>
          <a:xfrm>
            <a:off x="1499700" y="2361125"/>
            <a:ext cx="61446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2" type="title"/>
          </p:nvPr>
        </p:nvSpPr>
        <p:spPr>
          <a:xfrm>
            <a:off x="3427350" y="971150"/>
            <a:ext cx="2289300" cy="13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2135400" y="3066250"/>
            <a:ext cx="4873200" cy="5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4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-6900" y="4612125"/>
            <a:ext cx="673800" cy="53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 rot="-5400000">
            <a:off x="4517850" y="85600"/>
            <a:ext cx="108300" cy="91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0767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>
            <p:ph idx="1" type="subTitle"/>
          </p:nvPr>
        </p:nvSpPr>
        <p:spPr>
          <a:xfrm>
            <a:off x="5021650" y="1567276"/>
            <a:ext cx="3100500" cy="4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21"/>
          <p:cNvSpPr txBox="1"/>
          <p:nvPr>
            <p:ph idx="2" type="body"/>
          </p:nvPr>
        </p:nvSpPr>
        <p:spPr>
          <a:xfrm>
            <a:off x="4687000" y="2436275"/>
            <a:ext cx="3435300" cy="12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type="title"/>
          </p:nvPr>
        </p:nvSpPr>
        <p:spPr>
          <a:xfrm>
            <a:off x="1105000" y="1567275"/>
            <a:ext cx="3435300" cy="20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/>
          <p:nvPr/>
        </p:nvSpPr>
        <p:spPr>
          <a:xfrm flipH="1">
            <a:off x="-125" y="0"/>
            <a:ext cx="607800" cy="92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 flipH="1" rot="-5400000">
            <a:off x="4492325" y="-3604350"/>
            <a:ext cx="108300" cy="915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 flipH="1" rot="5400000">
            <a:off x="4517850" y="81850"/>
            <a:ext cx="108300" cy="915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 flipH="1">
            <a:off x="607675" y="0"/>
            <a:ext cx="108300" cy="102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>
            <p:ph idx="1" type="subTitle"/>
          </p:nvPr>
        </p:nvSpPr>
        <p:spPr>
          <a:xfrm>
            <a:off x="529800" y="3125775"/>
            <a:ext cx="2021100" cy="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2"/>
          <p:cNvSpPr txBox="1"/>
          <p:nvPr>
            <p:ph idx="2" type="subTitle"/>
          </p:nvPr>
        </p:nvSpPr>
        <p:spPr>
          <a:xfrm>
            <a:off x="768750" y="2590650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3" type="subTitle"/>
          </p:nvPr>
        </p:nvSpPr>
        <p:spPr>
          <a:xfrm>
            <a:off x="2550908" y="3125775"/>
            <a:ext cx="2021100" cy="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2"/>
          <p:cNvSpPr txBox="1"/>
          <p:nvPr>
            <p:ph idx="4" type="subTitle"/>
          </p:nvPr>
        </p:nvSpPr>
        <p:spPr>
          <a:xfrm>
            <a:off x="2789850" y="2590650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5" type="subTitle"/>
          </p:nvPr>
        </p:nvSpPr>
        <p:spPr>
          <a:xfrm>
            <a:off x="4571992" y="3125775"/>
            <a:ext cx="2021100" cy="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2"/>
          <p:cNvSpPr txBox="1"/>
          <p:nvPr>
            <p:ph idx="6" type="subTitle"/>
          </p:nvPr>
        </p:nvSpPr>
        <p:spPr>
          <a:xfrm>
            <a:off x="4810950" y="2590650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idx="7" type="subTitle"/>
          </p:nvPr>
        </p:nvSpPr>
        <p:spPr>
          <a:xfrm>
            <a:off x="6593100" y="3125775"/>
            <a:ext cx="2021100" cy="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2"/>
          <p:cNvSpPr txBox="1"/>
          <p:nvPr>
            <p:ph idx="8" type="subTitle"/>
          </p:nvPr>
        </p:nvSpPr>
        <p:spPr>
          <a:xfrm>
            <a:off x="6832050" y="2590650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 rot="10800000">
            <a:off x="-125" y="468540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 rot="10800000">
            <a:off x="607675" y="4642200"/>
            <a:ext cx="108300" cy="50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23"/>
          <p:cNvGrpSpPr/>
          <p:nvPr/>
        </p:nvGrpSpPr>
        <p:grpSpPr>
          <a:xfrm rot="10800000">
            <a:off x="-13112" y="934875"/>
            <a:ext cx="9165813" cy="3779425"/>
            <a:chOff x="10600" y="436050"/>
            <a:chExt cx="9165813" cy="3779425"/>
          </a:xfrm>
        </p:grpSpPr>
        <p:sp>
          <p:nvSpPr>
            <p:cNvPr id="205" name="Google Shape;205;p23"/>
            <p:cNvSpPr/>
            <p:nvPr/>
          </p:nvSpPr>
          <p:spPr>
            <a:xfrm flipH="1" rot="5400000">
              <a:off x="4543363" y="-417575"/>
              <a:ext cx="108300" cy="9157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 flipH="1" rot="5400000">
              <a:off x="4537150" y="-4090500"/>
              <a:ext cx="108300" cy="9161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23"/>
          <p:cNvSpPr/>
          <p:nvPr/>
        </p:nvSpPr>
        <p:spPr>
          <a:xfrm>
            <a:off x="8532775" y="0"/>
            <a:ext cx="607800" cy="9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8424475" y="0"/>
            <a:ext cx="108300" cy="102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 txBox="1"/>
          <p:nvPr>
            <p:ph idx="1" type="subTitle"/>
          </p:nvPr>
        </p:nvSpPr>
        <p:spPr>
          <a:xfrm>
            <a:off x="633025" y="3350775"/>
            <a:ext cx="1822500" cy="6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idx="2" type="subTitle"/>
          </p:nvPr>
        </p:nvSpPr>
        <p:spPr>
          <a:xfrm>
            <a:off x="772675" y="2805119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3"/>
          <p:cNvSpPr txBox="1"/>
          <p:nvPr>
            <p:ph idx="3" type="subTitle"/>
          </p:nvPr>
        </p:nvSpPr>
        <p:spPr>
          <a:xfrm>
            <a:off x="2654100" y="3350775"/>
            <a:ext cx="1822500" cy="6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3"/>
          <p:cNvSpPr txBox="1"/>
          <p:nvPr>
            <p:ph idx="4" type="subTitle"/>
          </p:nvPr>
        </p:nvSpPr>
        <p:spPr>
          <a:xfrm>
            <a:off x="2793746" y="2805119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idx="5" type="subTitle"/>
          </p:nvPr>
        </p:nvSpPr>
        <p:spPr>
          <a:xfrm>
            <a:off x="4675176" y="3350775"/>
            <a:ext cx="1822500" cy="6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6" type="subTitle"/>
          </p:nvPr>
        </p:nvSpPr>
        <p:spPr>
          <a:xfrm>
            <a:off x="4814829" y="2805119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3"/>
          <p:cNvSpPr txBox="1"/>
          <p:nvPr>
            <p:ph idx="7" type="subTitle"/>
          </p:nvPr>
        </p:nvSpPr>
        <p:spPr>
          <a:xfrm>
            <a:off x="6688525" y="3350775"/>
            <a:ext cx="1822500" cy="6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8" type="subTitle"/>
          </p:nvPr>
        </p:nvSpPr>
        <p:spPr>
          <a:xfrm>
            <a:off x="6828163" y="2805119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3"/>
          <p:cNvSpPr txBox="1"/>
          <p:nvPr>
            <p:ph hasCustomPrompt="1" type="title"/>
          </p:nvPr>
        </p:nvSpPr>
        <p:spPr>
          <a:xfrm>
            <a:off x="744325" y="1354675"/>
            <a:ext cx="1599900" cy="11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8" name="Google Shape;218;p23"/>
          <p:cNvSpPr txBox="1"/>
          <p:nvPr>
            <p:ph hasCustomPrompt="1" idx="9" type="title"/>
          </p:nvPr>
        </p:nvSpPr>
        <p:spPr>
          <a:xfrm>
            <a:off x="2765396" y="1354675"/>
            <a:ext cx="1599900" cy="11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9" name="Google Shape;219;p23"/>
          <p:cNvSpPr txBox="1"/>
          <p:nvPr>
            <p:ph hasCustomPrompt="1" idx="13" type="title"/>
          </p:nvPr>
        </p:nvSpPr>
        <p:spPr>
          <a:xfrm>
            <a:off x="4786479" y="1354675"/>
            <a:ext cx="1599900" cy="11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23"/>
          <p:cNvSpPr txBox="1"/>
          <p:nvPr>
            <p:ph hasCustomPrompt="1" idx="14" type="title"/>
          </p:nvPr>
        </p:nvSpPr>
        <p:spPr>
          <a:xfrm>
            <a:off x="6799813" y="1354675"/>
            <a:ext cx="1599900" cy="11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23"/>
          <p:cNvSpPr txBox="1"/>
          <p:nvPr>
            <p:ph idx="15"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6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24"/>
          <p:cNvSpPr/>
          <p:nvPr/>
        </p:nvSpPr>
        <p:spPr>
          <a:xfrm rot="10800000">
            <a:off x="-125" y="468540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 rot="-5400000">
            <a:off x="4517850" y="81250"/>
            <a:ext cx="108300" cy="915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 rot="10800000">
            <a:off x="607675" y="4642200"/>
            <a:ext cx="108300" cy="50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25"/>
          <p:cNvSpPr/>
          <p:nvPr/>
        </p:nvSpPr>
        <p:spPr>
          <a:xfrm flipH="1" rot="10800000">
            <a:off x="8536325" y="468540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 flipH="1" rot="5400000">
            <a:off x="4517850" y="81250"/>
            <a:ext cx="108300" cy="915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 flipH="1" rot="10800000">
            <a:off x="842802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" name="Google Shape;237;p26"/>
          <p:cNvSpPr/>
          <p:nvPr/>
        </p:nvSpPr>
        <p:spPr>
          <a:xfrm rot="10800000">
            <a:off x="-125" y="468540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 rot="-5400000">
            <a:off x="4517850" y="81250"/>
            <a:ext cx="108300" cy="915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 rot="10800000">
            <a:off x="60767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_1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27"/>
          <p:cNvSpPr/>
          <p:nvPr/>
        </p:nvSpPr>
        <p:spPr>
          <a:xfrm flipH="1" rot="10800000">
            <a:off x="8536325" y="468540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 flipH="1" rot="5400000">
            <a:off x="4517850" y="81250"/>
            <a:ext cx="108300" cy="915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 flipH="1" rot="10800000">
            <a:off x="8428025" y="4610100"/>
            <a:ext cx="108300" cy="53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 flipH="1" rot="10800000">
            <a:off x="8428025" y="4648500"/>
            <a:ext cx="108300" cy="49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8"/>
          <p:cNvGrpSpPr/>
          <p:nvPr/>
        </p:nvGrpSpPr>
        <p:grpSpPr>
          <a:xfrm rot="10800000">
            <a:off x="-6925" y="0"/>
            <a:ext cx="9157800" cy="5143500"/>
            <a:chOff x="-6900" y="0"/>
            <a:chExt cx="9157800" cy="5143500"/>
          </a:xfrm>
        </p:grpSpPr>
        <p:sp>
          <p:nvSpPr>
            <p:cNvPr id="250" name="Google Shape;250;p28"/>
            <p:cNvSpPr/>
            <p:nvPr/>
          </p:nvSpPr>
          <p:spPr>
            <a:xfrm flipH="1" rot="10800000">
              <a:off x="8536325" y="4203900"/>
              <a:ext cx="607800" cy="93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 flipH="1" rot="5400000">
              <a:off x="4517850" y="-429225"/>
              <a:ext cx="108300" cy="9157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 flipH="1" rot="10800000">
              <a:off x="8428025" y="0"/>
              <a:ext cx="1083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 flipH="1" rot="10800000">
              <a:off x="8428025" y="0"/>
              <a:ext cx="1083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8"/>
          <p:cNvSpPr txBox="1"/>
          <p:nvPr>
            <p:ph idx="1" type="subTitle"/>
          </p:nvPr>
        </p:nvSpPr>
        <p:spPr>
          <a:xfrm>
            <a:off x="1395897" y="2271150"/>
            <a:ext cx="2021100" cy="5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8"/>
          <p:cNvSpPr txBox="1"/>
          <p:nvPr>
            <p:ph idx="2" type="subTitle"/>
          </p:nvPr>
        </p:nvSpPr>
        <p:spPr>
          <a:xfrm>
            <a:off x="1634835" y="1921944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8"/>
          <p:cNvSpPr txBox="1"/>
          <p:nvPr>
            <p:ph idx="3" type="subTitle"/>
          </p:nvPr>
        </p:nvSpPr>
        <p:spPr>
          <a:xfrm>
            <a:off x="3535925" y="2271150"/>
            <a:ext cx="2021100" cy="5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8"/>
          <p:cNvSpPr txBox="1"/>
          <p:nvPr>
            <p:ph idx="4" type="subTitle"/>
          </p:nvPr>
        </p:nvSpPr>
        <p:spPr>
          <a:xfrm>
            <a:off x="3774868" y="1921944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8"/>
          <p:cNvSpPr txBox="1"/>
          <p:nvPr>
            <p:ph idx="5" type="subTitle"/>
          </p:nvPr>
        </p:nvSpPr>
        <p:spPr>
          <a:xfrm>
            <a:off x="5675953" y="2271150"/>
            <a:ext cx="2021100" cy="5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8"/>
          <p:cNvSpPr txBox="1"/>
          <p:nvPr>
            <p:ph idx="6" type="subTitle"/>
          </p:nvPr>
        </p:nvSpPr>
        <p:spPr>
          <a:xfrm>
            <a:off x="5914901" y="1921944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8"/>
          <p:cNvSpPr txBox="1"/>
          <p:nvPr>
            <p:ph idx="7" type="subTitle"/>
          </p:nvPr>
        </p:nvSpPr>
        <p:spPr>
          <a:xfrm>
            <a:off x="1395897" y="4024600"/>
            <a:ext cx="2021100" cy="5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8"/>
          <p:cNvSpPr txBox="1"/>
          <p:nvPr>
            <p:ph idx="8" type="subTitle"/>
          </p:nvPr>
        </p:nvSpPr>
        <p:spPr>
          <a:xfrm>
            <a:off x="1634835" y="3675394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8"/>
          <p:cNvSpPr txBox="1"/>
          <p:nvPr>
            <p:ph idx="9" type="subTitle"/>
          </p:nvPr>
        </p:nvSpPr>
        <p:spPr>
          <a:xfrm>
            <a:off x="3535923" y="4024600"/>
            <a:ext cx="2021100" cy="5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8"/>
          <p:cNvSpPr txBox="1"/>
          <p:nvPr>
            <p:ph idx="13" type="subTitle"/>
          </p:nvPr>
        </p:nvSpPr>
        <p:spPr>
          <a:xfrm>
            <a:off x="3774868" y="3675394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8"/>
          <p:cNvSpPr txBox="1"/>
          <p:nvPr>
            <p:ph idx="14" type="subTitle"/>
          </p:nvPr>
        </p:nvSpPr>
        <p:spPr>
          <a:xfrm>
            <a:off x="5675949" y="4024600"/>
            <a:ext cx="2021100" cy="5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8"/>
          <p:cNvSpPr txBox="1"/>
          <p:nvPr>
            <p:ph idx="15" type="subTitle"/>
          </p:nvPr>
        </p:nvSpPr>
        <p:spPr>
          <a:xfrm>
            <a:off x="5914901" y="3675394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8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idx="1" type="subTitle"/>
          </p:nvPr>
        </p:nvSpPr>
        <p:spPr>
          <a:xfrm>
            <a:off x="6048024" y="3565368"/>
            <a:ext cx="2241000" cy="8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9"/>
          <p:cNvSpPr txBox="1"/>
          <p:nvPr>
            <p:ph idx="2" type="subTitle"/>
          </p:nvPr>
        </p:nvSpPr>
        <p:spPr>
          <a:xfrm>
            <a:off x="831578" y="3565368"/>
            <a:ext cx="2241000" cy="8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9"/>
          <p:cNvSpPr txBox="1"/>
          <p:nvPr>
            <p:ph idx="3" type="subTitle"/>
          </p:nvPr>
        </p:nvSpPr>
        <p:spPr>
          <a:xfrm>
            <a:off x="808175" y="3209950"/>
            <a:ext cx="2287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9"/>
          <p:cNvSpPr txBox="1"/>
          <p:nvPr>
            <p:ph idx="4" type="subTitle"/>
          </p:nvPr>
        </p:nvSpPr>
        <p:spPr>
          <a:xfrm>
            <a:off x="6024625" y="3209950"/>
            <a:ext cx="2287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9"/>
          <p:cNvSpPr txBox="1"/>
          <p:nvPr>
            <p:ph idx="5" type="subTitle"/>
          </p:nvPr>
        </p:nvSpPr>
        <p:spPr>
          <a:xfrm>
            <a:off x="3439800" y="3565368"/>
            <a:ext cx="2241000" cy="8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9"/>
          <p:cNvSpPr txBox="1"/>
          <p:nvPr>
            <p:ph idx="6" type="subTitle"/>
          </p:nvPr>
        </p:nvSpPr>
        <p:spPr>
          <a:xfrm>
            <a:off x="3416397" y="3209950"/>
            <a:ext cx="2287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9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6" name="Google Shape;276;p29"/>
          <p:cNvSpPr/>
          <p:nvPr/>
        </p:nvSpPr>
        <p:spPr>
          <a:xfrm flipH="1" rot="10800000">
            <a:off x="8536325" y="468540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 flipH="1">
            <a:off x="8428063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78" name="Google Shape;278;p29"/>
          <p:cNvSpPr/>
          <p:nvPr/>
        </p:nvSpPr>
        <p:spPr>
          <a:xfrm flipH="1" rot="-5400000">
            <a:off x="4508550" y="77800"/>
            <a:ext cx="108300" cy="916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_1_1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idx="1" type="subTitle"/>
          </p:nvPr>
        </p:nvSpPr>
        <p:spPr>
          <a:xfrm>
            <a:off x="1094500" y="1241376"/>
            <a:ext cx="3446700" cy="9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0"/>
          <p:cNvSpPr txBox="1"/>
          <p:nvPr>
            <p:ph type="title"/>
          </p:nvPr>
        </p:nvSpPr>
        <p:spPr>
          <a:xfrm>
            <a:off x="1094500" y="537500"/>
            <a:ext cx="2951100" cy="4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30"/>
          <p:cNvSpPr txBox="1"/>
          <p:nvPr/>
        </p:nvSpPr>
        <p:spPr>
          <a:xfrm>
            <a:off x="1096750" y="3173600"/>
            <a:ext cx="35127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CREDITS:</a:t>
            </a:r>
            <a:r>
              <a:rPr lang="en" sz="16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 This presentation template was created by </a:t>
            </a:r>
            <a:r>
              <a:rPr b="1" lang="en" sz="1600">
                <a:solidFill>
                  <a:schemeClr val="dk1"/>
                </a:solidFill>
                <a:uFill>
                  <a:noFill/>
                </a:uFill>
                <a:latin typeface="Istok Web"/>
                <a:ea typeface="Istok Web"/>
                <a:cs typeface="Istok Web"/>
                <a:sym typeface="Istok We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, including icons by </a:t>
            </a:r>
            <a:r>
              <a:rPr b="1" lang="en" sz="1600">
                <a:solidFill>
                  <a:schemeClr val="dk1"/>
                </a:solidFill>
                <a:uFill>
                  <a:noFill/>
                </a:uFill>
                <a:latin typeface="Istok Web"/>
                <a:ea typeface="Istok Web"/>
                <a:cs typeface="Istok Web"/>
                <a:sym typeface="Istok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, and infographics &amp; images by </a:t>
            </a:r>
            <a:r>
              <a:rPr b="1" lang="en" sz="1600">
                <a:solidFill>
                  <a:schemeClr val="dk1"/>
                </a:solidFill>
                <a:uFill>
                  <a:noFill/>
                </a:uFill>
                <a:latin typeface="Istok Web"/>
                <a:ea typeface="Istok Web"/>
                <a:cs typeface="Istok Web"/>
                <a:sym typeface="Istok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50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endParaRPr sz="1500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0" y="-250"/>
            <a:ext cx="607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5029200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607800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607675" y="932200"/>
            <a:ext cx="108300" cy="421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 rot="5400000">
            <a:off x="4510925" y="-3598250"/>
            <a:ext cx="108300" cy="916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859200" y="1203675"/>
            <a:ext cx="7683900" cy="3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stok Web"/>
              <a:buAutoNum type="arabicPeriod"/>
              <a:defRPr sz="1200">
                <a:latin typeface="Istok Web"/>
                <a:ea typeface="Istok Web"/>
                <a:cs typeface="Istok Web"/>
                <a:sym typeface="Istok Web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/>
          <p:nvPr/>
        </p:nvSpPr>
        <p:spPr>
          <a:xfrm rot="5400000">
            <a:off x="4516675" y="-3604100"/>
            <a:ext cx="108300" cy="91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8428075" y="0"/>
            <a:ext cx="721500" cy="93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842802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8427775" y="4623300"/>
            <a:ext cx="721500" cy="52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/>
          <p:nvPr/>
        </p:nvSpPr>
        <p:spPr>
          <a:xfrm rot="5400000">
            <a:off x="4517850" y="82900"/>
            <a:ext cx="108300" cy="915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8428025" y="0"/>
            <a:ext cx="108300" cy="51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/>
          <p:nvPr/>
        </p:nvSpPr>
        <p:spPr>
          <a:xfrm>
            <a:off x="0" y="0"/>
            <a:ext cx="716100" cy="9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/>
          <p:nvPr/>
        </p:nvSpPr>
        <p:spPr>
          <a:xfrm rot="5400000">
            <a:off x="4517850" y="-3606800"/>
            <a:ext cx="108300" cy="915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3"/>
          <p:cNvSpPr/>
          <p:nvPr/>
        </p:nvSpPr>
        <p:spPr>
          <a:xfrm>
            <a:off x="60777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8427775" y="4623300"/>
            <a:ext cx="721500" cy="52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 rot="5400000">
            <a:off x="4517850" y="82900"/>
            <a:ext cx="108300" cy="915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8428025" y="0"/>
            <a:ext cx="108300" cy="51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324100" y="3357525"/>
            <a:ext cx="32478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4572100" y="3357525"/>
            <a:ext cx="32478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1507400" y="3799925"/>
            <a:ext cx="28812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4755400" y="3799969"/>
            <a:ext cx="28812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 flipH="1">
            <a:off x="-125" y="0"/>
            <a:ext cx="607800" cy="9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 flipH="1" rot="-5400000">
            <a:off x="4510950" y="-3611562"/>
            <a:ext cx="108300" cy="915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 flipH="1">
            <a:off x="60767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>
            <a:off x="0" y="4636300"/>
            <a:ext cx="710400" cy="51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607775" y="0"/>
            <a:ext cx="108300" cy="51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2618525" y="2457969"/>
            <a:ext cx="38559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2497025" y="2991325"/>
            <a:ext cx="4098900" cy="12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7"/>
          <p:cNvSpPr/>
          <p:nvPr/>
        </p:nvSpPr>
        <p:spPr>
          <a:xfrm rot="5400000">
            <a:off x="4517850" y="82900"/>
            <a:ext cx="108300" cy="915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 rot="10800000">
            <a:off x="8435188" y="100"/>
            <a:ext cx="710400" cy="100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rot="-5400000">
            <a:off x="4517838" y="-3597450"/>
            <a:ext cx="108300" cy="91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rot="10800000">
            <a:off x="8428063" y="100"/>
            <a:ext cx="108300" cy="419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rot="-5400000">
            <a:off x="4213275" y="-132450"/>
            <a:ext cx="108300" cy="853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715975" y="1915625"/>
            <a:ext cx="7712100" cy="10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8"/>
          <p:cNvSpPr txBox="1"/>
          <p:nvPr>
            <p:ph idx="1" type="subTitle"/>
          </p:nvPr>
        </p:nvSpPr>
        <p:spPr>
          <a:xfrm>
            <a:off x="925225" y="2924525"/>
            <a:ext cx="7293600" cy="2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5276" y="0"/>
            <a:ext cx="721200" cy="28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8428099" y="0"/>
            <a:ext cx="721200" cy="2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5011550" y="3377850"/>
            <a:ext cx="3167400" cy="3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5011550" y="3801600"/>
            <a:ext cx="3148800" cy="8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9"/>
          <p:cNvSpPr/>
          <p:nvPr/>
        </p:nvSpPr>
        <p:spPr>
          <a:xfrm>
            <a:off x="607675" y="0"/>
            <a:ext cx="108300" cy="292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8428025" y="0"/>
            <a:ext cx="108300" cy="292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 rot="5400000">
            <a:off x="4517850" y="-1706200"/>
            <a:ext cx="108300" cy="915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type="title"/>
          </p:nvPr>
        </p:nvSpPr>
        <p:spPr>
          <a:xfrm>
            <a:off x="964900" y="3377850"/>
            <a:ext cx="36711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716100" cy="9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661125" y="988800"/>
            <a:ext cx="5625600" cy="1826400"/>
          </a:xfrm>
          <a:prstGeom prst="rect">
            <a:avLst/>
          </a:prstGeom>
          <a:solidFill>
            <a:schemeClr val="lt1"/>
          </a:solidFill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 rot="5400000">
            <a:off x="4517850" y="-3606800"/>
            <a:ext cx="108300" cy="915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717950" y="1459625"/>
            <a:ext cx="55113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</a:lstStyle>
          <a:p/>
        </p:txBody>
      </p:sp>
      <p:sp>
        <p:nvSpPr>
          <p:cNvPr id="87" name="Google Shape;87;p10"/>
          <p:cNvSpPr/>
          <p:nvPr/>
        </p:nvSpPr>
        <p:spPr>
          <a:xfrm>
            <a:off x="60777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stok Web"/>
              <a:buChar char="●"/>
              <a:defRPr sz="18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●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●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ctrTitle"/>
          </p:nvPr>
        </p:nvSpPr>
        <p:spPr>
          <a:xfrm>
            <a:off x="998100" y="708125"/>
            <a:ext cx="4681500" cy="3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700"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sz="7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4"/>
          <p:cNvSpPr txBox="1"/>
          <p:nvPr>
            <p:ph idx="1" type="subTitle"/>
          </p:nvPr>
        </p:nvSpPr>
        <p:spPr>
          <a:xfrm>
            <a:off x="998100" y="3983475"/>
            <a:ext cx="43362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마코프 모형의 분석과 응용방안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34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5783425" y="1056000"/>
            <a:ext cx="2706325" cy="28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/>
          <p:nvPr/>
        </p:nvSpPr>
        <p:spPr>
          <a:xfrm>
            <a:off x="5196900" y="1718250"/>
            <a:ext cx="3737700" cy="2475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3"/>
          <p:cNvSpPr txBox="1"/>
          <p:nvPr>
            <p:ph type="title"/>
          </p:nvPr>
        </p:nvSpPr>
        <p:spPr>
          <a:xfrm>
            <a:off x="828675" y="2327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논문소개 및 분석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43"/>
          <p:cNvSpPr txBox="1"/>
          <p:nvPr>
            <p:ph type="title"/>
          </p:nvPr>
        </p:nvSpPr>
        <p:spPr>
          <a:xfrm>
            <a:off x="828675" y="613700"/>
            <a:ext cx="77202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multistate Markov model for the progression of liver cirrhosis in the presence of various prognostic factors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3"/>
          <p:cNvSpPr txBox="1"/>
          <p:nvPr/>
        </p:nvSpPr>
        <p:spPr>
          <a:xfrm>
            <a:off x="158875" y="218450"/>
            <a:ext cx="27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stok Web"/>
                <a:ea typeface="Istok Web"/>
                <a:cs typeface="Istok Web"/>
                <a:sym typeface="Istok Web"/>
              </a:rPr>
              <a:t>1</a:t>
            </a:r>
            <a:endParaRPr b="1" sz="2000">
              <a:latin typeface="Istok Web"/>
              <a:ea typeface="Istok Web"/>
              <a:cs typeface="Istok Web"/>
              <a:sym typeface="Istok Web"/>
            </a:endParaRPr>
          </a:p>
        </p:txBody>
      </p:sp>
      <p:pic>
        <p:nvPicPr>
          <p:cNvPr id="429" name="Google Shape;4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1889850"/>
            <a:ext cx="4335850" cy="25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3"/>
          <p:cNvSpPr txBox="1"/>
          <p:nvPr/>
        </p:nvSpPr>
        <p:spPr>
          <a:xfrm>
            <a:off x="6542725" y="1718250"/>
            <a:ext cx="1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stok Web"/>
                <a:ea typeface="Istok Web"/>
                <a:cs typeface="Istok Web"/>
                <a:sym typeface="Istok Web"/>
              </a:rPr>
              <a:t>SUMMARY </a:t>
            </a:r>
            <a:endParaRPr b="1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431" name="Google Shape;431;p43"/>
          <p:cNvSpPr txBox="1"/>
          <p:nvPr/>
        </p:nvSpPr>
        <p:spPr>
          <a:xfrm>
            <a:off x="5288400" y="2113875"/>
            <a:ext cx="35547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DFDFD"/>
                </a:highlight>
              </a:rPr>
              <a:t>Cirrhosis와 HCC의 잠복기를 추정하고 질병 진행에 대한 다양한 예측 인자의 영향을 평가하기 위해 Multi - state Markov 모델의 사용</a:t>
            </a:r>
            <a:endParaRPr sz="13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DFDFD"/>
                </a:highlight>
              </a:rPr>
              <a:t>높은 혈청 크레아티닌과 </a:t>
            </a:r>
            <a:r>
              <a:rPr lang="en" sz="1300">
                <a:solidFill>
                  <a:schemeClr val="dk1"/>
                </a:solidFill>
                <a:highlight>
                  <a:srgbClr val="FDFDFD"/>
                </a:highlight>
              </a:rPr>
              <a:t>빌리루빈 수치는</a:t>
            </a:r>
            <a:r>
              <a:rPr lang="en" sz="1300">
                <a:solidFill>
                  <a:schemeClr val="dk1"/>
                </a:solidFill>
                <a:highlight>
                  <a:srgbClr val="FDFDFD"/>
                </a:highlight>
              </a:rPr>
              <a:t> 간경변에서 HCC로 전이에 중요한 역할 </a:t>
            </a:r>
            <a:endParaRPr sz="13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DFDFD"/>
                </a:highlight>
              </a:rPr>
              <a:t>HCC 상태의 환자들은 SGPT와 복수의 증가는 간 질환으로 사망할 확률이 더 높다. </a:t>
            </a:r>
            <a:endParaRPr sz="1300">
              <a:solidFill>
                <a:schemeClr val="dk1"/>
              </a:solidFill>
              <a:highlight>
                <a:srgbClr val="FDFDFD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4"/>
          <p:cNvSpPr/>
          <p:nvPr/>
        </p:nvSpPr>
        <p:spPr>
          <a:xfrm>
            <a:off x="6297225" y="1410075"/>
            <a:ext cx="2681700" cy="3208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4"/>
          <p:cNvSpPr txBox="1"/>
          <p:nvPr>
            <p:ph type="title"/>
          </p:nvPr>
        </p:nvSpPr>
        <p:spPr>
          <a:xfrm>
            <a:off x="828675" y="2327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논문소개 및 분석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44"/>
          <p:cNvSpPr txBox="1"/>
          <p:nvPr>
            <p:ph type="title"/>
          </p:nvPr>
        </p:nvSpPr>
        <p:spPr>
          <a:xfrm>
            <a:off x="828675" y="613700"/>
            <a:ext cx="77202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multistate Markov model for the progression of liver cirrhosis in the presence of various prognostic factors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158875" y="218450"/>
            <a:ext cx="27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stok Web"/>
                <a:ea typeface="Istok Web"/>
                <a:cs typeface="Istok Web"/>
                <a:sym typeface="Istok Web"/>
              </a:rPr>
              <a:t>1</a:t>
            </a:r>
            <a:endParaRPr b="1" sz="2000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7132925" y="1410075"/>
            <a:ext cx="1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stok Web"/>
                <a:ea typeface="Istok Web"/>
                <a:cs typeface="Istok Web"/>
                <a:sym typeface="Istok Web"/>
              </a:rPr>
              <a:t>POINT</a:t>
            </a:r>
            <a:endParaRPr b="1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6297225" y="1984050"/>
            <a:ext cx="2744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각 stage별 </a:t>
            </a:r>
            <a:r>
              <a:rPr b="1" lang="en">
                <a:latin typeface="Istok Web"/>
                <a:ea typeface="Istok Web"/>
                <a:cs typeface="Istok Web"/>
                <a:sym typeface="Istok Web"/>
              </a:rPr>
              <a:t>전이에 대해 예후 인자 영향성 확인</a:t>
            </a:r>
            <a:endParaRPr b="1">
              <a:latin typeface="Istok Web"/>
              <a:ea typeface="Istok Web"/>
              <a:cs typeface="Istok Web"/>
              <a:sym typeface="Istok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stok Web"/>
              <a:ea typeface="Istok Web"/>
              <a:cs typeface="Istok Web"/>
              <a:sym typeface="Istok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State 개수를 늘려서 </a:t>
            </a:r>
            <a:r>
              <a:rPr b="1" lang="en">
                <a:latin typeface="Istok Web"/>
                <a:ea typeface="Istok Web"/>
                <a:cs typeface="Istok Web"/>
                <a:sym typeface="Istok Web"/>
              </a:rPr>
              <a:t>Memoryless에</a:t>
            </a:r>
            <a:r>
              <a:rPr lang="en">
                <a:latin typeface="Istok Web"/>
                <a:ea typeface="Istok Web"/>
                <a:cs typeface="Istok Web"/>
                <a:sym typeface="Istok Web"/>
              </a:rPr>
              <a:t> 대한 부분 보안</a:t>
            </a:r>
            <a:endParaRPr>
              <a:latin typeface="Istok Web"/>
              <a:ea typeface="Istok Web"/>
              <a:cs typeface="Istok Web"/>
              <a:sym typeface="Istok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stok Web"/>
              <a:ea typeface="Istok Web"/>
              <a:cs typeface="Istok Web"/>
              <a:sym typeface="Istok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     사</a:t>
            </a:r>
            <a:r>
              <a:rPr lang="en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망원인에 대해 분류 : </a:t>
            </a:r>
            <a:r>
              <a:rPr b="1" lang="en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실제 간질환으로 사망하는 경우</a:t>
            </a:r>
            <a:r>
              <a:rPr lang="en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에 대한 사망률 파악가능</a:t>
            </a:r>
            <a:endParaRPr>
              <a:solidFill>
                <a:schemeClr val="dk1"/>
              </a:solidFill>
              <a:latin typeface="Istok Web"/>
              <a:ea typeface="Istok Web"/>
              <a:cs typeface="Istok Web"/>
              <a:sym typeface="Istok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stok Web"/>
              <a:ea typeface="Istok Web"/>
              <a:cs typeface="Istok Web"/>
              <a:sym typeface="Istok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stok Web"/>
              <a:ea typeface="Istok Web"/>
              <a:cs typeface="Istok Web"/>
              <a:sym typeface="Istok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pic>
        <p:nvPicPr>
          <p:cNvPr id="443" name="Google Shape;4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1380125"/>
            <a:ext cx="5284799" cy="32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4"/>
          <p:cNvSpPr/>
          <p:nvPr/>
        </p:nvSpPr>
        <p:spPr>
          <a:xfrm>
            <a:off x="6419925" y="3354825"/>
            <a:ext cx="236400" cy="19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5"/>
          <p:cNvSpPr txBox="1"/>
          <p:nvPr/>
        </p:nvSpPr>
        <p:spPr>
          <a:xfrm>
            <a:off x="1333650" y="4712500"/>
            <a:ext cx="6979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80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1</a:t>
            </a:r>
            <a:r>
              <a:rPr lang="en" sz="600">
                <a:solidFill>
                  <a:schemeClr val="dk1"/>
                </a:solidFill>
              </a:rPr>
              <a:t>. </a:t>
            </a:r>
            <a:r>
              <a:rPr lang="en" sz="600">
                <a:solidFill>
                  <a:schemeClr val="dk1"/>
                </a:solidFill>
              </a:rPr>
              <a:t>Maximum-likelihood estimation for hidden Markov models, </a:t>
            </a:r>
            <a:r>
              <a:rPr lang="en" sz="700">
                <a:solidFill>
                  <a:schemeClr val="dk1"/>
                </a:solidFill>
              </a:rPr>
              <a:t>Stochastic Processes and their Applications 40 (1992) 127-143 127</a:t>
            </a:r>
            <a:endParaRPr sz="600"/>
          </a:p>
        </p:txBody>
      </p:sp>
      <p:sp>
        <p:nvSpPr>
          <p:cNvPr id="450" name="Google Shape;450;p45"/>
          <p:cNvSpPr txBox="1"/>
          <p:nvPr>
            <p:ph type="title"/>
          </p:nvPr>
        </p:nvSpPr>
        <p:spPr>
          <a:xfrm>
            <a:off x="828675" y="3089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논문고찰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5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45"/>
          <p:cNvSpPr txBox="1"/>
          <p:nvPr/>
        </p:nvSpPr>
        <p:spPr>
          <a:xfrm>
            <a:off x="158875" y="218450"/>
            <a:ext cx="27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stok Web"/>
                <a:ea typeface="Istok Web"/>
                <a:cs typeface="Istok Web"/>
                <a:sym typeface="Istok Web"/>
              </a:rPr>
              <a:t>2</a:t>
            </a:r>
            <a:endParaRPr b="1" sz="2000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453" name="Google Shape;453;p45"/>
          <p:cNvSpPr txBox="1"/>
          <p:nvPr/>
        </p:nvSpPr>
        <p:spPr>
          <a:xfrm>
            <a:off x="875975" y="1195200"/>
            <a:ext cx="351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Markov Modeling of Breast Cancer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54" name="Google Shape;454;p45"/>
          <p:cNvSpPr txBox="1"/>
          <p:nvPr/>
        </p:nvSpPr>
        <p:spPr>
          <a:xfrm>
            <a:off x="992529" y="2234700"/>
            <a:ext cx="38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2.     </a:t>
            </a:r>
            <a:r>
              <a:rPr b="1" lang="en" sz="1200">
                <a:solidFill>
                  <a:schemeClr val="dk1"/>
                </a:solidFill>
              </a:rPr>
              <a:t>Progression of liver cirrhosis to HCC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55" name="Google Shape;455;p45"/>
          <p:cNvSpPr txBox="1"/>
          <p:nvPr/>
        </p:nvSpPr>
        <p:spPr>
          <a:xfrm>
            <a:off x="992525" y="3426600"/>
            <a:ext cx="517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3.    </a:t>
            </a:r>
            <a:r>
              <a:rPr b="1" lang="en" sz="1200">
                <a:solidFill>
                  <a:schemeClr val="dk1"/>
                </a:solidFill>
              </a:rPr>
              <a:t>A multistate Markov model for the progression of liver cirrhosis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   in the presence of various prognostic factors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56" name="Google Shape;456;p45"/>
          <p:cNvSpPr/>
          <p:nvPr/>
        </p:nvSpPr>
        <p:spPr>
          <a:xfrm>
            <a:off x="1381625" y="1640700"/>
            <a:ext cx="5933700" cy="554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약물의 영향도만 평가했기 때문에 그 이외의 예후 인자들에서 대해서는 평가 불가 </a:t>
            </a:r>
            <a:endParaRPr sz="1100"/>
          </a:p>
        </p:txBody>
      </p:sp>
      <p:sp>
        <p:nvSpPr>
          <p:cNvPr id="457" name="Google Shape;457;p45"/>
          <p:cNvSpPr/>
          <p:nvPr/>
        </p:nvSpPr>
        <p:spPr>
          <a:xfrm>
            <a:off x="1381625" y="2680200"/>
            <a:ext cx="5933700" cy="554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population dynamic models의 고질적인 문제 : MLE가 parameter 추정을 잘 못할 수 있음 </a:t>
            </a:r>
            <a:r>
              <a:rPr lang="en" sz="800">
                <a:solidFill>
                  <a:schemeClr val="dk1"/>
                </a:solidFill>
              </a:rPr>
              <a:t>1)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  <p:sp>
        <p:nvSpPr>
          <p:cNvPr id="458" name="Google Shape;458;p45"/>
          <p:cNvSpPr/>
          <p:nvPr/>
        </p:nvSpPr>
        <p:spPr>
          <a:xfrm>
            <a:off x="1381625" y="4069550"/>
            <a:ext cx="5933700" cy="554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간기능검사(AST,ALT,ALP와 같은 예후인자) 만으로 구체적인 질환 판단 X : 다른 원인에 의해 유발가능성 있음 </a:t>
            </a:r>
            <a:r>
              <a:rPr lang="en" sz="800"/>
              <a:t>2)</a:t>
            </a:r>
            <a:endParaRPr sz="800"/>
          </a:p>
        </p:txBody>
      </p:sp>
      <p:sp>
        <p:nvSpPr>
          <p:cNvPr id="459" name="Google Shape;459;p45"/>
          <p:cNvSpPr txBox="1"/>
          <p:nvPr/>
        </p:nvSpPr>
        <p:spPr>
          <a:xfrm>
            <a:off x="1333650" y="4866600"/>
            <a:ext cx="6979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80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2. Optimal Evaluation of the Results of Liver Function Tests,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</a:rPr>
              <a:t>Korean J Med. 2019;94(1):89-95</a:t>
            </a:r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6"/>
          <p:cNvSpPr/>
          <p:nvPr/>
        </p:nvSpPr>
        <p:spPr>
          <a:xfrm>
            <a:off x="4876525" y="1822600"/>
            <a:ext cx="4013400" cy="2073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6"/>
          <p:cNvSpPr txBox="1"/>
          <p:nvPr>
            <p:ph type="title"/>
          </p:nvPr>
        </p:nvSpPr>
        <p:spPr>
          <a:xfrm>
            <a:off x="828675" y="3089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응용방안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46"/>
          <p:cNvSpPr txBox="1"/>
          <p:nvPr/>
        </p:nvSpPr>
        <p:spPr>
          <a:xfrm>
            <a:off x="158875" y="218450"/>
            <a:ext cx="27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stok Web"/>
                <a:ea typeface="Istok Web"/>
                <a:cs typeface="Istok Web"/>
                <a:sym typeface="Istok Web"/>
              </a:rPr>
              <a:t>3</a:t>
            </a:r>
            <a:endParaRPr b="1" sz="2000">
              <a:latin typeface="Istok Web"/>
              <a:ea typeface="Istok Web"/>
              <a:cs typeface="Istok Web"/>
              <a:sym typeface="Istok Web"/>
            </a:endParaRPr>
          </a:p>
        </p:txBody>
      </p:sp>
      <p:pic>
        <p:nvPicPr>
          <p:cNvPr id="468" name="Google Shape;4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2459698"/>
            <a:ext cx="3843951" cy="11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6"/>
          <p:cNvSpPr txBox="1"/>
          <p:nvPr/>
        </p:nvSpPr>
        <p:spPr>
          <a:xfrm>
            <a:off x="5328325" y="1898800"/>
            <a:ext cx="318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수정방안</a:t>
            </a:r>
            <a:endParaRPr b="1" sz="2000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470" name="Google Shape;470;p46"/>
          <p:cNvSpPr txBox="1"/>
          <p:nvPr/>
        </p:nvSpPr>
        <p:spPr>
          <a:xfrm>
            <a:off x="4997575" y="2453025"/>
            <a:ext cx="3882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간암 고위험군의 분리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Covariate 수정 및 추가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간질환 이외의 합병증에 의한 사망존재 -&gt; 사망에 대한 원인 분리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"/>
          <p:cNvSpPr txBox="1"/>
          <p:nvPr>
            <p:ph type="title"/>
          </p:nvPr>
        </p:nvSpPr>
        <p:spPr>
          <a:xfrm>
            <a:off x="828675" y="3089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응용방안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47"/>
          <p:cNvSpPr txBox="1"/>
          <p:nvPr/>
        </p:nvSpPr>
        <p:spPr>
          <a:xfrm>
            <a:off x="158875" y="218450"/>
            <a:ext cx="27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stok Web"/>
                <a:ea typeface="Istok Web"/>
                <a:cs typeface="Istok Web"/>
                <a:sym typeface="Istok Web"/>
              </a:rPr>
              <a:t>3</a:t>
            </a:r>
            <a:endParaRPr b="1" sz="2000">
              <a:latin typeface="Istok Web"/>
              <a:ea typeface="Istok Web"/>
              <a:cs typeface="Istok Web"/>
              <a:sym typeface="Istok Web"/>
            </a:endParaRPr>
          </a:p>
        </p:txBody>
      </p:sp>
      <p:pic>
        <p:nvPicPr>
          <p:cNvPr id="478" name="Google Shape;4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200" y="2298250"/>
            <a:ext cx="3554900" cy="10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7"/>
          <p:cNvPicPr preferRelativeResize="0"/>
          <p:nvPr/>
        </p:nvPicPr>
        <p:blipFill rotWithShape="1">
          <a:blip r:embed="rId4">
            <a:alphaModFix/>
          </a:blip>
          <a:srcRect b="2227" l="4831" r="4867" t="4584"/>
          <a:stretch/>
        </p:blipFill>
        <p:spPr>
          <a:xfrm>
            <a:off x="5322450" y="1308700"/>
            <a:ext cx="3411899" cy="267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0" name="Google Shape;480;p47"/>
          <p:cNvCxnSpPr/>
          <p:nvPr/>
        </p:nvCxnSpPr>
        <p:spPr>
          <a:xfrm>
            <a:off x="4965300" y="1108575"/>
            <a:ext cx="0" cy="408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47"/>
          <p:cNvSpPr txBox="1"/>
          <p:nvPr/>
        </p:nvSpPr>
        <p:spPr>
          <a:xfrm>
            <a:off x="1688450" y="4245450"/>
            <a:ext cx="20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Hidden Markov Model</a:t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482" name="Google Shape;482;p47"/>
          <p:cNvSpPr txBox="1"/>
          <p:nvPr/>
        </p:nvSpPr>
        <p:spPr>
          <a:xfrm>
            <a:off x="5818000" y="4245450"/>
            <a:ext cx="23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Multi State </a:t>
            </a:r>
            <a:r>
              <a:rPr lang="en">
                <a:latin typeface="Istok Web"/>
                <a:ea typeface="Istok Web"/>
                <a:cs typeface="Istok Web"/>
                <a:sym typeface="Istok Web"/>
              </a:rPr>
              <a:t>Markov Model</a:t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8"/>
          <p:cNvSpPr txBox="1"/>
          <p:nvPr>
            <p:ph type="title"/>
          </p:nvPr>
        </p:nvSpPr>
        <p:spPr>
          <a:xfrm>
            <a:off x="828675" y="3089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응용방안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48"/>
          <p:cNvSpPr txBox="1"/>
          <p:nvPr/>
        </p:nvSpPr>
        <p:spPr>
          <a:xfrm>
            <a:off x="158875" y="218450"/>
            <a:ext cx="27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stok Web"/>
                <a:ea typeface="Istok Web"/>
                <a:cs typeface="Istok Web"/>
                <a:sym typeface="Istok Web"/>
              </a:rPr>
              <a:t>3</a:t>
            </a:r>
            <a:endParaRPr b="1" sz="2000">
              <a:latin typeface="Istok Web"/>
              <a:ea typeface="Istok Web"/>
              <a:cs typeface="Istok Web"/>
              <a:sym typeface="Istok Web"/>
            </a:endParaRPr>
          </a:p>
        </p:txBody>
      </p:sp>
      <p:pic>
        <p:nvPicPr>
          <p:cNvPr id="490" name="Google Shape;4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225" y="1184425"/>
            <a:ext cx="5570576" cy="35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8"/>
          <p:cNvSpPr txBox="1"/>
          <p:nvPr/>
        </p:nvSpPr>
        <p:spPr>
          <a:xfrm>
            <a:off x="828675" y="4792750"/>
            <a:ext cx="66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International Agency for Research on Cancer and World Cancer Research Fund/American Institute for Cancer Research classifications.</a:t>
            </a:r>
            <a:endParaRPr sz="800"/>
          </a:p>
        </p:txBody>
      </p:sp>
      <p:sp>
        <p:nvSpPr>
          <p:cNvPr id="492" name="Google Shape;492;p48"/>
          <p:cNvSpPr/>
          <p:nvPr/>
        </p:nvSpPr>
        <p:spPr>
          <a:xfrm>
            <a:off x="2638325" y="1892700"/>
            <a:ext cx="843900" cy="131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8"/>
          <p:cNvSpPr/>
          <p:nvPr/>
        </p:nvSpPr>
        <p:spPr>
          <a:xfrm>
            <a:off x="2638325" y="2413825"/>
            <a:ext cx="1155300" cy="131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8"/>
          <p:cNvSpPr/>
          <p:nvPr/>
        </p:nvSpPr>
        <p:spPr>
          <a:xfrm>
            <a:off x="2638325" y="3066025"/>
            <a:ext cx="696600" cy="131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8"/>
          <p:cNvSpPr/>
          <p:nvPr/>
        </p:nvSpPr>
        <p:spPr>
          <a:xfrm>
            <a:off x="6563025" y="1720650"/>
            <a:ext cx="2326800" cy="2509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8"/>
          <p:cNvSpPr txBox="1"/>
          <p:nvPr/>
        </p:nvSpPr>
        <p:spPr>
          <a:xfrm>
            <a:off x="6824971" y="1883805"/>
            <a:ext cx="18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Covariate 추가</a:t>
            </a:r>
            <a:endParaRPr b="1" sz="2100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497" name="Google Shape;497;p48"/>
          <p:cNvSpPr txBox="1"/>
          <p:nvPr/>
        </p:nvSpPr>
        <p:spPr>
          <a:xfrm>
            <a:off x="6128275" y="2595875"/>
            <a:ext cx="2761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합병증을 제외하고 일반적으로 판별 되는 예후인자들 대부분인 독성물질 관련 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한국에는 대부분 해당없는 사항이라 추가 조사 필요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/>
          <p:nvPr/>
        </p:nvSpPr>
        <p:spPr>
          <a:xfrm>
            <a:off x="6210700" y="1507625"/>
            <a:ext cx="2745000" cy="2388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9"/>
          <p:cNvSpPr txBox="1"/>
          <p:nvPr>
            <p:ph type="title"/>
          </p:nvPr>
        </p:nvSpPr>
        <p:spPr>
          <a:xfrm>
            <a:off x="828675" y="3089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응용방안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49"/>
          <p:cNvSpPr txBox="1"/>
          <p:nvPr/>
        </p:nvSpPr>
        <p:spPr>
          <a:xfrm>
            <a:off x="158875" y="218450"/>
            <a:ext cx="27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stok Web"/>
                <a:ea typeface="Istok Web"/>
                <a:cs typeface="Istok Web"/>
                <a:sym typeface="Istok Web"/>
              </a:rPr>
              <a:t>3</a:t>
            </a:r>
            <a:endParaRPr b="1" sz="2000">
              <a:latin typeface="Istok Web"/>
              <a:ea typeface="Istok Web"/>
              <a:cs typeface="Istok Web"/>
              <a:sym typeface="Istok Web"/>
            </a:endParaRPr>
          </a:p>
        </p:txBody>
      </p:sp>
      <p:pic>
        <p:nvPicPr>
          <p:cNvPr id="506" name="Google Shape;50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025" y="1438650"/>
            <a:ext cx="5242700" cy="3002224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9"/>
          <p:cNvSpPr txBox="1"/>
          <p:nvPr/>
        </p:nvSpPr>
        <p:spPr>
          <a:xfrm>
            <a:off x="6178600" y="1507625"/>
            <a:ext cx="280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33"/>
                </a:solidFill>
              </a:rPr>
              <a:t>ICD-10 Charlson </a:t>
            </a:r>
            <a:endParaRPr b="1" sz="1300">
              <a:solidFill>
                <a:srgbClr val="33333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33"/>
                </a:solidFill>
              </a:rPr>
              <a:t>Comorbidity Index </a:t>
            </a:r>
            <a:endParaRPr sz="1300"/>
          </a:p>
        </p:txBody>
      </p:sp>
      <p:sp>
        <p:nvSpPr>
          <p:cNvPr id="508" name="Google Shape;508;p49"/>
          <p:cNvSpPr txBox="1"/>
          <p:nvPr/>
        </p:nvSpPr>
        <p:spPr>
          <a:xfrm>
            <a:off x="6292650" y="2586000"/>
            <a:ext cx="258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환자의 </a:t>
            </a:r>
            <a:r>
              <a:rPr lang="en" sz="1200">
                <a:solidFill>
                  <a:schemeClr val="dk1"/>
                </a:solidFill>
              </a:rPr>
              <a:t>중증도 판별하여 </a:t>
            </a:r>
            <a:r>
              <a:rPr lang="en" sz="1200">
                <a:solidFill>
                  <a:schemeClr val="dk1"/>
                </a:solidFill>
              </a:rPr>
              <a:t>건강상태 보정을 통해 사망률 정도 측정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0"/>
          <p:cNvSpPr txBox="1"/>
          <p:nvPr>
            <p:ph type="title"/>
          </p:nvPr>
        </p:nvSpPr>
        <p:spPr>
          <a:xfrm>
            <a:off x="828675" y="3089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응용방안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50"/>
          <p:cNvSpPr txBox="1"/>
          <p:nvPr/>
        </p:nvSpPr>
        <p:spPr>
          <a:xfrm>
            <a:off x="158875" y="218450"/>
            <a:ext cx="27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stok Web"/>
                <a:ea typeface="Istok Web"/>
                <a:cs typeface="Istok Web"/>
                <a:sym typeface="Istok Web"/>
              </a:rPr>
              <a:t>3</a:t>
            </a:r>
            <a:endParaRPr b="1" sz="2000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516" name="Google Shape;516;p50"/>
          <p:cNvSpPr txBox="1"/>
          <p:nvPr/>
        </p:nvSpPr>
        <p:spPr>
          <a:xfrm>
            <a:off x="950450" y="4145235"/>
            <a:ext cx="451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80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Optimal Evaluation of the Results of Liver Function Tests, </a:t>
            </a:r>
            <a:r>
              <a:rPr b="1" lang="en" sz="700">
                <a:solidFill>
                  <a:schemeClr val="dk1"/>
                </a:solidFill>
                <a:highlight>
                  <a:srgbClr val="FFFFFF"/>
                </a:highlight>
              </a:rPr>
              <a:t>Korean J Med. 2019;94(1):89-95</a:t>
            </a:r>
            <a:endParaRPr b="1" sz="700"/>
          </a:p>
        </p:txBody>
      </p:sp>
      <p:pic>
        <p:nvPicPr>
          <p:cNvPr id="517" name="Google Shape;5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450" y="1873050"/>
            <a:ext cx="5091475" cy="2272176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0"/>
          <p:cNvSpPr/>
          <p:nvPr/>
        </p:nvSpPr>
        <p:spPr>
          <a:xfrm>
            <a:off x="6268050" y="1873050"/>
            <a:ext cx="2745000" cy="2388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0"/>
          <p:cNvSpPr txBox="1"/>
          <p:nvPr/>
        </p:nvSpPr>
        <p:spPr>
          <a:xfrm>
            <a:off x="6235950" y="1873050"/>
            <a:ext cx="280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33"/>
                </a:solidFill>
              </a:rPr>
              <a:t>Liver Function test</a:t>
            </a:r>
            <a:r>
              <a:rPr b="1" lang="en" sz="1300">
                <a:solidFill>
                  <a:srgbClr val="333333"/>
                </a:solidFill>
              </a:rPr>
              <a:t> </a:t>
            </a:r>
            <a:endParaRPr sz="1300"/>
          </a:p>
        </p:txBody>
      </p:sp>
      <p:sp>
        <p:nvSpPr>
          <p:cNvPr id="520" name="Google Shape;520;p50"/>
          <p:cNvSpPr txBox="1"/>
          <p:nvPr/>
        </p:nvSpPr>
        <p:spPr>
          <a:xfrm>
            <a:off x="6350000" y="2951425"/>
            <a:ext cx="258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AST,ALT 같은 수치들이 이미 간경병 확진 이후에 판별 기준으로는 적합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1"/>
          <p:cNvSpPr txBox="1"/>
          <p:nvPr>
            <p:ph type="title"/>
          </p:nvPr>
        </p:nvSpPr>
        <p:spPr>
          <a:xfrm>
            <a:off x="1094500" y="1909100"/>
            <a:ext cx="2951100" cy="4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you</a:t>
            </a:r>
            <a:endParaRPr/>
          </a:p>
        </p:txBody>
      </p:sp>
      <p:sp>
        <p:nvSpPr>
          <p:cNvPr id="526" name="Google Shape;526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Google Shape;527;p51"/>
          <p:cNvSpPr/>
          <p:nvPr/>
        </p:nvSpPr>
        <p:spPr>
          <a:xfrm>
            <a:off x="1171675" y="3032475"/>
            <a:ext cx="3366000" cy="15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/>
          <p:nvPr/>
        </p:nvSpPr>
        <p:spPr>
          <a:xfrm>
            <a:off x="578920" y="1560412"/>
            <a:ext cx="605700" cy="61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5"/>
          <p:cNvSpPr txBox="1"/>
          <p:nvPr>
            <p:ph idx="5" type="subTitle"/>
          </p:nvPr>
        </p:nvSpPr>
        <p:spPr>
          <a:xfrm>
            <a:off x="1540400" y="1576400"/>
            <a:ext cx="25848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논문소개 및 분석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5"/>
          <p:cNvSpPr txBox="1"/>
          <p:nvPr>
            <p:ph idx="6" type="subTitle"/>
          </p:nvPr>
        </p:nvSpPr>
        <p:spPr>
          <a:xfrm>
            <a:off x="1538075" y="2795600"/>
            <a:ext cx="25848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논문고찰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5"/>
          <p:cNvSpPr txBox="1"/>
          <p:nvPr>
            <p:ph idx="7" type="subTitle"/>
          </p:nvPr>
        </p:nvSpPr>
        <p:spPr>
          <a:xfrm>
            <a:off x="1540400" y="4040750"/>
            <a:ext cx="25848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응용방안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604752" y="1560412"/>
            <a:ext cx="5541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Hammersmith One"/>
                <a:ea typeface="Hammersmith One"/>
                <a:cs typeface="Hammersmith One"/>
                <a:sym typeface="Hammersmith One"/>
              </a:rPr>
              <a:t>1</a:t>
            </a:r>
            <a:endParaRPr sz="3500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grpSp>
        <p:nvGrpSpPr>
          <p:cNvPr id="320" name="Google Shape;320;p35"/>
          <p:cNvGrpSpPr/>
          <p:nvPr/>
        </p:nvGrpSpPr>
        <p:grpSpPr>
          <a:xfrm>
            <a:off x="527999" y="1481891"/>
            <a:ext cx="733398" cy="776353"/>
            <a:chOff x="758275" y="1639275"/>
            <a:chExt cx="1034850" cy="1071275"/>
          </a:xfrm>
        </p:grpSpPr>
        <p:sp>
          <p:nvSpPr>
            <p:cNvPr id="321" name="Google Shape;321;p35"/>
            <p:cNvSpPr/>
            <p:nvPr/>
          </p:nvSpPr>
          <p:spPr>
            <a:xfrm flipH="1" rot="10800000">
              <a:off x="758275" y="1660613"/>
              <a:ext cx="108300" cy="102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 flipH="1" rot="5400000">
              <a:off x="1203925" y="1194075"/>
              <a:ext cx="108300" cy="99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 flipH="1" rot="10800000">
              <a:off x="1684825" y="1639350"/>
              <a:ext cx="108300" cy="100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 flipH="1" rot="5400000">
              <a:off x="1221575" y="2139050"/>
              <a:ext cx="108300" cy="103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35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TABLE OF CONTENTS</a:t>
            </a:r>
            <a:endParaRPr/>
          </a:p>
        </p:txBody>
      </p:sp>
      <p:sp>
        <p:nvSpPr>
          <p:cNvPr id="326" name="Google Shape;32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5"/>
          <p:cNvSpPr/>
          <p:nvPr/>
        </p:nvSpPr>
        <p:spPr>
          <a:xfrm>
            <a:off x="578920" y="2779612"/>
            <a:ext cx="605700" cy="61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"/>
          <p:cNvSpPr txBox="1"/>
          <p:nvPr/>
        </p:nvSpPr>
        <p:spPr>
          <a:xfrm>
            <a:off x="604752" y="2779612"/>
            <a:ext cx="5541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Hammersmith One"/>
                <a:ea typeface="Hammersmith One"/>
                <a:cs typeface="Hammersmith One"/>
                <a:sym typeface="Hammersmith One"/>
              </a:rPr>
              <a:t>2</a:t>
            </a:r>
            <a:endParaRPr sz="3500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grpSp>
        <p:nvGrpSpPr>
          <p:cNvPr id="329" name="Google Shape;329;p35"/>
          <p:cNvGrpSpPr/>
          <p:nvPr/>
        </p:nvGrpSpPr>
        <p:grpSpPr>
          <a:xfrm>
            <a:off x="527999" y="2701091"/>
            <a:ext cx="733398" cy="776353"/>
            <a:chOff x="758275" y="1639275"/>
            <a:chExt cx="1034850" cy="1071275"/>
          </a:xfrm>
        </p:grpSpPr>
        <p:sp>
          <p:nvSpPr>
            <p:cNvPr id="330" name="Google Shape;330;p35"/>
            <p:cNvSpPr/>
            <p:nvPr/>
          </p:nvSpPr>
          <p:spPr>
            <a:xfrm flipH="1" rot="10800000">
              <a:off x="758275" y="1660613"/>
              <a:ext cx="108300" cy="102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 flipH="1" rot="5400000">
              <a:off x="1203925" y="1194075"/>
              <a:ext cx="108300" cy="99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 flipH="1" rot="10800000">
              <a:off x="1684825" y="1639350"/>
              <a:ext cx="108300" cy="100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 flipH="1" rot="5400000">
              <a:off x="1221575" y="2139050"/>
              <a:ext cx="108300" cy="103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35"/>
          <p:cNvSpPr/>
          <p:nvPr/>
        </p:nvSpPr>
        <p:spPr>
          <a:xfrm>
            <a:off x="578920" y="3998812"/>
            <a:ext cx="605700" cy="61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"/>
          <p:cNvSpPr txBox="1"/>
          <p:nvPr/>
        </p:nvSpPr>
        <p:spPr>
          <a:xfrm>
            <a:off x="604752" y="3998812"/>
            <a:ext cx="5541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Hammersmith One"/>
                <a:ea typeface="Hammersmith One"/>
                <a:cs typeface="Hammersmith One"/>
                <a:sym typeface="Hammersmith One"/>
              </a:rPr>
              <a:t>3</a:t>
            </a:r>
            <a:endParaRPr sz="3500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grpSp>
        <p:nvGrpSpPr>
          <p:cNvPr id="336" name="Google Shape;336;p35"/>
          <p:cNvGrpSpPr/>
          <p:nvPr/>
        </p:nvGrpSpPr>
        <p:grpSpPr>
          <a:xfrm>
            <a:off x="527999" y="3920291"/>
            <a:ext cx="733398" cy="776353"/>
            <a:chOff x="758275" y="1639275"/>
            <a:chExt cx="1034850" cy="1071275"/>
          </a:xfrm>
        </p:grpSpPr>
        <p:sp>
          <p:nvSpPr>
            <p:cNvPr id="337" name="Google Shape;337;p35"/>
            <p:cNvSpPr/>
            <p:nvPr/>
          </p:nvSpPr>
          <p:spPr>
            <a:xfrm flipH="1" rot="10800000">
              <a:off x="758275" y="1660613"/>
              <a:ext cx="108300" cy="102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 flipH="1" rot="5400000">
              <a:off x="1203925" y="1194075"/>
              <a:ext cx="108300" cy="99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 flipH="1" rot="10800000">
              <a:off x="1684825" y="1639350"/>
              <a:ext cx="108300" cy="100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 flipH="1" rot="5400000">
              <a:off x="1221575" y="2139050"/>
              <a:ext cx="108300" cy="103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828675" y="2327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논문소개 및 분석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7" name="Google Shape;3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025" y="2022715"/>
            <a:ext cx="7523100" cy="165898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6"/>
          <p:cNvSpPr txBox="1"/>
          <p:nvPr>
            <p:ph type="title"/>
          </p:nvPr>
        </p:nvSpPr>
        <p:spPr>
          <a:xfrm>
            <a:off x="828675" y="613700"/>
            <a:ext cx="33909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Markov Modeling of Breast Cancer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6"/>
          <p:cNvSpPr txBox="1"/>
          <p:nvPr/>
        </p:nvSpPr>
        <p:spPr>
          <a:xfrm>
            <a:off x="158875" y="218450"/>
            <a:ext cx="27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stok Web"/>
                <a:ea typeface="Istok Web"/>
                <a:cs typeface="Istok Web"/>
                <a:sym typeface="Istok Web"/>
              </a:rPr>
              <a:t>1</a:t>
            </a:r>
            <a:endParaRPr b="1" sz="2000">
              <a:latin typeface="Istok Web"/>
              <a:ea typeface="Istok Web"/>
              <a:cs typeface="Istok Web"/>
              <a:sym typeface="Istok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/>
          <p:nvPr>
            <p:ph type="title"/>
          </p:nvPr>
        </p:nvSpPr>
        <p:spPr>
          <a:xfrm>
            <a:off x="828675" y="2327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논문소개 및 분석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37"/>
          <p:cNvSpPr txBox="1"/>
          <p:nvPr>
            <p:ph type="title"/>
          </p:nvPr>
        </p:nvSpPr>
        <p:spPr>
          <a:xfrm>
            <a:off x="828675" y="613700"/>
            <a:ext cx="33909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Markov Modeling of Breast Cancer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7"/>
          <p:cNvSpPr txBox="1"/>
          <p:nvPr/>
        </p:nvSpPr>
        <p:spPr>
          <a:xfrm>
            <a:off x="158875" y="218450"/>
            <a:ext cx="27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stok Web"/>
                <a:ea typeface="Istok Web"/>
                <a:cs typeface="Istok Web"/>
                <a:sym typeface="Istok Web"/>
              </a:rPr>
              <a:t>1</a:t>
            </a:r>
            <a:endParaRPr b="1" sz="2000">
              <a:latin typeface="Istok Web"/>
              <a:ea typeface="Istok Web"/>
              <a:cs typeface="Istok Web"/>
              <a:sym typeface="Istok Web"/>
            </a:endParaRPr>
          </a:p>
        </p:txBody>
      </p:sp>
      <p:pic>
        <p:nvPicPr>
          <p:cNvPr id="358" name="Google Shape;3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425" y="2167875"/>
            <a:ext cx="3738275" cy="203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7"/>
          <p:cNvSpPr txBox="1"/>
          <p:nvPr/>
        </p:nvSpPr>
        <p:spPr>
          <a:xfrm>
            <a:off x="6146825" y="1515975"/>
            <a:ext cx="156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stok Web"/>
                <a:ea typeface="Istok Web"/>
                <a:cs typeface="Istok Web"/>
                <a:sym typeface="Istok Web"/>
              </a:rPr>
              <a:t>SUMMARY</a:t>
            </a:r>
            <a:endParaRPr b="1" sz="2000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360" name="Google Shape;360;p37"/>
          <p:cNvSpPr txBox="1"/>
          <p:nvPr/>
        </p:nvSpPr>
        <p:spPr>
          <a:xfrm>
            <a:off x="4997575" y="2148225"/>
            <a:ext cx="38826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초발, 재발, 사망</a:t>
            </a:r>
            <a:r>
              <a:rPr lang="en" sz="13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에 대해 세가지 유형을 지닌 유방암 환자에 대해 </a:t>
            </a:r>
            <a:r>
              <a:rPr b="1" lang="en" sz="13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치료방법 및 기간</a:t>
            </a:r>
            <a:r>
              <a:rPr lang="en" sz="13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에 따른 생존율을 확인하기 위해 </a:t>
            </a:r>
            <a:r>
              <a:rPr b="1" lang="en" sz="13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Markov 3-state chain modeling </a:t>
            </a:r>
            <a:r>
              <a:rPr lang="en" sz="13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구성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초발 및 재발 에서 치료방법 및 기간에 따른 효과의 차이 발견 : 초발환자의 경우 </a:t>
            </a:r>
            <a:r>
              <a:rPr b="1" lang="en" sz="13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방사선 치료와 약물치료를 병행</a:t>
            </a:r>
            <a:r>
              <a:rPr lang="en" sz="13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하는 것이 효과적이였지만 재발환자의 경우에는 </a:t>
            </a:r>
            <a:r>
              <a:rPr b="1" lang="en" sz="13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약물치료만</a:t>
            </a:r>
            <a:r>
              <a:rPr lang="en" sz="13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 사용하는 것이 더 효과적, 또한 </a:t>
            </a:r>
            <a:r>
              <a:rPr lang="en" sz="13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치료기간에 따른 생존율 변화 차이</a:t>
            </a:r>
            <a:r>
              <a:rPr lang="en" sz="13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 발생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4876525" y="1517800"/>
            <a:ext cx="4013400" cy="2874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/>
          <p:nvPr/>
        </p:nvSpPr>
        <p:spPr>
          <a:xfrm>
            <a:off x="6407125" y="1441600"/>
            <a:ext cx="2149500" cy="2874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"/>
          <p:cNvSpPr txBox="1"/>
          <p:nvPr>
            <p:ph type="title"/>
          </p:nvPr>
        </p:nvSpPr>
        <p:spPr>
          <a:xfrm>
            <a:off x="828675" y="2327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논문소개 및 분석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38"/>
          <p:cNvSpPr txBox="1"/>
          <p:nvPr>
            <p:ph type="title"/>
          </p:nvPr>
        </p:nvSpPr>
        <p:spPr>
          <a:xfrm>
            <a:off x="828675" y="613700"/>
            <a:ext cx="33909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Markov Modeling of Breast Cancer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8"/>
          <p:cNvSpPr txBox="1"/>
          <p:nvPr/>
        </p:nvSpPr>
        <p:spPr>
          <a:xfrm>
            <a:off x="158875" y="218450"/>
            <a:ext cx="27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stok Web"/>
                <a:ea typeface="Istok Web"/>
                <a:cs typeface="Istok Web"/>
                <a:sym typeface="Istok Web"/>
              </a:rPr>
              <a:t>1</a:t>
            </a:r>
            <a:endParaRPr b="1" sz="2000">
              <a:latin typeface="Istok Web"/>
              <a:ea typeface="Istok Web"/>
              <a:cs typeface="Istok Web"/>
              <a:sym typeface="Istok Web"/>
            </a:endParaRPr>
          </a:p>
        </p:txBody>
      </p:sp>
      <p:pic>
        <p:nvPicPr>
          <p:cNvPr id="371" name="Google Shape;3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9" y="1299025"/>
            <a:ext cx="5004874" cy="345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8"/>
          <p:cNvSpPr txBox="1"/>
          <p:nvPr/>
        </p:nvSpPr>
        <p:spPr>
          <a:xfrm>
            <a:off x="6290175" y="2733050"/>
            <a:ext cx="245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치료 에 따라 효과차이 규명 </a:t>
            </a:r>
            <a:endParaRPr b="1" sz="1300"/>
          </a:p>
        </p:txBody>
      </p:sp>
      <p:sp>
        <p:nvSpPr>
          <p:cNvPr id="373" name="Google Shape;373;p38"/>
          <p:cNvSpPr txBox="1"/>
          <p:nvPr/>
        </p:nvSpPr>
        <p:spPr>
          <a:xfrm>
            <a:off x="6946900" y="1517225"/>
            <a:ext cx="115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stok Web"/>
                <a:ea typeface="Istok Web"/>
                <a:cs typeface="Istok Web"/>
                <a:sym typeface="Istok Web"/>
              </a:rPr>
              <a:t>POINT</a:t>
            </a:r>
            <a:endParaRPr b="1" sz="2000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819875" y="1371000"/>
            <a:ext cx="2415000" cy="3351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3355539" y="1371000"/>
            <a:ext cx="2415000" cy="3351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>
            <p:ph type="title"/>
          </p:nvPr>
        </p:nvSpPr>
        <p:spPr>
          <a:xfrm>
            <a:off x="828675" y="2327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논문소개 및 분석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39"/>
          <p:cNvSpPr txBox="1"/>
          <p:nvPr>
            <p:ph type="title"/>
          </p:nvPr>
        </p:nvSpPr>
        <p:spPr>
          <a:xfrm>
            <a:off x="828675" y="613700"/>
            <a:ext cx="77202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Progression of liver cirrhosis to HCC: an application of hidden Markov model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945575"/>
            <a:ext cx="6562100" cy="21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9"/>
          <p:cNvSpPr txBox="1"/>
          <p:nvPr/>
        </p:nvSpPr>
        <p:spPr>
          <a:xfrm>
            <a:off x="158875" y="218450"/>
            <a:ext cx="27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stok Web"/>
                <a:ea typeface="Istok Web"/>
                <a:cs typeface="Istok Web"/>
                <a:sym typeface="Istok Web"/>
              </a:rPr>
              <a:t>1</a:t>
            </a:r>
            <a:endParaRPr b="1" sz="2000">
              <a:latin typeface="Istok Web"/>
              <a:ea typeface="Istok Web"/>
              <a:cs typeface="Istok Web"/>
              <a:sym typeface="Istok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/>
          <p:nvPr/>
        </p:nvSpPr>
        <p:spPr>
          <a:xfrm>
            <a:off x="4538375" y="1668375"/>
            <a:ext cx="4396200" cy="2488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 txBox="1"/>
          <p:nvPr>
            <p:ph type="title"/>
          </p:nvPr>
        </p:nvSpPr>
        <p:spPr>
          <a:xfrm>
            <a:off x="828675" y="2327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논문소개 및 분석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40"/>
          <p:cNvSpPr txBox="1"/>
          <p:nvPr>
            <p:ph type="title"/>
          </p:nvPr>
        </p:nvSpPr>
        <p:spPr>
          <a:xfrm>
            <a:off x="828675" y="613700"/>
            <a:ext cx="77202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Progression of liver cirrhosis to HCC: an application of hidden Markov model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0"/>
          <p:cNvSpPr txBox="1"/>
          <p:nvPr/>
        </p:nvSpPr>
        <p:spPr>
          <a:xfrm>
            <a:off x="158875" y="218450"/>
            <a:ext cx="27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stok Web"/>
                <a:ea typeface="Istok Web"/>
                <a:cs typeface="Istok Web"/>
                <a:sym typeface="Istok Web"/>
              </a:rPr>
              <a:t>1</a:t>
            </a:r>
            <a:endParaRPr b="1" sz="2000">
              <a:latin typeface="Istok Web"/>
              <a:ea typeface="Istok Web"/>
              <a:cs typeface="Istok Web"/>
              <a:sym typeface="Istok Web"/>
            </a:endParaRPr>
          </a:p>
        </p:txBody>
      </p:sp>
      <p:pic>
        <p:nvPicPr>
          <p:cNvPr id="394" name="Google Shape;3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1535174"/>
            <a:ext cx="3053367" cy="29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0"/>
          <p:cNvSpPr txBox="1"/>
          <p:nvPr/>
        </p:nvSpPr>
        <p:spPr>
          <a:xfrm>
            <a:off x="6019675" y="1668375"/>
            <a:ext cx="161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stok Web"/>
                <a:ea typeface="Istok Web"/>
                <a:cs typeface="Istok Web"/>
                <a:sym typeface="Istok Web"/>
              </a:rPr>
              <a:t>SUMMARY</a:t>
            </a:r>
            <a:endParaRPr b="1" sz="2000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396" name="Google Shape;396;p40"/>
          <p:cNvSpPr txBox="1"/>
          <p:nvPr/>
        </p:nvSpPr>
        <p:spPr>
          <a:xfrm>
            <a:off x="4759375" y="2372925"/>
            <a:ext cx="41400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Liver Cirrhosis 와  HCC, Death에 대해 3-state hidden markov model 구성하여</a:t>
            </a:r>
            <a:r>
              <a:rPr b="1" lang="en" sz="13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 전이에 영향을 미치는 요인분석</a:t>
            </a:r>
            <a:endParaRPr b="1" sz="1300">
              <a:solidFill>
                <a:schemeClr val="dk1"/>
              </a:solidFill>
              <a:highlight>
                <a:srgbClr val="FDFD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Liver Cirrhosis에서 HCC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의 전이 확률은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HCV 감염 및 알코올 남용 및 관련된 comorbidities는 영향을 미치지 않으며 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성별과 연령에 따라 다름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/>
          <p:nvPr/>
        </p:nvSpPr>
        <p:spPr>
          <a:xfrm>
            <a:off x="5535050" y="1542475"/>
            <a:ext cx="3470400" cy="2926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1"/>
          <p:cNvSpPr txBox="1"/>
          <p:nvPr>
            <p:ph type="title"/>
          </p:nvPr>
        </p:nvSpPr>
        <p:spPr>
          <a:xfrm>
            <a:off x="828675" y="2327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논문소개 및 분석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41"/>
          <p:cNvSpPr txBox="1"/>
          <p:nvPr>
            <p:ph type="title"/>
          </p:nvPr>
        </p:nvSpPr>
        <p:spPr>
          <a:xfrm>
            <a:off x="828675" y="613700"/>
            <a:ext cx="77202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Progression of liver cirrhosis to HCC: an application of hidden Markov model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1"/>
          <p:cNvSpPr txBox="1"/>
          <p:nvPr/>
        </p:nvSpPr>
        <p:spPr>
          <a:xfrm>
            <a:off x="158875" y="218450"/>
            <a:ext cx="27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stok Web"/>
                <a:ea typeface="Istok Web"/>
                <a:cs typeface="Istok Web"/>
                <a:sym typeface="Istok Web"/>
              </a:rPr>
              <a:t>1</a:t>
            </a:r>
            <a:endParaRPr b="1" sz="2000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406" name="Google Shape;406;p41"/>
          <p:cNvSpPr txBox="1"/>
          <p:nvPr/>
        </p:nvSpPr>
        <p:spPr>
          <a:xfrm>
            <a:off x="6811450" y="1570750"/>
            <a:ext cx="96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stok Web"/>
                <a:ea typeface="Istok Web"/>
                <a:cs typeface="Istok Web"/>
                <a:sym typeface="Istok Web"/>
              </a:rPr>
              <a:t>POINT</a:t>
            </a:r>
            <a:endParaRPr b="1" sz="2000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407" name="Google Shape;407;p41"/>
          <p:cNvSpPr txBox="1"/>
          <p:nvPr/>
        </p:nvSpPr>
        <p:spPr>
          <a:xfrm>
            <a:off x="5819800" y="2149425"/>
            <a:ext cx="28743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DFDFD"/>
                </a:highlight>
              </a:rPr>
              <a:t>Hidden Markov Model 사용시 </a:t>
            </a:r>
            <a:r>
              <a:rPr b="1" lang="en" sz="1300">
                <a:solidFill>
                  <a:schemeClr val="dk1"/>
                </a:solidFill>
                <a:highlight>
                  <a:srgbClr val="FDFDFD"/>
                </a:highlight>
              </a:rPr>
              <a:t>오분류 확률 감소 </a:t>
            </a:r>
            <a:endParaRPr b="1" sz="13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찰슨동반상병지수(CCI)</a:t>
            </a:r>
            <a:r>
              <a:rPr lang="en" sz="1300"/>
              <a:t> 을 통해 기타 질환에 의한 사망률도 고려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</a:t>
            </a:r>
            <a:r>
              <a:rPr lang="en" sz="1300">
                <a:solidFill>
                  <a:schemeClr val="dk1"/>
                </a:solidFill>
                <a:highlight>
                  <a:srgbClr val="FDFDFD"/>
                </a:highlight>
              </a:rPr>
              <a:t>HCC 진행에 대한 위험 요인이 될 수 있는 </a:t>
            </a:r>
            <a:r>
              <a:rPr b="1" lang="en" sz="1300">
                <a:solidFill>
                  <a:schemeClr val="dk1"/>
                </a:solidFill>
                <a:highlight>
                  <a:srgbClr val="FDFDFD"/>
                </a:highlight>
              </a:rPr>
              <a:t>covariate 조건을 식별</a:t>
            </a:r>
            <a:r>
              <a:rPr lang="en" sz="1300">
                <a:solidFill>
                  <a:schemeClr val="dk1"/>
                </a:solidFill>
                <a:highlight>
                  <a:srgbClr val="FDFDFD"/>
                </a:highlight>
              </a:rPr>
              <a:t>하는 데 도움이 될 수 있음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408" name="Google Shape;408;p41"/>
          <p:cNvSpPr/>
          <p:nvPr/>
        </p:nvSpPr>
        <p:spPr>
          <a:xfrm>
            <a:off x="5921575" y="3452725"/>
            <a:ext cx="236400" cy="19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1661926"/>
            <a:ext cx="4679623" cy="26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1"/>
          <p:cNvSpPr/>
          <p:nvPr/>
        </p:nvSpPr>
        <p:spPr>
          <a:xfrm>
            <a:off x="4280325" y="3621800"/>
            <a:ext cx="845400" cy="7275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 txBox="1"/>
          <p:nvPr>
            <p:ph type="title"/>
          </p:nvPr>
        </p:nvSpPr>
        <p:spPr>
          <a:xfrm>
            <a:off x="828675" y="2327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논문소개 및 분석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42"/>
          <p:cNvSpPr txBox="1"/>
          <p:nvPr>
            <p:ph type="title"/>
          </p:nvPr>
        </p:nvSpPr>
        <p:spPr>
          <a:xfrm>
            <a:off x="828675" y="613700"/>
            <a:ext cx="77202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multistate Markov model for the progression of liver cirrhosis in the presence of various prognostic factors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425" y="1891425"/>
            <a:ext cx="6703924" cy="23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2"/>
          <p:cNvSpPr txBox="1"/>
          <p:nvPr/>
        </p:nvSpPr>
        <p:spPr>
          <a:xfrm>
            <a:off x="158875" y="218450"/>
            <a:ext cx="27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stok Web"/>
                <a:ea typeface="Istok Web"/>
                <a:cs typeface="Istok Web"/>
                <a:sym typeface="Istok Web"/>
              </a:rPr>
              <a:t>1</a:t>
            </a:r>
            <a:endParaRPr b="1" sz="2000">
              <a:latin typeface="Istok Web"/>
              <a:ea typeface="Istok Web"/>
              <a:cs typeface="Istok Web"/>
              <a:sym typeface="Istok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VAC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FE2F3"/>
      </a:accent1>
      <a:accent2>
        <a:srgbClr val="000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B7B7B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