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Fira Sans Condensed ExtraBold"/>
      <p:bold r:id="rId14"/>
      <p:boldItalic r:id="rId15"/>
    </p:embeddedFont>
    <p:embeddedFont>
      <p:font typeface="Fira Sans Condense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6C311E-2A4C-4422-B3D4-1660381B6648}">
  <a:tblStyle styleId="{7F6C311E-2A4C-4422-B3D4-1660381B66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FiraSansCondensedExtraBold-boldItalic.fntdata"/><Relationship Id="rId14" Type="http://schemas.openxmlformats.org/officeDocument/2006/relationships/font" Target="fonts/FiraSansCondensedExtraBold-bold.fntdata"/><Relationship Id="rId17" Type="http://schemas.openxmlformats.org/officeDocument/2006/relationships/font" Target="fonts/FiraSansCondensed-bold.fntdata"/><Relationship Id="rId16" Type="http://schemas.openxmlformats.org/officeDocument/2006/relationships/font" Target="fonts/FiraSansCondensed-regular.fntdata"/><Relationship Id="rId19" Type="http://schemas.openxmlformats.org/officeDocument/2006/relationships/font" Target="fonts/FiraSansCondensed-boldItalic.fntdata"/><Relationship Id="rId18" Type="http://schemas.openxmlformats.org/officeDocument/2006/relationships/font" Target="fonts/FiraSans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bd4e4ff9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bd4e4ff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e13e9d5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e13e9d5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e473b043_0_17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e473b043_0_17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e13e9d5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e13e9d5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e473b043_0_16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e473b043_0_16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proc datasets lib=libref;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repair dsetname;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   run;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e13e9d54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e13e9d54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proc datasets lib=libref;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repair dsetname;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   run;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e13e9d5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e13e9d5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11700" y="31522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05" name="Google Shape;10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6" name="Google Shape;106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12" name="Google Shape;112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bullet points">
  <p:cSld name="TITLE_AND_BODY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672350" y="1194800"/>
            <a:ext cx="70557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9pPr>
          </a:lstStyle>
          <a:p/>
        </p:txBody>
      </p:sp>
      <p:sp>
        <p:nvSpPr>
          <p:cNvPr id="120" name="Google Shape;120;p1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21" name="Google Shape;121;p1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122" name="Google Shape;122;p1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2" type="title"/>
          </p:nvPr>
        </p:nvSpPr>
        <p:spPr>
          <a:xfrm>
            <a:off x="10285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10285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title"/>
          </p:nvPr>
        </p:nvSpPr>
        <p:spPr>
          <a:xfrm>
            <a:off x="3424350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3424350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5" type="title"/>
          </p:nvPr>
        </p:nvSpPr>
        <p:spPr>
          <a:xfrm>
            <a:off x="58200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58200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7" type="title"/>
          </p:nvPr>
        </p:nvSpPr>
        <p:spPr>
          <a:xfrm>
            <a:off x="2226488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8" type="subTitle"/>
          </p:nvPr>
        </p:nvSpPr>
        <p:spPr>
          <a:xfrm>
            <a:off x="2226488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9" type="title"/>
          </p:nvPr>
        </p:nvSpPr>
        <p:spPr>
          <a:xfrm>
            <a:off x="4622213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38" name="Google Shape;13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39" name="Google Shape;139;p1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idx="13" type="subTitle"/>
          </p:nvPr>
        </p:nvSpPr>
        <p:spPr>
          <a:xfrm>
            <a:off x="4622213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hasCustomPrompt="1" idx="14" type="title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 txBox="1"/>
          <p:nvPr>
            <p:ph hasCustomPrompt="1" idx="15" type="title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/>
          <p:nvPr>
            <p:ph hasCustomPrompt="1" idx="16" type="title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/>
          <p:nvPr>
            <p:ph hasCustomPrompt="1" idx="17" type="title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9" name="Google Shape;149;p14"/>
          <p:cNvSpPr txBox="1"/>
          <p:nvPr>
            <p:ph hasCustomPrompt="1" idx="18" type="title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1">
  <p:cSld name="ONE_COLUMN_TEXT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5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52" name="Google Shape;152;p1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5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2" type="title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15"/>
          <p:cNvSpPr txBox="1"/>
          <p:nvPr>
            <p:ph idx="1" type="subTitle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title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5" type="title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">
  <p:cSld name="ONE_COLUMN_TEXT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6" name="Google Shape;166;p1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2" type="title"/>
          </p:nvPr>
        </p:nvSpPr>
        <p:spPr>
          <a:xfrm>
            <a:off x="768300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16"/>
          <p:cNvSpPr txBox="1"/>
          <p:nvPr>
            <p:ph idx="1" type="subTitle"/>
          </p:nvPr>
        </p:nvSpPr>
        <p:spPr>
          <a:xfrm>
            <a:off x="768300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3" type="title"/>
          </p:nvPr>
        </p:nvSpPr>
        <p:spPr>
          <a:xfrm>
            <a:off x="2748584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16"/>
          <p:cNvSpPr txBox="1"/>
          <p:nvPr>
            <p:ph idx="4" type="subTitle"/>
          </p:nvPr>
        </p:nvSpPr>
        <p:spPr>
          <a:xfrm>
            <a:off x="2748584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5" type="title"/>
          </p:nvPr>
        </p:nvSpPr>
        <p:spPr>
          <a:xfrm>
            <a:off x="4728868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16"/>
          <p:cNvSpPr txBox="1"/>
          <p:nvPr>
            <p:ph idx="6" type="subTitle"/>
          </p:nvPr>
        </p:nvSpPr>
        <p:spPr>
          <a:xfrm>
            <a:off x="4728868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7" type="title"/>
          </p:nvPr>
        </p:nvSpPr>
        <p:spPr>
          <a:xfrm>
            <a:off x="6709175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16"/>
          <p:cNvSpPr txBox="1"/>
          <p:nvPr>
            <p:ph idx="8" type="subTitle"/>
          </p:nvPr>
        </p:nvSpPr>
        <p:spPr>
          <a:xfrm>
            <a:off x="6709175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7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182" name="Google Shape;182;p1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2" type="title"/>
          </p:nvPr>
        </p:nvSpPr>
        <p:spPr>
          <a:xfrm>
            <a:off x="1620663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17"/>
          <p:cNvSpPr txBox="1"/>
          <p:nvPr>
            <p:ph idx="1" type="subTitle"/>
          </p:nvPr>
        </p:nvSpPr>
        <p:spPr>
          <a:xfrm>
            <a:off x="1620663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title"/>
          </p:nvPr>
        </p:nvSpPr>
        <p:spPr>
          <a:xfrm>
            <a:off x="5133228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5133228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NE_COLUMN_TEXT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8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94" name="Google Shape;194;p1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 1 ">
  <p:cSld name="ONE_COLUMN_TEXT_1_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9"/>
          <p:cNvGrpSpPr/>
          <p:nvPr/>
        </p:nvGrpSpPr>
        <p:grpSpPr>
          <a:xfrm rot="-5400000">
            <a:off x="-1111927" y="326821"/>
            <a:ext cx="6250236" cy="6469514"/>
            <a:chOff x="1279825" y="238125"/>
            <a:chExt cx="5060100" cy="5237625"/>
          </a:xfrm>
        </p:grpSpPr>
        <p:sp>
          <p:nvSpPr>
            <p:cNvPr id="202" name="Google Shape;202;p1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title"/>
          </p:nvPr>
        </p:nvSpPr>
        <p:spPr>
          <a:xfrm>
            <a:off x="120562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19"/>
          <p:cNvSpPr txBox="1"/>
          <p:nvPr>
            <p:ph idx="1" type="subTitle"/>
          </p:nvPr>
        </p:nvSpPr>
        <p:spPr>
          <a:xfrm>
            <a:off x="120562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3" type="title"/>
          </p:nvPr>
        </p:nvSpPr>
        <p:spPr>
          <a:xfrm>
            <a:off x="3601350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1" name="Google Shape;211;p19"/>
          <p:cNvSpPr txBox="1"/>
          <p:nvPr>
            <p:ph idx="4" type="subTitle"/>
          </p:nvPr>
        </p:nvSpPr>
        <p:spPr>
          <a:xfrm>
            <a:off x="3601350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5" type="title"/>
          </p:nvPr>
        </p:nvSpPr>
        <p:spPr>
          <a:xfrm>
            <a:off x="599707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19"/>
          <p:cNvSpPr txBox="1"/>
          <p:nvPr>
            <p:ph idx="6" type="subTitle"/>
          </p:nvPr>
        </p:nvSpPr>
        <p:spPr>
          <a:xfrm>
            <a:off x="599707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7" type="title"/>
          </p:nvPr>
        </p:nvSpPr>
        <p:spPr>
          <a:xfrm>
            <a:off x="120562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9"/>
          <p:cNvSpPr txBox="1"/>
          <p:nvPr>
            <p:ph idx="8" type="subTitle"/>
          </p:nvPr>
        </p:nvSpPr>
        <p:spPr>
          <a:xfrm>
            <a:off x="120562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9" type="title"/>
          </p:nvPr>
        </p:nvSpPr>
        <p:spPr>
          <a:xfrm>
            <a:off x="3601350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19"/>
          <p:cNvSpPr txBox="1"/>
          <p:nvPr>
            <p:ph idx="13" type="subTitle"/>
          </p:nvPr>
        </p:nvSpPr>
        <p:spPr>
          <a:xfrm>
            <a:off x="3601350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14" type="title"/>
          </p:nvPr>
        </p:nvSpPr>
        <p:spPr>
          <a:xfrm>
            <a:off x="599707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9" name="Google Shape;219;p19"/>
          <p:cNvSpPr txBox="1"/>
          <p:nvPr>
            <p:ph idx="15" type="subTitle"/>
          </p:nvPr>
        </p:nvSpPr>
        <p:spPr>
          <a:xfrm>
            <a:off x="599707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4">
  <p:cSld name="TITLE_ONLY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0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222" name="Google Shape;222;p2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2" type="title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1620663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3" type="title"/>
          </p:nvPr>
        </p:nvSpPr>
        <p:spPr>
          <a:xfrm>
            <a:off x="5133228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1" name="Google Shape;231;p20"/>
          <p:cNvSpPr txBox="1"/>
          <p:nvPr>
            <p:ph idx="4" type="subTitle"/>
          </p:nvPr>
        </p:nvSpPr>
        <p:spPr>
          <a:xfrm>
            <a:off x="5133228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25" name="Google Shape;25;p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3">
  <p:cSld name="ONE_COLUMN_TEXT_1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34" name="Google Shape;234;p2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idx="2" type="title"/>
          </p:nvPr>
        </p:nvSpPr>
        <p:spPr>
          <a:xfrm>
            <a:off x="1298588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21"/>
          <p:cNvSpPr txBox="1"/>
          <p:nvPr>
            <p:ph idx="1" type="subTitle"/>
          </p:nvPr>
        </p:nvSpPr>
        <p:spPr>
          <a:xfrm>
            <a:off x="1298588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3" type="title"/>
          </p:nvPr>
        </p:nvSpPr>
        <p:spPr>
          <a:xfrm>
            <a:off x="5904113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3" name="Google Shape;243;p21"/>
          <p:cNvSpPr txBox="1"/>
          <p:nvPr>
            <p:ph idx="4" type="subTitle"/>
          </p:nvPr>
        </p:nvSpPr>
        <p:spPr>
          <a:xfrm>
            <a:off x="5904113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5" type="title"/>
          </p:nvPr>
        </p:nvSpPr>
        <p:spPr>
          <a:xfrm>
            <a:off x="1298588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21"/>
          <p:cNvSpPr txBox="1"/>
          <p:nvPr>
            <p:ph idx="6" type="subTitle"/>
          </p:nvPr>
        </p:nvSpPr>
        <p:spPr>
          <a:xfrm>
            <a:off x="1298588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7" type="title"/>
          </p:nvPr>
        </p:nvSpPr>
        <p:spPr>
          <a:xfrm>
            <a:off x="5904113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21"/>
          <p:cNvSpPr txBox="1"/>
          <p:nvPr>
            <p:ph idx="8" type="subTitle"/>
          </p:nvPr>
        </p:nvSpPr>
        <p:spPr>
          <a:xfrm>
            <a:off x="5904113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50" name="Google Shape;250;p2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761513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idx="2" type="body"/>
          </p:nvPr>
        </p:nvSpPr>
        <p:spPr>
          <a:xfrm>
            <a:off x="4872787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4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63" name="Google Shape;263;p2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9" name="Google Shape;269;p2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0" name="Google Shape;270;p24"/>
          <p:cNvSpPr txBox="1"/>
          <p:nvPr/>
        </p:nvSpPr>
        <p:spPr>
          <a:xfrm>
            <a:off x="672350" y="3500400"/>
            <a:ext cx="3176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rot="10800000">
            <a:off x="4860898" y="-433179"/>
            <a:ext cx="6250236" cy="6469514"/>
            <a:chOff x="1279825" y="238125"/>
            <a:chExt cx="5060100" cy="5237625"/>
          </a:xfrm>
        </p:grpSpPr>
        <p:sp>
          <p:nvSpPr>
            <p:cNvPr id="273" name="Google Shape;273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5"/>
          <p:cNvGrpSpPr/>
          <p:nvPr/>
        </p:nvGrpSpPr>
        <p:grpSpPr>
          <a:xfrm rot="10800000">
            <a:off x="-1005577" y="-3848429"/>
            <a:ext cx="6250236" cy="6469514"/>
            <a:chOff x="1279825" y="238125"/>
            <a:chExt cx="5060100" cy="5237625"/>
          </a:xfrm>
        </p:grpSpPr>
        <p:sp>
          <p:nvSpPr>
            <p:cNvPr id="279" name="Google Shape;279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6"/>
          <p:cNvGrpSpPr/>
          <p:nvPr/>
        </p:nvGrpSpPr>
        <p:grpSpPr>
          <a:xfrm rot="10800000">
            <a:off x="-4448327" y="-1507354"/>
            <a:ext cx="6250236" cy="6469514"/>
            <a:chOff x="1279825" y="238125"/>
            <a:chExt cx="5060100" cy="5237625"/>
          </a:xfrm>
        </p:grpSpPr>
        <p:sp>
          <p:nvSpPr>
            <p:cNvPr id="286" name="Google Shape;286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6"/>
          <p:cNvGrpSpPr/>
          <p:nvPr/>
        </p:nvGrpSpPr>
        <p:grpSpPr>
          <a:xfrm rot="10800000">
            <a:off x="4530373" y="-5087829"/>
            <a:ext cx="6250236" cy="6469514"/>
            <a:chOff x="1279825" y="238125"/>
            <a:chExt cx="5060100" cy="5237625"/>
          </a:xfrm>
        </p:grpSpPr>
        <p:sp>
          <p:nvSpPr>
            <p:cNvPr id="292" name="Google Shape;292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6"/>
          <p:cNvGrpSpPr/>
          <p:nvPr/>
        </p:nvGrpSpPr>
        <p:grpSpPr>
          <a:xfrm rot="10800000">
            <a:off x="3538873" y="2238396"/>
            <a:ext cx="6250236" cy="6469514"/>
            <a:chOff x="1279825" y="238125"/>
            <a:chExt cx="5060100" cy="5237625"/>
          </a:xfrm>
        </p:grpSpPr>
        <p:sp>
          <p:nvSpPr>
            <p:cNvPr id="298" name="Google Shape;298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7"/>
          <p:cNvGrpSpPr/>
          <p:nvPr/>
        </p:nvGrpSpPr>
        <p:grpSpPr>
          <a:xfrm rot="10800000">
            <a:off x="-3429277" y="-3325129"/>
            <a:ext cx="6250236" cy="6469514"/>
            <a:chOff x="1279825" y="238125"/>
            <a:chExt cx="5060100" cy="5237625"/>
          </a:xfrm>
        </p:grpSpPr>
        <p:sp>
          <p:nvSpPr>
            <p:cNvPr id="305" name="Google Shape;305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 rot="10800000">
            <a:off x="-3580477" y="2238396"/>
            <a:ext cx="6250236" cy="6469514"/>
            <a:chOff x="1279825" y="238125"/>
            <a:chExt cx="5060100" cy="5237625"/>
          </a:xfrm>
        </p:grpSpPr>
        <p:sp>
          <p:nvSpPr>
            <p:cNvPr id="311" name="Google Shape;311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7"/>
          <p:cNvGrpSpPr/>
          <p:nvPr/>
        </p:nvGrpSpPr>
        <p:grpSpPr>
          <a:xfrm rot="10800000">
            <a:off x="261348" y="2844321"/>
            <a:ext cx="6250236" cy="6469514"/>
            <a:chOff x="1279825" y="238125"/>
            <a:chExt cx="5060100" cy="5237625"/>
          </a:xfrm>
        </p:grpSpPr>
        <p:sp>
          <p:nvSpPr>
            <p:cNvPr id="317" name="Google Shape;317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 rot="10800000">
            <a:off x="-1838342" y="-2631754"/>
            <a:ext cx="4837456" cy="5007170"/>
            <a:chOff x="1279825" y="238125"/>
            <a:chExt cx="5060100" cy="5237625"/>
          </a:xfrm>
        </p:grpSpPr>
        <p:sp>
          <p:nvSpPr>
            <p:cNvPr id="38" name="Google Shape;38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5"/>
          <p:cNvGrpSpPr/>
          <p:nvPr/>
        </p:nvGrpSpPr>
        <p:grpSpPr>
          <a:xfrm rot="10800000">
            <a:off x="4691720" y="2665771"/>
            <a:ext cx="4837456" cy="5007169"/>
            <a:chOff x="1279825" y="238125"/>
            <a:chExt cx="5060100" cy="5237625"/>
          </a:xfrm>
        </p:grpSpPr>
        <p:sp>
          <p:nvSpPr>
            <p:cNvPr id="44" name="Google Shape;44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 rot="10800000">
            <a:off x="4917620" y="2571996"/>
            <a:ext cx="4837456" cy="5007169"/>
            <a:chOff x="1279825" y="238125"/>
            <a:chExt cx="5060100" cy="5237625"/>
          </a:xfrm>
        </p:grpSpPr>
        <p:sp>
          <p:nvSpPr>
            <p:cNvPr id="55" name="Google Shape;55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10800000">
            <a:off x="-3607280" y="1558721"/>
            <a:ext cx="4837456" cy="5007169"/>
            <a:chOff x="1279825" y="238125"/>
            <a:chExt cx="5060100" cy="5237625"/>
          </a:xfrm>
        </p:grpSpPr>
        <p:sp>
          <p:nvSpPr>
            <p:cNvPr id="61" name="Google Shape;61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6"/>
          <p:cNvGrpSpPr/>
          <p:nvPr/>
        </p:nvGrpSpPr>
        <p:grpSpPr>
          <a:xfrm rot="10800000">
            <a:off x="4592245" y="-3998029"/>
            <a:ext cx="4837456" cy="5007169"/>
            <a:chOff x="1279825" y="238125"/>
            <a:chExt cx="5060100" cy="5237625"/>
          </a:xfrm>
        </p:grpSpPr>
        <p:sp>
          <p:nvSpPr>
            <p:cNvPr id="67" name="Google Shape;67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74" name="Google Shape;74;p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5106225" y="526350"/>
            <a:ext cx="3186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9"/>
          <p:cNvGrpSpPr/>
          <p:nvPr/>
        </p:nvGrpSpPr>
        <p:grpSpPr>
          <a:xfrm rot="-5400000">
            <a:off x="-1541570" y="146598"/>
            <a:ext cx="6070096" cy="6283055"/>
            <a:chOff x="1279825" y="238125"/>
            <a:chExt cx="5060100" cy="5237625"/>
          </a:xfrm>
        </p:grpSpPr>
        <p:sp>
          <p:nvSpPr>
            <p:cNvPr id="85" name="Google Shape;85;p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4572000" y="1432775"/>
            <a:ext cx="4572000" cy="37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672350" y="1269850"/>
            <a:ext cx="29418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5114850" y="1947725"/>
            <a:ext cx="3333900" cy="26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-1996652" y="-663004"/>
            <a:ext cx="6250236" cy="6469514"/>
            <a:chOff x="1279825" y="238125"/>
            <a:chExt cx="5060100" cy="5237625"/>
          </a:xfrm>
        </p:grpSpPr>
        <p:sp>
          <p:nvSpPr>
            <p:cNvPr id="96" name="Google Shape;96;p1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oi.org/10.1136/gutjnl-2019-31894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ctrTitle"/>
          </p:nvPr>
        </p:nvSpPr>
        <p:spPr>
          <a:xfrm>
            <a:off x="1088075" y="1469550"/>
            <a:ext cx="7166400" cy="16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간암 발생 마코프 모형 </a:t>
            </a:r>
            <a:endParaRPr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예후 연구 경과 보고</a:t>
            </a:r>
            <a:r>
              <a:rPr b="1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252100" y="198600"/>
            <a:ext cx="1763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진행 상황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 txBox="1"/>
          <p:nvPr>
            <p:ph idx="4294967295" type="body"/>
          </p:nvPr>
        </p:nvSpPr>
        <p:spPr>
          <a:xfrm>
            <a:off x="512700" y="1888575"/>
            <a:ext cx="4173000" cy="29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지방간 진단 기준</a:t>
            </a:r>
            <a:r>
              <a:rPr lang="en"/>
              <a:t> 수정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SICK_SYM -&gt; Fatty liver index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고위험군 모델 분리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HBV+HCV -&gt; HBV / HCV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간염에 대한 항바이러스 및 항암 제제 코드 Search → 확인필요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연구 자료 구축 SQL로 진행중</a:t>
            </a:r>
            <a:endParaRPr/>
          </a:p>
        </p:txBody>
      </p:sp>
      <p:grpSp>
        <p:nvGrpSpPr>
          <p:cNvPr id="333" name="Google Shape;333;p29"/>
          <p:cNvGrpSpPr/>
          <p:nvPr/>
        </p:nvGrpSpPr>
        <p:grpSpPr>
          <a:xfrm>
            <a:off x="2230462" y="1153606"/>
            <a:ext cx="500183" cy="500183"/>
            <a:chOff x="1492675" y="4992125"/>
            <a:chExt cx="481825" cy="481825"/>
          </a:xfrm>
        </p:grpSpPr>
        <p:sp>
          <p:nvSpPr>
            <p:cNvPr id="334" name="Google Shape;334;p2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36" name="Google Shape;336;p29"/>
          <p:cNvSpPr txBox="1"/>
          <p:nvPr>
            <p:ph idx="4294967295" type="body"/>
          </p:nvPr>
        </p:nvSpPr>
        <p:spPr>
          <a:xfrm>
            <a:off x="4685700" y="1891000"/>
            <a:ext cx="4233600" cy="29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데이터 손상문제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간암 양성판정기준 상병코드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적용 문제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9"/>
          <p:cNvGrpSpPr/>
          <p:nvPr/>
        </p:nvGrpSpPr>
        <p:grpSpPr>
          <a:xfrm>
            <a:off x="6441208" y="1147419"/>
            <a:ext cx="501483" cy="501483"/>
            <a:chOff x="2085525" y="4992125"/>
            <a:chExt cx="481825" cy="481825"/>
          </a:xfrm>
        </p:grpSpPr>
        <p:sp>
          <p:nvSpPr>
            <p:cNvPr id="338" name="Google Shape;338;p29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/>
        </p:nvSpPr>
        <p:spPr>
          <a:xfrm>
            <a:off x="96225" y="4833325"/>
            <a:ext cx="432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 </a:t>
            </a:r>
            <a:r>
              <a:rPr lang="en" sz="800"/>
              <a:t>doi:10.1186/1471-230X-6-33</a:t>
            </a:r>
            <a:endParaRPr sz="800"/>
          </a:p>
        </p:txBody>
      </p:sp>
      <p:sp>
        <p:nvSpPr>
          <p:cNvPr id="345" name="Google Shape;345;p30"/>
          <p:cNvSpPr txBox="1"/>
          <p:nvPr>
            <p:ph type="title"/>
          </p:nvPr>
        </p:nvSpPr>
        <p:spPr>
          <a:xfrm>
            <a:off x="96225" y="135100"/>
            <a:ext cx="41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지방간 진단 기준 수정</a:t>
            </a:r>
            <a:endParaRPr sz="2500"/>
          </a:p>
        </p:txBody>
      </p:sp>
      <p:graphicFrame>
        <p:nvGraphicFramePr>
          <p:cNvPr id="346" name="Google Shape;346;p30"/>
          <p:cNvGraphicFramePr/>
          <p:nvPr/>
        </p:nvGraphicFramePr>
        <p:xfrm>
          <a:off x="149338" y="139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{7F6C311E-2A4C-4422-B3D4-1660381B6648}</a:tableStyleId>
              </a:tblPr>
              <a:tblGrid>
                <a:gridCol w="1529275"/>
                <a:gridCol w="3201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SICK_SYM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Alcoholic Fatty Liver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K760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Nonalcoholic Fatty Liver, NEC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30"/>
          <p:cNvCxnSpPr/>
          <p:nvPr/>
        </p:nvCxnSpPr>
        <p:spPr>
          <a:xfrm>
            <a:off x="2590800" y="2774563"/>
            <a:ext cx="0" cy="473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4994775" y="1287775"/>
            <a:ext cx="4083300" cy="21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FLI 의 경우에는 비알코올성 지방간을 기준으로 만들어짐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기존 데이터는 알코올성, 비알코올성 지방간을 포함하여 구성하였기 때문에 알코올성 지방간을 포함하는 경우에 대해서 FLI와 같은 진단 기준 필요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38" y="3367225"/>
            <a:ext cx="4987324" cy="12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00" y="847000"/>
            <a:ext cx="5414851" cy="134718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/>
        </p:nvSpPr>
        <p:spPr>
          <a:xfrm>
            <a:off x="-111250" y="2984375"/>
            <a:ext cx="36426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 Condensed"/>
              <a:buChar char="●"/>
            </a:pPr>
            <a:r>
              <a:rPr b="1" lang="en" sz="1300">
                <a:solidFill>
                  <a:srgbClr val="38761D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엔테카비어</a:t>
            </a:r>
            <a:r>
              <a:rPr b="1" lang="en" sz="1300">
                <a:solidFill>
                  <a:srgbClr val="38761D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(간염)</a:t>
            </a:r>
            <a:endParaRPr b="1" sz="1300">
              <a:solidFill>
                <a:srgbClr val="38761D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            487203ATB(1mg) ,487202ATB(0.5mg)</a:t>
            </a:r>
            <a:endParaRPr sz="13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Fira Sans Condensed"/>
              <a:buChar char="●"/>
            </a:pPr>
            <a:r>
              <a:rPr b="1" lang="en" sz="1300">
                <a:solidFill>
                  <a:srgbClr val="38761D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테노포비어 디소프록실 푸마르산(간염)</a:t>
            </a:r>
            <a:endParaRPr b="1" sz="1300">
              <a:solidFill>
                <a:srgbClr val="38761D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493901ATB(300mg)</a:t>
            </a:r>
            <a:endParaRPr sz="13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26900" y="4627800"/>
            <a:ext cx="432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 </a:t>
            </a:r>
            <a:r>
              <a:rPr lang="en" sz="800"/>
              <a:t>doi: </a:t>
            </a:r>
            <a:r>
              <a:rPr lang="en" sz="800">
                <a:highlight>
                  <a:srgbClr val="FFFFFF"/>
                </a:highlight>
                <a:uFill>
                  <a:noFill/>
                </a:uFill>
                <a:hlinkClick r:id="rId4"/>
              </a:rPr>
              <a:t>10.1136/gutjnl-2019-318947</a:t>
            </a:r>
            <a:r>
              <a:rPr lang="en" sz="800"/>
              <a:t>,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3. http://www.medigatenews.com/news/859547151</a:t>
            </a:r>
            <a:endParaRPr sz="800"/>
          </a:p>
        </p:txBody>
      </p:sp>
      <p:sp>
        <p:nvSpPr>
          <p:cNvPr id="357" name="Google Shape;357;p31"/>
          <p:cNvSpPr txBox="1"/>
          <p:nvPr>
            <p:ph type="title"/>
          </p:nvPr>
        </p:nvSpPr>
        <p:spPr>
          <a:xfrm>
            <a:off x="96225" y="135100"/>
            <a:ext cx="62148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	항바이러스 및 항암 제약 코드 추가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58" name="Google Shape;358;p31"/>
          <p:cNvSpPr txBox="1"/>
          <p:nvPr/>
        </p:nvSpPr>
        <p:spPr>
          <a:xfrm>
            <a:off x="3146925" y="2908175"/>
            <a:ext cx="30495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Fira Sans Condensed"/>
              <a:buChar char="●"/>
            </a:pPr>
            <a:r>
              <a:rPr b="1" lang="en" sz="1300">
                <a:solidFill>
                  <a:srgbClr val="E69138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소라페닙토실레이트(1 차 항암)</a:t>
            </a:r>
            <a:endParaRPr b="1" sz="1300">
              <a:solidFill>
                <a:srgbClr val="38761D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488001ATB(200mg)</a:t>
            </a:r>
            <a:endParaRPr sz="13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Fira Sans Condensed"/>
              <a:buChar char="●"/>
            </a:pPr>
            <a:r>
              <a:rPr b="1" lang="en" sz="1300">
                <a:solidFill>
                  <a:srgbClr val="E69138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렌바티닙메실산염(1차 항암)</a:t>
            </a:r>
            <a:endParaRPr sz="1300">
              <a:solidFill>
                <a:srgbClr val="E69138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645201ASH(4mg), 645202ASH(4mg)</a:t>
            </a:r>
            <a:endParaRPr sz="13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5928875" y="2823900"/>
            <a:ext cx="31362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C27BA0"/>
              </a:buClr>
              <a:buSzPts val="1300"/>
              <a:buFont typeface="Fira Sans Condensed"/>
              <a:buChar char="●"/>
            </a:pPr>
            <a:r>
              <a:rPr b="1" lang="en" sz="1300">
                <a:solidFill>
                  <a:srgbClr val="C27B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레고라페닙(2차 항암)</a:t>
            </a:r>
            <a:endParaRPr b="1" sz="1300">
              <a:solidFill>
                <a:srgbClr val="C27BA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624801ATB(40mg)</a:t>
            </a:r>
            <a:endParaRPr sz="13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C27BA0"/>
              </a:buClr>
              <a:buSzPts val="1300"/>
              <a:buFont typeface="Fira Sans Condensed"/>
              <a:buChar char="●"/>
            </a:pPr>
            <a:r>
              <a:rPr b="1" lang="en" sz="1300">
                <a:solidFill>
                  <a:srgbClr val="C27B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카보잔티닙(2차 항암)</a:t>
            </a:r>
            <a:endParaRPr b="1" sz="1300">
              <a:solidFill>
                <a:srgbClr val="C27BA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666401ATB(60mg), 666402ATB(40mg), </a:t>
            </a:r>
            <a:endParaRPr sz="13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666403ATB(20mg)</a:t>
            </a:r>
            <a:endParaRPr sz="13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360" name="Google Shape;360;p31"/>
          <p:cNvCxnSpPr/>
          <p:nvPr/>
        </p:nvCxnSpPr>
        <p:spPr>
          <a:xfrm rot="10800000">
            <a:off x="4588510" y="1625210"/>
            <a:ext cx="0" cy="77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1"/>
          <p:cNvCxnSpPr/>
          <p:nvPr/>
        </p:nvCxnSpPr>
        <p:spPr>
          <a:xfrm rot="10800000">
            <a:off x="1129825" y="2398325"/>
            <a:ext cx="3468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1"/>
          <p:cNvCxnSpPr/>
          <p:nvPr/>
        </p:nvCxnSpPr>
        <p:spPr>
          <a:xfrm>
            <a:off x="1119875" y="2381577"/>
            <a:ext cx="0" cy="57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/>
          <p:nvPr/>
        </p:nvCxnSpPr>
        <p:spPr>
          <a:xfrm rot="10800000">
            <a:off x="5639025" y="1655150"/>
            <a:ext cx="0" cy="67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1"/>
          <p:cNvCxnSpPr/>
          <p:nvPr/>
        </p:nvCxnSpPr>
        <p:spPr>
          <a:xfrm>
            <a:off x="5622271" y="2338850"/>
            <a:ext cx="1476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1"/>
          <p:cNvCxnSpPr>
            <a:stCxn id="358" idx="0"/>
          </p:cNvCxnSpPr>
          <p:nvPr/>
        </p:nvCxnSpPr>
        <p:spPr>
          <a:xfrm flipH="1" rot="10800000">
            <a:off x="4671675" y="2348675"/>
            <a:ext cx="967500" cy="55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1"/>
          <p:cNvCxnSpPr/>
          <p:nvPr/>
        </p:nvCxnSpPr>
        <p:spPr>
          <a:xfrm>
            <a:off x="7105750" y="2338865"/>
            <a:ext cx="0" cy="37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3" y="960700"/>
            <a:ext cx="5414851" cy="1347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 txBox="1"/>
          <p:nvPr>
            <p:ph type="title"/>
          </p:nvPr>
        </p:nvSpPr>
        <p:spPr>
          <a:xfrm>
            <a:off x="96225" y="135100"/>
            <a:ext cx="49680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</a:t>
            </a:r>
            <a:r>
              <a:rPr lang="en" sz="2500"/>
              <a:t>.	고위험군 모델 분리</a:t>
            </a:r>
            <a:endParaRPr sz="2500"/>
          </a:p>
        </p:txBody>
      </p:sp>
      <p:graphicFrame>
        <p:nvGraphicFramePr>
          <p:cNvPr id="373" name="Google Shape;373;p32"/>
          <p:cNvGraphicFramePr/>
          <p:nvPr/>
        </p:nvGraphicFramePr>
        <p:xfrm>
          <a:off x="257525" y="272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{7F6C311E-2A4C-4422-B3D4-1660381B6648}</a:tableStyleId>
              </a:tblPr>
              <a:tblGrid>
                <a:gridCol w="1884750"/>
                <a:gridCol w="1279125"/>
                <a:gridCol w="186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HIGH_RISK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</a:t>
                      </a:r>
                      <a:r>
                        <a:rPr lang="en"/>
                        <a:t> HIGH_RISK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Cirrhosis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Cirrhosis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HBV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HBV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p32"/>
          <p:cNvSpPr/>
          <p:nvPr/>
        </p:nvSpPr>
        <p:spPr>
          <a:xfrm>
            <a:off x="2329804" y="3481100"/>
            <a:ext cx="862200" cy="43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5470550" y="1093075"/>
            <a:ext cx="3438900" cy="26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HBV와 HCV의 경우 전이 상황이 다르기 때문에 같은 그룹으로 포함 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기존의 간경변 및 기타 간질환, HBV, HCV로 분리하여 전이 확률 정확도 상승 기대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0" y="995025"/>
            <a:ext cx="6017700" cy="39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3"/>
          <p:cNvSpPr txBox="1"/>
          <p:nvPr>
            <p:ph idx="2" type="title"/>
          </p:nvPr>
        </p:nvSpPr>
        <p:spPr>
          <a:xfrm>
            <a:off x="76350" y="122275"/>
            <a:ext cx="2074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en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구축단계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3"/>
          <p:cNvSpPr txBox="1"/>
          <p:nvPr>
            <p:ph idx="4294967295" type="subTitle"/>
          </p:nvPr>
        </p:nvSpPr>
        <p:spPr>
          <a:xfrm>
            <a:off x="5597300" y="1522950"/>
            <a:ext cx="35514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200301 T20(명세서) 데이터가 버퍼문제로 로드가 되지 않음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-&gt; 데이터 손상문제로 파악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SAS 코드 40~50 % 정도 SQL로 변환 완료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83" name="Google Shape;383;p33"/>
          <p:cNvCxnSpPr>
            <a:stCxn id="382" idx="0"/>
            <a:endCxn id="381" idx="3"/>
          </p:cNvCxnSpPr>
          <p:nvPr/>
        </p:nvCxnSpPr>
        <p:spPr>
          <a:xfrm flipH="1" rot="5400000">
            <a:off x="4204700" y="-1645350"/>
            <a:ext cx="1114200" cy="5222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3"/>
          <p:cNvCxnSpPr>
            <a:stCxn id="381" idx="3"/>
          </p:cNvCxnSpPr>
          <p:nvPr/>
        </p:nvCxnSpPr>
        <p:spPr>
          <a:xfrm>
            <a:off x="2150550" y="408625"/>
            <a:ext cx="6300" cy="33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3"/>
          <p:cNvSpPr/>
          <p:nvPr/>
        </p:nvSpPr>
        <p:spPr>
          <a:xfrm>
            <a:off x="1337900" y="921675"/>
            <a:ext cx="1011000" cy="783000"/>
          </a:xfrm>
          <a:prstGeom prst="rect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4"/>
          <p:cNvPicPr preferRelativeResize="0"/>
          <p:nvPr/>
        </p:nvPicPr>
        <p:blipFill rotWithShape="1">
          <a:blip r:embed="rId3">
            <a:alphaModFix/>
          </a:blip>
          <a:srcRect b="0" l="37764" r="0" t="0"/>
          <a:stretch/>
        </p:blipFill>
        <p:spPr>
          <a:xfrm>
            <a:off x="367700" y="995025"/>
            <a:ext cx="3745150" cy="39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4"/>
          <p:cNvSpPr txBox="1"/>
          <p:nvPr>
            <p:ph idx="2" type="title"/>
          </p:nvPr>
        </p:nvSpPr>
        <p:spPr>
          <a:xfrm>
            <a:off x="76350" y="122275"/>
            <a:ext cx="291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5. 양성판정기준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2807725" y="1655050"/>
            <a:ext cx="1129800" cy="10704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 txBox="1"/>
          <p:nvPr>
            <p:ph idx="4294967295" type="body"/>
          </p:nvPr>
        </p:nvSpPr>
        <p:spPr>
          <a:xfrm>
            <a:off x="4756925" y="1071225"/>
            <a:ext cx="40833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기존의 간암 양성판정 기준의 경우 초음파 검사, AFP, 종합판정이 간암의심인 경우에 대해서 하나라도 포함될 경우 양성 판정 처리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모델 설정 요소는 당해 년도까지의  간암 확진자를 포함하지 않음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따라서 종합판정 기준을 간암 상병코드로 진행하는 것에 대해서  간암에 대한 상병코드가 존재하지 않기 때문에 적용 불가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3587100" y="2285400"/>
            <a:ext cx="196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감사합니다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