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Fira Sans Condensed ExtraBold"/>
      <p:bold r:id="rId16"/>
      <p:boldItalic r:id="rId17"/>
    </p:embeddedFont>
    <p:embeddedFont>
      <p:font typeface="Fira Sans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85CBDE-3C31-43DA-8A17-7D4DBE6ECD58}">
  <a:tblStyle styleId="{BA85CBDE-3C31-43DA-8A17-7D4DBE6ECD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-italic.fntdata"/><Relationship Id="rId21" Type="http://schemas.openxmlformats.org/officeDocument/2006/relationships/font" Target="fonts/FiraSans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FiraSansCondensedExtraBold-boldItalic.fntdata"/><Relationship Id="rId16" Type="http://schemas.openxmlformats.org/officeDocument/2006/relationships/font" Target="fonts/FiraSansCondensedExtraBold-bold.fntdata"/><Relationship Id="rId19" Type="http://schemas.openxmlformats.org/officeDocument/2006/relationships/font" Target="fonts/FiraSansCondensed-bold.fntdata"/><Relationship Id="rId18" Type="http://schemas.openxmlformats.org/officeDocument/2006/relationships/font" Target="fonts/FiraSans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e13e9d5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e13e9d5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d996536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d996536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d996536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cd996536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d9965360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d9965360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dcaf7e5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dcaf7e5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dcaf7e5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dcaf7e5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245dc5c7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245dc5c7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e13e9d54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e13e9d54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1" name="Google Shape;11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7" name="Google Shape;17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311700" y="315222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14" name="Google Shape;114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15" name="Google Shape;115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21" name="Google Shape;121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bullet points">
  <p:cSld name="TITLE_AND_BODY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672350" y="1194800"/>
            <a:ext cx="70557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9pPr>
          </a:lstStyle>
          <a:p/>
        </p:txBody>
      </p:sp>
      <p:sp>
        <p:nvSpPr>
          <p:cNvPr id="131" name="Google Shape;131;p1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32" name="Google Shape;132;p1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133" name="Google Shape;133;p1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2" type="title"/>
          </p:nvPr>
        </p:nvSpPr>
        <p:spPr>
          <a:xfrm>
            <a:off x="1028575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1028575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3" type="title"/>
          </p:nvPr>
        </p:nvSpPr>
        <p:spPr>
          <a:xfrm>
            <a:off x="3424350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4" type="subTitle"/>
          </p:nvPr>
        </p:nvSpPr>
        <p:spPr>
          <a:xfrm>
            <a:off x="3424350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5" type="title"/>
          </p:nvPr>
        </p:nvSpPr>
        <p:spPr>
          <a:xfrm>
            <a:off x="5820075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6" type="subTitle"/>
          </p:nvPr>
        </p:nvSpPr>
        <p:spPr>
          <a:xfrm>
            <a:off x="5820075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7" type="title"/>
          </p:nvPr>
        </p:nvSpPr>
        <p:spPr>
          <a:xfrm>
            <a:off x="2226488" y="3630275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idx="8" type="subTitle"/>
          </p:nvPr>
        </p:nvSpPr>
        <p:spPr>
          <a:xfrm>
            <a:off x="2226488" y="4057474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9" type="title"/>
          </p:nvPr>
        </p:nvSpPr>
        <p:spPr>
          <a:xfrm>
            <a:off x="4622213" y="3630275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50" name="Google Shape;150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51" name="Google Shape;151;p1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4"/>
          <p:cNvSpPr txBox="1"/>
          <p:nvPr>
            <p:ph idx="13" type="subTitle"/>
          </p:nvPr>
        </p:nvSpPr>
        <p:spPr>
          <a:xfrm>
            <a:off x="4622213" y="4057474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hasCustomPrompt="1" idx="14" type="title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14"/>
          <p:cNvSpPr txBox="1"/>
          <p:nvPr>
            <p:ph hasCustomPrompt="1" idx="15" type="title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9" name="Google Shape;159;p14"/>
          <p:cNvSpPr txBox="1"/>
          <p:nvPr>
            <p:ph hasCustomPrompt="1" idx="16" type="title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/>
          <p:nvPr>
            <p:ph hasCustomPrompt="1" idx="17" type="title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1" name="Google Shape;161;p14"/>
          <p:cNvSpPr txBox="1"/>
          <p:nvPr>
            <p:ph hasCustomPrompt="1" idx="18" type="title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2" name="Google Shape;16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 1">
  <p:cSld name="ONE_COLUMN_TEXT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5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5" name="Google Shape;165;p1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5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2" type="title"/>
          </p:nvPr>
        </p:nvSpPr>
        <p:spPr>
          <a:xfrm>
            <a:off x="120562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120562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3" type="title"/>
          </p:nvPr>
        </p:nvSpPr>
        <p:spPr>
          <a:xfrm>
            <a:off x="3601350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4" name="Google Shape;174;p15"/>
          <p:cNvSpPr txBox="1"/>
          <p:nvPr>
            <p:ph idx="4" type="subTitle"/>
          </p:nvPr>
        </p:nvSpPr>
        <p:spPr>
          <a:xfrm>
            <a:off x="3601350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5" type="title"/>
          </p:nvPr>
        </p:nvSpPr>
        <p:spPr>
          <a:xfrm>
            <a:off x="599707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6" name="Google Shape;176;p15"/>
          <p:cNvSpPr txBox="1"/>
          <p:nvPr>
            <p:ph idx="6" type="subTitle"/>
          </p:nvPr>
        </p:nvSpPr>
        <p:spPr>
          <a:xfrm>
            <a:off x="599707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">
  <p:cSld name="ONE_COLUMN_TEXT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6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80" name="Google Shape;180;p1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idx="2" type="title"/>
          </p:nvPr>
        </p:nvSpPr>
        <p:spPr>
          <a:xfrm>
            <a:off x="768300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16"/>
          <p:cNvSpPr txBox="1"/>
          <p:nvPr>
            <p:ph idx="1" type="subTitle"/>
          </p:nvPr>
        </p:nvSpPr>
        <p:spPr>
          <a:xfrm>
            <a:off x="768300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6"/>
          <p:cNvSpPr txBox="1"/>
          <p:nvPr>
            <p:ph idx="3" type="title"/>
          </p:nvPr>
        </p:nvSpPr>
        <p:spPr>
          <a:xfrm>
            <a:off x="2748584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16"/>
          <p:cNvSpPr txBox="1"/>
          <p:nvPr>
            <p:ph idx="4" type="subTitle"/>
          </p:nvPr>
        </p:nvSpPr>
        <p:spPr>
          <a:xfrm>
            <a:off x="2748584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6"/>
          <p:cNvSpPr txBox="1"/>
          <p:nvPr>
            <p:ph idx="5" type="title"/>
          </p:nvPr>
        </p:nvSpPr>
        <p:spPr>
          <a:xfrm>
            <a:off x="4728868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16"/>
          <p:cNvSpPr txBox="1"/>
          <p:nvPr>
            <p:ph idx="6" type="subTitle"/>
          </p:nvPr>
        </p:nvSpPr>
        <p:spPr>
          <a:xfrm>
            <a:off x="4728868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7" type="title"/>
          </p:nvPr>
        </p:nvSpPr>
        <p:spPr>
          <a:xfrm>
            <a:off x="6709175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16"/>
          <p:cNvSpPr txBox="1"/>
          <p:nvPr>
            <p:ph idx="8" type="subTitle"/>
          </p:nvPr>
        </p:nvSpPr>
        <p:spPr>
          <a:xfrm>
            <a:off x="6709175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ONLY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7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197" name="Google Shape;197;p1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2" type="title"/>
          </p:nvPr>
        </p:nvSpPr>
        <p:spPr>
          <a:xfrm>
            <a:off x="1620663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17"/>
          <p:cNvSpPr txBox="1"/>
          <p:nvPr>
            <p:ph idx="1" type="subTitle"/>
          </p:nvPr>
        </p:nvSpPr>
        <p:spPr>
          <a:xfrm>
            <a:off x="1620663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7"/>
          <p:cNvSpPr txBox="1"/>
          <p:nvPr>
            <p:ph idx="3" type="title"/>
          </p:nvPr>
        </p:nvSpPr>
        <p:spPr>
          <a:xfrm>
            <a:off x="5133228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6" name="Google Shape;206;p17"/>
          <p:cNvSpPr txBox="1"/>
          <p:nvPr>
            <p:ph idx="4" type="subTitle"/>
          </p:nvPr>
        </p:nvSpPr>
        <p:spPr>
          <a:xfrm>
            <a:off x="5133228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NE_COLUMN_TEXT_1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8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210" name="Google Shape;210;p18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8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 1 ">
  <p:cSld name="ONE_COLUMN_TEXT_1_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 rot="-5400000">
            <a:off x="-1111927" y="326821"/>
            <a:ext cx="6250236" cy="6469514"/>
            <a:chOff x="1279825" y="238125"/>
            <a:chExt cx="5060100" cy="5237625"/>
          </a:xfrm>
        </p:grpSpPr>
        <p:sp>
          <p:nvSpPr>
            <p:cNvPr id="219" name="Google Shape;219;p1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5" name="Google Shape;225;p19"/>
          <p:cNvSpPr txBox="1"/>
          <p:nvPr>
            <p:ph idx="2" type="title"/>
          </p:nvPr>
        </p:nvSpPr>
        <p:spPr>
          <a:xfrm>
            <a:off x="120562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6" name="Google Shape;226;p19"/>
          <p:cNvSpPr txBox="1"/>
          <p:nvPr>
            <p:ph idx="1" type="subTitle"/>
          </p:nvPr>
        </p:nvSpPr>
        <p:spPr>
          <a:xfrm>
            <a:off x="120562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9"/>
          <p:cNvSpPr txBox="1"/>
          <p:nvPr>
            <p:ph idx="3" type="title"/>
          </p:nvPr>
        </p:nvSpPr>
        <p:spPr>
          <a:xfrm>
            <a:off x="3601350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8" name="Google Shape;228;p19"/>
          <p:cNvSpPr txBox="1"/>
          <p:nvPr>
            <p:ph idx="4" type="subTitle"/>
          </p:nvPr>
        </p:nvSpPr>
        <p:spPr>
          <a:xfrm>
            <a:off x="3601350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9"/>
          <p:cNvSpPr txBox="1"/>
          <p:nvPr>
            <p:ph idx="5" type="title"/>
          </p:nvPr>
        </p:nvSpPr>
        <p:spPr>
          <a:xfrm>
            <a:off x="599707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0" name="Google Shape;230;p19"/>
          <p:cNvSpPr txBox="1"/>
          <p:nvPr>
            <p:ph idx="6" type="subTitle"/>
          </p:nvPr>
        </p:nvSpPr>
        <p:spPr>
          <a:xfrm>
            <a:off x="599707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idx="7" type="title"/>
          </p:nvPr>
        </p:nvSpPr>
        <p:spPr>
          <a:xfrm>
            <a:off x="1205625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2" name="Google Shape;232;p19"/>
          <p:cNvSpPr txBox="1"/>
          <p:nvPr>
            <p:ph idx="8" type="subTitle"/>
          </p:nvPr>
        </p:nvSpPr>
        <p:spPr>
          <a:xfrm>
            <a:off x="1205625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9" type="title"/>
          </p:nvPr>
        </p:nvSpPr>
        <p:spPr>
          <a:xfrm>
            <a:off x="3601350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4" name="Google Shape;234;p19"/>
          <p:cNvSpPr txBox="1"/>
          <p:nvPr>
            <p:ph idx="13" type="subTitle"/>
          </p:nvPr>
        </p:nvSpPr>
        <p:spPr>
          <a:xfrm>
            <a:off x="3601350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9"/>
          <p:cNvSpPr txBox="1"/>
          <p:nvPr>
            <p:ph idx="14" type="title"/>
          </p:nvPr>
        </p:nvSpPr>
        <p:spPr>
          <a:xfrm>
            <a:off x="5997075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6" name="Google Shape;236;p19"/>
          <p:cNvSpPr txBox="1"/>
          <p:nvPr>
            <p:ph idx="15" type="subTitle"/>
          </p:nvPr>
        </p:nvSpPr>
        <p:spPr>
          <a:xfrm>
            <a:off x="5997075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4">
  <p:cSld name="TITLE_ONLY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0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240" name="Google Shape;240;p2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6" name="Google Shape;246;p20"/>
          <p:cNvSpPr txBox="1"/>
          <p:nvPr>
            <p:ph idx="2" type="title"/>
          </p:nvPr>
        </p:nvSpPr>
        <p:spPr>
          <a:xfrm>
            <a:off x="1620663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" name="Google Shape;247;p20"/>
          <p:cNvSpPr txBox="1"/>
          <p:nvPr>
            <p:ph idx="1" type="subTitle"/>
          </p:nvPr>
        </p:nvSpPr>
        <p:spPr>
          <a:xfrm>
            <a:off x="1620663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3" type="title"/>
          </p:nvPr>
        </p:nvSpPr>
        <p:spPr>
          <a:xfrm>
            <a:off x="5133228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20"/>
          <p:cNvSpPr txBox="1"/>
          <p:nvPr>
            <p:ph idx="4" type="subTitle"/>
          </p:nvPr>
        </p:nvSpPr>
        <p:spPr>
          <a:xfrm>
            <a:off x="5133228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26" name="Google Shape;26;p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3">
  <p:cSld name="ONE_COLUMN_TEXT_1_4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253" name="Google Shape;253;p2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9" name="Google Shape;259;p21"/>
          <p:cNvSpPr txBox="1"/>
          <p:nvPr>
            <p:ph idx="2" type="title"/>
          </p:nvPr>
        </p:nvSpPr>
        <p:spPr>
          <a:xfrm>
            <a:off x="1298588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21"/>
          <p:cNvSpPr txBox="1"/>
          <p:nvPr>
            <p:ph idx="1" type="subTitle"/>
          </p:nvPr>
        </p:nvSpPr>
        <p:spPr>
          <a:xfrm>
            <a:off x="1298588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3" type="title"/>
          </p:nvPr>
        </p:nvSpPr>
        <p:spPr>
          <a:xfrm>
            <a:off x="5904113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21"/>
          <p:cNvSpPr txBox="1"/>
          <p:nvPr>
            <p:ph idx="4" type="subTitle"/>
          </p:nvPr>
        </p:nvSpPr>
        <p:spPr>
          <a:xfrm>
            <a:off x="5904113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5" type="title"/>
          </p:nvPr>
        </p:nvSpPr>
        <p:spPr>
          <a:xfrm>
            <a:off x="1298588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4" name="Google Shape;264;p21"/>
          <p:cNvSpPr txBox="1"/>
          <p:nvPr>
            <p:ph idx="6" type="subTitle"/>
          </p:nvPr>
        </p:nvSpPr>
        <p:spPr>
          <a:xfrm>
            <a:off x="1298588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1"/>
          <p:cNvSpPr txBox="1"/>
          <p:nvPr>
            <p:ph idx="7" type="title"/>
          </p:nvPr>
        </p:nvSpPr>
        <p:spPr>
          <a:xfrm>
            <a:off x="5904113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21"/>
          <p:cNvSpPr txBox="1"/>
          <p:nvPr>
            <p:ph idx="8" type="subTitle"/>
          </p:nvPr>
        </p:nvSpPr>
        <p:spPr>
          <a:xfrm>
            <a:off x="5904113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70" name="Google Shape;270;p2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6" name="Google Shape;276;p2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7" name="Google Shape;27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761513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2" type="body"/>
          </p:nvPr>
        </p:nvSpPr>
        <p:spPr>
          <a:xfrm>
            <a:off x="4872787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4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85" name="Google Shape;285;p2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4"/>
          <p:cNvSpPr txBox="1"/>
          <p:nvPr>
            <p:ph idx="1" type="subTitle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1" name="Google Shape;291;p2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2" name="Google Shape;292;p24"/>
          <p:cNvSpPr txBox="1"/>
          <p:nvPr/>
        </p:nvSpPr>
        <p:spPr>
          <a:xfrm>
            <a:off x="672350" y="3500400"/>
            <a:ext cx="3176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93" name="Google Shape;29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5"/>
          <p:cNvGrpSpPr/>
          <p:nvPr/>
        </p:nvGrpSpPr>
        <p:grpSpPr>
          <a:xfrm rot="10800000">
            <a:off x="4860898" y="-433179"/>
            <a:ext cx="6250236" cy="6469514"/>
            <a:chOff x="1279825" y="238125"/>
            <a:chExt cx="5060100" cy="5237625"/>
          </a:xfrm>
        </p:grpSpPr>
        <p:sp>
          <p:nvSpPr>
            <p:cNvPr id="296" name="Google Shape;296;p2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 rot="10800000">
            <a:off x="-1005577" y="-3848429"/>
            <a:ext cx="6250236" cy="6469514"/>
            <a:chOff x="1279825" y="238125"/>
            <a:chExt cx="5060100" cy="5237625"/>
          </a:xfrm>
        </p:grpSpPr>
        <p:sp>
          <p:nvSpPr>
            <p:cNvPr id="302" name="Google Shape;302;p2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6"/>
          <p:cNvGrpSpPr/>
          <p:nvPr/>
        </p:nvGrpSpPr>
        <p:grpSpPr>
          <a:xfrm rot="10800000">
            <a:off x="-4448327" y="-1507354"/>
            <a:ext cx="6250236" cy="6469514"/>
            <a:chOff x="1279825" y="238125"/>
            <a:chExt cx="5060100" cy="5237625"/>
          </a:xfrm>
        </p:grpSpPr>
        <p:sp>
          <p:nvSpPr>
            <p:cNvPr id="310" name="Google Shape;310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26"/>
          <p:cNvGrpSpPr/>
          <p:nvPr/>
        </p:nvGrpSpPr>
        <p:grpSpPr>
          <a:xfrm rot="10800000">
            <a:off x="4530373" y="-5087829"/>
            <a:ext cx="6250236" cy="6469514"/>
            <a:chOff x="1279825" y="238125"/>
            <a:chExt cx="5060100" cy="5237625"/>
          </a:xfrm>
        </p:grpSpPr>
        <p:sp>
          <p:nvSpPr>
            <p:cNvPr id="316" name="Google Shape;316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26"/>
          <p:cNvGrpSpPr/>
          <p:nvPr/>
        </p:nvGrpSpPr>
        <p:grpSpPr>
          <a:xfrm rot="10800000">
            <a:off x="3538873" y="2238396"/>
            <a:ext cx="6250236" cy="6469514"/>
            <a:chOff x="1279825" y="238125"/>
            <a:chExt cx="5060100" cy="5237625"/>
          </a:xfrm>
        </p:grpSpPr>
        <p:sp>
          <p:nvSpPr>
            <p:cNvPr id="322" name="Google Shape;322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7"/>
          <p:cNvGrpSpPr/>
          <p:nvPr/>
        </p:nvGrpSpPr>
        <p:grpSpPr>
          <a:xfrm rot="10800000">
            <a:off x="-3429277" y="-3325129"/>
            <a:ext cx="6250236" cy="6469514"/>
            <a:chOff x="1279825" y="238125"/>
            <a:chExt cx="5060100" cy="5237625"/>
          </a:xfrm>
        </p:grpSpPr>
        <p:sp>
          <p:nvSpPr>
            <p:cNvPr id="330" name="Google Shape;330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27"/>
          <p:cNvGrpSpPr/>
          <p:nvPr/>
        </p:nvGrpSpPr>
        <p:grpSpPr>
          <a:xfrm rot="10800000">
            <a:off x="-3580477" y="2238396"/>
            <a:ext cx="6250236" cy="6469514"/>
            <a:chOff x="1279825" y="238125"/>
            <a:chExt cx="5060100" cy="5237625"/>
          </a:xfrm>
        </p:grpSpPr>
        <p:sp>
          <p:nvSpPr>
            <p:cNvPr id="336" name="Google Shape;336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27"/>
          <p:cNvGrpSpPr/>
          <p:nvPr/>
        </p:nvGrpSpPr>
        <p:grpSpPr>
          <a:xfrm rot="10800000">
            <a:off x="261348" y="2844321"/>
            <a:ext cx="6250236" cy="6469514"/>
            <a:chOff x="1279825" y="238125"/>
            <a:chExt cx="5060100" cy="5237625"/>
          </a:xfrm>
        </p:grpSpPr>
        <p:sp>
          <p:nvSpPr>
            <p:cNvPr id="342" name="Google Shape;342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 rot="10800000">
            <a:off x="-1838342" y="-2631754"/>
            <a:ext cx="4837456" cy="5007170"/>
            <a:chOff x="1279825" y="238125"/>
            <a:chExt cx="5060100" cy="5237625"/>
          </a:xfrm>
        </p:grpSpPr>
        <p:sp>
          <p:nvSpPr>
            <p:cNvPr id="41" name="Google Shape;41;p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5"/>
          <p:cNvGrpSpPr/>
          <p:nvPr/>
        </p:nvGrpSpPr>
        <p:grpSpPr>
          <a:xfrm rot="10800000">
            <a:off x="4691720" y="2665771"/>
            <a:ext cx="4837456" cy="5007169"/>
            <a:chOff x="1279825" y="238125"/>
            <a:chExt cx="5060100" cy="5237625"/>
          </a:xfrm>
        </p:grpSpPr>
        <p:sp>
          <p:nvSpPr>
            <p:cNvPr id="47" name="Google Shape;47;p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019213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130488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8" name="Google Shape;58;p6"/>
          <p:cNvGrpSpPr/>
          <p:nvPr/>
        </p:nvGrpSpPr>
        <p:grpSpPr>
          <a:xfrm rot="10800000">
            <a:off x="4917620" y="2571996"/>
            <a:ext cx="4837456" cy="5007169"/>
            <a:chOff x="1279825" y="238125"/>
            <a:chExt cx="5060100" cy="5237625"/>
          </a:xfrm>
        </p:grpSpPr>
        <p:sp>
          <p:nvSpPr>
            <p:cNvPr id="59" name="Google Shape;59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6"/>
          <p:cNvGrpSpPr/>
          <p:nvPr/>
        </p:nvGrpSpPr>
        <p:grpSpPr>
          <a:xfrm rot="10800000">
            <a:off x="-3607280" y="1558721"/>
            <a:ext cx="4837456" cy="5007169"/>
            <a:chOff x="1279825" y="238125"/>
            <a:chExt cx="5060100" cy="5237625"/>
          </a:xfrm>
        </p:grpSpPr>
        <p:sp>
          <p:nvSpPr>
            <p:cNvPr id="65" name="Google Shape;65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6"/>
          <p:cNvGrpSpPr/>
          <p:nvPr/>
        </p:nvGrpSpPr>
        <p:grpSpPr>
          <a:xfrm rot="10800000">
            <a:off x="4592245" y="-3998029"/>
            <a:ext cx="4837456" cy="5007169"/>
            <a:chOff x="1279825" y="238125"/>
            <a:chExt cx="5060100" cy="5237625"/>
          </a:xfrm>
        </p:grpSpPr>
        <p:sp>
          <p:nvSpPr>
            <p:cNvPr id="71" name="Google Shape;71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79" name="Google Shape;79;p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5106225" y="526350"/>
            <a:ext cx="3186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 rot="-5400000">
            <a:off x="-1541570" y="146598"/>
            <a:ext cx="6070096" cy="6283055"/>
            <a:chOff x="1279825" y="238125"/>
            <a:chExt cx="5060100" cy="5237625"/>
          </a:xfrm>
        </p:grpSpPr>
        <p:sp>
          <p:nvSpPr>
            <p:cNvPr id="92" name="Google Shape;92;p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/>
          <p:nvPr/>
        </p:nvSpPr>
        <p:spPr>
          <a:xfrm>
            <a:off x="4572000" y="1432775"/>
            <a:ext cx="4572000" cy="371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672350" y="1269850"/>
            <a:ext cx="29418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9"/>
          <p:cNvSpPr txBox="1"/>
          <p:nvPr>
            <p:ph idx="2" type="body"/>
          </p:nvPr>
        </p:nvSpPr>
        <p:spPr>
          <a:xfrm>
            <a:off x="5114850" y="1947725"/>
            <a:ext cx="3333900" cy="26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0"/>
          <p:cNvGrpSpPr/>
          <p:nvPr/>
        </p:nvGrpSpPr>
        <p:grpSpPr>
          <a:xfrm>
            <a:off x="-1996652" y="-663004"/>
            <a:ext cx="6250236" cy="6469514"/>
            <a:chOff x="1279825" y="238125"/>
            <a:chExt cx="5060100" cy="5237625"/>
          </a:xfrm>
        </p:grpSpPr>
        <p:sp>
          <p:nvSpPr>
            <p:cNvPr id="104" name="Google Shape;104;p1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093/jnci/djh334" TargetMode="External"/><Relationship Id="rId4" Type="http://schemas.openxmlformats.org/officeDocument/2006/relationships/hyperlink" Target="https://doi.org/10.1016/j.jhep.2004.10.00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093/jnci/djh334" TargetMode="External"/><Relationship Id="rId4" Type="http://schemas.openxmlformats.org/officeDocument/2006/relationships/hyperlink" Target="https://doi.org/10.1016/j.jhep.2004.10.00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type="ctrTitle"/>
          </p:nvPr>
        </p:nvSpPr>
        <p:spPr>
          <a:xfrm>
            <a:off x="1088075" y="1164750"/>
            <a:ext cx="7166400" cy="16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Progress Report 4/15</a:t>
            </a:r>
            <a:endParaRPr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type="title"/>
          </p:nvPr>
        </p:nvSpPr>
        <p:spPr>
          <a:xfrm>
            <a:off x="90525" y="135100"/>
            <a:ext cx="41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FLI 오류 수정 </a:t>
            </a:r>
            <a:endParaRPr sz="2500"/>
          </a:p>
        </p:txBody>
      </p:sp>
      <p:pic>
        <p:nvPicPr>
          <p:cNvPr id="358" name="Google Shape;3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38" y="1249300"/>
            <a:ext cx="4987324" cy="12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9"/>
          <p:cNvSpPr txBox="1"/>
          <p:nvPr/>
        </p:nvSpPr>
        <p:spPr>
          <a:xfrm>
            <a:off x="760500" y="1268325"/>
            <a:ext cx="18429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360" name="Google Shape;360;p29"/>
          <p:cNvGraphicFramePr/>
          <p:nvPr/>
        </p:nvGraphicFramePr>
        <p:xfrm>
          <a:off x="166725" y="283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{BA85CBDE-3C31-43DA-8A17-7D4DBE6ECD58}</a:tableStyleId>
              </a:tblPr>
              <a:tblGrid>
                <a:gridCol w="1066625"/>
                <a:gridCol w="1198350"/>
                <a:gridCol w="2669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구분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상병코드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사</a:t>
                      </a:r>
                      <a:r>
                        <a:rPr lang="en"/>
                        <a:t>용 데이터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명세서</a:t>
                      </a:r>
                      <a:endParaRPr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일</a:t>
                      </a:r>
                      <a:r>
                        <a:rPr lang="en"/>
                        <a:t>반1차검진대상자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기준년도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2009~2012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*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환자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34,598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108,886 (2009</a:t>
                      </a:r>
                      <a:r>
                        <a:rPr lang="en"/>
                        <a:t>년 당해 67,633)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1" name="Google Shape;361;p29"/>
          <p:cNvSpPr txBox="1"/>
          <p:nvPr>
            <p:ph idx="1" type="body"/>
          </p:nvPr>
        </p:nvSpPr>
        <p:spPr>
          <a:xfrm>
            <a:off x="5177025" y="1258550"/>
            <a:ext cx="3846300" cy="19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/>
              <a:t>FLI 계산식에</a:t>
            </a:r>
            <a:r>
              <a:rPr lang="en" sz="1400"/>
              <a:t>서 문제 발생으로 인한 오류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분자에 100 곱해져야 했으나 분모에 계산됨 cut off가 극단적으로 낮아짐 -&gt; 해결</a:t>
            </a:r>
            <a:endParaRPr sz="14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400"/>
              <a:t>일</a:t>
            </a:r>
            <a:r>
              <a:rPr lang="en" sz="1400"/>
              <a:t>반 1차 검진대상자 사용데이터인 음주와 비만의 경우 2009~2012년 데이터 기준으로 사용하였기 때문에 동일한 기준 사용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2" name="Google Shape;36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type="title"/>
          </p:nvPr>
        </p:nvSpPr>
        <p:spPr>
          <a:xfrm>
            <a:off x="96225" y="135100"/>
            <a:ext cx="41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	가족력</a:t>
            </a:r>
            <a:endParaRPr sz="2500"/>
          </a:p>
        </p:txBody>
      </p:sp>
      <p:graphicFrame>
        <p:nvGraphicFramePr>
          <p:cNvPr id="368" name="Google Shape;368;p30"/>
          <p:cNvGraphicFramePr/>
          <p:nvPr/>
        </p:nvGraphicFramePr>
        <p:xfrm>
          <a:off x="166725" y="13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{BA85CBDE-3C31-43DA-8A17-7D4DBE6ECD58}</a:tableStyleId>
              </a:tblPr>
              <a:tblGrid>
                <a:gridCol w="1041150"/>
                <a:gridCol w="2083525"/>
                <a:gridCol w="1556275"/>
                <a:gridCol w="973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사용 데이터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변수명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레이블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환자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암문진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QC_PFHX_LVC_I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(본인) 과거병력 유무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QC_PFHX_LVC_PRT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(부모) 과거병력 유무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v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QC_PFHX_LVC_BRT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(형제) 과거병력 유무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v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QC_PFHX_LVC_SST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(자매) 과거병력 유무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v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QC_PFHX_LVC_CDR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(자녀) 과거병력 유무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vMerge="1"/>
              </a:tr>
              <a:tr h="30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일반1차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Q_FHX_ETC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기타(암포함)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325076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9" name="Google Shape;369;p30"/>
          <p:cNvSpPr txBox="1"/>
          <p:nvPr>
            <p:ph idx="1" type="body"/>
          </p:nvPr>
        </p:nvSpPr>
        <p:spPr>
          <a:xfrm>
            <a:off x="5955625" y="1394500"/>
            <a:ext cx="30678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/>
              <a:t>주어진 데이터에서 암문진과 일반1차 검진대상자에서 암 가족력 관련 변수 추출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본인 제외한 나머지 가족들에 대한 과거력 집계 → 관측치 없음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일반 1차의 경우 뇌졸중, 심장병, 고혈압, 당뇨병 이외의 나머지 질병 전체들을 의미하기 때문에 변수로서의 의미가 퇴색될 수 있음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0" name="Google Shape;37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0"/>
          <p:cNvSpPr txBox="1"/>
          <p:nvPr/>
        </p:nvSpPr>
        <p:spPr>
          <a:xfrm>
            <a:off x="11925" y="4466400"/>
            <a:ext cx="432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 </a:t>
            </a:r>
            <a:r>
              <a:rPr lang="en" sz="800">
                <a:uFill>
                  <a:noFill/>
                </a:uFill>
                <a:hlinkClick r:id="rId3"/>
              </a:rPr>
              <a:t>10.1093/jnci/djh334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 </a:t>
            </a:r>
            <a:r>
              <a:rPr lang="en" sz="800">
                <a:uFill>
                  <a:noFill/>
                </a:uFill>
                <a:hlinkClick r:id="rId4"/>
              </a:rPr>
              <a:t>10.1016/j.jhep.2004.10.005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 </a:t>
            </a:r>
            <a:r>
              <a:rPr lang="en" sz="800">
                <a:solidFill>
                  <a:schemeClr val="dk1"/>
                </a:solidFill>
              </a:rPr>
              <a:t>doi:10.1093/jjco/hyl040 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>
            <p:ph type="title"/>
          </p:nvPr>
        </p:nvSpPr>
        <p:spPr>
          <a:xfrm>
            <a:off x="96225" y="135100"/>
            <a:ext cx="41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3.	흡연</a:t>
            </a:r>
            <a:endParaRPr sz="2500"/>
          </a:p>
        </p:txBody>
      </p:sp>
      <p:sp>
        <p:nvSpPr>
          <p:cNvPr id="377" name="Google Shape;37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8" name="Google Shape;378;p31"/>
          <p:cNvGraphicFramePr/>
          <p:nvPr/>
        </p:nvGraphicFramePr>
        <p:xfrm>
          <a:off x="166725" y="8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{BA85CBDE-3C31-43DA-8A17-7D4DBE6ECD58}</a:tableStyleId>
              </a:tblPr>
              <a:tblGrid>
                <a:gridCol w="1041150"/>
                <a:gridCol w="2083525"/>
                <a:gridCol w="1556275"/>
                <a:gridCol w="4141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사용 데이터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변수명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레이블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환자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일</a:t>
                      </a:r>
                      <a:r>
                        <a:rPr lang="en" sz="1300"/>
                        <a:t>반 1차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Q_SMK_YN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현재흡연여부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Current : 472998, Ever : 502816, Never: 1130725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Q_SMK_PRE_DRT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금연전 흡연기간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499933(1~80년)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Q_SMK_PRE_AMT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금연전 흡연량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497549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Q_SMK_NOW_DRT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현재 </a:t>
                      </a:r>
                      <a:r>
                        <a:rPr lang="en" sz="1300"/>
                        <a:t>흡연기간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469935(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1~77년</a:t>
                      </a:r>
                      <a:r>
                        <a:rPr lang="en" sz="1300"/>
                        <a:t>)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Q_SMK_NOW_AMT_V09N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현재 </a:t>
                      </a:r>
                      <a:r>
                        <a:rPr lang="en" sz="1300"/>
                        <a:t>흡연량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469658</a:t>
                      </a:r>
                      <a:endParaRPr sz="13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9" name="Google Shape;379;p31"/>
          <p:cNvSpPr txBox="1"/>
          <p:nvPr>
            <p:ph idx="1" type="body"/>
          </p:nvPr>
        </p:nvSpPr>
        <p:spPr>
          <a:xfrm>
            <a:off x="166725" y="3314500"/>
            <a:ext cx="85311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대다수 cohort에서 Current Smoker, , Ever Smoker Never의 3개의 변수 형태 구성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흡연력의 경우 일반적으로 pack/year로 계산되나 문진표의 흡연량 기준은 개비 로 되어 있어 있고 기준이 명시되어 있지 않음(ex 개비/일, 개비/주 ...etc)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0" name="Google Shape;380;p31"/>
          <p:cNvSpPr txBox="1"/>
          <p:nvPr/>
        </p:nvSpPr>
        <p:spPr>
          <a:xfrm>
            <a:off x="11925" y="4618800"/>
            <a:ext cx="432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</a:t>
            </a:r>
            <a:r>
              <a:rPr lang="en" sz="600"/>
              <a:t>. </a:t>
            </a:r>
            <a:r>
              <a:rPr lang="en" sz="600">
                <a:uFill>
                  <a:noFill/>
                </a:uFill>
                <a:hlinkClick r:id="rId3"/>
              </a:rPr>
              <a:t>10.1093/jnci/djh334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2. </a:t>
            </a:r>
            <a:r>
              <a:rPr lang="en" sz="600">
                <a:uFill>
                  <a:noFill/>
                </a:uFill>
                <a:hlinkClick r:id="rId4"/>
              </a:rPr>
              <a:t>10.1016/j.jhep.2004.10.005</a:t>
            </a:r>
            <a:endParaRPr sz="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3.</a:t>
            </a:r>
            <a:r>
              <a:rPr lang="en" sz="600"/>
              <a:t> </a:t>
            </a:r>
            <a:r>
              <a:rPr lang="en" sz="600">
                <a:solidFill>
                  <a:schemeClr val="dk1"/>
                </a:solidFill>
              </a:rPr>
              <a:t>Cancer Causes and Control 15: 341–348, 2004.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96225" y="135100"/>
            <a:ext cx="41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</a:t>
            </a:r>
            <a:r>
              <a:rPr lang="en" sz="2500"/>
              <a:t>.	SGOT/SGPT</a:t>
            </a:r>
            <a:endParaRPr sz="2500"/>
          </a:p>
        </p:txBody>
      </p:sp>
      <p:sp>
        <p:nvSpPr>
          <p:cNvPr id="386" name="Google Shape;3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7" name="Google Shape;387;p32"/>
          <p:cNvGraphicFramePr/>
          <p:nvPr/>
        </p:nvGraphicFramePr>
        <p:xfrm>
          <a:off x="137250" y="16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{BA85CBDE-3C31-43DA-8A17-7D4DBE6ECD58}</a:tableStyleId>
              </a:tblPr>
              <a:tblGrid>
                <a:gridCol w="989425"/>
                <a:gridCol w="1028300"/>
                <a:gridCol w="1191100"/>
                <a:gridCol w="1112250"/>
                <a:gridCol w="1333750"/>
              </a:tblGrid>
              <a:tr h="42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사용 데이터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변수명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레이블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범위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환자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일반 1차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G1E_SGOT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AST 수치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 40 IU/L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251047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G1E_SGPT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ALT 수치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73925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만성간질환, 비알코올지방간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AST/ALT &lt;1 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164612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간경변, 알코올, 기타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AST/ALT &gt;1 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86435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32"/>
          <p:cNvSpPr txBox="1"/>
          <p:nvPr>
            <p:ph idx="1" type="body"/>
          </p:nvPr>
        </p:nvSpPr>
        <p:spPr>
          <a:xfrm>
            <a:off x="5911800" y="1663025"/>
            <a:ext cx="3018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/>
              <a:t>단순히 수치상으로 40 IU/L만 넘으면 되는 것이 아니라  SGPT, SGOP의 비율에 따른 특성이 다름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다양한 비율에 따른 특성이 존재하지만 마코프 모형의 경우 discrete event를 바탕으로 하기 때문에 구분할 수 있는 cutoff 필요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9" name="Google Shape;389;p32"/>
          <p:cNvSpPr txBox="1"/>
          <p:nvPr/>
        </p:nvSpPr>
        <p:spPr>
          <a:xfrm>
            <a:off x="96225" y="4755550"/>
            <a:ext cx="4782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1. Maximum-likelihood estimation for hidden Markov models, Stochastic Processes and their Applications 40 (1992) 127-143 127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</a:rPr>
              <a:t>2. Optimal Evaluation of the Results of Liver Function Tests, </a:t>
            </a:r>
            <a:r>
              <a:rPr lang="en" sz="600">
                <a:solidFill>
                  <a:srgbClr val="000000"/>
                </a:solidFill>
                <a:highlight>
                  <a:srgbClr val="FFFFFF"/>
                </a:highlight>
              </a:rPr>
              <a:t>Korean J Med. 2019;94(1):89-95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96225" y="135100"/>
            <a:ext cx="41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4.	SGOT/SGPT</a:t>
            </a:r>
            <a:endParaRPr sz="2500"/>
          </a:p>
        </p:txBody>
      </p:sp>
      <p:sp>
        <p:nvSpPr>
          <p:cNvPr id="395" name="Google Shape;39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6" name="Google Shape;396;p33"/>
          <p:cNvGraphicFramePr/>
          <p:nvPr/>
        </p:nvGraphicFramePr>
        <p:xfrm>
          <a:off x="1831500" y="27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{BA85CBDE-3C31-43DA-8A17-7D4DBE6ECD58}</a:tableStyleId>
              </a:tblPr>
              <a:tblGrid>
                <a:gridCol w="1030875"/>
                <a:gridCol w="946200"/>
                <a:gridCol w="923900"/>
                <a:gridCol w="1324325"/>
                <a:gridCol w="1420175"/>
              </a:tblGrid>
              <a:tr h="42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1-2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&gt;2 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(AST&lt;300)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&gt;3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(AST&gt;500)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포함대상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164612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73827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6055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112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75">
                <a:tc vMerge="1"/>
                <a:tc vMerge="1"/>
                <a:tc vMerge="1"/>
                <a:tc vMerge="1"/>
                <a:tc vMerge="1"/>
              </a:tr>
              <a:tr h="3739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미포함대상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86435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177220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244992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250935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00"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500" y="747875"/>
            <a:ext cx="5645476" cy="18335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8" name="Google Shape;398;p33"/>
          <p:cNvSpPr txBox="1"/>
          <p:nvPr/>
        </p:nvSpPr>
        <p:spPr>
          <a:xfrm>
            <a:off x="96225" y="4755550"/>
            <a:ext cx="4782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1. Maximum-likelihood estimation for hidden Markov models, Stochastic Processes and their Applications 40 (1992) 127-143 127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</a:rPr>
              <a:t>2. Optimal Evaluation of the Results of Liver Function Tests, </a:t>
            </a:r>
            <a:r>
              <a:rPr lang="en" sz="600">
                <a:solidFill>
                  <a:srgbClr val="000000"/>
                </a:solidFill>
                <a:highlight>
                  <a:srgbClr val="FFFFFF"/>
                </a:highlight>
              </a:rPr>
              <a:t>Korean J Med. 2019;94(1):89-95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34"/>
          <p:cNvSpPr txBox="1"/>
          <p:nvPr>
            <p:ph type="title"/>
          </p:nvPr>
        </p:nvSpPr>
        <p:spPr>
          <a:xfrm>
            <a:off x="96225" y="135100"/>
            <a:ext cx="52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</a:t>
            </a:r>
            <a:r>
              <a:rPr lang="en" sz="2500"/>
              <a:t>.	Covariate의 연도별 적용 기준 여부</a:t>
            </a:r>
            <a:endParaRPr sz="2500"/>
          </a:p>
        </p:txBody>
      </p:sp>
      <p:pic>
        <p:nvPicPr>
          <p:cNvPr id="405" name="Google Shape;4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5400"/>
            <a:ext cx="8839199" cy="189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80700"/>
            <a:ext cx="3825350" cy="11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/>
          <p:nvPr/>
        </p:nvSpPr>
        <p:spPr>
          <a:xfrm>
            <a:off x="258075" y="3957200"/>
            <a:ext cx="382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2009년-2012년까지 확인</a:t>
            </a:r>
            <a:endParaRPr sz="1000"/>
          </a:p>
        </p:txBody>
      </p:sp>
      <p:sp>
        <p:nvSpPr>
          <p:cNvPr id="408" name="Google Shape;408;p34"/>
          <p:cNvSpPr/>
          <p:nvPr/>
        </p:nvSpPr>
        <p:spPr>
          <a:xfrm>
            <a:off x="6896550" y="1777000"/>
            <a:ext cx="1984500" cy="640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258075" y="3927727"/>
            <a:ext cx="1548300" cy="426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p34"/>
          <p:cNvCxnSpPr>
            <a:endCxn id="408" idx="2"/>
          </p:cNvCxnSpPr>
          <p:nvPr/>
        </p:nvCxnSpPr>
        <p:spPr>
          <a:xfrm flipH="1" rot="10800000">
            <a:off x="1806300" y="2417800"/>
            <a:ext cx="6082500" cy="1723200"/>
          </a:xfrm>
          <a:prstGeom prst="bentConnector2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35"/>
          <p:cNvSpPr txBox="1"/>
          <p:nvPr>
            <p:ph type="title"/>
          </p:nvPr>
        </p:nvSpPr>
        <p:spPr>
          <a:xfrm>
            <a:off x="96225" y="135100"/>
            <a:ext cx="52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6 </a:t>
            </a:r>
            <a:r>
              <a:rPr lang="en" sz="2500"/>
              <a:t>.	진단일자와 상병일자간의 차이</a:t>
            </a:r>
            <a:endParaRPr sz="2500"/>
          </a:p>
        </p:txBody>
      </p: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5757500" y="1450900"/>
            <a:ext cx="30678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기존 마코프 모형에서의 time interval은 1년으로서 현재 검진일자를 base로 calender year에 맞추어 구성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왼쪽의 예시와 같은 문제 발생 가능성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418" name="Google Shape;418;p35"/>
          <p:cNvCxnSpPr/>
          <p:nvPr/>
        </p:nvCxnSpPr>
        <p:spPr>
          <a:xfrm>
            <a:off x="379550" y="2329125"/>
            <a:ext cx="446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5"/>
          <p:cNvCxnSpPr/>
          <p:nvPr/>
        </p:nvCxnSpPr>
        <p:spPr>
          <a:xfrm>
            <a:off x="1009300" y="199270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5"/>
          <p:cNvCxnSpPr/>
          <p:nvPr/>
        </p:nvCxnSpPr>
        <p:spPr>
          <a:xfrm>
            <a:off x="2360775" y="199270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5"/>
          <p:cNvCxnSpPr/>
          <p:nvPr/>
        </p:nvCxnSpPr>
        <p:spPr>
          <a:xfrm>
            <a:off x="3772625" y="199270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5"/>
          <p:cNvSpPr txBox="1"/>
          <p:nvPr/>
        </p:nvSpPr>
        <p:spPr>
          <a:xfrm>
            <a:off x="569525" y="2865400"/>
            <a:ext cx="85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2009. 1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검진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3345425" y="2859595"/>
            <a:ext cx="85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2010. 12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암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660325" y="3439600"/>
            <a:ext cx="3588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차이는 1년이지만 월/일 단위로 보게 되면 2년가까이 차이가 발생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/>
          <p:nvPr>
            <p:ph type="title"/>
          </p:nvPr>
        </p:nvSpPr>
        <p:spPr>
          <a:xfrm>
            <a:off x="3587100" y="2285400"/>
            <a:ext cx="196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감사합니다</a:t>
            </a:r>
            <a:endParaRPr/>
          </a:p>
        </p:txBody>
      </p:sp>
      <p:sp>
        <p:nvSpPr>
          <p:cNvPr id="430" name="Google Shape;43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