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208D89-68CF-4219-8BB5-8BA9B7210506}">
  <a:tblStyle styleId="{6B208D89-68CF-4219-8BB5-8BA9B72105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31074ab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31074ab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35947588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35947588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1477f1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1477f1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35947588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35947588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41477f1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41477f1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41477f1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41477f1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31074abf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31074abf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359475888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359475888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016264b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016264b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31074ab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31074ab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016264b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016264b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31074abf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31074abf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414a5fc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414a5fc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31074ab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31074ab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414a5fc0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414a5fc0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41477f11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41477f11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31074abf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31074abf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5947588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5947588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1477f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1477f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016264b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016264b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58" name="Google Shape;58;p13"/>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59" name="Google Shape;59;p13"/>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60" name="Google Shape;60;p13"/>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sp>
        <p:nvSpPr>
          <p:cNvPr id="61" name="Google Shape;61;p13"/>
          <p:cNvSpPr txBox="1"/>
          <p:nvPr/>
        </p:nvSpPr>
        <p:spPr>
          <a:xfrm>
            <a:off x="1581475" y="1703000"/>
            <a:ext cx="6130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4000">
                <a:solidFill>
                  <a:srgbClr val="3C78D8"/>
                </a:solidFill>
              </a:rPr>
              <a:t>Progress Report </a:t>
            </a:r>
            <a:endParaRPr sz="4000">
              <a:solidFill>
                <a:srgbClr val="3C78D8"/>
              </a:solidFill>
            </a:endParaRPr>
          </a:p>
          <a:p>
            <a:pPr indent="0" lvl="0" marL="0" rtl="0" algn="ctr">
              <a:spcBef>
                <a:spcPts val="0"/>
              </a:spcBef>
              <a:spcAft>
                <a:spcPts val="0"/>
              </a:spcAft>
              <a:buNone/>
            </a:pPr>
            <a:r>
              <a:rPr lang="ko" sz="3000">
                <a:solidFill>
                  <a:srgbClr val="3C78D8"/>
                </a:solidFill>
              </a:rPr>
              <a:t>4/22</a:t>
            </a:r>
            <a:endParaRPr sz="3000">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95" name="Google Shape;195;p22"/>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96" name="Google Shape;196;p22"/>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97" name="Google Shape;197;p22"/>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pic>
        <p:nvPicPr>
          <p:cNvPr id="198" name="Google Shape;198;p22"/>
          <p:cNvPicPr preferRelativeResize="0"/>
          <p:nvPr/>
        </p:nvPicPr>
        <p:blipFill>
          <a:blip r:embed="rId3">
            <a:alphaModFix/>
          </a:blip>
          <a:stretch>
            <a:fillRect/>
          </a:stretch>
        </p:blipFill>
        <p:spPr>
          <a:xfrm>
            <a:off x="76200" y="1170475"/>
            <a:ext cx="4248600" cy="2633325"/>
          </a:xfrm>
          <a:prstGeom prst="rect">
            <a:avLst/>
          </a:prstGeom>
          <a:noFill/>
          <a:ln>
            <a:noFill/>
          </a:ln>
        </p:spPr>
      </p:pic>
      <p:sp>
        <p:nvSpPr>
          <p:cNvPr id="199" name="Google Shape;199;p22"/>
          <p:cNvSpPr txBox="1"/>
          <p:nvPr/>
        </p:nvSpPr>
        <p:spPr>
          <a:xfrm>
            <a:off x="0" y="0"/>
            <a:ext cx="7124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ko" sz="2500">
                <a:solidFill>
                  <a:srgbClr val="3C78D8"/>
                </a:solidFill>
              </a:rPr>
              <a:t>Error with </a:t>
            </a:r>
            <a:r>
              <a:rPr lang="ko" sz="2500">
                <a:solidFill>
                  <a:srgbClr val="3C78D8"/>
                </a:solidFill>
              </a:rPr>
              <a:t>traditional</a:t>
            </a:r>
            <a:r>
              <a:rPr lang="ko" sz="2500">
                <a:solidFill>
                  <a:srgbClr val="3C78D8"/>
                </a:solidFill>
              </a:rPr>
              <a:t> approach </a:t>
            </a:r>
            <a:endParaRPr sz="2500">
              <a:solidFill>
                <a:srgbClr val="3C78D8"/>
              </a:solidFill>
            </a:endParaRPr>
          </a:p>
        </p:txBody>
      </p:sp>
      <p:sp>
        <p:nvSpPr>
          <p:cNvPr id="200" name="Google Shape;200;p22"/>
          <p:cNvSpPr txBox="1"/>
          <p:nvPr/>
        </p:nvSpPr>
        <p:spPr>
          <a:xfrm>
            <a:off x="4363950" y="1501100"/>
            <a:ext cx="4713300" cy="18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ko" sz="1500">
                <a:solidFill>
                  <a:schemeClr val="dk1"/>
                </a:solidFill>
              </a:rPr>
              <a:t>By altering the Markov chain, the traditional approach introduces error (“conversion error”) in the model’s distribution of health states and outcomes. </a:t>
            </a:r>
            <a:endParaRPr sz="1500">
              <a:solidFill>
                <a:schemeClr val="dk1"/>
              </a:solidFill>
            </a:endParaRPr>
          </a:p>
          <a:p>
            <a:pPr indent="0" lvl="0" marL="0" rtl="0" algn="l">
              <a:lnSpc>
                <a:spcPct val="115000"/>
              </a:lnSpc>
              <a:spcBef>
                <a:spcPts val="1100"/>
              </a:spcBef>
              <a:spcAft>
                <a:spcPts val="1100"/>
              </a:spcAft>
              <a:buNone/>
            </a:pPr>
            <a:r>
              <a:rPr lang="ko" sz="1500">
                <a:solidFill>
                  <a:schemeClr val="dk1"/>
                </a:solidFill>
              </a:rPr>
              <a:t>To estimate the conversion error, we ran the model using a monthly-cycle length with both the traditional and eigendecomposition approach</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09" name="Google Shape;209;p23"/>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10" name="Google Shape;210;p23"/>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11" name="Google Shape;211;p23"/>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pic>
        <p:nvPicPr>
          <p:cNvPr id="212" name="Google Shape;212;p23"/>
          <p:cNvPicPr preferRelativeResize="0"/>
          <p:nvPr/>
        </p:nvPicPr>
        <p:blipFill>
          <a:blip r:embed="rId3">
            <a:alphaModFix/>
          </a:blip>
          <a:stretch>
            <a:fillRect/>
          </a:stretch>
        </p:blipFill>
        <p:spPr>
          <a:xfrm>
            <a:off x="277800" y="860610"/>
            <a:ext cx="3984749" cy="2583465"/>
          </a:xfrm>
          <a:prstGeom prst="rect">
            <a:avLst/>
          </a:prstGeom>
          <a:noFill/>
          <a:ln>
            <a:noFill/>
          </a:ln>
        </p:spPr>
      </p:pic>
      <p:pic>
        <p:nvPicPr>
          <p:cNvPr id="213" name="Google Shape;213;p23"/>
          <p:cNvPicPr preferRelativeResize="0"/>
          <p:nvPr/>
        </p:nvPicPr>
        <p:blipFill>
          <a:blip r:embed="rId4">
            <a:alphaModFix/>
          </a:blip>
          <a:stretch>
            <a:fillRect/>
          </a:stretch>
        </p:blipFill>
        <p:spPr>
          <a:xfrm>
            <a:off x="4573625" y="804300"/>
            <a:ext cx="4126950" cy="2696075"/>
          </a:xfrm>
          <a:prstGeom prst="rect">
            <a:avLst/>
          </a:prstGeom>
          <a:noFill/>
          <a:ln>
            <a:noFill/>
          </a:ln>
        </p:spPr>
      </p:pic>
      <p:sp>
        <p:nvSpPr>
          <p:cNvPr id="214" name="Google Shape;214;p23"/>
          <p:cNvSpPr txBox="1"/>
          <p:nvPr/>
        </p:nvSpPr>
        <p:spPr>
          <a:xfrm>
            <a:off x="0" y="0"/>
            <a:ext cx="7124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ko" sz="2500">
                <a:solidFill>
                  <a:srgbClr val="3C78D8"/>
                </a:solidFill>
              </a:rPr>
              <a:t>Error with traditional approach </a:t>
            </a:r>
            <a:endParaRPr sz="2500">
              <a:solidFill>
                <a:srgbClr val="3C78D8"/>
              </a:solidFill>
            </a:endParaRPr>
          </a:p>
        </p:txBody>
      </p:sp>
      <p:sp>
        <p:nvSpPr>
          <p:cNvPr id="215" name="Google Shape;215;p23"/>
          <p:cNvSpPr txBox="1"/>
          <p:nvPr/>
        </p:nvSpPr>
        <p:spPr>
          <a:xfrm>
            <a:off x="375450" y="3520275"/>
            <a:ext cx="8393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The traditional approach overestimated (i.e. positive error) the number of deaths until year 4 and underestimated (i.e. negative error) the number of deaths afterwards using the monthly cycle length (Figure A). Second, the traditional approach underestimated the cumulative incidence of HCC, and the error monotonically increased with time (Figure B).</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24" name="Google Shape;224;p24"/>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25" name="Google Shape;225;p24"/>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26" name="Google Shape;226;p24"/>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pic>
        <p:nvPicPr>
          <p:cNvPr id="227" name="Google Shape;227;p24"/>
          <p:cNvPicPr preferRelativeResize="0"/>
          <p:nvPr/>
        </p:nvPicPr>
        <p:blipFill>
          <a:blip r:embed="rId3">
            <a:alphaModFix/>
          </a:blip>
          <a:stretch>
            <a:fillRect/>
          </a:stretch>
        </p:blipFill>
        <p:spPr>
          <a:xfrm>
            <a:off x="0" y="452900"/>
            <a:ext cx="5538296" cy="4372649"/>
          </a:xfrm>
          <a:prstGeom prst="rect">
            <a:avLst/>
          </a:prstGeom>
          <a:noFill/>
          <a:ln>
            <a:noFill/>
          </a:ln>
        </p:spPr>
      </p:pic>
      <p:pic>
        <p:nvPicPr>
          <p:cNvPr id="228" name="Google Shape;228;p24"/>
          <p:cNvPicPr preferRelativeResize="0"/>
          <p:nvPr/>
        </p:nvPicPr>
        <p:blipFill rotWithShape="1">
          <a:blip r:embed="rId4">
            <a:alphaModFix/>
          </a:blip>
          <a:srcRect b="0" l="0" r="0" t="4388"/>
          <a:stretch/>
        </p:blipFill>
        <p:spPr>
          <a:xfrm>
            <a:off x="3364166" y="874460"/>
            <a:ext cx="3543058" cy="1717983"/>
          </a:xfrm>
          <a:prstGeom prst="rect">
            <a:avLst/>
          </a:prstGeom>
          <a:noFill/>
          <a:ln>
            <a:noFill/>
          </a:ln>
        </p:spPr>
      </p:pic>
      <p:sp>
        <p:nvSpPr>
          <p:cNvPr id="229" name="Google Shape;229;p24"/>
          <p:cNvSpPr/>
          <p:nvPr/>
        </p:nvSpPr>
        <p:spPr>
          <a:xfrm>
            <a:off x="61324" y="2834092"/>
            <a:ext cx="3303000" cy="87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61324" y="4426484"/>
            <a:ext cx="3303000" cy="87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484250" y="2461983"/>
            <a:ext cx="3349200" cy="876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nvSpPr>
        <p:spPr>
          <a:xfrm>
            <a:off x="0" y="0"/>
            <a:ext cx="7124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ko" sz="2500">
                <a:solidFill>
                  <a:srgbClr val="3C78D8"/>
                </a:solidFill>
              </a:rPr>
              <a:t>Error with traditional approach </a:t>
            </a:r>
            <a:endParaRPr sz="2500">
              <a:solidFill>
                <a:srgbClr val="3C78D8"/>
              </a:solidFill>
            </a:endParaRPr>
          </a:p>
        </p:txBody>
      </p:sp>
      <p:sp>
        <p:nvSpPr>
          <p:cNvPr id="233" name="Google Shape;233;p24"/>
          <p:cNvSpPr txBox="1"/>
          <p:nvPr/>
        </p:nvSpPr>
        <p:spPr>
          <a:xfrm>
            <a:off x="3484250" y="3308300"/>
            <a:ext cx="568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T</a:t>
            </a:r>
            <a:r>
              <a:rPr lang="ko" sz="1500">
                <a:solidFill>
                  <a:schemeClr val="dk1"/>
                </a:solidFill>
              </a:rPr>
              <a:t>he probability of death from DeCirr was overestimated and the probability of progressing to HCC was underestimated by the traditional approach.</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42" name="Google Shape;242;p25"/>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43" name="Google Shape;243;p25"/>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44" name="Google Shape;244;p25"/>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245" name="Google Shape;245;p25"/>
          <p:cNvSpPr txBox="1"/>
          <p:nvPr/>
        </p:nvSpPr>
        <p:spPr>
          <a:xfrm>
            <a:off x="201750" y="3812700"/>
            <a:ext cx="8740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The eigendecomposition method provided a stochastic root, and there was no need for any numerical approximation. The error using our approach was 0%, whereas the error using the traditional approach was 5.13%.</a:t>
            </a:r>
            <a:endParaRPr sz="1500"/>
          </a:p>
        </p:txBody>
      </p:sp>
      <p:sp>
        <p:nvSpPr>
          <p:cNvPr id="246" name="Google Shape;246;p25"/>
          <p:cNvSpPr txBox="1"/>
          <p:nvPr/>
        </p:nvSpPr>
        <p:spPr>
          <a:xfrm>
            <a:off x="0" y="0"/>
            <a:ext cx="51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Competing Model for 4 state model</a:t>
            </a:r>
            <a:endParaRPr sz="2500">
              <a:solidFill>
                <a:srgbClr val="3C78D8"/>
              </a:solidFill>
            </a:endParaRPr>
          </a:p>
        </p:txBody>
      </p:sp>
      <p:grpSp>
        <p:nvGrpSpPr>
          <p:cNvPr id="247" name="Google Shape;247;p25"/>
          <p:cNvGrpSpPr/>
          <p:nvPr/>
        </p:nvGrpSpPr>
        <p:grpSpPr>
          <a:xfrm>
            <a:off x="76201" y="981815"/>
            <a:ext cx="8855116" cy="2875856"/>
            <a:chOff x="76200" y="981800"/>
            <a:chExt cx="6222850" cy="2020981"/>
          </a:xfrm>
        </p:grpSpPr>
        <p:pic>
          <p:nvPicPr>
            <p:cNvPr id="248" name="Google Shape;248;p25"/>
            <p:cNvPicPr preferRelativeResize="0"/>
            <p:nvPr/>
          </p:nvPicPr>
          <p:blipFill>
            <a:blip r:embed="rId3">
              <a:alphaModFix/>
            </a:blip>
            <a:stretch>
              <a:fillRect/>
            </a:stretch>
          </p:blipFill>
          <p:spPr>
            <a:xfrm>
              <a:off x="76200" y="981800"/>
              <a:ext cx="6222850" cy="2002526"/>
            </a:xfrm>
            <a:prstGeom prst="rect">
              <a:avLst/>
            </a:prstGeom>
            <a:noFill/>
            <a:ln>
              <a:noFill/>
            </a:ln>
          </p:spPr>
        </p:pic>
        <p:sp>
          <p:nvSpPr>
            <p:cNvPr id="249" name="Google Shape;249;p25"/>
            <p:cNvSpPr/>
            <p:nvPr/>
          </p:nvSpPr>
          <p:spPr>
            <a:xfrm>
              <a:off x="730684" y="2658681"/>
              <a:ext cx="3572400" cy="34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58" name="Google Shape;258;p26"/>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59" name="Google Shape;259;p26"/>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60" name="Google Shape;260;p26"/>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261" name="Google Shape;261;p26"/>
          <p:cNvSpPr txBox="1"/>
          <p:nvPr/>
        </p:nvSpPr>
        <p:spPr>
          <a:xfrm>
            <a:off x="0" y="1134175"/>
            <a:ext cx="9144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T</a:t>
            </a:r>
            <a:r>
              <a:rPr lang="ko" sz="1500">
                <a:solidFill>
                  <a:schemeClr val="dk1"/>
                </a:solidFill>
              </a:rPr>
              <a:t>he issues of stochasticity, embeddability, and identifiability do not arise when increasing the cycle length of STMs to the multiple of the original cycle length.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ko" sz="1500">
                <a:solidFill>
                  <a:schemeClr val="dk1"/>
                </a:solidFill>
              </a:rPr>
              <a:t>However, when the cycle length is converted to a non-multiple (i.e. non-integer) value, the resulting matrix is not guaranteed to be stochastic when using the eigendecomposition approach. </a:t>
            </a:r>
            <a:endParaRPr sz="1500">
              <a:solidFill>
                <a:schemeClr val="dk1"/>
              </a:solidFill>
            </a:endParaRPr>
          </a:p>
        </p:txBody>
      </p:sp>
      <p:sp>
        <p:nvSpPr>
          <p:cNvPr id="262" name="Google Shape;262;p26"/>
          <p:cNvSpPr txBox="1"/>
          <p:nvPr/>
        </p:nvSpPr>
        <p:spPr>
          <a:xfrm>
            <a:off x="0" y="0"/>
            <a:ext cx="3483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Limitation &amp; </a:t>
            </a:r>
            <a:r>
              <a:rPr lang="ko" sz="2500">
                <a:solidFill>
                  <a:srgbClr val="3C78D8"/>
                </a:solidFill>
              </a:rPr>
              <a:t>Summary</a:t>
            </a:r>
            <a:endParaRPr sz="2500">
              <a:solidFill>
                <a:srgbClr val="3C78D8"/>
              </a:solidFill>
            </a:endParaRPr>
          </a:p>
        </p:txBody>
      </p:sp>
      <p:sp>
        <p:nvSpPr>
          <p:cNvPr id="263" name="Google Shape;263;p26"/>
          <p:cNvSpPr txBox="1"/>
          <p:nvPr/>
        </p:nvSpPr>
        <p:spPr>
          <a:xfrm>
            <a:off x="0" y="3080375"/>
            <a:ext cx="914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Traditional m</a:t>
            </a:r>
            <a:r>
              <a:rPr lang="ko" sz="1500">
                <a:solidFill>
                  <a:schemeClr val="dk1"/>
                </a:solidFill>
              </a:rPr>
              <a:t>ethod of converting transition probabilities to different cycle lengths is incorrect and can provide imprecise estimates of model outcomes.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ko" sz="1500">
                <a:solidFill>
                  <a:schemeClr val="dk1"/>
                </a:solidFill>
              </a:rPr>
              <a:t>E</a:t>
            </a:r>
            <a:r>
              <a:rPr lang="ko" sz="1500">
                <a:solidFill>
                  <a:schemeClr val="dk1"/>
                </a:solidFill>
              </a:rPr>
              <a:t>igendecomposition is</a:t>
            </a:r>
            <a:r>
              <a:rPr lang="ko" sz="1500">
                <a:solidFill>
                  <a:schemeClr val="dk1"/>
                </a:solidFill>
              </a:rPr>
              <a:t> a</a:t>
            </a:r>
            <a:r>
              <a:rPr lang="ko" sz="1500">
                <a:solidFill>
                  <a:schemeClr val="dk1"/>
                </a:solidFill>
              </a:rPr>
              <a:t>ccurate approach that is based on finding the root of a transition probability matrix </a:t>
            </a:r>
            <a:endParaRPr sz="1500">
              <a:solidFill>
                <a:schemeClr val="dk1"/>
              </a:solidFill>
            </a:endParaRPr>
          </a:p>
        </p:txBody>
      </p:sp>
      <p:cxnSp>
        <p:nvCxnSpPr>
          <p:cNvPr id="264" name="Google Shape;264;p26"/>
          <p:cNvCxnSpPr/>
          <p:nvPr/>
        </p:nvCxnSpPr>
        <p:spPr>
          <a:xfrm>
            <a:off x="0" y="2771575"/>
            <a:ext cx="9148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73" name="Google Shape;273;p27"/>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74" name="Google Shape;274;p27"/>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75" name="Google Shape;275;p27"/>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276" name="Google Shape;276;p27"/>
          <p:cNvSpPr txBox="1"/>
          <p:nvPr/>
        </p:nvSpPr>
        <p:spPr>
          <a:xfrm>
            <a:off x="1581475" y="1703000"/>
            <a:ext cx="613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rgbClr val="3C78D8"/>
              </a:solidFill>
            </a:endParaRPr>
          </a:p>
        </p:txBody>
      </p:sp>
      <p:sp>
        <p:nvSpPr>
          <p:cNvPr id="277" name="Google Shape;277;p27"/>
          <p:cNvSpPr txBox="1"/>
          <p:nvPr/>
        </p:nvSpPr>
        <p:spPr>
          <a:xfrm>
            <a:off x="422125" y="1474350"/>
            <a:ext cx="84495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ko" sz="2000">
                <a:solidFill>
                  <a:srgbClr val="1155CC"/>
                </a:solidFill>
              </a:rPr>
              <a:t>Transitions in Prognostic Awareness Among Terminally Ill Cancer</a:t>
            </a:r>
            <a:endParaRPr b="1" sz="2000">
              <a:solidFill>
                <a:srgbClr val="1155CC"/>
              </a:solidFill>
            </a:endParaRPr>
          </a:p>
          <a:p>
            <a:pPr indent="0" lvl="0" marL="0" rtl="0" algn="ctr">
              <a:lnSpc>
                <a:spcPct val="115000"/>
              </a:lnSpc>
              <a:spcBef>
                <a:spcPts val="0"/>
              </a:spcBef>
              <a:spcAft>
                <a:spcPts val="0"/>
              </a:spcAft>
              <a:buNone/>
            </a:pPr>
            <a:r>
              <a:rPr b="1" lang="ko" sz="2000">
                <a:solidFill>
                  <a:srgbClr val="1155CC"/>
                </a:solidFill>
              </a:rPr>
              <a:t>Patients in Their Last 6 Months of Life Examined </a:t>
            </a:r>
            <a:endParaRPr b="1" sz="2000">
              <a:solidFill>
                <a:srgbClr val="1155CC"/>
              </a:solidFill>
            </a:endParaRPr>
          </a:p>
          <a:p>
            <a:pPr indent="0" lvl="0" marL="0" rtl="0" algn="ctr">
              <a:lnSpc>
                <a:spcPct val="115000"/>
              </a:lnSpc>
              <a:spcBef>
                <a:spcPts val="0"/>
              </a:spcBef>
              <a:spcAft>
                <a:spcPts val="0"/>
              </a:spcAft>
              <a:buClr>
                <a:schemeClr val="dk1"/>
              </a:buClr>
              <a:buSzPts val="1100"/>
              <a:buFont typeface="Arial"/>
              <a:buNone/>
            </a:pPr>
            <a:r>
              <a:rPr b="1" lang="ko" sz="2000">
                <a:solidFill>
                  <a:srgbClr val="1155CC"/>
                </a:solidFill>
              </a:rPr>
              <a:t>by Multi-State Markov Modeling</a:t>
            </a:r>
            <a:endParaRPr b="1" sz="2000">
              <a:solidFill>
                <a:srgbClr val="1155CC"/>
              </a:solidFill>
            </a:endParaRPr>
          </a:p>
        </p:txBody>
      </p:sp>
      <p:sp>
        <p:nvSpPr>
          <p:cNvPr id="278" name="Google Shape;278;p27"/>
          <p:cNvSpPr txBox="1"/>
          <p:nvPr/>
        </p:nvSpPr>
        <p:spPr>
          <a:xfrm>
            <a:off x="3536875" y="3028950"/>
            <a:ext cx="22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CHEN HSIU CHEN et.al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287" name="Google Shape;287;p28"/>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288" name="Google Shape;288;p28"/>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289" name="Google Shape;289;p28"/>
          <p:cNvSpPr txBox="1"/>
          <p:nvPr/>
        </p:nvSpPr>
        <p:spPr>
          <a:xfrm>
            <a:off x="0" y="0"/>
            <a:ext cx="1895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Background</a:t>
            </a:r>
            <a:endParaRPr sz="2500">
              <a:solidFill>
                <a:srgbClr val="3C78D8"/>
              </a:solidFill>
            </a:endParaRPr>
          </a:p>
        </p:txBody>
      </p:sp>
      <p:sp>
        <p:nvSpPr>
          <p:cNvPr id="290" name="Google Shape;290;p28"/>
          <p:cNvSpPr txBox="1"/>
          <p:nvPr/>
        </p:nvSpPr>
        <p:spPr>
          <a:xfrm>
            <a:off x="138900" y="729800"/>
            <a:ext cx="884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dk1"/>
                </a:solidFill>
              </a:rPr>
              <a:t>Understanding the transition probabilities and time spent in each prognostic-awareness state can help clinicians identify trigger points for facilitating transitions toward accurate prognostic awareness</a:t>
            </a:r>
            <a:endParaRPr sz="1500"/>
          </a:p>
        </p:txBody>
      </p:sp>
      <p:sp>
        <p:nvSpPr>
          <p:cNvPr id="291" name="Google Shape;291;p28"/>
          <p:cNvSpPr txBox="1"/>
          <p:nvPr/>
        </p:nvSpPr>
        <p:spPr>
          <a:xfrm>
            <a:off x="147150" y="2432750"/>
            <a:ext cx="7741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rgbClr val="1C1D1E"/>
                </a:solidFill>
                <a:highlight>
                  <a:srgbClr val="FFFFFF"/>
                </a:highlight>
              </a:rPr>
              <a:t>Prognostic awareness was categorized into four states: (a) unknown and not wanting to know, state 1; (b) unknown but wanting to know, state 2; (c) inaccurate awareness, state 3; and (d) accurate awareness, state 4. </a:t>
            </a:r>
            <a:endParaRPr sz="1500"/>
          </a:p>
        </p:txBody>
      </p:sp>
      <p:sp>
        <p:nvSpPr>
          <p:cNvPr id="292" name="Google Shape;292;p28"/>
          <p:cNvSpPr txBox="1"/>
          <p:nvPr/>
        </p:nvSpPr>
        <p:spPr>
          <a:xfrm>
            <a:off x="147150" y="1536700"/>
            <a:ext cx="84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E</a:t>
            </a:r>
            <a:r>
              <a:rPr lang="ko"/>
              <a:t>xamining transition probabilities in distinct prognostic‐awareness states between consecutive time points in 247 cancer patients’ last 6 months and estimated the time spent in each state.</a:t>
            </a:r>
            <a:endParaRPr/>
          </a:p>
        </p:txBody>
      </p:sp>
      <p:sp>
        <p:nvSpPr>
          <p:cNvPr id="293" name="Google Shape;293;p28"/>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302" name="Google Shape;302;p29"/>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303" name="Google Shape;303;p29"/>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304" name="Google Shape;304;p29"/>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305" name="Google Shape;305;p29"/>
          <p:cNvSpPr txBox="1"/>
          <p:nvPr/>
        </p:nvSpPr>
        <p:spPr>
          <a:xfrm>
            <a:off x="0" y="0"/>
            <a:ext cx="4016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500">
              <a:solidFill>
                <a:srgbClr val="3C78D8"/>
              </a:solidFill>
            </a:endParaRPr>
          </a:p>
        </p:txBody>
      </p:sp>
      <p:pic>
        <p:nvPicPr>
          <p:cNvPr id="306" name="Google Shape;306;p29"/>
          <p:cNvPicPr preferRelativeResize="0"/>
          <p:nvPr/>
        </p:nvPicPr>
        <p:blipFill>
          <a:blip r:embed="rId3">
            <a:alphaModFix/>
          </a:blip>
          <a:stretch>
            <a:fillRect/>
          </a:stretch>
        </p:blipFill>
        <p:spPr>
          <a:xfrm>
            <a:off x="-9" y="86650"/>
            <a:ext cx="4352968" cy="4735126"/>
          </a:xfrm>
          <a:prstGeom prst="rect">
            <a:avLst/>
          </a:prstGeom>
          <a:noFill/>
          <a:ln>
            <a:noFill/>
          </a:ln>
        </p:spPr>
      </p:pic>
      <p:pic>
        <p:nvPicPr>
          <p:cNvPr id="307" name="Google Shape;307;p29"/>
          <p:cNvPicPr preferRelativeResize="0"/>
          <p:nvPr/>
        </p:nvPicPr>
        <p:blipFill>
          <a:blip r:embed="rId4">
            <a:alphaModFix/>
          </a:blip>
          <a:stretch>
            <a:fillRect/>
          </a:stretch>
        </p:blipFill>
        <p:spPr>
          <a:xfrm>
            <a:off x="6081600" y="0"/>
            <a:ext cx="2196651" cy="4810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316" name="Google Shape;316;p30"/>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317" name="Google Shape;317;p30"/>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318" name="Google Shape;318;p30"/>
          <p:cNvSpPr txBox="1"/>
          <p:nvPr/>
        </p:nvSpPr>
        <p:spPr>
          <a:xfrm>
            <a:off x="0" y="0"/>
            <a:ext cx="660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Prognostic - Awareness Transition Probability</a:t>
            </a:r>
            <a:endParaRPr sz="2500">
              <a:solidFill>
                <a:srgbClr val="3C78D8"/>
              </a:solidFill>
            </a:endParaRPr>
          </a:p>
        </p:txBody>
      </p:sp>
      <p:sp>
        <p:nvSpPr>
          <p:cNvPr id="319" name="Google Shape;319;p30"/>
          <p:cNvSpPr txBox="1"/>
          <p:nvPr/>
        </p:nvSpPr>
        <p:spPr>
          <a:xfrm>
            <a:off x="151275" y="3652138"/>
            <a:ext cx="826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rgbClr val="1C1D1E"/>
                </a:solidFill>
                <a:highlight>
                  <a:srgbClr val="FFFFFF"/>
                </a:highlight>
              </a:rPr>
              <a:t>Transition probabilities in distinct states of prognostic awareness between consecutive time points and the time spent in each state were estimated by multistate Markov modeling (MSM) </a:t>
            </a:r>
            <a:endParaRPr sz="1500"/>
          </a:p>
        </p:txBody>
      </p:sp>
      <p:pic>
        <p:nvPicPr>
          <p:cNvPr id="320" name="Google Shape;320;p30"/>
          <p:cNvPicPr preferRelativeResize="0"/>
          <p:nvPr/>
        </p:nvPicPr>
        <p:blipFill>
          <a:blip r:embed="rId3">
            <a:alphaModFix/>
          </a:blip>
          <a:stretch>
            <a:fillRect/>
          </a:stretch>
        </p:blipFill>
        <p:spPr>
          <a:xfrm>
            <a:off x="151275" y="888850"/>
            <a:ext cx="5657299" cy="2504699"/>
          </a:xfrm>
          <a:prstGeom prst="rect">
            <a:avLst/>
          </a:prstGeom>
          <a:noFill/>
          <a:ln>
            <a:noFill/>
          </a:ln>
        </p:spPr>
      </p:pic>
      <p:sp>
        <p:nvSpPr>
          <p:cNvPr id="321" name="Google Shape;321;p30"/>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330" name="Google Shape;330;p31"/>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331" name="Google Shape;331;p31"/>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332" name="Google Shape;332;p31"/>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pic>
        <p:nvPicPr>
          <p:cNvPr id="333" name="Google Shape;333;p31"/>
          <p:cNvPicPr preferRelativeResize="0"/>
          <p:nvPr/>
        </p:nvPicPr>
        <p:blipFill rotWithShape="1">
          <a:blip r:embed="rId3">
            <a:alphaModFix/>
          </a:blip>
          <a:srcRect b="882" l="0" r="0" t="0"/>
          <a:stretch/>
        </p:blipFill>
        <p:spPr>
          <a:xfrm>
            <a:off x="804025" y="356225"/>
            <a:ext cx="7293302" cy="4066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70" name="Google Shape;70;p14"/>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71" name="Google Shape;71;p14"/>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72" name="Google Shape;72;p14"/>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sp>
        <p:nvSpPr>
          <p:cNvPr id="73" name="Google Shape;73;p14"/>
          <p:cNvSpPr txBox="1"/>
          <p:nvPr/>
        </p:nvSpPr>
        <p:spPr>
          <a:xfrm>
            <a:off x="-17050" y="0"/>
            <a:ext cx="2684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Descriptive Table </a:t>
            </a:r>
            <a:endParaRPr sz="2500">
              <a:solidFill>
                <a:srgbClr val="3C78D8"/>
              </a:solidFill>
            </a:endParaRPr>
          </a:p>
        </p:txBody>
      </p:sp>
      <p:sp>
        <p:nvSpPr>
          <p:cNvPr id="74" name="Google Shape;74;p14"/>
          <p:cNvSpPr txBox="1"/>
          <p:nvPr/>
        </p:nvSpPr>
        <p:spPr>
          <a:xfrm>
            <a:off x="6403300" y="1381425"/>
            <a:ext cx="2632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기존 모델의 Cirrhosis는  </a:t>
            </a:r>
            <a:r>
              <a:rPr lang="ko" sz="1200">
                <a:solidFill>
                  <a:srgbClr val="1155CC"/>
                </a:solidFill>
              </a:rPr>
              <a:t>K74,K741,K742,K746,K76,K702,K703,K709</a:t>
            </a:r>
            <a:r>
              <a:rPr lang="ko" sz="1200"/>
              <a:t> 만 해당</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ko" sz="1200"/>
              <a:t>약 30% 수치가 나타나 K74,K76 하위코드 포함하여 조사</a:t>
            </a:r>
            <a:endParaRPr sz="1200"/>
          </a:p>
          <a:p>
            <a:pPr indent="0" lvl="0" marL="0" rtl="0" algn="l">
              <a:spcBef>
                <a:spcPts val="0"/>
              </a:spcBef>
              <a:spcAft>
                <a:spcPts val="0"/>
              </a:spcAft>
              <a:buNone/>
            </a:pPr>
            <a:r>
              <a:rPr lang="ko" sz="1200"/>
              <a:t>→ 50%가까이 증가</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ko" sz="1200"/>
              <a:t>포함되지 않아야 하는 상병코드에 대해서 추가 조사 및 상병코드 분포도 확인 예정</a:t>
            </a:r>
            <a:endParaRPr sz="1200"/>
          </a:p>
        </p:txBody>
      </p:sp>
      <p:pic>
        <p:nvPicPr>
          <p:cNvPr id="75" name="Google Shape;75;p14"/>
          <p:cNvPicPr preferRelativeResize="0"/>
          <p:nvPr/>
        </p:nvPicPr>
        <p:blipFill>
          <a:blip r:embed="rId3">
            <a:alphaModFix/>
          </a:blip>
          <a:stretch>
            <a:fillRect/>
          </a:stretch>
        </p:blipFill>
        <p:spPr>
          <a:xfrm>
            <a:off x="74200" y="737138"/>
            <a:ext cx="6098501" cy="36692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342" name="Google Shape;342;p32"/>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343" name="Google Shape;343;p32"/>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344" name="Google Shape;344;p32"/>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345" name="Google Shape;345;p32"/>
          <p:cNvSpPr txBox="1"/>
          <p:nvPr/>
        </p:nvSpPr>
        <p:spPr>
          <a:xfrm>
            <a:off x="0" y="0"/>
            <a:ext cx="1728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Summary</a:t>
            </a:r>
            <a:endParaRPr sz="2500">
              <a:solidFill>
                <a:srgbClr val="3C78D8"/>
              </a:solidFill>
            </a:endParaRPr>
          </a:p>
        </p:txBody>
      </p:sp>
      <p:sp>
        <p:nvSpPr>
          <p:cNvPr id="346" name="Google Shape;346;p32"/>
          <p:cNvSpPr txBox="1"/>
          <p:nvPr/>
        </p:nvSpPr>
        <p:spPr>
          <a:xfrm>
            <a:off x="0" y="119845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rgbClr val="1C1D1E"/>
                </a:solidFill>
                <a:highlight>
                  <a:srgbClr val="FFFFFF"/>
                </a:highlight>
              </a:rPr>
              <a:t>Terminally ill cancer patients’ prognostic awareness generally remained unchanged, with a tendency to become more aware of their prognosis.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84" name="Google Shape;84;p15"/>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85" name="Google Shape;85;p15"/>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86" name="Google Shape;86;p15"/>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sp>
        <p:nvSpPr>
          <p:cNvPr id="87" name="Google Shape;87;p15"/>
          <p:cNvSpPr txBox="1"/>
          <p:nvPr/>
        </p:nvSpPr>
        <p:spPr>
          <a:xfrm>
            <a:off x="-17050" y="0"/>
            <a:ext cx="2684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Descriptive Table </a:t>
            </a:r>
            <a:endParaRPr sz="2500">
              <a:solidFill>
                <a:srgbClr val="3C78D8"/>
              </a:solidFill>
            </a:endParaRPr>
          </a:p>
        </p:txBody>
      </p:sp>
      <p:pic>
        <p:nvPicPr>
          <p:cNvPr id="88" name="Google Shape;88;p15"/>
          <p:cNvPicPr preferRelativeResize="0"/>
          <p:nvPr/>
        </p:nvPicPr>
        <p:blipFill>
          <a:blip r:embed="rId3">
            <a:alphaModFix/>
          </a:blip>
          <a:stretch>
            <a:fillRect/>
          </a:stretch>
        </p:blipFill>
        <p:spPr>
          <a:xfrm>
            <a:off x="4544200" y="955710"/>
            <a:ext cx="4156376" cy="1902075"/>
          </a:xfrm>
          <a:prstGeom prst="rect">
            <a:avLst/>
          </a:prstGeom>
          <a:noFill/>
          <a:ln>
            <a:noFill/>
          </a:ln>
        </p:spPr>
      </p:pic>
      <p:sp>
        <p:nvSpPr>
          <p:cNvPr id="89" name="Google Shape;89;p15"/>
          <p:cNvSpPr txBox="1"/>
          <p:nvPr/>
        </p:nvSpPr>
        <p:spPr>
          <a:xfrm>
            <a:off x="4543995" y="2989838"/>
            <a:ext cx="4156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FLD의 경우 ~2007년도까지 WSTC,TG 수치 X</a:t>
            </a:r>
            <a:endParaRPr sz="1200"/>
          </a:p>
          <a:p>
            <a:pPr indent="0" lvl="0" marL="0" rtl="0" algn="l">
              <a:spcBef>
                <a:spcPts val="0"/>
              </a:spcBef>
              <a:spcAft>
                <a:spcPts val="0"/>
              </a:spcAft>
              <a:buNone/>
            </a:pPr>
            <a:r>
              <a:rPr lang="ko" sz="1200"/>
              <a:t>2008년도에는 WSTC 수치 X</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ko" sz="1200"/>
              <a:t>추가적으로 성별 및 연령에 따른 분포도와 통계량 확인 예정</a:t>
            </a:r>
            <a:endParaRPr sz="1200"/>
          </a:p>
          <a:p>
            <a:pPr indent="0" lvl="0" marL="0" rtl="0" algn="l">
              <a:spcBef>
                <a:spcPts val="0"/>
              </a:spcBef>
              <a:spcAft>
                <a:spcPts val="0"/>
              </a:spcAft>
              <a:buNone/>
            </a:pPr>
            <a:r>
              <a:rPr lang="ko" sz="1200"/>
              <a:t> </a:t>
            </a:r>
            <a:endParaRPr sz="1200"/>
          </a:p>
          <a:p>
            <a:pPr indent="0" lvl="0" marL="0" rtl="0" algn="l">
              <a:spcBef>
                <a:spcPts val="0"/>
              </a:spcBef>
              <a:spcAft>
                <a:spcPts val="0"/>
              </a:spcAft>
              <a:buNone/>
            </a:pPr>
            <a:r>
              <a:rPr lang="ko" sz="1200"/>
              <a:t>가족력의 경우 변수 명칭이 변경되어 추가 조사 예정</a:t>
            </a:r>
            <a:endParaRPr sz="1200"/>
          </a:p>
        </p:txBody>
      </p:sp>
      <p:sp>
        <p:nvSpPr>
          <p:cNvPr id="90" name="Google Shape;90;p15"/>
          <p:cNvSpPr txBox="1"/>
          <p:nvPr/>
        </p:nvSpPr>
        <p:spPr>
          <a:xfrm>
            <a:off x="4544000" y="4348513"/>
            <a:ext cx="411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검진년도에 가장 가까운 기록을 바탕으로 재구축 예정</a:t>
            </a:r>
            <a:endParaRPr sz="1200"/>
          </a:p>
        </p:txBody>
      </p:sp>
      <p:pic>
        <p:nvPicPr>
          <p:cNvPr id="91" name="Google Shape;91;p15"/>
          <p:cNvPicPr preferRelativeResize="0"/>
          <p:nvPr/>
        </p:nvPicPr>
        <p:blipFill>
          <a:blip r:embed="rId4">
            <a:alphaModFix/>
          </a:blip>
          <a:stretch>
            <a:fillRect/>
          </a:stretch>
        </p:blipFill>
        <p:spPr>
          <a:xfrm>
            <a:off x="152400" y="966363"/>
            <a:ext cx="4239399" cy="34584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00" name="Google Shape;100;p16"/>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01" name="Google Shape;101;p16"/>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02" name="Google Shape;102;p16"/>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pic>
        <p:nvPicPr>
          <p:cNvPr id="103" name="Google Shape;103;p16"/>
          <p:cNvPicPr preferRelativeResize="0"/>
          <p:nvPr/>
        </p:nvPicPr>
        <p:blipFill>
          <a:blip r:embed="rId3">
            <a:alphaModFix/>
          </a:blip>
          <a:stretch>
            <a:fillRect/>
          </a:stretch>
        </p:blipFill>
        <p:spPr>
          <a:xfrm>
            <a:off x="353813" y="211000"/>
            <a:ext cx="8436372" cy="4440624"/>
          </a:xfrm>
          <a:prstGeom prst="rect">
            <a:avLst/>
          </a:prstGeom>
          <a:noFill/>
          <a:ln>
            <a:noFill/>
          </a:ln>
        </p:spPr>
      </p:pic>
      <p:sp>
        <p:nvSpPr>
          <p:cNvPr id="104" name="Google Shape;104;p16"/>
          <p:cNvSpPr/>
          <p:nvPr/>
        </p:nvSpPr>
        <p:spPr>
          <a:xfrm>
            <a:off x="364900" y="227875"/>
            <a:ext cx="8384400" cy="971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369000" y="4083525"/>
            <a:ext cx="8384400" cy="147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14" name="Google Shape;114;p17"/>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15" name="Google Shape;115;p17"/>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16" name="Google Shape;116;p17"/>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pic>
        <p:nvPicPr>
          <p:cNvPr id="117" name="Google Shape;117;p17"/>
          <p:cNvPicPr preferRelativeResize="0"/>
          <p:nvPr/>
        </p:nvPicPr>
        <p:blipFill rotWithShape="1">
          <a:blip r:embed="rId3">
            <a:alphaModFix/>
          </a:blip>
          <a:srcRect b="0" l="0" r="57437" t="21856"/>
          <a:stretch/>
        </p:blipFill>
        <p:spPr>
          <a:xfrm>
            <a:off x="370450" y="665412"/>
            <a:ext cx="4201539" cy="4060349"/>
          </a:xfrm>
          <a:prstGeom prst="rect">
            <a:avLst/>
          </a:prstGeom>
          <a:noFill/>
          <a:ln>
            <a:noFill/>
          </a:ln>
        </p:spPr>
      </p:pic>
      <p:pic>
        <p:nvPicPr>
          <p:cNvPr id="118" name="Google Shape;118;p17"/>
          <p:cNvPicPr preferRelativeResize="0"/>
          <p:nvPr/>
        </p:nvPicPr>
        <p:blipFill rotWithShape="1">
          <a:blip r:embed="rId4">
            <a:alphaModFix/>
          </a:blip>
          <a:srcRect b="0" l="0" r="43968" t="0"/>
          <a:stretch/>
        </p:blipFill>
        <p:spPr>
          <a:xfrm>
            <a:off x="5107400" y="177200"/>
            <a:ext cx="2868500" cy="4548550"/>
          </a:xfrm>
          <a:prstGeom prst="rect">
            <a:avLst/>
          </a:prstGeom>
          <a:noFill/>
          <a:ln>
            <a:noFill/>
          </a:ln>
        </p:spPr>
      </p:pic>
      <p:sp>
        <p:nvSpPr>
          <p:cNvPr id="119" name="Google Shape;119;p17"/>
          <p:cNvSpPr txBox="1"/>
          <p:nvPr/>
        </p:nvSpPr>
        <p:spPr>
          <a:xfrm>
            <a:off x="-17050" y="0"/>
            <a:ext cx="2684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Variable Change</a:t>
            </a:r>
            <a:endParaRPr sz="2500">
              <a:solidFill>
                <a:srgbClr val="3C78D8"/>
              </a:solidFill>
            </a:endParaRPr>
          </a:p>
        </p:txBody>
      </p:sp>
      <p:sp>
        <p:nvSpPr>
          <p:cNvPr id="120" name="Google Shape;120;p17"/>
          <p:cNvSpPr/>
          <p:nvPr/>
        </p:nvSpPr>
        <p:spPr>
          <a:xfrm>
            <a:off x="369000" y="4083525"/>
            <a:ext cx="4201500" cy="1563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5107400" y="4401625"/>
            <a:ext cx="2868600" cy="1563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30" name="Google Shape;130;p18"/>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31" name="Google Shape;131;p18"/>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32" name="Google Shape;132;p18"/>
          <p:cNvSpPr txBox="1"/>
          <p:nvPr/>
        </p:nvSpPr>
        <p:spPr>
          <a:xfrm>
            <a:off x="405512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Progress Report</a:t>
            </a:r>
            <a:endParaRPr b="1" sz="1000">
              <a:solidFill>
                <a:srgbClr val="FFFFFF"/>
              </a:solidFill>
            </a:endParaRPr>
          </a:p>
        </p:txBody>
      </p:sp>
      <p:graphicFrame>
        <p:nvGraphicFramePr>
          <p:cNvPr id="133" name="Google Shape;133;p18"/>
          <p:cNvGraphicFramePr/>
          <p:nvPr/>
        </p:nvGraphicFramePr>
        <p:xfrm>
          <a:off x="145200" y="1219950"/>
          <a:ext cx="3000000" cy="3000000"/>
        </p:xfrm>
        <a:graphic>
          <a:graphicData uri="http://schemas.openxmlformats.org/drawingml/2006/table">
            <a:tbl>
              <a:tblPr>
                <a:noFill/>
                <a:tableStyleId>{6B208D89-68CF-4219-8BB5-8BA9B7210506}</a:tableStyleId>
              </a:tblPr>
              <a:tblGrid>
                <a:gridCol w="723900"/>
                <a:gridCol w="723900"/>
                <a:gridCol w="723900"/>
                <a:gridCol w="723900"/>
              </a:tblGrid>
              <a:tr h="381000">
                <a:tc>
                  <a:txBody>
                    <a:bodyPr/>
                    <a:lstStyle/>
                    <a:p>
                      <a:pPr indent="0" lvl="0" marL="0" rtl="0" algn="ctr">
                        <a:spcBef>
                          <a:spcPts val="0"/>
                        </a:spcBef>
                        <a:spcAft>
                          <a:spcPts val="0"/>
                        </a:spcAft>
                        <a:buNone/>
                      </a:pPr>
                      <a:r>
                        <a:rPr b="1" lang="ko" sz="1000"/>
                        <a:t>1 year</a:t>
                      </a:r>
                      <a:endParaRPr b="1"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ko" sz="1000">
                          <a:solidFill>
                            <a:schemeClr val="dk1"/>
                          </a:solidFill>
                        </a:rPr>
                        <a:t>High</a:t>
                      </a:r>
                      <a:endParaRPr sz="1000"/>
                    </a:p>
                  </a:txBody>
                  <a:tcPr marT="91425" marB="91425" marR="91425" marL="91425">
                    <a:solidFill>
                      <a:srgbClr val="A4C2F4"/>
                    </a:solidFill>
                  </a:tcPr>
                </a:tc>
                <a:tc>
                  <a:txBody>
                    <a:bodyPr/>
                    <a:lstStyle/>
                    <a:p>
                      <a:pPr indent="0" lvl="0" marL="0" rtl="0" algn="ctr">
                        <a:spcBef>
                          <a:spcPts val="0"/>
                        </a:spcBef>
                        <a:spcAft>
                          <a:spcPts val="0"/>
                        </a:spcAft>
                        <a:buClr>
                          <a:schemeClr val="dk1"/>
                        </a:buClr>
                        <a:buSzPts val="1100"/>
                        <a:buFont typeface="Arial"/>
                        <a:buNone/>
                      </a:pPr>
                      <a:r>
                        <a:rPr lang="ko" sz="1000">
                          <a:solidFill>
                            <a:schemeClr val="dk1"/>
                          </a:solidFill>
                        </a:rPr>
                        <a:t>LVC</a:t>
                      </a:r>
                      <a:endParaRPr sz="1000"/>
                    </a:p>
                  </a:txBody>
                  <a:tcPr marT="91425" marB="91425" marR="91425" marL="91425">
                    <a:solidFill>
                      <a:srgbClr val="A4C2F4"/>
                    </a:solidFill>
                  </a:tcPr>
                </a:tc>
                <a:tc>
                  <a:txBody>
                    <a:bodyPr/>
                    <a:lstStyle/>
                    <a:p>
                      <a:pPr indent="0" lvl="0" marL="0" rtl="0" algn="ctr">
                        <a:spcBef>
                          <a:spcPts val="0"/>
                        </a:spcBef>
                        <a:spcAft>
                          <a:spcPts val="0"/>
                        </a:spcAft>
                        <a:buClr>
                          <a:schemeClr val="dk1"/>
                        </a:buClr>
                        <a:buSzPts val="1100"/>
                        <a:buFont typeface="Arial"/>
                        <a:buNone/>
                      </a:pPr>
                      <a:r>
                        <a:rPr lang="ko" sz="1000">
                          <a:solidFill>
                            <a:schemeClr val="dk1"/>
                          </a:solidFill>
                        </a:rPr>
                        <a:t>DEATH</a:t>
                      </a:r>
                      <a:endParaRPr sz="1000"/>
                    </a:p>
                  </a:txBody>
                  <a:tcPr marT="91425" marB="91425" marR="91425" marL="91425">
                    <a:solidFill>
                      <a:srgbClr val="A4C2F4"/>
                    </a:solidFill>
                  </a:tcPr>
                </a:tc>
              </a:tr>
              <a:tr h="381000">
                <a:tc>
                  <a:txBody>
                    <a:bodyPr/>
                    <a:lstStyle/>
                    <a:p>
                      <a:pPr indent="0" lvl="0" marL="0" rtl="0" algn="ctr">
                        <a:spcBef>
                          <a:spcPts val="0"/>
                        </a:spcBef>
                        <a:spcAft>
                          <a:spcPts val="0"/>
                        </a:spcAft>
                        <a:buNone/>
                      </a:pPr>
                      <a:r>
                        <a:rPr lang="ko" sz="1000"/>
                        <a:t>High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r>
                        <a:rPr lang="ko" sz="1000"/>
                        <a:t>991</a:t>
                      </a:r>
                      <a:endParaRPr sz="1000"/>
                    </a:p>
                  </a:txBody>
                  <a:tcPr marT="91425" marB="91425" marR="91425" marL="91425"/>
                </a:tc>
                <a:tc>
                  <a:txBody>
                    <a:bodyPr/>
                    <a:lstStyle/>
                    <a:p>
                      <a:pPr indent="0" lvl="0" marL="0" rtl="0" algn="ctr">
                        <a:spcBef>
                          <a:spcPts val="0"/>
                        </a:spcBef>
                        <a:spcAft>
                          <a:spcPts val="0"/>
                        </a:spcAft>
                        <a:buNone/>
                      </a:pPr>
                      <a:r>
                        <a:rPr lang="ko" sz="1000"/>
                        <a:t>0.008</a:t>
                      </a:r>
                      <a:endParaRPr sz="1000"/>
                    </a:p>
                  </a:txBody>
                  <a:tcPr marT="91425" marB="91425" marR="91425" marL="91425"/>
                </a:tc>
                <a:tc>
                  <a:txBody>
                    <a:bodyPr/>
                    <a:lstStyle/>
                    <a:p>
                      <a:pPr indent="0" lvl="0" marL="0" rtl="0" algn="ctr">
                        <a:spcBef>
                          <a:spcPts val="0"/>
                        </a:spcBef>
                        <a:spcAft>
                          <a:spcPts val="0"/>
                        </a:spcAft>
                        <a:buNone/>
                      </a:pPr>
                      <a:r>
                        <a:rPr lang="ko" sz="1000"/>
                        <a:t>0.001</a:t>
                      </a:r>
                      <a:endParaRPr sz="1000"/>
                    </a:p>
                  </a:txBody>
                  <a:tcPr marT="91425" marB="91425" marR="91425" marL="91425"/>
                </a:tc>
              </a:tr>
              <a:tr h="381000">
                <a:tc>
                  <a:txBody>
                    <a:bodyPr/>
                    <a:lstStyle/>
                    <a:p>
                      <a:pPr indent="0" lvl="0" marL="0" rtl="0" algn="ctr">
                        <a:spcBef>
                          <a:spcPts val="0"/>
                        </a:spcBef>
                        <a:spcAft>
                          <a:spcPts val="0"/>
                        </a:spcAft>
                        <a:buNone/>
                      </a:pPr>
                      <a:r>
                        <a:rPr lang="ko" sz="1000"/>
                        <a:t>LVC</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0.787</a:t>
                      </a:r>
                      <a:endParaRPr sz="1000"/>
                    </a:p>
                  </a:txBody>
                  <a:tcPr marT="91425" marB="91425" marR="91425" marL="91425"/>
                </a:tc>
                <a:tc>
                  <a:txBody>
                    <a:bodyPr/>
                    <a:lstStyle/>
                    <a:p>
                      <a:pPr indent="0" lvl="0" marL="0" rtl="0" algn="ctr">
                        <a:spcBef>
                          <a:spcPts val="0"/>
                        </a:spcBef>
                        <a:spcAft>
                          <a:spcPts val="0"/>
                        </a:spcAft>
                        <a:buNone/>
                      </a:pPr>
                      <a:r>
                        <a:rPr lang="ko" sz="1000"/>
                        <a:t>0.208</a:t>
                      </a:r>
                      <a:endParaRPr sz="1000"/>
                    </a:p>
                  </a:txBody>
                  <a:tcPr marT="91425" marB="91425" marR="91425" marL="91425"/>
                </a:tc>
              </a:tr>
              <a:tr h="381000">
                <a:tc>
                  <a:txBody>
                    <a:bodyPr/>
                    <a:lstStyle/>
                    <a:p>
                      <a:pPr indent="0" lvl="0" marL="0" rtl="0" algn="ctr">
                        <a:spcBef>
                          <a:spcPts val="0"/>
                        </a:spcBef>
                        <a:spcAft>
                          <a:spcPts val="0"/>
                        </a:spcAft>
                        <a:buNone/>
                      </a:pPr>
                      <a:r>
                        <a:rPr lang="ko" sz="1000"/>
                        <a:t>DEATH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1.000</a:t>
                      </a:r>
                      <a:endParaRPr sz="1000"/>
                    </a:p>
                  </a:txBody>
                  <a:tcPr marT="91425" marB="91425" marR="91425" marL="91425"/>
                </a:tc>
              </a:tr>
            </a:tbl>
          </a:graphicData>
        </a:graphic>
      </p:graphicFrame>
      <p:graphicFrame>
        <p:nvGraphicFramePr>
          <p:cNvPr id="134" name="Google Shape;134;p18"/>
          <p:cNvGraphicFramePr/>
          <p:nvPr/>
        </p:nvGraphicFramePr>
        <p:xfrm>
          <a:off x="145200" y="2968800"/>
          <a:ext cx="3000000" cy="3000000"/>
        </p:xfrm>
        <a:graphic>
          <a:graphicData uri="http://schemas.openxmlformats.org/drawingml/2006/table">
            <a:tbl>
              <a:tblPr>
                <a:noFill/>
                <a:tableStyleId>{6B208D89-68CF-4219-8BB5-8BA9B7210506}</a:tableStyleId>
              </a:tblPr>
              <a:tblGrid>
                <a:gridCol w="723900"/>
                <a:gridCol w="723900"/>
                <a:gridCol w="723900"/>
                <a:gridCol w="723900"/>
              </a:tblGrid>
              <a:tr h="381000">
                <a:tc>
                  <a:txBody>
                    <a:bodyPr/>
                    <a:lstStyle/>
                    <a:p>
                      <a:pPr indent="0" lvl="0" marL="0" rtl="0" algn="ctr">
                        <a:spcBef>
                          <a:spcPts val="0"/>
                        </a:spcBef>
                        <a:spcAft>
                          <a:spcPts val="0"/>
                        </a:spcAft>
                        <a:buClr>
                          <a:schemeClr val="dk1"/>
                        </a:buClr>
                        <a:buSzPts val="1100"/>
                        <a:buFont typeface="Arial"/>
                        <a:buNone/>
                      </a:pPr>
                      <a:r>
                        <a:rPr b="1" lang="ko" sz="1000">
                          <a:solidFill>
                            <a:schemeClr val="dk1"/>
                          </a:solidFill>
                        </a:rPr>
                        <a:t>5</a:t>
                      </a:r>
                      <a:r>
                        <a:rPr b="1" lang="ko" sz="1000">
                          <a:solidFill>
                            <a:schemeClr val="dk1"/>
                          </a:solidFill>
                        </a:rPr>
                        <a:t> year</a:t>
                      </a:r>
                      <a:endParaRPr sz="1000"/>
                    </a:p>
                  </a:txBody>
                  <a:tcPr marT="91425" marB="91425" marR="91425" marL="91425"/>
                </a:tc>
                <a:tc>
                  <a:txBody>
                    <a:bodyPr/>
                    <a:lstStyle/>
                    <a:p>
                      <a:pPr indent="0" lvl="0" marL="0" rtl="0" algn="ctr">
                        <a:spcBef>
                          <a:spcPts val="0"/>
                        </a:spcBef>
                        <a:spcAft>
                          <a:spcPts val="0"/>
                        </a:spcAft>
                        <a:buNone/>
                      </a:pPr>
                      <a:r>
                        <a:rPr lang="ko" sz="1000">
                          <a:solidFill>
                            <a:schemeClr val="dk1"/>
                          </a:solidFill>
                        </a:rPr>
                        <a:t>High</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LVC</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DEATH</a:t>
                      </a:r>
                      <a:endParaRPr sz="1000"/>
                    </a:p>
                  </a:txBody>
                  <a:tcPr marT="91425" marB="91425" marR="91425" marL="91425">
                    <a:solidFill>
                      <a:srgbClr val="A4C2F4"/>
                    </a:solidFill>
                  </a:tcPr>
                </a:tc>
              </a:tr>
              <a:tr h="381000">
                <a:tc>
                  <a:txBody>
                    <a:bodyPr/>
                    <a:lstStyle/>
                    <a:p>
                      <a:pPr indent="0" lvl="0" marL="0" rtl="0" algn="ctr">
                        <a:spcBef>
                          <a:spcPts val="0"/>
                        </a:spcBef>
                        <a:spcAft>
                          <a:spcPts val="0"/>
                        </a:spcAft>
                        <a:buNone/>
                      </a:pPr>
                      <a:r>
                        <a:rPr lang="ko" sz="1000"/>
                        <a:t>High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0.954</a:t>
                      </a:r>
                      <a:endParaRPr sz="1000"/>
                    </a:p>
                  </a:txBody>
                  <a:tcPr marT="91425" marB="91425" marR="91425" marL="91425"/>
                </a:tc>
                <a:tc>
                  <a:txBody>
                    <a:bodyPr/>
                    <a:lstStyle/>
                    <a:p>
                      <a:pPr indent="0" lvl="0" marL="0" rtl="0" algn="ctr">
                        <a:spcBef>
                          <a:spcPts val="0"/>
                        </a:spcBef>
                        <a:spcAft>
                          <a:spcPts val="0"/>
                        </a:spcAft>
                        <a:buNone/>
                      </a:pPr>
                      <a:r>
                        <a:rPr lang="ko" sz="1000"/>
                        <a:t>0.086</a:t>
                      </a:r>
                      <a:endParaRPr sz="1000"/>
                    </a:p>
                  </a:txBody>
                  <a:tcPr marT="91425" marB="91425" marR="91425" marL="91425"/>
                </a:tc>
                <a:tc>
                  <a:txBody>
                    <a:bodyPr/>
                    <a:lstStyle/>
                    <a:p>
                      <a:pPr indent="0" lvl="0" marL="0" rtl="0" algn="ctr">
                        <a:spcBef>
                          <a:spcPts val="0"/>
                        </a:spcBef>
                        <a:spcAft>
                          <a:spcPts val="0"/>
                        </a:spcAft>
                        <a:buNone/>
                      </a:pPr>
                      <a:r>
                        <a:rPr lang="ko" sz="1000"/>
                        <a:t>0.19</a:t>
                      </a:r>
                      <a:endParaRPr sz="1000"/>
                    </a:p>
                  </a:txBody>
                  <a:tcPr marT="91425" marB="91425" marR="91425" marL="91425"/>
                </a:tc>
              </a:tr>
              <a:tr h="381000">
                <a:tc>
                  <a:txBody>
                    <a:bodyPr/>
                    <a:lstStyle/>
                    <a:p>
                      <a:pPr indent="0" lvl="0" marL="0" rtl="0" algn="ctr">
                        <a:spcBef>
                          <a:spcPts val="0"/>
                        </a:spcBef>
                        <a:spcAft>
                          <a:spcPts val="0"/>
                        </a:spcAft>
                        <a:buNone/>
                      </a:pPr>
                      <a:r>
                        <a:rPr lang="ko" sz="1000"/>
                        <a:t>LVC</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0.302</a:t>
                      </a:r>
                      <a:endParaRPr sz="1000"/>
                    </a:p>
                  </a:txBody>
                  <a:tcPr marT="91425" marB="91425" marR="91425" marL="91425"/>
                </a:tc>
                <a:tc>
                  <a:txBody>
                    <a:bodyPr/>
                    <a:lstStyle/>
                    <a:p>
                      <a:pPr indent="0" lvl="0" marL="0" rtl="0" algn="ctr">
                        <a:spcBef>
                          <a:spcPts val="0"/>
                        </a:spcBef>
                        <a:spcAft>
                          <a:spcPts val="0"/>
                        </a:spcAft>
                        <a:buNone/>
                      </a:pPr>
                      <a:r>
                        <a:rPr lang="ko" sz="1000"/>
                        <a:t>0.687</a:t>
                      </a:r>
                      <a:endParaRPr sz="1000"/>
                    </a:p>
                  </a:txBody>
                  <a:tcPr marT="91425" marB="91425" marR="91425" marL="91425"/>
                </a:tc>
              </a:tr>
              <a:tr h="381000">
                <a:tc>
                  <a:txBody>
                    <a:bodyPr/>
                    <a:lstStyle/>
                    <a:p>
                      <a:pPr indent="0" lvl="0" marL="0" rtl="0" algn="ctr">
                        <a:spcBef>
                          <a:spcPts val="0"/>
                        </a:spcBef>
                        <a:spcAft>
                          <a:spcPts val="0"/>
                        </a:spcAft>
                        <a:buNone/>
                      </a:pPr>
                      <a:r>
                        <a:rPr lang="ko" sz="1000"/>
                        <a:t>DEATH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1.000</a:t>
                      </a:r>
                      <a:endParaRPr sz="1000"/>
                    </a:p>
                  </a:txBody>
                  <a:tcPr marT="91425" marB="91425" marR="91425" marL="91425"/>
                </a:tc>
              </a:tr>
            </a:tbl>
          </a:graphicData>
        </a:graphic>
      </p:graphicFrame>
      <p:sp>
        <p:nvSpPr>
          <p:cNvPr id="135" name="Google Shape;135;p18"/>
          <p:cNvSpPr txBox="1"/>
          <p:nvPr/>
        </p:nvSpPr>
        <p:spPr>
          <a:xfrm>
            <a:off x="0" y="-18200"/>
            <a:ext cx="6081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Time Interval Comparison - 3 state model</a:t>
            </a:r>
            <a:endParaRPr sz="2500">
              <a:solidFill>
                <a:srgbClr val="3C78D8"/>
              </a:solidFill>
            </a:endParaRPr>
          </a:p>
        </p:txBody>
      </p:sp>
      <p:graphicFrame>
        <p:nvGraphicFramePr>
          <p:cNvPr id="136" name="Google Shape;136;p18"/>
          <p:cNvGraphicFramePr/>
          <p:nvPr/>
        </p:nvGraphicFramePr>
        <p:xfrm>
          <a:off x="3662125" y="1219950"/>
          <a:ext cx="3000000" cy="3000000"/>
        </p:xfrm>
        <a:graphic>
          <a:graphicData uri="http://schemas.openxmlformats.org/drawingml/2006/table">
            <a:tbl>
              <a:tblPr>
                <a:noFill/>
                <a:tableStyleId>{6B208D89-68CF-4219-8BB5-8BA9B7210506}</a:tableStyleId>
              </a:tblPr>
              <a:tblGrid>
                <a:gridCol w="781925"/>
                <a:gridCol w="714200"/>
                <a:gridCol w="723900"/>
                <a:gridCol w="733575"/>
              </a:tblGrid>
              <a:tr h="381000">
                <a:tc>
                  <a:txBody>
                    <a:bodyPr/>
                    <a:lstStyle/>
                    <a:p>
                      <a:pPr indent="0" lvl="0" marL="0" rtl="0" algn="ctr">
                        <a:spcBef>
                          <a:spcPts val="0"/>
                        </a:spcBef>
                        <a:spcAft>
                          <a:spcPts val="0"/>
                        </a:spcAft>
                        <a:buNone/>
                      </a:pPr>
                      <a:r>
                        <a:rPr b="1" lang="ko" sz="1000"/>
                        <a:t>12 month</a:t>
                      </a:r>
                      <a:endParaRPr b="1" sz="1000"/>
                    </a:p>
                  </a:txBody>
                  <a:tcPr marT="91425" marB="91425" marR="91425" marL="91425"/>
                </a:tc>
                <a:tc>
                  <a:txBody>
                    <a:bodyPr/>
                    <a:lstStyle/>
                    <a:p>
                      <a:pPr indent="0" lvl="0" marL="0" rtl="0" algn="ctr">
                        <a:spcBef>
                          <a:spcPts val="0"/>
                        </a:spcBef>
                        <a:spcAft>
                          <a:spcPts val="0"/>
                        </a:spcAft>
                        <a:buNone/>
                      </a:pPr>
                      <a:r>
                        <a:rPr lang="ko" sz="1000">
                          <a:solidFill>
                            <a:schemeClr val="dk1"/>
                          </a:solidFill>
                        </a:rPr>
                        <a:t>High</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LVC</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DEATH</a:t>
                      </a:r>
                      <a:endParaRPr sz="1000"/>
                    </a:p>
                  </a:txBody>
                  <a:tcPr marT="91425" marB="91425" marR="91425" marL="91425">
                    <a:solidFill>
                      <a:srgbClr val="A4C2F4"/>
                    </a:solidFill>
                  </a:tcPr>
                </a:tc>
              </a:tr>
              <a:tr h="381000">
                <a:tc>
                  <a:txBody>
                    <a:bodyPr/>
                    <a:lstStyle/>
                    <a:p>
                      <a:pPr indent="0" lvl="0" marL="0" rtl="0" algn="ctr">
                        <a:spcBef>
                          <a:spcPts val="0"/>
                        </a:spcBef>
                        <a:spcAft>
                          <a:spcPts val="0"/>
                        </a:spcAft>
                        <a:buNone/>
                      </a:pPr>
                      <a:r>
                        <a:rPr lang="ko" sz="1000"/>
                        <a:t>High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0.844</a:t>
                      </a:r>
                      <a:endParaRPr sz="1000"/>
                    </a:p>
                  </a:txBody>
                  <a:tcPr marT="91425" marB="91425" marR="91425" marL="91425"/>
                </a:tc>
                <a:tc>
                  <a:txBody>
                    <a:bodyPr/>
                    <a:lstStyle/>
                    <a:p>
                      <a:pPr indent="0" lvl="0" marL="0" rtl="0" algn="ctr">
                        <a:spcBef>
                          <a:spcPts val="0"/>
                        </a:spcBef>
                        <a:spcAft>
                          <a:spcPts val="0"/>
                        </a:spcAft>
                        <a:buNone/>
                      </a:pPr>
                      <a:r>
                        <a:rPr lang="ko" sz="1000"/>
                        <a:t>0.0423</a:t>
                      </a:r>
                      <a:endParaRPr sz="1000"/>
                    </a:p>
                  </a:txBody>
                  <a:tcPr marT="91425" marB="91425" marR="91425" marL="91425"/>
                </a:tc>
                <a:tc>
                  <a:txBody>
                    <a:bodyPr/>
                    <a:lstStyle/>
                    <a:p>
                      <a:pPr indent="0" lvl="0" marL="0" rtl="0" algn="ctr">
                        <a:spcBef>
                          <a:spcPts val="0"/>
                        </a:spcBef>
                        <a:spcAft>
                          <a:spcPts val="0"/>
                        </a:spcAft>
                        <a:buNone/>
                      </a:pPr>
                      <a:r>
                        <a:rPr lang="ko" sz="1000"/>
                        <a:t>0.114</a:t>
                      </a:r>
                      <a:endParaRPr sz="1000"/>
                    </a:p>
                  </a:txBody>
                  <a:tcPr marT="91425" marB="91425" marR="91425" marL="91425"/>
                </a:tc>
              </a:tr>
              <a:tr h="381000">
                <a:tc>
                  <a:txBody>
                    <a:bodyPr/>
                    <a:lstStyle/>
                    <a:p>
                      <a:pPr indent="0" lvl="0" marL="0" rtl="0" algn="ctr">
                        <a:spcBef>
                          <a:spcPts val="0"/>
                        </a:spcBef>
                        <a:spcAft>
                          <a:spcPts val="0"/>
                        </a:spcAft>
                        <a:buNone/>
                      </a:pPr>
                      <a:r>
                        <a:rPr lang="ko" sz="1000"/>
                        <a:t>LVC</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0.039</a:t>
                      </a:r>
                      <a:endParaRPr sz="1000"/>
                    </a:p>
                  </a:txBody>
                  <a:tcPr marT="91425" marB="91425" marR="91425" marL="91425"/>
                </a:tc>
                <a:tc>
                  <a:txBody>
                    <a:bodyPr/>
                    <a:lstStyle/>
                    <a:p>
                      <a:pPr indent="0" lvl="0" marL="0" rtl="0" algn="ctr">
                        <a:spcBef>
                          <a:spcPts val="0"/>
                        </a:spcBef>
                        <a:spcAft>
                          <a:spcPts val="0"/>
                        </a:spcAft>
                        <a:buNone/>
                      </a:pPr>
                      <a:r>
                        <a:rPr lang="ko" sz="1000"/>
                        <a:t>0.961</a:t>
                      </a:r>
                      <a:endParaRPr sz="1000"/>
                    </a:p>
                  </a:txBody>
                  <a:tcPr marT="91425" marB="91425" marR="91425" marL="91425"/>
                </a:tc>
              </a:tr>
              <a:tr h="381000">
                <a:tc>
                  <a:txBody>
                    <a:bodyPr/>
                    <a:lstStyle/>
                    <a:p>
                      <a:pPr indent="0" lvl="0" marL="0" rtl="0" algn="ctr">
                        <a:spcBef>
                          <a:spcPts val="0"/>
                        </a:spcBef>
                        <a:spcAft>
                          <a:spcPts val="0"/>
                        </a:spcAft>
                        <a:buNone/>
                      </a:pPr>
                      <a:r>
                        <a:rPr lang="ko" sz="1000"/>
                        <a:t>DEATH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1.000</a:t>
                      </a:r>
                      <a:endParaRPr sz="1000"/>
                    </a:p>
                  </a:txBody>
                  <a:tcPr marT="91425" marB="91425" marR="91425" marL="91425"/>
                </a:tc>
              </a:tr>
            </a:tbl>
          </a:graphicData>
        </a:graphic>
      </p:graphicFrame>
      <p:graphicFrame>
        <p:nvGraphicFramePr>
          <p:cNvPr id="137" name="Google Shape;137;p18"/>
          <p:cNvGraphicFramePr/>
          <p:nvPr/>
        </p:nvGraphicFramePr>
        <p:xfrm>
          <a:off x="3662125" y="2968800"/>
          <a:ext cx="3000000" cy="3000000"/>
        </p:xfrm>
        <a:graphic>
          <a:graphicData uri="http://schemas.openxmlformats.org/drawingml/2006/table">
            <a:tbl>
              <a:tblPr>
                <a:noFill/>
                <a:tableStyleId>{6B208D89-68CF-4219-8BB5-8BA9B7210506}</a:tableStyleId>
              </a:tblPr>
              <a:tblGrid>
                <a:gridCol w="781925"/>
                <a:gridCol w="714200"/>
                <a:gridCol w="723900"/>
                <a:gridCol w="733575"/>
              </a:tblGrid>
              <a:tr h="381000">
                <a:tc>
                  <a:txBody>
                    <a:bodyPr/>
                    <a:lstStyle/>
                    <a:p>
                      <a:pPr indent="0" lvl="0" marL="0" rtl="0" algn="ctr">
                        <a:spcBef>
                          <a:spcPts val="0"/>
                        </a:spcBef>
                        <a:spcAft>
                          <a:spcPts val="0"/>
                        </a:spcAft>
                        <a:buNone/>
                      </a:pPr>
                      <a:r>
                        <a:rPr b="1" lang="ko" sz="1000">
                          <a:solidFill>
                            <a:schemeClr val="dk1"/>
                          </a:solidFill>
                        </a:rPr>
                        <a:t>60 month</a:t>
                      </a:r>
                      <a:endParaRPr sz="1000"/>
                    </a:p>
                  </a:txBody>
                  <a:tcPr marT="91425" marB="91425" marR="91425" marL="91425"/>
                </a:tc>
                <a:tc>
                  <a:txBody>
                    <a:bodyPr/>
                    <a:lstStyle/>
                    <a:p>
                      <a:pPr indent="0" lvl="0" marL="0" rtl="0" algn="ctr">
                        <a:spcBef>
                          <a:spcPts val="0"/>
                        </a:spcBef>
                        <a:spcAft>
                          <a:spcPts val="0"/>
                        </a:spcAft>
                        <a:buNone/>
                      </a:pPr>
                      <a:r>
                        <a:rPr lang="ko" sz="1000">
                          <a:solidFill>
                            <a:schemeClr val="dk1"/>
                          </a:solidFill>
                        </a:rPr>
                        <a:t>High</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LVC</a:t>
                      </a:r>
                      <a:endParaRPr sz="1000"/>
                    </a:p>
                  </a:txBody>
                  <a:tcPr marT="91425" marB="91425" marR="91425" marL="91425">
                    <a:solidFill>
                      <a:srgbClr val="A4C2F4"/>
                    </a:solidFill>
                  </a:tcPr>
                </a:tc>
                <a:tc>
                  <a:txBody>
                    <a:bodyPr/>
                    <a:lstStyle/>
                    <a:p>
                      <a:pPr indent="0" lvl="0" marL="0" rtl="0" algn="ctr">
                        <a:spcBef>
                          <a:spcPts val="0"/>
                        </a:spcBef>
                        <a:spcAft>
                          <a:spcPts val="0"/>
                        </a:spcAft>
                        <a:buNone/>
                      </a:pPr>
                      <a:r>
                        <a:rPr lang="ko" sz="1000">
                          <a:solidFill>
                            <a:schemeClr val="dk1"/>
                          </a:solidFill>
                        </a:rPr>
                        <a:t>DEATH</a:t>
                      </a:r>
                      <a:endParaRPr sz="1000"/>
                    </a:p>
                  </a:txBody>
                  <a:tcPr marT="91425" marB="91425" marR="91425" marL="91425">
                    <a:solidFill>
                      <a:srgbClr val="A4C2F4"/>
                    </a:solidFill>
                  </a:tcPr>
                </a:tc>
              </a:tr>
              <a:tr h="381000">
                <a:tc>
                  <a:txBody>
                    <a:bodyPr/>
                    <a:lstStyle/>
                    <a:p>
                      <a:pPr indent="0" lvl="0" marL="0" rtl="0" algn="ctr">
                        <a:spcBef>
                          <a:spcPts val="0"/>
                        </a:spcBef>
                        <a:spcAft>
                          <a:spcPts val="0"/>
                        </a:spcAft>
                        <a:buNone/>
                      </a:pPr>
                      <a:r>
                        <a:rPr lang="ko" sz="1000"/>
                        <a:t>High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0.427</a:t>
                      </a:r>
                      <a:endParaRPr sz="1000"/>
                    </a:p>
                  </a:txBody>
                  <a:tcPr marT="91425" marB="91425" marR="91425" marL="91425"/>
                </a:tc>
                <a:tc>
                  <a:txBody>
                    <a:bodyPr/>
                    <a:lstStyle/>
                    <a:p>
                      <a:pPr indent="0" lvl="0" marL="0" rtl="0" algn="ctr">
                        <a:spcBef>
                          <a:spcPts val="0"/>
                        </a:spcBef>
                        <a:spcAft>
                          <a:spcPts val="0"/>
                        </a:spcAft>
                        <a:buNone/>
                      </a:pPr>
                      <a:r>
                        <a:rPr lang="ko" sz="1000"/>
                        <a:t>0.023</a:t>
                      </a:r>
                      <a:endParaRPr sz="1000"/>
                    </a:p>
                  </a:txBody>
                  <a:tcPr marT="91425" marB="91425" marR="91425" marL="91425"/>
                </a:tc>
                <a:tc>
                  <a:txBody>
                    <a:bodyPr/>
                    <a:lstStyle/>
                    <a:p>
                      <a:pPr indent="0" lvl="0" marL="0" rtl="0" algn="ctr">
                        <a:spcBef>
                          <a:spcPts val="0"/>
                        </a:spcBef>
                        <a:spcAft>
                          <a:spcPts val="0"/>
                        </a:spcAft>
                        <a:buNone/>
                      </a:pPr>
                      <a:r>
                        <a:rPr lang="ko" sz="1000"/>
                        <a:t>0.55</a:t>
                      </a:r>
                      <a:endParaRPr sz="1000"/>
                    </a:p>
                  </a:txBody>
                  <a:tcPr marT="91425" marB="91425" marR="91425" marL="91425"/>
                </a:tc>
              </a:tr>
              <a:tr h="381000">
                <a:tc>
                  <a:txBody>
                    <a:bodyPr/>
                    <a:lstStyle/>
                    <a:p>
                      <a:pPr indent="0" lvl="0" marL="0" rtl="0" algn="ctr">
                        <a:spcBef>
                          <a:spcPts val="0"/>
                        </a:spcBef>
                        <a:spcAft>
                          <a:spcPts val="0"/>
                        </a:spcAft>
                        <a:buNone/>
                      </a:pPr>
                      <a:r>
                        <a:rPr lang="ko" sz="1000"/>
                        <a:t>LVC</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9.43e-08</a:t>
                      </a:r>
                      <a:endParaRPr sz="1000"/>
                    </a:p>
                  </a:txBody>
                  <a:tcPr marT="91425" marB="91425" marR="91425" marL="91425"/>
                </a:tc>
                <a:tc>
                  <a:txBody>
                    <a:bodyPr/>
                    <a:lstStyle/>
                    <a:p>
                      <a:pPr indent="0" lvl="0" marL="0" rtl="0" algn="ctr">
                        <a:spcBef>
                          <a:spcPts val="0"/>
                        </a:spcBef>
                        <a:spcAft>
                          <a:spcPts val="0"/>
                        </a:spcAft>
                        <a:buNone/>
                      </a:pPr>
                      <a:r>
                        <a:rPr lang="ko" sz="1000"/>
                        <a:t>1.000</a:t>
                      </a:r>
                      <a:endParaRPr sz="1000"/>
                    </a:p>
                  </a:txBody>
                  <a:tcPr marT="91425" marB="91425" marR="91425" marL="91425"/>
                </a:tc>
              </a:tr>
              <a:tr h="381000">
                <a:tc>
                  <a:txBody>
                    <a:bodyPr/>
                    <a:lstStyle/>
                    <a:p>
                      <a:pPr indent="0" lvl="0" marL="0" rtl="0" algn="ctr">
                        <a:spcBef>
                          <a:spcPts val="0"/>
                        </a:spcBef>
                        <a:spcAft>
                          <a:spcPts val="0"/>
                        </a:spcAft>
                        <a:buNone/>
                      </a:pPr>
                      <a:r>
                        <a:rPr lang="ko" sz="1000"/>
                        <a:t>DEATH</a:t>
                      </a:r>
                      <a:endParaRPr sz="1000"/>
                    </a:p>
                  </a:txBody>
                  <a:tcPr marT="91425" marB="91425" marR="91425" marL="91425">
                    <a:solidFill>
                      <a:srgbClr val="C9DAF8"/>
                    </a:solidFill>
                  </a:tcPr>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0</a:t>
                      </a:r>
                      <a:endParaRPr sz="1000"/>
                    </a:p>
                  </a:txBody>
                  <a:tcPr marT="91425" marB="91425" marR="91425" marL="91425"/>
                </a:tc>
                <a:tc>
                  <a:txBody>
                    <a:bodyPr/>
                    <a:lstStyle/>
                    <a:p>
                      <a:pPr indent="0" lvl="0" marL="0" rtl="0" algn="ctr">
                        <a:spcBef>
                          <a:spcPts val="0"/>
                        </a:spcBef>
                        <a:spcAft>
                          <a:spcPts val="0"/>
                        </a:spcAft>
                        <a:buNone/>
                      </a:pPr>
                      <a:r>
                        <a:rPr lang="ko" sz="1000"/>
                        <a:t>1.000</a:t>
                      </a:r>
                      <a:endParaRPr sz="1000"/>
                    </a:p>
                  </a:txBody>
                  <a:tcPr marT="91425" marB="91425" marR="91425" marL="91425"/>
                </a:tc>
              </a:tr>
            </a:tbl>
          </a:graphicData>
        </a:graphic>
      </p:graphicFrame>
      <p:cxnSp>
        <p:nvCxnSpPr>
          <p:cNvPr id="138" name="Google Shape;138;p18"/>
          <p:cNvCxnSpPr/>
          <p:nvPr/>
        </p:nvCxnSpPr>
        <p:spPr>
          <a:xfrm>
            <a:off x="3353727" y="1102175"/>
            <a:ext cx="0" cy="35484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18"/>
          <p:cNvSpPr txBox="1"/>
          <p:nvPr/>
        </p:nvSpPr>
        <p:spPr>
          <a:xfrm>
            <a:off x="686450" y="715450"/>
            <a:ext cx="197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t>Standard : Year</a:t>
            </a:r>
            <a:endParaRPr/>
          </a:p>
        </p:txBody>
      </p:sp>
      <p:sp>
        <p:nvSpPr>
          <p:cNvPr id="140" name="Google Shape;140;p18"/>
          <p:cNvSpPr txBox="1"/>
          <p:nvPr/>
        </p:nvSpPr>
        <p:spPr>
          <a:xfrm>
            <a:off x="4123825" y="715450"/>
            <a:ext cx="197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t>Standard : Month</a:t>
            </a:r>
            <a:endParaRPr/>
          </a:p>
        </p:txBody>
      </p:sp>
      <p:sp>
        <p:nvSpPr>
          <p:cNvPr id="141" name="Google Shape;141;p18"/>
          <p:cNvSpPr txBox="1"/>
          <p:nvPr/>
        </p:nvSpPr>
        <p:spPr>
          <a:xfrm>
            <a:off x="6733450" y="1398725"/>
            <a:ext cx="2303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Year → Month로 변경하여 cycle 주기를 증가시켰을 때 Transition Probability  차이 발생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ko" sz="1200"/>
              <a:t>Occur MLE error in R : initial in vmmin is no finite error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ko" sz="1200"/>
              <a:t>→  </a:t>
            </a:r>
            <a:r>
              <a:rPr lang="ko" sz="1200">
                <a:solidFill>
                  <a:schemeClr val="dk1"/>
                </a:solidFill>
                <a:highlight>
                  <a:srgbClr val="FFFFFF"/>
                </a:highlight>
              </a:rPr>
              <a:t>starting values is evaluating to a non-finite value (+/-Inf)</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ko" sz="1200">
                <a:solidFill>
                  <a:schemeClr val="dk1"/>
                </a:solidFill>
                <a:highlight>
                  <a:srgbClr val="FFFFFF"/>
                </a:highlight>
              </a:rPr>
              <a:t>Cycle 임의로 변경시 발생할 수 있는 오류에 대해서 오류를 줄일 수 있는 방안에 대한 논문 Search</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50" name="Google Shape;150;p19"/>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51" name="Google Shape;151;p19"/>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52" name="Google Shape;152;p19"/>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153" name="Google Shape;153;p19"/>
          <p:cNvSpPr txBox="1"/>
          <p:nvPr/>
        </p:nvSpPr>
        <p:spPr>
          <a:xfrm>
            <a:off x="422125" y="1626750"/>
            <a:ext cx="84495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ko" sz="2000">
                <a:solidFill>
                  <a:srgbClr val="1155CC"/>
                </a:solidFill>
              </a:rPr>
              <a:t>Changing Cycle Lengths in State-Transition Models: </a:t>
            </a:r>
            <a:endParaRPr b="1" sz="2000">
              <a:solidFill>
                <a:srgbClr val="1155CC"/>
              </a:solidFill>
            </a:endParaRPr>
          </a:p>
          <a:p>
            <a:pPr indent="0" lvl="0" marL="0" rtl="0" algn="ctr">
              <a:lnSpc>
                <a:spcPct val="115000"/>
              </a:lnSpc>
              <a:spcBef>
                <a:spcPts val="0"/>
              </a:spcBef>
              <a:spcAft>
                <a:spcPts val="0"/>
              </a:spcAft>
              <a:buClr>
                <a:schemeClr val="dk1"/>
              </a:buClr>
              <a:buSzPts val="1100"/>
              <a:buFont typeface="Arial"/>
              <a:buNone/>
            </a:pPr>
            <a:r>
              <a:rPr b="1" lang="ko" sz="2000">
                <a:solidFill>
                  <a:srgbClr val="1155CC"/>
                </a:solidFill>
              </a:rPr>
              <a:t>Challenges and Solutions</a:t>
            </a:r>
            <a:endParaRPr b="1" sz="2000">
              <a:solidFill>
                <a:srgbClr val="1155CC"/>
              </a:solidFill>
            </a:endParaRPr>
          </a:p>
        </p:txBody>
      </p:sp>
      <p:sp>
        <p:nvSpPr>
          <p:cNvPr id="154" name="Google Shape;154;p19"/>
          <p:cNvSpPr txBox="1"/>
          <p:nvPr/>
        </p:nvSpPr>
        <p:spPr>
          <a:xfrm>
            <a:off x="3536875" y="3088125"/>
            <a:ext cx="22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Jagpreet Chhatwal</a:t>
            </a:r>
            <a:r>
              <a:rPr lang="ko"/>
              <a:t> et.al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63" name="Google Shape;163;p20"/>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64" name="Google Shape;164;p20"/>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65" name="Google Shape;165;p20"/>
          <p:cNvSpPr txBox="1"/>
          <p:nvPr/>
        </p:nvSpPr>
        <p:spPr>
          <a:xfrm>
            <a:off x="0" y="0"/>
            <a:ext cx="1949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Background</a:t>
            </a:r>
            <a:r>
              <a:rPr lang="ko" sz="2500">
                <a:solidFill>
                  <a:srgbClr val="3C78D8"/>
                </a:solidFill>
              </a:rPr>
              <a:t> </a:t>
            </a:r>
            <a:endParaRPr sz="2500">
              <a:solidFill>
                <a:srgbClr val="3C78D8"/>
              </a:solidFill>
            </a:endParaRPr>
          </a:p>
        </p:txBody>
      </p:sp>
      <p:sp>
        <p:nvSpPr>
          <p:cNvPr id="166" name="Google Shape;166;p20"/>
          <p:cNvSpPr txBox="1"/>
          <p:nvPr/>
        </p:nvSpPr>
        <p:spPr>
          <a:xfrm>
            <a:off x="0" y="894925"/>
            <a:ext cx="865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t>If configured through the existing approach, errors occur in the cycle due to the change of time unit.</a:t>
            </a:r>
            <a:endParaRPr sz="1500"/>
          </a:p>
        </p:txBody>
      </p:sp>
      <p:sp>
        <p:nvSpPr>
          <p:cNvPr id="167" name="Google Shape;167;p20"/>
          <p:cNvSpPr txBox="1"/>
          <p:nvPr/>
        </p:nvSpPr>
        <p:spPr>
          <a:xfrm>
            <a:off x="0" y="1326250"/>
            <a:ext cx="870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t>Sonnenberg and Beck(1), and Miller and Homan(2) warned against simply dividing the transition probabilities to shorter cycle when changing the cycle length. For example, </a:t>
            </a:r>
            <a:r>
              <a:rPr lang="ko" sz="1500" u="sng">
                <a:solidFill>
                  <a:srgbClr val="CC0000"/>
                </a:solidFill>
              </a:rPr>
              <a:t>when changing the cycle length from annual to monthly, one should not divide the transition probability by 12. </a:t>
            </a:r>
            <a:endParaRPr sz="1500" u="sng">
              <a:solidFill>
                <a:srgbClr val="CC0000"/>
              </a:solidFill>
            </a:endParaRPr>
          </a:p>
        </p:txBody>
      </p:sp>
      <p:sp>
        <p:nvSpPr>
          <p:cNvPr id="168" name="Google Shape;168;p20"/>
          <p:cNvSpPr txBox="1"/>
          <p:nvPr/>
        </p:nvSpPr>
        <p:spPr>
          <a:xfrm>
            <a:off x="0" y="2279650"/>
            <a:ext cx="8548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t>The objective of this study is to </a:t>
            </a:r>
            <a:r>
              <a:rPr lang="ko" sz="1500"/>
              <a:t>explore the issues involved when changing the length of the cycle in STMs, and to present an accurate and generalizable approach of converting model inputs (particularly, transition probabilities) to different cycle lengths.</a:t>
            </a:r>
            <a:endParaRPr sz="1500"/>
          </a:p>
        </p:txBody>
      </p:sp>
      <p:sp>
        <p:nvSpPr>
          <p:cNvPr id="169" name="Google Shape;169;p20"/>
          <p:cNvSpPr txBox="1"/>
          <p:nvPr/>
        </p:nvSpPr>
        <p:spPr>
          <a:xfrm>
            <a:off x="0" y="4394300"/>
            <a:ext cx="7671900" cy="43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ko" sz="800">
                <a:solidFill>
                  <a:schemeClr val="dk1"/>
                </a:solidFill>
              </a:rPr>
              <a:t>1. </a:t>
            </a:r>
            <a:r>
              <a:rPr lang="ko" sz="800">
                <a:solidFill>
                  <a:schemeClr val="dk1"/>
                </a:solidFill>
              </a:rPr>
              <a:t>Sonnenberg FA, Beck JR. Markov models in medical decision making a practical guide. Medical decision making. 1993; 13(4):322–38. [PubMed: 8246705]</a:t>
            </a:r>
            <a:endParaRPr sz="800">
              <a:solidFill>
                <a:schemeClr val="dk1"/>
              </a:solidFill>
            </a:endParaRPr>
          </a:p>
          <a:p>
            <a:pPr indent="0" lvl="0" marL="0" rtl="0" algn="l">
              <a:lnSpc>
                <a:spcPct val="100000"/>
              </a:lnSpc>
              <a:spcBef>
                <a:spcPts val="0"/>
              </a:spcBef>
              <a:spcAft>
                <a:spcPts val="0"/>
              </a:spcAft>
              <a:buNone/>
            </a:pPr>
            <a:r>
              <a:rPr lang="ko" sz="800">
                <a:solidFill>
                  <a:schemeClr val="dk1"/>
                </a:solidFill>
              </a:rPr>
              <a:t>2. </a:t>
            </a:r>
            <a:r>
              <a:rPr lang="ko" sz="800">
                <a:solidFill>
                  <a:schemeClr val="dk1"/>
                </a:solidFill>
              </a:rPr>
              <a:t>Miller DK, Homan SM. Determining Transition Probabilities: Confusion and Suggestions. Medical Decision Making. 1994; 14(1):52–8. [PubMed: 8152357]</a:t>
            </a:r>
            <a:endParaRPr sz="800">
              <a:solidFill>
                <a:schemeClr val="dk1"/>
              </a:solidFill>
            </a:endParaRPr>
          </a:p>
        </p:txBody>
      </p:sp>
      <p:sp>
        <p:nvSpPr>
          <p:cNvPr id="170" name="Google Shape;170;p20"/>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p:nvPr/>
        </p:nvSpPr>
        <p:spPr>
          <a:xfrm>
            <a:off x="8" y="4825400"/>
            <a:ext cx="9144000" cy="318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3040805" y="4825400"/>
            <a:ext cx="3040800" cy="318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5" y="4825400"/>
            <a:ext cx="3040800" cy="318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ph idx="12" type="sldNum"/>
          </p:nvPr>
        </p:nvSpPr>
        <p:spPr>
          <a:xfrm>
            <a:off x="8548658" y="478348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solidFill>
                  <a:srgbClr val="000000"/>
                </a:solidFill>
              </a:rPr>
              <a:t>‹#›</a:t>
            </a:fld>
            <a:endParaRPr>
              <a:solidFill>
                <a:srgbClr val="000000"/>
              </a:solidFill>
            </a:endParaRPr>
          </a:p>
        </p:txBody>
      </p:sp>
      <p:sp>
        <p:nvSpPr>
          <p:cNvPr id="179" name="Google Shape;179;p21"/>
          <p:cNvSpPr txBox="1"/>
          <p:nvPr/>
        </p:nvSpPr>
        <p:spPr>
          <a:xfrm>
            <a:off x="7787078" y="4821775"/>
            <a:ext cx="9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t>NCC-GCSP</a:t>
            </a:r>
            <a:endParaRPr b="1" sz="1000"/>
          </a:p>
        </p:txBody>
      </p:sp>
      <p:sp>
        <p:nvSpPr>
          <p:cNvPr id="180" name="Google Shape;180;p21"/>
          <p:cNvSpPr txBox="1"/>
          <p:nvPr/>
        </p:nvSpPr>
        <p:spPr>
          <a:xfrm>
            <a:off x="1192576" y="4821775"/>
            <a:ext cx="11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HJ. Kwon</a:t>
            </a:r>
            <a:endParaRPr b="1" sz="1000">
              <a:solidFill>
                <a:srgbClr val="FFFFFF"/>
              </a:solidFill>
            </a:endParaRPr>
          </a:p>
        </p:txBody>
      </p:sp>
      <p:sp>
        <p:nvSpPr>
          <p:cNvPr id="181" name="Google Shape;181;p21"/>
          <p:cNvSpPr txBox="1"/>
          <p:nvPr/>
        </p:nvSpPr>
        <p:spPr>
          <a:xfrm>
            <a:off x="4016825" y="4810925"/>
            <a:ext cx="147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000">
                <a:solidFill>
                  <a:srgbClr val="FFFFFF"/>
                </a:solidFill>
              </a:rPr>
              <a:t>Literature Review</a:t>
            </a:r>
            <a:endParaRPr b="1" sz="1000">
              <a:solidFill>
                <a:srgbClr val="FFFFFF"/>
              </a:solidFill>
            </a:endParaRPr>
          </a:p>
        </p:txBody>
      </p:sp>
      <p:sp>
        <p:nvSpPr>
          <p:cNvPr id="182" name="Google Shape;182;p21"/>
          <p:cNvSpPr txBox="1"/>
          <p:nvPr/>
        </p:nvSpPr>
        <p:spPr>
          <a:xfrm>
            <a:off x="0" y="0"/>
            <a:ext cx="6368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solidFill>
                  <a:srgbClr val="3C78D8"/>
                </a:solidFill>
              </a:rPr>
              <a:t>Analytical Approach for Eigendecomposition</a:t>
            </a:r>
            <a:endParaRPr sz="2500">
              <a:solidFill>
                <a:srgbClr val="3C78D8"/>
              </a:solidFill>
            </a:endParaRPr>
          </a:p>
        </p:txBody>
      </p:sp>
      <p:pic>
        <p:nvPicPr>
          <p:cNvPr id="183" name="Google Shape;183;p21"/>
          <p:cNvPicPr preferRelativeResize="0"/>
          <p:nvPr/>
        </p:nvPicPr>
        <p:blipFill>
          <a:blip r:embed="rId3">
            <a:alphaModFix/>
          </a:blip>
          <a:stretch>
            <a:fillRect/>
          </a:stretch>
        </p:blipFill>
        <p:spPr>
          <a:xfrm>
            <a:off x="0" y="3044821"/>
            <a:ext cx="7439325" cy="1289480"/>
          </a:xfrm>
          <a:prstGeom prst="rect">
            <a:avLst/>
          </a:prstGeom>
          <a:noFill/>
          <a:ln>
            <a:noFill/>
          </a:ln>
        </p:spPr>
      </p:pic>
      <p:pic>
        <p:nvPicPr>
          <p:cNvPr id="184" name="Google Shape;184;p21"/>
          <p:cNvPicPr preferRelativeResize="0"/>
          <p:nvPr/>
        </p:nvPicPr>
        <p:blipFill>
          <a:blip r:embed="rId4">
            <a:alphaModFix/>
          </a:blip>
          <a:stretch>
            <a:fillRect/>
          </a:stretch>
        </p:blipFill>
        <p:spPr>
          <a:xfrm>
            <a:off x="60367" y="1481051"/>
            <a:ext cx="3595673" cy="1121001"/>
          </a:xfrm>
          <a:prstGeom prst="rect">
            <a:avLst/>
          </a:prstGeom>
          <a:noFill/>
          <a:ln>
            <a:noFill/>
          </a:ln>
        </p:spPr>
      </p:pic>
      <p:sp>
        <p:nvSpPr>
          <p:cNvPr id="185" name="Google Shape;185;p21"/>
          <p:cNvSpPr txBox="1"/>
          <p:nvPr/>
        </p:nvSpPr>
        <p:spPr>
          <a:xfrm>
            <a:off x="567725" y="1096150"/>
            <a:ext cx="3200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b="1" lang="ko" sz="1300">
                <a:solidFill>
                  <a:schemeClr val="dk1"/>
                </a:solidFill>
              </a:rPr>
              <a:t>Annual transition probability matrix</a:t>
            </a:r>
            <a:endParaRPr b="1" sz="1800"/>
          </a:p>
        </p:txBody>
      </p:sp>
      <p:sp>
        <p:nvSpPr>
          <p:cNvPr id="186" name="Google Shape;186;p21"/>
          <p:cNvSpPr txBox="1"/>
          <p:nvPr/>
        </p:nvSpPr>
        <p:spPr>
          <a:xfrm>
            <a:off x="567725" y="2778850"/>
            <a:ext cx="3318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b="1" lang="ko" sz="1300">
                <a:solidFill>
                  <a:schemeClr val="dk1"/>
                </a:solidFill>
              </a:rPr>
              <a:t>Annual transition probability matrix</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