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9C508E-DFF6-40E3-BA5B-0FD41ABF34A6}">
  <a:tblStyle styleId="{149C508E-DFF6-40E3-BA5B-0FD41ABF34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839627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839627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5fb994e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5fb994e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1477f1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1477f1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d9e4488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d9e448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14a5fc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14a5fc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5fb994e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5fb994e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1074ab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31074ab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d9e4488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d9e4488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4/29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-18200"/>
            <a:ext cx="270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Model Condition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75" y="890000"/>
            <a:ext cx="4243900" cy="2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9999"/>
            <a:ext cx="4243900" cy="263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4572000" y="437300"/>
            <a:ext cx="0" cy="41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6" name="Google Shape;86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0" y="-18200"/>
            <a:ext cx="344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Cirrhosis</a:t>
            </a:r>
            <a:r>
              <a:rPr lang="ko" sz="2500">
                <a:solidFill>
                  <a:srgbClr val="3C78D8"/>
                </a:solidFill>
              </a:rPr>
              <a:t> Comparison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600" y="333925"/>
            <a:ext cx="3695325" cy="428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0" y="745250"/>
            <a:ext cx="4657350" cy="33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5809875" y="3737900"/>
            <a:ext cx="3040800" cy="31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01" name="Google Shape;101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-17050" y="0"/>
            <a:ext cx="26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Diabetes Mellitus</a:t>
            </a:r>
            <a:endParaRPr sz="2500">
              <a:solidFill>
                <a:srgbClr val="3C78D8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1143000" y="2488000"/>
            <a:ext cx="657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2850575" y="2352650"/>
            <a:ext cx="0" cy="302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6095300" y="2352650"/>
            <a:ext cx="0" cy="3021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2025725" y="2873250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간암검진대상년도</a:t>
            </a:r>
            <a:endParaRPr b="1"/>
          </a:p>
        </p:txBody>
      </p:sp>
      <p:sp>
        <p:nvSpPr>
          <p:cNvPr id="108" name="Google Shape;108;p16"/>
          <p:cNvSpPr txBox="1"/>
          <p:nvPr/>
        </p:nvSpPr>
        <p:spPr>
          <a:xfrm>
            <a:off x="5444828" y="2831600"/>
            <a:ext cx="13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간암확진년도</a:t>
            </a:r>
            <a:endParaRPr b="1"/>
          </a:p>
        </p:txBody>
      </p:sp>
      <p:cxnSp>
        <p:nvCxnSpPr>
          <p:cNvPr id="109" name="Google Shape;109;p16"/>
          <p:cNvCxnSpPr/>
          <p:nvPr/>
        </p:nvCxnSpPr>
        <p:spPr>
          <a:xfrm>
            <a:off x="2868975" y="1780000"/>
            <a:ext cx="0" cy="3957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6095300" y="1748700"/>
            <a:ext cx="0" cy="395700"/>
          </a:xfrm>
          <a:prstGeom prst="straightConnector1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939925" y="1344000"/>
            <a:ext cx="22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16"/>
          <p:cNvSpPr txBox="1"/>
          <p:nvPr/>
        </p:nvSpPr>
        <p:spPr>
          <a:xfrm>
            <a:off x="5270450" y="1140250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DM, LVC: 2710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2025725" y="11513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DM: 209,268명</a:t>
            </a:r>
            <a:endParaRPr b="1"/>
          </a:p>
        </p:txBody>
      </p:sp>
      <p:cxnSp>
        <p:nvCxnSpPr>
          <p:cNvPr id="114" name="Google Shape;114;p16"/>
          <p:cNvCxnSpPr/>
          <p:nvPr/>
        </p:nvCxnSpPr>
        <p:spPr>
          <a:xfrm>
            <a:off x="4482138" y="1748700"/>
            <a:ext cx="0" cy="395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3657288" y="11513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DM: 100,588</a:t>
            </a:r>
            <a:endParaRPr b="1"/>
          </a:p>
        </p:txBody>
      </p:sp>
      <p:sp>
        <p:nvSpPr>
          <p:cNvPr id="116" name="Google Shape;116;p16"/>
          <p:cNvSpPr txBox="1"/>
          <p:nvPr/>
        </p:nvSpPr>
        <p:spPr>
          <a:xfrm>
            <a:off x="1022100" y="3526075"/>
            <a:ext cx="692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검진대상년도 이후에 DM 생기고 간암이 발생한 Case : </a:t>
            </a:r>
            <a:r>
              <a:rPr b="1" lang="ko" u="sng">
                <a:solidFill>
                  <a:srgbClr val="4A86E8"/>
                </a:solidFill>
              </a:rPr>
              <a:t>2710 명</a:t>
            </a:r>
            <a:endParaRPr b="1"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간암검진 이후에 DM이 발생한 사람이 100,588명이며 그중 약 </a:t>
            </a:r>
            <a:r>
              <a:rPr b="1" lang="ko" u="sng">
                <a:solidFill>
                  <a:srgbClr val="3C78D8"/>
                </a:solidFill>
              </a:rPr>
              <a:t>2.7%</a:t>
            </a:r>
            <a:r>
              <a:rPr b="1" lang="ko"/>
              <a:t>가 간암으로 발전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26" name="Google Shape;126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9150" y="0"/>
            <a:ext cx="22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Family History</a:t>
            </a:r>
            <a:endParaRPr sz="2500">
              <a:solidFill>
                <a:srgbClr val="3C78D8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225900" y="2176100"/>
            <a:ext cx="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9150" y="843375"/>
            <a:ext cx="9038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선별 단어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위 : “위</a:t>
            </a:r>
            <a:r>
              <a:rPr b="1" lang="ko"/>
              <a:t>”</a:t>
            </a:r>
            <a:r>
              <a:rPr b="1" lang="ko"/>
              <a:t>, “위 암</a:t>
            </a:r>
            <a:r>
              <a:rPr b="1" lang="ko"/>
              <a:t>”</a:t>
            </a:r>
            <a:r>
              <a:rPr b="1" lang="ko"/>
              <a:t>,”위,식도</a:t>
            </a:r>
            <a:r>
              <a:rPr b="1" lang="ko"/>
              <a:t>”</a:t>
            </a:r>
            <a:r>
              <a:rPr b="1" lang="ko"/>
              <a:t>,</a:t>
            </a:r>
            <a:r>
              <a:rPr b="1" lang="ko"/>
              <a:t>”</a:t>
            </a:r>
            <a:r>
              <a:rPr b="1" lang="ko"/>
              <a:t>위상내피암”,”위,간</a:t>
            </a:r>
            <a:r>
              <a:rPr b="1" lang="ko"/>
              <a:t>”</a:t>
            </a:r>
            <a:r>
              <a:rPr b="1" lang="ko"/>
              <a:t>,</a:t>
            </a:r>
            <a:r>
              <a:rPr b="1" lang="ko"/>
              <a:t>”</a:t>
            </a:r>
            <a:r>
              <a:rPr b="1" lang="ko"/>
              <a:t>위암,췌장암”,”위.폐암</a:t>
            </a:r>
            <a:r>
              <a:rPr b="1" lang="ko"/>
              <a:t>”</a:t>
            </a:r>
            <a:r>
              <a:rPr b="1" lang="ko"/>
              <a:t>,”위암,췌장암,간암</a:t>
            </a:r>
            <a:r>
              <a:rPr b="1" lang="ko"/>
              <a:t>”</a:t>
            </a:r>
            <a:r>
              <a:rPr b="1" lang="ko"/>
              <a:t>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”위NNN</a:t>
            </a:r>
            <a:r>
              <a:rPr b="1" lang="ko"/>
              <a:t>”</a:t>
            </a:r>
            <a:r>
              <a:rPr b="1" lang="ko"/>
              <a:t>,</a:t>
            </a:r>
            <a:r>
              <a:rPr b="1" lang="ko">
                <a:solidFill>
                  <a:schemeClr val="dk1"/>
                </a:solidFill>
              </a:rPr>
              <a:t>”위암NNN”,</a:t>
            </a:r>
            <a:r>
              <a:rPr b="1" lang="ko"/>
              <a:t>”위암</a:t>
            </a:r>
            <a:r>
              <a:rPr b="1" lang="ko"/>
              <a:t>”</a:t>
            </a:r>
            <a:r>
              <a:rPr b="1" lang="ko"/>
              <a:t>,”위암]”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간 : “1간”,”간”,”위,간”,”간,폐”, ”간1”,”간NNN”, “간암”,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대장암 : “대자암”, “대장암”, “직장”, “직장암”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유방암 : “유방”, “유방암”, “유벙”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자궁경부암: “자궁경부”, “자궁경부암”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40" name="Google Shape;140;p1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9150" y="0"/>
            <a:ext cx="22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Family History</a:t>
            </a:r>
            <a:endParaRPr sz="2500">
              <a:solidFill>
                <a:srgbClr val="3C78D8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225900" y="2176100"/>
            <a:ext cx="7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18650" y="3331825"/>
            <a:ext cx="877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2007~2017년 가족력 데이터의 경우 부모, 형제/자매 데이터만 있는 반면 2006년 가족력의 경우 일가친척들도 포함하기 때문에 전체 가족력을 구한 뒤 부모, </a:t>
            </a:r>
            <a:r>
              <a:rPr lang="ko">
                <a:solidFill>
                  <a:schemeClr val="dk1"/>
                </a:solidFill>
              </a:rPr>
              <a:t>형제/자매 분리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자궁경부암의 경우에는 상당히 낮게 관측되었음→ string을 분리하는 과정에서 “자궁”, ”자궁암”이라는 단어가 있었으나 자궁경부를 의미하는지 자궁체부를 의미하는지 아니면 다른 자궁암을 의미하는지 의미 불분명 하여 제외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00" y="730055"/>
            <a:ext cx="9143998" cy="210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55" name="Google Shape;155;p1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-17050" y="0"/>
            <a:ext cx="26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Fatty Liver Index</a:t>
            </a:r>
            <a:endParaRPr sz="2500">
              <a:solidFill>
                <a:srgbClr val="3C78D8"/>
              </a:solidFill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167050" y="1146250"/>
            <a:ext cx="2929500" cy="2165700"/>
            <a:chOff x="395650" y="1603450"/>
            <a:chExt cx="2929500" cy="2165700"/>
          </a:xfrm>
        </p:grpSpPr>
        <p:cxnSp>
          <p:nvCxnSpPr>
            <p:cNvPr id="159" name="Google Shape;159;p19"/>
            <p:cNvCxnSpPr/>
            <p:nvPr/>
          </p:nvCxnSpPr>
          <p:spPr>
            <a:xfrm>
              <a:off x="395650" y="1603450"/>
              <a:ext cx="0" cy="216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9"/>
            <p:cNvCxnSpPr/>
            <p:nvPr/>
          </p:nvCxnSpPr>
          <p:spPr>
            <a:xfrm rot="10800000">
              <a:off x="395650" y="3754975"/>
              <a:ext cx="2929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9"/>
          <p:cNvSpPr/>
          <p:nvPr/>
        </p:nvSpPr>
        <p:spPr>
          <a:xfrm>
            <a:off x="295775" y="1432901"/>
            <a:ext cx="2717525" cy="1834050"/>
          </a:xfrm>
          <a:custGeom>
            <a:rect b="b" l="l" r="r" t="t"/>
            <a:pathLst>
              <a:path extrusionOk="0" h="73362" w="108701">
                <a:moveTo>
                  <a:pt x="0" y="73362"/>
                </a:moveTo>
                <a:cubicBezTo>
                  <a:pt x="1735" y="70308"/>
                  <a:pt x="7427" y="63783"/>
                  <a:pt x="10412" y="55037"/>
                </a:cubicBezTo>
                <a:cubicBezTo>
                  <a:pt x="13397" y="46291"/>
                  <a:pt x="16035" y="29354"/>
                  <a:pt x="17909" y="20886"/>
                </a:cubicBezTo>
                <a:cubicBezTo>
                  <a:pt x="19783" y="12418"/>
                  <a:pt x="19089" y="7420"/>
                  <a:pt x="21657" y="4227"/>
                </a:cubicBezTo>
                <a:cubicBezTo>
                  <a:pt x="24225" y="1034"/>
                  <a:pt x="29986" y="-2020"/>
                  <a:pt x="33318" y="1728"/>
                </a:cubicBezTo>
                <a:cubicBezTo>
                  <a:pt x="36650" y="5476"/>
                  <a:pt x="39149" y="20609"/>
                  <a:pt x="41648" y="26717"/>
                </a:cubicBezTo>
                <a:cubicBezTo>
                  <a:pt x="44147" y="32825"/>
                  <a:pt x="45257" y="34769"/>
                  <a:pt x="48311" y="38378"/>
                </a:cubicBezTo>
                <a:cubicBezTo>
                  <a:pt x="51365" y="41988"/>
                  <a:pt x="56919" y="46153"/>
                  <a:pt x="59973" y="48374"/>
                </a:cubicBezTo>
                <a:cubicBezTo>
                  <a:pt x="63027" y="50595"/>
                  <a:pt x="62749" y="49624"/>
                  <a:pt x="66636" y="51706"/>
                </a:cubicBezTo>
                <a:cubicBezTo>
                  <a:pt x="70523" y="53788"/>
                  <a:pt x="78090" y="58508"/>
                  <a:pt x="83296" y="60868"/>
                </a:cubicBezTo>
                <a:cubicBezTo>
                  <a:pt x="88502" y="63228"/>
                  <a:pt x="93638" y="64339"/>
                  <a:pt x="97872" y="65866"/>
                </a:cubicBezTo>
                <a:cubicBezTo>
                  <a:pt x="102106" y="67393"/>
                  <a:pt x="106896" y="69337"/>
                  <a:pt x="108701" y="70031"/>
                </a:cubicBezTo>
              </a:path>
            </a:pathLst>
          </a:cu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2" name="Google Shape;162;p19"/>
          <p:cNvCxnSpPr/>
          <p:nvPr/>
        </p:nvCxnSpPr>
        <p:spPr>
          <a:xfrm>
            <a:off x="982975" y="1215800"/>
            <a:ext cx="0" cy="2384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698213" y="35775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10.9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752001" y="36072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r>
              <a:rPr lang="ko"/>
              <a:t>.9</a:t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4171825" y="1195950"/>
            <a:ext cx="2929500" cy="2165700"/>
            <a:chOff x="395650" y="1603450"/>
            <a:chExt cx="2929500" cy="2165700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395650" y="1603450"/>
              <a:ext cx="0" cy="216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9"/>
            <p:cNvCxnSpPr/>
            <p:nvPr/>
          </p:nvCxnSpPr>
          <p:spPr>
            <a:xfrm rot="10800000">
              <a:off x="395650" y="3754975"/>
              <a:ext cx="2929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19"/>
          <p:cNvSpPr/>
          <p:nvPr/>
        </p:nvSpPr>
        <p:spPr>
          <a:xfrm>
            <a:off x="4300550" y="1482601"/>
            <a:ext cx="2717525" cy="1834050"/>
          </a:xfrm>
          <a:custGeom>
            <a:rect b="b" l="l" r="r" t="t"/>
            <a:pathLst>
              <a:path extrusionOk="0" h="73362" w="108701">
                <a:moveTo>
                  <a:pt x="0" y="73362"/>
                </a:moveTo>
                <a:cubicBezTo>
                  <a:pt x="1735" y="70308"/>
                  <a:pt x="7427" y="63783"/>
                  <a:pt x="10412" y="55037"/>
                </a:cubicBezTo>
                <a:cubicBezTo>
                  <a:pt x="13397" y="46291"/>
                  <a:pt x="16035" y="29354"/>
                  <a:pt x="17909" y="20886"/>
                </a:cubicBezTo>
                <a:cubicBezTo>
                  <a:pt x="19783" y="12418"/>
                  <a:pt x="19089" y="7420"/>
                  <a:pt x="21657" y="4227"/>
                </a:cubicBezTo>
                <a:cubicBezTo>
                  <a:pt x="24225" y="1034"/>
                  <a:pt x="29986" y="-2020"/>
                  <a:pt x="33318" y="1728"/>
                </a:cubicBezTo>
                <a:cubicBezTo>
                  <a:pt x="36650" y="5476"/>
                  <a:pt x="39149" y="20609"/>
                  <a:pt x="41648" y="26717"/>
                </a:cubicBezTo>
                <a:cubicBezTo>
                  <a:pt x="44147" y="32825"/>
                  <a:pt x="45257" y="34769"/>
                  <a:pt x="48311" y="38378"/>
                </a:cubicBezTo>
                <a:cubicBezTo>
                  <a:pt x="51365" y="41988"/>
                  <a:pt x="56919" y="46153"/>
                  <a:pt x="59973" y="48374"/>
                </a:cubicBezTo>
                <a:cubicBezTo>
                  <a:pt x="63027" y="50595"/>
                  <a:pt x="62749" y="49624"/>
                  <a:pt x="66636" y="51706"/>
                </a:cubicBezTo>
                <a:cubicBezTo>
                  <a:pt x="70523" y="53788"/>
                  <a:pt x="78090" y="58508"/>
                  <a:pt x="83296" y="60868"/>
                </a:cubicBezTo>
                <a:cubicBezTo>
                  <a:pt x="88502" y="63228"/>
                  <a:pt x="93638" y="64339"/>
                  <a:pt x="97872" y="65866"/>
                </a:cubicBezTo>
                <a:cubicBezTo>
                  <a:pt x="102106" y="67393"/>
                  <a:pt x="106896" y="69337"/>
                  <a:pt x="108701" y="70031"/>
                </a:cubicBezTo>
              </a:path>
            </a:pathLst>
          </a:cu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9" name="Google Shape;169;p19"/>
          <p:cNvCxnSpPr/>
          <p:nvPr/>
        </p:nvCxnSpPr>
        <p:spPr>
          <a:xfrm>
            <a:off x="4987750" y="1265500"/>
            <a:ext cx="0" cy="2384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4326575" y="2313098"/>
            <a:ext cx="2665475" cy="981325"/>
          </a:xfrm>
          <a:custGeom>
            <a:rect b="b" l="l" r="r" t="t"/>
            <a:pathLst>
              <a:path extrusionOk="0" h="39253" w="106619">
                <a:moveTo>
                  <a:pt x="0" y="38420"/>
                </a:moveTo>
                <a:cubicBezTo>
                  <a:pt x="2499" y="35227"/>
                  <a:pt x="11454" y="25232"/>
                  <a:pt x="14994" y="19262"/>
                </a:cubicBezTo>
                <a:cubicBezTo>
                  <a:pt x="18534" y="13293"/>
                  <a:pt x="19367" y="5796"/>
                  <a:pt x="21241" y="2603"/>
                </a:cubicBezTo>
                <a:cubicBezTo>
                  <a:pt x="23115" y="-590"/>
                  <a:pt x="23185" y="243"/>
                  <a:pt x="26239" y="104"/>
                </a:cubicBezTo>
                <a:cubicBezTo>
                  <a:pt x="29293" y="-35"/>
                  <a:pt x="34152" y="382"/>
                  <a:pt x="39566" y="1770"/>
                </a:cubicBezTo>
                <a:cubicBezTo>
                  <a:pt x="44980" y="3158"/>
                  <a:pt x="51158" y="6073"/>
                  <a:pt x="58724" y="8433"/>
                </a:cubicBezTo>
                <a:cubicBezTo>
                  <a:pt x="66290" y="10793"/>
                  <a:pt x="78160" y="13639"/>
                  <a:pt x="84962" y="15930"/>
                </a:cubicBezTo>
                <a:cubicBezTo>
                  <a:pt x="91765" y="18221"/>
                  <a:pt x="96485" y="19678"/>
                  <a:pt x="99539" y="22177"/>
                </a:cubicBezTo>
                <a:cubicBezTo>
                  <a:pt x="102593" y="24676"/>
                  <a:pt x="102107" y="28077"/>
                  <a:pt x="103287" y="30923"/>
                </a:cubicBezTo>
                <a:cubicBezTo>
                  <a:pt x="104467" y="33769"/>
                  <a:pt x="106064" y="37865"/>
                  <a:pt x="106619" y="39253"/>
                </a:cubicBezTo>
              </a:path>
            </a:pathLst>
          </a:custGeom>
          <a:solidFill>
            <a:srgbClr val="A4C2F4">
              <a:alpha val="4731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</p:sp>
      <p:sp>
        <p:nvSpPr>
          <p:cNvPr id="171" name="Google Shape;171;p19"/>
          <p:cNvSpPr txBox="1"/>
          <p:nvPr/>
        </p:nvSpPr>
        <p:spPr>
          <a:xfrm>
            <a:off x="2286350" y="852475"/>
            <a:ext cx="15201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평균: 35.14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표준편차: 25.35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분산: 642.5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최빈값: 10.9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Q4: 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Q3: 53.7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Q2: 29.4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Q1: 13.2</a:t>
            </a:r>
            <a:endParaRPr/>
          </a:p>
        </p:txBody>
      </p:sp>
      <p:cxnSp>
        <p:nvCxnSpPr>
          <p:cNvPr id="172" name="Google Shape;172;p19"/>
          <p:cNvCxnSpPr/>
          <p:nvPr/>
        </p:nvCxnSpPr>
        <p:spPr>
          <a:xfrm>
            <a:off x="2217038" y="1215800"/>
            <a:ext cx="0" cy="2384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1942700" y="3577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60</a:t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6293988" y="1299175"/>
            <a:ext cx="0" cy="2384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/>
        </p:nvSpPr>
        <p:spPr>
          <a:xfrm>
            <a:off x="6019650" y="3607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60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532425" y="729750"/>
            <a:ext cx="354900" cy="135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532425" y="962850"/>
            <a:ext cx="354900" cy="135300"/>
          </a:xfrm>
          <a:prstGeom prst="rect">
            <a:avLst/>
          </a:prstGeom>
          <a:solidFill>
            <a:srgbClr val="A4C2F4">
              <a:alpha val="4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987750" y="560562"/>
            <a:ext cx="8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Female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011886" y="839125"/>
            <a:ext cx="8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Male</a:t>
            </a:r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6531525" y="1260775"/>
            <a:ext cx="125100" cy="1249500"/>
            <a:chOff x="8131725" y="1717975"/>
            <a:chExt cx="125100" cy="1249500"/>
          </a:xfrm>
        </p:grpSpPr>
        <p:cxnSp>
          <p:nvCxnSpPr>
            <p:cNvPr id="181" name="Google Shape;181;p19"/>
            <p:cNvCxnSpPr/>
            <p:nvPr/>
          </p:nvCxnSpPr>
          <p:spPr>
            <a:xfrm>
              <a:off x="8131725" y="1728376"/>
              <a:ext cx="1251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" name="Google Shape;182;p19"/>
            <p:cNvGrpSpPr/>
            <p:nvPr/>
          </p:nvGrpSpPr>
          <p:grpSpPr>
            <a:xfrm>
              <a:off x="8131725" y="1717975"/>
              <a:ext cx="125100" cy="1249500"/>
              <a:chOff x="8131725" y="1717975"/>
              <a:chExt cx="125100" cy="1249500"/>
            </a:xfrm>
          </p:grpSpPr>
          <p:cxnSp>
            <p:nvCxnSpPr>
              <p:cNvPr id="183" name="Google Shape;183;p19"/>
              <p:cNvCxnSpPr/>
              <p:nvPr/>
            </p:nvCxnSpPr>
            <p:spPr>
              <a:xfrm>
                <a:off x="8256675" y="1717975"/>
                <a:ext cx="0" cy="1249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9"/>
              <p:cNvCxnSpPr/>
              <p:nvPr/>
            </p:nvCxnSpPr>
            <p:spPr>
              <a:xfrm>
                <a:off x="8131725" y="2951414"/>
                <a:ext cx="125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691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5" name="Google Shape;185;p19"/>
          <p:cNvSpPr txBox="1"/>
          <p:nvPr/>
        </p:nvSpPr>
        <p:spPr>
          <a:xfrm>
            <a:off x="354000" y="4029425"/>
            <a:ext cx="74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성별에 따른 FLI의 차이가 발생 , 남성이 여성의 경우보다 FLI 60 이상의 비중이 높았음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6799000" y="1577725"/>
            <a:ext cx="18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최빈값에서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약 두배 차이 발생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96" name="Google Shape;196;p2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0" y="-18200"/>
            <a:ext cx="608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Time Interval Comparison - 3 state model</a:t>
            </a:r>
            <a:endParaRPr sz="2500">
              <a:solidFill>
                <a:srgbClr val="3C78D8"/>
              </a:solidFill>
            </a:endParaRPr>
          </a:p>
        </p:txBody>
      </p:sp>
      <p:graphicFrame>
        <p:nvGraphicFramePr>
          <p:cNvPr id="199" name="Google Shape;199;p20"/>
          <p:cNvGraphicFramePr/>
          <p:nvPr/>
        </p:nvGraphicFramePr>
        <p:xfrm>
          <a:off x="145200" y="12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{149C508E-DFF6-40E3-BA5B-0FD41ABF34A6}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1 year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High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LVC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DEATH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High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LVC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0.236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DEATH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Google Shape;200;p20"/>
          <p:cNvGraphicFramePr/>
          <p:nvPr/>
        </p:nvGraphicFramePr>
        <p:xfrm>
          <a:off x="145200" y="29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{149C508E-DFF6-40E3-BA5B-0FD41ABF34A6}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00000"/>
                          </a:solidFill>
                        </a:rPr>
                        <a:t>5 year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High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LVC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DEATH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High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LVC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0.261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0.740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DEATH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" name="Google Shape;201;p20"/>
          <p:cNvGraphicFramePr/>
          <p:nvPr/>
        </p:nvGraphicFramePr>
        <p:xfrm>
          <a:off x="3662125" y="12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{149C508E-DFF6-40E3-BA5B-0FD41ABF34A6}</a:tableStyleId>
              </a:tblPr>
              <a:tblGrid>
                <a:gridCol w="781925"/>
                <a:gridCol w="714200"/>
                <a:gridCol w="723900"/>
                <a:gridCol w="73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12 month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High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LVC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DEATH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High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0.986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0.002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LVC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0.764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0.236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DEATH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0"/>
          <p:cNvGraphicFramePr/>
          <p:nvPr/>
        </p:nvGraphicFramePr>
        <p:xfrm>
          <a:off x="3662125" y="29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{149C508E-DFF6-40E3-BA5B-0FD41ABF34A6}</a:tableStyleId>
              </a:tblPr>
              <a:tblGrid>
                <a:gridCol w="781925"/>
                <a:gridCol w="714200"/>
                <a:gridCol w="723900"/>
                <a:gridCol w="73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00"/>
                          </a:solidFill>
                        </a:rPr>
                        <a:t>60 month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High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LVC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000000"/>
                          </a:solidFill>
                        </a:rPr>
                        <a:t>DEATH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High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0.932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0.033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LVC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0.261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0.740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DEATH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0"/>
          <p:cNvCxnSpPr/>
          <p:nvPr/>
        </p:nvCxnSpPr>
        <p:spPr>
          <a:xfrm>
            <a:off x="3353727" y="1102175"/>
            <a:ext cx="0" cy="35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>
            <a:off x="686450" y="715450"/>
            <a:ext cx="19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Standard : Year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4123825" y="715450"/>
            <a:ext cx="19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Standard : Month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15" name="Google Shape;215;p21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606075" y="1814325"/>
            <a:ext cx="608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Thanks you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