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172cfaf6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172cfaf6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172cfaf6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172cfaf6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172cfaf6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172cfaf6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172cfaf6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172cfaf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172cfaf6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172cfaf6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6f368f85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6f368f85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6f368f8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6f368f8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6f368f85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6f368f85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6f368f8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6f368f8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172cfaf6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172cfaf6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172cfaf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172cfaf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172cfaf6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172cfaf6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172cfaf6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172cfaf6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172cfaf6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172cfaf6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172cfaf6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172cfaf6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7/1 Progression Report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25" y="382300"/>
            <a:ext cx="8840574" cy="410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38" y="515200"/>
            <a:ext cx="8868526" cy="411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75" y="1191100"/>
            <a:ext cx="8705924" cy="23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title"/>
          </p:nvPr>
        </p:nvSpPr>
        <p:spPr>
          <a:xfrm>
            <a:off x="3778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Fatty Liver Disease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3000" y="1804775"/>
            <a:ext cx="2938850" cy="69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6"/>
          <p:cNvSpPr txBox="1"/>
          <p:nvPr/>
        </p:nvSpPr>
        <p:spPr>
          <a:xfrm>
            <a:off x="246900" y="3975075"/>
            <a:ext cx="914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FLI의 경우 NAFLD 대상군에게만 적용가능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비알코올성 간질환 환자 가이드라인에 따르면 남자는 주 210g 미만 여자는 주 140g 미만 섭취인 경우에만 해당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→ 음주력과 결합하여 FLI 재조정 확인 필요</a:t>
            </a:r>
            <a:endParaRPr/>
          </a:p>
        </p:txBody>
      </p:sp>
      <p:pic>
        <p:nvPicPr>
          <p:cNvPr id="123" name="Google Shape;12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975" y="196750"/>
            <a:ext cx="5739300" cy="372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초고령 암환자 예후 예측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Preparation</a:t>
            </a:r>
            <a:endParaRPr/>
          </a:p>
        </p:txBody>
      </p:sp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311700" y="1152475"/>
            <a:ext cx="8520600" cy="22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8"/>
          <p:cNvSpPr txBox="1"/>
          <p:nvPr>
            <p:ph idx="1" type="body"/>
          </p:nvPr>
        </p:nvSpPr>
        <p:spPr>
          <a:xfrm>
            <a:off x="311700" y="1152475"/>
            <a:ext cx="8520600" cy="26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&lt;심장질환&gt;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부정맥, 협심증,심근경색증,심방세동,허혈성 심질환,심부전,고지혈증,이상지질혈증</a:t>
            </a:r>
            <a:endParaRPr u="sng"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&lt;기타질환&gt;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accent4"/>
                </a:solidFill>
              </a:rPr>
              <a:t>뇌졸중</a:t>
            </a:r>
            <a:r>
              <a:rPr lang="ko"/>
              <a:t>, 류마티스관절염, </a:t>
            </a:r>
            <a:r>
              <a:rPr lang="ko" u="sng">
                <a:solidFill>
                  <a:srgbClr val="93C47D"/>
                </a:solidFill>
              </a:rPr>
              <a:t>무릎,고관절</a:t>
            </a:r>
            <a:r>
              <a:rPr lang="ko"/>
              <a:t>,백내장,녹내장, 결핵,만성폐쇄성폐질환,치매,전립선 비대증, 요실금,신부전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8"/>
          <p:cNvSpPr/>
          <p:nvPr/>
        </p:nvSpPr>
        <p:spPr>
          <a:xfrm>
            <a:off x="5473650" y="5100050"/>
            <a:ext cx="834000" cy="83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8"/>
          <p:cNvSpPr txBox="1"/>
          <p:nvPr>
            <p:ph type="title"/>
          </p:nvPr>
        </p:nvSpPr>
        <p:spPr>
          <a:xfrm>
            <a:off x="747200" y="3484200"/>
            <a:ext cx="7732500" cy="16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뇌졸중,무릎, 고관절을 제외한 나머지 질환에 대해서 이상 없음 확인;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>
                <a:solidFill>
                  <a:schemeClr val="accent4"/>
                </a:solidFill>
              </a:rPr>
              <a:t>뇌졸중</a:t>
            </a:r>
            <a:r>
              <a:rPr lang="ko" sz="1200"/>
              <a:t>의 경우 뇌졸중만 포함하는 것인지 맥락상 뇌졸중에 해당하는 </a:t>
            </a:r>
            <a:r>
              <a:rPr lang="ko" sz="1200" u="sng"/>
              <a:t>뇌경색</a:t>
            </a:r>
            <a:r>
              <a:rPr lang="ko" sz="1200"/>
              <a:t>이나 </a:t>
            </a:r>
            <a:r>
              <a:rPr lang="ko" sz="1200" u="sng"/>
              <a:t>뇌출혈</a:t>
            </a:r>
            <a:r>
              <a:rPr lang="ko" sz="1200"/>
              <a:t>도 같이 포함해야되는지 모호;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>
                <a:solidFill>
                  <a:srgbClr val="6AA84F"/>
                </a:solidFill>
              </a:rPr>
              <a:t>무릎과 고관절</a:t>
            </a:r>
            <a:r>
              <a:rPr lang="ko" sz="1200"/>
              <a:t>의 경우 염증만 포함하는 것인지 해당 단어와 관련된 모든 상병을 포함해야되는지 모호;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과거병력 가운데 ‘</a:t>
            </a:r>
            <a:r>
              <a:rPr b="1" lang="ko" sz="1200"/>
              <a:t>완치</a:t>
            </a:r>
            <a:r>
              <a:rPr lang="ko" sz="1200"/>
              <a:t>’ 부분이 존재하는데 제외 유무 판정 필요;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one-hot encoding 진행하여 변수별 mapping 완료;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간암 마코프 모형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778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Cox Model &amp; Markov Model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50" y="464400"/>
            <a:ext cx="4148325" cy="38055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/>
        </p:nvSpPr>
        <p:spPr>
          <a:xfrm>
            <a:off x="4572000" y="2059388"/>
            <a:ext cx="422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Others HR이 상대적으로 낮게 나오는 문제로 인해 Others 관련 분포 확인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195350" y="182825"/>
            <a:ext cx="16899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Cox Model</a:t>
            </a:r>
            <a:endParaRPr sz="2000"/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1450"/>
            <a:ext cx="8750926" cy="382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550" y="75775"/>
            <a:ext cx="5313575" cy="46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025" y="1030363"/>
            <a:ext cx="7302200" cy="308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688" y="643150"/>
            <a:ext cx="7206625" cy="37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375" y="152400"/>
            <a:ext cx="546725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