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1074a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1074a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3c1c64a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3c1c64a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c1c64a1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3c1c64a1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3b426a70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3b426a70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b426a70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b426a70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c1c64a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3c1c64a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3c1c64a1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3c1c64a1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b426a70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3b426a70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b426a7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b426a7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b426a7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b426a7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3b426a70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3b426a70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b426a70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3b426a70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b426a70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b426a70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b426a7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b426a7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3b426a70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3b426a70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b426a7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b426a7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1475" y="1703000"/>
            <a:ext cx="613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Progress Report </a:t>
            </a:r>
            <a:endParaRPr sz="4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C78D8"/>
                </a:solidFill>
              </a:rPr>
              <a:t>7</a:t>
            </a:r>
            <a:r>
              <a:rPr lang="ko" sz="3000">
                <a:solidFill>
                  <a:srgbClr val="3C78D8"/>
                </a:solidFill>
              </a:rPr>
              <a:t>/8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06" name="Google Shape;206;p22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0" y="749360"/>
            <a:ext cx="5257249" cy="36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95171" y="0"/>
            <a:ext cx="75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HBV Transition Probability (10 Year)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486" y="764676"/>
            <a:ext cx="2823351" cy="169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736" y="2678244"/>
            <a:ext cx="2826849" cy="170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21" name="Google Shape;221;p2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0" y="0"/>
            <a:ext cx="61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HBV Transition Probability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6" y="787566"/>
            <a:ext cx="2826843" cy="169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93" y="2704391"/>
            <a:ext cx="2826843" cy="1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4111" y="786454"/>
            <a:ext cx="2823359" cy="1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225" y="2704391"/>
            <a:ext cx="2825113" cy="1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4436" y="789151"/>
            <a:ext cx="2823351" cy="169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2686" y="2702719"/>
            <a:ext cx="2826849" cy="1700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3"/>
          <p:cNvCxnSpPr/>
          <p:nvPr/>
        </p:nvCxnSpPr>
        <p:spPr>
          <a:xfrm>
            <a:off x="232950" y="2599700"/>
            <a:ext cx="869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40" name="Google Shape;240;p2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836401"/>
            <a:ext cx="5118726" cy="35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0" y="0"/>
            <a:ext cx="75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HCV Transition Probability (1 Year)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005" y="845450"/>
            <a:ext cx="2929924" cy="176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950" y="2744623"/>
            <a:ext cx="2932024" cy="176280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7719900" y="3288075"/>
            <a:ext cx="489300" cy="1086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56" name="Google Shape;256;p2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6" y="854299"/>
            <a:ext cx="5131026" cy="35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0" y="0"/>
            <a:ext cx="75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HCV Transition Probability (5 Year)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60" name="Google Shape;2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693" y="836925"/>
            <a:ext cx="2942747" cy="177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633" y="2790902"/>
            <a:ext cx="2944867" cy="176698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/>
          <p:nvPr/>
        </p:nvSpPr>
        <p:spPr>
          <a:xfrm>
            <a:off x="7645350" y="3588750"/>
            <a:ext cx="489300" cy="852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72" name="Google Shape;272;p2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0" y="833950"/>
            <a:ext cx="5168950" cy="35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/>
        </p:nvSpPr>
        <p:spPr>
          <a:xfrm>
            <a:off x="76200" y="0"/>
            <a:ext cx="75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HCV Transition Probability (10 Year)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825" y="833950"/>
            <a:ext cx="2954137" cy="177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838" y="2787144"/>
            <a:ext cx="2954111" cy="177370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/>
          <p:nvPr/>
        </p:nvSpPr>
        <p:spPr>
          <a:xfrm>
            <a:off x="7710575" y="2187525"/>
            <a:ext cx="489300" cy="338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7710575" y="4068400"/>
            <a:ext cx="489300" cy="338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89" name="Google Shape;289;p2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6200" y="0"/>
            <a:ext cx="619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HCV Transition Probability</a:t>
            </a:r>
            <a:endParaRPr sz="2500">
              <a:solidFill>
                <a:srgbClr val="3C78D8"/>
              </a:solidFill>
            </a:endParaRPr>
          </a:p>
        </p:txBody>
      </p:sp>
      <p:cxnSp>
        <p:nvCxnSpPr>
          <p:cNvPr id="292" name="Google Shape;292;p27"/>
          <p:cNvCxnSpPr/>
          <p:nvPr/>
        </p:nvCxnSpPr>
        <p:spPr>
          <a:xfrm>
            <a:off x="232950" y="2599700"/>
            <a:ext cx="869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" y="829128"/>
            <a:ext cx="2776875" cy="166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00" y="828525"/>
            <a:ext cx="2776876" cy="167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38" y="2855650"/>
            <a:ext cx="2778866" cy="16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013" y="2877038"/>
            <a:ext cx="2778875" cy="166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8075" y="817848"/>
            <a:ext cx="2776876" cy="167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8125" y="2878302"/>
            <a:ext cx="2778875" cy="166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08" name="Google Shape;308;p2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0" y="0"/>
            <a:ext cx="631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Completed Model Status</a:t>
            </a:r>
            <a:endParaRPr sz="2500">
              <a:solidFill>
                <a:srgbClr val="3C78D8"/>
              </a:solidFill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209799" y="702599"/>
            <a:ext cx="2621100" cy="65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(DM, FLD, ALC)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3488901" y="705274"/>
            <a:ext cx="2621100" cy="65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</a:t>
            </a:r>
            <a:r>
              <a:rPr lang="ko"/>
              <a:t>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(Sub Model + SMK,OBE,FH)</a:t>
            </a:r>
            <a:endParaRPr/>
          </a:p>
        </p:txBody>
      </p:sp>
      <p:grpSp>
        <p:nvGrpSpPr>
          <p:cNvPr id="313" name="Google Shape;313;p28"/>
          <p:cNvGrpSpPr/>
          <p:nvPr/>
        </p:nvGrpSpPr>
        <p:grpSpPr>
          <a:xfrm>
            <a:off x="856713" y="1521211"/>
            <a:ext cx="1327092" cy="668634"/>
            <a:chOff x="442675" y="2976275"/>
            <a:chExt cx="1411800" cy="711313"/>
          </a:xfrm>
        </p:grpSpPr>
        <p:sp>
          <p:nvSpPr>
            <p:cNvPr id="314" name="Google Shape;314;p28"/>
            <p:cNvSpPr/>
            <p:nvPr/>
          </p:nvSpPr>
          <p:spPr>
            <a:xfrm>
              <a:off x="442675" y="2976275"/>
              <a:ext cx="1411800" cy="69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 txBox="1"/>
            <p:nvPr/>
          </p:nvSpPr>
          <p:spPr>
            <a:xfrm>
              <a:off x="442675" y="2999988"/>
              <a:ext cx="3984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rgbClr val="252525"/>
                  </a:solidFill>
                  <a:highlight>
                    <a:srgbClr val="FFFFFF"/>
                  </a:highlight>
                </a:rPr>
                <a:t>☑</a:t>
              </a:r>
              <a:endParaRPr sz="3000"/>
            </a:p>
          </p:txBody>
        </p:sp>
        <p:sp>
          <p:nvSpPr>
            <p:cNvPr id="316" name="Google Shape;316;p28"/>
            <p:cNvSpPr txBox="1"/>
            <p:nvPr/>
          </p:nvSpPr>
          <p:spPr>
            <a:xfrm>
              <a:off x="901125" y="3124938"/>
              <a:ext cx="720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HBV</a:t>
              </a:r>
              <a:endParaRPr/>
            </a:p>
          </p:txBody>
        </p:sp>
      </p:grpSp>
      <p:grpSp>
        <p:nvGrpSpPr>
          <p:cNvPr id="317" name="Google Shape;317;p28"/>
          <p:cNvGrpSpPr/>
          <p:nvPr/>
        </p:nvGrpSpPr>
        <p:grpSpPr>
          <a:xfrm>
            <a:off x="856677" y="2323708"/>
            <a:ext cx="1327092" cy="668634"/>
            <a:chOff x="1951500" y="2976275"/>
            <a:chExt cx="1411800" cy="711313"/>
          </a:xfrm>
        </p:grpSpPr>
        <p:sp>
          <p:nvSpPr>
            <p:cNvPr id="318" name="Google Shape;318;p28"/>
            <p:cNvSpPr/>
            <p:nvPr/>
          </p:nvSpPr>
          <p:spPr>
            <a:xfrm>
              <a:off x="1951500" y="2976275"/>
              <a:ext cx="1411800" cy="69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 txBox="1"/>
            <p:nvPr/>
          </p:nvSpPr>
          <p:spPr>
            <a:xfrm>
              <a:off x="1951500" y="2999988"/>
              <a:ext cx="3984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rgbClr val="252525"/>
                  </a:solidFill>
                  <a:highlight>
                    <a:srgbClr val="FFFFFF"/>
                  </a:highlight>
                </a:rPr>
                <a:t>☑</a:t>
              </a:r>
              <a:endParaRPr sz="3000"/>
            </a:p>
          </p:txBody>
        </p:sp>
        <p:sp>
          <p:nvSpPr>
            <p:cNvPr id="320" name="Google Shape;320;p28"/>
            <p:cNvSpPr txBox="1"/>
            <p:nvPr/>
          </p:nvSpPr>
          <p:spPr>
            <a:xfrm>
              <a:off x="2409950" y="3124938"/>
              <a:ext cx="720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HCV</a:t>
              </a: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>
            <a:off x="856641" y="3143078"/>
            <a:ext cx="1327092" cy="668634"/>
            <a:chOff x="3460325" y="2976288"/>
            <a:chExt cx="1411800" cy="711313"/>
          </a:xfrm>
        </p:grpSpPr>
        <p:sp>
          <p:nvSpPr>
            <p:cNvPr id="322" name="Google Shape;322;p28"/>
            <p:cNvSpPr/>
            <p:nvPr/>
          </p:nvSpPr>
          <p:spPr>
            <a:xfrm>
              <a:off x="3460325" y="2976288"/>
              <a:ext cx="1411800" cy="69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 txBox="1"/>
            <p:nvPr/>
          </p:nvSpPr>
          <p:spPr>
            <a:xfrm>
              <a:off x="3460325" y="3000000"/>
              <a:ext cx="3984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rgbClr val="252525"/>
                  </a:solidFill>
                  <a:highlight>
                    <a:srgbClr val="FFFFFF"/>
                  </a:highlight>
                </a:rPr>
                <a:t>☑</a:t>
              </a:r>
              <a:endParaRPr sz="3000"/>
            </a:p>
          </p:txBody>
        </p:sp>
        <p:sp>
          <p:nvSpPr>
            <p:cNvPr id="324" name="Google Shape;324;p28"/>
            <p:cNvSpPr txBox="1"/>
            <p:nvPr/>
          </p:nvSpPr>
          <p:spPr>
            <a:xfrm>
              <a:off x="3918775" y="3124950"/>
              <a:ext cx="8145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Others</a:t>
              </a:r>
              <a:endParaRPr/>
            </a:p>
          </p:txBody>
        </p:sp>
      </p:grpSp>
      <p:grpSp>
        <p:nvGrpSpPr>
          <p:cNvPr id="325" name="Google Shape;325;p28"/>
          <p:cNvGrpSpPr/>
          <p:nvPr/>
        </p:nvGrpSpPr>
        <p:grpSpPr>
          <a:xfrm>
            <a:off x="4135870" y="1515655"/>
            <a:ext cx="1327233" cy="652335"/>
            <a:chOff x="442675" y="2976275"/>
            <a:chExt cx="1411800" cy="693900"/>
          </a:xfrm>
        </p:grpSpPr>
        <p:sp>
          <p:nvSpPr>
            <p:cNvPr id="326" name="Google Shape;326;p28"/>
            <p:cNvSpPr/>
            <p:nvPr/>
          </p:nvSpPr>
          <p:spPr>
            <a:xfrm>
              <a:off x="442675" y="2976275"/>
              <a:ext cx="1411800" cy="69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 txBox="1"/>
            <p:nvPr/>
          </p:nvSpPr>
          <p:spPr>
            <a:xfrm>
              <a:off x="901125" y="3124938"/>
              <a:ext cx="720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HBV</a:t>
              </a:r>
              <a:endParaRPr/>
            </a:p>
          </p:txBody>
        </p:sp>
      </p:grpSp>
      <p:grpSp>
        <p:nvGrpSpPr>
          <p:cNvPr id="328" name="Google Shape;328;p28"/>
          <p:cNvGrpSpPr/>
          <p:nvPr/>
        </p:nvGrpSpPr>
        <p:grpSpPr>
          <a:xfrm>
            <a:off x="4135917" y="2318189"/>
            <a:ext cx="1327233" cy="652335"/>
            <a:chOff x="1951500" y="2976275"/>
            <a:chExt cx="1411800" cy="693900"/>
          </a:xfrm>
        </p:grpSpPr>
        <p:sp>
          <p:nvSpPr>
            <p:cNvPr id="329" name="Google Shape;329;p28"/>
            <p:cNvSpPr/>
            <p:nvPr/>
          </p:nvSpPr>
          <p:spPr>
            <a:xfrm>
              <a:off x="1951500" y="2976275"/>
              <a:ext cx="1411800" cy="69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 txBox="1"/>
            <p:nvPr/>
          </p:nvSpPr>
          <p:spPr>
            <a:xfrm>
              <a:off x="2409950" y="3124938"/>
              <a:ext cx="720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HCV</a:t>
              </a:r>
              <a:endParaRPr/>
            </a:p>
          </p:txBody>
        </p:sp>
      </p:grpSp>
      <p:grpSp>
        <p:nvGrpSpPr>
          <p:cNvPr id="331" name="Google Shape;331;p28"/>
          <p:cNvGrpSpPr/>
          <p:nvPr/>
        </p:nvGrpSpPr>
        <p:grpSpPr>
          <a:xfrm>
            <a:off x="4135964" y="3137597"/>
            <a:ext cx="1327233" cy="652335"/>
            <a:chOff x="3460325" y="2976288"/>
            <a:chExt cx="1411800" cy="693900"/>
          </a:xfrm>
        </p:grpSpPr>
        <p:sp>
          <p:nvSpPr>
            <p:cNvPr id="332" name="Google Shape;332;p28"/>
            <p:cNvSpPr/>
            <p:nvPr/>
          </p:nvSpPr>
          <p:spPr>
            <a:xfrm>
              <a:off x="3460325" y="2976288"/>
              <a:ext cx="1411800" cy="69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 txBox="1"/>
            <p:nvPr/>
          </p:nvSpPr>
          <p:spPr>
            <a:xfrm>
              <a:off x="3918775" y="3124950"/>
              <a:ext cx="8145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Others</a:t>
              </a:r>
              <a:endParaRPr/>
            </a:p>
          </p:txBody>
        </p:sp>
      </p:grpSp>
      <p:cxnSp>
        <p:nvCxnSpPr>
          <p:cNvPr id="334" name="Google Shape;334;p28"/>
          <p:cNvCxnSpPr/>
          <p:nvPr/>
        </p:nvCxnSpPr>
        <p:spPr>
          <a:xfrm>
            <a:off x="3153496" y="741750"/>
            <a:ext cx="0" cy="39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8"/>
          <p:cNvSpPr/>
          <p:nvPr/>
        </p:nvSpPr>
        <p:spPr>
          <a:xfrm>
            <a:off x="7181926" y="2422125"/>
            <a:ext cx="1183500" cy="69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/>
              <a:t>CCI</a:t>
            </a:r>
            <a:endParaRPr/>
          </a:p>
        </p:txBody>
      </p:sp>
      <p:grpSp>
        <p:nvGrpSpPr>
          <p:cNvPr id="336" name="Google Shape;336;p28"/>
          <p:cNvGrpSpPr/>
          <p:nvPr/>
        </p:nvGrpSpPr>
        <p:grpSpPr>
          <a:xfrm>
            <a:off x="4136067" y="2335750"/>
            <a:ext cx="436864" cy="646413"/>
            <a:chOff x="7133075" y="758825"/>
            <a:chExt cx="464700" cy="687600"/>
          </a:xfrm>
        </p:grpSpPr>
        <p:sp>
          <p:nvSpPr>
            <p:cNvPr id="337" name="Google Shape;337;p28"/>
            <p:cNvSpPr txBox="1"/>
            <p:nvPr/>
          </p:nvSpPr>
          <p:spPr>
            <a:xfrm>
              <a:off x="7133075" y="758825"/>
              <a:ext cx="4647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chemeClr val="dk1"/>
                  </a:solidFill>
                  <a:highlight>
                    <a:srgbClr val="FFFFFF"/>
                  </a:highlight>
                </a:rPr>
                <a:t>△</a:t>
              </a:r>
              <a:endParaRPr sz="3000"/>
            </a:p>
          </p:txBody>
        </p:sp>
        <p:sp>
          <p:nvSpPr>
            <p:cNvPr id="338" name="Google Shape;338;p28"/>
            <p:cNvSpPr txBox="1"/>
            <p:nvPr/>
          </p:nvSpPr>
          <p:spPr>
            <a:xfrm>
              <a:off x="7270898" y="919917"/>
              <a:ext cx="246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!</a:t>
              </a:r>
              <a:endParaRPr sz="1200"/>
            </a:p>
          </p:txBody>
        </p:sp>
      </p:grpSp>
      <p:grpSp>
        <p:nvGrpSpPr>
          <p:cNvPr id="339" name="Google Shape;339;p28"/>
          <p:cNvGrpSpPr/>
          <p:nvPr/>
        </p:nvGrpSpPr>
        <p:grpSpPr>
          <a:xfrm>
            <a:off x="4136067" y="3146767"/>
            <a:ext cx="436864" cy="646413"/>
            <a:chOff x="7133075" y="758825"/>
            <a:chExt cx="464700" cy="687600"/>
          </a:xfrm>
        </p:grpSpPr>
        <p:sp>
          <p:nvSpPr>
            <p:cNvPr id="340" name="Google Shape;340;p28"/>
            <p:cNvSpPr txBox="1"/>
            <p:nvPr/>
          </p:nvSpPr>
          <p:spPr>
            <a:xfrm>
              <a:off x="7133075" y="758825"/>
              <a:ext cx="4647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chemeClr val="dk1"/>
                  </a:solidFill>
                  <a:highlight>
                    <a:srgbClr val="FFFFFF"/>
                  </a:highlight>
                </a:rPr>
                <a:t>△</a:t>
              </a:r>
              <a:endParaRPr sz="3000"/>
            </a:p>
          </p:txBody>
        </p:sp>
        <p:sp>
          <p:nvSpPr>
            <p:cNvPr id="341" name="Google Shape;341;p28"/>
            <p:cNvSpPr txBox="1"/>
            <p:nvPr/>
          </p:nvSpPr>
          <p:spPr>
            <a:xfrm>
              <a:off x="7270898" y="919917"/>
              <a:ext cx="246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!</a:t>
              </a:r>
              <a:endParaRPr sz="1200"/>
            </a:p>
          </p:txBody>
        </p:sp>
      </p:grpSp>
      <p:grpSp>
        <p:nvGrpSpPr>
          <p:cNvPr id="342" name="Google Shape;342;p28"/>
          <p:cNvGrpSpPr/>
          <p:nvPr/>
        </p:nvGrpSpPr>
        <p:grpSpPr>
          <a:xfrm>
            <a:off x="4136067" y="1533991"/>
            <a:ext cx="436864" cy="646413"/>
            <a:chOff x="7133075" y="758825"/>
            <a:chExt cx="464700" cy="687600"/>
          </a:xfrm>
        </p:grpSpPr>
        <p:sp>
          <p:nvSpPr>
            <p:cNvPr id="343" name="Google Shape;343;p28"/>
            <p:cNvSpPr txBox="1"/>
            <p:nvPr/>
          </p:nvSpPr>
          <p:spPr>
            <a:xfrm>
              <a:off x="7133075" y="758825"/>
              <a:ext cx="4647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chemeClr val="dk1"/>
                  </a:solidFill>
                  <a:highlight>
                    <a:srgbClr val="FFFFFF"/>
                  </a:highlight>
                </a:rPr>
                <a:t>△</a:t>
              </a:r>
              <a:endParaRPr sz="3000"/>
            </a:p>
          </p:txBody>
        </p:sp>
        <p:sp>
          <p:nvSpPr>
            <p:cNvPr id="344" name="Google Shape;344;p28"/>
            <p:cNvSpPr txBox="1"/>
            <p:nvPr/>
          </p:nvSpPr>
          <p:spPr>
            <a:xfrm>
              <a:off x="7270898" y="919917"/>
              <a:ext cx="246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!</a:t>
              </a:r>
              <a:endParaRPr sz="1200"/>
            </a:p>
          </p:txBody>
        </p:sp>
      </p:grpSp>
      <p:grpSp>
        <p:nvGrpSpPr>
          <p:cNvPr id="345" name="Google Shape;345;p28"/>
          <p:cNvGrpSpPr/>
          <p:nvPr/>
        </p:nvGrpSpPr>
        <p:grpSpPr>
          <a:xfrm>
            <a:off x="856641" y="3908040"/>
            <a:ext cx="1327092" cy="652266"/>
            <a:chOff x="3460325" y="2976288"/>
            <a:chExt cx="1411800" cy="693900"/>
          </a:xfrm>
        </p:grpSpPr>
        <p:sp>
          <p:nvSpPr>
            <p:cNvPr id="346" name="Google Shape;346;p28"/>
            <p:cNvSpPr/>
            <p:nvPr/>
          </p:nvSpPr>
          <p:spPr>
            <a:xfrm>
              <a:off x="3460325" y="2976288"/>
              <a:ext cx="1411800" cy="69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3838048" y="3124950"/>
              <a:ext cx="814500" cy="42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Total</a:t>
              </a:r>
              <a:endParaRPr/>
            </a:p>
          </p:txBody>
        </p:sp>
      </p:grpSp>
      <p:grpSp>
        <p:nvGrpSpPr>
          <p:cNvPr id="348" name="Google Shape;348;p28"/>
          <p:cNvGrpSpPr/>
          <p:nvPr/>
        </p:nvGrpSpPr>
        <p:grpSpPr>
          <a:xfrm>
            <a:off x="4123266" y="3908040"/>
            <a:ext cx="1327092" cy="652266"/>
            <a:chOff x="3460325" y="2976288"/>
            <a:chExt cx="1411800" cy="693900"/>
          </a:xfrm>
        </p:grpSpPr>
        <p:sp>
          <p:nvSpPr>
            <p:cNvPr id="349" name="Google Shape;349;p28"/>
            <p:cNvSpPr/>
            <p:nvPr/>
          </p:nvSpPr>
          <p:spPr>
            <a:xfrm>
              <a:off x="3460325" y="2976288"/>
              <a:ext cx="1411800" cy="69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 txBox="1"/>
            <p:nvPr/>
          </p:nvSpPr>
          <p:spPr>
            <a:xfrm>
              <a:off x="3838048" y="3124950"/>
              <a:ext cx="814500" cy="42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Total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3675"/>
            <a:ext cx="8839198" cy="351614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0" y="0"/>
            <a:ext cx="531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Others Distribution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1445498" y="813000"/>
            <a:ext cx="6253024" cy="3216049"/>
            <a:chOff x="1445498" y="813000"/>
            <a:chExt cx="6253024" cy="3216049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5498" y="813000"/>
              <a:ext cx="6253024" cy="3216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8" name="Google Shape;88;p15"/>
            <p:cNvGrpSpPr/>
            <p:nvPr/>
          </p:nvGrpSpPr>
          <p:grpSpPr>
            <a:xfrm>
              <a:off x="4142038" y="1504750"/>
              <a:ext cx="291900" cy="1714475"/>
              <a:chOff x="2754150" y="1504750"/>
              <a:chExt cx="291900" cy="1517100"/>
            </a:xfrm>
          </p:grpSpPr>
          <p:cxnSp>
            <p:nvCxnSpPr>
              <p:cNvPr id="89" name="Google Shape;89;p15"/>
              <p:cNvCxnSpPr/>
              <p:nvPr/>
            </p:nvCxnSpPr>
            <p:spPr>
              <a:xfrm>
                <a:off x="2754150" y="15047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5"/>
              <p:cNvCxnSpPr/>
              <p:nvPr/>
            </p:nvCxnSpPr>
            <p:spPr>
              <a:xfrm flipH="1" rot="-5400000">
                <a:off x="2282850" y="2262700"/>
                <a:ext cx="15165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5"/>
              <p:cNvCxnSpPr/>
              <p:nvPr/>
            </p:nvCxnSpPr>
            <p:spPr>
              <a:xfrm>
                <a:off x="2754150" y="30212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2" name="Google Shape;92;p15"/>
            <p:cNvGrpSpPr/>
            <p:nvPr/>
          </p:nvGrpSpPr>
          <p:grpSpPr>
            <a:xfrm>
              <a:off x="6647313" y="1504750"/>
              <a:ext cx="291900" cy="1714475"/>
              <a:chOff x="2754150" y="1504750"/>
              <a:chExt cx="291900" cy="1517100"/>
            </a:xfrm>
          </p:grpSpPr>
          <p:cxnSp>
            <p:nvCxnSpPr>
              <p:cNvPr id="93" name="Google Shape;93;p15"/>
              <p:cNvCxnSpPr/>
              <p:nvPr/>
            </p:nvCxnSpPr>
            <p:spPr>
              <a:xfrm>
                <a:off x="2754150" y="15047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5"/>
              <p:cNvCxnSpPr/>
              <p:nvPr/>
            </p:nvCxnSpPr>
            <p:spPr>
              <a:xfrm flipH="1" rot="-5400000">
                <a:off x="2282850" y="2262700"/>
                <a:ext cx="15165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>
                <a:off x="2754150" y="30212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6" name="Google Shape;96;p15"/>
          <p:cNvSpPr txBox="1"/>
          <p:nvPr/>
        </p:nvSpPr>
        <p:spPr>
          <a:xfrm>
            <a:off x="536563" y="4131200"/>
            <a:ext cx="80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02124"/>
                </a:solidFill>
                <a:highlight>
                  <a:srgbClr val="FFFFFF"/>
                </a:highlight>
              </a:rPr>
              <a:t>∴ 바이러스 간염에 해당하는 B19의 경우 전체 Others에서 차지하는 비율이 미미하기 때문에 별도로 분리 X </a:t>
            </a:r>
            <a:endParaRPr b="1"/>
          </a:p>
        </p:txBody>
      </p:sp>
      <p:sp>
        <p:nvSpPr>
          <p:cNvPr id="97" name="Google Shape;97;p15"/>
          <p:cNvSpPr txBox="1"/>
          <p:nvPr/>
        </p:nvSpPr>
        <p:spPr>
          <a:xfrm>
            <a:off x="0" y="0"/>
            <a:ext cx="531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Others Distribution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0"/>
            <a:ext cx="489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CCI Distribution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1" y="1677237"/>
            <a:ext cx="5047424" cy="18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847075" y="2404025"/>
            <a:ext cx="27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Determine CCI Score Baseline</a:t>
            </a:r>
            <a:endParaRPr/>
          </a:p>
        </p:txBody>
      </p:sp>
      <p:cxnSp>
        <p:nvCxnSpPr>
          <p:cNvPr id="112" name="Google Shape;112;p16"/>
          <p:cNvCxnSpPr>
            <a:stCxn id="110" idx="3"/>
            <a:endCxn id="111" idx="1"/>
          </p:cNvCxnSpPr>
          <p:nvPr/>
        </p:nvCxnSpPr>
        <p:spPr>
          <a:xfrm>
            <a:off x="5301925" y="2604125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22" name="Google Shape;122;p1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0"/>
            <a:ext cx="489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CCI Distribution</a:t>
            </a:r>
            <a:endParaRPr sz="2500">
              <a:solidFill>
                <a:srgbClr val="3C78D8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1560733" y="809166"/>
            <a:ext cx="5991584" cy="3599281"/>
            <a:chOff x="1684525" y="658575"/>
            <a:chExt cx="5613777" cy="3372324"/>
          </a:xfrm>
        </p:grpSpPr>
        <p:pic>
          <p:nvPicPr>
            <p:cNvPr id="126" name="Google Shape;12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4525" y="658575"/>
              <a:ext cx="5613777" cy="3372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7"/>
            <p:cNvSpPr/>
            <p:nvPr/>
          </p:nvSpPr>
          <p:spPr>
            <a:xfrm>
              <a:off x="3748200" y="2827100"/>
              <a:ext cx="1869600" cy="4104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37" name="Google Shape;137;p1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0" y="0"/>
            <a:ext cx="489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CCI Distribution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75" y="740357"/>
            <a:ext cx="8076051" cy="3662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/>
          <p:nvPr/>
        </p:nvCxnSpPr>
        <p:spPr>
          <a:xfrm>
            <a:off x="1840300" y="2613789"/>
            <a:ext cx="66336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51" name="Google Shape;151;p1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0" y="0"/>
            <a:ext cx="489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CCI Distribution</a:t>
            </a:r>
            <a:endParaRPr sz="2500">
              <a:solidFill>
                <a:srgbClr val="3C78D8"/>
              </a:solidFill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212207" y="968033"/>
            <a:ext cx="4997422" cy="2748582"/>
            <a:chOff x="152400" y="721800"/>
            <a:chExt cx="5921818" cy="3257000"/>
          </a:xfrm>
        </p:grpSpPr>
        <p:pic>
          <p:nvPicPr>
            <p:cNvPr id="155" name="Google Shape;15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721800"/>
              <a:ext cx="5921818" cy="3257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" name="Google Shape;156;p19"/>
            <p:cNvGrpSpPr/>
            <p:nvPr/>
          </p:nvGrpSpPr>
          <p:grpSpPr>
            <a:xfrm>
              <a:off x="2780563" y="1562704"/>
              <a:ext cx="291900" cy="1714475"/>
              <a:chOff x="2754150" y="1504750"/>
              <a:chExt cx="291900" cy="1517100"/>
            </a:xfrm>
          </p:grpSpPr>
          <p:cxnSp>
            <p:nvCxnSpPr>
              <p:cNvPr id="157" name="Google Shape;157;p19"/>
              <p:cNvCxnSpPr/>
              <p:nvPr/>
            </p:nvCxnSpPr>
            <p:spPr>
              <a:xfrm>
                <a:off x="2754150" y="15047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19"/>
              <p:cNvCxnSpPr/>
              <p:nvPr/>
            </p:nvCxnSpPr>
            <p:spPr>
              <a:xfrm flipH="1" rot="-5400000">
                <a:off x="2282850" y="2262700"/>
                <a:ext cx="15165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19"/>
              <p:cNvCxnSpPr/>
              <p:nvPr/>
            </p:nvCxnSpPr>
            <p:spPr>
              <a:xfrm>
                <a:off x="2754150" y="30212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0" name="Google Shape;160;p19"/>
            <p:cNvGrpSpPr/>
            <p:nvPr/>
          </p:nvGrpSpPr>
          <p:grpSpPr>
            <a:xfrm>
              <a:off x="5386163" y="1562704"/>
              <a:ext cx="291900" cy="1714475"/>
              <a:chOff x="2754150" y="1504750"/>
              <a:chExt cx="291900" cy="1517100"/>
            </a:xfrm>
          </p:grpSpPr>
          <p:cxnSp>
            <p:nvCxnSpPr>
              <p:cNvPr id="161" name="Google Shape;161;p19"/>
              <p:cNvCxnSpPr/>
              <p:nvPr/>
            </p:nvCxnSpPr>
            <p:spPr>
              <a:xfrm>
                <a:off x="2754150" y="15047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19"/>
              <p:cNvCxnSpPr/>
              <p:nvPr/>
            </p:nvCxnSpPr>
            <p:spPr>
              <a:xfrm flipH="1" rot="-5400000">
                <a:off x="2282850" y="2262700"/>
                <a:ext cx="15165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19"/>
              <p:cNvCxnSpPr/>
              <p:nvPr/>
            </p:nvCxnSpPr>
            <p:spPr>
              <a:xfrm>
                <a:off x="2754150" y="3021250"/>
                <a:ext cx="2919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450" y="1470291"/>
            <a:ext cx="3568900" cy="1467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>
            <a:off x="5398850" y="800600"/>
            <a:ext cx="0" cy="30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9"/>
          <p:cNvSpPr txBox="1"/>
          <p:nvPr/>
        </p:nvSpPr>
        <p:spPr>
          <a:xfrm>
            <a:off x="5548825" y="2981750"/>
            <a:ext cx="12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* Only Hepatitis B exist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76" name="Google Shape;176;p2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65" y="707340"/>
            <a:ext cx="5311174" cy="377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0" y="0"/>
            <a:ext cx="75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HBV Transition Probability (1 Year)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36" y="788741"/>
            <a:ext cx="2826843" cy="169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743" y="2705566"/>
            <a:ext cx="2826843" cy="16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91" name="Google Shape;191;p21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04" y="760473"/>
            <a:ext cx="5297201" cy="36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0" y="0"/>
            <a:ext cx="75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HBV Transition Probability (5 Year)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561" y="792941"/>
            <a:ext cx="2823359" cy="1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675" y="2710879"/>
            <a:ext cx="2825113" cy="16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