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31074abf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31074abf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0b999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0b999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0b9998dd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0b9998dd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591df95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591df95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91df95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91df95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91df95c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591df95c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91df95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591df95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591df95c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591df95c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22.png"/><Relationship Id="rId7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81475" y="1703000"/>
            <a:ext cx="613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3C78D8"/>
                </a:solidFill>
              </a:rPr>
              <a:t>Progress Report </a:t>
            </a:r>
            <a:endParaRPr sz="40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3C78D8"/>
                </a:solidFill>
              </a:rPr>
              <a:t>8</a:t>
            </a:r>
            <a:r>
              <a:rPr lang="ko" sz="3000">
                <a:solidFill>
                  <a:srgbClr val="3C78D8"/>
                </a:solidFill>
              </a:rPr>
              <a:t>/5</a:t>
            </a:r>
            <a:endParaRPr sz="3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71" name="Google Shape;71;p14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480450" y="2002350"/>
            <a:ext cx="216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</a:t>
            </a:r>
            <a:endParaRPr sz="2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83" name="Google Shape;83;p15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0"/>
            <a:ext cx="694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[High to LVC][Male]</a:t>
            </a:r>
            <a:endParaRPr sz="2000">
              <a:solidFill>
                <a:srgbClr val="3C78D8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3" y="1877631"/>
            <a:ext cx="2830875" cy="13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451" y="685702"/>
            <a:ext cx="2830851" cy="139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6500" y="688169"/>
            <a:ext cx="2830851" cy="1385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3918" y="2948775"/>
            <a:ext cx="2845925" cy="13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4037" y="2948774"/>
            <a:ext cx="2835763" cy="13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07" name="Google Shape;107;p16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8" y="1877634"/>
            <a:ext cx="2771726" cy="138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725" y="730438"/>
            <a:ext cx="2771724" cy="13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475" y="730438"/>
            <a:ext cx="2771724" cy="138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4425" y="2962163"/>
            <a:ext cx="2771724" cy="13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475" y="2964100"/>
            <a:ext cx="2771724" cy="1385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0" y="0"/>
            <a:ext cx="709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[High to Death][Male]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31" name="Google Shape;131;p17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33" name="Google Shape;133;p17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3" y="1805775"/>
            <a:ext cx="2763475" cy="13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137" y="727376"/>
            <a:ext cx="2763475" cy="138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475" y="727377"/>
            <a:ext cx="2763501" cy="138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125" y="2982325"/>
            <a:ext cx="2763475" cy="138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8775" y="2984925"/>
            <a:ext cx="2854901" cy="14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0" y="0"/>
            <a:ext cx="715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[LVC to Death][Male]</a:t>
            </a:r>
            <a:endParaRPr sz="20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55" name="Google Shape;155;p18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0" y="0"/>
            <a:ext cx="717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[High to LVC][Female]</a:t>
            </a:r>
            <a:endParaRPr sz="2000">
              <a:solidFill>
                <a:srgbClr val="3C78D8"/>
              </a:solidFill>
            </a:endParaRPr>
          </a:p>
        </p:txBody>
      </p:sp>
      <p:cxnSp>
        <p:nvCxnSpPr>
          <p:cNvPr id="158" name="Google Shape;158;p18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" y="1789464"/>
            <a:ext cx="2830093" cy="141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251" y="698807"/>
            <a:ext cx="2825235" cy="14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1600" y="697586"/>
            <a:ext cx="2830099" cy="14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600" y="2779600"/>
            <a:ext cx="2766525" cy="138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1599" y="2798824"/>
            <a:ext cx="2830099" cy="141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179" name="Google Shape;179;p19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0" y="0"/>
            <a:ext cx="740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[High to Death][Female]</a:t>
            </a:r>
            <a:endParaRPr sz="2000">
              <a:solidFill>
                <a:srgbClr val="3C78D8"/>
              </a:solidFill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" y="1862147"/>
            <a:ext cx="2647351" cy="13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3200" y="747964"/>
            <a:ext cx="2647350" cy="132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475" y="782133"/>
            <a:ext cx="2642850" cy="1325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6710" y="3034534"/>
            <a:ext cx="2647350" cy="132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6475" y="3035664"/>
            <a:ext cx="2642862" cy="13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8" y="4825400"/>
            <a:ext cx="9144000" cy="318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040805" y="4825400"/>
            <a:ext cx="3040800" cy="318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5" y="4825400"/>
            <a:ext cx="3040800" cy="31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idx="12" type="sldNum"/>
          </p:nvPr>
        </p:nvSpPr>
        <p:spPr>
          <a:xfrm>
            <a:off x="8548658" y="478348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7787078" y="4821775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NCC-GCSP</a:t>
            </a:r>
            <a:endParaRPr b="1" sz="1000"/>
          </a:p>
        </p:txBody>
      </p:sp>
      <p:sp>
        <p:nvSpPr>
          <p:cNvPr id="203" name="Google Shape;203;p20"/>
          <p:cNvSpPr txBox="1"/>
          <p:nvPr/>
        </p:nvSpPr>
        <p:spPr>
          <a:xfrm>
            <a:off x="119257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HJ. Kwon</a:t>
            </a:r>
            <a:endParaRPr b="1" sz="1000">
              <a:solidFill>
                <a:srgbClr val="FFFFFF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4055126" y="4821775"/>
            <a:ext cx="118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FFFF"/>
                </a:solidFill>
              </a:rPr>
              <a:t>Progress Report</a:t>
            </a:r>
            <a:endParaRPr b="1" sz="1000">
              <a:solidFill>
                <a:srgbClr val="FFFFFF"/>
              </a:solidFill>
            </a:endParaRPr>
          </a:p>
        </p:txBody>
      </p:sp>
      <p:cxnSp>
        <p:nvCxnSpPr>
          <p:cNvPr id="205" name="Google Shape;205;p20"/>
          <p:cNvCxnSpPr/>
          <p:nvPr/>
        </p:nvCxnSpPr>
        <p:spPr>
          <a:xfrm>
            <a:off x="3054275" y="575025"/>
            <a:ext cx="0" cy="41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3063720" y="2571900"/>
            <a:ext cx="61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207" name="Google Shape;207;p20"/>
          <p:cNvSpPr txBox="1"/>
          <p:nvPr/>
        </p:nvSpPr>
        <p:spPr>
          <a:xfrm>
            <a:off x="819750" y="3265875"/>
            <a:ext cx="14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3C78D8"/>
                </a:solidFill>
              </a:rPr>
              <a:t>Age Group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4118425" y="2116300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HBV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153475" y="2115075"/>
            <a:ext cx="105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HCV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4088100" y="4374663"/>
            <a:ext cx="162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Coinfection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7179713" y="4374675"/>
            <a:ext cx="134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+"/>
            </a:pPr>
            <a:r>
              <a:rPr lang="ko" sz="1500">
                <a:solidFill>
                  <a:srgbClr val="3C78D8"/>
                </a:solidFill>
              </a:rPr>
              <a:t>Others</a:t>
            </a:r>
            <a:endParaRPr sz="1500">
              <a:solidFill>
                <a:srgbClr val="3C78D8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0" y="0"/>
            <a:ext cx="734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3C78D8"/>
                </a:solidFill>
              </a:rPr>
              <a:t>Markov Model - Average model </a:t>
            </a:r>
            <a:r>
              <a:rPr lang="ko" sz="2000">
                <a:solidFill>
                  <a:srgbClr val="3C78D8"/>
                </a:solidFill>
              </a:rPr>
              <a:t>[LVC to Death][Female]</a:t>
            </a:r>
            <a:endParaRPr sz="2000">
              <a:solidFill>
                <a:srgbClr val="3C78D8"/>
              </a:solidFill>
            </a:endParaRPr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0" y="1796266"/>
            <a:ext cx="2766209" cy="136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00" y="747500"/>
            <a:ext cx="2766206" cy="13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9475" y="747503"/>
            <a:ext cx="2766200" cy="136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8787" y="2945713"/>
            <a:ext cx="2766235" cy="13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9475" y="2945700"/>
            <a:ext cx="2766249" cy="13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