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32BBDBD-D00B-4593-8939-412FAFEC1456}">
  <a:tblStyle styleId="{D32BBDBD-D00B-4593-8939-412FAFEC1456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2818603D-3D5E-4C52-90D3-0A57CF15E29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d31074abf4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d31074abf4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e6d3c496e1_1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e6d3c496e1_1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e6d3c496e1_1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e6d3c496e1_1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e6d3c496e1_1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e6d3c496e1_1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e6d3c496e1_1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e6d3c496e1_1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e6d3c496e1_1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e6d3c496e1_1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e6d3c496e1_1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e6d3c496e1_1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e30b9998d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e30b9998d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e6d3c496e1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e6d3c496e1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e6d3c496e1_1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e6d3c496e1_1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e6d3c496e1_1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e6d3c496e1_1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e6d3c496e1_1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e6d3c496e1_1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e6d3c496e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e6d3c496e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e6d3c496e1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e6d3c496e1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e6d3c496e1_1_3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e6d3c496e1_1_3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e6d3c496e1_1_3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e6d3c496e1_1_3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e6d3c496e1_1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e6d3c496e1_1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e591df95ce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e591df95ce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e6d3c496e1_1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e6d3c496e1_1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e6d3c496e1_1_3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e6d3c496e1_1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e6d3c496e1_1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e6d3c496e1_1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e6d3c496e1_1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e6d3c496e1_1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e6d3c496e1_1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e6d3c496e1_1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e6d3c496e1_1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e6d3c496e1_1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8" y="4825400"/>
            <a:ext cx="9144000" cy="3180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3040805" y="4825400"/>
            <a:ext cx="3040800" cy="3180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5" y="4825400"/>
            <a:ext cx="3040800" cy="3180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8548658" y="4783484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7787078" y="4821775"/>
            <a:ext cx="91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NCC-GCSP</a:t>
            </a:r>
            <a:endParaRPr b="1" sz="1000"/>
          </a:p>
        </p:txBody>
      </p:sp>
      <p:sp>
        <p:nvSpPr>
          <p:cNvPr id="59" name="Google Shape;59;p13"/>
          <p:cNvSpPr txBox="1"/>
          <p:nvPr/>
        </p:nvSpPr>
        <p:spPr>
          <a:xfrm>
            <a:off x="1192576" y="4821775"/>
            <a:ext cx="118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FFFFFF"/>
                </a:solidFill>
              </a:rPr>
              <a:t>HJ. Kwon</a:t>
            </a:r>
            <a:endParaRPr b="1" sz="1000">
              <a:solidFill>
                <a:srgbClr val="FFFFFF"/>
              </a:solidFill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4055126" y="4821775"/>
            <a:ext cx="118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FFFFFF"/>
                </a:solidFill>
              </a:rPr>
              <a:t>Progress Report</a:t>
            </a:r>
            <a:endParaRPr b="1" sz="1000">
              <a:solidFill>
                <a:srgbClr val="FFFFFF"/>
              </a:solidFill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1581475" y="1703000"/>
            <a:ext cx="61308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0">
                <a:solidFill>
                  <a:srgbClr val="3C78D8"/>
                </a:solidFill>
              </a:rPr>
              <a:t>Progress Report </a:t>
            </a:r>
            <a:endParaRPr sz="4000">
              <a:solidFill>
                <a:srgbClr val="3C78D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>
                <a:solidFill>
                  <a:srgbClr val="3C78D8"/>
                </a:solidFill>
              </a:rPr>
              <a:t>8</a:t>
            </a:r>
            <a:r>
              <a:rPr lang="ko" sz="3000">
                <a:solidFill>
                  <a:srgbClr val="3C78D8"/>
                </a:solidFill>
              </a:rPr>
              <a:t>/12</a:t>
            </a:r>
            <a:endParaRPr sz="3000">
              <a:solidFill>
                <a:srgbClr val="3C78D8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2"/>
          <p:cNvSpPr/>
          <p:nvPr/>
        </p:nvSpPr>
        <p:spPr>
          <a:xfrm>
            <a:off x="8" y="4825400"/>
            <a:ext cx="9144000" cy="3180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2"/>
          <p:cNvSpPr/>
          <p:nvPr/>
        </p:nvSpPr>
        <p:spPr>
          <a:xfrm>
            <a:off x="3040805" y="4825400"/>
            <a:ext cx="3040800" cy="3180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2"/>
          <p:cNvSpPr/>
          <p:nvPr/>
        </p:nvSpPr>
        <p:spPr>
          <a:xfrm>
            <a:off x="5" y="4825400"/>
            <a:ext cx="3040800" cy="3180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2"/>
          <p:cNvSpPr txBox="1"/>
          <p:nvPr>
            <p:ph idx="12" type="sldNum"/>
          </p:nvPr>
        </p:nvSpPr>
        <p:spPr>
          <a:xfrm>
            <a:off x="8548658" y="4783484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185" name="Google Shape;185;p22"/>
          <p:cNvSpPr txBox="1"/>
          <p:nvPr/>
        </p:nvSpPr>
        <p:spPr>
          <a:xfrm>
            <a:off x="7787078" y="4821775"/>
            <a:ext cx="91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NCC-GCSP</a:t>
            </a:r>
            <a:endParaRPr b="1" sz="1000"/>
          </a:p>
        </p:txBody>
      </p:sp>
      <p:sp>
        <p:nvSpPr>
          <p:cNvPr id="186" name="Google Shape;186;p22"/>
          <p:cNvSpPr txBox="1"/>
          <p:nvPr/>
        </p:nvSpPr>
        <p:spPr>
          <a:xfrm>
            <a:off x="1192576" y="4821775"/>
            <a:ext cx="118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FFFFFF"/>
                </a:solidFill>
              </a:rPr>
              <a:t>HJ. Kwon</a:t>
            </a:r>
            <a:endParaRPr b="1" sz="1000">
              <a:solidFill>
                <a:srgbClr val="FFFFFF"/>
              </a:solidFill>
            </a:endParaRPr>
          </a:p>
        </p:txBody>
      </p:sp>
      <p:sp>
        <p:nvSpPr>
          <p:cNvPr id="187" name="Google Shape;187;p22"/>
          <p:cNvSpPr txBox="1"/>
          <p:nvPr/>
        </p:nvSpPr>
        <p:spPr>
          <a:xfrm>
            <a:off x="4055126" y="4821775"/>
            <a:ext cx="118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FFFFFF"/>
                </a:solidFill>
              </a:rPr>
              <a:t>Progress Report</a:t>
            </a:r>
            <a:endParaRPr b="1" sz="1000">
              <a:solidFill>
                <a:srgbClr val="FFFFFF"/>
              </a:solidFill>
            </a:endParaRPr>
          </a:p>
        </p:txBody>
      </p:sp>
      <p:sp>
        <p:nvSpPr>
          <p:cNvPr id="188" name="Google Shape;188;p22"/>
          <p:cNvSpPr txBox="1"/>
          <p:nvPr/>
        </p:nvSpPr>
        <p:spPr>
          <a:xfrm>
            <a:off x="0" y="0"/>
            <a:ext cx="81150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>
                <a:solidFill>
                  <a:srgbClr val="3C78D8"/>
                </a:solidFill>
              </a:rPr>
              <a:t>Male </a:t>
            </a:r>
            <a:r>
              <a:rPr lang="ko" sz="2500">
                <a:solidFill>
                  <a:srgbClr val="3C78D8"/>
                </a:solidFill>
              </a:rPr>
              <a:t>Age GRP + HBV + HBV Antiviral Drug + Cirrhosis</a:t>
            </a:r>
            <a:endParaRPr sz="2500">
              <a:solidFill>
                <a:srgbClr val="3C78D8"/>
              </a:solidFill>
            </a:endParaRPr>
          </a:p>
        </p:txBody>
      </p:sp>
      <p:pic>
        <p:nvPicPr>
          <p:cNvPr id="189" name="Google Shape;18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600" y="1442450"/>
            <a:ext cx="8839203" cy="22585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3"/>
          <p:cNvSpPr/>
          <p:nvPr/>
        </p:nvSpPr>
        <p:spPr>
          <a:xfrm>
            <a:off x="8" y="4825400"/>
            <a:ext cx="9144000" cy="3180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3"/>
          <p:cNvSpPr/>
          <p:nvPr/>
        </p:nvSpPr>
        <p:spPr>
          <a:xfrm>
            <a:off x="3040805" y="4825400"/>
            <a:ext cx="3040800" cy="3180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3"/>
          <p:cNvSpPr/>
          <p:nvPr/>
        </p:nvSpPr>
        <p:spPr>
          <a:xfrm>
            <a:off x="5" y="4825400"/>
            <a:ext cx="3040800" cy="3180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3"/>
          <p:cNvSpPr txBox="1"/>
          <p:nvPr>
            <p:ph idx="12" type="sldNum"/>
          </p:nvPr>
        </p:nvSpPr>
        <p:spPr>
          <a:xfrm>
            <a:off x="8548658" y="4783484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198" name="Google Shape;198;p23"/>
          <p:cNvSpPr txBox="1"/>
          <p:nvPr/>
        </p:nvSpPr>
        <p:spPr>
          <a:xfrm>
            <a:off x="7787078" y="4821775"/>
            <a:ext cx="91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NCC-GCSP</a:t>
            </a:r>
            <a:endParaRPr b="1" sz="1000"/>
          </a:p>
        </p:txBody>
      </p:sp>
      <p:sp>
        <p:nvSpPr>
          <p:cNvPr id="199" name="Google Shape;199;p23"/>
          <p:cNvSpPr txBox="1"/>
          <p:nvPr/>
        </p:nvSpPr>
        <p:spPr>
          <a:xfrm>
            <a:off x="1192576" y="4821775"/>
            <a:ext cx="118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FFFFFF"/>
                </a:solidFill>
              </a:rPr>
              <a:t>HJ. Kwon</a:t>
            </a:r>
            <a:endParaRPr b="1" sz="1000">
              <a:solidFill>
                <a:srgbClr val="FFFFFF"/>
              </a:solidFill>
            </a:endParaRPr>
          </a:p>
        </p:txBody>
      </p:sp>
      <p:sp>
        <p:nvSpPr>
          <p:cNvPr id="200" name="Google Shape;200;p23"/>
          <p:cNvSpPr txBox="1"/>
          <p:nvPr/>
        </p:nvSpPr>
        <p:spPr>
          <a:xfrm>
            <a:off x="4055126" y="4821775"/>
            <a:ext cx="118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FFFFFF"/>
                </a:solidFill>
              </a:rPr>
              <a:t>Progress Report</a:t>
            </a:r>
            <a:endParaRPr b="1" sz="1000">
              <a:solidFill>
                <a:srgbClr val="FFFFFF"/>
              </a:solidFill>
            </a:endParaRPr>
          </a:p>
        </p:txBody>
      </p:sp>
      <p:pic>
        <p:nvPicPr>
          <p:cNvPr id="201" name="Google Shape;20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42450"/>
            <a:ext cx="8839203" cy="2258598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3"/>
          <p:cNvSpPr txBox="1"/>
          <p:nvPr/>
        </p:nvSpPr>
        <p:spPr>
          <a:xfrm>
            <a:off x="0" y="0"/>
            <a:ext cx="81150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>
                <a:solidFill>
                  <a:srgbClr val="3C78D8"/>
                </a:solidFill>
              </a:rPr>
              <a:t>Male Age GRP + HBV + HBV Antiviral Drug + Cirrhosis</a:t>
            </a:r>
            <a:endParaRPr sz="2500">
              <a:solidFill>
                <a:srgbClr val="3C78D8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4"/>
          <p:cNvSpPr/>
          <p:nvPr/>
        </p:nvSpPr>
        <p:spPr>
          <a:xfrm>
            <a:off x="8" y="4825400"/>
            <a:ext cx="9144000" cy="3180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4"/>
          <p:cNvSpPr/>
          <p:nvPr/>
        </p:nvSpPr>
        <p:spPr>
          <a:xfrm>
            <a:off x="3040805" y="4825400"/>
            <a:ext cx="3040800" cy="3180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4"/>
          <p:cNvSpPr/>
          <p:nvPr/>
        </p:nvSpPr>
        <p:spPr>
          <a:xfrm>
            <a:off x="5" y="4825400"/>
            <a:ext cx="3040800" cy="3180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4"/>
          <p:cNvSpPr txBox="1"/>
          <p:nvPr>
            <p:ph idx="12" type="sldNum"/>
          </p:nvPr>
        </p:nvSpPr>
        <p:spPr>
          <a:xfrm>
            <a:off x="8548658" y="4783484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211" name="Google Shape;211;p24"/>
          <p:cNvSpPr txBox="1"/>
          <p:nvPr/>
        </p:nvSpPr>
        <p:spPr>
          <a:xfrm>
            <a:off x="7787078" y="4821775"/>
            <a:ext cx="91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NCC-GCSP</a:t>
            </a:r>
            <a:endParaRPr b="1" sz="1000"/>
          </a:p>
        </p:txBody>
      </p:sp>
      <p:sp>
        <p:nvSpPr>
          <p:cNvPr id="212" name="Google Shape;212;p24"/>
          <p:cNvSpPr txBox="1"/>
          <p:nvPr/>
        </p:nvSpPr>
        <p:spPr>
          <a:xfrm>
            <a:off x="1192576" y="4821775"/>
            <a:ext cx="118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FFFFFF"/>
                </a:solidFill>
              </a:rPr>
              <a:t>HJ. Kwon</a:t>
            </a:r>
            <a:endParaRPr b="1" sz="1000">
              <a:solidFill>
                <a:srgbClr val="FFFFFF"/>
              </a:solidFill>
            </a:endParaRPr>
          </a:p>
        </p:txBody>
      </p:sp>
      <p:sp>
        <p:nvSpPr>
          <p:cNvPr id="213" name="Google Shape;213;p24"/>
          <p:cNvSpPr txBox="1"/>
          <p:nvPr/>
        </p:nvSpPr>
        <p:spPr>
          <a:xfrm>
            <a:off x="4055126" y="4821775"/>
            <a:ext cx="118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FFFFFF"/>
                </a:solidFill>
              </a:rPr>
              <a:t>Progress Report</a:t>
            </a:r>
            <a:endParaRPr b="1" sz="1000">
              <a:solidFill>
                <a:srgbClr val="FFFFFF"/>
              </a:solidFill>
            </a:endParaRPr>
          </a:p>
        </p:txBody>
      </p:sp>
      <p:sp>
        <p:nvSpPr>
          <p:cNvPr id="214" name="Google Shape;214;p24"/>
          <p:cNvSpPr txBox="1"/>
          <p:nvPr/>
        </p:nvSpPr>
        <p:spPr>
          <a:xfrm>
            <a:off x="0" y="0"/>
            <a:ext cx="6855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>
                <a:solidFill>
                  <a:srgbClr val="3C78D8"/>
                </a:solidFill>
              </a:rPr>
              <a:t>Female Age GRP + HBV + HBV Antiviral Drug</a:t>
            </a:r>
            <a:endParaRPr sz="2500">
              <a:solidFill>
                <a:srgbClr val="3C78D8"/>
              </a:solidFill>
            </a:endParaRPr>
          </a:p>
        </p:txBody>
      </p:sp>
      <p:pic>
        <p:nvPicPr>
          <p:cNvPr id="215" name="Google Shape;21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600" y="1271825"/>
            <a:ext cx="8839200" cy="22534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5"/>
          <p:cNvSpPr/>
          <p:nvPr/>
        </p:nvSpPr>
        <p:spPr>
          <a:xfrm>
            <a:off x="8" y="4825400"/>
            <a:ext cx="9144000" cy="3180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5"/>
          <p:cNvSpPr/>
          <p:nvPr/>
        </p:nvSpPr>
        <p:spPr>
          <a:xfrm>
            <a:off x="3040805" y="4825400"/>
            <a:ext cx="3040800" cy="3180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5"/>
          <p:cNvSpPr/>
          <p:nvPr/>
        </p:nvSpPr>
        <p:spPr>
          <a:xfrm>
            <a:off x="5" y="4825400"/>
            <a:ext cx="3040800" cy="3180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5"/>
          <p:cNvSpPr txBox="1"/>
          <p:nvPr>
            <p:ph idx="12" type="sldNum"/>
          </p:nvPr>
        </p:nvSpPr>
        <p:spPr>
          <a:xfrm>
            <a:off x="8548658" y="4783484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224" name="Google Shape;224;p25"/>
          <p:cNvSpPr txBox="1"/>
          <p:nvPr/>
        </p:nvSpPr>
        <p:spPr>
          <a:xfrm>
            <a:off x="7787078" y="4821775"/>
            <a:ext cx="91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NCC-GCSP</a:t>
            </a:r>
            <a:endParaRPr b="1" sz="1000"/>
          </a:p>
        </p:txBody>
      </p:sp>
      <p:sp>
        <p:nvSpPr>
          <p:cNvPr id="225" name="Google Shape;225;p25"/>
          <p:cNvSpPr txBox="1"/>
          <p:nvPr/>
        </p:nvSpPr>
        <p:spPr>
          <a:xfrm>
            <a:off x="1192576" y="4821775"/>
            <a:ext cx="118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FFFFFF"/>
                </a:solidFill>
              </a:rPr>
              <a:t>HJ. Kwon</a:t>
            </a:r>
            <a:endParaRPr b="1" sz="1000">
              <a:solidFill>
                <a:srgbClr val="FFFFFF"/>
              </a:solidFill>
            </a:endParaRPr>
          </a:p>
        </p:txBody>
      </p:sp>
      <p:sp>
        <p:nvSpPr>
          <p:cNvPr id="226" name="Google Shape;226;p25"/>
          <p:cNvSpPr txBox="1"/>
          <p:nvPr/>
        </p:nvSpPr>
        <p:spPr>
          <a:xfrm>
            <a:off x="4055126" y="4821775"/>
            <a:ext cx="118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FFFFFF"/>
                </a:solidFill>
              </a:rPr>
              <a:t>Progress Report</a:t>
            </a:r>
            <a:endParaRPr b="1" sz="1000">
              <a:solidFill>
                <a:srgbClr val="FFFFFF"/>
              </a:solidFill>
            </a:endParaRPr>
          </a:p>
        </p:txBody>
      </p:sp>
      <p:sp>
        <p:nvSpPr>
          <p:cNvPr id="227" name="Google Shape;227;p25"/>
          <p:cNvSpPr txBox="1"/>
          <p:nvPr/>
        </p:nvSpPr>
        <p:spPr>
          <a:xfrm>
            <a:off x="0" y="0"/>
            <a:ext cx="6855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>
                <a:solidFill>
                  <a:srgbClr val="3C78D8"/>
                </a:solidFill>
              </a:rPr>
              <a:t>Female Age GRP + HBV + HBV Antiviral Drug</a:t>
            </a:r>
            <a:endParaRPr sz="2500">
              <a:solidFill>
                <a:srgbClr val="3C78D8"/>
              </a:solidFill>
            </a:endParaRPr>
          </a:p>
        </p:txBody>
      </p:sp>
      <p:pic>
        <p:nvPicPr>
          <p:cNvPr id="228" name="Google Shape;22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45050"/>
            <a:ext cx="8839200" cy="22534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6"/>
          <p:cNvSpPr/>
          <p:nvPr/>
        </p:nvSpPr>
        <p:spPr>
          <a:xfrm>
            <a:off x="8" y="4825400"/>
            <a:ext cx="9144000" cy="3180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6"/>
          <p:cNvSpPr/>
          <p:nvPr/>
        </p:nvSpPr>
        <p:spPr>
          <a:xfrm>
            <a:off x="3040805" y="4825400"/>
            <a:ext cx="3040800" cy="3180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6"/>
          <p:cNvSpPr/>
          <p:nvPr/>
        </p:nvSpPr>
        <p:spPr>
          <a:xfrm>
            <a:off x="5" y="4825400"/>
            <a:ext cx="3040800" cy="3180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6"/>
          <p:cNvSpPr txBox="1"/>
          <p:nvPr>
            <p:ph idx="12" type="sldNum"/>
          </p:nvPr>
        </p:nvSpPr>
        <p:spPr>
          <a:xfrm>
            <a:off x="8548658" y="4783484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237" name="Google Shape;237;p26"/>
          <p:cNvSpPr txBox="1"/>
          <p:nvPr/>
        </p:nvSpPr>
        <p:spPr>
          <a:xfrm>
            <a:off x="7787078" y="4821775"/>
            <a:ext cx="91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NCC-GCSP</a:t>
            </a:r>
            <a:endParaRPr b="1" sz="1000"/>
          </a:p>
        </p:txBody>
      </p:sp>
      <p:sp>
        <p:nvSpPr>
          <p:cNvPr id="238" name="Google Shape;238;p26"/>
          <p:cNvSpPr txBox="1"/>
          <p:nvPr/>
        </p:nvSpPr>
        <p:spPr>
          <a:xfrm>
            <a:off x="1192576" y="4821775"/>
            <a:ext cx="118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FFFFFF"/>
                </a:solidFill>
              </a:rPr>
              <a:t>HJ. Kwon</a:t>
            </a:r>
            <a:endParaRPr b="1" sz="1000">
              <a:solidFill>
                <a:srgbClr val="FFFFFF"/>
              </a:solidFill>
            </a:endParaRPr>
          </a:p>
        </p:txBody>
      </p:sp>
      <p:sp>
        <p:nvSpPr>
          <p:cNvPr id="239" name="Google Shape;239;p26"/>
          <p:cNvSpPr txBox="1"/>
          <p:nvPr/>
        </p:nvSpPr>
        <p:spPr>
          <a:xfrm>
            <a:off x="4055126" y="4821775"/>
            <a:ext cx="118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FFFFFF"/>
                </a:solidFill>
              </a:rPr>
              <a:t>Progress Report</a:t>
            </a:r>
            <a:endParaRPr b="1" sz="1000">
              <a:solidFill>
                <a:srgbClr val="FFFFFF"/>
              </a:solidFill>
            </a:endParaRPr>
          </a:p>
        </p:txBody>
      </p:sp>
      <p:sp>
        <p:nvSpPr>
          <p:cNvPr id="240" name="Google Shape;240;p26"/>
          <p:cNvSpPr txBox="1"/>
          <p:nvPr/>
        </p:nvSpPr>
        <p:spPr>
          <a:xfrm>
            <a:off x="0" y="0"/>
            <a:ext cx="8607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>
                <a:solidFill>
                  <a:srgbClr val="3C78D8"/>
                </a:solidFill>
              </a:rPr>
              <a:t>Female </a:t>
            </a:r>
            <a:r>
              <a:rPr lang="ko" sz="2500">
                <a:solidFill>
                  <a:srgbClr val="3C78D8"/>
                </a:solidFill>
              </a:rPr>
              <a:t>Age GRP + HBV + HBV Antiviral Drug + Cirrhosis</a:t>
            </a:r>
            <a:endParaRPr sz="2500">
              <a:solidFill>
                <a:srgbClr val="3C78D8"/>
              </a:solidFill>
            </a:endParaRPr>
          </a:p>
        </p:txBody>
      </p:sp>
      <p:pic>
        <p:nvPicPr>
          <p:cNvPr id="241" name="Google Shape;24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275" y="1442450"/>
            <a:ext cx="8839203" cy="22585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7"/>
          <p:cNvSpPr/>
          <p:nvPr/>
        </p:nvSpPr>
        <p:spPr>
          <a:xfrm>
            <a:off x="8" y="4825400"/>
            <a:ext cx="9144000" cy="3180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7"/>
          <p:cNvSpPr/>
          <p:nvPr/>
        </p:nvSpPr>
        <p:spPr>
          <a:xfrm>
            <a:off x="3040805" y="4825400"/>
            <a:ext cx="3040800" cy="3180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7"/>
          <p:cNvSpPr/>
          <p:nvPr/>
        </p:nvSpPr>
        <p:spPr>
          <a:xfrm>
            <a:off x="5" y="4825400"/>
            <a:ext cx="3040800" cy="3180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7"/>
          <p:cNvSpPr txBox="1"/>
          <p:nvPr>
            <p:ph idx="12" type="sldNum"/>
          </p:nvPr>
        </p:nvSpPr>
        <p:spPr>
          <a:xfrm>
            <a:off x="8548658" y="4783484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250" name="Google Shape;250;p27"/>
          <p:cNvSpPr txBox="1"/>
          <p:nvPr/>
        </p:nvSpPr>
        <p:spPr>
          <a:xfrm>
            <a:off x="7787078" y="4821775"/>
            <a:ext cx="91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NCC-GCSP</a:t>
            </a:r>
            <a:endParaRPr b="1" sz="1000"/>
          </a:p>
        </p:txBody>
      </p:sp>
      <p:sp>
        <p:nvSpPr>
          <p:cNvPr id="251" name="Google Shape;251;p27"/>
          <p:cNvSpPr txBox="1"/>
          <p:nvPr/>
        </p:nvSpPr>
        <p:spPr>
          <a:xfrm>
            <a:off x="1192576" y="4821775"/>
            <a:ext cx="118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FFFFFF"/>
                </a:solidFill>
              </a:rPr>
              <a:t>HJ. Kwon</a:t>
            </a:r>
            <a:endParaRPr b="1" sz="1000">
              <a:solidFill>
                <a:srgbClr val="FFFFFF"/>
              </a:solidFill>
            </a:endParaRPr>
          </a:p>
        </p:txBody>
      </p:sp>
      <p:sp>
        <p:nvSpPr>
          <p:cNvPr id="252" name="Google Shape;252;p27"/>
          <p:cNvSpPr txBox="1"/>
          <p:nvPr/>
        </p:nvSpPr>
        <p:spPr>
          <a:xfrm>
            <a:off x="4055126" y="4821775"/>
            <a:ext cx="118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FFFFFF"/>
                </a:solidFill>
              </a:rPr>
              <a:t>Progress Report</a:t>
            </a:r>
            <a:endParaRPr b="1" sz="1000">
              <a:solidFill>
                <a:srgbClr val="FFFFFF"/>
              </a:solidFill>
            </a:endParaRPr>
          </a:p>
        </p:txBody>
      </p:sp>
      <p:sp>
        <p:nvSpPr>
          <p:cNvPr id="253" name="Google Shape;253;p27"/>
          <p:cNvSpPr txBox="1"/>
          <p:nvPr/>
        </p:nvSpPr>
        <p:spPr>
          <a:xfrm>
            <a:off x="0" y="0"/>
            <a:ext cx="8607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>
                <a:solidFill>
                  <a:srgbClr val="3C78D8"/>
                </a:solidFill>
              </a:rPr>
              <a:t>Female Age GRP + HBV + HBV Antiviral Drug + Cirrhosis</a:t>
            </a:r>
            <a:endParaRPr sz="2500">
              <a:solidFill>
                <a:srgbClr val="3C78D8"/>
              </a:solidFill>
            </a:endParaRPr>
          </a:p>
        </p:txBody>
      </p:sp>
      <p:pic>
        <p:nvPicPr>
          <p:cNvPr id="254" name="Google Shape;25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275" y="1445938"/>
            <a:ext cx="8839203" cy="22516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8"/>
          <p:cNvSpPr/>
          <p:nvPr/>
        </p:nvSpPr>
        <p:spPr>
          <a:xfrm>
            <a:off x="8" y="4825400"/>
            <a:ext cx="9144000" cy="3180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8"/>
          <p:cNvSpPr/>
          <p:nvPr/>
        </p:nvSpPr>
        <p:spPr>
          <a:xfrm>
            <a:off x="3040805" y="4825400"/>
            <a:ext cx="3040800" cy="3180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8"/>
          <p:cNvSpPr/>
          <p:nvPr/>
        </p:nvSpPr>
        <p:spPr>
          <a:xfrm>
            <a:off x="5" y="4825400"/>
            <a:ext cx="3040800" cy="3180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8"/>
          <p:cNvSpPr txBox="1"/>
          <p:nvPr>
            <p:ph idx="12" type="sldNum"/>
          </p:nvPr>
        </p:nvSpPr>
        <p:spPr>
          <a:xfrm>
            <a:off x="8548658" y="4783484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263" name="Google Shape;263;p28"/>
          <p:cNvSpPr txBox="1"/>
          <p:nvPr/>
        </p:nvSpPr>
        <p:spPr>
          <a:xfrm>
            <a:off x="7787078" y="4821775"/>
            <a:ext cx="91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NCC-GCSP</a:t>
            </a:r>
            <a:endParaRPr b="1" sz="1000"/>
          </a:p>
        </p:txBody>
      </p:sp>
      <p:sp>
        <p:nvSpPr>
          <p:cNvPr id="264" name="Google Shape;264;p28"/>
          <p:cNvSpPr txBox="1"/>
          <p:nvPr/>
        </p:nvSpPr>
        <p:spPr>
          <a:xfrm>
            <a:off x="1192576" y="4821775"/>
            <a:ext cx="118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FFFFFF"/>
                </a:solidFill>
              </a:rPr>
              <a:t>HJ. Kwon</a:t>
            </a:r>
            <a:endParaRPr b="1" sz="1000">
              <a:solidFill>
                <a:srgbClr val="FFFFFF"/>
              </a:solidFill>
            </a:endParaRPr>
          </a:p>
        </p:txBody>
      </p:sp>
      <p:sp>
        <p:nvSpPr>
          <p:cNvPr id="265" name="Google Shape;265;p28"/>
          <p:cNvSpPr txBox="1"/>
          <p:nvPr/>
        </p:nvSpPr>
        <p:spPr>
          <a:xfrm>
            <a:off x="4055126" y="4821775"/>
            <a:ext cx="118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FFFFFF"/>
                </a:solidFill>
              </a:rPr>
              <a:t>Progress Report</a:t>
            </a:r>
            <a:endParaRPr b="1" sz="1000">
              <a:solidFill>
                <a:srgbClr val="FFFFFF"/>
              </a:solidFill>
            </a:endParaRPr>
          </a:p>
        </p:txBody>
      </p:sp>
      <p:sp>
        <p:nvSpPr>
          <p:cNvPr id="266" name="Google Shape;266;p28"/>
          <p:cNvSpPr txBox="1"/>
          <p:nvPr/>
        </p:nvSpPr>
        <p:spPr>
          <a:xfrm>
            <a:off x="3246600" y="2035650"/>
            <a:ext cx="2629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>
                <a:solidFill>
                  <a:srgbClr val="3C78D8"/>
                </a:solidFill>
              </a:rPr>
              <a:t>Fatty Liver Index</a:t>
            </a:r>
            <a:endParaRPr sz="2500">
              <a:solidFill>
                <a:srgbClr val="3C78D8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9"/>
          <p:cNvSpPr/>
          <p:nvPr/>
        </p:nvSpPr>
        <p:spPr>
          <a:xfrm>
            <a:off x="8" y="4825400"/>
            <a:ext cx="9144000" cy="3180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29"/>
          <p:cNvSpPr/>
          <p:nvPr/>
        </p:nvSpPr>
        <p:spPr>
          <a:xfrm>
            <a:off x="3040805" y="4825400"/>
            <a:ext cx="3040800" cy="3180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29"/>
          <p:cNvSpPr/>
          <p:nvPr/>
        </p:nvSpPr>
        <p:spPr>
          <a:xfrm>
            <a:off x="5" y="4825400"/>
            <a:ext cx="3040800" cy="3180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29"/>
          <p:cNvSpPr txBox="1"/>
          <p:nvPr>
            <p:ph idx="12" type="sldNum"/>
          </p:nvPr>
        </p:nvSpPr>
        <p:spPr>
          <a:xfrm>
            <a:off x="8548658" y="4783484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275" name="Google Shape;275;p29"/>
          <p:cNvSpPr txBox="1"/>
          <p:nvPr/>
        </p:nvSpPr>
        <p:spPr>
          <a:xfrm>
            <a:off x="7787078" y="4821775"/>
            <a:ext cx="91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NCC-GCSP</a:t>
            </a:r>
            <a:endParaRPr b="1" sz="1000"/>
          </a:p>
        </p:txBody>
      </p:sp>
      <p:sp>
        <p:nvSpPr>
          <p:cNvPr id="276" name="Google Shape;276;p29"/>
          <p:cNvSpPr txBox="1"/>
          <p:nvPr/>
        </p:nvSpPr>
        <p:spPr>
          <a:xfrm>
            <a:off x="1192576" y="4821775"/>
            <a:ext cx="118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FFFFFF"/>
                </a:solidFill>
              </a:rPr>
              <a:t>HJ. Kwon</a:t>
            </a:r>
            <a:endParaRPr b="1" sz="1000">
              <a:solidFill>
                <a:srgbClr val="FFFFFF"/>
              </a:solidFill>
            </a:endParaRPr>
          </a:p>
        </p:txBody>
      </p:sp>
      <p:sp>
        <p:nvSpPr>
          <p:cNvPr id="277" name="Google Shape;277;p29"/>
          <p:cNvSpPr txBox="1"/>
          <p:nvPr/>
        </p:nvSpPr>
        <p:spPr>
          <a:xfrm>
            <a:off x="4055126" y="4821775"/>
            <a:ext cx="118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FFFFFF"/>
                </a:solidFill>
              </a:rPr>
              <a:t>Progress Report</a:t>
            </a:r>
            <a:endParaRPr b="1" sz="1000">
              <a:solidFill>
                <a:srgbClr val="FFFFFF"/>
              </a:solidFill>
            </a:endParaRPr>
          </a:p>
        </p:txBody>
      </p:sp>
      <p:pic>
        <p:nvPicPr>
          <p:cNvPr id="278" name="Google Shape;27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2738" y="951913"/>
            <a:ext cx="7818523" cy="3239675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29"/>
          <p:cNvSpPr/>
          <p:nvPr/>
        </p:nvSpPr>
        <p:spPr>
          <a:xfrm>
            <a:off x="6374500" y="3317950"/>
            <a:ext cx="368100" cy="6930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9"/>
          <p:cNvSpPr/>
          <p:nvPr/>
        </p:nvSpPr>
        <p:spPr>
          <a:xfrm>
            <a:off x="7848200" y="3317925"/>
            <a:ext cx="340200" cy="693000"/>
          </a:xfrm>
          <a:prstGeom prst="rect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0"/>
          <p:cNvSpPr/>
          <p:nvPr/>
        </p:nvSpPr>
        <p:spPr>
          <a:xfrm>
            <a:off x="8" y="4825400"/>
            <a:ext cx="9144000" cy="3180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30"/>
          <p:cNvSpPr/>
          <p:nvPr/>
        </p:nvSpPr>
        <p:spPr>
          <a:xfrm>
            <a:off x="3040805" y="4825400"/>
            <a:ext cx="3040800" cy="3180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30"/>
          <p:cNvSpPr/>
          <p:nvPr/>
        </p:nvSpPr>
        <p:spPr>
          <a:xfrm>
            <a:off x="5" y="4825400"/>
            <a:ext cx="3040800" cy="3180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30"/>
          <p:cNvSpPr txBox="1"/>
          <p:nvPr>
            <p:ph idx="12" type="sldNum"/>
          </p:nvPr>
        </p:nvSpPr>
        <p:spPr>
          <a:xfrm>
            <a:off x="8548658" y="4783484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289" name="Google Shape;289;p30"/>
          <p:cNvSpPr txBox="1"/>
          <p:nvPr/>
        </p:nvSpPr>
        <p:spPr>
          <a:xfrm>
            <a:off x="7787078" y="4821775"/>
            <a:ext cx="91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NCC-GCSP</a:t>
            </a:r>
            <a:endParaRPr b="1" sz="1000"/>
          </a:p>
        </p:txBody>
      </p:sp>
      <p:sp>
        <p:nvSpPr>
          <p:cNvPr id="290" name="Google Shape;290;p30"/>
          <p:cNvSpPr txBox="1"/>
          <p:nvPr/>
        </p:nvSpPr>
        <p:spPr>
          <a:xfrm>
            <a:off x="1192576" y="4821775"/>
            <a:ext cx="118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FFFFFF"/>
                </a:solidFill>
              </a:rPr>
              <a:t>HJ. Kwon</a:t>
            </a:r>
            <a:endParaRPr b="1" sz="1000">
              <a:solidFill>
                <a:srgbClr val="FFFFFF"/>
              </a:solidFill>
            </a:endParaRPr>
          </a:p>
        </p:txBody>
      </p:sp>
      <p:sp>
        <p:nvSpPr>
          <p:cNvPr id="291" name="Google Shape;291;p30"/>
          <p:cNvSpPr txBox="1"/>
          <p:nvPr/>
        </p:nvSpPr>
        <p:spPr>
          <a:xfrm>
            <a:off x="4055126" y="4821775"/>
            <a:ext cx="118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FFFFFF"/>
                </a:solidFill>
              </a:rPr>
              <a:t>Progress Report</a:t>
            </a:r>
            <a:endParaRPr b="1" sz="1000">
              <a:solidFill>
                <a:srgbClr val="FFFFFF"/>
              </a:solidFill>
            </a:endParaRPr>
          </a:p>
        </p:txBody>
      </p:sp>
      <p:sp>
        <p:nvSpPr>
          <p:cNvPr id="292" name="Google Shape;292;p30"/>
          <p:cNvSpPr txBox="1"/>
          <p:nvPr/>
        </p:nvSpPr>
        <p:spPr>
          <a:xfrm>
            <a:off x="2992225" y="2048975"/>
            <a:ext cx="33093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>
                <a:solidFill>
                  <a:srgbClr val="3C78D8"/>
                </a:solidFill>
              </a:rPr>
              <a:t>Others Distribution</a:t>
            </a:r>
            <a:endParaRPr sz="2500">
              <a:solidFill>
                <a:srgbClr val="3C78D8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1"/>
          <p:cNvSpPr/>
          <p:nvPr/>
        </p:nvSpPr>
        <p:spPr>
          <a:xfrm>
            <a:off x="8" y="4825400"/>
            <a:ext cx="9144000" cy="3180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31"/>
          <p:cNvSpPr/>
          <p:nvPr/>
        </p:nvSpPr>
        <p:spPr>
          <a:xfrm>
            <a:off x="3040805" y="4825400"/>
            <a:ext cx="3040800" cy="3180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31"/>
          <p:cNvSpPr/>
          <p:nvPr/>
        </p:nvSpPr>
        <p:spPr>
          <a:xfrm>
            <a:off x="5" y="4825400"/>
            <a:ext cx="3040800" cy="3180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31"/>
          <p:cNvSpPr txBox="1"/>
          <p:nvPr>
            <p:ph idx="12" type="sldNum"/>
          </p:nvPr>
        </p:nvSpPr>
        <p:spPr>
          <a:xfrm>
            <a:off x="8548658" y="4783484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301" name="Google Shape;301;p31"/>
          <p:cNvSpPr txBox="1"/>
          <p:nvPr/>
        </p:nvSpPr>
        <p:spPr>
          <a:xfrm>
            <a:off x="7787078" y="4821775"/>
            <a:ext cx="91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NCC-GCSP</a:t>
            </a:r>
            <a:endParaRPr b="1" sz="1000"/>
          </a:p>
        </p:txBody>
      </p:sp>
      <p:sp>
        <p:nvSpPr>
          <p:cNvPr id="302" name="Google Shape;302;p31"/>
          <p:cNvSpPr txBox="1"/>
          <p:nvPr/>
        </p:nvSpPr>
        <p:spPr>
          <a:xfrm>
            <a:off x="1192576" y="4821775"/>
            <a:ext cx="118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FFFFFF"/>
                </a:solidFill>
              </a:rPr>
              <a:t>HJ. Kwon</a:t>
            </a:r>
            <a:endParaRPr b="1" sz="1000">
              <a:solidFill>
                <a:srgbClr val="FFFFFF"/>
              </a:solidFill>
            </a:endParaRPr>
          </a:p>
        </p:txBody>
      </p:sp>
      <p:sp>
        <p:nvSpPr>
          <p:cNvPr id="303" name="Google Shape;303;p31"/>
          <p:cNvSpPr txBox="1"/>
          <p:nvPr/>
        </p:nvSpPr>
        <p:spPr>
          <a:xfrm>
            <a:off x="4055126" y="4821775"/>
            <a:ext cx="118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FFFFFF"/>
                </a:solidFill>
              </a:rPr>
              <a:t>Progress Report</a:t>
            </a:r>
            <a:endParaRPr b="1" sz="1000">
              <a:solidFill>
                <a:srgbClr val="FFFFFF"/>
              </a:solidFill>
            </a:endParaRPr>
          </a:p>
        </p:txBody>
      </p:sp>
      <p:pic>
        <p:nvPicPr>
          <p:cNvPr id="304" name="Google Shape;30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13675"/>
            <a:ext cx="8839198" cy="35161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/>
          <p:nvPr/>
        </p:nvSpPr>
        <p:spPr>
          <a:xfrm>
            <a:off x="8" y="4825400"/>
            <a:ext cx="9144000" cy="3180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/>
          <p:nvPr/>
        </p:nvSpPr>
        <p:spPr>
          <a:xfrm>
            <a:off x="3040805" y="4825400"/>
            <a:ext cx="3040800" cy="3180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5" y="4825400"/>
            <a:ext cx="3040800" cy="3180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4"/>
          <p:cNvSpPr txBox="1"/>
          <p:nvPr>
            <p:ph idx="12" type="sldNum"/>
          </p:nvPr>
        </p:nvSpPr>
        <p:spPr>
          <a:xfrm>
            <a:off x="8548658" y="4783484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7787078" y="4821775"/>
            <a:ext cx="91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NCC-GCSP</a:t>
            </a:r>
            <a:endParaRPr b="1" sz="1000"/>
          </a:p>
        </p:txBody>
      </p:sp>
      <p:sp>
        <p:nvSpPr>
          <p:cNvPr id="71" name="Google Shape;71;p14"/>
          <p:cNvSpPr txBox="1"/>
          <p:nvPr/>
        </p:nvSpPr>
        <p:spPr>
          <a:xfrm>
            <a:off x="1192576" y="4821775"/>
            <a:ext cx="118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FFFFFF"/>
                </a:solidFill>
              </a:rPr>
              <a:t>HJ. Kwon</a:t>
            </a:r>
            <a:endParaRPr b="1" sz="1000">
              <a:solidFill>
                <a:srgbClr val="FFFFFF"/>
              </a:solidFill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4055126" y="4821775"/>
            <a:ext cx="118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FFFFFF"/>
                </a:solidFill>
              </a:rPr>
              <a:t>Progress Report</a:t>
            </a:r>
            <a:endParaRPr b="1" sz="1000">
              <a:solidFill>
                <a:srgbClr val="FFFFFF"/>
              </a:solidFill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101875" y="136825"/>
            <a:ext cx="22233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 u="sng">
                <a:solidFill>
                  <a:srgbClr val="3C78D8"/>
                </a:solidFill>
              </a:rPr>
              <a:t>확인필요사항</a:t>
            </a:r>
            <a:endParaRPr sz="2500" u="sng">
              <a:solidFill>
                <a:srgbClr val="3C78D8"/>
              </a:solidFill>
            </a:endParaRPr>
          </a:p>
        </p:txBody>
      </p:sp>
      <p:sp>
        <p:nvSpPr>
          <p:cNvPr id="74" name="Google Shape;74;p14"/>
          <p:cNvSpPr txBox="1"/>
          <p:nvPr/>
        </p:nvSpPr>
        <p:spPr>
          <a:xfrm>
            <a:off x="433375" y="936425"/>
            <a:ext cx="84270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AutoNum type="arabicPeriod"/>
            </a:pPr>
            <a:r>
              <a:rPr lang="ko" sz="1500">
                <a:solidFill>
                  <a:srgbClr val="3C78D8"/>
                </a:solidFill>
              </a:rPr>
              <a:t>70’s-80+ 연령층 통합  </a:t>
            </a:r>
            <a:r>
              <a:rPr lang="ko" sz="1500">
                <a:solidFill>
                  <a:srgbClr val="FF0000"/>
                </a:solidFill>
              </a:rPr>
              <a:t>V</a:t>
            </a:r>
            <a:endParaRPr sz="1500">
              <a:solidFill>
                <a:srgbClr val="FF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3C78D8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AutoNum type="arabicPeriod"/>
            </a:pPr>
            <a:r>
              <a:rPr lang="ko" sz="1500">
                <a:solidFill>
                  <a:srgbClr val="3C78D8"/>
                </a:solidFill>
              </a:rPr>
              <a:t>HBV population percentage 낮음 , Antiviral Drug, HBsAG 검사 통해서 추가 capture 필요  </a:t>
            </a:r>
            <a:r>
              <a:rPr lang="ko" sz="1500">
                <a:solidFill>
                  <a:srgbClr val="FF0000"/>
                </a:solidFill>
              </a:rPr>
              <a:t>..ing</a:t>
            </a:r>
            <a:endParaRPr sz="1500">
              <a:solidFill>
                <a:srgbClr val="FF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3C78D8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AutoNum type="arabicPeriod"/>
            </a:pPr>
            <a:r>
              <a:rPr lang="ko" sz="1500">
                <a:solidFill>
                  <a:srgbClr val="3C78D8"/>
                </a:solidFill>
              </a:rPr>
              <a:t>Others에 대한 내역 확인 필요 </a:t>
            </a:r>
            <a:r>
              <a:rPr lang="ko" sz="1500">
                <a:solidFill>
                  <a:srgbClr val="FF0000"/>
                </a:solidFill>
              </a:rPr>
              <a:t>V</a:t>
            </a:r>
            <a:endParaRPr sz="1500">
              <a:solidFill>
                <a:srgbClr val="3C78D8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3C78D8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AutoNum type="arabicPeriod"/>
            </a:pPr>
            <a:r>
              <a:rPr lang="ko" sz="1500">
                <a:solidFill>
                  <a:srgbClr val="3C78D8"/>
                </a:solidFill>
              </a:rPr>
              <a:t>체중의 경우 persistently underweight, increasing weight, decreasing weight, persistently overweight 로 분리 가능, but 들이는 시간에 비해서 효과 미비할 수 있음</a:t>
            </a:r>
            <a:endParaRPr sz="1500">
              <a:solidFill>
                <a:srgbClr val="3C78D8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3C78D8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AutoNum type="arabicPeriod"/>
            </a:pPr>
            <a:r>
              <a:rPr lang="ko" sz="1500">
                <a:solidFill>
                  <a:srgbClr val="3C78D8"/>
                </a:solidFill>
              </a:rPr>
              <a:t>FLI의 경우 HBV, HCV, Alcohol 등의 population을 제외하는 것이 맞으나, whole population에 적용하여 산출하는 것이 더 이득이 높을 것</a:t>
            </a:r>
            <a:endParaRPr sz="1500">
              <a:solidFill>
                <a:srgbClr val="3C78D8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3C78D8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AutoNum type="arabicPeriod"/>
            </a:pPr>
            <a:r>
              <a:rPr lang="ko" sz="1500">
                <a:solidFill>
                  <a:srgbClr val="3C78D8"/>
                </a:solidFill>
              </a:rPr>
              <a:t>hepatic steatosis index  </a:t>
            </a:r>
            <a:r>
              <a:rPr lang="ko" sz="1500">
                <a:solidFill>
                  <a:srgbClr val="FF0000"/>
                </a:solidFill>
              </a:rPr>
              <a:t>..ing</a:t>
            </a:r>
            <a:endParaRPr sz="1500">
              <a:solidFill>
                <a:srgbClr val="3C78D8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3C78D8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2"/>
          <p:cNvSpPr/>
          <p:nvPr/>
        </p:nvSpPr>
        <p:spPr>
          <a:xfrm>
            <a:off x="8" y="4825400"/>
            <a:ext cx="9144000" cy="3180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32"/>
          <p:cNvSpPr/>
          <p:nvPr/>
        </p:nvSpPr>
        <p:spPr>
          <a:xfrm>
            <a:off x="3040805" y="4825400"/>
            <a:ext cx="3040800" cy="3180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32"/>
          <p:cNvSpPr/>
          <p:nvPr/>
        </p:nvSpPr>
        <p:spPr>
          <a:xfrm>
            <a:off x="5" y="4825400"/>
            <a:ext cx="3040800" cy="3180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32"/>
          <p:cNvSpPr txBox="1"/>
          <p:nvPr>
            <p:ph idx="12" type="sldNum"/>
          </p:nvPr>
        </p:nvSpPr>
        <p:spPr>
          <a:xfrm>
            <a:off x="8548658" y="4783484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313" name="Google Shape;313;p32"/>
          <p:cNvSpPr txBox="1"/>
          <p:nvPr/>
        </p:nvSpPr>
        <p:spPr>
          <a:xfrm>
            <a:off x="7787078" y="4821775"/>
            <a:ext cx="91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NCC-GCSP</a:t>
            </a:r>
            <a:endParaRPr b="1" sz="1000"/>
          </a:p>
        </p:txBody>
      </p:sp>
      <p:sp>
        <p:nvSpPr>
          <p:cNvPr id="314" name="Google Shape;314;p32"/>
          <p:cNvSpPr txBox="1"/>
          <p:nvPr/>
        </p:nvSpPr>
        <p:spPr>
          <a:xfrm>
            <a:off x="1192576" y="4821775"/>
            <a:ext cx="118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FFFFFF"/>
                </a:solidFill>
              </a:rPr>
              <a:t>HJ. Kwon</a:t>
            </a:r>
            <a:endParaRPr b="1" sz="1000">
              <a:solidFill>
                <a:srgbClr val="FFFFFF"/>
              </a:solidFill>
            </a:endParaRPr>
          </a:p>
        </p:txBody>
      </p:sp>
      <p:sp>
        <p:nvSpPr>
          <p:cNvPr id="315" name="Google Shape;315;p32"/>
          <p:cNvSpPr txBox="1"/>
          <p:nvPr/>
        </p:nvSpPr>
        <p:spPr>
          <a:xfrm>
            <a:off x="4055126" y="4821775"/>
            <a:ext cx="118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FFFFFF"/>
                </a:solidFill>
              </a:rPr>
              <a:t>Progress Report</a:t>
            </a:r>
            <a:endParaRPr b="1" sz="1000">
              <a:solidFill>
                <a:srgbClr val="FFFFFF"/>
              </a:solidFill>
            </a:endParaRPr>
          </a:p>
        </p:txBody>
      </p:sp>
      <p:sp>
        <p:nvSpPr>
          <p:cNvPr id="316" name="Google Shape;316;p32"/>
          <p:cNvSpPr txBox="1"/>
          <p:nvPr/>
        </p:nvSpPr>
        <p:spPr>
          <a:xfrm>
            <a:off x="1788450" y="2042300"/>
            <a:ext cx="5567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>
                <a:solidFill>
                  <a:srgbClr val="3C78D8"/>
                </a:solidFill>
              </a:rPr>
              <a:t>Hepatic Steatosis Index</a:t>
            </a:r>
            <a:endParaRPr sz="2500">
              <a:solidFill>
                <a:srgbClr val="3C78D8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3"/>
          <p:cNvSpPr/>
          <p:nvPr/>
        </p:nvSpPr>
        <p:spPr>
          <a:xfrm>
            <a:off x="8" y="4825400"/>
            <a:ext cx="9144000" cy="3180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33"/>
          <p:cNvSpPr/>
          <p:nvPr/>
        </p:nvSpPr>
        <p:spPr>
          <a:xfrm>
            <a:off x="3040805" y="4825400"/>
            <a:ext cx="3040800" cy="3180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33"/>
          <p:cNvSpPr/>
          <p:nvPr/>
        </p:nvSpPr>
        <p:spPr>
          <a:xfrm>
            <a:off x="5" y="4825400"/>
            <a:ext cx="3040800" cy="3180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33"/>
          <p:cNvSpPr txBox="1"/>
          <p:nvPr>
            <p:ph idx="12" type="sldNum"/>
          </p:nvPr>
        </p:nvSpPr>
        <p:spPr>
          <a:xfrm>
            <a:off x="8548658" y="4783484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325" name="Google Shape;325;p33"/>
          <p:cNvSpPr txBox="1"/>
          <p:nvPr/>
        </p:nvSpPr>
        <p:spPr>
          <a:xfrm>
            <a:off x="7787078" y="4821775"/>
            <a:ext cx="91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NCC-GCSP</a:t>
            </a:r>
            <a:endParaRPr b="1" sz="1000"/>
          </a:p>
        </p:txBody>
      </p:sp>
      <p:sp>
        <p:nvSpPr>
          <p:cNvPr id="326" name="Google Shape;326;p33"/>
          <p:cNvSpPr txBox="1"/>
          <p:nvPr/>
        </p:nvSpPr>
        <p:spPr>
          <a:xfrm>
            <a:off x="1192576" y="4821775"/>
            <a:ext cx="118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FFFFFF"/>
                </a:solidFill>
              </a:rPr>
              <a:t>HJ. Kwon</a:t>
            </a:r>
            <a:endParaRPr b="1" sz="1000">
              <a:solidFill>
                <a:srgbClr val="FFFFFF"/>
              </a:solidFill>
            </a:endParaRPr>
          </a:p>
        </p:txBody>
      </p:sp>
      <p:sp>
        <p:nvSpPr>
          <p:cNvPr id="327" name="Google Shape;327;p33"/>
          <p:cNvSpPr txBox="1"/>
          <p:nvPr/>
        </p:nvSpPr>
        <p:spPr>
          <a:xfrm>
            <a:off x="4055126" y="4821775"/>
            <a:ext cx="118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FFFFFF"/>
                </a:solidFill>
              </a:rPr>
              <a:t>Progress Report</a:t>
            </a:r>
            <a:endParaRPr b="1" sz="1000">
              <a:solidFill>
                <a:srgbClr val="FFFFFF"/>
              </a:solidFill>
            </a:endParaRPr>
          </a:p>
        </p:txBody>
      </p:sp>
      <p:pic>
        <p:nvPicPr>
          <p:cNvPr id="328" name="Google Shape;32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99775"/>
            <a:ext cx="8839201" cy="28083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4"/>
          <p:cNvSpPr/>
          <p:nvPr/>
        </p:nvSpPr>
        <p:spPr>
          <a:xfrm>
            <a:off x="8" y="4825400"/>
            <a:ext cx="9144000" cy="3180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34"/>
          <p:cNvSpPr/>
          <p:nvPr/>
        </p:nvSpPr>
        <p:spPr>
          <a:xfrm>
            <a:off x="3040805" y="4825400"/>
            <a:ext cx="3040800" cy="3180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34"/>
          <p:cNvSpPr/>
          <p:nvPr/>
        </p:nvSpPr>
        <p:spPr>
          <a:xfrm>
            <a:off x="5" y="4825400"/>
            <a:ext cx="3040800" cy="3180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34"/>
          <p:cNvSpPr txBox="1"/>
          <p:nvPr>
            <p:ph idx="12" type="sldNum"/>
          </p:nvPr>
        </p:nvSpPr>
        <p:spPr>
          <a:xfrm>
            <a:off x="8548658" y="4783484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337" name="Google Shape;337;p34"/>
          <p:cNvSpPr txBox="1"/>
          <p:nvPr/>
        </p:nvSpPr>
        <p:spPr>
          <a:xfrm>
            <a:off x="7787078" y="4821775"/>
            <a:ext cx="91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NCC-GCSP</a:t>
            </a:r>
            <a:endParaRPr b="1" sz="1000"/>
          </a:p>
        </p:txBody>
      </p:sp>
      <p:sp>
        <p:nvSpPr>
          <p:cNvPr id="338" name="Google Shape;338;p34"/>
          <p:cNvSpPr txBox="1"/>
          <p:nvPr/>
        </p:nvSpPr>
        <p:spPr>
          <a:xfrm>
            <a:off x="1192576" y="4821775"/>
            <a:ext cx="118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FFFFFF"/>
                </a:solidFill>
              </a:rPr>
              <a:t>HJ. Kwon</a:t>
            </a:r>
            <a:endParaRPr b="1" sz="1000">
              <a:solidFill>
                <a:srgbClr val="FFFFFF"/>
              </a:solidFill>
            </a:endParaRPr>
          </a:p>
        </p:txBody>
      </p:sp>
      <p:sp>
        <p:nvSpPr>
          <p:cNvPr id="339" name="Google Shape;339;p34"/>
          <p:cNvSpPr txBox="1"/>
          <p:nvPr/>
        </p:nvSpPr>
        <p:spPr>
          <a:xfrm>
            <a:off x="4055126" y="4821775"/>
            <a:ext cx="118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FFFFFF"/>
                </a:solidFill>
              </a:rPr>
              <a:t>Progress Report</a:t>
            </a:r>
            <a:endParaRPr b="1" sz="1000">
              <a:solidFill>
                <a:srgbClr val="FFFFFF"/>
              </a:solidFill>
            </a:endParaRPr>
          </a:p>
        </p:txBody>
      </p:sp>
      <p:pic>
        <p:nvPicPr>
          <p:cNvPr id="340" name="Google Shape;340;p34"/>
          <p:cNvPicPr preferRelativeResize="0"/>
          <p:nvPr/>
        </p:nvPicPr>
        <p:blipFill rotWithShape="1">
          <a:blip r:embed="rId3">
            <a:alphaModFix/>
          </a:blip>
          <a:srcRect b="56055" l="0" r="0" t="0"/>
          <a:stretch/>
        </p:blipFill>
        <p:spPr>
          <a:xfrm>
            <a:off x="115250" y="830100"/>
            <a:ext cx="8680900" cy="2671300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34"/>
          <p:cNvSpPr/>
          <p:nvPr/>
        </p:nvSpPr>
        <p:spPr>
          <a:xfrm>
            <a:off x="206220" y="1843305"/>
            <a:ext cx="8380500" cy="1030200"/>
          </a:xfrm>
          <a:prstGeom prst="rect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5"/>
          <p:cNvSpPr/>
          <p:nvPr/>
        </p:nvSpPr>
        <p:spPr>
          <a:xfrm>
            <a:off x="8" y="4825400"/>
            <a:ext cx="9144000" cy="3180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35"/>
          <p:cNvSpPr/>
          <p:nvPr/>
        </p:nvSpPr>
        <p:spPr>
          <a:xfrm>
            <a:off x="3040805" y="4825400"/>
            <a:ext cx="3040800" cy="3180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35"/>
          <p:cNvSpPr/>
          <p:nvPr/>
        </p:nvSpPr>
        <p:spPr>
          <a:xfrm>
            <a:off x="5" y="4825400"/>
            <a:ext cx="3040800" cy="3180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35"/>
          <p:cNvSpPr txBox="1"/>
          <p:nvPr>
            <p:ph idx="12" type="sldNum"/>
          </p:nvPr>
        </p:nvSpPr>
        <p:spPr>
          <a:xfrm>
            <a:off x="8548658" y="4783484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350" name="Google Shape;350;p35"/>
          <p:cNvSpPr txBox="1"/>
          <p:nvPr/>
        </p:nvSpPr>
        <p:spPr>
          <a:xfrm>
            <a:off x="7787078" y="4821775"/>
            <a:ext cx="91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NCC-GCSP</a:t>
            </a:r>
            <a:endParaRPr b="1" sz="1000"/>
          </a:p>
        </p:txBody>
      </p:sp>
      <p:sp>
        <p:nvSpPr>
          <p:cNvPr id="351" name="Google Shape;351;p35"/>
          <p:cNvSpPr txBox="1"/>
          <p:nvPr/>
        </p:nvSpPr>
        <p:spPr>
          <a:xfrm>
            <a:off x="1192576" y="4821775"/>
            <a:ext cx="118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FFFFFF"/>
                </a:solidFill>
              </a:rPr>
              <a:t>HJ. Kwon</a:t>
            </a:r>
            <a:endParaRPr b="1" sz="1000">
              <a:solidFill>
                <a:srgbClr val="FFFFFF"/>
              </a:solidFill>
            </a:endParaRPr>
          </a:p>
        </p:txBody>
      </p:sp>
      <p:sp>
        <p:nvSpPr>
          <p:cNvPr id="352" name="Google Shape;352;p35"/>
          <p:cNvSpPr txBox="1"/>
          <p:nvPr/>
        </p:nvSpPr>
        <p:spPr>
          <a:xfrm>
            <a:off x="4055126" y="4821775"/>
            <a:ext cx="118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FFFFFF"/>
                </a:solidFill>
              </a:rPr>
              <a:t>Progress Report</a:t>
            </a:r>
            <a:endParaRPr b="1" sz="1000">
              <a:solidFill>
                <a:srgbClr val="FFFFFF"/>
              </a:solidFill>
            </a:endParaRPr>
          </a:p>
        </p:txBody>
      </p:sp>
      <p:pic>
        <p:nvPicPr>
          <p:cNvPr id="353" name="Google Shape;35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56475"/>
            <a:ext cx="8839201" cy="15891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54" name="Google Shape;354;p35"/>
          <p:cNvGraphicFramePr/>
          <p:nvPr/>
        </p:nvGraphicFramePr>
        <p:xfrm>
          <a:off x="941700" y="26326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{2818603D-3D5E-4C52-90D3-0A57CF15E293}</a:tableStyleId>
              </a:tblPr>
              <a:tblGrid>
                <a:gridCol w="3619500"/>
                <a:gridCol w="3619500"/>
              </a:tblGrid>
              <a:tr h="413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Topic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Devise a simple index of NAFLD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Study Population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10,724 (5362 cases with NAFLD)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Data Source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400"/>
                        </a:spcBef>
                        <a:spcAft>
                          <a:spcPts val="1400"/>
                        </a:spcAft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Seoul National University Hospital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Variable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400"/>
                        </a:spcBef>
                        <a:spcAft>
                          <a:spcPts val="1400"/>
                        </a:spcAft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AST, ALT, BMI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6"/>
          <p:cNvSpPr/>
          <p:nvPr/>
        </p:nvSpPr>
        <p:spPr>
          <a:xfrm>
            <a:off x="8" y="4825400"/>
            <a:ext cx="9144000" cy="3180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36"/>
          <p:cNvSpPr/>
          <p:nvPr/>
        </p:nvSpPr>
        <p:spPr>
          <a:xfrm>
            <a:off x="3040805" y="4825400"/>
            <a:ext cx="3040800" cy="3180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36"/>
          <p:cNvSpPr/>
          <p:nvPr/>
        </p:nvSpPr>
        <p:spPr>
          <a:xfrm>
            <a:off x="5" y="4825400"/>
            <a:ext cx="3040800" cy="3180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36"/>
          <p:cNvSpPr txBox="1"/>
          <p:nvPr>
            <p:ph idx="12" type="sldNum"/>
          </p:nvPr>
        </p:nvSpPr>
        <p:spPr>
          <a:xfrm>
            <a:off x="8548658" y="4783484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363" name="Google Shape;363;p36"/>
          <p:cNvSpPr txBox="1"/>
          <p:nvPr/>
        </p:nvSpPr>
        <p:spPr>
          <a:xfrm>
            <a:off x="7787078" y="4821775"/>
            <a:ext cx="91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NCC-GCSP</a:t>
            </a:r>
            <a:endParaRPr b="1" sz="1000"/>
          </a:p>
        </p:txBody>
      </p:sp>
      <p:sp>
        <p:nvSpPr>
          <p:cNvPr id="364" name="Google Shape;364;p36"/>
          <p:cNvSpPr txBox="1"/>
          <p:nvPr/>
        </p:nvSpPr>
        <p:spPr>
          <a:xfrm>
            <a:off x="1192576" y="4821775"/>
            <a:ext cx="118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FFFFFF"/>
                </a:solidFill>
              </a:rPr>
              <a:t>HJ. Kwon</a:t>
            </a:r>
            <a:endParaRPr b="1" sz="1000">
              <a:solidFill>
                <a:srgbClr val="FFFFFF"/>
              </a:solidFill>
            </a:endParaRPr>
          </a:p>
        </p:txBody>
      </p:sp>
      <p:sp>
        <p:nvSpPr>
          <p:cNvPr id="365" name="Google Shape;365;p36"/>
          <p:cNvSpPr txBox="1"/>
          <p:nvPr/>
        </p:nvSpPr>
        <p:spPr>
          <a:xfrm>
            <a:off x="4055126" y="4821775"/>
            <a:ext cx="118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FFFFFF"/>
                </a:solidFill>
              </a:rPr>
              <a:t>Progress Report</a:t>
            </a:r>
            <a:endParaRPr b="1" sz="1000">
              <a:solidFill>
                <a:srgbClr val="FFFFFF"/>
              </a:solidFill>
            </a:endParaRPr>
          </a:p>
        </p:txBody>
      </p:sp>
      <p:pic>
        <p:nvPicPr>
          <p:cNvPr id="366" name="Google Shape;36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1800" y="992375"/>
            <a:ext cx="7032825" cy="952525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36"/>
          <p:cNvSpPr txBox="1"/>
          <p:nvPr/>
        </p:nvSpPr>
        <p:spPr>
          <a:xfrm>
            <a:off x="611150" y="2389325"/>
            <a:ext cx="8280000" cy="22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HSI had an area under receiver-operating curve of 0.812 </a:t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(95% confidence interval, 0.801–0.824)</a:t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t values of &lt;30.0 or &gt;36.0, HSI ruled out NAFLD with a sensitivity of 93.1%, or detected NAFLD with a specificity of 92.4%, respectively. 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Of 2692 subjects with HSI &lt;30.0 or &gt;36.0 in the derivation cohort, 2305 (85.6%) were correctly classified</a:t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/>
          <p:nvPr/>
        </p:nvSpPr>
        <p:spPr>
          <a:xfrm>
            <a:off x="8" y="4825400"/>
            <a:ext cx="9144000" cy="3180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5"/>
          <p:cNvSpPr/>
          <p:nvPr/>
        </p:nvSpPr>
        <p:spPr>
          <a:xfrm>
            <a:off x="3040805" y="4825400"/>
            <a:ext cx="3040800" cy="3180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5"/>
          <p:cNvSpPr/>
          <p:nvPr/>
        </p:nvSpPr>
        <p:spPr>
          <a:xfrm>
            <a:off x="5" y="4825400"/>
            <a:ext cx="3040800" cy="3180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5"/>
          <p:cNvSpPr txBox="1"/>
          <p:nvPr>
            <p:ph idx="12" type="sldNum"/>
          </p:nvPr>
        </p:nvSpPr>
        <p:spPr>
          <a:xfrm>
            <a:off x="8548658" y="4783484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83" name="Google Shape;83;p15"/>
          <p:cNvSpPr txBox="1"/>
          <p:nvPr/>
        </p:nvSpPr>
        <p:spPr>
          <a:xfrm>
            <a:off x="7787078" y="4821775"/>
            <a:ext cx="91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NCC-GCSP</a:t>
            </a:r>
            <a:endParaRPr b="1" sz="1000"/>
          </a:p>
        </p:txBody>
      </p:sp>
      <p:sp>
        <p:nvSpPr>
          <p:cNvPr id="84" name="Google Shape;84;p15"/>
          <p:cNvSpPr txBox="1"/>
          <p:nvPr/>
        </p:nvSpPr>
        <p:spPr>
          <a:xfrm>
            <a:off x="1192576" y="4821775"/>
            <a:ext cx="118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FFFFFF"/>
                </a:solidFill>
              </a:rPr>
              <a:t>HJ. Kwon</a:t>
            </a:r>
            <a:endParaRPr b="1" sz="1000">
              <a:solidFill>
                <a:srgbClr val="FFFFFF"/>
              </a:solidFill>
            </a:endParaRPr>
          </a:p>
        </p:txBody>
      </p:sp>
      <p:sp>
        <p:nvSpPr>
          <p:cNvPr id="85" name="Google Shape;85;p15"/>
          <p:cNvSpPr txBox="1"/>
          <p:nvPr/>
        </p:nvSpPr>
        <p:spPr>
          <a:xfrm>
            <a:off x="4055126" y="4821775"/>
            <a:ext cx="118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FFFFFF"/>
                </a:solidFill>
              </a:rPr>
              <a:t>Progress Report</a:t>
            </a:r>
            <a:endParaRPr b="1" sz="1000">
              <a:solidFill>
                <a:srgbClr val="FFFFFF"/>
              </a:solidFill>
            </a:endParaRPr>
          </a:p>
        </p:txBody>
      </p:sp>
      <p:sp>
        <p:nvSpPr>
          <p:cNvPr id="86" name="Google Shape;86;p15"/>
          <p:cNvSpPr txBox="1"/>
          <p:nvPr/>
        </p:nvSpPr>
        <p:spPr>
          <a:xfrm>
            <a:off x="2997600" y="2035675"/>
            <a:ext cx="3148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>
                <a:solidFill>
                  <a:srgbClr val="3C78D8"/>
                </a:solidFill>
              </a:rPr>
              <a:t>Antiviral Drug Effect</a:t>
            </a:r>
            <a:endParaRPr sz="2500">
              <a:solidFill>
                <a:srgbClr val="3C78D8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/>
          <p:nvPr/>
        </p:nvSpPr>
        <p:spPr>
          <a:xfrm>
            <a:off x="8" y="4825400"/>
            <a:ext cx="9144000" cy="3180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6"/>
          <p:cNvSpPr/>
          <p:nvPr/>
        </p:nvSpPr>
        <p:spPr>
          <a:xfrm>
            <a:off x="3040805" y="4825400"/>
            <a:ext cx="3040800" cy="3180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6"/>
          <p:cNvSpPr/>
          <p:nvPr/>
        </p:nvSpPr>
        <p:spPr>
          <a:xfrm>
            <a:off x="5" y="4825400"/>
            <a:ext cx="3040800" cy="3180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6"/>
          <p:cNvSpPr txBox="1"/>
          <p:nvPr>
            <p:ph idx="12" type="sldNum"/>
          </p:nvPr>
        </p:nvSpPr>
        <p:spPr>
          <a:xfrm>
            <a:off x="8548658" y="4783484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95" name="Google Shape;95;p16"/>
          <p:cNvSpPr txBox="1"/>
          <p:nvPr/>
        </p:nvSpPr>
        <p:spPr>
          <a:xfrm>
            <a:off x="7787078" y="4821775"/>
            <a:ext cx="91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NCC-GCSP</a:t>
            </a:r>
            <a:endParaRPr b="1" sz="1000"/>
          </a:p>
        </p:txBody>
      </p:sp>
      <p:sp>
        <p:nvSpPr>
          <p:cNvPr id="96" name="Google Shape;96;p16"/>
          <p:cNvSpPr txBox="1"/>
          <p:nvPr/>
        </p:nvSpPr>
        <p:spPr>
          <a:xfrm>
            <a:off x="1192576" y="4821775"/>
            <a:ext cx="118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FFFFFF"/>
                </a:solidFill>
              </a:rPr>
              <a:t>HJ. Kwon</a:t>
            </a:r>
            <a:endParaRPr b="1" sz="1000">
              <a:solidFill>
                <a:srgbClr val="FFFFFF"/>
              </a:solidFill>
            </a:endParaRPr>
          </a:p>
        </p:txBody>
      </p:sp>
      <p:sp>
        <p:nvSpPr>
          <p:cNvPr id="97" name="Google Shape;97;p16"/>
          <p:cNvSpPr txBox="1"/>
          <p:nvPr/>
        </p:nvSpPr>
        <p:spPr>
          <a:xfrm>
            <a:off x="4055126" y="4821775"/>
            <a:ext cx="118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FFFFFF"/>
                </a:solidFill>
              </a:rPr>
              <a:t>Progress Report</a:t>
            </a:r>
            <a:endParaRPr b="1" sz="1000">
              <a:solidFill>
                <a:srgbClr val="FFFFFF"/>
              </a:solidFill>
            </a:endParaRPr>
          </a:p>
        </p:txBody>
      </p:sp>
      <p:cxnSp>
        <p:nvCxnSpPr>
          <p:cNvPr id="98" name="Google Shape;98;p16"/>
          <p:cNvCxnSpPr/>
          <p:nvPr/>
        </p:nvCxnSpPr>
        <p:spPr>
          <a:xfrm>
            <a:off x="4410625" y="839475"/>
            <a:ext cx="0" cy="3537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9" name="Google Shape;99;p16"/>
          <p:cNvSpPr txBox="1"/>
          <p:nvPr/>
        </p:nvSpPr>
        <p:spPr>
          <a:xfrm>
            <a:off x="433375" y="936425"/>
            <a:ext cx="3790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3C78D8"/>
              </a:solidFill>
            </a:endParaRPr>
          </a:p>
        </p:txBody>
      </p:sp>
      <p:sp>
        <p:nvSpPr>
          <p:cNvPr id="100" name="Google Shape;100;p16"/>
          <p:cNvSpPr txBox="1"/>
          <p:nvPr/>
        </p:nvSpPr>
        <p:spPr>
          <a:xfrm>
            <a:off x="4572000" y="839475"/>
            <a:ext cx="3790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rgbClr val="3C78D8"/>
                </a:solidFill>
              </a:rPr>
              <a:t>HBsAG</a:t>
            </a:r>
            <a:endParaRPr b="1" sz="1500">
              <a:solidFill>
                <a:srgbClr val="3C78D8"/>
              </a:solidFill>
            </a:endParaRPr>
          </a:p>
        </p:txBody>
      </p:sp>
      <p:sp>
        <p:nvSpPr>
          <p:cNvPr id="101" name="Google Shape;101;p16"/>
          <p:cNvSpPr txBox="1"/>
          <p:nvPr/>
        </p:nvSpPr>
        <p:spPr>
          <a:xfrm>
            <a:off x="433375" y="839475"/>
            <a:ext cx="3790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3C78D8"/>
              </a:solidFill>
            </a:endParaRPr>
          </a:p>
        </p:txBody>
      </p:sp>
      <p:sp>
        <p:nvSpPr>
          <p:cNvPr id="102" name="Google Shape;102;p16"/>
          <p:cNvSpPr txBox="1"/>
          <p:nvPr/>
        </p:nvSpPr>
        <p:spPr>
          <a:xfrm>
            <a:off x="4530525" y="2133150"/>
            <a:ext cx="44907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accent5"/>
                </a:solidFill>
              </a:rPr>
              <a:t>일반 1차 →  B형 간염 항원 보유자(Q_HBV_AG)</a:t>
            </a:r>
            <a:endParaRPr sz="1500">
              <a:solidFill>
                <a:schemeClr val="accent5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accent5"/>
                </a:solidFill>
              </a:rPr>
              <a:t>간암검진 → B형간염 검사결과 (CLV_HPTB_RST)</a:t>
            </a:r>
            <a:endParaRPr sz="1500">
              <a:solidFill>
                <a:schemeClr val="accent5"/>
              </a:solidFill>
            </a:endParaRPr>
          </a:p>
        </p:txBody>
      </p:sp>
      <p:sp>
        <p:nvSpPr>
          <p:cNvPr id="103" name="Google Shape;103;p16"/>
          <p:cNvSpPr txBox="1"/>
          <p:nvPr/>
        </p:nvSpPr>
        <p:spPr>
          <a:xfrm>
            <a:off x="165700" y="2133150"/>
            <a:ext cx="41583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500">
                <a:solidFill>
                  <a:schemeClr val="accent5"/>
                </a:solidFill>
              </a:rPr>
              <a:t>T30(진료내역) + 처방전교부상세(T60)</a:t>
            </a:r>
            <a:endParaRPr sz="15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accent5"/>
                </a:solidFill>
              </a:rPr>
              <a:t>→ </a:t>
            </a:r>
            <a:r>
              <a:rPr lang="ko" sz="1500">
                <a:solidFill>
                  <a:schemeClr val="accent5"/>
                </a:solidFill>
              </a:rPr>
              <a:t>분류코드(MCARE_DIV_CD_ADJ)</a:t>
            </a:r>
            <a:endParaRPr sz="1500">
              <a:solidFill>
                <a:schemeClr val="accent5"/>
              </a:solidFill>
            </a:endParaRPr>
          </a:p>
        </p:txBody>
      </p:sp>
      <p:sp>
        <p:nvSpPr>
          <p:cNvPr id="104" name="Google Shape;104;p16"/>
          <p:cNvSpPr txBox="1"/>
          <p:nvPr/>
        </p:nvSpPr>
        <p:spPr>
          <a:xfrm>
            <a:off x="433375" y="878600"/>
            <a:ext cx="3790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rgbClr val="3C78D8"/>
                </a:solidFill>
              </a:rPr>
              <a:t>약제코드</a:t>
            </a:r>
            <a:endParaRPr b="1" sz="1500">
              <a:solidFill>
                <a:srgbClr val="3C78D8"/>
              </a:solidFill>
            </a:endParaRPr>
          </a:p>
        </p:txBody>
      </p:sp>
      <p:sp>
        <p:nvSpPr>
          <p:cNvPr id="105" name="Google Shape;105;p16"/>
          <p:cNvSpPr txBox="1"/>
          <p:nvPr/>
        </p:nvSpPr>
        <p:spPr>
          <a:xfrm>
            <a:off x="4637150" y="3715963"/>
            <a:ext cx="110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accent4"/>
                </a:solidFill>
              </a:rPr>
              <a:t>→  확인필요</a:t>
            </a:r>
            <a:endParaRPr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/>
          <p:nvPr/>
        </p:nvSpPr>
        <p:spPr>
          <a:xfrm>
            <a:off x="8" y="4825400"/>
            <a:ext cx="9144000" cy="3180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7"/>
          <p:cNvSpPr/>
          <p:nvPr/>
        </p:nvSpPr>
        <p:spPr>
          <a:xfrm>
            <a:off x="3040805" y="4825400"/>
            <a:ext cx="3040800" cy="3180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7"/>
          <p:cNvSpPr/>
          <p:nvPr/>
        </p:nvSpPr>
        <p:spPr>
          <a:xfrm>
            <a:off x="5" y="4825400"/>
            <a:ext cx="3040800" cy="3180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7"/>
          <p:cNvSpPr txBox="1"/>
          <p:nvPr>
            <p:ph idx="12" type="sldNum"/>
          </p:nvPr>
        </p:nvSpPr>
        <p:spPr>
          <a:xfrm>
            <a:off x="8548658" y="4783484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114" name="Google Shape;114;p17"/>
          <p:cNvSpPr txBox="1"/>
          <p:nvPr/>
        </p:nvSpPr>
        <p:spPr>
          <a:xfrm>
            <a:off x="7787078" y="4821775"/>
            <a:ext cx="91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NCC-GCSP</a:t>
            </a:r>
            <a:endParaRPr b="1" sz="1000"/>
          </a:p>
        </p:txBody>
      </p:sp>
      <p:sp>
        <p:nvSpPr>
          <p:cNvPr id="115" name="Google Shape;115;p17"/>
          <p:cNvSpPr txBox="1"/>
          <p:nvPr/>
        </p:nvSpPr>
        <p:spPr>
          <a:xfrm>
            <a:off x="1192576" y="4821775"/>
            <a:ext cx="118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FFFFFF"/>
                </a:solidFill>
              </a:rPr>
              <a:t>HJ. Kwon</a:t>
            </a:r>
            <a:endParaRPr b="1" sz="1000">
              <a:solidFill>
                <a:srgbClr val="FFFFFF"/>
              </a:solidFill>
            </a:endParaRPr>
          </a:p>
        </p:txBody>
      </p:sp>
      <p:sp>
        <p:nvSpPr>
          <p:cNvPr id="116" name="Google Shape;116;p17"/>
          <p:cNvSpPr txBox="1"/>
          <p:nvPr/>
        </p:nvSpPr>
        <p:spPr>
          <a:xfrm>
            <a:off x="4055126" y="4821775"/>
            <a:ext cx="118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FFFFFF"/>
                </a:solidFill>
              </a:rPr>
              <a:t>Progress Report</a:t>
            </a:r>
            <a:endParaRPr b="1" sz="1000">
              <a:solidFill>
                <a:srgbClr val="FFFFFF"/>
              </a:solidFill>
            </a:endParaRPr>
          </a:p>
        </p:txBody>
      </p:sp>
      <p:cxnSp>
        <p:nvCxnSpPr>
          <p:cNvPr id="117" name="Google Shape;117;p17"/>
          <p:cNvCxnSpPr/>
          <p:nvPr/>
        </p:nvCxnSpPr>
        <p:spPr>
          <a:xfrm>
            <a:off x="4410625" y="839475"/>
            <a:ext cx="0" cy="3537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118" name="Google Shape;118;p17"/>
          <p:cNvGraphicFramePr/>
          <p:nvPr/>
        </p:nvGraphicFramePr>
        <p:xfrm>
          <a:off x="212350" y="1151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{D32BBDBD-D00B-4593-8939-412FAFEC1456}</a:tableStyleId>
              </a:tblPr>
              <a:tblGrid>
                <a:gridCol w="1724025"/>
                <a:gridCol w="1028700"/>
                <a:gridCol w="1019175"/>
              </a:tblGrid>
              <a:tr h="2286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Medicine Ingredient</a:t>
                      </a:r>
                      <a:endParaRPr b="1" sz="13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ATC</a:t>
                      </a:r>
                      <a:endParaRPr b="1" sz="13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Check</a:t>
                      </a:r>
                      <a:endParaRPr b="1" sz="13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CEC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Besifovir</a:t>
                      </a:r>
                      <a:endParaRPr sz="1200"/>
                    </a:p>
                  </a:txBody>
                  <a:tcPr marT="9525" marB="91425" marR="9525" marL="952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J05AF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EBF8"/>
                    </a:solidFill>
                  </a:tcPr>
                </a:tc>
                <a:tc rowSpan="7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HBV</a:t>
                      </a:r>
                      <a:endParaRPr sz="1200"/>
                    </a:p>
                  </a:txBody>
                  <a:tcPr marT="9525" marB="91425" marR="9525" marL="952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Tenofovir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J05AF07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EBF7"/>
                    </a:solidFill>
                  </a:tcPr>
                </a:tc>
                <a:tc vMerge="1"/>
              </a:tr>
              <a:tr h="2286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Adefovir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J05AF08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EBF7"/>
                    </a:solidFill>
                  </a:tcPr>
                </a:tc>
                <a:tc vMerge="1"/>
              </a:tr>
              <a:tr h="2286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Entecavir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J05AF10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EBF7"/>
                    </a:solidFill>
                  </a:tcPr>
                </a:tc>
                <a:tc vMerge="1"/>
              </a:tr>
              <a:tr h="2286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Telbivudine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J05AF11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EBF7"/>
                    </a:solidFill>
                  </a:tcPr>
                </a:tc>
                <a:tc vMerge="1"/>
              </a:tr>
              <a:tr h="2286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Clevudine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J05AF12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EBF7"/>
                    </a:solidFill>
                  </a:tcPr>
                </a:tc>
                <a:tc vMerge="1"/>
              </a:tr>
              <a:tr h="2286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​Tenofovir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J05AF13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EBF7"/>
                    </a:solidFill>
                  </a:tcPr>
                </a:tc>
                <a:tc vMerge="1"/>
              </a:tr>
            </a:tbl>
          </a:graphicData>
        </a:graphic>
      </p:graphicFrame>
      <p:graphicFrame>
        <p:nvGraphicFramePr>
          <p:cNvPr id="119" name="Google Shape;119;p17"/>
          <p:cNvGraphicFramePr/>
          <p:nvPr/>
        </p:nvGraphicFramePr>
        <p:xfrm>
          <a:off x="5443500" y="543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{D32BBDBD-D00B-4593-8939-412FAFEC1456}</a:tableStyleId>
              </a:tblPr>
              <a:tblGrid>
                <a:gridCol w="1743075"/>
                <a:gridCol w="742950"/>
                <a:gridCol w="619125"/>
              </a:tblGrid>
              <a:tr h="2286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Medicine Ingredient</a:t>
                      </a:r>
                      <a:endParaRPr b="1" sz="13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ATC</a:t>
                      </a:r>
                      <a:endParaRPr b="1" sz="13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Check</a:t>
                      </a:r>
                      <a:endParaRPr b="1" sz="13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CEC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Ribavirin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J05AP01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EBF7"/>
                    </a:solidFill>
                  </a:tcPr>
                </a:tc>
                <a:tc rowSpan="1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HCV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Boceprevir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J05AP03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EBF7"/>
                    </a:solidFill>
                  </a:tcPr>
                </a:tc>
                <a:tc vMerge="1"/>
              </a:tr>
              <a:tr h="2286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Asunaprevir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J05AP06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EBF7"/>
                    </a:solidFill>
                  </a:tcPr>
                </a:tc>
                <a:tc vMerge="1"/>
              </a:tr>
              <a:tr h="2286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Daclatasvir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J05AP07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EBF7"/>
                    </a:solidFill>
                  </a:tcPr>
                </a:tc>
                <a:tc vMerge="1"/>
              </a:tr>
              <a:tr h="2286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Sofosbuvir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J05AP08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EBF7"/>
                    </a:solidFill>
                  </a:tcPr>
                </a:tc>
                <a:tc vMerge="1"/>
              </a:tr>
              <a:tr h="2286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Dasabuvir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J05AP09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EBF7"/>
                    </a:solidFill>
                  </a:tcPr>
                </a:tc>
                <a:tc vMerge="1"/>
              </a:tr>
              <a:tr h="2286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Sofosbuvir ledipasvir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J05AP51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EBF7"/>
                    </a:solidFill>
                  </a:tcPr>
                </a:tc>
                <a:tc vMerge="1"/>
              </a:tr>
              <a:tr h="2286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Ombitasvir and ritonavir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J05AP53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EBF7"/>
                    </a:solidFill>
                  </a:tcPr>
                </a:tc>
                <a:tc vMerge="1"/>
              </a:tr>
              <a:tr h="2286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Elbasvir grazoprevir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J05AP54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EBF7"/>
                    </a:solidFill>
                  </a:tcPr>
                </a:tc>
                <a:tc vMerge="1"/>
              </a:tr>
              <a:tr h="2286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Glecaprevir pibrentasvir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J05AP57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EBF7"/>
                    </a:solidFill>
                  </a:tcPr>
                </a:tc>
                <a:tc vMerge="1"/>
              </a:tr>
              <a:tr h="2286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Interferon Alfa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L03AB04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9D08E"/>
                    </a:solidFill>
                  </a:tcPr>
                </a:tc>
                <a:tc vMerge="1"/>
              </a:tr>
              <a:tr h="2286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Peginterferon Alfa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L03AB11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9D08E"/>
                    </a:solidFill>
                  </a:tcPr>
                </a:tc>
                <a:tc vMerge="1"/>
              </a:tr>
            </a:tbl>
          </a:graphicData>
        </a:graphic>
      </p:graphicFrame>
      <p:sp>
        <p:nvSpPr>
          <p:cNvPr id="120" name="Google Shape;120;p17"/>
          <p:cNvSpPr txBox="1"/>
          <p:nvPr/>
        </p:nvSpPr>
        <p:spPr>
          <a:xfrm>
            <a:off x="0" y="0"/>
            <a:ext cx="1339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900">
                <a:solidFill>
                  <a:srgbClr val="3C78D8"/>
                </a:solidFill>
              </a:rPr>
              <a:t>분류코드</a:t>
            </a:r>
            <a:endParaRPr b="1" sz="2900">
              <a:solidFill>
                <a:srgbClr val="3C78D8"/>
              </a:solidFill>
            </a:endParaRPr>
          </a:p>
        </p:txBody>
      </p:sp>
      <p:sp>
        <p:nvSpPr>
          <p:cNvPr id="121" name="Google Shape;121;p17"/>
          <p:cNvSpPr txBox="1"/>
          <p:nvPr/>
        </p:nvSpPr>
        <p:spPr>
          <a:xfrm>
            <a:off x="5143800" y="3946200"/>
            <a:ext cx="299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rgbClr val="FF0000"/>
                </a:solidFill>
              </a:rPr>
              <a:t>V</a:t>
            </a:r>
            <a:endParaRPr/>
          </a:p>
        </p:txBody>
      </p:sp>
      <p:sp>
        <p:nvSpPr>
          <p:cNvPr id="122" name="Google Shape;122;p17"/>
          <p:cNvSpPr txBox="1"/>
          <p:nvPr/>
        </p:nvSpPr>
        <p:spPr>
          <a:xfrm>
            <a:off x="5143800" y="4238525"/>
            <a:ext cx="299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rgbClr val="FF0000"/>
                </a:solidFill>
              </a:rPr>
              <a:t>V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/>
          <p:nvPr/>
        </p:nvSpPr>
        <p:spPr>
          <a:xfrm>
            <a:off x="8" y="4825400"/>
            <a:ext cx="9144000" cy="3180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8"/>
          <p:cNvSpPr/>
          <p:nvPr/>
        </p:nvSpPr>
        <p:spPr>
          <a:xfrm>
            <a:off x="3040805" y="4825400"/>
            <a:ext cx="3040800" cy="3180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8"/>
          <p:cNvSpPr/>
          <p:nvPr/>
        </p:nvSpPr>
        <p:spPr>
          <a:xfrm>
            <a:off x="5" y="4825400"/>
            <a:ext cx="3040800" cy="3180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8"/>
          <p:cNvSpPr txBox="1"/>
          <p:nvPr>
            <p:ph idx="12" type="sldNum"/>
          </p:nvPr>
        </p:nvSpPr>
        <p:spPr>
          <a:xfrm>
            <a:off x="8548658" y="4783484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131" name="Google Shape;131;p18"/>
          <p:cNvSpPr txBox="1"/>
          <p:nvPr/>
        </p:nvSpPr>
        <p:spPr>
          <a:xfrm>
            <a:off x="7787078" y="4821775"/>
            <a:ext cx="91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NCC-GCSP</a:t>
            </a:r>
            <a:endParaRPr b="1" sz="1000"/>
          </a:p>
        </p:txBody>
      </p:sp>
      <p:sp>
        <p:nvSpPr>
          <p:cNvPr id="132" name="Google Shape;132;p18"/>
          <p:cNvSpPr txBox="1"/>
          <p:nvPr/>
        </p:nvSpPr>
        <p:spPr>
          <a:xfrm>
            <a:off x="1192576" y="4821775"/>
            <a:ext cx="118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FFFFFF"/>
                </a:solidFill>
              </a:rPr>
              <a:t>HJ. Kwon</a:t>
            </a:r>
            <a:endParaRPr b="1" sz="1000">
              <a:solidFill>
                <a:srgbClr val="FFFFFF"/>
              </a:solidFill>
            </a:endParaRPr>
          </a:p>
        </p:txBody>
      </p:sp>
      <p:sp>
        <p:nvSpPr>
          <p:cNvPr id="133" name="Google Shape;133;p18"/>
          <p:cNvSpPr txBox="1"/>
          <p:nvPr/>
        </p:nvSpPr>
        <p:spPr>
          <a:xfrm>
            <a:off x="4055126" y="4821775"/>
            <a:ext cx="118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FFFFFF"/>
                </a:solidFill>
              </a:rPr>
              <a:t>Progress Report</a:t>
            </a:r>
            <a:endParaRPr b="1" sz="1000">
              <a:solidFill>
                <a:srgbClr val="FFFFFF"/>
              </a:solidFill>
            </a:endParaRPr>
          </a:p>
        </p:txBody>
      </p:sp>
      <p:pic>
        <p:nvPicPr>
          <p:cNvPr id="134" name="Google Shape;13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175" y="1126775"/>
            <a:ext cx="4324825" cy="264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4425" y="1143563"/>
            <a:ext cx="4267200" cy="260854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8"/>
          <p:cNvSpPr txBox="1"/>
          <p:nvPr/>
        </p:nvSpPr>
        <p:spPr>
          <a:xfrm>
            <a:off x="0" y="0"/>
            <a:ext cx="4870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3C78D8"/>
                </a:solidFill>
              </a:rPr>
              <a:t>HBV &amp; HBV Antiviral Drug Cross Table</a:t>
            </a:r>
            <a:endParaRPr b="1" sz="2900">
              <a:solidFill>
                <a:srgbClr val="3C78D8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9"/>
          <p:cNvSpPr/>
          <p:nvPr/>
        </p:nvSpPr>
        <p:spPr>
          <a:xfrm>
            <a:off x="8" y="4825400"/>
            <a:ext cx="9144000" cy="3180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9"/>
          <p:cNvSpPr/>
          <p:nvPr/>
        </p:nvSpPr>
        <p:spPr>
          <a:xfrm>
            <a:off x="3040805" y="4825400"/>
            <a:ext cx="3040800" cy="3180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9"/>
          <p:cNvSpPr/>
          <p:nvPr/>
        </p:nvSpPr>
        <p:spPr>
          <a:xfrm>
            <a:off x="5" y="4825400"/>
            <a:ext cx="3040800" cy="3180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9"/>
          <p:cNvSpPr txBox="1"/>
          <p:nvPr>
            <p:ph idx="12" type="sldNum"/>
          </p:nvPr>
        </p:nvSpPr>
        <p:spPr>
          <a:xfrm>
            <a:off x="8548658" y="4783484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145" name="Google Shape;145;p19"/>
          <p:cNvSpPr txBox="1"/>
          <p:nvPr/>
        </p:nvSpPr>
        <p:spPr>
          <a:xfrm>
            <a:off x="7787078" y="4821775"/>
            <a:ext cx="91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NCC-GCSP</a:t>
            </a:r>
            <a:endParaRPr b="1" sz="1000"/>
          </a:p>
        </p:txBody>
      </p:sp>
      <p:sp>
        <p:nvSpPr>
          <p:cNvPr id="146" name="Google Shape;146;p19"/>
          <p:cNvSpPr txBox="1"/>
          <p:nvPr/>
        </p:nvSpPr>
        <p:spPr>
          <a:xfrm>
            <a:off x="1192576" y="4821775"/>
            <a:ext cx="118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FFFFFF"/>
                </a:solidFill>
              </a:rPr>
              <a:t>HJ. Kwon</a:t>
            </a:r>
            <a:endParaRPr b="1" sz="1000">
              <a:solidFill>
                <a:srgbClr val="FFFFFF"/>
              </a:solidFill>
            </a:endParaRPr>
          </a:p>
        </p:txBody>
      </p:sp>
      <p:sp>
        <p:nvSpPr>
          <p:cNvPr id="147" name="Google Shape;147;p19"/>
          <p:cNvSpPr txBox="1"/>
          <p:nvPr/>
        </p:nvSpPr>
        <p:spPr>
          <a:xfrm>
            <a:off x="4055126" y="4821775"/>
            <a:ext cx="118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FFFFFF"/>
                </a:solidFill>
              </a:rPr>
              <a:t>Progress Report</a:t>
            </a:r>
            <a:endParaRPr b="1" sz="1000">
              <a:solidFill>
                <a:srgbClr val="FFFFFF"/>
              </a:solidFill>
            </a:endParaRPr>
          </a:p>
        </p:txBody>
      </p:sp>
      <p:pic>
        <p:nvPicPr>
          <p:cNvPr id="148" name="Google Shape;14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37450"/>
            <a:ext cx="4267199" cy="2617022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9"/>
          <p:cNvSpPr txBox="1"/>
          <p:nvPr/>
        </p:nvSpPr>
        <p:spPr>
          <a:xfrm>
            <a:off x="0" y="0"/>
            <a:ext cx="4870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3C78D8"/>
                </a:solidFill>
              </a:rPr>
              <a:t>HCV &amp; HCV Antiviral Drug Cross Table</a:t>
            </a:r>
            <a:endParaRPr b="1" sz="2900">
              <a:solidFill>
                <a:srgbClr val="3C78D8"/>
              </a:solidFill>
            </a:endParaRPr>
          </a:p>
        </p:txBody>
      </p:sp>
      <p:pic>
        <p:nvPicPr>
          <p:cNvPr id="150" name="Google Shape;15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3000" y="1137450"/>
            <a:ext cx="4279091" cy="261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0"/>
          <p:cNvSpPr/>
          <p:nvPr/>
        </p:nvSpPr>
        <p:spPr>
          <a:xfrm>
            <a:off x="8" y="4825400"/>
            <a:ext cx="9144000" cy="3180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0"/>
          <p:cNvSpPr/>
          <p:nvPr/>
        </p:nvSpPr>
        <p:spPr>
          <a:xfrm>
            <a:off x="3040805" y="4825400"/>
            <a:ext cx="3040800" cy="3180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0"/>
          <p:cNvSpPr/>
          <p:nvPr/>
        </p:nvSpPr>
        <p:spPr>
          <a:xfrm>
            <a:off x="5" y="4825400"/>
            <a:ext cx="3040800" cy="3180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0"/>
          <p:cNvSpPr txBox="1"/>
          <p:nvPr>
            <p:ph idx="12" type="sldNum"/>
          </p:nvPr>
        </p:nvSpPr>
        <p:spPr>
          <a:xfrm>
            <a:off x="8548658" y="4783484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159" name="Google Shape;159;p20"/>
          <p:cNvSpPr txBox="1"/>
          <p:nvPr/>
        </p:nvSpPr>
        <p:spPr>
          <a:xfrm>
            <a:off x="7787078" y="4821775"/>
            <a:ext cx="91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NCC-GCSP</a:t>
            </a:r>
            <a:endParaRPr b="1" sz="1000"/>
          </a:p>
        </p:txBody>
      </p:sp>
      <p:sp>
        <p:nvSpPr>
          <p:cNvPr id="160" name="Google Shape;160;p20"/>
          <p:cNvSpPr txBox="1"/>
          <p:nvPr/>
        </p:nvSpPr>
        <p:spPr>
          <a:xfrm>
            <a:off x="1192576" y="4821775"/>
            <a:ext cx="118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FFFFFF"/>
                </a:solidFill>
              </a:rPr>
              <a:t>HJ. Kwon</a:t>
            </a:r>
            <a:endParaRPr b="1" sz="1000">
              <a:solidFill>
                <a:srgbClr val="FFFFFF"/>
              </a:solidFill>
            </a:endParaRPr>
          </a:p>
        </p:txBody>
      </p:sp>
      <p:sp>
        <p:nvSpPr>
          <p:cNvPr id="161" name="Google Shape;161;p20"/>
          <p:cNvSpPr txBox="1"/>
          <p:nvPr/>
        </p:nvSpPr>
        <p:spPr>
          <a:xfrm>
            <a:off x="4055126" y="4821775"/>
            <a:ext cx="118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FFFFFF"/>
                </a:solidFill>
              </a:rPr>
              <a:t>Progress Report</a:t>
            </a:r>
            <a:endParaRPr b="1" sz="1000">
              <a:solidFill>
                <a:srgbClr val="FFFFFF"/>
              </a:solidFill>
            </a:endParaRPr>
          </a:p>
        </p:txBody>
      </p:sp>
      <p:pic>
        <p:nvPicPr>
          <p:cNvPr id="162" name="Google Shape;16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600" y="1318350"/>
            <a:ext cx="8839201" cy="2279291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0"/>
          <p:cNvSpPr txBox="1"/>
          <p:nvPr/>
        </p:nvSpPr>
        <p:spPr>
          <a:xfrm>
            <a:off x="0" y="0"/>
            <a:ext cx="6322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>
                <a:solidFill>
                  <a:srgbClr val="3C78D8"/>
                </a:solidFill>
              </a:rPr>
              <a:t>Male Age GRP + HBV + HBV Antiviral Drug</a:t>
            </a:r>
            <a:endParaRPr sz="2500">
              <a:solidFill>
                <a:srgbClr val="3C78D8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1"/>
          <p:cNvSpPr/>
          <p:nvPr/>
        </p:nvSpPr>
        <p:spPr>
          <a:xfrm>
            <a:off x="8" y="4825400"/>
            <a:ext cx="9144000" cy="3180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1"/>
          <p:cNvSpPr/>
          <p:nvPr/>
        </p:nvSpPr>
        <p:spPr>
          <a:xfrm>
            <a:off x="3040805" y="4825400"/>
            <a:ext cx="3040800" cy="3180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1"/>
          <p:cNvSpPr/>
          <p:nvPr/>
        </p:nvSpPr>
        <p:spPr>
          <a:xfrm>
            <a:off x="5" y="4825400"/>
            <a:ext cx="3040800" cy="3180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1"/>
          <p:cNvSpPr txBox="1"/>
          <p:nvPr>
            <p:ph idx="12" type="sldNum"/>
          </p:nvPr>
        </p:nvSpPr>
        <p:spPr>
          <a:xfrm>
            <a:off x="8548658" y="4783484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172" name="Google Shape;172;p21"/>
          <p:cNvSpPr txBox="1"/>
          <p:nvPr/>
        </p:nvSpPr>
        <p:spPr>
          <a:xfrm>
            <a:off x="7787078" y="4821775"/>
            <a:ext cx="91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NCC-GCSP</a:t>
            </a:r>
            <a:endParaRPr b="1" sz="1000"/>
          </a:p>
        </p:txBody>
      </p:sp>
      <p:sp>
        <p:nvSpPr>
          <p:cNvPr id="173" name="Google Shape;173;p21"/>
          <p:cNvSpPr txBox="1"/>
          <p:nvPr/>
        </p:nvSpPr>
        <p:spPr>
          <a:xfrm>
            <a:off x="1192576" y="4821775"/>
            <a:ext cx="118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FFFFFF"/>
                </a:solidFill>
              </a:rPr>
              <a:t>HJ. Kwon</a:t>
            </a:r>
            <a:endParaRPr b="1" sz="1000">
              <a:solidFill>
                <a:srgbClr val="FFFFFF"/>
              </a:solidFill>
            </a:endParaRPr>
          </a:p>
        </p:txBody>
      </p:sp>
      <p:sp>
        <p:nvSpPr>
          <p:cNvPr id="174" name="Google Shape;174;p21"/>
          <p:cNvSpPr txBox="1"/>
          <p:nvPr/>
        </p:nvSpPr>
        <p:spPr>
          <a:xfrm>
            <a:off x="4055126" y="4821775"/>
            <a:ext cx="118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FFFFFF"/>
                </a:solidFill>
              </a:rPr>
              <a:t>Progress Report</a:t>
            </a:r>
            <a:endParaRPr b="1" sz="1000">
              <a:solidFill>
                <a:srgbClr val="FFFFFF"/>
              </a:solidFill>
            </a:endParaRPr>
          </a:p>
        </p:txBody>
      </p:sp>
      <p:pic>
        <p:nvPicPr>
          <p:cNvPr id="175" name="Google Shape;17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600" y="1278375"/>
            <a:ext cx="8839201" cy="228624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1"/>
          <p:cNvSpPr txBox="1"/>
          <p:nvPr/>
        </p:nvSpPr>
        <p:spPr>
          <a:xfrm>
            <a:off x="0" y="0"/>
            <a:ext cx="6322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>
                <a:solidFill>
                  <a:srgbClr val="3C78D8"/>
                </a:solidFill>
              </a:rPr>
              <a:t>Male Age GRP + HBV + HBV Antiviral Drug</a:t>
            </a:r>
            <a:endParaRPr sz="2500">
              <a:solidFill>
                <a:srgbClr val="3C78D8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