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B18C77-C3A3-4D9E-97C1-6869584130D0}">
  <a:tblStyle styleId="{90B18C77-C3A3-4D9E-97C1-6869584130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79F0E8-7010-43CB-A2B9-ED24641462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1074ab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1074ab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30b999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30b999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15c1a813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15c1a813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15c1a81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15c1a81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b15c1a8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b15c1a8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b15c1a813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b15c1a81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15c1a81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15c1a8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15c1a8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b15c1a8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b4549b8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b4549b8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b15c1a8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b15c1a8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b15c1a8a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b15c1a8a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91df95c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91df95c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d3c496e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d3c496e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d3c496e1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d3c496e1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15c1a8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b15c1a8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15c1a8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15c1a8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b15c1a81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b15c1a81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b15c1a8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b15c1a8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6403d2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86403d2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81475" y="1703000"/>
            <a:ext cx="613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Progress Report </a:t>
            </a:r>
            <a:endParaRPr sz="4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C78D8"/>
                </a:solidFill>
              </a:rPr>
              <a:t>8</a:t>
            </a:r>
            <a:r>
              <a:rPr lang="ko" sz="3000">
                <a:solidFill>
                  <a:srgbClr val="3C78D8"/>
                </a:solidFill>
              </a:rPr>
              <a:t>/23</a:t>
            </a:r>
            <a:endParaRPr sz="3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90" name="Google Shape;190;p22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651750" y="2044725"/>
            <a:ext cx="589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Comparison</a:t>
            </a:r>
            <a:r>
              <a:rPr lang="ko" sz="2500">
                <a:solidFill>
                  <a:srgbClr val="3C78D8"/>
                </a:solidFill>
              </a:rPr>
              <a:t> of FLI &amp; HSI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02" name="Google Shape;202;p2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0" y="0"/>
            <a:ext cx="595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Table3.</a:t>
            </a:r>
            <a:r>
              <a:rPr b="1" lang="ko" sz="1900">
                <a:solidFill>
                  <a:srgbClr val="3C78D8"/>
                </a:solidFill>
              </a:rPr>
              <a:t> Comparison of FLI, HSI distribution</a:t>
            </a:r>
            <a:endParaRPr b="1" sz="2900">
              <a:solidFill>
                <a:srgbClr val="3C78D8"/>
              </a:solidFill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0" y="1342088"/>
            <a:ext cx="8839201" cy="24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/>
          <p:nvPr/>
        </p:nvSpPr>
        <p:spPr>
          <a:xfrm>
            <a:off x="8081175" y="3257850"/>
            <a:ext cx="512100" cy="21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8081175" y="2608150"/>
            <a:ext cx="512100" cy="213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6334275" y="2608150"/>
            <a:ext cx="512100" cy="213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6334275" y="3257850"/>
            <a:ext cx="512100" cy="21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4572000" y="2608150"/>
            <a:ext cx="512100" cy="213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4587375" y="3257850"/>
            <a:ext cx="512100" cy="21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21" name="Google Shape;221;p2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0" y="0"/>
            <a:ext cx="595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Figure</a:t>
            </a:r>
            <a:r>
              <a:rPr b="1" lang="ko" sz="1900">
                <a:solidFill>
                  <a:srgbClr val="3C78D8"/>
                </a:solidFill>
              </a:rPr>
              <a:t>3. Comparison of FLI, HSI distribution</a:t>
            </a:r>
            <a:endParaRPr b="1" sz="2900">
              <a:solidFill>
                <a:srgbClr val="3C78D8"/>
              </a:solidFill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0" y="1072650"/>
            <a:ext cx="4196474" cy="292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250" y="1064713"/>
            <a:ext cx="4196476" cy="294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35" name="Google Shape;235;p2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0" y="0"/>
            <a:ext cx="679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Table4. Comparison of FLI, HSI distribution for Age Group</a:t>
            </a:r>
            <a:endParaRPr b="1" sz="2900">
              <a:solidFill>
                <a:srgbClr val="3C78D8"/>
              </a:solidFill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3925"/>
            <a:ext cx="8839199" cy="177566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/>
          <p:nvPr/>
        </p:nvSpPr>
        <p:spPr>
          <a:xfrm>
            <a:off x="3298725" y="3039750"/>
            <a:ext cx="359100" cy="14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4537075" y="3039750"/>
            <a:ext cx="359100" cy="14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5802675" y="3039750"/>
            <a:ext cx="359100" cy="14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7100075" y="3039750"/>
            <a:ext cx="359100" cy="14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8397475" y="3039750"/>
            <a:ext cx="359100" cy="14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3298725" y="2576350"/>
            <a:ext cx="359100" cy="149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4537075" y="2576350"/>
            <a:ext cx="359100" cy="149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5802675" y="2576350"/>
            <a:ext cx="359100" cy="149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7100075" y="2576350"/>
            <a:ext cx="359100" cy="149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8397475" y="2576350"/>
            <a:ext cx="359100" cy="149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58" name="Google Shape;258;p2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0"/>
            <a:ext cx="76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Figure</a:t>
            </a:r>
            <a:r>
              <a:rPr b="1" lang="ko" sz="1900">
                <a:solidFill>
                  <a:srgbClr val="3C78D8"/>
                </a:solidFill>
              </a:rPr>
              <a:t>4. Comparison of FLI, HSI distribution for Age Group</a:t>
            </a:r>
            <a:endParaRPr b="1" sz="2900">
              <a:solidFill>
                <a:srgbClr val="3C78D8"/>
              </a:solidFill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" y="1316025"/>
            <a:ext cx="4413299" cy="248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16029"/>
            <a:ext cx="4460101" cy="248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72" name="Google Shape;272;p2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1581475" y="1857525"/>
            <a:ext cx="613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Markov Model</a:t>
            </a:r>
            <a:endParaRPr sz="3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84" name="Google Shape;284;p28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0" y="0"/>
            <a:ext cx="76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Figure5. Comparison of HBV with or without ARV (High To LVC)</a:t>
            </a:r>
            <a:endParaRPr b="1" sz="2900">
              <a:solidFill>
                <a:srgbClr val="3C78D8"/>
              </a:solidFill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809575" y="699725"/>
            <a:ext cx="32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C78D8"/>
                </a:solidFill>
              </a:rPr>
              <a:t>Model : Age_Grp + HBV + HBV_ARV(1)</a:t>
            </a:r>
            <a:endParaRPr b="1" sz="1200">
              <a:solidFill>
                <a:srgbClr val="3C78D8"/>
              </a:solidFill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5263950" y="699725"/>
            <a:ext cx="32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C78D8"/>
                </a:solidFill>
              </a:rPr>
              <a:t>Model : Age_Grp + HBV + HBV_ARV(0)</a:t>
            </a:r>
            <a:endParaRPr b="1" sz="1200">
              <a:solidFill>
                <a:srgbClr val="3C78D8"/>
              </a:solidFill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7175"/>
            <a:ext cx="4345877" cy="25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925" y="1497175"/>
            <a:ext cx="4345851" cy="2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00" name="Google Shape;300;p29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0" y="0"/>
            <a:ext cx="76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Figure6. Comparison of HBV with or without ARV (LVC To Death)</a:t>
            </a:r>
            <a:endParaRPr b="1" sz="2900">
              <a:solidFill>
                <a:srgbClr val="3C78D8"/>
              </a:solidFill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777338" y="708425"/>
            <a:ext cx="32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C78D8"/>
                </a:solidFill>
              </a:rPr>
              <a:t>Model : Age_Grp + HBV + HBV_ARV(1)</a:t>
            </a:r>
            <a:endParaRPr b="1" sz="1200">
              <a:solidFill>
                <a:srgbClr val="3C78D8"/>
              </a:solidFill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5231713" y="708425"/>
            <a:ext cx="32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C78D8"/>
                </a:solidFill>
              </a:rPr>
              <a:t>Model : Age_Grp + HBV + HBV_ARV(0)</a:t>
            </a:r>
            <a:endParaRPr b="1" sz="1200">
              <a:solidFill>
                <a:srgbClr val="3C78D8"/>
              </a:solidFill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75" y="1491063"/>
            <a:ext cx="4200450" cy="24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850" y="1491063"/>
            <a:ext cx="4200450" cy="244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16" name="Google Shape;316;p30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0" y="0"/>
            <a:ext cx="76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Figure7. Comparison of HCV with or without ARV (High To LVC)</a:t>
            </a:r>
            <a:endParaRPr b="1" sz="2900">
              <a:solidFill>
                <a:srgbClr val="3C78D8"/>
              </a:solidFill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777338" y="717100"/>
            <a:ext cx="32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C78D8"/>
                </a:solidFill>
              </a:rPr>
              <a:t>Model : Age_Grp + HCV + HCV_ARV(1)</a:t>
            </a:r>
            <a:endParaRPr b="1" sz="1200">
              <a:solidFill>
                <a:srgbClr val="3C78D8"/>
              </a:solidFill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5231713" y="717100"/>
            <a:ext cx="32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C78D8"/>
                </a:solidFill>
              </a:rPr>
              <a:t>Model : Age_Grp + HCV + HCV_ARV(0)</a:t>
            </a:r>
            <a:endParaRPr b="1" sz="1200">
              <a:solidFill>
                <a:srgbClr val="3C78D8"/>
              </a:solidFill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0" y="1361400"/>
            <a:ext cx="4650324" cy="2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550" y="1361400"/>
            <a:ext cx="4650324" cy="268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32" name="Google Shape;332;p31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0" y="0"/>
            <a:ext cx="76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Figure8. Comparison of HCV with or without ARV (LVC To Death)</a:t>
            </a:r>
            <a:endParaRPr b="1" sz="2900">
              <a:solidFill>
                <a:srgbClr val="3C78D8"/>
              </a:solidFill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777338" y="717950"/>
            <a:ext cx="32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C78D8"/>
                </a:solidFill>
              </a:rPr>
              <a:t>Model : Age_Grp + HCV + HCV_ARV(1)</a:t>
            </a:r>
            <a:endParaRPr b="1" sz="1200">
              <a:solidFill>
                <a:srgbClr val="3C78D8"/>
              </a:solidFill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5231713" y="717950"/>
            <a:ext cx="32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3C78D8"/>
                </a:solidFill>
              </a:rPr>
              <a:t>Model : Age_Grp + HCV + HCV_ARV(0)</a:t>
            </a:r>
            <a:endParaRPr b="1" sz="1200">
              <a:solidFill>
                <a:srgbClr val="3C78D8"/>
              </a:solidFill>
            </a:endParaRPr>
          </a:p>
        </p:txBody>
      </p:sp>
      <p:pic>
        <p:nvPicPr>
          <p:cNvPr id="337" name="Google Shape;3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5" y="1490475"/>
            <a:ext cx="4697946" cy="27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800" y="1490484"/>
            <a:ext cx="4697950" cy="272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865550" y="2031150"/>
            <a:ext cx="541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Additional Aggregates for HBV, HCV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83" name="Google Shape;83;p1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4410625" y="839475"/>
            <a:ext cx="0" cy="353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433375" y="936425"/>
            <a:ext cx="37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572000" y="839475"/>
            <a:ext cx="37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C78D8"/>
                </a:solidFill>
              </a:rPr>
              <a:t>HBsAG</a:t>
            </a:r>
            <a:endParaRPr b="1" sz="1500">
              <a:solidFill>
                <a:srgbClr val="3C78D8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33375" y="839475"/>
            <a:ext cx="37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530525" y="2133150"/>
            <a:ext cx="449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5"/>
                </a:solidFill>
              </a:rPr>
              <a:t>일반 1차 →  B형 간염 항원 보유자(Q_HBV_AG)</a:t>
            </a:r>
            <a:endParaRPr sz="15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5"/>
                </a:solidFill>
              </a:rPr>
              <a:t>간암검진 → B형간염 검사결과 (CLV_HPTB_RST)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65700" y="2133150"/>
            <a:ext cx="4158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accent5"/>
                </a:solidFill>
              </a:rPr>
              <a:t>T30(진료내역) + 처방전교부상세(T60)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5"/>
                </a:solidFill>
              </a:rPr>
              <a:t>→ 분류코드(MCARE_DIV_CD_ADJ)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33375" y="878600"/>
            <a:ext cx="37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C78D8"/>
                </a:solidFill>
              </a:rPr>
              <a:t>약제코드</a:t>
            </a:r>
            <a:endParaRPr b="1" sz="1500">
              <a:solidFill>
                <a:srgbClr val="3C78D8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553150" y="2083325"/>
            <a:ext cx="4213800" cy="1018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4713400" y="3563325"/>
            <a:ext cx="29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D85C6"/>
                </a:solidFill>
              </a:rPr>
              <a:t>→ 변수 추가 및 수정</a:t>
            </a:r>
            <a:endParaRPr b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03" name="Google Shape;103;p1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4410625" y="839475"/>
            <a:ext cx="0" cy="353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6" name="Google Shape;106;p16"/>
          <p:cNvGraphicFramePr/>
          <p:nvPr/>
        </p:nvGraphicFramePr>
        <p:xfrm>
          <a:off x="212350" y="11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{90B18C77-C3A3-4D9E-97C1-6869584130D0}</a:tableStyleId>
              </a:tblPr>
              <a:tblGrid>
                <a:gridCol w="1724025"/>
                <a:gridCol w="1028700"/>
                <a:gridCol w="10191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Medicine Ingredient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ATC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Besifovir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8"/>
                    </a:solidFill>
                  </a:tcPr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HBV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Tenofovir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Adefovir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Entecavir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Telbivudine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Clevudine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​Tenofovir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</a:tbl>
          </a:graphicData>
        </a:graphic>
      </p:graphicFrame>
      <p:graphicFrame>
        <p:nvGraphicFramePr>
          <p:cNvPr id="107" name="Google Shape;107;p16"/>
          <p:cNvGraphicFramePr/>
          <p:nvPr/>
        </p:nvGraphicFramePr>
        <p:xfrm>
          <a:off x="5443500" y="54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{90B18C77-C3A3-4D9E-97C1-6869584130D0}</a:tableStyleId>
              </a:tblPr>
              <a:tblGrid>
                <a:gridCol w="1743075"/>
                <a:gridCol w="742950"/>
                <a:gridCol w="6191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Medicine Ingredient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ATC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Ribavirin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row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HCV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Boceprevir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Asunaprevir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Daclatasvir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Sofosbuvir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Dasabuvir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Sofosbuvir ledipasvir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Ombitasvir and ritonavir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J05AP53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Elbasvir grazoprevir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Glecaprevir pibrentasvir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Interferon Alfa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L03AB04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08E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Peginterferon Alfa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L03AB11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08E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0" y="0"/>
            <a:ext cx="206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약제 </a:t>
            </a:r>
            <a:r>
              <a:rPr b="1" lang="ko" sz="1900">
                <a:solidFill>
                  <a:srgbClr val="3C78D8"/>
                </a:solidFill>
              </a:rPr>
              <a:t>분류코드</a:t>
            </a:r>
            <a:endParaRPr b="1" sz="2900">
              <a:solidFill>
                <a:srgbClr val="3C78D8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43800" y="3946200"/>
            <a:ext cx="29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0000"/>
                </a:solidFill>
              </a:rPr>
              <a:t>V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143800" y="4238525"/>
            <a:ext cx="29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0000"/>
                </a:solidFill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20" name="Google Shape;120;p1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246400" y="7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{FC79F0E8-7010-43CB-A2B9-ED24641462A3}</a:tableStyleId>
              </a:tblPr>
              <a:tblGrid>
                <a:gridCol w="1466650"/>
                <a:gridCol w="1806025"/>
                <a:gridCol w="2079400"/>
                <a:gridCol w="2188600"/>
                <a:gridCol w="1150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선정변수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한글변수명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영문변수명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해당년도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1차 일반 문진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B형 간염표면 항원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G2E_HBSAG_RST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​​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1: 음성,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2: 양성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02-08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B형 간염 항원 보유자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Q_HBV_AG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1: 예</a:t>
                      </a:r>
                      <a:r>
                        <a:rPr lang="ko" sz="1200"/>
                        <a:t>, 2:아니오 3: 모름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암문진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B형 간염 바이러스 보유자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QC_PHX_HBVC_YN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1: 없다,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2: 있다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02-04,07-09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만성 B형 간염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QC_PHX_CHB_YN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1: 없다,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2: 있다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07-09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암 검사 및 판정(간암)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B형 간염 검사결과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CLV_HBSAG_RST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1: 음성,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2: 양성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02-08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CLV_HPTB_RST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1: 음성,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2: 양성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ALT 및 B형 간염항원 판정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CLV_JDG_SGPT_HBSAG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1이상없음;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2이상있음; 3간암고위험 간장질환; 4기타;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02-09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17"/>
          <p:cNvSpPr txBox="1"/>
          <p:nvPr/>
        </p:nvSpPr>
        <p:spPr>
          <a:xfrm>
            <a:off x="0" y="0"/>
            <a:ext cx="44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Table1. HBV 항원 검사 및 문진 변수</a:t>
            </a:r>
            <a:endParaRPr b="1" sz="29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33" name="Google Shape;133;p18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301513" y="9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{FC79F0E8-7010-43CB-A2B9-ED24641462A3}</a:tableStyleId>
              </a:tblPr>
              <a:tblGrid>
                <a:gridCol w="948175"/>
                <a:gridCol w="2324500"/>
                <a:gridCol w="2079400"/>
                <a:gridCol w="2188600"/>
                <a:gridCol w="1150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선정변수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한글변수명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영문변수명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해당년도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암문진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 형 간염 바이러스 유무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QC_PFHX_HCV_YN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1: 없다,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2: 있다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07-08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 형 간염 바이러스 유무 가족관계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QC_PFHX_HCV_FR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1 본인;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 부; 3 모; 4 형제(자매); 5 친조부; 6 친조모; 7 외조부; 8 외조모; 9 친가친척; 10 외가친척; 11 기타;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 형 간염 바이러스 유무 현재상태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QC_PFHX_HCV_CR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1 지금은 나았다;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 지금도 앓고있다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; 3 사망;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C형 간염 바이러스 보유자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QC_PHX_HCVC_YN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1: 없다,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2: 있다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07-08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만성 C형 간염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QC_PHX_CHC_YN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1: 없다,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2: 있다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07-09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0" y="0"/>
            <a:ext cx="44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Table2. HCV 문진 변수</a:t>
            </a:r>
            <a:endParaRPr b="1" sz="29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46" name="Google Shape;146;p19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0" y="0"/>
            <a:ext cx="595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Figure1. Selection of HBV Carriers flow chart</a:t>
            </a:r>
            <a:endParaRPr b="1" sz="2900">
              <a:solidFill>
                <a:srgbClr val="3C78D8"/>
              </a:solidFill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50" y="360075"/>
            <a:ext cx="5922970" cy="4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1798475" y="2467500"/>
            <a:ext cx="1311900" cy="60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798475" y="4001327"/>
            <a:ext cx="1311900" cy="608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816700" y="3419675"/>
            <a:ext cx="12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6.77% 비중 증가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794" y="365139"/>
            <a:ext cx="5904771" cy="44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63" name="Google Shape;163;p20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0"/>
            <a:ext cx="595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Figure2. Selection of HCV Carriers flow chart</a:t>
            </a:r>
            <a:endParaRPr b="1" sz="2900">
              <a:solidFill>
                <a:srgbClr val="3C78D8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1798475" y="2467500"/>
            <a:ext cx="1311900" cy="60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1798475" y="4001348"/>
            <a:ext cx="1311900" cy="608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816700" y="3419675"/>
            <a:ext cx="12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1.62</a:t>
            </a:r>
            <a:r>
              <a:rPr b="1" lang="ko" sz="1200"/>
              <a:t>% 비중 증가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78" name="Google Shape;178;p21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46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