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310" r:id="rId3"/>
    <p:sldId id="289" r:id="rId4"/>
    <p:sldId id="304" r:id="rId5"/>
    <p:sldId id="311" r:id="rId6"/>
    <p:sldId id="312" r:id="rId7"/>
    <p:sldId id="313" r:id="rId8"/>
    <p:sldId id="291" r:id="rId9"/>
    <p:sldId id="294" r:id="rId10"/>
    <p:sldId id="258" r:id="rId11"/>
    <p:sldId id="261" r:id="rId12"/>
    <p:sldId id="300" r:id="rId13"/>
    <p:sldId id="307" r:id="rId14"/>
    <p:sldId id="308" r:id="rId15"/>
    <p:sldId id="306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9ADA5-951F-4EC6-BB63-2A31F1CC8580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05B5-22F1-4AD5-9365-35EAD4F3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4299-9F81-0862-1253-E327D8DE7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51B6D-074D-2D0A-FEB9-97D85BE33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CE53-CA35-3EAA-E07A-3202CD27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C8C8-2A27-935E-9468-5A12554A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6ED6-B25C-23EC-DC6C-391244EB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9D62-973F-346E-9C95-1E19BECA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DE0C2-E34E-708E-3529-489FA02C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C303-CC2A-80C4-CCA9-9CE39CB4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72A0-6D2D-A004-048D-5BBD317B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5DAD-9462-0C88-2979-7DE47731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4CFC1-5117-188C-D88E-CAF646611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B079-B410-1F79-C93B-E706F08F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19AC-AF37-401D-5EA7-99AEA1D6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A3A5-7D25-AFEA-B891-BC2DEAA8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2F28-F57C-7687-71E0-957CF483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A2E0-901B-4396-A696-AE0D3164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4824-9998-B578-7410-689B5AB3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058A-9460-C991-07D5-D3B55017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FBB4-B74B-865E-5400-69DBB878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25B0-5711-B910-EC1F-2E88E6B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61D-61AF-DB21-FD3A-61B8AE3A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67D7-DED2-4026-66C5-C6429CBF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9F7C-FAF7-1787-D389-28AD108A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A732-9A9E-5DA6-7698-8CF05877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38E3-C27C-51EC-46E7-591F60A6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517F-1315-7573-DE02-8BB752F1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6695-37A9-F3CA-BAD5-64E7E79C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E2ED8-F41E-70D5-4EE9-820F153A6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C62D-0C48-05D7-3F36-62DB10F2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13FD-C88C-61C0-6CEE-CCFBBEEC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F5194-4DBF-8EE1-C11B-6C342A59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57DC-14B9-B125-3DF2-6BEC178E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450AD-62F8-40EB-CFDB-DB3FE4A5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77ED-E320-8218-40CD-C713E8504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2409A-8493-B5F3-AC65-CDD0CDC6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48E75-C6C9-F10B-0197-CC2C35853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36D08-D418-C316-3963-D36B4CEF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02D52-260A-E505-AAA5-C7DE9021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F698C-6E24-6049-9B25-5FCC4470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DF67-8046-6E28-8A0D-5F2F1AE9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753E9-6298-6FF7-56ED-51BA5494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9A3B7-7EE7-48AA-5A98-258625B0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50BE-69AF-6CB8-CB51-C343B8F9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E828B-6D6F-B9EA-CF15-B9CF59E9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0F66-625B-7C12-2ED4-E0B962DC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9FCE6-E89E-6492-8E56-62F2E880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39D6-6F61-C5EF-F3C2-3B290EA8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F7F7-396B-DA9A-5A77-3835CDF0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D4C3A-5C78-20ED-26EC-A31EA827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CF1E6-ED1E-4BA9-CC62-FBD8279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A915-4943-540F-D3EF-ADD42C31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91659-54CC-BF18-39D1-5631722C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1BA-26E0-5714-01E5-47E40FF0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A7F30-F4EB-0083-4D7C-0813A64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6781-CA9B-383E-23D8-0FD506D4E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EBCA-D735-B26F-CD87-4171CC9B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CC10-6C86-D830-7AE4-69EEF87C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797C-0648-7620-623D-1F59D7E9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45FB7-F2F5-70B5-7D75-2C62B65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F35C-DFA3-7D43-AE5D-482D62BC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1DF5-756D-09DC-DEDC-A2B49622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57E0-88DF-4871-BA83-B1B9201710E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9DB4-8789-587C-D850-81B3E1E95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0552-3A5D-BD48-5686-57B145802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B801-DD94-41E1-AD8A-45755DD9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2E38-E7A3-25D2-079D-2C7DA236C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5162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Predictive ability of frailty measures in all-cause mortality in older patients diagnosed with non-small cell lung cancer patients: a large-scale retrospective cohort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A6109-3EFA-330B-0067-C44759DE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3360"/>
            <a:ext cx="914400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9581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41DE5D5-1349-B6E8-CFEA-8BBC3846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5" y="0"/>
            <a:ext cx="10206990" cy="6561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2F0F9-060A-59B0-59EA-4CF89841A135}"/>
              </a:ext>
            </a:extLst>
          </p:cNvPr>
          <p:cNvSpPr txBox="1"/>
          <p:nvPr/>
        </p:nvSpPr>
        <p:spPr>
          <a:xfrm>
            <a:off x="1135380" y="6431071"/>
            <a:ext cx="99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2: Kaplan-Meier curves of overall survival in SEER stage groups stratified by 1) FI-Lab, 2) FI-combined, 3)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eFI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4)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-FS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-FS, survival curves of unknown frail group are not shown</a:t>
            </a:r>
          </a:p>
        </p:txBody>
      </p:sp>
    </p:spTree>
    <p:extLst>
      <p:ext uri="{BB962C8B-B14F-4D97-AF65-F5344CB8AC3E}">
        <p14:creationId xmlns:p14="http://schemas.microsoft.com/office/powerpoint/2010/main" val="146261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6FA1EBE-5CF4-4E08-0410-C7B72351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C493C-A005-AA3A-AB4F-89A97F4A05F9}"/>
              </a:ext>
            </a:extLst>
          </p:cNvPr>
          <p:cNvSpPr txBox="1"/>
          <p:nvPr/>
        </p:nvSpPr>
        <p:spPr>
          <a:xfrm>
            <a:off x="1135380" y="6476791"/>
            <a:ext cx="1029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S1: Kaplan-Meier curves of overall survival in treatment groups stratified by 1) FI-Lab, 2) FI-combined, 3)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eFI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4)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-FS</a:t>
            </a:r>
          </a:p>
        </p:txBody>
      </p:sp>
    </p:spTree>
    <p:extLst>
      <p:ext uri="{BB962C8B-B14F-4D97-AF65-F5344CB8AC3E}">
        <p14:creationId xmlns:p14="http://schemas.microsoft.com/office/powerpoint/2010/main" val="159351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59453-1DE5-7ECB-7749-69A8A0C940B3}"/>
              </a:ext>
            </a:extLst>
          </p:cNvPr>
          <p:cNvSpPr txBox="1"/>
          <p:nvPr/>
        </p:nvSpPr>
        <p:spPr>
          <a:xfrm>
            <a:off x="3161370" y="5607715"/>
            <a:ext cx="6199799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Frailty is significantly associated with all-cause mortality in NSCLC patients, regardless of FMs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23C0B0-4B06-737A-80AC-1B492A979292}"/>
              </a:ext>
            </a:extLst>
          </p:cNvPr>
          <p:cNvGrpSpPr/>
          <p:nvPr/>
        </p:nvGrpSpPr>
        <p:grpSpPr>
          <a:xfrm>
            <a:off x="1544498" y="182880"/>
            <a:ext cx="9103003" cy="4729812"/>
            <a:chOff x="1417320" y="0"/>
            <a:chExt cx="9103003" cy="47298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F8F3ED9-9C71-7B0B-2837-DAC5ECA1A414}"/>
                </a:ext>
              </a:extLst>
            </p:cNvPr>
            <p:cNvGrpSpPr/>
            <p:nvPr/>
          </p:nvGrpSpPr>
          <p:grpSpPr>
            <a:xfrm>
              <a:off x="1417320" y="0"/>
              <a:ext cx="8240824" cy="1949638"/>
              <a:chOff x="400050" y="166158"/>
              <a:chExt cx="6025227" cy="142546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4BED662-CF14-4AFF-18C7-7A99AE2BD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0050" y="474024"/>
                <a:ext cx="3276600" cy="11176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7C7CB58-88A4-2426-3162-42CE76B40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6857" y="166158"/>
                <a:ext cx="2598420" cy="448177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E1359F-FE3D-3C5A-668E-DAAE6F23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8850" y="682590"/>
              <a:ext cx="4481473" cy="404722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AD083AF-216A-4F4E-8764-1A303CAF2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0180" y="2021905"/>
              <a:ext cx="4331970" cy="2694888"/>
            </a:xfrm>
            <a:prstGeom prst="rect">
              <a:avLst/>
            </a:prstGeom>
          </p:spPr>
        </p:pic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6245346-CCEA-18AD-0707-494A66B933D5}"/>
              </a:ext>
            </a:extLst>
          </p:cNvPr>
          <p:cNvSpPr/>
          <p:nvPr/>
        </p:nvSpPr>
        <p:spPr>
          <a:xfrm>
            <a:off x="5806440" y="4912692"/>
            <a:ext cx="424971" cy="710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EC59E04-C5F2-69AC-3A1E-6A6CBF75A117}"/>
              </a:ext>
            </a:extLst>
          </p:cNvPr>
          <p:cNvSpPr txBox="1"/>
          <p:nvPr/>
        </p:nvSpPr>
        <p:spPr>
          <a:xfrm>
            <a:off x="2528411" y="6147466"/>
            <a:ext cx="713517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FI-Lab can be considered for advanced-stage NSCLC older patients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66511BF-D8D6-C789-2F22-F4D57C626F90}"/>
              </a:ext>
            </a:extLst>
          </p:cNvPr>
          <p:cNvSpPr/>
          <p:nvPr/>
        </p:nvSpPr>
        <p:spPr>
          <a:xfrm>
            <a:off x="5671029" y="5436598"/>
            <a:ext cx="424971" cy="710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BCBC10-6D9D-3B61-11C5-C0C9C4BA0622}"/>
              </a:ext>
            </a:extLst>
          </p:cNvPr>
          <p:cNvGrpSpPr/>
          <p:nvPr/>
        </p:nvGrpSpPr>
        <p:grpSpPr>
          <a:xfrm>
            <a:off x="1632720" y="935670"/>
            <a:ext cx="8926560" cy="4564382"/>
            <a:chOff x="1393824" y="621999"/>
            <a:chExt cx="8926560" cy="45643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B42064-7C00-4FF1-E25D-80C03F2B2C99}"/>
                </a:ext>
              </a:extLst>
            </p:cNvPr>
            <p:cNvGrpSpPr/>
            <p:nvPr/>
          </p:nvGrpSpPr>
          <p:grpSpPr>
            <a:xfrm>
              <a:off x="1393824" y="621999"/>
              <a:ext cx="8926560" cy="4564382"/>
              <a:chOff x="319405" y="1437640"/>
              <a:chExt cx="7232650" cy="369824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F780419-2067-8032-85CE-3093F1F7D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405" y="1437640"/>
                <a:ext cx="7232650" cy="14224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0942E75-2EF6-2D4F-C420-21BDD04BD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05" y="2880361"/>
                <a:ext cx="7232650" cy="11176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6F9EFE0-0BC5-8E8C-BD88-3ED71E426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405" y="4018282"/>
                <a:ext cx="7232650" cy="1117600"/>
              </a:xfrm>
              <a:prstGeom prst="rect">
                <a:avLst/>
              </a:prstGeom>
            </p:spPr>
          </p:pic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B14BAC1-2381-5FC9-BE56-98BD7ADDCBB0}"/>
                </a:ext>
              </a:extLst>
            </p:cNvPr>
            <p:cNvSpPr/>
            <p:nvPr/>
          </p:nvSpPr>
          <p:spPr>
            <a:xfrm>
              <a:off x="1485175" y="2845074"/>
              <a:ext cx="8835209" cy="242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0CFF33A-6FC6-DB82-FC7D-6F1E054EFB68}"/>
                </a:ext>
              </a:extLst>
            </p:cNvPr>
            <p:cNvSpPr/>
            <p:nvPr/>
          </p:nvSpPr>
          <p:spPr>
            <a:xfrm>
              <a:off x="1477554" y="1466851"/>
              <a:ext cx="8835209" cy="242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73B011-A5F9-4FEA-954D-5922F32C3309}"/>
                </a:ext>
              </a:extLst>
            </p:cNvPr>
            <p:cNvSpPr/>
            <p:nvPr/>
          </p:nvSpPr>
          <p:spPr>
            <a:xfrm>
              <a:off x="1485174" y="4251961"/>
              <a:ext cx="8835209" cy="242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EC9F2BA-E3C1-8D18-A730-31DBB664A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-17087"/>
            <a:ext cx="4552950" cy="749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6957BA-550B-F65F-88BC-C2950816188F}"/>
              </a:ext>
            </a:extLst>
          </p:cNvPr>
          <p:cNvSpPr txBox="1"/>
          <p:nvPr/>
        </p:nvSpPr>
        <p:spPr>
          <a:xfrm>
            <a:off x="0" y="11537"/>
            <a:ext cx="7301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C-indices of survival models with and without frailty measures to predict overall survival at 1 year, 3 years, and 5 years after cancer diagnosis</a:t>
            </a:r>
          </a:p>
        </p:txBody>
      </p:sp>
    </p:spTree>
    <p:extLst>
      <p:ext uri="{BB962C8B-B14F-4D97-AF65-F5344CB8AC3E}">
        <p14:creationId xmlns:p14="http://schemas.microsoft.com/office/powerpoint/2010/main" val="184463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F013BC-7EB6-4E42-1347-57AAF92F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-17087"/>
            <a:ext cx="4552950" cy="7493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18680-7E9F-9B56-AA90-E9B8EA75BD64}"/>
              </a:ext>
            </a:extLst>
          </p:cNvPr>
          <p:cNvGrpSpPr/>
          <p:nvPr/>
        </p:nvGrpSpPr>
        <p:grpSpPr>
          <a:xfrm>
            <a:off x="1277912" y="948690"/>
            <a:ext cx="9636175" cy="4434840"/>
            <a:chOff x="1277912" y="902970"/>
            <a:chExt cx="9636175" cy="44348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6BDC29-A587-E33B-A1AD-2D5F584E930F}"/>
                </a:ext>
              </a:extLst>
            </p:cNvPr>
            <p:cNvGrpSpPr/>
            <p:nvPr/>
          </p:nvGrpSpPr>
          <p:grpSpPr>
            <a:xfrm>
              <a:off x="1277912" y="902970"/>
              <a:ext cx="9636175" cy="4434840"/>
              <a:chOff x="2479675" y="2317750"/>
              <a:chExt cx="7232650" cy="332867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D2E61FD-24CC-62EA-961D-33EA2F81E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9675" y="2317750"/>
                <a:ext cx="7232650" cy="22225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D744E85-83D6-8978-237B-EE6181F6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9675" y="4528820"/>
                <a:ext cx="7232650" cy="1117600"/>
              </a:xfrm>
              <a:prstGeom prst="rect">
                <a:avLst/>
              </a:prstGeom>
            </p:spPr>
          </p:pic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84B7F23-D47A-54E6-B45A-D4C26B69F752}"/>
                </a:ext>
              </a:extLst>
            </p:cNvPr>
            <p:cNvSpPr/>
            <p:nvPr/>
          </p:nvSpPr>
          <p:spPr>
            <a:xfrm>
              <a:off x="1352968" y="2161467"/>
              <a:ext cx="9486062" cy="2220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A0CF5B5-A2BF-3A17-5AE2-A453AAA5816E}"/>
                </a:ext>
              </a:extLst>
            </p:cNvPr>
            <p:cNvSpPr/>
            <p:nvPr/>
          </p:nvSpPr>
          <p:spPr>
            <a:xfrm>
              <a:off x="1322488" y="3651177"/>
              <a:ext cx="9486062" cy="2220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50F34E-FC82-6711-5DAE-8B1FBC7F1690}"/>
                </a:ext>
              </a:extLst>
            </p:cNvPr>
            <p:cNvSpPr/>
            <p:nvPr/>
          </p:nvSpPr>
          <p:spPr>
            <a:xfrm>
              <a:off x="1356778" y="4622727"/>
              <a:ext cx="9486062" cy="2220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DB05D17-7C0A-7D4D-5391-230AF5245262}"/>
              </a:ext>
            </a:extLst>
          </p:cNvPr>
          <p:cNvSpPr txBox="1"/>
          <p:nvPr/>
        </p:nvSpPr>
        <p:spPr>
          <a:xfrm>
            <a:off x="2968465" y="6094398"/>
            <a:ext cx="6255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Frailty comprised by comorbidities and functional status are most appropriate for early-stage NSCLC patients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32EBF9-31B1-CFE0-B548-305AC08A1592}"/>
              </a:ext>
            </a:extLst>
          </p:cNvPr>
          <p:cNvSpPr/>
          <p:nvPr/>
        </p:nvSpPr>
        <p:spPr>
          <a:xfrm>
            <a:off x="5853033" y="5383530"/>
            <a:ext cx="424971" cy="710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2B4241-B5D0-8355-1F77-586BA412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343184"/>
            <a:ext cx="12009120" cy="1873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343EAD-519F-8E9D-16C5-90CF509EA81A}"/>
              </a:ext>
            </a:extLst>
          </p:cNvPr>
          <p:cNvSpPr txBox="1"/>
          <p:nvPr/>
        </p:nvSpPr>
        <p:spPr>
          <a:xfrm>
            <a:off x="831056" y="443526"/>
            <a:ext cx="10529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3: Estimated 5-year survival probabilities for man, aged 65 years, diagnosed with NSCLC by cancer stage and frailty status based on different frailty measures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DCDF1DA-05C1-5681-4367-6E7A2B36E8E9}"/>
              </a:ext>
            </a:extLst>
          </p:cNvPr>
          <p:cNvSpPr/>
          <p:nvPr/>
        </p:nvSpPr>
        <p:spPr>
          <a:xfrm>
            <a:off x="5883512" y="3429000"/>
            <a:ext cx="424971" cy="710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302AF-5460-9938-5C42-95EA3A1C2122}"/>
              </a:ext>
            </a:extLst>
          </p:cNvPr>
          <p:cNvSpPr txBox="1"/>
          <p:nvPr/>
        </p:nvSpPr>
        <p:spPr>
          <a:xfrm>
            <a:off x="1696478" y="4225434"/>
            <a:ext cx="9002002" cy="1429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Frailty screening is of importance in cancer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using appropriate frailty measures for different NSCLC stages, oncologists can inform and discuss with patients about treatment modality, or palliative care</a:t>
            </a:r>
          </a:p>
        </p:txBody>
      </p:sp>
    </p:spTree>
    <p:extLst>
      <p:ext uri="{BB962C8B-B14F-4D97-AF65-F5344CB8AC3E}">
        <p14:creationId xmlns:p14="http://schemas.microsoft.com/office/powerpoint/2010/main" val="271533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032122-9582-B5A5-B0B8-F880FC8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78C8F-9014-41D7-3A52-5AAC46766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6247"/>
          </a:xfrm>
        </p:spPr>
        <p:txBody>
          <a:bodyPr/>
          <a:lstStyle/>
          <a:p>
            <a:r>
              <a:rPr lang="en-US" dirty="0"/>
              <a:t>Strength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0F70A-BA6A-A0CC-B686-B7E34B5676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Large cohort of a specific cancer type (various stages, treatment modalities, long follow-up period)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evaluate the predictive power of four FMs in relation to mortality, revealing the possible mechanisms of different deficits on cancer progression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3B99D7-6A8E-683A-E37F-3BD824CF4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6247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3DBFF2-1AB7-AB18-718C-FA56958A5A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200" dirty="0"/>
              <a:t>Retrospective study -&gt; missing data, variables -&gt; underestimate frailty</a:t>
            </a:r>
          </a:p>
        </p:txBody>
      </p:sp>
    </p:spTree>
    <p:extLst>
      <p:ext uri="{BB962C8B-B14F-4D97-AF65-F5344CB8AC3E}">
        <p14:creationId xmlns:p14="http://schemas.microsoft.com/office/powerpoint/2010/main" val="232195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670F6D-6BD6-5B73-B920-F9259E6D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9F7B50-3C77-E043-743F-A8E1F816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Frailty is significantly associated with all-cause mortality in NSCLC patients, regardless of tools used to measure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FI-Lab can be considered for advanced-stage NSCLC older patients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Frailty comprised by comorbidities and functional status are most appropriate for early-stage NSCLC patients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suggesting the different application of FMs in clinical practice for oncology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36879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1E4A-0886-163D-E926-4993D413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Frailty screening in elderly cancer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08E1-4664-E172-2FB9-378AC99F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95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Current clinical guidelines and consensus have recommended to </a:t>
            </a:r>
            <a:r>
              <a:rPr lang="en-US" sz="2400" b="1" dirty="0">
                <a:solidFill>
                  <a:schemeClr val="accent2"/>
                </a:solidFill>
              </a:rPr>
              <a:t>apply frailty screening for all older adults </a:t>
            </a:r>
            <a:r>
              <a:rPr lang="en-US" sz="2400" dirty="0"/>
              <a:t>aged 70 years and older.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Frail cancer patients are reported to be at </a:t>
            </a:r>
            <a:r>
              <a:rPr lang="en-US" sz="2400" b="1" dirty="0">
                <a:solidFill>
                  <a:schemeClr val="accent2"/>
                </a:solidFill>
              </a:rPr>
              <a:t>increased risk of chemotherapy intolerance</a:t>
            </a:r>
            <a:r>
              <a:rPr lang="en-US" sz="2400" dirty="0"/>
              <a:t>, postoperative complications, and mortality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ym typeface="Wingdings" panose="05000000000000000000" pitchFamily="2" charset="2"/>
              </a:rPr>
              <a:t> It seems to be more necessary to screen frailty for elderly cancer patients. However, which frailty measures are suitable for lung cancer population are still unclear.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111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AD-6A3A-363A-7D3D-F95DD1D6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526413"/>
          </a:xfrm>
        </p:spPr>
        <p:txBody>
          <a:bodyPr>
            <a:noAutofit/>
          </a:bodyPr>
          <a:lstStyle/>
          <a:p>
            <a:r>
              <a:rPr lang="en-US" sz="2400" dirty="0"/>
              <a:t>1. Background,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2B6D-1082-D8A0-DA89-75D1540A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40131"/>
            <a:ext cx="10515600" cy="16014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Objective</a:t>
            </a:r>
            <a:r>
              <a:rPr lang="en-US" sz="2000" dirty="0"/>
              <a:t>: Compare ability of frailty measures to predict mortality for patients aged 65+ and diagnosed with non-small cell lung cancer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Study population: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F65F7E-8BFC-EC04-FB88-C993FC5BCE6C}"/>
              </a:ext>
            </a:extLst>
          </p:cNvPr>
          <p:cNvGrpSpPr/>
          <p:nvPr/>
        </p:nvGrpSpPr>
        <p:grpSpPr>
          <a:xfrm>
            <a:off x="1813461" y="2641601"/>
            <a:ext cx="10100410" cy="3396593"/>
            <a:chOff x="1253391" y="2896404"/>
            <a:chExt cx="10100410" cy="33965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5E17D7-ABAF-28D2-C68C-A5A17D49B030}"/>
                </a:ext>
              </a:extLst>
            </p:cNvPr>
            <p:cNvSpPr txBox="1"/>
            <p:nvPr/>
          </p:nvSpPr>
          <p:spPr>
            <a:xfrm>
              <a:off x="5963095" y="4509819"/>
              <a:ext cx="53907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000" dirty="0"/>
                <a:t>Patients with small cell lung cancer (n=524)</a:t>
              </a:r>
            </a:p>
            <a:p>
              <a:pPr marL="342900" indent="-342900">
                <a:buAutoNum type="arabicPeriod"/>
              </a:pPr>
              <a:r>
                <a:rPr lang="en-US" sz="2000" dirty="0"/>
                <a:t>Missing data for calculating frailty score (n=22)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1478D6-2255-5B54-60C8-C12D9DD16DA2}"/>
                </a:ext>
              </a:extLst>
            </p:cNvPr>
            <p:cNvSpPr txBox="1"/>
            <p:nvPr/>
          </p:nvSpPr>
          <p:spPr>
            <a:xfrm>
              <a:off x="2426818" y="5892887"/>
              <a:ext cx="57965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Final cohort: 4253 patients, followed up until 12/2020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85FAA9-396A-7226-80D8-AD4B711AB9DB}"/>
                </a:ext>
              </a:extLst>
            </p:cNvPr>
            <p:cNvGrpSpPr/>
            <p:nvPr/>
          </p:nvGrpSpPr>
          <p:grpSpPr>
            <a:xfrm>
              <a:off x="1253391" y="2896404"/>
              <a:ext cx="9685219" cy="1323439"/>
              <a:chOff x="2905692" y="2857500"/>
              <a:chExt cx="9685219" cy="132343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FDD16C-EA9B-92BB-DC0E-12190ECFBA36}"/>
                  </a:ext>
                </a:extLst>
              </p:cNvPr>
              <p:cNvSpPr txBox="1"/>
              <p:nvPr/>
            </p:nvSpPr>
            <p:spPr>
              <a:xfrm>
                <a:off x="5223510" y="2857500"/>
                <a:ext cx="736740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From 1/2007 to 12/2018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Diagnosed with lung cancer (C33, C34)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Age 65+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Received cancer treatment within 4 months after cancer diagnosis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EE6142-03BD-1F7E-6A25-1DA1C2858DFB}"/>
                  </a:ext>
                </a:extLst>
              </p:cNvPr>
              <p:cNvSpPr txBox="1"/>
              <p:nvPr/>
            </p:nvSpPr>
            <p:spPr>
              <a:xfrm>
                <a:off x="2905692" y="3240438"/>
                <a:ext cx="24145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4799 medical records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962FFE-1936-2072-EF2E-AC8C59A2902D}"/>
                </a:ext>
              </a:extLst>
            </p:cNvPr>
            <p:cNvCxnSpPr/>
            <p:nvPr/>
          </p:nvCxnSpPr>
          <p:spPr>
            <a:xfrm>
              <a:off x="5292090" y="4142453"/>
              <a:ext cx="0" cy="1721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C41783-C3D2-0497-9477-FEC5CC5F5D1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5325080" y="4832985"/>
              <a:ext cx="638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408B7D-57FD-9F0B-7A94-E96FC56BD9D4}"/>
              </a:ext>
            </a:extLst>
          </p:cNvPr>
          <p:cNvSpPr txBox="1">
            <a:spLocks/>
          </p:cNvSpPr>
          <p:nvPr/>
        </p:nvSpPr>
        <p:spPr>
          <a:xfrm>
            <a:off x="983080" y="6070646"/>
            <a:ext cx="10515600" cy="445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Outcome: </a:t>
            </a:r>
            <a:r>
              <a:rPr lang="en-US" sz="2000" dirty="0"/>
              <a:t>all-cause mortality</a:t>
            </a:r>
          </a:p>
        </p:txBody>
      </p:sp>
    </p:spTree>
    <p:extLst>
      <p:ext uri="{BB962C8B-B14F-4D97-AF65-F5344CB8AC3E}">
        <p14:creationId xmlns:p14="http://schemas.microsoft.com/office/powerpoint/2010/main" val="27550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81CC-83D9-F83C-5903-E22A424B0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1825" y="353695"/>
            <a:ext cx="5100435" cy="572135"/>
          </a:xfrm>
        </p:spPr>
        <p:txBody>
          <a:bodyPr>
            <a:normAutofit/>
          </a:bodyPr>
          <a:lstStyle/>
          <a:p>
            <a:r>
              <a:rPr lang="en-US" sz="2800" dirty="0"/>
              <a:t>Extract data for frailty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9DC36-CFE4-E458-B62F-B572A9C5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745" y="0"/>
            <a:ext cx="4310610" cy="68580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3EED6F6-2219-E2A6-BC9E-B6646B1B4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00362"/>
              </p:ext>
            </p:extLst>
          </p:nvPr>
        </p:nvGraphicFramePr>
        <p:xfrm>
          <a:off x="852056" y="1137920"/>
          <a:ext cx="6284652" cy="2291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23087">
                  <a:extLst>
                    <a:ext uri="{9D8B030D-6E8A-4147-A177-3AD203B41FA5}">
                      <a16:colId xmlns:a16="http://schemas.microsoft.com/office/drawing/2014/main" val="2789263643"/>
                    </a:ext>
                  </a:extLst>
                </a:gridCol>
                <a:gridCol w="4461565">
                  <a:extLst>
                    <a:ext uri="{9D8B030D-6E8A-4147-A177-3AD203B41FA5}">
                      <a16:colId xmlns:a16="http://schemas.microsoft.com/office/drawing/2014/main" val="4187538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extract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Laboratory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from last health examination before initial treatment at NCC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7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Comorbidity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ICD-10 codes, nursing evaluation before initial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 (BMI, living together)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Nursing record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494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5EBF186-A5AF-2FDB-91E3-CC1170803CF7}"/>
              </a:ext>
            </a:extLst>
          </p:cNvPr>
          <p:cNvSpPr txBox="1"/>
          <p:nvPr/>
        </p:nvSpPr>
        <p:spPr>
          <a:xfrm>
            <a:off x="852056" y="3641090"/>
            <a:ext cx="628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some variables measures the same disease or overlap:</a:t>
            </a:r>
          </a:p>
          <a:p>
            <a:r>
              <a:rPr lang="en-US" dirty="0"/>
              <a:t>Maximize number of patients detected with this disease </a:t>
            </a:r>
            <a:r>
              <a:rPr lang="en-US" dirty="0">
                <a:sym typeface="Wingdings" panose="05000000000000000000" pitchFamily="2" charset="2"/>
              </a:rPr>
              <a:t> merge into 1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E8B487CF-4FBB-6D51-0080-D137E7A1A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621692"/>
                  </p:ext>
                </p:extLst>
              </p:nvPr>
            </p:nvGraphicFramePr>
            <p:xfrm>
              <a:off x="852056" y="4658360"/>
              <a:ext cx="6271895" cy="21234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26902">
                      <a:extLst>
                        <a:ext uri="{9D8B030D-6E8A-4147-A177-3AD203B41FA5}">
                          <a16:colId xmlns:a16="http://schemas.microsoft.com/office/drawing/2014/main" val="1870130667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4086837223"/>
                        </a:ext>
                      </a:extLst>
                    </a:gridCol>
                    <a:gridCol w="3610553">
                      <a:extLst>
                        <a:ext uri="{9D8B030D-6E8A-4147-A177-3AD203B41FA5}">
                          <a16:colId xmlns:a16="http://schemas.microsoft.com/office/drawing/2014/main" val="66140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Tool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 of items required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Frailty score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1435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FI-Lab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≥ 19/27 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𝐹𝐼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𝑝𝑜𝑡𝑒𝑛𝑡𝑖𝑎𝑙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𝑠𝑐𝑜𝑟𝑒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592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FI-combined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≥ 32/40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474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eFI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≥ 23/28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010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Facon</a:t>
                          </a:r>
                          <a:r>
                            <a:rPr lang="en-US" dirty="0"/>
                            <a:t>-FS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Sum of scores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6552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E8B487CF-4FBB-6D51-0080-D137E7A1A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621692"/>
                  </p:ext>
                </p:extLst>
              </p:nvPr>
            </p:nvGraphicFramePr>
            <p:xfrm>
              <a:off x="852056" y="4658360"/>
              <a:ext cx="6271895" cy="21234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26902">
                      <a:extLst>
                        <a:ext uri="{9D8B030D-6E8A-4147-A177-3AD203B41FA5}">
                          <a16:colId xmlns:a16="http://schemas.microsoft.com/office/drawing/2014/main" val="1870130667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4086837223"/>
                        </a:ext>
                      </a:extLst>
                    </a:gridCol>
                    <a:gridCol w="3610553">
                      <a:extLst>
                        <a:ext uri="{9D8B030D-6E8A-4147-A177-3AD203B41FA5}">
                          <a16:colId xmlns:a16="http://schemas.microsoft.com/office/drawing/2014/main" val="6614038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Tool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 of items required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Frailty score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1435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FI-Lab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≥ 19/27 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862" t="-60109" r="-506" b="-415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92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FI-combined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≥ 32/40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474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eFI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≥ 23/28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0106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/>
                            <a:t>Facon</a:t>
                          </a:r>
                          <a:r>
                            <a:rPr lang="en-US" dirty="0"/>
                            <a:t>-FS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Sum of scores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65528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31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450EB-DB7A-6CBC-016E-24F7EF5C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44" y="1318300"/>
            <a:ext cx="4738920" cy="186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BCACA4-BAC6-8FBF-47DB-52E29F83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856" y="3501563"/>
            <a:ext cx="2768742" cy="33529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57EB98-1FDE-4550-784B-8A469DE80341}"/>
              </a:ext>
            </a:extLst>
          </p:cNvPr>
          <p:cNvSpPr/>
          <p:nvPr/>
        </p:nvSpPr>
        <p:spPr>
          <a:xfrm>
            <a:off x="5979231" y="1822982"/>
            <a:ext cx="1188720" cy="182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847AF0-0C75-3F3A-EDD1-601406C841A3}"/>
              </a:ext>
            </a:extLst>
          </p:cNvPr>
          <p:cNvGrpSpPr/>
          <p:nvPr/>
        </p:nvGrpSpPr>
        <p:grpSpPr>
          <a:xfrm>
            <a:off x="265679" y="1336421"/>
            <a:ext cx="3222567" cy="5502689"/>
            <a:chOff x="265679" y="1336421"/>
            <a:chExt cx="3222567" cy="55026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00B2B1-E2DC-2CE4-D891-0CE13483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679" y="1336421"/>
              <a:ext cx="3115196" cy="542473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5D64FD-0A1A-C5ED-DAE7-34CC7996F0FF}"/>
                </a:ext>
              </a:extLst>
            </p:cNvPr>
            <p:cNvSpPr/>
            <p:nvPr/>
          </p:nvSpPr>
          <p:spPr>
            <a:xfrm>
              <a:off x="1828799" y="5269831"/>
              <a:ext cx="1659447" cy="1569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653565-20D3-15B0-A652-1747F69B5A85}"/>
              </a:ext>
            </a:extLst>
          </p:cNvPr>
          <p:cNvSpPr txBox="1"/>
          <p:nvPr/>
        </p:nvSpPr>
        <p:spPr>
          <a:xfrm>
            <a:off x="9471455" y="4427375"/>
            <a:ext cx="265493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Check distribution of results of each code tests</a:t>
            </a:r>
          </a:p>
          <a:p>
            <a:r>
              <a:rPr lang="en-US" dirty="0">
                <a:sym typeface="Wingdings" panose="05000000000000000000" pitchFamily="2" charset="2"/>
              </a:rPr>
              <a:t> select the appropriate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AAB2A-2581-21F5-943A-241DA705872B}"/>
              </a:ext>
            </a:extLst>
          </p:cNvPr>
          <p:cNvSpPr txBox="1"/>
          <p:nvPr/>
        </p:nvSpPr>
        <p:spPr>
          <a:xfrm>
            <a:off x="7991683" y="4340084"/>
            <a:ext cx="1231966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2DB1F3-8787-8344-6262-DA835CF312BD}"/>
              </a:ext>
            </a:extLst>
          </p:cNvPr>
          <p:cNvSpPr txBox="1"/>
          <p:nvPr/>
        </p:nvSpPr>
        <p:spPr>
          <a:xfrm>
            <a:off x="8926991" y="2463560"/>
            <a:ext cx="30640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1. Date of test </a:t>
            </a:r>
            <a:r>
              <a:rPr lang="en-US" dirty="0">
                <a:sym typeface="Wingdings" panose="05000000000000000000" pitchFamily="2" charset="2"/>
              </a:rPr>
              <a:t> before &amp; closest with date of initial treatment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C5706-82A5-C517-44FC-D2DBB196F3F4}"/>
              </a:ext>
            </a:extLst>
          </p:cNvPr>
          <p:cNvSpPr txBox="1"/>
          <p:nvPr/>
        </p:nvSpPr>
        <p:spPr>
          <a:xfrm>
            <a:off x="7991683" y="5170368"/>
            <a:ext cx="15813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4347B-7A9D-9EE8-7C25-99E347E704A6}"/>
              </a:ext>
            </a:extLst>
          </p:cNvPr>
          <p:cNvSpPr txBox="1"/>
          <p:nvPr/>
        </p:nvSpPr>
        <p:spPr>
          <a:xfrm>
            <a:off x="765810" y="314280"/>
            <a:ext cx="128554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Lab tests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DEACD2-B584-E88B-FC09-BAAA085541B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73123" y="2112358"/>
            <a:ext cx="1518560" cy="2412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E94FB2-9C27-EC3E-15F3-392B7CFEEF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159270" y="1741865"/>
            <a:ext cx="1767721" cy="1183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D42A5F-E057-02EF-A002-DA6996A2124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283775" y="2642423"/>
            <a:ext cx="1707908" cy="271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39522C-D2CC-BB4B-E33B-934F9C20A485}"/>
              </a:ext>
            </a:extLst>
          </p:cNvPr>
          <p:cNvSpPr txBox="1"/>
          <p:nvPr/>
        </p:nvSpPr>
        <p:spPr>
          <a:xfrm>
            <a:off x="611054" y="875804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List of lab tests in FI-Lab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1919D-0E0A-1D70-24B7-2441114D5CEA}"/>
              </a:ext>
            </a:extLst>
          </p:cNvPr>
          <p:cNvSpPr txBox="1"/>
          <p:nvPr/>
        </p:nvSpPr>
        <p:spPr>
          <a:xfrm>
            <a:off x="4247147" y="879689"/>
            <a:ext cx="306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 in CRDW: specimen tests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99A3CFC-60DD-7534-A30F-ECE1BFEB8FF6}"/>
              </a:ext>
            </a:extLst>
          </p:cNvPr>
          <p:cNvCxnSpPr>
            <a:cxnSpLocks/>
          </p:cNvCxnSpPr>
          <p:nvPr/>
        </p:nvCxnSpPr>
        <p:spPr>
          <a:xfrm rot="5400000">
            <a:off x="4785783" y="2328321"/>
            <a:ext cx="1607341" cy="779560"/>
          </a:xfrm>
          <a:prstGeom prst="bentConnector3">
            <a:avLst>
              <a:gd name="adj1" fmla="val 13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88EB5772-9D1D-4C2F-3EA5-3950C6E616BF}"/>
              </a:ext>
            </a:extLst>
          </p:cNvPr>
          <p:cNvSpPr/>
          <p:nvPr/>
        </p:nvSpPr>
        <p:spPr>
          <a:xfrm>
            <a:off x="9053384" y="4315717"/>
            <a:ext cx="304770" cy="127497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14027-0C48-AAE8-6B74-E5DF06FD2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27"/>
          <a:stretch/>
        </p:blipFill>
        <p:spPr>
          <a:xfrm>
            <a:off x="4206358" y="4043190"/>
            <a:ext cx="3638357" cy="2046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C97395-FAE6-D41D-79A2-2637FAC9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4" y="1807874"/>
            <a:ext cx="3483290" cy="453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3201FC-5E78-6C62-03C1-A2A4B78B4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357" y="1945709"/>
            <a:ext cx="3625220" cy="1754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02CA5C-51F8-10F1-91E1-35F968D588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7698" b="-6487"/>
          <a:stretch/>
        </p:blipFill>
        <p:spPr>
          <a:xfrm>
            <a:off x="8267157" y="2043476"/>
            <a:ext cx="3924843" cy="1656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660F75-91CA-995E-AE6E-D8A5F85F42FE}"/>
              </a:ext>
            </a:extLst>
          </p:cNvPr>
          <p:cNvSpPr txBox="1"/>
          <p:nvPr/>
        </p:nvSpPr>
        <p:spPr>
          <a:xfrm>
            <a:off x="765810" y="314280"/>
            <a:ext cx="19367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Comorbidities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91BB2-1E2E-E65A-DCA0-50B15FFF1646}"/>
              </a:ext>
            </a:extLst>
          </p:cNvPr>
          <p:cNvSpPr txBox="1"/>
          <p:nvPr/>
        </p:nvSpPr>
        <p:spPr>
          <a:xfrm>
            <a:off x="206474" y="1202854"/>
            <a:ext cx="35904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Find ICD-10 code of comorbidities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58BF2-9F0F-666F-9FB8-113779BC4942}"/>
              </a:ext>
            </a:extLst>
          </p:cNvPr>
          <p:cNvSpPr txBox="1"/>
          <p:nvPr/>
        </p:nvSpPr>
        <p:spPr>
          <a:xfrm>
            <a:off x="4492378" y="879689"/>
            <a:ext cx="30188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2. Find ICD-10 code in 2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Outpatients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Diagnostic registration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7DB5B5-828D-CFA5-1E11-C8391AB4E60A}"/>
              </a:ext>
            </a:extLst>
          </p:cNvPr>
          <p:cNvSpPr txBox="1"/>
          <p:nvPr/>
        </p:nvSpPr>
        <p:spPr>
          <a:xfrm>
            <a:off x="8556157" y="1064354"/>
            <a:ext cx="334684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3. Find info of some comorbidities in table Nursing record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60D825-64EF-550B-83A1-34F15D358C8C}"/>
              </a:ext>
            </a:extLst>
          </p:cNvPr>
          <p:cNvSpPr/>
          <p:nvPr/>
        </p:nvSpPr>
        <p:spPr>
          <a:xfrm>
            <a:off x="5907505" y="2839453"/>
            <a:ext cx="1052764" cy="505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52CE32-B0AC-B580-104B-B80F3CD9811D}"/>
              </a:ext>
            </a:extLst>
          </p:cNvPr>
          <p:cNvSpPr/>
          <p:nvPr/>
        </p:nvSpPr>
        <p:spPr>
          <a:xfrm>
            <a:off x="5780263" y="4647704"/>
            <a:ext cx="1052764" cy="5053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6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6483AC-3FFC-CFC7-BB66-861720907203}"/>
              </a:ext>
            </a:extLst>
          </p:cNvPr>
          <p:cNvGrpSpPr/>
          <p:nvPr/>
        </p:nvGrpSpPr>
        <p:grpSpPr>
          <a:xfrm>
            <a:off x="1075055" y="3072765"/>
            <a:ext cx="10891676" cy="712470"/>
            <a:chOff x="2378075" y="3346450"/>
            <a:chExt cx="7435850" cy="4864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A6C978-7E33-4E37-4B57-CA2A38983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8075" y="3346450"/>
              <a:ext cx="7435850" cy="16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EBB6FB-244A-47D8-9137-457CDD55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075" y="3509010"/>
              <a:ext cx="7435850" cy="3238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A0A13-1DE0-4E1D-D6B6-F51FBD43EA09}"/>
              </a:ext>
            </a:extLst>
          </p:cNvPr>
          <p:cNvSpPr txBox="1"/>
          <p:nvPr/>
        </p:nvSpPr>
        <p:spPr>
          <a:xfrm>
            <a:off x="1177290" y="582930"/>
            <a:ext cx="102900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92755-EECE-6E35-84A1-58B437BF6B32}"/>
              </a:ext>
            </a:extLst>
          </p:cNvPr>
          <p:cNvSpPr txBox="1"/>
          <p:nvPr/>
        </p:nvSpPr>
        <p:spPr>
          <a:xfrm>
            <a:off x="4422579" y="1224374"/>
            <a:ext cx="2229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table Nursing record</a:t>
            </a:r>
          </a:p>
        </p:txBody>
      </p:sp>
    </p:spTree>
    <p:extLst>
      <p:ext uri="{BB962C8B-B14F-4D97-AF65-F5344CB8AC3E}">
        <p14:creationId xmlns:p14="http://schemas.microsoft.com/office/powerpoint/2010/main" val="426768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372-9058-87FA-8A6A-88FFC0F9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063623"/>
          </a:xfrm>
        </p:spPr>
        <p:txBody>
          <a:bodyPr>
            <a:normAutofit/>
          </a:bodyPr>
          <a:lstStyle/>
          <a:p>
            <a:r>
              <a:rPr lang="en-US" sz="2800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6740-0672-6AA6-661D-5605461B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8751"/>
            <a:ext cx="7402829" cy="40005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Cutoff for FI-Lab, </a:t>
            </a:r>
            <a:r>
              <a:rPr lang="en-US" sz="1800" b="1" dirty="0" err="1"/>
              <a:t>eFI</a:t>
            </a:r>
            <a:r>
              <a:rPr lang="en-US" sz="1800" b="1" dirty="0"/>
              <a:t>, FI-combined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Logistic regression with FI as the only independent variable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Youden index to choose optimal cutoff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ym typeface="Wingdings" panose="05000000000000000000" pitchFamily="2" charset="2"/>
              </a:rPr>
              <a:t> FI-Lab: 0.24, FI-combined: 0.17, </a:t>
            </a:r>
            <a:r>
              <a:rPr lang="en-US" sz="1800" dirty="0" err="1">
                <a:sym typeface="Wingdings" panose="05000000000000000000" pitchFamily="2" charset="2"/>
              </a:rPr>
              <a:t>eFI</a:t>
            </a:r>
            <a:r>
              <a:rPr lang="en-US" sz="1800" dirty="0">
                <a:sym typeface="Wingdings" panose="05000000000000000000" pitchFamily="2" charset="2"/>
              </a:rPr>
              <a:t>: 0.04</a:t>
            </a:r>
            <a:endParaRPr lang="en-US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Compare frailty measures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Kaplan-Meier curves and log-rank test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Cox PH model with covariates being: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For total population, treatment groups: age, sex, SEER stage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For SEER stage groups: age, sex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C-index at 1 year, 3 years, 5 years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Time-dependent AUC up to 5 years followed-up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48E3B-50CC-975B-07EF-3BE27ED99D5E}"/>
              </a:ext>
            </a:extLst>
          </p:cNvPr>
          <p:cNvSpPr txBox="1"/>
          <p:nvPr/>
        </p:nvSpPr>
        <p:spPr>
          <a:xfrm>
            <a:off x="8885873" y="1534571"/>
            <a:ext cx="3306127" cy="3788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Without death information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ym typeface="Wingdings" panose="05000000000000000000" pitchFamily="2" charset="2"/>
              </a:rPr>
              <a:t> can not identify cutoff for frailty index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ym typeface="Wingdings" panose="05000000000000000000" pitchFamily="2" charset="2"/>
              </a:rPr>
              <a:t> can not estimate the prognosis power of different frailty measures in different time follow-up, although frailty is of importance in older cancer patients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0503C87-55B4-9190-750F-3CF6F209E1EA}"/>
              </a:ext>
            </a:extLst>
          </p:cNvPr>
          <p:cNvSpPr/>
          <p:nvPr/>
        </p:nvSpPr>
        <p:spPr>
          <a:xfrm>
            <a:off x="7829550" y="3177540"/>
            <a:ext cx="105632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86E84134-4AC2-0C32-A868-73113CE7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70" y="0"/>
            <a:ext cx="8107680" cy="6486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E937F-4228-355D-7FD9-24EA42813962}"/>
              </a:ext>
            </a:extLst>
          </p:cNvPr>
          <p:cNvSpPr txBox="1"/>
          <p:nvPr/>
        </p:nvSpPr>
        <p:spPr>
          <a:xfrm>
            <a:off x="1135380" y="6408211"/>
            <a:ext cx="1029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1: Kaplan-Meier curves of overall survival in total population stratified by A) FI-Lab, B) FI-combined, C)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eFI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D)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-FS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-FS, survival curve of unknown frail group is not shown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D7870-57ED-E4FF-EDD0-23CCBE8593A1}"/>
              </a:ext>
            </a:extLst>
          </p:cNvPr>
          <p:cNvSpPr txBox="1"/>
          <p:nvPr/>
        </p:nvSpPr>
        <p:spPr>
          <a:xfrm>
            <a:off x="468630" y="525780"/>
            <a:ext cx="107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272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830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Predictive ability of frailty measures in all-cause mortality in older patients diagnosed with non-small cell lung cancer patients: a large-scale retrospective cohort study</vt:lpstr>
      <vt:lpstr>Frailty screening in elderly cancer patients</vt:lpstr>
      <vt:lpstr>1. Background, Method</vt:lpstr>
      <vt:lpstr>Extract data for frailty information</vt:lpstr>
      <vt:lpstr>PowerPoint Presentation</vt:lpstr>
      <vt:lpstr>PowerPoint Presentation</vt:lpstr>
      <vt:lpstr>PowerPoint Presentation</vt:lpstr>
      <vt:lpstr>Statistical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Thảo Từ Minh</dc:creator>
  <cp:lastModifiedBy>Thảo Từ Minh</cp:lastModifiedBy>
  <cp:revision>21</cp:revision>
  <dcterms:created xsi:type="dcterms:W3CDTF">2023-01-09T15:12:58Z</dcterms:created>
  <dcterms:modified xsi:type="dcterms:W3CDTF">2023-05-08T02:48:24Z</dcterms:modified>
</cp:coreProperties>
</file>