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2" r:id="rId3"/>
    <p:sldId id="318" r:id="rId4"/>
    <p:sldId id="296" r:id="rId5"/>
    <p:sldId id="275" r:id="rId6"/>
    <p:sldId id="297" r:id="rId7"/>
    <p:sldId id="323" r:id="rId8"/>
    <p:sldId id="285" r:id="rId9"/>
    <p:sldId id="319" r:id="rId10"/>
    <p:sldId id="322" r:id="rId11"/>
    <p:sldId id="320" r:id="rId12"/>
    <p:sldId id="290" r:id="rId13"/>
    <p:sldId id="300" r:id="rId14"/>
    <p:sldId id="321" r:id="rId15"/>
    <p:sldId id="312" r:id="rId16"/>
    <p:sldId id="301" r:id="rId17"/>
    <p:sldId id="314" r:id="rId18"/>
    <p:sldId id="302" r:id="rId19"/>
    <p:sldId id="324" r:id="rId20"/>
    <p:sldId id="307" r:id="rId21"/>
    <p:sldId id="325" r:id="rId22"/>
    <p:sldId id="316" r:id="rId23"/>
    <p:sldId id="284" r:id="rId24"/>
    <p:sldId id="317" r:id="rId25"/>
    <p:sldId id="292" r:id="rId2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43BD766-396B-47E4-A2D5-7AB47849D54A}">
          <p14:sldIdLst>
            <p14:sldId id="256"/>
          </p14:sldIdLst>
        </p14:section>
        <p14:section name="I. 연구 배경 및 목적" id="{6C923917-385C-4524-8E06-5565FB0B63B3}">
          <p14:sldIdLst>
            <p14:sldId id="282"/>
            <p14:sldId id="318"/>
            <p14:sldId id="296"/>
          </p14:sldIdLst>
        </p14:section>
        <p14:section name="II. 연구 내용" id="{AD3E682C-CFE7-4F5B-9370-2353D17F0902}">
          <p14:sldIdLst>
            <p14:sldId id="275"/>
          </p14:sldIdLst>
        </p14:section>
        <p14:section name="III. 연구방법" id="{80538115-1A5F-41A2-A178-11233A69016E}">
          <p14:sldIdLst>
            <p14:sldId id="297"/>
            <p14:sldId id="323"/>
          </p14:sldIdLst>
        </p14:section>
        <p14:section name="IV. 전체암환자" id="{D6EE0A21-4E2D-4075-AB74-C50A1ECED2C7}">
          <p14:sldIdLst>
            <p14:sldId id="285"/>
            <p14:sldId id="319"/>
            <p14:sldId id="322"/>
            <p14:sldId id="320"/>
          </p14:sldIdLst>
        </p14:section>
        <p14:section name="V. 암종별" id="{4DFC1599-96F7-4358-ABC0-FCB1D5DE1B9C}">
          <p14:sldIdLst>
            <p14:sldId id="290"/>
            <p14:sldId id="300"/>
            <p14:sldId id="321"/>
            <p14:sldId id="312"/>
            <p14:sldId id="301"/>
            <p14:sldId id="314"/>
          </p14:sldIdLst>
        </p14:section>
        <p14:section name="VI. 일반인구 비교" id="{87D8B9E9-E73F-48A4-86D9-7517422B377F}">
          <p14:sldIdLst>
            <p14:sldId id="302"/>
            <p14:sldId id="324"/>
            <p14:sldId id="307"/>
            <p14:sldId id="325"/>
            <p14:sldId id="316"/>
          </p14:sldIdLst>
        </p14:section>
        <p14:section name="V. 결론" id="{D53634AC-CCB5-4F76-A781-580CF3666411}">
          <p14:sldIdLst>
            <p14:sldId id="284"/>
            <p14:sldId id="317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만든이" initials="S" lastIdx="1" clrIdx="0">
    <p:extLst>
      <p:ext uri="{19B8F6BF-5375-455C-9EA6-DF929625EA0E}">
        <p15:presenceInfo xmlns:p15="http://schemas.microsoft.com/office/powerpoint/2012/main" userId="만든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F1F9"/>
    <a:srgbClr val="1B057B"/>
    <a:srgbClr val="8EC26A"/>
    <a:srgbClr val="A7CF8B"/>
    <a:srgbClr val="7093D2"/>
    <a:srgbClr val="EC7C30"/>
    <a:srgbClr val="DBFDF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90856" autoAdjust="0"/>
  </p:normalViewPr>
  <p:slideViewPr>
    <p:cSldViewPr snapToGrid="0">
      <p:cViewPr varScale="1">
        <p:scale>
          <a:sx n="105" d="100"/>
          <a:sy n="105" d="100"/>
        </p:scale>
        <p:origin x="852" y="10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45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1D5C9-CAC4-4E8B-B0DC-619CDFC718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4127-442D-452F-B40D-AF7C37943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A4EC2-BE96-42E3-8832-B66DD9BD1F76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957B3-F950-439C-8958-13627BBD0C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0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6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27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5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6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9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8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4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37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1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97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7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97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4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2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90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8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1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7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4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9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2083-7F54-4110-84F6-401F9F689EFE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2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AE5D-6B54-4627-BA1D-592250E2697F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CF1A-77C7-48D3-BE51-39AD59CFAEF2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704C49-1635-4A0E-A849-B4D98CD7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304-FA18-4A6A-A1FB-D59CE511B773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3623E-764A-4EF6-A598-0AEE4B8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5495121-E29B-4E87-B368-D5B36963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5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AC79-FAEE-476C-AB53-ABE34AAFB1E6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5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81C2-9B47-4093-8DA4-DFD80023A883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D556-C779-4FB7-B2CF-AE3A25C3A504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1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0CB-4BBD-402B-918D-377993ED7902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EEED-A896-46F6-AEB3-99E5276F2DD6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ADDF-6CBA-44CF-B457-2BFBE1497BF8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5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9A-A76D-4CA0-8AB0-73377DCC5E88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FC4C-D58F-41B5-82CA-0DAADEFC725E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scho@ncc.re.kr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283753" y="4413824"/>
            <a:ext cx="7624491" cy="1994053"/>
          </a:xfrm>
        </p:spPr>
        <p:txBody>
          <a:bodyPr anchor="ctr">
            <a:noAutofit/>
          </a:bodyPr>
          <a:lstStyle/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 과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건강보험 및 사회정책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  속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국립암센터 </a:t>
            </a:r>
            <a:r>
              <a:rPr lang="ko-KR" altLang="en-US" sz="22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국제암대학원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대학교 암관리학과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>
              <a:lnSpc>
                <a:spcPct val="100000"/>
              </a:lnSpc>
              <a:spcBef>
                <a:spcPts val="20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전문 위원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현 순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공동연구원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이상희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2D941EA-A4C9-4D64-8507-307B6104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5872"/>
            <a:ext cx="12191999" cy="2447385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1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국민건강보험공단 자료를 이용한 암 질병 부담 측정 연구</a:t>
            </a:r>
            <a:br>
              <a:rPr lang="en-US" altLang="ko-KR" sz="31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</a:br>
            <a:r>
              <a:rPr lang="en-US" altLang="ko-KR" sz="31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건강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</a:t>
            </a:r>
            <a:r>
              <a:rPr lang="ko-KR" altLang="en-US" sz="28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장기요양보험 이용 현황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분석 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 </a:t>
            </a:r>
            <a:endParaRPr lang="ko-KR" altLang="en-US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3" name="Picture 10" descr="79">
            <a:extLst>
              <a:ext uri="{FF2B5EF4-FFF2-40B4-BE49-F238E27FC236}">
                <a16:creationId xmlns:a16="http://schemas.microsoft.com/office/drawing/2014/main" id="{F2917266-5C46-41B9-A986-DB378257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889" y="235231"/>
            <a:ext cx="1787752" cy="514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ABADCD-D93F-497E-A40C-23B4A8E5E7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17275" r="9244" b="8569"/>
          <a:stretch/>
        </p:blipFill>
        <p:spPr>
          <a:xfrm>
            <a:off x="9459327" y="235231"/>
            <a:ext cx="2447784" cy="5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3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진단 년도 별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인정등급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55009B-0F13-456B-AE14-7DB15D32B01A}"/>
              </a:ext>
            </a:extLst>
          </p:cNvPr>
          <p:cNvSpPr/>
          <p:nvPr/>
        </p:nvSpPr>
        <p:spPr>
          <a:xfrm>
            <a:off x="1068520" y="1275058"/>
            <a:ext cx="10361479" cy="2128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신청하여 인정받은 노인장기요양보험의 인정등급 분포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진단년도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별 차이를 보임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(2014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2018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인정등급체계 개편으로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인지지원등급 포함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</a:p>
          <a:p>
            <a:pPr marL="302850" lvl="1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년도 이후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등급은 평균 남성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10.0%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8.7%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23.8%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21.0%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비슷함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</a:t>
            </a:r>
          </a:p>
          <a:p>
            <a:pPr marL="302850" lvl="1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비율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(%)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은 감소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:44.9% → 30.5%,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:45.1% → 31.3%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감소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하고 상대적으로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비율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(%)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은 증가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:19.3% → 30.6%,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:21.3% → 35.8%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증가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8EB9E-80B2-4F59-A511-6DBDC85B02BD}"/>
              </a:ext>
            </a:extLst>
          </p:cNvPr>
          <p:cNvSpPr txBox="1"/>
          <p:nvPr/>
        </p:nvSpPr>
        <p:spPr>
          <a:xfrm>
            <a:off x="3081288" y="6122135"/>
            <a:ext cx="6026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암진단년도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별 진단 당시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해당월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신청된 노인장기요양 서비스 인정자의 인정등급 분포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8193" name="_x430185024" descr="EMB000027dcbf45">
            <a:extLst>
              <a:ext uri="{FF2B5EF4-FFF2-40B4-BE49-F238E27FC236}">
                <a16:creationId xmlns:a16="http://schemas.microsoft.com/office/drawing/2014/main" id="{71225A8E-BC62-4B9B-854A-2E5CE5B6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33" y="3143356"/>
            <a:ext cx="9360000" cy="291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3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진단 이후 신청 기간 별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인정등급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55009B-0F13-456B-AE14-7DB15D32B01A}"/>
              </a:ext>
            </a:extLst>
          </p:cNvPr>
          <p:cNvSpPr/>
          <p:nvPr/>
        </p:nvSpPr>
        <p:spPr>
          <a:xfrm>
            <a:off x="1068521" y="1275058"/>
            <a:ext cx="10142023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 이후 생존 기간에 따른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노인장기요양보험 신청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시점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신청 및 인정받은 분포에서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:13.3%,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:11.6%)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과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:24.7%,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:22.6%)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비율이 높게 나타남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8EB9E-80B2-4F59-A511-6DBDC85B02BD}"/>
              </a:ext>
            </a:extLst>
          </p:cNvPr>
          <p:cNvSpPr txBox="1"/>
          <p:nvPr/>
        </p:nvSpPr>
        <p:spPr>
          <a:xfrm>
            <a:off x="1234828" y="6114002"/>
            <a:ext cx="5377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5.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암진단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이후 신청년도 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고령암환자의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노인장기요양 인정자의 인정등급 분포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5125" name="_x319890752" descr="EMB000027dcbf46">
            <a:extLst>
              <a:ext uri="{FF2B5EF4-FFF2-40B4-BE49-F238E27FC236}">
                <a16:creationId xmlns:a16="http://schemas.microsoft.com/office/drawing/2014/main" id="{7BF166C8-8295-42AF-8FCA-66BDB221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21" y="2454718"/>
            <a:ext cx="592997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319889528" descr="EMB000027dcbf24">
            <a:extLst>
              <a:ext uri="{FF2B5EF4-FFF2-40B4-BE49-F238E27FC236}">
                <a16:creationId xmlns:a16="http://schemas.microsoft.com/office/drawing/2014/main" id="{BAE9D8FF-4835-4F00-AC1F-8F34BE77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84" y="2690762"/>
            <a:ext cx="3728861" cy="266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5C8F85-9BB9-4718-8BF2-FFAC360F1D8C}"/>
              </a:ext>
            </a:extLst>
          </p:cNvPr>
          <p:cNvSpPr txBox="1"/>
          <p:nvPr/>
        </p:nvSpPr>
        <p:spPr>
          <a:xfrm>
            <a:off x="7010296" y="5397062"/>
            <a:ext cx="492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암진단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이후 생존기간 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고령암환자의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노인장기요양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C2A6D-15EA-4BBF-BB72-8B96F3949801}"/>
              </a:ext>
            </a:extLst>
          </p:cNvPr>
          <p:cNvSpPr/>
          <p:nvPr/>
        </p:nvSpPr>
        <p:spPr>
          <a:xfrm>
            <a:off x="7307580" y="2609267"/>
            <a:ext cx="4288675" cy="3154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9B268B-E6E1-47E4-A2BF-47D56E405A86}"/>
              </a:ext>
            </a:extLst>
          </p:cNvPr>
          <p:cNvSpPr/>
          <p:nvPr/>
        </p:nvSpPr>
        <p:spPr>
          <a:xfrm>
            <a:off x="7225891" y="2340947"/>
            <a:ext cx="2581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참고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생존 기간동안 증가하는 </a:t>
            </a:r>
            <a:r>
              <a:rPr lang="ko-KR" altLang="en-US" sz="12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신청률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endParaRPr lang="ko-KR" alt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8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- 5 -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9DB2F-01FF-46E4-AF37-367646C91911}"/>
              </a:ext>
            </a:extLst>
          </p:cNvPr>
          <p:cNvSpPr txBox="1"/>
          <p:nvPr/>
        </p:nvSpPr>
        <p:spPr>
          <a:xfrm>
            <a:off x="3384560" y="6146279"/>
            <a:ext cx="5420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6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2008-2019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전체암환자의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암종별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65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세 이상 환자의 비율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EA336D-25CA-414F-B3E1-E9607387187F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5" name="자유형 8">
            <a:extLst>
              <a:ext uri="{FF2B5EF4-FFF2-40B4-BE49-F238E27FC236}">
                <a16:creationId xmlns:a16="http://schemas.microsoft.com/office/drawing/2014/main" id="{6DBFE028-BE51-4AFA-AF76-E49463E1E408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7AECE-1E95-450E-83F8-EC7FEF4F4712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51CC17-230E-4970-8173-2C4098D04D84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이상의 고령 암환자 분포</a:t>
            </a:r>
            <a:endParaRPr lang="ko-KR" altLang="en-US" sz="3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D8BBD1-D6FD-4C7A-A943-E3D06240BAB8}"/>
              </a:ext>
            </a:extLst>
          </p:cNvPr>
          <p:cNvSpPr/>
          <p:nvPr/>
        </p:nvSpPr>
        <p:spPr>
          <a:xfrm>
            <a:off x="1064479" y="1271338"/>
            <a:ext cx="999194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진단받은 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24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개 </a:t>
            </a:r>
            <a:r>
              <a:rPr lang="ko-KR" altLang="en-US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암환자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진단 시 연령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 분포 확인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60000" lvl="1" indent="-34290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대비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환자 비율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8.6%,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대장암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6.8%,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 간암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32.5%,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 폐암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10.4%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▲</a:t>
            </a:r>
            <a:endParaRPr lang="en-US" altLang="ko-KR" sz="1600" u="sng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7B4748-11CC-4404-B214-6A623206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75" y="4164926"/>
            <a:ext cx="9360000" cy="196210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E7EADF-C6F3-4D7E-93A7-17245C084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675" y="2191369"/>
            <a:ext cx="9360000" cy="19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- 7 -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DBB394-C191-439B-8B0B-47E98AFF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4D886-E710-456F-8CDD-62C38D9DB08A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0" name="자유형 8">
            <a:extLst>
              <a:ext uri="{FF2B5EF4-FFF2-40B4-BE49-F238E27FC236}">
                <a16:creationId xmlns:a16="http://schemas.microsoft.com/office/drawing/2014/main" id="{A57EE2D8-2A58-4362-AEDB-96819874CA06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43F71E-246B-4048-BE85-99D284F218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1398F8-C220-4848-802D-B2A0F5C9459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장기요양보험 </a:t>
            </a:r>
            <a:r>
              <a:rPr lang="ko-KR" altLang="en-US" sz="3000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신청율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36001-E492-431D-832B-FA42247E1126}"/>
              </a:ext>
            </a:extLst>
          </p:cNvPr>
          <p:cNvSpPr txBox="1"/>
          <p:nvPr/>
        </p:nvSpPr>
        <p:spPr>
          <a:xfrm>
            <a:off x="2985122" y="6220624"/>
            <a:ext cx="6221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7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2008-2019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고령암환자의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암종별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장기요양보험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41FD83-FAD7-49F1-B589-CE22E19FBB3E}"/>
              </a:ext>
            </a:extLst>
          </p:cNvPr>
          <p:cNvSpPr/>
          <p:nvPr/>
        </p:nvSpPr>
        <p:spPr>
          <a:xfrm>
            <a:off x="1005237" y="1327891"/>
            <a:ext cx="10369346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장기요양보험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신청율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60000" lvl="1" indent="-34290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뇌 및 중추신경계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전 약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13.1%,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30.0%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가장 높은 신청율을 보여줌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</a:t>
            </a:r>
          </a:p>
          <a:p>
            <a:pPr marL="360000" lvl="1" indent="-34290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생식기 암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자궁경부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난소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과 비뇨기계 암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신장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방광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암종과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비교해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후 신청율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이 각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24.0%, 22.1%, 18.0%, 19.0%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높게 나타남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097" name="_x319890608" descr="EMB000027dcbf23">
            <a:extLst>
              <a:ext uri="{FF2B5EF4-FFF2-40B4-BE49-F238E27FC236}">
                <a16:creationId xmlns:a16="http://schemas.microsoft.com/office/drawing/2014/main" id="{0438F1D2-80FF-47C4-AC01-95F272AD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10" y="2853004"/>
            <a:ext cx="10080000" cy="31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- 7 -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DBB394-C191-439B-8B0B-47E98AFF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4D886-E710-456F-8CDD-62C38D9DB08A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0" name="자유형 8">
            <a:extLst>
              <a:ext uri="{FF2B5EF4-FFF2-40B4-BE49-F238E27FC236}">
                <a16:creationId xmlns:a16="http://schemas.microsoft.com/office/drawing/2014/main" id="{A57EE2D8-2A58-4362-AEDB-96819874CA06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43F71E-246B-4048-BE85-99D284F218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1398F8-C220-4848-802D-B2A0F5C9459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장기요양보험 </a:t>
            </a:r>
            <a:r>
              <a:rPr lang="ko-KR" altLang="en-US" sz="3000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36001-E492-431D-832B-FA42247E1126}"/>
              </a:ext>
            </a:extLst>
          </p:cNvPr>
          <p:cNvSpPr txBox="1"/>
          <p:nvPr/>
        </p:nvSpPr>
        <p:spPr>
          <a:xfrm>
            <a:off x="2985122" y="6220624"/>
            <a:ext cx="6221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8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2008-2019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고령암환자의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암종별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장기요양보험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41FD83-FAD7-49F1-B589-CE22E19FBB3E}"/>
              </a:ext>
            </a:extLst>
          </p:cNvPr>
          <p:cNvSpPr/>
          <p:nvPr/>
        </p:nvSpPr>
        <p:spPr>
          <a:xfrm>
            <a:off x="1005237" y="1327891"/>
            <a:ext cx="10077291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장기요양보험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60000" lvl="1" indent="-34290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‘뇌 및 중추신경계’ 인정율이 진단 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후 모두 높게 나타났음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특히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이후 인정율이 남성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90.7%,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86.8%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매우 높게 나타남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..</a:t>
            </a:r>
          </a:p>
        </p:txBody>
      </p:sp>
      <p:pic>
        <p:nvPicPr>
          <p:cNvPr id="6145" name="_x430679744" descr="EMB000027dcbf28">
            <a:extLst>
              <a:ext uri="{FF2B5EF4-FFF2-40B4-BE49-F238E27FC236}">
                <a16:creationId xmlns:a16="http://schemas.microsoft.com/office/drawing/2014/main" id="{3A11794B-EBFB-4E04-AA73-9B17A33B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15" y="2400433"/>
            <a:ext cx="8167789" cy="37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2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- 8 -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DBB394-C191-439B-8B0B-47E98AFF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4D886-E710-456F-8CDD-62C38D9DB08A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0" name="자유형 8">
            <a:extLst>
              <a:ext uri="{FF2B5EF4-FFF2-40B4-BE49-F238E27FC236}">
                <a16:creationId xmlns:a16="http://schemas.microsoft.com/office/drawing/2014/main" id="{A57EE2D8-2A58-4362-AEDB-96819874CA06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43F71E-246B-4048-BE85-99D284F218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1398F8-C220-4848-802D-B2A0F5C9459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</a:t>
            </a:r>
            <a:r>
              <a:rPr lang="ko-KR" altLang="en-US" sz="30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인정등급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87048-0D26-4E5D-B598-7665700C08D2}"/>
              </a:ext>
            </a:extLst>
          </p:cNvPr>
          <p:cNvSpPr txBox="1"/>
          <p:nvPr/>
        </p:nvSpPr>
        <p:spPr>
          <a:xfrm>
            <a:off x="2653799" y="6189153"/>
            <a:ext cx="712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9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2008-2019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중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장기요양보험 등급판정자의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 인정등급분포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암진단시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해당월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)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신청 건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23180A-CFCC-4DF0-A844-1985FB8E117C}"/>
              </a:ext>
            </a:extLst>
          </p:cNvPr>
          <p:cNvSpPr/>
          <p:nvPr/>
        </p:nvSpPr>
        <p:spPr>
          <a:xfrm>
            <a:off x="628736" y="1277441"/>
            <a:ext cx="11336613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등급체계 개정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(2014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2018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에 따라 인정조사 점수 기준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(95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 이상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), 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(75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 이상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  …</a:t>
            </a:r>
          </a:p>
          <a:p>
            <a:pPr marL="360000" lvl="1" indent="-34290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뇌 및 중추 신경계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암환자의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 등급이 타 암 종과 비교해 높음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19.6%,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24.1%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가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</a:t>
            </a:r>
            <a:endParaRPr lang="en-US" altLang="ko-KR" sz="1600" u="sng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094783-C6B6-4139-AB6C-997911A26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893" y="17097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12963384" descr="EMB000027dcbf44">
            <a:extLst>
              <a:ext uri="{FF2B5EF4-FFF2-40B4-BE49-F238E27FC236}">
                <a16:creationId xmlns:a16="http://schemas.microsoft.com/office/drawing/2014/main" id="{22FE01F3-2DE9-4742-A924-B29B7532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98" y="2166980"/>
            <a:ext cx="7286487" cy="40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- 9 -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DBB394-C191-439B-8B0B-47E98AFF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4D886-E710-456F-8CDD-62C38D9DB08A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0" name="자유형 8">
            <a:extLst>
              <a:ext uri="{FF2B5EF4-FFF2-40B4-BE49-F238E27FC236}">
                <a16:creationId xmlns:a16="http://schemas.microsoft.com/office/drawing/2014/main" id="{A57EE2D8-2A58-4362-AEDB-96819874CA06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43F71E-246B-4048-BE85-99D284F218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1398F8-C220-4848-802D-B2A0F5C9459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30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인정점수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비교</a:t>
            </a:r>
            <a:endParaRPr lang="ko-KR" altLang="en-US" sz="3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6CDC2-CF75-49E3-8AF5-491E3801BAA9}"/>
              </a:ext>
            </a:extLst>
          </p:cNvPr>
          <p:cNvSpPr/>
          <p:nvPr/>
        </p:nvSpPr>
        <p:spPr>
          <a:xfrm>
            <a:off x="1064479" y="1276431"/>
            <a:ext cx="1098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장기요양보험 등급판정자의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평균 인정점수 비교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신청한 건에 한함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A625E-0021-4283-A4CF-24E4D1F10609}"/>
              </a:ext>
            </a:extLst>
          </p:cNvPr>
          <p:cNvSpPr txBox="1"/>
          <p:nvPr/>
        </p:nvSpPr>
        <p:spPr>
          <a:xfrm>
            <a:off x="1664551" y="5989314"/>
            <a:ext cx="55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10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2008-2019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중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장기요양보험 등급판정자의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바탕" panose="02030604000101010101" pitchFamily="18" charset="-127"/>
              </a:rPr>
              <a:t> 인정점수분포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9217" name="_x112933064" descr="EMB000027dcbf47">
            <a:extLst>
              <a:ext uri="{FF2B5EF4-FFF2-40B4-BE49-F238E27FC236}">
                <a16:creationId xmlns:a16="http://schemas.microsoft.com/office/drawing/2014/main" id="{E7D62B0F-656F-4058-805F-EBF00AAE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79" y="1845601"/>
            <a:ext cx="6749580" cy="415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47E4EA-CF37-49CB-912B-03AAF8A68790}"/>
              </a:ext>
            </a:extLst>
          </p:cNvPr>
          <p:cNvSpPr/>
          <p:nvPr/>
        </p:nvSpPr>
        <p:spPr>
          <a:xfrm>
            <a:off x="7906922" y="1856283"/>
            <a:ext cx="3523078" cy="286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‘뇌 및 중추신경계’ 인정조사 총 점수는 남성 평균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78.3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81.4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점으로 나타남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 </a:t>
            </a:r>
          </a:p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그 다음으로 남성 신장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(75.5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(74.1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자궁체부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(77.7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방광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(74.9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순으로 나타남</a:t>
            </a:r>
          </a:p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남성의 경우 간호영역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에서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여성의 경우 </a:t>
            </a:r>
            <a:r>
              <a:rPr lang="ko-KR" altLang="en-US" sz="16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인지영역와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재활영역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에서 높은 점수를 보임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75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- 10 -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4D886-E710-456F-8CDD-62C38D9DB08A}"/>
              </a:ext>
            </a:extLst>
          </p:cNvPr>
          <p:cNvSpPr/>
          <p:nvPr/>
        </p:nvSpPr>
        <p:spPr>
          <a:xfrm>
            <a:off x="3171445" y="-10652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0" name="자유형 8">
            <a:extLst>
              <a:ext uri="{FF2B5EF4-FFF2-40B4-BE49-F238E27FC236}">
                <a16:creationId xmlns:a16="http://schemas.microsoft.com/office/drawing/2014/main" id="{A57EE2D8-2A58-4362-AEDB-96819874CA06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43F71E-246B-4048-BE85-99D284F218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1398F8-C220-4848-802D-B2A0F5C9459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인지조사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항목별 인정점수 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비교</a:t>
            </a:r>
            <a:endParaRPr lang="ko-KR" alt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CD85B-7691-495F-AF2D-B67F82387BED}"/>
              </a:ext>
            </a:extLst>
          </p:cNvPr>
          <p:cNvSpPr txBox="1"/>
          <p:nvPr/>
        </p:nvSpPr>
        <p:spPr>
          <a:xfrm>
            <a:off x="1965660" y="2274035"/>
            <a:ext cx="7408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표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2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2008-2019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암 진단 시 인정받은 노인장기요양보험의 인정조사점수 및 인지조사 항목별 상위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5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개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암종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점수 비교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863ED3-2402-4DE5-BADE-7C5CEA23B436}"/>
              </a:ext>
            </a:extLst>
          </p:cNvPr>
          <p:cNvSpPr/>
          <p:nvPr/>
        </p:nvSpPr>
        <p:spPr>
          <a:xfrm>
            <a:off x="1068955" y="1276431"/>
            <a:ext cx="10178512" cy="7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장기요양보험 등급판정자의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평균 인정점수 비교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신청한 건에 한함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</a:p>
          <a:p>
            <a:pPr marL="360000" lvl="1" indent="-34290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뇌 및 중추 신경계 암환자의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일상생활점수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인지점수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항목이 높게 나타남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7B9918-25B6-4B2D-8EF2-EBF1133A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77" y="2535645"/>
            <a:ext cx="7800975" cy="37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6B1EF-45A1-4176-A73A-CB9458F0748C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8">
            <a:extLst>
              <a:ext uri="{FF2B5EF4-FFF2-40B4-BE49-F238E27FC236}">
                <a16:creationId xmlns:a16="http://schemas.microsoft.com/office/drawing/2014/main" id="{4A9D5D82-A5DA-4EE7-B298-A1633817D7F3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48196-20FC-4EBD-9759-87D2B870BF1E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0CB469-E214-4169-AEEF-262D13060A1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암환자와 일반인구의 장기요양보험 </a:t>
            </a:r>
            <a:r>
              <a:rPr lang="ko-KR" altLang="en-US" sz="30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신청율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비교</a:t>
            </a:r>
            <a:endParaRPr lang="ko-KR" altLang="en-US" sz="3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E7BBFD-F35E-4763-BC64-15143857519A}"/>
              </a:ext>
            </a:extLst>
          </p:cNvPr>
          <p:cNvSpPr/>
          <p:nvPr/>
        </p:nvSpPr>
        <p:spPr>
          <a:xfrm>
            <a:off x="1067596" y="1272084"/>
            <a:ext cx="11053187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5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전체 암환자와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(204,202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명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성별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연령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(5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단위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시도를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1:1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매칭한 </a:t>
            </a:r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일반인구</a:t>
            </a:r>
            <a:r>
              <a:rPr lang="en-US" altLang="ko-KR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u="sng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비암인구</a:t>
            </a:r>
            <a:r>
              <a:rPr lang="en-US" altLang="ko-KR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추출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17100" lvl="1">
              <a:spcAft>
                <a:spcPts val="1000"/>
              </a:spcAft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일반인구는 표본 추출 틀로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건강보험공단 자격 테이블 사용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60000" lvl="1" indent="-34290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생존기간 별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(1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2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,…, 9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이상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생존자의 노인장기요양보험 이용 현황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을 분석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1265" name="_x426575120" descr="EMB000027dcbf4e">
            <a:extLst>
              <a:ext uri="{FF2B5EF4-FFF2-40B4-BE49-F238E27FC236}">
                <a16:creationId xmlns:a16="http://schemas.microsoft.com/office/drawing/2014/main" id="{0E9FABBD-B992-4181-B1A7-77BB6742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89" y="2578477"/>
            <a:ext cx="5400000" cy="34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4C082D-EAD5-4C71-9917-7CA41C324F5C}"/>
              </a:ext>
            </a:extLst>
          </p:cNvPr>
          <p:cNvSpPr txBox="1"/>
          <p:nvPr/>
        </p:nvSpPr>
        <p:spPr>
          <a:xfrm>
            <a:off x="1194189" y="5991330"/>
            <a:ext cx="55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11.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고령암환자와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일반인구의 생존 기간 별 노인장기요양보험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비교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7BF6F-C96D-4F7F-98EB-038E5D351682}"/>
              </a:ext>
            </a:extLst>
          </p:cNvPr>
          <p:cNvSpPr/>
          <p:nvPr/>
        </p:nvSpPr>
        <p:spPr>
          <a:xfrm>
            <a:off x="6743624" y="2664006"/>
            <a:ext cx="4055005" cy="245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고령암환자는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진단 첫해 신청율이 일반인구와 비교해 높게 나타남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vs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일반인구 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8.0% vs. 6.4%,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14.5% vs 10.6%)</a:t>
            </a:r>
          </a:p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이후부터 생존한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일반인구의 신청율이 유사해짐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(5-6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사이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vs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일반인구 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7.0% vs. 6.7%,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11.2% vs 12.0%)</a:t>
            </a:r>
          </a:p>
        </p:txBody>
      </p:sp>
    </p:spTree>
    <p:extLst>
      <p:ext uri="{BB962C8B-B14F-4D97-AF65-F5344CB8AC3E}">
        <p14:creationId xmlns:p14="http://schemas.microsoft.com/office/powerpoint/2010/main" val="195939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6B1EF-45A1-4176-A73A-CB9458F0748C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8">
            <a:extLst>
              <a:ext uri="{FF2B5EF4-FFF2-40B4-BE49-F238E27FC236}">
                <a16:creationId xmlns:a16="http://schemas.microsoft.com/office/drawing/2014/main" id="{4A9D5D82-A5DA-4EE7-B298-A1633817D7F3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48196-20FC-4EBD-9759-87D2B870BF1E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0CB469-E214-4169-AEEF-262D13060A1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암환자와 일반인구의 장기요양보험 </a:t>
            </a:r>
            <a:r>
              <a:rPr lang="ko-KR" altLang="en-US" sz="30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비교</a:t>
            </a:r>
            <a:endParaRPr lang="ko-KR" altLang="en-US" sz="3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E7BBFD-F35E-4763-BC64-15143857519A}"/>
              </a:ext>
            </a:extLst>
          </p:cNvPr>
          <p:cNvSpPr/>
          <p:nvPr/>
        </p:nvSpPr>
        <p:spPr>
          <a:xfrm>
            <a:off x="1067597" y="1272084"/>
            <a:ext cx="9716517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고령암환자와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일반인구의 노인장기요양보험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비교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60000" lvl="1" indent="-34290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고령암환자는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진단 첫해 높은 노인장기요양보험 신청율에 대비 낮은 인정율을 보임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vs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일반인구 남성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70.4% vs. 73.4%,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66.4% vs 70.2%)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C082D-EAD5-4C71-9917-7CA41C324F5C}"/>
              </a:ext>
            </a:extLst>
          </p:cNvPr>
          <p:cNvSpPr txBox="1"/>
          <p:nvPr/>
        </p:nvSpPr>
        <p:spPr>
          <a:xfrm>
            <a:off x="1194189" y="5991330"/>
            <a:ext cx="554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12.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고령암환자와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일반인구의 생존 기간 별 노인장기요양보험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비교 </a:t>
            </a:r>
          </a:p>
        </p:txBody>
      </p:sp>
      <p:pic>
        <p:nvPicPr>
          <p:cNvPr id="12289" name="_x426573824" descr="EMB000027dcbf4f">
            <a:extLst>
              <a:ext uri="{FF2B5EF4-FFF2-40B4-BE49-F238E27FC236}">
                <a16:creationId xmlns:a16="http://schemas.microsoft.com/office/drawing/2014/main" id="{E4DEF099-901C-44FC-A9E7-CE5283BC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89" y="2483690"/>
            <a:ext cx="5400000" cy="35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0C42D3-C084-4C5B-A788-197FAC7F4138}"/>
              </a:ext>
            </a:extLst>
          </p:cNvPr>
          <p:cNvSpPr/>
          <p:nvPr/>
        </p:nvSpPr>
        <p:spPr>
          <a:xfrm>
            <a:off x="6743624" y="2664006"/>
            <a:ext cx="3039005" cy="64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일반인구 대비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고령암환자의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높은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신청율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vs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낮은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2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8D289-4424-4B13-A574-9709A198D6B2}"/>
              </a:ext>
            </a:extLst>
          </p:cNvPr>
          <p:cNvSpPr/>
          <p:nvPr/>
        </p:nvSpPr>
        <p:spPr>
          <a:xfrm>
            <a:off x="7110455" y="5631857"/>
            <a:ext cx="3766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출처 </a:t>
            </a:r>
            <a:r>
              <a:rPr lang="ko-KR" altLang="en-US" sz="10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네이버 지식인 #암환자 #요양보험 #호스피스 #의료지원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D6A32D-40B6-4DA2-BFFF-E83EE305D7F6}"/>
              </a:ext>
            </a:extLst>
          </p:cNvPr>
          <p:cNvGrpSpPr/>
          <p:nvPr/>
        </p:nvGrpSpPr>
        <p:grpSpPr>
          <a:xfrm>
            <a:off x="1352026" y="3246661"/>
            <a:ext cx="9487948" cy="2357306"/>
            <a:chOff x="1352026" y="3246661"/>
            <a:chExt cx="9487948" cy="235730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2FFD2C9-FB3B-4BFF-BE17-BB2641B4E2F5}"/>
                </a:ext>
              </a:extLst>
            </p:cNvPr>
            <p:cNvGrpSpPr/>
            <p:nvPr/>
          </p:nvGrpSpPr>
          <p:grpSpPr>
            <a:xfrm>
              <a:off x="1455407" y="3386945"/>
              <a:ext cx="9281185" cy="2145452"/>
              <a:chOff x="1314124" y="3204601"/>
              <a:chExt cx="9281185" cy="214545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C81D1D7-B17D-40BF-ADF8-E306B42DAC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3175"/>
              <a:stretch/>
            </p:blipFill>
            <p:spPr>
              <a:xfrm>
                <a:off x="6026016" y="3211318"/>
                <a:ext cx="4569293" cy="2138735"/>
              </a:xfrm>
              <a:prstGeom prst="rect">
                <a:avLst/>
              </a:prstGeom>
            </p:spPr>
          </p:pic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C945564-79FC-4640-B0C1-B58008BA2E45}"/>
                  </a:ext>
                </a:extLst>
              </p:cNvPr>
              <p:cNvGrpSpPr/>
              <p:nvPr/>
            </p:nvGrpSpPr>
            <p:grpSpPr>
              <a:xfrm>
                <a:off x="1314124" y="3204601"/>
                <a:ext cx="4600347" cy="1896076"/>
                <a:chOff x="741108" y="1563509"/>
                <a:chExt cx="4657240" cy="1865491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F745A2A-7D8F-4D75-8341-8FE32956E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88703"/>
                <a:stretch/>
              </p:blipFill>
              <p:spPr>
                <a:xfrm>
                  <a:off x="741108" y="1563509"/>
                  <a:ext cx="4625802" cy="492994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67ACBAB1-13C5-4210-9C84-DD7C7F0684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67476"/>
                <a:stretch/>
              </p:blipFill>
              <p:spPr>
                <a:xfrm>
                  <a:off x="772546" y="2009605"/>
                  <a:ext cx="4625802" cy="1419395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E65584-85D9-4B42-817F-BFDAA48FCB15}"/>
                </a:ext>
              </a:extLst>
            </p:cNvPr>
            <p:cNvSpPr/>
            <p:nvPr/>
          </p:nvSpPr>
          <p:spPr>
            <a:xfrm>
              <a:off x="1352026" y="3246661"/>
              <a:ext cx="9487948" cy="2357306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63AB52-AD92-47B7-9823-5AB6157D9F83}"/>
                </a:ext>
              </a:extLst>
            </p:cNvPr>
            <p:cNvSpPr/>
            <p:nvPr/>
          </p:nvSpPr>
          <p:spPr>
            <a:xfrm>
              <a:off x="2672069" y="4099966"/>
              <a:ext cx="3011648" cy="15100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7EF703-F7D9-46D9-A8E2-44B120E4A896}"/>
                </a:ext>
              </a:extLst>
            </p:cNvPr>
            <p:cNvSpPr/>
            <p:nvPr/>
          </p:nvSpPr>
          <p:spPr>
            <a:xfrm>
              <a:off x="6198353" y="4286862"/>
              <a:ext cx="4392000" cy="15120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9F433F-B1A2-4E9C-B3F3-B11C9CFEC35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- 1 -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CFC7-F216-4A33-A431-5312D76FDA1C}"/>
              </a:ext>
            </a:extLst>
          </p:cNvPr>
          <p:cNvSpPr txBox="1"/>
          <p:nvPr/>
        </p:nvSpPr>
        <p:spPr>
          <a:xfrm>
            <a:off x="420861" y="5873121"/>
            <a:ext cx="113662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장기요양보험 이용 실태 분석을 통해 의료 서비스 정책 수요 파악   </a:t>
            </a:r>
          </a:p>
        </p:txBody>
      </p:sp>
      <p:sp>
        <p:nvSpPr>
          <p:cNvPr id="21" name="자유형 8">
            <a:extLst>
              <a:ext uri="{FF2B5EF4-FFF2-40B4-BE49-F238E27FC236}">
                <a16:creationId xmlns:a16="http://schemas.microsoft.com/office/drawing/2014/main" id="{6BA70E43-042E-46A8-9A42-13F9DA22CC80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연구배경 및 목적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A3085D-09E4-40BB-A752-236A93C424DC}"/>
              </a:ext>
            </a:extLst>
          </p:cNvPr>
          <p:cNvSpPr/>
          <p:nvPr/>
        </p:nvSpPr>
        <p:spPr>
          <a:xfrm>
            <a:off x="19964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3FCFC9-36E7-4FA9-9334-BBD807F49048}"/>
              </a:ext>
            </a:extLst>
          </p:cNvPr>
          <p:cNvSpPr/>
          <p:nvPr/>
        </p:nvSpPr>
        <p:spPr>
          <a:xfrm>
            <a:off x="1285183" y="1725646"/>
            <a:ext cx="955479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중증질환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↑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+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노인성질환 ↑  ▶ 고령 암환자의 노인성 질병 부담  ↑ 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600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경우 </a:t>
            </a:r>
            <a:r>
              <a:rPr lang="ko-KR" altLang="en-US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항암치료와 돌봄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통증 관리 등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통합적 의료서비스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필요</a:t>
            </a:r>
          </a:p>
          <a:p>
            <a:pPr marL="3600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요양병원 시설 내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암치료를 위한 전문가와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의료 시설 부족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+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중증환자의 치료와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요양병원 수가 문제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600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5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생존과정</a:t>
            </a:r>
            <a:r>
              <a:rPr lang="en-US" altLang="ko-KR" sz="15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건강상태 파악을 통한 암생존자 정책 수립 필요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B93779-3ECB-47D6-8269-F778AD5CB860}"/>
              </a:ext>
            </a:extLst>
          </p:cNvPr>
          <p:cNvSpPr/>
          <p:nvPr/>
        </p:nvSpPr>
        <p:spPr>
          <a:xfrm>
            <a:off x="644633" y="1256854"/>
            <a:ext cx="5522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고령 암환자를 위한 통합적 </a:t>
            </a:r>
            <a:r>
              <a:rPr lang="ko-KR" altLang="en-US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의료서비스 필요성 증가</a:t>
            </a:r>
            <a:endParaRPr lang="ko-KR" altLang="en-US" b="1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B0F81B-7969-416F-BC64-B37141112F52}"/>
              </a:ext>
            </a:extLst>
          </p:cNvPr>
          <p:cNvSpPr/>
          <p:nvPr/>
        </p:nvSpPr>
        <p:spPr>
          <a:xfrm>
            <a:off x="1395194" y="5271404"/>
            <a:ext cx="29851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dirty="0">
                <a:solidFill>
                  <a:schemeClr val="accent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장기요양보험  </a:t>
            </a:r>
            <a:r>
              <a:rPr lang="ko-KR" altLang="en-US" sz="1300" b="1" dirty="0">
                <a:solidFill>
                  <a:schemeClr val="accent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호스피스</a:t>
            </a:r>
            <a:r>
              <a:rPr lang="en-US" altLang="ko-KR" sz="1300" b="1" dirty="0">
                <a:solidFill>
                  <a:schemeClr val="accent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300" b="1" dirty="0">
                <a:solidFill>
                  <a:schemeClr val="accent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완화의료의 역할</a:t>
            </a:r>
            <a:endParaRPr lang="en-US" altLang="ko-KR" sz="1300" b="1" dirty="0">
              <a:solidFill>
                <a:schemeClr val="accent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724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6B1EF-45A1-4176-A73A-CB9458F0748C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8">
            <a:extLst>
              <a:ext uri="{FF2B5EF4-FFF2-40B4-BE49-F238E27FC236}">
                <a16:creationId xmlns:a16="http://schemas.microsoft.com/office/drawing/2014/main" id="{4A9D5D82-A5DA-4EE7-B298-A1633817D7F3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48196-20FC-4EBD-9759-87D2B870BF1E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E7BBFD-F35E-4763-BC64-15143857519A}"/>
              </a:ext>
            </a:extLst>
          </p:cNvPr>
          <p:cNvSpPr/>
          <p:nvPr/>
        </p:nvSpPr>
        <p:spPr>
          <a:xfrm>
            <a:off x="1068953" y="1275929"/>
            <a:ext cx="1082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고령암환자와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일반인구의 노인장기요양보험 인정자의 인정등급 비교</a:t>
            </a:r>
            <a:endParaRPr lang="en-US" altLang="ko-KR" sz="1700" u="sng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EEA6-43AE-483C-8C7E-FB7B4DF9963E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암환자와 일반인구의 장기요양 인정등급 비교</a:t>
            </a:r>
            <a:endParaRPr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9B3B-BBC1-43D6-9E76-9E958A3E55FF}"/>
              </a:ext>
            </a:extLst>
          </p:cNvPr>
          <p:cNvSpPr txBox="1"/>
          <p:nvPr/>
        </p:nvSpPr>
        <p:spPr>
          <a:xfrm>
            <a:off x="971866" y="6319958"/>
            <a:ext cx="7163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13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고령암환자와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매칭된 고령의 일반인구의 장기요양 인정등급 비교</a:t>
            </a:r>
          </a:p>
        </p:txBody>
      </p:sp>
      <p:pic>
        <p:nvPicPr>
          <p:cNvPr id="13314" name="_x112959736" descr="EMB000027dcbf59">
            <a:extLst>
              <a:ext uri="{FF2B5EF4-FFF2-40B4-BE49-F238E27FC236}">
                <a16:creationId xmlns:a16="http://schemas.microsoft.com/office/drawing/2014/main" id="{6AD5E9A3-CD6F-426E-8031-C350945C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6" y="1779296"/>
            <a:ext cx="7200000" cy="22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_x112960024" descr="EMB000027dcbf5a">
            <a:extLst>
              <a:ext uri="{FF2B5EF4-FFF2-40B4-BE49-F238E27FC236}">
                <a16:creationId xmlns:a16="http://schemas.microsoft.com/office/drawing/2014/main" id="{5A00AAEC-EA6D-40FD-80B5-2262A9C64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6" y="4012721"/>
            <a:ext cx="7200000" cy="222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D66D840-1DDB-4E0F-9ECA-DAFF8610F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BE5067-DFA6-483F-8434-510C994D5D70}"/>
              </a:ext>
            </a:extLst>
          </p:cNvPr>
          <p:cNvSpPr/>
          <p:nvPr/>
        </p:nvSpPr>
        <p:spPr>
          <a:xfrm>
            <a:off x="8181129" y="1779296"/>
            <a:ext cx="3039005" cy="245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남성의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일반인구와 비교해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고령암환자의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1, 2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등급에 비율에 큰 차이는 없으나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상대적으로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비율이 낮게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비율이 높게 나타남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</a:t>
            </a:r>
          </a:p>
          <a:p>
            <a:pPr marL="360000" lvl="1" indent="-342900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여성의 경우에는 일반인구와 비교해 전반적으로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1-3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등급의 비율이 낮게 나타남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220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6B1EF-45A1-4176-A73A-CB9458F0748C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- 14 -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8">
            <a:extLst>
              <a:ext uri="{FF2B5EF4-FFF2-40B4-BE49-F238E27FC236}">
                <a16:creationId xmlns:a16="http://schemas.microsoft.com/office/drawing/2014/main" id="{4A9D5D82-A5DA-4EE7-B298-A1633817D7F3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48196-20FC-4EBD-9759-87D2B870BF1E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EEA6-43AE-483C-8C7E-FB7B4DF9963E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암환자와 일반인구의 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 인정점수 비교</a:t>
            </a:r>
            <a:endParaRPr lang="ko-KR" altLang="en-US" sz="3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DCF666-7B3E-4E18-88AD-51860A15F95F}"/>
              </a:ext>
            </a:extLst>
          </p:cNvPr>
          <p:cNvSpPr/>
          <p:nvPr/>
        </p:nvSpPr>
        <p:spPr>
          <a:xfrm>
            <a:off x="1067148" y="1277447"/>
            <a:ext cx="10820959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인정조사 중 등급을 받은 건에 한하여 인정조사 항목별 점수 비교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전후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(08-09)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신청된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 인정조사점수에서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7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간호점수 영역이 일반인구와 비교 시 높음</a:t>
            </a:r>
            <a:endParaRPr lang="en-US" altLang="ko-KR" sz="1700" u="sng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행동영역에서는 일반인구와 비교 시 낮으며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인지영역과 재활영역에서는 큰 차이 없음</a:t>
            </a:r>
            <a:endParaRPr lang="en-US" altLang="ko-KR" sz="1700" u="sng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8955CC-7B6E-4710-BA45-B5E508AE1674}"/>
              </a:ext>
            </a:extLst>
          </p:cNvPr>
          <p:cNvGrpSpPr/>
          <p:nvPr/>
        </p:nvGrpSpPr>
        <p:grpSpPr>
          <a:xfrm>
            <a:off x="527476" y="2898701"/>
            <a:ext cx="11175149" cy="2674938"/>
            <a:chOff x="527476" y="2898701"/>
            <a:chExt cx="11175149" cy="2674938"/>
          </a:xfrm>
        </p:grpSpPr>
        <p:pic>
          <p:nvPicPr>
            <p:cNvPr id="14337" name="_x112961032" descr="EMB000027dcbf5b">
              <a:extLst>
                <a:ext uri="{FF2B5EF4-FFF2-40B4-BE49-F238E27FC236}">
                  <a16:creationId xmlns:a16="http://schemas.microsoft.com/office/drawing/2014/main" id="{0E0C1845-D004-4450-9229-8821F69B9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100" y="2898702"/>
              <a:ext cx="2765213" cy="2608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39" name="_x185922168" descr="EMB000027dcbf5c">
              <a:extLst>
                <a:ext uri="{FF2B5EF4-FFF2-40B4-BE49-F238E27FC236}">
                  <a16:creationId xmlns:a16="http://schemas.microsoft.com/office/drawing/2014/main" id="{956CC2BA-C7F3-40C2-8434-4789C0156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76" y="2898701"/>
              <a:ext cx="2765212" cy="2608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1" name="_x112961032" descr="EMB000027dcbf5d">
              <a:extLst>
                <a:ext uri="{FF2B5EF4-FFF2-40B4-BE49-F238E27FC236}">
                  <a16:creationId xmlns:a16="http://schemas.microsoft.com/office/drawing/2014/main" id="{99762E91-EE54-4188-9EB3-10AD4B652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788" y="2898701"/>
              <a:ext cx="2765212" cy="267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3" name="_x185921016" descr="EMB000027dcbf5e">
              <a:extLst>
                <a:ext uri="{FF2B5EF4-FFF2-40B4-BE49-F238E27FC236}">
                  <a16:creationId xmlns:a16="http://schemas.microsoft.com/office/drawing/2014/main" id="{BCCD3AA3-421F-4DEF-BE00-BDBC39D37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7413" y="2898701"/>
              <a:ext cx="2765212" cy="267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45874F-7E58-4930-BE39-7A26006944CE}"/>
              </a:ext>
            </a:extLst>
          </p:cNvPr>
          <p:cNvSpPr txBox="1"/>
          <p:nvPr/>
        </p:nvSpPr>
        <p:spPr>
          <a:xfrm>
            <a:off x="2552520" y="5553111"/>
            <a:ext cx="7163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14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. 2009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고령암환자와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매칭된 고령의 일반인구의 노인장기요양보험 인정조사 항목별 점수 비교</a:t>
            </a:r>
          </a:p>
        </p:txBody>
      </p:sp>
    </p:spTree>
    <p:extLst>
      <p:ext uri="{BB962C8B-B14F-4D97-AF65-F5344CB8AC3E}">
        <p14:creationId xmlns:p14="http://schemas.microsoft.com/office/powerpoint/2010/main" val="362410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6B1EF-45A1-4176-A73A-CB9458F0748C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- 14 -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8">
            <a:extLst>
              <a:ext uri="{FF2B5EF4-FFF2-40B4-BE49-F238E27FC236}">
                <a16:creationId xmlns:a16="http://schemas.microsoft.com/office/drawing/2014/main" id="{4A9D5D82-A5DA-4EE7-B298-A1633817D7F3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48196-20FC-4EBD-9759-87D2B870BF1E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EEA6-43AE-483C-8C7E-FB7B4DF9963E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암환자와 일반인구의 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 인정점수 비교</a:t>
            </a:r>
            <a:endParaRPr lang="ko-KR" altLang="en-US" sz="3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09A244-AAA8-4E53-9799-31A5AEA8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99" y="1509844"/>
            <a:ext cx="7256402" cy="39284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16E3E-5DA3-4C01-ABFA-1C3D8EAB11AE}"/>
              </a:ext>
            </a:extLst>
          </p:cNvPr>
          <p:cNvSpPr/>
          <p:nvPr/>
        </p:nvSpPr>
        <p:spPr>
          <a:xfrm>
            <a:off x="6128143" y="2101167"/>
            <a:ext cx="3596058" cy="76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16887-F48E-48BA-B9AC-89327E3F5E56}"/>
              </a:ext>
            </a:extLst>
          </p:cNvPr>
          <p:cNvSpPr txBox="1"/>
          <p:nvPr/>
        </p:nvSpPr>
        <p:spPr>
          <a:xfrm>
            <a:off x="5322316" y="1714591"/>
            <a:ext cx="3997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b="1" dirty="0" err="1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암성</a:t>
            </a:r>
            <a:r>
              <a:rPr lang="ko-KR" altLang="en-US" sz="15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통증 간호에 대한 문항 존재</a:t>
            </a:r>
          </a:p>
        </p:txBody>
      </p:sp>
    </p:spTree>
    <p:extLst>
      <p:ext uri="{BB962C8B-B14F-4D97-AF65-F5344CB8AC3E}">
        <p14:creationId xmlns:p14="http://schemas.microsoft.com/office/powerpoint/2010/main" val="174586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1256C5-69AE-40AC-81AC-FC3E13AB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456904"/>
            <a:ext cx="10951573" cy="4351338"/>
          </a:xfrm>
        </p:spPr>
        <p:txBody>
          <a:bodyPr anchor="ctr">
            <a:noAutofit/>
          </a:bodyPr>
          <a:lstStyle/>
          <a:p>
            <a:pPr marL="637200" lvl="2" indent="-342900" algn="just" fontAlgn="base">
              <a:lnSpc>
                <a:spcPct val="150000"/>
              </a:lnSpc>
              <a:spcAft>
                <a:spcPts val="500"/>
              </a:spcAft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성별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장기요양보험 이용과 인정등급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영역별 점수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에 차이를 보임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637200" lvl="2" indent="-342900" algn="just" fontAlgn="base">
              <a:lnSpc>
                <a:spcPct val="150000"/>
              </a:lnSpc>
              <a:spcAft>
                <a:spcPts val="500"/>
              </a:spcAft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뇌 및 중추신경계 암환자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(65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56.7%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가 장기요양보험 신청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637200" lvl="2" indent="-342900" algn="just" fontAlgn="base">
              <a:lnSpc>
                <a:spcPct val="150000"/>
              </a:lnSpc>
              <a:spcAft>
                <a:spcPts val="500"/>
              </a:spcAft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암환자는 일반인구 대비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1094400" lvl="3" indent="-342900" algn="just" fontAlgn="base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암 진단 전후로 장기요양보험 신청율이 높으나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인정율은 일반인구와 비교 시 낮음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바탕" panose="02030604000101010101" pitchFamily="18" charset="-127"/>
            </a:endParaRPr>
          </a:p>
          <a:p>
            <a:pPr marL="1094400" lvl="3" indent="-342900" algn="just" fontAlgn="base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암 장기 생존자의 경우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일반인구와 신청율과 인정율이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유사해함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47BF2-E0FF-4787-9BB1-D3D4F4EC4D43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자유형 8">
            <a:extLst>
              <a:ext uri="{FF2B5EF4-FFF2-40B4-BE49-F238E27FC236}">
                <a16:creationId xmlns:a16="http://schemas.microsoft.com/office/drawing/2014/main" id="{EE73002B-AD40-45AB-B0D7-EEB50D049D59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0BDC63-B5F3-4C1D-A9DD-9063AF25313B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69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1256C5-69AE-40AC-81AC-FC3E13AB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20" y="1453308"/>
            <a:ext cx="10670225" cy="4351338"/>
          </a:xfrm>
        </p:spPr>
        <p:txBody>
          <a:bodyPr anchor="ctr">
            <a:noAutofit/>
          </a:bodyPr>
          <a:lstStyle/>
          <a:p>
            <a:pPr marL="342900" lvl="2" indent="-342900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 연구는 암환자의 질병 부담 감소와 삶의 질 향상을 위해</a:t>
            </a:r>
            <a:r>
              <a:rPr lang="en-US" altLang="ko-KR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고령 암환자의 장기요양보험 이용 현황을 파악함</a:t>
            </a:r>
            <a:endParaRPr lang="en-US" altLang="ko-KR" sz="1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2" indent="-342900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요양기관 내 완화의료 시설을 비롯한 관련 정책 개발의 근거와 방향성 제시 가능</a:t>
            </a:r>
            <a:endParaRPr lang="en-US" altLang="ko-KR" sz="1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2" indent="-342900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암연구에서의 건강보험 공단 자료 활용 가치 증대하여</a:t>
            </a:r>
            <a:r>
              <a:rPr lang="en-US" altLang="ko-KR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 관리 및 국민 보건 증진에 기여 </a:t>
            </a:r>
            <a:endParaRPr lang="en-US" altLang="ko-KR" sz="1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2" indent="-342900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빅데이터 기반 보건의료연구와 </a:t>
            </a:r>
            <a:r>
              <a:rPr lang="en-US" altLang="ko-KR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산업혁명 시대의 새로운 가치 창출에 기여할 수 있음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47BF2-E0FF-4787-9BB1-D3D4F4EC4D43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자유형 8">
            <a:extLst>
              <a:ext uri="{FF2B5EF4-FFF2-40B4-BE49-F238E27FC236}">
                <a16:creationId xmlns:a16="http://schemas.microsoft.com/office/drawing/2014/main" id="{EE73002B-AD40-45AB-B0D7-EEB50D049D59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기대효과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0BDC63-B5F3-4C1D-A9DD-9063AF25313B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81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2D941EA-A4C9-4D64-8507-307B6104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5872"/>
            <a:ext cx="12191999" cy="2447385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>
              <a:lnSpc>
                <a:spcPts val="65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감사합니다</a:t>
            </a:r>
            <a:r>
              <a:rPr lang="en-US" altLang="ko-KR" sz="5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</a:t>
            </a:r>
            <a:endParaRPr lang="ko-KR" altLang="en-US" sz="50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4D842-9E01-44AE-B57B-8BCD09C129ED}"/>
              </a:ext>
            </a:extLst>
          </p:cNvPr>
          <p:cNvSpPr/>
          <p:nvPr/>
        </p:nvSpPr>
        <p:spPr>
          <a:xfrm>
            <a:off x="8838377" y="1095877"/>
            <a:ext cx="30267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5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비상근전문위원 최종보고회</a:t>
            </a:r>
          </a:p>
        </p:txBody>
      </p:sp>
      <p:pic>
        <p:nvPicPr>
          <p:cNvPr id="7" name="Picture 10" descr="79">
            <a:extLst>
              <a:ext uri="{FF2B5EF4-FFF2-40B4-BE49-F238E27FC236}">
                <a16:creationId xmlns:a16="http://schemas.microsoft.com/office/drawing/2014/main" id="{267FD3A6-40AB-43D1-8CA6-1C9480F9C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889" y="235231"/>
            <a:ext cx="1787752" cy="514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5446E9-4CDF-4909-B637-89BDD63D13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17275" r="9244" b="8569"/>
          <a:stretch/>
        </p:blipFill>
        <p:spPr>
          <a:xfrm>
            <a:off x="9459327" y="235231"/>
            <a:ext cx="2447784" cy="583715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C0443EB8-6536-4C54-89E1-5CA78144DBE4}"/>
              </a:ext>
            </a:extLst>
          </p:cNvPr>
          <p:cNvSpPr txBox="1">
            <a:spLocks/>
          </p:cNvSpPr>
          <p:nvPr/>
        </p:nvSpPr>
        <p:spPr>
          <a:xfrm>
            <a:off x="2206882" y="4230188"/>
            <a:ext cx="7583072" cy="2243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 과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건강보험 및 사회정책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  속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국립암센터 </a:t>
            </a:r>
            <a:r>
              <a:rPr lang="ko-KR" altLang="en-US" sz="22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국제암대학원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대학교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암관리학과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l">
              <a:lnSpc>
                <a:spcPct val="100000"/>
              </a:lnSpc>
              <a:spcBef>
                <a:spcPts val="20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전문 위원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현 순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부교수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E-mail :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  <a:hlinkClick r:id="rId5"/>
              </a:rPr>
              <a:t>hscho@ncc.re.kr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공동연구원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이상희  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0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9F433F-B1A2-4E9C-B3F3-B11C9CFEC35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- 1 -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자유형 8">
            <a:extLst>
              <a:ext uri="{FF2B5EF4-FFF2-40B4-BE49-F238E27FC236}">
                <a16:creationId xmlns:a16="http://schemas.microsoft.com/office/drawing/2014/main" id="{6BA70E43-042E-46A8-9A42-13F9DA22CC80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연구배경 및 목적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A3085D-09E4-40BB-A752-236A93C424DC}"/>
              </a:ext>
            </a:extLst>
          </p:cNvPr>
          <p:cNvSpPr/>
          <p:nvPr/>
        </p:nvSpPr>
        <p:spPr>
          <a:xfrm>
            <a:off x="19964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38241A-F4DF-4A59-A184-B33403BDA1C3}"/>
              </a:ext>
            </a:extLst>
          </p:cNvPr>
          <p:cNvGrpSpPr/>
          <p:nvPr/>
        </p:nvGrpSpPr>
        <p:grpSpPr>
          <a:xfrm>
            <a:off x="871163" y="1290146"/>
            <a:ext cx="11116520" cy="4535487"/>
            <a:chOff x="901308" y="1310243"/>
            <a:chExt cx="11116520" cy="45354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8D8AFA-9B21-449A-9938-D88A08597EBA}"/>
                </a:ext>
              </a:extLst>
            </p:cNvPr>
            <p:cNvSpPr/>
            <p:nvPr/>
          </p:nvSpPr>
          <p:spPr>
            <a:xfrm>
              <a:off x="5944002" y="3776198"/>
              <a:ext cx="3977471" cy="1871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63B88F-695C-4E15-A254-203A9E7E36EE}"/>
                </a:ext>
              </a:extLst>
            </p:cNvPr>
            <p:cNvGrpSpPr/>
            <p:nvPr/>
          </p:nvGrpSpPr>
          <p:grpSpPr>
            <a:xfrm>
              <a:off x="901308" y="1310243"/>
              <a:ext cx="11116520" cy="4535487"/>
              <a:chOff x="680244" y="1268413"/>
              <a:chExt cx="11116520" cy="4535487"/>
            </a:xfrm>
          </p:grpSpPr>
          <p:sp>
            <p:nvSpPr>
              <p:cNvPr id="27" name="Oval 19">
                <a:extLst>
                  <a:ext uri="{FF2B5EF4-FFF2-40B4-BE49-F238E27FC236}">
                    <a16:creationId xmlns:a16="http://schemas.microsoft.com/office/drawing/2014/main" id="{2DFB2988-4034-4E87-8AEA-1EF291610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7088" y="2492375"/>
                <a:ext cx="4679950" cy="331152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41960"/>
                </a:schemeClr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0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6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 b="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01F60701-A458-45E4-8761-3E2ECEAB8E4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244" y="1513511"/>
                <a:ext cx="2595562" cy="7937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</a:pPr>
                <a:r>
                  <a:rPr kumimoji="1" lang="ko-KR" altLang="en-US" sz="3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적용대상</a:t>
                </a:r>
              </a:p>
              <a:p>
                <a:pPr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ko-KR" sz="27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      - </a:t>
                </a:r>
                <a:r>
                  <a:rPr lang="ko-KR" altLang="en-US" sz="27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전국민</a:t>
                </a:r>
              </a:p>
            </p:txBody>
          </p:sp>
          <p:sp>
            <p:nvSpPr>
              <p:cNvPr id="23" name="Rectangle 28">
                <a:extLst>
                  <a:ext uri="{FF2B5EF4-FFF2-40B4-BE49-F238E27FC236}">
                    <a16:creationId xmlns:a16="http://schemas.microsoft.com/office/drawing/2014/main" id="{43AB1189-8E80-4D0A-9A89-A1EA8E5D6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837" y="1268413"/>
                <a:ext cx="8016927" cy="165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0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6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ko-KR" altLang="en-US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장기요양신청 대상</a:t>
                </a:r>
              </a:p>
              <a:p>
                <a:pPr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   </a:t>
                </a: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- 65</a:t>
                </a: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세 이상 노인 및 노인성 질병을 가진 </a:t>
                </a: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65</a:t>
                </a: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세 미만 국민</a:t>
                </a: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</a:t>
                </a:r>
                <a:r>
                  <a:rPr lang="ko-KR" altLang="en-US" sz="1500" b="0" dirty="0" err="1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건보</a:t>
                </a: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</a:t>
                </a:r>
                <a:r>
                  <a:rPr lang="ko-KR" altLang="en-US" sz="1500" b="0" dirty="0" err="1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적용자</a:t>
                </a: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</a:t>
                </a: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+ </a:t>
                </a: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의료급여 </a:t>
                </a:r>
                <a:r>
                  <a:rPr lang="ko-KR" altLang="en-US" sz="1500" b="0" dirty="0" err="1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적용자</a:t>
                </a: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    </a:t>
                </a:r>
                <a:r>
                  <a:rPr lang="en-US" altLang="ko-KR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※ </a:t>
                </a:r>
                <a:r>
                  <a:rPr lang="ko-KR" altLang="en-US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노인성 질병 </a:t>
                </a:r>
                <a:r>
                  <a:rPr lang="en-US" altLang="ko-KR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: </a:t>
                </a:r>
                <a:r>
                  <a:rPr lang="ko-KR" altLang="en-US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치매</a:t>
                </a:r>
                <a:r>
                  <a:rPr lang="en-US" altLang="ko-KR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, </a:t>
                </a:r>
                <a:r>
                  <a:rPr lang="ko-KR" altLang="en-US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뇌혈관 질환</a:t>
                </a:r>
                <a:r>
                  <a:rPr lang="en-US" altLang="ko-KR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, </a:t>
                </a:r>
                <a:r>
                  <a:rPr lang="ko-KR" altLang="en-US" sz="1500" b="0" dirty="0" err="1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파킨슨</a:t>
                </a:r>
                <a:r>
                  <a:rPr lang="ko-KR" altLang="en-US" sz="1500" b="0" dirty="0">
                    <a:solidFill>
                      <a:srgbClr val="FF0066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병 및 관련질환</a:t>
                </a:r>
              </a:p>
            </p:txBody>
          </p:sp>
          <p:sp>
            <p:nvSpPr>
              <p:cNvPr id="25" name="Rectangle 30">
                <a:extLst>
                  <a:ext uri="{FF2B5EF4-FFF2-40B4-BE49-F238E27FC236}">
                    <a16:creationId xmlns:a16="http://schemas.microsoft.com/office/drawing/2014/main" id="{952498A9-8518-49D1-9833-BA40CECA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2606382"/>
                <a:ext cx="4992687" cy="187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0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6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ko-KR" altLang="en-US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수급대상자</a:t>
                </a:r>
              </a:p>
              <a:p>
                <a:pPr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     </a:t>
                </a: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- </a:t>
                </a: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혼자 일상생활이 어려운 자로서</a:t>
                </a:r>
              </a:p>
              <a:p>
                <a:pPr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ko-KR" altLang="en-US" sz="1500" b="0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     </a:t>
                </a:r>
                <a:r>
                  <a:rPr lang="en-US" altLang="ko-KR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-</a:t>
                </a:r>
                <a:r>
                  <a:rPr lang="en-US" altLang="ko-KR" sz="1500" b="0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</a:t>
                </a:r>
                <a:r>
                  <a:rPr lang="ko-KR" altLang="en-US" sz="1500" b="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장기요양등급 판정위원회에 등급판정을 받은 자 </a:t>
                </a:r>
              </a:p>
            </p:txBody>
          </p:sp>
          <p:sp>
            <p:nvSpPr>
              <p:cNvPr id="26" name="Oval 26">
                <a:extLst>
                  <a:ext uri="{FF2B5EF4-FFF2-40B4-BE49-F238E27FC236}">
                    <a16:creationId xmlns:a16="http://schemas.microsoft.com/office/drawing/2014/main" id="{F7841615-6422-4AAD-8C21-0C16DAAA6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22488" y="2706688"/>
                <a:ext cx="3168650" cy="2879725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4196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0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6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 b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28" name="Picture 4" descr="Untitled-1">
                <a:extLst>
                  <a:ext uri="{FF2B5EF4-FFF2-40B4-BE49-F238E27FC236}">
                    <a16:creationId xmlns:a16="http://schemas.microsoft.com/office/drawing/2014/main" id="{87E57507-B56A-423E-88A3-38F8769D1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25" y="4219575"/>
                <a:ext cx="355600" cy="808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5" descr="Untitled-1">
                <a:extLst>
                  <a:ext uri="{FF2B5EF4-FFF2-40B4-BE49-F238E27FC236}">
                    <a16:creationId xmlns:a16="http://schemas.microsoft.com/office/drawing/2014/main" id="{3F1976F4-FAE8-4AEA-A2A5-AC7777DA53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4650" y="3786188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6" descr="Untitled-1">
                <a:extLst>
                  <a:ext uri="{FF2B5EF4-FFF2-40B4-BE49-F238E27FC236}">
                    <a16:creationId xmlns:a16="http://schemas.microsoft.com/office/drawing/2014/main" id="{0533DFBB-1724-436A-A9A6-EC7BD5EFC3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8888" y="3211513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7" descr="Untitled-1">
                <a:extLst>
                  <a:ext uri="{FF2B5EF4-FFF2-40B4-BE49-F238E27FC236}">
                    <a16:creationId xmlns:a16="http://schemas.microsoft.com/office/drawing/2014/main" id="{AFCC707C-BEF5-4C30-833B-AC0585CB32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0550" y="2922588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8" descr="Untitled-1">
                <a:extLst>
                  <a:ext uri="{FF2B5EF4-FFF2-40B4-BE49-F238E27FC236}">
                    <a16:creationId xmlns:a16="http://schemas.microsoft.com/office/drawing/2014/main" id="{7FEAD7DF-8A6E-42C1-959E-20DD1B5BA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2850" y="3211513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9" descr="Untitled-1">
                <a:extLst>
                  <a:ext uri="{FF2B5EF4-FFF2-40B4-BE49-F238E27FC236}">
                    <a16:creationId xmlns:a16="http://schemas.microsoft.com/office/drawing/2014/main" id="{CB68EB1C-C581-44B3-9670-E785CD5C2D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6588" y="2835275"/>
                <a:ext cx="355600" cy="808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10" descr="Untitled-1">
                <a:extLst>
                  <a:ext uri="{FF2B5EF4-FFF2-40B4-BE49-F238E27FC236}">
                    <a16:creationId xmlns:a16="http://schemas.microsoft.com/office/drawing/2014/main" id="{C8182330-0604-4551-8798-664D9498BA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375" y="4435475"/>
                <a:ext cx="355600" cy="808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1" descr="Untitled-1">
                <a:extLst>
                  <a:ext uri="{FF2B5EF4-FFF2-40B4-BE49-F238E27FC236}">
                    <a16:creationId xmlns:a16="http://schemas.microsoft.com/office/drawing/2014/main" id="{2C291C54-FCC5-4672-A87C-15206D083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688" y="3427413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16" descr="Untitled-1">
                <a:extLst>
                  <a:ext uri="{FF2B5EF4-FFF2-40B4-BE49-F238E27FC236}">
                    <a16:creationId xmlns:a16="http://schemas.microsoft.com/office/drawing/2014/main" id="{1FB23ACF-6A4E-4F1D-B158-91FA06B555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6750" y="4435475"/>
                <a:ext cx="355600" cy="808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18" descr="Untitled-1">
                <a:extLst>
                  <a:ext uri="{FF2B5EF4-FFF2-40B4-BE49-F238E27FC236}">
                    <a16:creationId xmlns:a16="http://schemas.microsoft.com/office/drawing/2014/main" id="{B0038C24-3E8F-4F86-B979-7F49D21238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2850" y="4146550"/>
                <a:ext cx="355600" cy="808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Oval 21">
                <a:extLst>
                  <a:ext uri="{FF2B5EF4-FFF2-40B4-BE49-F238E27FC236}">
                    <a16:creationId xmlns:a16="http://schemas.microsoft.com/office/drawing/2014/main" id="{7EECFCA4-AF33-438D-BC5D-C56FD414E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62350" y="3067050"/>
                <a:ext cx="1441450" cy="136842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  <a:alpha val="41960"/>
                </a:schemeClr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0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6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 b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39" name="Picture 22" descr="Untitled-1">
                <a:extLst>
                  <a:ext uri="{FF2B5EF4-FFF2-40B4-BE49-F238E27FC236}">
                    <a16:creationId xmlns:a16="http://schemas.microsoft.com/office/drawing/2014/main" id="{75C5E9AD-26F3-488E-9FB8-08C9ECFE7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4425" y="4003675"/>
                <a:ext cx="355600" cy="808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3" descr="Untitled-1">
                <a:extLst>
                  <a:ext uri="{FF2B5EF4-FFF2-40B4-BE49-F238E27FC236}">
                    <a16:creationId xmlns:a16="http://schemas.microsoft.com/office/drawing/2014/main" id="{6E0BC3D7-78DB-42B6-B95F-44A94AE6E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538" y="3427413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24" descr="Untitled-1">
                <a:extLst>
                  <a:ext uri="{FF2B5EF4-FFF2-40B4-BE49-F238E27FC236}">
                    <a16:creationId xmlns:a16="http://schemas.microsoft.com/office/drawing/2014/main" id="{73161C2E-F653-464E-A425-AAC6D40738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175" y="3138488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25" descr="Untitled-1">
                <a:extLst>
                  <a:ext uri="{FF2B5EF4-FFF2-40B4-BE49-F238E27FC236}">
                    <a16:creationId xmlns:a16="http://schemas.microsoft.com/office/drawing/2014/main" id="{B128C480-F0A8-4A66-A463-282EBB50FA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8250" y="3427413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27" descr="Untitled-1">
                <a:extLst>
                  <a:ext uri="{FF2B5EF4-FFF2-40B4-BE49-F238E27FC236}">
                    <a16:creationId xmlns:a16="http://schemas.microsoft.com/office/drawing/2014/main" id="{1242E0E5-C616-4C6B-8FC8-8A386D0CA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8025" y="4722813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Line 33">
                <a:extLst>
                  <a:ext uri="{FF2B5EF4-FFF2-40B4-BE49-F238E27FC236}">
                    <a16:creationId xmlns:a16="http://schemas.microsoft.com/office/drawing/2014/main" id="{5B5D6470-CF68-47CB-806B-D0E58C808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6380" y="3067050"/>
                <a:ext cx="714758" cy="261143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45" name="Picture 34" descr="Untitled-1">
                <a:extLst>
                  <a:ext uri="{FF2B5EF4-FFF2-40B4-BE49-F238E27FC236}">
                    <a16:creationId xmlns:a16="http://schemas.microsoft.com/office/drawing/2014/main" id="{73D29BAB-52E7-433F-9211-083CA79BEA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0050" y="4506913"/>
                <a:ext cx="355600" cy="80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Line 29">
                <a:extLst>
                  <a:ext uri="{FF2B5EF4-FFF2-40B4-BE49-F238E27FC236}">
                    <a16:creationId xmlns:a16="http://schemas.microsoft.com/office/drawing/2014/main" id="{1D667A1D-B5A4-4687-B65B-EBEA42C26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675" y="1628775"/>
                <a:ext cx="863600" cy="1370013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47" name="Line 31">
                <a:extLst>
                  <a:ext uri="{FF2B5EF4-FFF2-40B4-BE49-F238E27FC236}">
                    <a16:creationId xmlns:a16="http://schemas.microsoft.com/office/drawing/2014/main" id="{40A5274A-1818-4BCC-872B-A1B19A02B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813" y="1928813"/>
                <a:ext cx="474662" cy="1428750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49" name="Picture 23" descr="Untitled-1">
                <a:extLst>
                  <a:ext uri="{FF2B5EF4-FFF2-40B4-BE49-F238E27FC236}">
                    <a16:creationId xmlns:a16="http://schemas.microsoft.com/office/drawing/2014/main" id="{D8F99C1D-2245-41BE-8D53-A429060D6F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7476" y="3975793"/>
                <a:ext cx="611187" cy="1388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9E909D3-6BF3-49F8-84C4-7A0E3996BC60}"/>
                  </a:ext>
                </a:extLst>
              </p:cNvPr>
              <p:cNvSpPr/>
              <p:nvPr/>
            </p:nvSpPr>
            <p:spPr>
              <a:xfrm>
                <a:off x="6847889" y="4070868"/>
                <a:ext cx="2533066" cy="1198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65</a:t>
                </a:r>
                <a:r>
                  <a:rPr lang="ko-KR" altLang="en-US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세 이상의 노인 암환자</a:t>
                </a:r>
                <a:endPara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노인성질환 동반 </a:t>
                </a:r>
                <a:r>
                  <a:rPr lang="en-US" altLang="ko-KR" sz="1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?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통증관리 </a:t>
                </a:r>
                <a:r>
                  <a:rPr lang="en-US" altLang="ko-KR" sz="1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?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가사지원 </a:t>
                </a:r>
                <a:r>
                  <a:rPr lang="en-US" altLang="ko-KR" sz="1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88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9F433F-B1A2-4E9C-B3F3-B11C9CFEC35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- 2 -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자유형 8">
            <a:extLst>
              <a:ext uri="{FF2B5EF4-FFF2-40B4-BE49-F238E27FC236}">
                <a16:creationId xmlns:a16="http://schemas.microsoft.com/office/drawing/2014/main" id="{6BA70E43-042E-46A8-9A42-13F9DA22CC80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연구배경 및 목적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A3085D-09E4-40BB-A752-236A93C424DC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41E2538-6911-47C8-9214-D47A016A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19" y="5326185"/>
            <a:ext cx="10071641" cy="723625"/>
          </a:xfrm>
          <a:solidFill>
            <a:schemeClr val="accent4"/>
          </a:solidFill>
          <a:ln>
            <a:solidFill>
              <a:srgbClr val="002060"/>
            </a:solidFill>
          </a:ln>
        </p:spPr>
        <p:txBody>
          <a:bodyPr lIns="360000" tIns="180000" rIns="360000" bIns="180000">
            <a:noAutofit/>
          </a:bodyPr>
          <a:lstStyle/>
          <a:p>
            <a:pPr marL="457200" lvl="1" indent="0" algn="ctr">
              <a:lnSpc>
                <a:spcPts val="3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 생존 관리와 장기요양 정책 개발의 근거와 방향성 제시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27CC0C1-37F2-41BC-B523-CB25AB14A4E2}"/>
              </a:ext>
            </a:extLst>
          </p:cNvPr>
          <p:cNvSpPr txBox="1">
            <a:spLocks/>
          </p:cNvSpPr>
          <p:nvPr/>
        </p:nvSpPr>
        <p:spPr>
          <a:xfrm>
            <a:off x="847719" y="1531815"/>
            <a:ext cx="10493828" cy="2236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850" lvl="1" indent="-285750" fontAlgn="base">
              <a:lnSpc>
                <a:spcPts val="3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r>
              <a:rPr lang="ko-KR" altLang="en-US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연구 목적 </a:t>
            </a:r>
            <a:r>
              <a:rPr lang="en-US" altLang="ko-KR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</a:t>
            </a:r>
          </a:p>
          <a:p>
            <a:pPr marL="0" lvl="1" indent="0" algn="ctr" fontAlgn="base">
              <a:lnSpc>
                <a:spcPts val="3000"/>
              </a:lnSpc>
              <a:spcAft>
                <a:spcPts val="500"/>
              </a:spcAft>
              <a:buNone/>
            </a:pPr>
            <a:r>
              <a:rPr lang="en-US" altLang="ko-KR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국민건강보험공단 자료를 이용하여 고령 암환자의 질병 부담 측정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122850" lvl="1" indent="-285750" fontAlgn="base">
              <a:lnSpc>
                <a:spcPts val="3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endParaRPr lang="en-US" altLang="ko-KR" b="1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122850" lvl="1" indent="-285750" fontAlgn="base">
              <a:lnSpc>
                <a:spcPts val="3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r>
              <a:rPr lang="ko-KR" altLang="en-US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연구 내용 </a:t>
            </a:r>
            <a:r>
              <a:rPr lang="en-US" altLang="ko-KR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</a:t>
            </a:r>
            <a:r>
              <a:rPr lang="ko-KR" altLang="en-US" sz="240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암환자의 장기요양보험 이용 현황 파악</a:t>
            </a:r>
            <a:endParaRPr lang="en-US" altLang="ko-KR" sz="2400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고령 암환자 중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장기요양보험 수급자의 생존 예후 분석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914400" lvl="2" indent="0">
              <a:lnSpc>
                <a:spcPct val="100000"/>
              </a:lnSpc>
              <a:spcAft>
                <a:spcPts val="500"/>
              </a:spcAft>
              <a:buNone/>
            </a:pP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3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D9139-40A4-4AC9-A8B2-CF5280A56135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- 3 -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9F7143A9-256F-4C93-88D6-66B919A254E7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연구 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48718-48F9-4C09-B066-298B0902D147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B69B69-D218-4D15-B8AD-20A9AD652861}"/>
              </a:ext>
            </a:extLst>
          </p:cNvPr>
          <p:cNvSpPr/>
          <p:nvPr/>
        </p:nvSpPr>
        <p:spPr>
          <a:xfrm>
            <a:off x="1184612" y="1829913"/>
            <a:ext cx="4536064" cy="38650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altLang="ko-KR" sz="19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2008-2019</a:t>
            </a:r>
            <a:r>
              <a:rPr lang="ko-KR" altLang="en-US" sz="19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암환자</a:t>
            </a:r>
            <a:r>
              <a:rPr lang="en-US" altLang="ko-KR" sz="19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장기요양보험   이용 현황                                                 </a:t>
            </a:r>
            <a:endParaRPr lang="en-US" altLang="ko-KR" sz="19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60000">
              <a:spcBef>
                <a:spcPts val="500"/>
              </a:spcBef>
              <a:spcAft>
                <a:spcPts val="10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성별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연령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(65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 이상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60000" indent="-285750">
              <a:spcBef>
                <a:spcPts val="20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900" b="1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암종별</a:t>
            </a:r>
            <a:r>
              <a:rPr lang="ko-KR" altLang="en-US" sz="19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장기요양보험 신청자</a:t>
            </a:r>
            <a:r>
              <a:rPr lang="en-US" altLang="ko-KR" sz="19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9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인정자</a:t>
            </a:r>
            <a:r>
              <a:rPr lang="en-US" altLang="ko-KR" sz="19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   </a:t>
            </a:r>
            <a:r>
              <a:rPr lang="ko-KR" altLang="en-US" sz="19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인정자 비교                                                </a:t>
            </a:r>
            <a:endParaRPr lang="en-US" altLang="ko-KR" sz="19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60000">
              <a:spcBef>
                <a:spcPts val="500"/>
              </a:spcBef>
              <a:spcAft>
                <a:spcPts val="1000"/>
              </a:spcAft>
            </a:pPr>
            <a:r>
              <a:rPr lang="en-US" altLang="ko-KR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인정율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인정점수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인정등급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24B4D535-21C1-4B24-B10B-B6A5309BBE69}"/>
              </a:ext>
            </a:extLst>
          </p:cNvPr>
          <p:cNvSpPr/>
          <p:nvPr/>
        </p:nvSpPr>
        <p:spPr>
          <a:xfrm>
            <a:off x="5823745" y="3476869"/>
            <a:ext cx="325365" cy="57117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B1F634-3630-45DF-9405-31F3B17F033D}"/>
              </a:ext>
            </a:extLst>
          </p:cNvPr>
          <p:cNvSpPr/>
          <p:nvPr/>
        </p:nvSpPr>
        <p:spPr>
          <a:xfrm>
            <a:off x="6252178" y="1829916"/>
            <a:ext cx="4536064" cy="38650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9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비암</a:t>
            </a:r>
            <a:r>
              <a:rPr lang="ko-KR" altLang="en-US" sz="19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일반인구 추출</a:t>
            </a:r>
            <a:endParaRPr lang="en-US" altLang="ko-KR" sz="19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60000">
              <a:spcBef>
                <a:spcPts val="500"/>
              </a:spcBef>
              <a:spcAft>
                <a:spcPts val="10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성별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연령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시도 매칭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marL="360000" indent="-285750">
              <a:spcBef>
                <a:spcPts val="20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9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암환자와 일반인구의 장기요양보험 이용 비교 분석</a:t>
            </a:r>
            <a:endParaRPr lang="en-US" altLang="ko-KR" sz="19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60000">
              <a:spcBef>
                <a:spcPts val="500"/>
              </a:spcBef>
              <a:spcAft>
                <a:spcPts val="500"/>
              </a:spcAft>
            </a:pP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성별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연령 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(65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 이상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암종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60000">
              <a:spcAft>
                <a:spcPts val="1000"/>
              </a:spcAft>
            </a:pP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인정율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인정점수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인정등급</a:t>
            </a:r>
          </a:p>
        </p:txBody>
      </p:sp>
    </p:spTree>
    <p:extLst>
      <p:ext uri="{BB962C8B-B14F-4D97-AF65-F5344CB8AC3E}">
        <p14:creationId xmlns:p14="http://schemas.microsoft.com/office/powerpoint/2010/main" val="6025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D9139-40A4-4AC9-A8B2-CF5280A56135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- 4 -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9F7143A9-256F-4C93-88D6-66B919A254E7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연구 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48718-48F9-4C09-B066-298B0902D147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65D654-E44B-4128-A3CC-8AE28122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2510"/>
            <a:ext cx="10972800" cy="3910143"/>
          </a:xfrm>
        </p:spPr>
        <p:txBody>
          <a:bodyPr>
            <a:noAutofit/>
          </a:bodyPr>
          <a:lstStyle/>
          <a:p>
            <a:pPr marL="580050" lvl="2" indent="-285750" algn="just" fontAlgn="base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r>
              <a:rPr lang="ko-KR" altLang="en-US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연구 자료 </a:t>
            </a:r>
            <a:r>
              <a:rPr lang="en-US" altLang="ko-KR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</a:t>
            </a:r>
            <a:r>
              <a:rPr lang="ko-KR" altLang="en-US" sz="18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건강보험 공단 국민건강정보 </a:t>
            </a:r>
            <a:r>
              <a:rPr lang="en-US" altLang="ko-KR" sz="18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DB (</a:t>
            </a:r>
            <a:r>
              <a:rPr lang="ko-KR" altLang="en-US" sz="18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노인장기요양</a:t>
            </a:r>
            <a:r>
              <a:rPr lang="en-US" altLang="ko-KR" sz="18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DB </a:t>
            </a:r>
            <a:r>
              <a:rPr lang="ko-KR" altLang="en-US" sz="18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포함 </a:t>
            </a:r>
            <a:r>
              <a:rPr lang="en-US" altLang="ko-KR" sz="18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 </a:t>
            </a:r>
          </a:p>
          <a:p>
            <a:pPr marL="580050" lvl="2" indent="-285750" algn="just" fontAlgn="base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endParaRPr lang="en-US" altLang="ko-KR" sz="1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580050" lvl="2" indent="-285750" algn="just" fontAlgn="base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r>
              <a:rPr lang="ko-KR" altLang="en-US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연구 대상자 </a:t>
            </a:r>
            <a:r>
              <a:rPr lang="en-US" altLang="ko-KR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</a:p>
          <a:p>
            <a:pPr marL="1551600" lvl="4" indent="-342900" algn="just" fontAlgn="base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전체 암환자 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(2008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년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-2019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년 이후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)</a:t>
            </a:r>
          </a:p>
          <a:p>
            <a:pPr marL="1551600" lvl="4" indent="-342900" algn="just" fontAlgn="base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altLang="ko-KR" sz="16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2009</a:t>
            </a:r>
            <a:r>
              <a:rPr lang="ko-KR" altLang="en-US" sz="16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년 암환자와 일반 인구 대조군 </a:t>
            </a:r>
            <a:r>
              <a:rPr lang="en-US" altLang="ko-KR" sz="16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kern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비암인구</a:t>
            </a:r>
            <a:r>
              <a:rPr lang="en-US" altLang="ko-KR" sz="16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)</a:t>
            </a:r>
          </a:p>
          <a:p>
            <a:pPr marL="580050" lvl="2" indent="-285750" algn="just" fontAlgn="base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endParaRPr lang="en-US" altLang="ko-KR" sz="1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0B82F07-A56E-4AFC-97E2-6D48173CD5ED}"/>
              </a:ext>
            </a:extLst>
          </p:cNvPr>
          <p:cNvSpPr txBox="1">
            <a:spLocks/>
          </p:cNvSpPr>
          <p:nvPr/>
        </p:nvSpPr>
        <p:spPr>
          <a:xfrm>
            <a:off x="1159122" y="3524857"/>
            <a:ext cx="9895022" cy="2786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200" lvl="2" indent="-342900" algn="just" fontAlgn="base">
              <a:lnSpc>
                <a:spcPct val="100000"/>
              </a:lnSpc>
              <a:spcAft>
                <a:spcPts val="500"/>
              </a:spcAft>
              <a:buFont typeface="+mj-ea"/>
              <a:buAutoNum type="circleNumDbPlain"/>
            </a:pPr>
            <a:endParaRPr lang="en-US" altLang="ko-KR" sz="1000" b="1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637200" lvl="2" indent="-342900" algn="just" fontAlgn="base">
              <a:lnSpc>
                <a:spcPct val="100000"/>
              </a:lnSpc>
              <a:spcAft>
                <a:spcPts val="500"/>
              </a:spcAft>
              <a:buFont typeface="+mj-ea"/>
              <a:buAutoNum type="circleNumDbPlain"/>
            </a:pPr>
            <a:r>
              <a:rPr lang="ko-KR" altLang="en-US" sz="1800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암환자의 장기요양 이용 현황 분석 </a:t>
            </a:r>
            <a:r>
              <a:rPr lang="en-US" altLang="ko-KR" sz="1800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</a:p>
          <a:p>
            <a:pPr marL="1037250" lvl="3" indent="-285750" algn="just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기초 통계 분석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성별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암종별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진단년도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별 비교</a:t>
            </a:r>
            <a:endParaRPr lang="en-US" altLang="ko-KR" sz="1400" kern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바탕" panose="02030604000101010101" pitchFamily="18" charset="-127"/>
            </a:endParaRPr>
          </a:p>
          <a:p>
            <a:pPr marL="1037250" lvl="3" indent="-285750" algn="just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Frequency matching,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kern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매칭변수로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진단 당시의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년도</a:t>
            </a:r>
            <a:r>
              <a:rPr lang="en-US" altLang="ko-KR" sz="1400" u="sng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연령</a:t>
            </a:r>
            <a:r>
              <a:rPr lang="en-US" altLang="ko-KR" sz="1400" u="sng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성별</a:t>
            </a:r>
            <a:r>
              <a:rPr lang="en-US" altLang="ko-KR" sz="1400" u="sng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u="sng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지역 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사용</a:t>
            </a:r>
            <a:endParaRPr lang="en-US" altLang="ko-KR" sz="1400" kern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바탕" panose="02030604000101010101" pitchFamily="18" charset="-127"/>
            </a:endParaRPr>
          </a:p>
          <a:p>
            <a:pPr marL="1037250" lvl="3" indent="-285750" algn="just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kern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매칭을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고려한 통계분석 방법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고려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건강상태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및 장기요양보험 이용 현황 비교</a:t>
            </a:r>
            <a:endParaRPr lang="en-US" altLang="ko-KR" sz="1400" kern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바탕" panose="02030604000101010101" pitchFamily="18" charset="-127"/>
            </a:endParaRPr>
          </a:p>
          <a:p>
            <a:pPr marL="751500" lvl="3" indent="0" fontAlgn="base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endParaRPr lang="en-US" altLang="ko-KR" sz="500" b="1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637200" lvl="2" indent="-342900" fontAlgn="base">
              <a:lnSpc>
                <a:spcPct val="100000"/>
              </a:lnSpc>
              <a:spcAft>
                <a:spcPts val="500"/>
              </a:spcAft>
              <a:buFont typeface="+mj-ea"/>
              <a:buAutoNum type="circleNumDbPlain"/>
            </a:pPr>
            <a:r>
              <a:rPr lang="ko-KR" altLang="en-US" sz="1800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시각화 </a:t>
            </a:r>
            <a:r>
              <a:rPr lang="en-US" altLang="ko-KR" sz="1800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(Visualization) :</a:t>
            </a:r>
          </a:p>
          <a:p>
            <a:pPr marL="1037250" lvl="3" indent="-285750" algn="just" fontAlgn="base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고령 암환자의 복잡한 건강상태를 시각화를 통해 의료이용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장기요양보험이용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비교 분석</a:t>
            </a:r>
            <a:endParaRPr lang="en-US" altLang="ko-KR" sz="1400" kern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바탕" panose="02030604000101010101" pitchFamily="18" charset="-127"/>
            </a:endParaRPr>
          </a:p>
          <a:p>
            <a:pPr marL="1037250" lvl="3" indent="-285750" algn="just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Network plot, tree map 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등을 활용한 건강상태 및 장기요양 보험</a:t>
            </a:r>
            <a:r>
              <a:rPr lang="en-US" altLang="ko-KR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의료이용 현황 표현</a:t>
            </a:r>
            <a:endParaRPr lang="en-US" altLang="ko-KR" sz="1400" kern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39CEC3E-A8FC-457D-9824-5495B9A2660B}"/>
              </a:ext>
            </a:extLst>
          </p:cNvPr>
          <p:cNvSpPr txBox="1">
            <a:spLocks/>
          </p:cNvSpPr>
          <p:nvPr/>
        </p:nvSpPr>
        <p:spPr>
          <a:xfrm>
            <a:off x="620233" y="3300813"/>
            <a:ext cx="10972800" cy="447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0050" lvl="2" indent="-285750" algn="just" fontAlgn="base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r>
              <a:rPr lang="ko-KR" altLang="en-US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통계분석 방법 </a:t>
            </a:r>
            <a:r>
              <a:rPr lang="en-US" altLang="ko-KR" b="1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endParaRPr lang="en-US" altLang="ko-KR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43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D9139-40A4-4AC9-A8B2-CF5280A56135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- 4 -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9F7143A9-256F-4C93-88D6-66B919A254E7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연구 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48718-48F9-4C09-B066-298B0902D147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F5FA0-1EA0-480A-A19A-0F507DD5E9B6}"/>
              </a:ext>
            </a:extLst>
          </p:cNvPr>
          <p:cNvSpPr txBox="1"/>
          <p:nvPr/>
        </p:nvSpPr>
        <p:spPr>
          <a:xfrm>
            <a:off x="3301344" y="5748630"/>
            <a:ext cx="3240579" cy="32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 진단 년도 </a:t>
            </a:r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(2008-2019)</a:t>
            </a:r>
            <a:endParaRPr lang="ko-KR" altLang="en-US" sz="1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5943D4C-55CD-4EB1-9AE2-CE1C7E5DB9E9}"/>
              </a:ext>
            </a:extLst>
          </p:cNvPr>
          <p:cNvCxnSpPr>
            <a:cxnSpLocks/>
          </p:cNvCxnSpPr>
          <p:nvPr/>
        </p:nvCxnSpPr>
        <p:spPr>
          <a:xfrm>
            <a:off x="3340330" y="5720043"/>
            <a:ext cx="3046615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712B7F-20A0-4E98-9219-E09D8CF5302C}"/>
              </a:ext>
            </a:extLst>
          </p:cNvPr>
          <p:cNvCxnSpPr>
            <a:cxnSpLocks/>
          </p:cNvCxnSpPr>
          <p:nvPr/>
        </p:nvCxnSpPr>
        <p:spPr>
          <a:xfrm flipV="1">
            <a:off x="6660815" y="4176969"/>
            <a:ext cx="1474381" cy="149374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AFC1F5-3FC7-474E-B0A3-E87D434C93C1}"/>
              </a:ext>
            </a:extLst>
          </p:cNvPr>
          <p:cNvSpPr txBox="1"/>
          <p:nvPr/>
        </p:nvSpPr>
        <p:spPr>
          <a:xfrm rot="18849090">
            <a:off x="6568969" y="4865363"/>
            <a:ext cx="2153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장기요양 보험 신청 년도</a:t>
            </a:r>
            <a:endParaRPr lang="en-US" altLang="ko-KR" sz="1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(2008-2019)</a:t>
            </a:r>
            <a:endParaRPr lang="ko-KR" altLang="en-US" sz="1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B08073-B624-4295-B353-F793BD6B0297}"/>
              </a:ext>
            </a:extLst>
          </p:cNvPr>
          <p:cNvCxnSpPr>
            <a:cxnSpLocks/>
          </p:cNvCxnSpPr>
          <p:nvPr/>
        </p:nvCxnSpPr>
        <p:spPr>
          <a:xfrm>
            <a:off x="4795378" y="1502421"/>
            <a:ext cx="0" cy="254431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41435DC-FA58-4F25-AD6A-30F0017E339E}"/>
              </a:ext>
            </a:extLst>
          </p:cNvPr>
          <p:cNvCxnSpPr>
            <a:cxnSpLocks/>
          </p:cNvCxnSpPr>
          <p:nvPr/>
        </p:nvCxnSpPr>
        <p:spPr>
          <a:xfrm flipH="1" flipV="1">
            <a:off x="4795378" y="4046739"/>
            <a:ext cx="3184840" cy="10912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A2307E-AD6D-4B20-B68C-ABD33B67F409}"/>
              </a:ext>
            </a:extLst>
          </p:cNvPr>
          <p:cNvCxnSpPr>
            <a:cxnSpLocks/>
          </p:cNvCxnSpPr>
          <p:nvPr/>
        </p:nvCxnSpPr>
        <p:spPr>
          <a:xfrm flipH="1">
            <a:off x="3340331" y="4057651"/>
            <a:ext cx="1455046" cy="145645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F7B466F9-ECD0-45AB-AF51-818C2B11E91E}"/>
              </a:ext>
            </a:extLst>
          </p:cNvPr>
          <p:cNvSpPr/>
          <p:nvPr/>
        </p:nvSpPr>
        <p:spPr>
          <a:xfrm>
            <a:off x="3333750" y="4052888"/>
            <a:ext cx="4648200" cy="1462087"/>
          </a:xfrm>
          <a:custGeom>
            <a:avLst/>
            <a:gdLst>
              <a:gd name="connsiteX0" fmla="*/ 0 w 4648200"/>
              <a:gd name="connsiteY0" fmla="*/ 1457325 h 1462087"/>
              <a:gd name="connsiteX1" fmla="*/ 4648200 w 4648200"/>
              <a:gd name="connsiteY1" fmla="*/ 0 h 1462087"/>
              <a:gd name="connsiteX2" fmla="*/ 3190875 w 4648200"/>
              <a:gd name="connsiteY2" fmla="*/ 1462087 h 1462087"/>
              <a:gd name="connsiteX3" fmla="*/ 0 w 4648200"/>
              <a:gd name="connsiteY3" fmla="*/ 1457325 h 146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1462087">
                <a:moveTo>
                  <a:pt x="0" y="1457325"/>
                </a:moveTo>
                <a:lnTo>
                  <a:pt x="4648200" y="0"/>
                </a:lnTo>
                <a:lnTo>
                  <a:pt x="3190875" y="1462087"/>
                </a:lnTo>
                <a:lnTo>
                  <a:pt x="0" y="14573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CA4CA6D-7E75-4361-B974-AB00E2CE831E}"/>
              </a:ext>
            </a:extLst>
          </p:cNvPr>
          <p:cNvSpPr/>
          <p:nvPr/>
        </p:nvSpPr>
        <p:spPr>
          <a:xfrm flipH="1" flipV="1">
            <a:off x="3333750" y="4037772"/>
            <a:ext cx="4648200" cy="1462087"/>
          </a:xfrm>
          <a:custGeom>
            <a:avLst/>
            <a:gdLst>
              <a:gd name="connsiteX0" fmla="*/ 0 w 4648200"/>
              <a:gd name="connsiteY0" fmla="*/ 1457325 h 1462087"/>
              <a:gd name="connsiteX1" fmla="*/ 4648200 w 4648200"/>
              <a:gd name="connsiteY1" fmla="*/ 0 h 1462087"/>
              <a:gd name="connsiteX2" fmla="*/ 3190875 w 4648200"/>
              <a:gd name="connsiteY2" fmla="*/ 1462087 h 1462087"/>
              <a:gd name="connsiteX3" fmla="*/ 0 w 4648200"/>
              <a:gd name="connsiteY3" fmla="*/ 1457325 h 146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1462087">
                <a:moveTo>
                  <a:pt x="0" y="1457325"/>
                </a:moveTo>
                <a:lnTo>
                  <a:pt x="4648200" y="0"/>
                </a:lnTo>
                <a:lnTo>
                  <a:pt x="3190875" y="1462087"/>
                </a:lnTo>
                <a:lnTo>
                  <a:pt x="0" y="14573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4CC2A0F5-A7D8-4ED7-BE25-0E60970153F1}"/>
              </a:ext>
            </a:extLst>
          </p:cNvPr>
          <p:cNvSpPr/>
          <p:nvPr/>
        </p:nvSpPr>
        <p:spPr>
          <a:xfrm>
            <a:off x="3340330" y="1502421"/>
            <a:ext cx="4639888" cy="4011688"/>
          </a:xfrm>
          <a:prstGeom prst="cube">
            <a:avLst>
              <a:gd name="adj" fmla="val 36304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F72288-07B8-412E-9C8C-4B5E19A4E0AA}"/>
              </a:ext>
            </a:extLst>
          </p:cNvPr>
          <p:cNvCxnSpPr>
            <a:cxnSpLocks/>
            <a:endCxn id="46" idx="0"/>
          </p:cNvCxnSpPr>
          <p:nvPr/>
        </p:nvCxnSpPr>
        <p:spPr>
          <a:xfrm flipV="1">
            <a:off x="3340330" y="4042534"/>
            <a:ext cx="4641620" cy="145732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6469C5-186D-47E5-8494-B239A1E29C32}"/>
              </a:ext>
            </a:extLst>
          </p:cNvPr>
          <p:cNvSpPr txBox="1"/>
          <p:nvPr/>
        </p:nvSpPr>
        <p:spPr>
          <a:xfrm>
            <a:off x="4505553" y="4327160"/>
            <a:ext cx="14743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i="1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암진단</a:t>
            </a:r>
            <a:r>
              <a:rPr lang="ko-KR" altLang="en-US" sz="13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전 신청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F8C39D-166D-4E87-A33F-5E882FCC5CA9}"/>
              </a:ext>
            </a:extLst>
          </p:cNvPr>
          <p:cNvSpPr txBox="1"/>
          <p:nvPr/>
        </p:nvSpPr>
        <p:spPr>
          <a:xfrm>
            <a:off x="5167825" y="4993439"/>
            <a:ext cx="12824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 진단 후 신청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596E98-0D45-4C31-A1A9-648AD31004B8}"/>
              </a:ext>
            </a:extLst>
          </p:cNvPr>
          <p:cNvSpPr txBox="1"/>
          <p:nvPr/>
        </p:nvSpPr>
        <p:spPr>
          <a:xfrm>
            <a:off x="7874067" y="3804117"/>
            <a:ext cx="19104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 </a:t>
            </a:r>
            <a:r>
              <a:rPr lang="ko-KR" altLang="en-US" sz="1500" i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진단 당시 신청</a:t>
            </a:r>
            <a:endParaRPr lang="ko-KR" altLang="en-US" sz="1500" i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7AB8BC2-EABC-4BFE-B70C-818DD092B3D9}"/>
              </a:ext>
            </a:extLst>
          </p:cNvPr>
          <p:cNvCxnSpPr>
            <a:cxnSpLocks/>
          </p:cNvCxnSpPr>
          <p:nvPr/>
        </p:nvCxnSpPr>
        <p:spPr>
          <a:xfrm flipH="1" flipV="1">
            <a:off x="3134384" y="2944368"/>
            <a:ext cx="1" cy="254994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8A4C7F-CA12-4B3C-AEB4-E76B2315E82A}"/>
              </a:ext>
            </a:extLst>
          </p:cNvPr>
          <p:cNvSpPr txBox="1"/>
          <p:nvPr/>
        </p:nvSpPr>
        <p:spPr>
          <a:xfrm rot="16200000">
            <a:off x="1711993" y="4176314"/>
            <a:ext cx="23957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 진단 시 나이 </a:t>
            </a:r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(65</a:t>
            </a:r>
            <a:r>
              <a:rPr lang="ko-KR" altLang="en-US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</a:t>
            </a:r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~)</a:t>
            </a:r>
            <a:endParaRPr lang="ko-KR" altLang="en-US" sz="1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06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장기요양보험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 및 </a:t>
            </a:r>
            <a:r>
              <a:rPr lang="ko-KR" altLang="en-US" sz="3000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B12D88-28C3-4750-A291-7B5C39792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43506"/>
              </p:ext>
            </p:extLst>
          </p:nvPr>
        </p:nvGraphicFramePr>
        <p:xfrm>
          <a:off x="856926" y="3101144"/>
          <a:ext cx="5935756" cy="28279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5422">
                  <a:extLst>
                    <a:ext uri="{9D8B030D-6E8A-4147-A177-3AD203B41FA5}">
                      <a16:colId xmlns:a16="http://schemas.microsoft.com/office/drawing/2014/main" val="508993530"/>
                    </a:ext>
                  </a:extLst>
                </a:gridCol>
                <a:gridCol w="669508">
                  <a:extLst>
                    <a:ext uri="{9D8B030D-6E8A-4147-A177-3AD203B41FA5}">
                      <a16:colId xmlns:a16="http://schemas.microsoft.com/office/drawing/2014/main" val="1645653693"/>
                    </a:ext>
                  </a:extLst>
                </a:gridCol>
                <a:gridCol w="669508">
                  <a:extLst>
                    <a:ext uri="{9D8B030D-6E8A-4147-A177-3AD203B41FA5}">
                      <a16:colId xmlns:a16="http://schemas.microsoft.com/office/drawing/2014/main" val="247186030"/>
                    </a:ext>
                  </a:extLst>
                </a:gridCol>
                <a:gridCol w="1272670">
                  <a:extLst>
                    <a:ext uri="{9D8B030D-6E8A-4147-A177-3AD203B41FA5}">
                      <a16:colId xmlns:a16="http://schemas.microsoft.com/office/drawing/2014/main" val="240485554"/>
                    </a:ext>
                  </a:extLst>
                </a:gridCol>
                <a:gridCol w="677162">
                  <a:extLst>
                    <a:ext uri="{9D8B030D-6E8A-4147-A177-3AD203B41FA5}">
                      <a16:colId xmlns:a16="http://schemas.microsoft.com/office/drawing/2014/main" val="304896701"/>
                    </a:ext>
                  </a:extLst>
                </a:gridCol>
                <a:gridCol w="677162">
                  <a:extLst>
                    <a:ext uri="{9D8B030D-6E8A-4147-A177-3AD203B41FA5}">
                      <a16:colId xmlns:a16="http://schemas.microsoft.com/office/drawing/2014/main" val="175932873"/>
                    </a:ext>
                  </a:extLst>
                </a:gridCol>
                <a:gridCol w="677162">
                  <a:extLst>
                    <a:ext uri="{9D8B030D-6E8A-4147-A177-3AD203B41FA5}">
                      <a16:colId xmlns:a16="http://schemas.microsoft.com/office/drawing/2014/main" val="1652530700"/>
                    </a:ext>
                  </a:extLst>
                </a:gridCol>
                <a:gridCol w="677162">
                  <a:extLst>
                    <a:ext uri="{9D8B030D-6E8A-4147-A177-3AD203B41FA5}">
                      <a16:colId xmlns:a16="http://schemas.microsoft.com/office/drawing/2014/main" val="2220016832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나눔스퀘어라운드 ExtraBold" panose="020B0600000101010101" pitchFamily="50" charset="-127"/>
                          <a:cs typeface="Times New Roman" panose="02020603050405020304" pitchFamily="18" charset="0"/>
                        </a:rPr>
                        <a:t>장기요양보험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나눔스퀘어라운드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나눔스퀘어라운드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544" marR="5544" marT="55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27230"/>
                  </a:ext>
                </a:extLst>
              </a:tr>
              <a:tr h="331681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암환자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신청자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인정자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71330"/>
                  </a:ext>
                </a:extLst>
              </a:tr>
              <a:tr h="3316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47728"/>
                  </a:ext>
                </a:extLst>
              </a:tr>
              <a:tr h="4582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남성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680,982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59.0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신청한적 없음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523,765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76.9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587419"/>
                  </a:ext>
                </a:extLst>
              </a:tr>
              <a:tr h="4582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신청</a:t>
                      </a:r>
                      <a:r>
                        <a:rPr lang="en-US" altLang="ko-KR" sz="1200" b="0" i="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(2008-2019)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157,217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23.1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96,578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61.4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803733"/>
                  </a:ext>
                </a:extLst>
              </a:tr>
              <a:tr h="4582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여성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473,259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41.0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신청한적 없음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294,517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62.2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726016"/>
                  </a:ext>
                </a:extLst>
              </a:tr>
              <a:tr h="458224"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44" marR="5544" marT="554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신청</a:t>
                      </a:r>
                      <a:r>
                        <a:rPr lang="en-US" altLang="ko-KR" sz="1200" b="0" i="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(2008-2019)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178,742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37.8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100,741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56.0</a:t>
                      </a:r>
                    </a:p>
                  </a:txBody>
                  <a:tcPr marL="5544" marR="5544" marT="55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513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EE62F7-90D1-4741-93BF-2F372806F58E}"/>
              </a:ext>
            </a:extLst>
          </p:cNvPr>
          <p:cNvSpPr txBox="1"/>
          <p:nvPr/>
        </p:nvSpPr>
        <p:spPr>
          <a:xfrm>
            <a:off x="798771" y="2812551"/>
            <a:ext cx="566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표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진단 시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65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세 이상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,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2008-2019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암진단환자의 장기요양 신청 및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인정율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55009B-0F13-456B-AE14-7DB15D32B01A}"/>
              </a:ext>
            </a:extLst>
          </p:cNvPr>
          <p:cNvSpPr/>
          <p:nvPr/>
        </p:nvSpPr>
        <p:spPr>
          <a:xfrm>
            <a:off x="1068521" y="1275058"/>
            <a:ext cx="10267924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진단받은 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전체 </a:t>
            </a:r>
            <a:r>
              <a:rPr lang="ko-KR" altLang="en-US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암종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장기요양보험 </a:t>
            </a:r>
            <a:r>
              <a:rPr lang="ko-KR" altLang="en-US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 및 </a:t>
            </a:r>
            <a:r>
              <a:rPr lang="ko-KR" altLang="en-US" dirty="0" err="1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r>
              <a:rPr lang="en-US" altLang="ko-KR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29.1%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이상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 보험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회 이상 신청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(65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미만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1.3%)</a:t>
            </a:r>
          </a:p>
          <a:p>
            <a:pPr marL="360000" lvl="1" indent="-34290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암환자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중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23.1%,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37.8%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신청자 중 남성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61.4%, 56.0%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5" name="_x423626480" descr="EMB000027dcbf1d">
            <a:extLst>
              <a:ext uri="{FF2B5EF4-FFF2-40B4-BE49-F238E27FC236}">
                <a16:creationId xmlns:a16="http://schemas.microsoft.com/office/drawing/2014/main" id="{56E947FE-8003-4451-A6CD-D8159B72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60" y="2621469"/>
            <a:ext cx="4309458" cy="320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66A2F4-6FAE-4FDB-8B4A-AE304E11F0E4}"/>
              </a:ext>
            </a:extLst>
          </p:cNvPr>
          <p:cNvSpPr txBox="1"/>
          <p:nvPr/>
        </p:nvSpPr>
        <p:spPr>
          <a:xfrm>
            <a:off x="7083770" y="5929083"/>
            <a:ext cx="4251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 진단 시 연령 별 진단 당시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해당 월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노인장기요양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55009B-0F13-456B-AE14-7DB15D32B01A}"/>
              </a:ext>
            </a:extLst>
          </p:cNvPr>
          <p:cNvSpPr/>
          <p:nvPr/>
        </p:nvSpPr>
        <p:spPr>
          <a:xfrm>
            <a:off x="1068521" y="1275058"/>
            <a:ext cx="10267924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진단년도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별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고령암환자의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노인장기요양보험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신청율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노인장기요양보험이 시작된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2008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약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1.3%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에서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2019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현재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2.3%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증가추세를 보임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 암환자와 비교해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암환자의 노인장기요양보험 신청율이 높음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3075" name="_x423615680" descr="EMB000027dcbf21">
            <a:extLst>
              <a:ext uri="{FF2B5EF4-FFF2-40B4-BE49-F238E27FC236}">
                <a16:creationId xmlns:a16="http://schemas.microsoft.com/office/drawing/2014/main" id="{D5ADBE7D-703B-4C18-BF02-2E8E60D0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99" y="2512817"/>
            <a:ext cx="4680000" cy="32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48EB9E-80B2-4F59-A511-6DBDC85B02BD}"/>
              </a:ext>
            </a:extLst>
          </p:cNvPr>
          <p:cNvSpPr txBox="1"/>
          <p:nvPr/>
        </p:nvSpPr>
        <p:spPr>
          <a:xfrm>
            <a:off x="1242682" y="5869468"/>
            <a:ext cx="492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진단년도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고령암환자의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 진단 당시</a:t>
            </a:r>
            <a:r>
              <a:rPr lang="en-US" altLang="ko-KR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해당 월</a:t>
            </a:r>
            <a:r>
              <a:rPr lang="en-US" altLang="ko-KR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노인장기요양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D0286F-1974-4FC7-9065-3A25CE6B258B}"/>
              </a:ext>
            </a:extLst>
          </p:cNvPr>
          <p:cNvSpPr/>
          <p:nvPr/>
        </p:nvSpPr>
        <p:spPr>
          <a:xfrm>
            <a:off x="2964763" y="4414901"/>
            <a:ext cx="30796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28575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암 진단 시 연령 증가 </a:t>
            </a:r>
            <a:r>
              <a:rPr lang="en-US" altLang="ko-KR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? </a:t>
            </a:r>
          </a:p>
          <a:p>
            <a:pPr marL="0" lvl="3" indent="-28575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가족 수발의 한계 </a:t>
            </a:r>
            <a:r>
              <a:rPr lang="en-US" altLang="ko-KR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? (</a:t>
            </a:r>
            <a:r>
              <a:rPr lang="ko-KR" altLang="en-US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가족 구성원의 경제활동 등</a:t>
            </a:r>
            <a:r>
              <a:rPr lang="en-US" altLang="ko-KR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..)</a:t>
            </a:r>
            <a:r>
              <a:rPr lang="ko-KR" altLang="en-US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en-US" altLang="ko-KR" sz="1000" b="1" kern="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바탕" panose="02030604000101010101" pitchFamily="18" charset="-127"/>
            </a:endParaRPr>
          </a:p>
          <a:p>
            <a:pPr marL="0" lvl="3" indent="-28575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인구 고령화로 인한 노인성질환 동반 </a:t>
            </a:r>
            <a:r>
              <a:rPr lang="en-US" altLang="ko-KR" sz="1000" b="1" kern="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57F82D-17DE-4EA7-AAB9-92DFFE5C632A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장기요양보험 </a:t>
            </a:r>
            <a:r>
              <a:rPr lang="ko-KR" altLang="en-US" sz="3000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신청율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668D7-9373-471E-9ED9-465F82768022}"/>
              </a:ext>
            </a:extLst>
          </p:cNvPr>
          <p:cNvSpPr txBox="1"/>
          <p:nvPr/>
        </p:nvSpPr>
        <p:spPr>
          <a:xfrm>
            <a:off x="6147601" y="5869468"/>
            <a:ext cx="492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암진단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이후 </a:t>
            </a:r>
            <a:r>
              <a:rPr lang="ko-KR" altLang="en-US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생존기간 별</a:t>
            </a:r>
            <a:r>
              <a:rPr lang="ko-KR" altLang="en-US" sz="1100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고령암환자의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노인장기요양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(%)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1" name="_x319889528" descr="EMB000027dcbf24">
            <a:extLst>
              <a:ext uri="{FF2B5EF4-FFF2-40B4-BE49-F238E27FC236}">
                <a16:creationId xmlns:a16="http://schemas.microsoft.com/office/drawing/2014/main" id="{15A3DD85-02FE-4FED-B7B8-D73B4DEC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18" y="2494006"/>
            <a:ext cx="4680000" cy="334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9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18207</TotalTime>
  <Words>1895</Words>
  <Application>Microsoft Office PowerPoint</Application>
  <PresentationFormat>와이드스크린</PresentationFormat>
  <Paragraphs>260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나눔스퀘어라운드 Bold</vt:lpstr>
      <vt:lpstr>나눔스퀘어라운드 ExtraBold</vt:lpstr>
      <vt:lpstr>나눔스퀘어라운드 Regular</vt:lpstr>
      <vt:lpstr>맑은 고딕</vt:lpstr>
      <vt:lpstr>함초롬바탕</vt:lpstr>
      <vt:lpstr>Arial</vt:lpstr>
      <vt:lpstr>Calibri</vt:lpstr>
      <vt:lpstr>Times New Roman</vt:lpstr>
      <vt:lpstr>Wingdings</vt:lpstr>
      <vt:lpstr>Office 테마</vt:lpstr>
      <vt:lpstr>국민건강보험공단 자료를 이용한 암 질병 부담 측정 연구 - 고령 암환자의 건강: 장기요양보험 이용 현황 분석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user013</dc:creator>
  <cp:lastModifiedBy>Sanghee Shiny Lee</cp:lastModifiedBy>
  <cp:revision>848</cp:revision>
  <cp:lastPrinted>2018-12-05T14:08:13Z</cp:lastPrinted>
  <dcterms:created xsi:type="dcterms:W3CDTF">2017-06-05T02:19:32Z</dcterms:created>
  <dcterms:modified xsi:type="dcterms:W3CDTF">2021-07-07T00:35:41Z</dcterms:modified>
</cp:coreProperties>
</file>