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63" r:id="rId6"/>
    <p:sldId id="257" r:id="rId7"/>
    <p:sldId id="262" r:id="rId8"/>
    <p:sldId id="259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95712-F8FE-FF01-F15B-B55ED95AE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63BAA-A392-2090-51F1-DC1ACAA4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91FCD-13A2-6027-4E17-1717CBE7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FAD3E-405D-B10C-9F85-70F6EA72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6811-9531-49F9-1F1A-F1631053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32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011B-B780-65A8-9B15-CE61F6AB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D1610-AD1D-A7FC-7BB0-F4B2C0A6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02C29-6C73-B9EE-2873-73DCCB27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33E5B-A679-1162-AF8F-F0F7C3B2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4AE04-1647-31A1-C11B-3875734C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27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95CFB3-16E1-7F11-BA3E-87081CFCB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E63D2-9286-00C0-2F9B-919CCE5D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DE029-FFEE-FD6F-2850-2D24EC7A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B56A8-370B-733C-76CF-F55B082A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5DF29-C532-29C3-B5CF-EE06E5BB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540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1DB8-0981-90C1-3ED9-7E919383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D2742-A9FC-7245-94FE-969FF37D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73FE7-B366-3CA1-BC29-5984A360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662D2-062D-6249-A1BE-469A0976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D3F5A-078F-30C1-6821-92D247DA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1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8E19-6891-6E41-D2B6-4C7CC448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F152-AA1A-4110-58AD-1B801662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11034-E083-46DE-5007-AD533423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DDFB2-1819-66F3-9FEB-42B1A23A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D97AC-AA38-3EE3-89C6-E3133E44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47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AD650-D7F9-34EE-9482-63FB2F03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06CCE-B268-C287-C798-76200D8AC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3CAA1-A3F6-1DAB-EF42-8BA57B0E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1B71B-172B-3B72-2A42-47889046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72BBD-4E55-3EA4-12BD-86A9683D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9FA21-A773-A939-03A6-0C97E8A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86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9ADA-9AAC-5D8D-CE79-C2B0EA5A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BB474-DF18-435D-029C-33595F68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D3EA2-012A-E8B6-0146-5906B2FBC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51247-A46D-49C8-7EA5-16DBFB675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84B9FA-D34F-68CB-CA7E-5245363F8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E7BD7-B9E7-DFBD-0D56-2168BC3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D0FFBE-298C-B8E7-0E0B-BAFCBBC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767146-63CD-0EE2-DBBC-F586196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017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1557-E396-24F1-6BB6-761C9D8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26F8D-3CDE-A618-8AF4-97E358C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9A0CDD-F8EE-08F5-BE47-19CDCEA0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AB66-FAF9-B846-7436-78D7630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BCB57-400E-844F-D5B2-6DCCD67E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183BD8-7B35-F086-4102-972BF2D5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0267A-AFBA-8F40-7477-04731957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33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C165-E0F7-DE5E-6DC1-87269F1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92F98-8E07-6538-DE7C-75C9108E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81D867-5DF7-7FAA-5754-700D78F7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C899F-4666-ADF7-22D9-18003DB5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BBD73-3959-25FF-D0D0-0EAE4F22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775B4-9106-25CC-2BBA-50D161B6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2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6CF5-20A3-8C44-CC13-01D19792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C18C9-7F0D-C4F3-F21C-3B1477951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848BB-E1D5-1863-CDB4-83BB2AED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EC5C1-874C-CBE5-BDBE-8027B88A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BCA28-D4E2-F55B-70E9-3EC53C87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6CCCE-C625-A02E-D928-CC59B023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38FB04-6195-A21E-F960-2EFEA33D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8853C-7CA1-3FBD-7D9E-D4E565A0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F9585-D80E-93DA-3D03-D54E3497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092E-36DE-AB4C-AD96-2D73C3D8B9D8}" type="datetimeFigureOut">
              <a:rPr kumimoji="1" lang="ko-Kore-KR" altLang="en-US" smtClean="0"/>
              <a:t>2022. 6. 6.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C1616-6EFC-3477-FAF3-8C353F93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B9A74-4B50-DAEF-09C5-26264EFEE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9160-54A1-8D4B-9A5D-E506072BA5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49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066BD3-B6F6-E3ED-2D34-76E03D189C84}"/>
              </a:ext>
            </a:extLst>
          </p:cNvPr>
          <p:cNvSpPr txBox="1"/>
          <p:nvPr/>
        </p:nvSpPr>
        <p:spPr>
          <a:xfrm>
            <a:off x="216139" y="183708"/>
            <a:ext cx="3874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Raw Data Study Parameters</a:t>
            </a:r>
          </a:p>
        </p:txBody>
      </p:sp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A490FCD3-3A54-CE2D-E3E9-2EF853C43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96581"/>
            <a:ext cx="2530564" cy="25305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D87E0A-B96C-CE53-BD80-302A452E1D9F}"/>
              </a:ext>
            </a:extLst>
          </p:cNvPr>
          <p:cNvSpPr/>
          <p:nvPr/>
        </p:nvSpPr>
        <p:spPr>
          <a:xfrm>
            <a:off x="3392746" y="1365854"/>
            <a:ext cx="2421645" cy="5013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Sex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Op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수술 후 재원 기간</a:t>
            </a:r>
            <a:endParaRPr kumimoji="1" lang="en-US" altLang="ko-Kore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BMI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현재흡연유무</a:t>
            </a:r>
            <a:endParaRPr kumimoji="1" lang="en-US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음주유무</a:t>
            </a:r>
            <a:endParaRPr kumimoji="1" lang="en-US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Association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stomach OP (Ca.</a:t>
            </a:r>
            <a:r>
              <a:rPr kumimoji="1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외</a:t>
            </a:r>
            <a:r>
              <a:rPr kumimoji="1"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stomach OP(Ca.) 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other Ca.  History</a:t>
            </a:r>
            <a:endParaRPr kumimoji="1" lang="en" altLang="ko-Kore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Chemo-therapy (Adjuvant)</a:t>
            </a:r>
            <a:r>
              <a:rPr kumimoji="1" lang="en" altLang="ko-Kore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Clinical stage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WBC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Hemoglobin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Segmented neutrophil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Lymphocytes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Platelets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OP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EBL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ASA score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70E169-B881-E4CF-7728-1AAAAD08B611}"/>
              </a:ext>
            </a:extLst>
          </p:cNvPr>
          <p:cNvSpPr/>
          <p:nvPr/>
        </p:nvSpPr>
        <p:spPr>
          <a:xfrm>
            <a:off x="6155634" y="1365854"/>
            <a:ext cx="2421645" cy="5013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Cytology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LN Dissection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Combined Resection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Combined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OP</a:t>
            </a:r>
            <a:r>
              <a:rPr kumimoji="1"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전 </a:t>
            </a: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CTx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rgbClr val="FF0000"/>
                </a:solidFill>
                <a:latin typeface="+mj-ea"/>
                <a:ea typeface="+mj-ea"/>
              </a:rPr>
              <a:t>Intraop</a:t>
            </a: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. complication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Diagnosis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Location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Histology</a:t>
            </a:r>
            <a:endParaRPr kumimoji="1" lang="en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Lauren</a:t>
            </a:r>
            <a:endParaRPr kumimoji="1" lang="en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Size</a:t>
            </a: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pT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(7th)</a:t>
            </a: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pN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(7th)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pMeta</a:t>
            </a:r>
            <a:endParaRPr kumimoji="1" lang="en-US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fTNM</a:t>
            </a:r>
            <a:endParaRPr kumimoji="1" lang="en-US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rgbClr val="FF0000"/>
                </a:solidFill>
                <a:latin typeface="+mj-ea"/>
                <a:ea typeface="+mj-ea"/>
              </a:rPr>
              <a:t>fStage</a:t>
            </a:r>
            <a:endParaRPr kumimoji="1" lang="en-US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Ass. Lesion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NCC last F/U</a:t>
            </a: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8FE738-5E41-2A7B-ADBE-B40CD8640CD0}"/>
              </a:ext>
            </a:extLst>
          </p:cNvPr>
          <p:cNvSpPr/>
          <p:nvPr/>
        </p:nvSpPr>
        <p:spPr>
          <a:xfrm>
            <a:off x="8918522" y="1365854"/>
            <a:ext cx="2421645" cy="5013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OP</a:t>
            </a:r>
            <a:r>
              <a:rPr kumimoji="1"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이후 새로운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300" dirty="0" err="1">
                <a:solidFill>
                  <a:schemeClr val="tx1"/>
                </a:solidFill>
                <a:latin typeface="+mj-ea"/>
                <a:ea typeface="+mj-ea"/>
              </a:rPr>
              <a:t>타병원</a:t>
            </a:r>
            <a:r>
              <a:rPr kumimoji="1"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F/U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Recur, meta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Recur, meta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Recur Dx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Death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Cause of 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post OP Early Complications (Within 30days)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Early Complication C-D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Late Complications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Late Complication C-D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804B9913-66CD-9718-FC6E-C228A3272B6B}"/>
              </a:ext>
            </a:extLst>
          </p:cNvPr>
          <p:cNvCxnSpPr>
            <a:cxnSpLocks/>
          </p:cNvCxnSpPr>
          <p:nvPr/>
        </p:nvCxnSpPr>
        <p:spPr>
          <a:xfrm flipV="1">
            <a:off x="1977887" y="1365854"/>
            <a:ext cx="1414859" cy="15352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>
            <a:extLst>
              <a:ext uri="{FF2B5EF4-FFF2-40B4-BE49-F238E27FC236}">
                <a16:creationId xmlns:a16="http://schemas.microsoft.com/office/drawing/2014/main" id="{BA894561-9161-CB06-3300-D8F5FE5105E4}"/>
              </a:ext>
            </a:extLst>
          </p:cNvPr>
          <p:cNvCxnSpPr>
            <a:cxnSpLocks/>
          </p:cNvCxnSpPr>
          <p:nvPr/>
        </p:nvCxnSpPr>
        <p:spPr>
          <a:xfrm>
            <a:off x="1977887" y="4492487"/>
            <a:ext cx="1414859" cy="1886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2142FF-F4EB-AB67-4C55-7E5F6E64B623}"/>
              </a:ext>
            </a:extLst>
          </p:cNvPr>
          <p:cNvSpPr txBox="1"/>
          <p:nvPr/>
        </p:nvSpPr>
        <p:spPr>
          <a:xfrm>
            <a:off x="492443" y="4776565"/>
            <a:ext cx="15854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Clinical</a:t>
            </a:r>
            <a:r>
              <a:rPr kumimoji="1" lang="ko-KR" altLang="en-US" sz="2500" b="1" dirty="0"/>
              <a:t> </a:t>
            </a:r>
            <a:r>
              <a:rPr kumimoji="1" lang="en-US" altLang="ko-KR" sz="2500" b="1" dirty="0"/>
              <a:t>DB</a:t>
            </a:r>
            <a:endParaRPr kumimoji="1" lang="en-US" altLang="ko-Kore-KR" sz="2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7B663-DAB5-EEBD-9199-1ABD8A7CB52D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+mj-ea"/>
                <a:ea typeface="+mj-ea"/>
              </a:rPr>
              <a:t>* 빨간색표시는 모델에 사용된 변수를 의미함</a:t>
            </a:r>
            <a:r>
              <a:rPr kumimoji="1" lang="en-US" altLang="ko-KR" sz="1000" dirty="0">
                <a:latin typeface="+mj-ea"/>
                <a:ea typeface="+mj-ea"/>
              </a:rPr>
              <a:t>; </a:t>
            </a:r>
            <a:endParaRPr kumimoji="1" lang="ko-Kore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607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265CA-4F4D-F1F6-73AE-09650EA9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" y="1011621"/>
            <a:ext cx="5652000" cy="565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BB854-FF4F-E2C0-03B1-69DC9FB296EF}"/>
              </a:ext>
            </a:extLst>
          </p:cNvPr>
          <p:cNvSpPr txBox="1"/>
          <p:nvPr/>
        </p:nvSpPr>
        <p:spPr>
          <a:xfrm>
            <a:off x="147145" y="84082"/>
            <a:ext cx="4440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Feature Correlation Comparison</a:t>
            </a:r>
            <a:endParaRPr kumimoji="1" lang="ko-Kore-KR" altLang="en-US" sz="2500" b="1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BD14705-1AE6-12DD-0928-0790ADAA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55" y="2448472"/>
            <a:ext cx="6731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2E6D15-4958-BB48-A300-776C1A035D4E}"/>
              </a:ext>
            </a:extLst>
          </p:cNvPr>
          <p:cNvSpPr/>
          <p:nvPr/>
        </p:nvSpPr>
        <p:spPr>
          <a:xfrm>
            <a:off x="2253826" y="2413337"/>
            <a:ext cx="768434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ore-KR" b="1" dirty="0"/>
              <a:t>ACC</a:t>
            </a:r>
            <a:r>
              <a:rPr lang="ko-KR" altLang="en-US" b="1" dirty="0"/>
              <a:t>가 크게 늘었던 부분은 </a:t>
            </a:r>
            <a:r>
              <a:rPr lang="en-US" altLang="ko-KR" b="1" dirty="0"/>
              <a:t>hospital</a:t>
            </a:r>
            <a:r>
              <a:rPr lang="ko-KR" altLang="en-US" b="1" dirty="0"/>
              <a:t> </a:t>
            </a:r>
            <a:r>
              <a:rPr lang="en-US" altLang="ko-KR" b="1" dirty="0"/>
              <a:t>stay </a:t>
            </a:r>
            <a:r>
              <a:rPr lang="ko-KR" altLang="en-US" b="1" dirty="0"/>
              <a:t>변수로 확인됨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</a:t>
            </a:r>
            <a:r>
              <a:rPr lang="ko-KR" altLang="en-US" b="1" dirty="0"/>
              <a:t> 해당 변수를 제외하였을 때 이전 모델과 차이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VIF</a:t>
            </a:r>
            <a:r>
              <a:rPr lang="ko-KR" altLang="en-US" b="1" dirty="0"/>
              <a:t>을 확인 하였을 때도 </a:t>
            </a:r>
            <a:r>
              <a:rPr lang="en-US" altLang="ko-KR" b="1" dirty="0"/>
              <a:t>10</a:t>
            </a:r>
            <a:r>
              <a:rPr lang="ko-KR" altLang="en-US" b="1" dirty="0"/>
              <a:t>이 넘는 변수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r>
              <a:rPr lang="en-US" altLang="ko-KR" b="1" dirty="0"/>
              <a:t>4.</a:t>
            </a:r>
            <a:r>
              <a:rPr lang="ko-KR" altLang="en-US" b="1" dirty="0"/>
              <a:t> </a:t>
            </a:r>
            <a:r>
              <a:rPr lang="en-US" altLang="ko-KR" b="1" dirty="0"/>
              <a:t>PCA</a:t>
            </a:r>
            <a:r>
              <a:rPr lang="ko-KR" altLang="en-US" b="1" dirty="0"/>
              <a:t>나</a:t>
            </a:r>
            <a:r>
              <a:rPr lang="en-US" altLang="ko-KR" b="1" dirty="0"/>
              <a:t> CCA</a:t>
            </a:r>
            <a:r>
              <a:rPr lang="ko-KR" altLang="en-US" b="1" dirty="0"/>
              <a:t> 방법 통해서 </a:t>
            </a:r>
            <a:r>
              <a:rPr lang="en-US" altLang="ko-KR" b="1" dirty="0"/>
              <a:t>potential</a:t>
            </a:r>
            <a:r>
              <a:rPr lang="ko-KR" altLang="en-US" b="1" dirty="0"/>
              <a:t> </a:t>
            </a:r>
            <a:r>
              <a:rPr lang="en-US" altLang="ko-KR" b="1" dirty="0"/>
              <a:t>correlation </a:t>
            </a:r>
            <a:r>
              <a:rPr lang="ko-KR" altLang="en-US" b="1" dirty="0"/>
              <a:t>확인하여 </a:t>
            </a:r>
            <a:r>
              <a:rPr lang="en-US" altLang="ko-KR" b="1" dirty="0"/>
              <a:t>overlap </a:t>
            </a:r>
            <a:r>
              <a:rPr lang="ko-KR" altLang="en-US" b="1" dirty="0"/>
              <a:t>변수 제거</a:t>
            </a:r>
            <a:r>
              <a:rPr lang="en-US" altLang="ko-KR" b="1" dirty="0"/>
              <a:t>?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12E2D-61B1-33DF-1755-E4337B33B50F}"/>
              </a:ext>
            </a:extLst>
          </p:cNvPr>
          <p:cNvSpPr txBox="1"/>
          <p:nvPr/>
        </p:nvSpPr>
        <p:spPr>
          <a:xfrm>
            <a:off x="147145" y="84082"/>
            <a:ext cx="34702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Discussion &amp; Future Task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689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066BD3-B6F6-E3ED-2D34-76E03D189C84}"/>
              </a:ext>
            </a:extLst>
          </p:cNvPr>
          <p:cNvSpPr txBox="1"/>
          <p:nvPr/>
        </p:nvSpPr>
        <p:spPr>
          <a:xfrm>
            <a:off x="216139" y="183708"/>
            <a:ext cx="3019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ML Study Parameters</a:t>
            </a:r>
          </a:p>
        </p:txBody>
      </p:sp>
      <p:pic>
        <p:nvPicPr>
          <p:cNvPr id="10" name="그래픽 9" descr="데이터베이스 단색으로 채워진">
            <a:extLst>
              <a:ext uri="{FF2B5EF4-FFF2-40B4-BE49-F238E27FC236}">
                <a16:creationId xmlns:a16="http://schemas.microsoft.com/office/drawing/2014/main" id="{A490FCD3-3A54-CE2D-E3E9-2EF853C43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96581"/>
            <a:ext cx="2530564" cy="25305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D87E0A-B96C-CE53-BD80-302A452E1D9F}"/>
              </a:ext>
            </a:extLst>
          </p:cNvPr>
          <p:cNvSpPr/>
          <p:nvPr/>
        </p:nvSpPr>
        <p:spPr>
          <a:xfrm>
            <a:off x="3392746" y="1365854"/>
            <a:ext cx="2421645" cy="5013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Sex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Op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수술 후 재원 기간</a:t>
            </a:r>
            <a:endParaRPr kumimoji="1" lang="en-US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BMI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현재흡연유무</a:t>
            </a:r>
            <a:endParaRPr kumimoji="1" lang="en-US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음주유무</a:t>
            </a:r>
            <a:endParaRPr kumimoji="1" lang="en-US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Association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stomach OP (Ca.</a:t>
            </a:r>
            <a:r>
              <a:rPr kumimoji="1"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외</a:t>
            </a:r>
            <a:r>
              <a:rPr kumimoji="1"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stomach OP(Ca.) 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other Ca.  History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Chemo-therapy (Adjuvant)</a:t>
            </a:r>
            <a:r>
              <a:rPr kumimoji="1" lang="en" altLang="ko-Kore-KR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Clinical stage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WBC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Hemoglobin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chemeClr val="tx1"/>
                </a:solidFill>
                <a:latin typeface="+mj-ea"/>
                <a:ea typeface="+mj-ea"/>
              </a:rPr>
              <a:t>Segmented neutrophil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Lymphocytes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Platelets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OP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EBL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FF0000"/>
                </a:solidFill>
                <a:latin typeface="+mj-ea"/>
                <a:ea typeface="+mj-ea"/>
              </a:rPr>
              <a:t>ASA score</a:t>
            </a:r>
            <a:endParaRPr kumimoji="1" lang="en" altLang="ko-Kore-KR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70E169-B881-E4CF-7728-1AAAAD08B611}"/>
              </a:ext>
            </a:extLst>
          </p:cNvPr>
          <p:cNvSpPr/>
          <p:nvPr/>
        </p:nvSpPr>
        <p:spPr>
          <a:xfrm>
            <a:off x="6155634" y="1365854"/>
            <a:ext cx="2421645" cy="5013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Cytology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LN Dissection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Combined Resection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Combined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OP</a:t>
            </a:r>
            <a:r>
              <a:rPr kumimoji="1"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전 </a:t>
            </a:r>
            <a:r>
              <a:rPr kumimoji="1" lang="en-US" altLang="ko-Kore-KR" sz="1300" dirty="0" err="1">
                <a:solidFill>
                  <a:srgbClr val="FF0000"/>
                </a:solidFill>
                <a:latin typeface="+mj-ea"/>
                <a:ea typeface="+mj-ea"/>
              </a:rPr>
              <a:t>CTx</a:t>
            </a: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rgbClr val="FF0000"/>
                </a:solidFill>
                <a:latin typeface="+mj-ea"/>
                <a:ea typeface="+mj-ea"/>
              </a:rPr>
              <a:t>Intraop</a:t>
            </a: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. complication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Diagnosis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Location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Histology</a:t>
            </a:r>
            <a:endParaRPr kumimoji="1" lang="en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Lauren</a:t>
            </a:r>
            <a:endParaRPr kumimoji="1" lang="en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Size</a:t>
            </a:r>
            <a:endParaRPr kumimoji="1" lang="en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pT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(7th)</a:t>
            </a: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pN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(7th)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pMeta</a:t>
            </a:r>
            <a:endParaRPr kumimoji="1" lang="en-US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chemeClr val="tx1"/>
                </a:solidFill>
                <a:latin typeface="+mj-ea"/>
                <a:ea typeface="+mj-ea"/>
              </a:rPr>
              <a:t>fTNM</a:t>
            </a:r>
            <a:endParaRPr kumimoji="1" lang="en-US" altLang="ko-Kore-KR" sz="13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 err="1">
                <a:solidFill>
                  <a:srgbClr val="FF0000"/>
                </a:solidFill>
                <a:latin typeface="+mj-ea"/>
                <a:ea typeface="+mj-ea"/>
              </a:rPr>
              <a:t>fStage</a:t>
            </a:r>
            <a:endParaRPr kumimoji="1" lang="en-US" altLang="ko-Kore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Ass. Lesion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NCC last F/U</a:t>
            </a: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8FE738-5E41-2A7B-ADBE-B40CD8640CD0}"/>
              </a:ext>
            </a:extLst>
          </p:cNvPr>
          <p:cNvSpPr/>
          <p:nvPr/>
        </p:nvSpPr>
        <p:spPr>
          <a:xfrm>
            <a:off x="8918522" y="1365854"/>
            <a:ext cx="2421645" cy="5013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OP</a:t>
            </a:r>
            <a:r>
              <a:rPr kumimoji="1"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이후 새로운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300" dirty="0" err="1">
                <a:solidFill>
                  <a:schemeClr val="tx1"/>
                </a:solidFill>
                <a:latin typeface="+mj-ea"/>
                <a:ea typeface="+mj-ea"/>
              </a:rPr>
              <a:t>타병원</a:t>
            </a:r>
            <a:r>
              <a:rPr kumimoji="1" lang="ko-KR" altLang="en-US" sz="13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F/U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Recur, meta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Recur, meta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Recur Dx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Death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Cause of 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rgbClr val="FF0000"/>
                </a:solidFill>
                <a:latin typeface="+mj-ea"/>
                <a:ea typeface="+mj-ea"/>
              </a:rPr>
              <a:t>post OP Early Complications (Within 30days)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Early Complication C-D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Late Complications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300" dirty="0">
                <a:solidFill>
                  <a:schemeClr val="tx1"/>
                </a:solidFill>
                <a:latin typeface="+mj-ea"/>
                <a:ea typeface="+mj-ea"/>
              </a:rPr>
              <a:t>Late Complication C-D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" altLang="ko-Kore-KR" sz="1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804B9913-66CD-9718-FC6E-C228A3272B6B}"/>
              </a:ext>
            </a:extLst>
          </p:cNvPr>
          <p:cNvCxnSpPr>
            <a:cxnSpLocks/>
          </p:cNvCxnSpPr>
          <p:nvPr/>
        </p:nvCxnSpPr>
        <p:spPr>
          <a:xfrm flipV="1">
            <a:off x="1977887" y="1365854"/>
            <a:ext cx="1414859" cy="15352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>
            <a:extLst>
              <a:ext uri="{FF2B5EF4-FFF2-40B4-BE49-F238E27FC236}">
                <a16:creationId xmlns:a16="http://schemas.microsoft.com/office/drawing/2014/main" id="{BA894561-9161-CB06-3300-D8F5FE5105E4}"/>
              </a:ext>
            </a:extLst>
          </p:cNvPr>
          <p:cNvCxnSpPr>
            <a:cxnSpLocks/>
          </p:cNvCxnSpPr>
          <p:nvPr/>
        </p:nvCxnSpPr>
        <p:spPr>
          <a:xfrm>
            <a:off x="1977887" y="4492487"/>
            <a:ext cx="1414859" cy="1886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2142FF-F4EB-AB67-4C55-7E5F6E64B623}"/>
              </a:ext>
            </a:extLst>
          </p:cNvPr>
          <p:cNvSpPr txBox="1"/>
          <p:nvPr/>
        </p:nvSpPr>
        <p:spPr>
          <a:xfrm>
            <a:off x="492443" y="4776565"/>
            <a:ext cx="15854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Clinical</a:t>
            </a:r>
            <a:r>
              <a:rPr kumimoji="1" lang="ko-KR" altLang="en-US" sz="2500" b="1" dirty="0"/>
              <a:t> </a:t>
            </a:r>
            <a:r>
              <a:rPr kumimoji="1" lang="en-US" altLang="ko-KR" sz="2500" b="1" dirty="0"/>
              <a:t>DB</a:t>
            </a:r>
            <a:endParaRPr kumimoji="1" lang="en-US" altLang="ko-Kore-KR" sz="2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7B663-DAB5-EEBD-9199-1ABD8A7CB52D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+mj-ea"/>
                <a:ea typeface="+mj-ea"/>
              </a:rPr>
              <a:t>* 빨간색표시는 모델에 사용된 변수를 의미함</a:t>
            </a:r>
            <a:r>
              <a:rPr kumimoji="1" lang="en-US" altLang="ko-KR" sz="1000" dirty="0">
                <a:latin typeface="+mj-ea"/>
                <a:ea typeface="+mj-ea"/>
              </a:rPr>
              <a:t>; </a:t>
            </a:r>
            <a:endParaRPr kumimoji="1" lang="ko-Kore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30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4C825B-B6CC-C7AD-5B53-2033C98B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28298"/>
              </p:ext>
            </p:extLst>
          </p:nvPr>
        </p:nvGraphicFramePr>
        <p:xfrm>
          <a:off x="235169" y="860307"/>
          <a:ext cx="11721662" cy="482374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155730">
                  <a:extLst>
                    <a:ext uri="{9D8B030D-6E8A-4147-A177-3AD203B41FA5}">
                      <a16:colId xmlns:a16="http://schemas.microsoft.com/office/drawing/2014/main" val="3816680717"/>
                    </a:ext>
                  </a:extLst>
                </a:gridCol>
                <a:gridCol w="2774732">
                  <a:extLst>
                    <a:ext uri="{9D8B030D-6E8A-4147-A177-3AD203B41FA5}">
                      <a16:colId xmlns:a16="http://schemas.microsoft.com/office/drawing/2014/main" val="1947342838"/>
                    </a:ext>
                  </a:extLst>
                </a:gridCol>
                <a:gridCol w="2585544">
                  <a:extLst>
                    <a:ext uri="{9D8B030D-6E8A-4147-A177-3AD203B41FA5}">
                      <a16:colId xmlns:a16="http://schemas.microsoft.com/office/drawing/2014/main" val="3872162146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673762839"/>
                    </a:ext>
                  </a:extLst>
                </a:gridCol>
              </a:tblGrid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hospital_stay_days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Intraop_cc_bleeding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stm.op.exceptca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Histology_Moderately-diff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4286832950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ASA_Score_I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Intraop_cc_organ_injury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stm.op.ca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Histology_Mucinous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265336824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ASA_Score_II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Intraop_cc_cardia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oth.ca.within1Y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Histology_Other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33669354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ASA_Score_III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Intraop_cc_anastomosis_failure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oth.ca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Histology_Papillary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792487620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ASA_Score_IV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Intraop_cc_others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Adjuvant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Histology_Poorly-diff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571072500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bf.op.CTx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Sex_F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Cytology_Negative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Histology_Signet cell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45978974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Size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Sex_M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Cytology_Not_Performed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Histology_Signet</a:t>
                      </a:r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 </a:t>
                      </a:r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cell,Poorly</a:t>
                      </a:r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-diff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2467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Reconstruction_BI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Age_group_1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Cytology_Positive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Histology_Well-diff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993116636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Reconstruction_BII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Age_group_2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Cytology_Suspicous_suggestive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LN_Dissection_nm_1.D1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2806717721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Reconstruction_DTH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Age_group_3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Cytology_Unknown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LN_Dissection_nm_2.D2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286847874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Reconstruction_Esophago-gastrostomy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Age_group_4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Clinical_Stage_I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Ass_condition_HT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992056125"/>
                  </a:ext>
                </a:extLst>
              </a:tr>
              <a:tr h="297048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Reconstruction_Gastro-gastrostomy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Diagnosis_AGC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Clinical_Stage_II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Ass_condition_DM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748289103"/>
                  </a:ext>
                </a:extLst>
              </a:tr>
              <a:tr h="44233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Reconstruction_Gastro</a:t>
                      </a:r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-</a:t>
                      </a:r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gastrostomy,Esophago</a:t>
                      </a:r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-gastrostomy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Diagnosis_EGC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Clinical_Stage_III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Ass_lesion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92087688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Reconstruction_Others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Operation_OPG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Clinical_Stage_IV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Smoking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785939804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Reconstruction_Roux-en-Y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Operation_PG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fStage_group_0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Drinking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400954266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Z_EBL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Operation_PPG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fStage_group_I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BMI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713631152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Platelets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Operation_STG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fStage_group_II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OP_time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609773528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Albumin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Operation_TG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fStage_group_III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2062243668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Cell_Count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Lauren_Diffuse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fStage_group_IV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70048846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WBC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Lauren_Indeterminate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Location_nm_1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943762952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Lymphocytes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Lauren_Intestinal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Location_nm_2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1470068415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Combined_Resection_None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Lauren_Mixed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Location_nm_3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95544506"/>
                  </a:ext>
                </a:extLst>
              </a:tr>
              <a:tr h="164306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Combined_op_None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 err="1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Lauren_Unknown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  <a:latin typeface="Helvetica" pitchFamily="2" charset="0"/>
                          <a:ea typeface="Dotum" panose="020B0600000101010101" pitchFamily="34" charset="-127"/>
                        </a:rPr>
                        <a:t>Location_nm_4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  <a:ea typeface="Dotum" panose="020B0600000101010101" pitchFamily="34" charset="-127"/>
                      </a:endParaRPr>
                    </a:p>
                  </a:txBody>
                  <a:tcPr marL="6486" marR="6486" marT="6486" marB="0" anchor="ctr"/>
                </a:tc>
                <a:extLst>
                  <a:ext uri="{0D108BD9-81ED-4DB2-BD59-A6C34878D82A}">
                    <a16:rowId xmlns:a16="http://schemas.microsoft.com/office/drawing/2014/main" val="34206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86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BBC75-B2C8-8178-BD60-0958235B70BE}"/>
              </a:ext>
            </a:extLst>
          </p:cNvPr>
          <p:cNvSpPr/>
          <p:nvPr/>
        </p:nvSpPr>
        <p:spPr>
          <a:xfrm>
            <a:off x="2716925" y="1295400"/>
            <a:ext cx="2984938" cy="11955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Continuous Value</a:t>
            </a:r>
            <a:endParaRPr kumimoji="1" lang="ko-Kore-KR" altLang="en-US" sz="2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CF8A14-001C-6116-C5FC-7777F938FBA1}"/>
              </a:ext>
            </a:extLst>
          </p:cNvPr>
          <p:cNvSpPr/>
          <p:nvPr/>
        </p:nvSpPr>
        <p:spPr>
          <a:xfrm>
            <a:off x="6295697" y="1295399"/>
            <a:ext cx="2984938" cy="11955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500" dirty="0"/>
              <a:t>Categorical Value</a:t>
            </a:r>
            <a:endParaRPr kumimoji="1" lang="ko-Kore-KR" altLang="en-US" sz="2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704779-3BE4-E6E3-4E2D-677C5C6F6112}"/>
              </a:ext>
            </a:extLst>
          </p:cNvPr>
          <p:cNvSpPr/>
          <p:nvPr/>
        </p:nvSpPr>
        <p:spPr>
          <a:xfrm>
            <a:off x="2716925" y="2724806"/>
            <a:ext cx="2984938" cy="309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중앙값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평균값으로 대체</a:t>
            </a:r>
            <a:endParaRPr kumimoji="1" lang="en-US" altLang="ko-KR" b="1" dirty="0"/>
          </a:p>
          <a:p>
            <a:pPr algn="ctr"/>
            <a:r>
              <a:rPr kumimoji="1" lang="en-US" altLang="ko-Kore-KR" b="1" dirty="0"/>
              <a:t>(Hospital days</a:t>
            </a:r>
          </a:p>
          <a:p>
            <a:pPr algn="ctr"/>
            <a:r>
              <a:rPr kumimoji="1" lang="en-US" altLang="ko-Kore-KR" b="1" dirty="0"/>
              <a:t>BMI, Tumor Size)</a:t>
            </a:r>
            <a:endParaRPr kumimoji="1" lang="ko-Kore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165B20-CFA6-6510-814B-5A71685AFF1C}"/>
              </a:ext>
            </a:extLst>
          </p:cNvPr>
          <p:cNvSpPr/>
          <p:nvPr/>
        </p:nvSpPr>
        <p:spPr>
          <a:xfrm>
            <a:off x="6295697" y="2724806"/>
            <a:ext cx="2984938" cy="30900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가장 많은 값으로 대체</a:t>
            </a:r>
            <a:endParaRPr kumimoji="1" lang="en-US" altLang="ko-KR" b="1" dirty="0"/>
          </a:p>
          <a:p>
            <a:pPr algn="ctr"/>
            <a:r>
              <a:rPr kumimoji="1" lang="en-US" altLang="ko-KR" b="1" dirty="0"/>
              <a:t>(Clinical Stage, Lauren, Smoking, Drinking)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13524-B821-86E1-562C-49B71172F2D2}"/>
              </a:ext>
            </a:extLst>
          </p:cNvPr>
          <p:cNvSpPr txBox="1"/>
          <p:nvPr/>
        </p:nvSpPr>
        <p:spPr>
          <a:xfrm>
            <a:off x="147145" y="84082"/>
            <a:ext cx="3068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Handle with NA value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543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D8FEDB-8DEA-3DD0-83F2-34FF3B0479E2}"/>
              </a:ext>
            </a:extLst>
          </p:cNvPr>
          <p:cNvSpPr/>
          <p:nvPr/>
        </p:nvSpPr>
        <p:spPr>
          <a:xfrm>
            <a:off x="241737" y="1582341"/>
            <a:ext cx="118451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000000"/>
                </a:solidFill>
                <a:latin typeface="-apple-system"/>
              </a:rPr>
              <a:t>Stacking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Stacking procedure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는 다음과 같이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단계로 진행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Level 0 : training dataset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이용하여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sub-model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예측 결과를 생성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Level 1 : level 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의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output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결과가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level 1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의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input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값이 된다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level 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의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output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training data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로 사용하여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meta learner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모델을 생성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이러한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단계 과정을 거치며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stacked generalization(meta learner)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은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level 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에서 사용한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training data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와 다른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dataset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사용하기 때문에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overfitting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방지하고 </a:t>
            </a:r>
            <a:r>
              <a:rPr lang="en" altLang="ko-Kore-KR" dirty="0">
                <a:solidFill>
                  <a:srgbClr val="000000"/>
                </a:solidFill>
                <a:latin typeface="-apple-system"/>
              </a:rPr>
              <a:t>bias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줄이게 됨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1699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A2A7383-4184-143B-E903-A4697F0EE4C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6121123" y="2772166"/>
            <a:ext cx="0" cy="1069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A97419-BABA-D3DC-1A57-657BA1A8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42" y="1692166"/>
            <a:ext cx="2046774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77A847-1C6F-E8E2-90CE-7DF31CE4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39" y="1692166"/>
            <a:ext cx="2046774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F4A597-CB04-0AF7-FDC3-B6987161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36" y="1692166"/>
            <a:ext cx="2046774" cy="10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3DC47E-1834-30DE-8122-D0F99563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33" y="1692166"/>
            <a:ext cx="2046774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E4D915-8E11-E5B3-7421-25CDEC8B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30" y="1692166"/>
            <a:ext cx="2046774" cy="108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85B5A3-EB2E-B2FC-3B36-11037263FC86}"/>
              </a:ext>
            </a:extLst>
          </p:cNvPr>
          <p:cNvSpPr/>
          <p:nvPr/>
        </p:nvSpPr>
        <p:spPr>
          <a:xfrm>
            <a:off x="957218" y="1247369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Random Forest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587CAF-D92F-4416-DE6C-C1619D428D78}"/>
              </a:ext>
            </a:extLst>
          </p:cNvPr>
          <p:cNvSpPr/>
          <p:nvPr/>
        </p:nvSpPr>
        <p:spPr>
          <a:xfrm>
            <a:off x="3335990" y="1247369"/>
            <a:ext cx="1208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Extra Trees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536D9-CED1-7E86-29CD-AFC609AB7E37}"/>
              </a:ext>
            </a:extLst>
          </p:cNvPr>
          <p:cNvSpPr/>
          <p:nvPr/>
        </p:nvSpPr>
        <p:spPr>
          <a:xfrm>
            <a:off x="5579628" y="1247369"/>
            <a:ext cx="108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AdaBoost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8E978-E4F9-DF60-7248-CFDAEA4C8484}"/>
              </a:ext>
            </a:extLst>
          </p:cNvPr>
          <p:cNvSpPr/>
          <p:nvPr/>
        </p:nvSpPr>
        <p:spPr>
          <a:xfrm>
            <a:off x="7365610" y="1247369"/>
            <a:ext cx="187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Gradient Boosting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BB6CD-46B5-2892-04DA-DFFC07994DF6}"/>
              </a:ext>
            </a:extLst>
          </p:cNvPr>
          <p:cNvSpPr/>
          <p:nvPr/>
        </p:nvSpPr>
        <p:spPr>
          <a:xfrm>
            <a:off x="10212073" y="1247369"/>
            <a:ext cx="54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SVC</a:t>
            </a:r>
            <a:endParaRPr lang="ko-Kore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56B27D-37B8-4084-1501-BE87C69B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36" y="3841531"/>
            <a:ext cx="2046774" cy="1080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C06352-C4B1-3557-75D7-B89DC204BD8B}"/>
              </a:ext>
            </a:extLst>
          </p:cNvPr>
          <p:cNvSpPr/>
          <p:nvPr/>
        </p:nvSpPr>
        <p:spPr>
          <a:xfrm>
            <a:off x="3940226" y="4983194"/>
            <a:ext cx="4773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/>
              <a:t>XGBoost</a:t>
            </a:r>
            <a:r>
              <a:rPr lang="en-US" altLang="ko-Kore-KR" dirty="0"/>
              <a:t> - Stacking Model, 5 Fold cross validation</a:t>
            </a:r>
            <a:endParaRPr lang="ko-Kore-KR" altLang="en-US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5260CDF1-B554-2F4D-AD83-89D815BEBEB0}"/>
              </a:ext>
            </a:extLst>
          </p:cNvPr>
          <p:cNvCxnSpPr>
            <a:stCxn id="3" idx="2"/>
            <a:endCxn id="18" idx="1"/>
          </p:cNvCxnSpPr>
          <p:nvPr/>
        </p:nvCxnSpPr>
        <p:spPr>
          <a:xfrm rot="16200000" flipH="1">
            <a:off x="2623850" y="1907644"/>
            <a:ext cx="1609365" cy="3338407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8CFFC3B-27F4-9C73-E473-47744C9701C1}"/>
              </a:ext>
            </a:extLst>
          </p:cNvPr>
          <p:cNvCxnSpPr>
            <a:stCxn id="9" idx="2"/>
            <a:endCxn id="18" idx="1"/>
          </p:cNvCxnSpPr>
          <p:nvPr/>
        </p:nvCxnSpPr>
        <p:spPr>
          <a:xfrm rot="16200000" flipH="1">
            <a:off x="3714299" y="2998093"/>
            <a:ext cx="1609365" cy="1157510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8501EB27-29F2-17BB-3228-3116426D9EBC}"/>
              </a:ext>
            </a:extLst>
          </p:cNvPr>
          <p:cNvCxnSpPr>
            <a:stCxn id="11" idx="2"/>
            <a:endCxn id="18" idx="3"/>
          </p:cNvCxnSpPr>
          <p:nvPr/>
        </p:nvCxnSpPr>
        <p:spPr>
          <a:xfrm rot="5400000">
            <a:off x="6918583" y="2998093"/>
            <a:ext cx="1609365" cy="1157510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587AE69-50AD-73BD-A68D-5C64FFD8AAF0}"/>
              </a:ext>
            </a:extLst>
          </p:cNvPr>
          <p:cNvCxnSpPr>
            <a:stCxn id="12" idx="2"/>
            <a:endCxn id="18" idx="3"/>
          </p:cNvCxnSpPr>
          <p:nvPr/>
        </p:nvCxnSpPr>
        <p:spPr>
          <a:xfrm rot="5400000">
            <a:off x="8009032" y="1907645"/>
            <a:ext cx="1609365" cy="3338407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3945EE-A85C-A8CD-F474-9A7DD44CE808}"/>
              </a:ext>
            </a:extLst>
          </p:cNvPr>
          <p:cNvSpPr txBox="1"/>
          <p:nvPr/>
        </p:nvSpPr>
        <p:spPr>
          <a:xfrm>
            <a:off x="147145" y="84082"/>
            <a:ext cx="28464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Model Constructure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671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C776C3-A0B2-19C0-796E-662FCB10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33149"/>
              </p:ext>
            </p:extLst>
          </p:nvPr>
        </p:nvGraphicFramePr>
        <p:xfrm>
          <a:off x="497928" y="1913485"/>
          <a:ext cx="11196143" cy="257093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99449">
                  <a:extLst>
                    <a:ext uri="{9D8B030D-6E8A-4147-A177-3AD203B41FA5}">
                      <a16:colId xmlns:a16="http://schemas.microsoft.com/office/drawing/2014/main" val="3917397090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2770480004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607765347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365918684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2244571016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2500218395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3256670000"/>
                    </a:ext>
                  </a:extLst>
                </a:gridCol>
              </a:tblGrid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features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Random Forest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Extra Trees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AdaBoost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Gradient Boost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SVM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mean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2136257823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 err="1">
                          <a:effectLst/>
                        </a:rPr>
                        <a:t>hospital_stay_days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0.423393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0.179739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0.0475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4.46E-01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4.43E-01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0.30804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15781078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BMI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0.022848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0.003324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0.155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6.03E-02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6.30E-02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0.06089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741675833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OP</a:t>
                      </a:r>
                      <a:r>
                        <a:rPr lang="ko-KR" altLang="en-US" sz="1500" u="none" strike="noStrike" dirty="0">
                          <a:effectLst/>
                        </a:rPr>
                        <a:t> </a:t>
                      </a:r>
                      <a:r>
                        <a:rPr lang="en" sz="1500" u="none" strike="noStrike" dirty="0">
                          <a:effectLst/>
                        </a:rPr>
                        <a:t>time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0.077608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0.060153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0.0575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4.96E-02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4.50E-02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0.05797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044205327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Cell</a:t>
                      </a:r>
                      <a:r>
                        <a:rPr lang="ko-KR" altLang="en-US" sz="1500" u="none" strike="noStrike" dirty="0">
                          <a:effectLst/>
                        </a:rPr>
                        <a:t> </a:t>
                      </a:r>
                      <a:r>
                        <a:rPr lang="en" sz="1500" u="none" strike="noStrike" dirty="0">
                          <a:effectLst/>
                        </a:rPr>
                        <a:t>Count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0.020282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0.00439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0.16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4.95E-02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5.24E-02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0.05733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480678309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WBC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0.027101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0.005601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0.14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4.81E-02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4.65E-02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0.05345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809019202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Platelets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0.025544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0.004128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0.1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5.47E-02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5.11E-02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0.04710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749737643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Z_EBL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0.05807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0.02292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0.0575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2.93E-02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2.94E-02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0.03944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849357356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Lymphocytes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0.021029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0.002977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0.09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2.55E-02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>
                          <a:effectLst/>
                        </a:rPr>
                        <a:t>2.97E-02</a:t>
                      </a:r>
                      <a:endParaRPr lang="en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0.03384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2982772651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Size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0.018185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0.004359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>
                          <a:effectLst/>
                        </a:rPr>
                        <a:t>0.045</a:t>
                      </a:r>
                      <a:endParaRPr lang="en-US" altLang="ko-Kore-KR" sz="15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2.84E-02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2.74E-02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500" u="none" strike="noStrike" dirty="0">
                          <a:effectLst/>
                        </a:rPr>
                        <a:t>0.02467 </a:t>
                      </a:r>
                      <a:endParaRPr lang="en-US" altLang="ko-Kore-KR" sz="15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40322491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EA565F-8524-99D4-B6E3-306C460E94F1}"/>
              </a:ext>
            </a:extLst>
          </p:cNvPr>
          <p:cNvSpPr txBox="1"/>
          <p:nvPr/>
        </p:nvSpPr>
        <p:spPr>
          <a:xfrm>
            <a:off x="147145" y="84082"/>
            <a:ext cx="2810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Feature Importance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34300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A429E-36A1-4C34-08D4-88FC6866064A}"/>
              </a:ext>
            </a:extLst>
          </p:cNvPr>
          <p:cNvSpPr txBox="1"/>
          <p:nvPr/>
        </p:nvSpPr>
        <p:spPr>
          <a:xfrm>
            <a:off x="147145" y="84082"/>
            <a:ext cx="4440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Feature Correlation Comparison</a:t>
            </a:r>
            <a:endParaRPr kumimoji="1" lang="ko-Kore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1779C-AB27-2C84-E664-9ABEC46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4" y="987971"/>
            <a:ext cx="5630917" cy="5630917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7E7BADC-021E-AACA-140E-12B44633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63" y="2349499"/>
            <a:ext cx="6817780" cy="21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E345F9-5C2F-B6DC-60D5-0358732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70047"/>
              </p:ext>
            </p:extLst>
          </p:nvPr>
        </p:nvGraphicFramePr>
        <p:xfrm>
          <a:off x="497928" y="1913485"/>
          <a:ext cx="11196143" cy="219447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99449">
                  <a:extLst>
                    <a:ext uri="{9D8B030D-6E8A-4147-A177-3AD203B41FA5}">
                      <a16:colId xmlns:a16="http://schemas.microsoft.com/office/drawing/2014/main" val="3917397090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2770480004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607765347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365918684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2244571016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2500218395"/>
                    </a:ext>
                  </a:extLst>
                </a:gridCol>
                <a:gridCol w="1599449">
                  <a:extLst>
                    <a:ext uri="{9D8B030D-6E8A-4147-A177-3AD203B41FA5}">
                      <a16:colId xmlns:a16="http://schemas.microsoft.com/office/drawing/2014/main" val="3256670000"/>
                    </a:ext>
                  </a:extLst>
                </a:gridCol>
              </a:tblGrid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features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Random Forest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Extra Trees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AdaBoost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Gradient Boost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SVM feature </a:t>
                      </a:r>
                      <a:r>
                        <a:rPr lang="en" sz="1500" u="none" strike="noStrike" dirty="0" err="1">
                          <a:effectLst/>
                        </a:rPr>
                        <a:t>importances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u="none" strike="noStrike" dirty="0">
                          <a:effectLst/>
                        </a:rPr>
                        <a:t>mean</a:t>
                      </a:r>
                      <a:endParaRPr lang="en" sz="15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2136257823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OP_time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0.131944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0.074573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0.0725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0.123328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1.21E-01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0.10461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81078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Cell_Count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0.032314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0.005345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0.08024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8.94E-02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0.07847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1675833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WBC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0.04599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0.006814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0.083539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8.15E-02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0.07657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205327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BMI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0.043548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0.004638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0.092776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8.93E-02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0.06905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678309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Z_EBL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0.108889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0.022358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0.059615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5.84E-02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0.06135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9019202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Platelets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0.046297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0.006857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0.075032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7.37E-02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0.05738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9737643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Lymphocytes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0.03835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0.004547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5.78E-02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0.05121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357356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Albumin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0.053415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0.010827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0.058857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5.67E-02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0.03896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772651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0.032178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0.004776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0.04384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4.54E-02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맑은 고딕" panose="020B0503020000020004" pitchFamily="34" charset="-127"/>
                        </a:rPr>
                        <a:t>0.03723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224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3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1001</Words>
  <Application>Microsoft Macintosh PowerPoint</Application>
  <PresentationFormat>와이드스크린</PresentationFormat>
  <Paragraphs>380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맑은 고딕</vt:lpstr>
      <vt:lpstr>Arial</vt:lpstr>
      <vt:lpstr>Calibri</vt:lpstr>
      <vt:lpstr>Calibri Light</vt:lpstr>
      <vt:lpstr>Helvetica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권회준</dc:creator>
  <cp:lastModifiedBy>권회준</cp:lastModifiedBy>
  <cp:revision>2</cp:revision>
  <dcterms:created xsi:type="dcterms:W3CDTF">2022-06-06T02:18:35Z</dcterms:created>
  <dcterms:modified xsi:type="dcterms:W3CDTF">2022-06-06T15:14:31Z</dcterms:modified>
</cp:coreProperties>
</file>