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63" r:id="rId3"/>
    <p:sldId id="264" r:id="rId4"/>
    <p:sldId id="265" r:id="rId5"/>
    <p:sldId id="266" r:id="rId6"/>
    <p:sldId id="257" r:id="rId7"/>
    <p:sldId id="259" r:id="rId8"/>
    <p:sldId id="261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BF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63981" y="1250623"/>
            <a:ext cx="10363200" cy="1905000"/>
          </a:xfrm>
          <a:prstGeom prst="rect">
            <a:avLst/>
          </a:prstGeom>
        </p:spPr>
        <p:txBody>
          <a:bodyPr/>
          <a:lstStyle>
            <a:lvl1pPr algn="l">
              <a:defRPr sz="4400" b="1" i="0" spc="-50" baseline="0">
                <a:solidFill>
                  <a:srgbClr val="00205C"/>
                </a:solidFill>
                <a:latin typeface="+mj-lt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98878" y="3437911"/>
            <a:ext cx="10363200" cy="1752600"/>
          </a:xfrm>
          <a:prstGeom prst="rect">
            <a:avLst/>
          </a:prstGeom>
        </p:spPr>
        <p:txBody>
          <a:bodyPr anchor="ctr"/>
          <a:lstStyle>
            <a:lvl1pPr marL="0" indent="0" algn="l">
              <a:defRPr sz="2400" b="1" i="0" spc="-50">
                <a:latin typeface="+mj-lt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53201"/>
            <a:ext cx="1219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i="1" spc="-50" dirty="0">
                <a:solidFill>
                  <a:schemeClr val="bg1"/>
                </a:solidFill>
                <a:latin typeface="+mj-lt"/>
                <a:ea typeface="+mj-ea"/>
                <a:cs typeface="Helvetica Neue" panose="02000503000000020004" pitchFamily="2" charset="0"/>
              </a:rPr>
              <a:t>Multi-Physics Modeling and Computation</a:t>
            </a:r>
            <a:r>
              <a:rPr lang="ko-KR" altLang="en-US" sz="1400" b="1" i="1" spc="-50" dirty="0">
                <a:solidFill>
                  <a:schemeClr val="bg1"/>
                </a:solidFill>
                <a:latin typeface="+mj-lt"/>
                <a:ea typeface="+mj-ea"/>
                <a:cs typeface="Helvetica Neue" panose="02000503000000020004" pitchFamily="2" charset="0"/>
              </a:rPr>
              <a:t> </a:t>
            </a:r>
            <a:r>
              <a:rPr lang="en-US" altLang="ko-KR" sz="1400" b="1" i="1" spc="-50" dirty="0">
                <a:solidFill>
                  <a:schemeClr val="bg1"/>
                </a:solidFill>
                <a:latin typeface="+mj-lt"/>
                <a:ea typeface="+mj-ea"/>
                <a:cs typeface="Helvetica Neue" panose="02000503000000020004" pitchFamily="2" charset="0"/>
              </a:rPr>
              <a:t>(MPMC) Lab.</a:t>
            </a:r>
            <a:r>
              <a:rPr lang="en-US" altLang="ko-KR" sz="1400" b="1" i="1" spc="-50" baseline="0" dirty="0">
                <a:solidFill>
                  <a:schemeClr val="bg1"/>
                </a:solidFill>
                <a:latin typeface="+mj-lt"/>
                <a:ea typeface="+mj-ea"/>
                <a:cs typeface="Helvetica Neue" panose="02000503000000020004" pitchFamily="2" charset="0"/>
              </a:rPr>
              <a:t>, </a:t>
            </a:r>
            <a:r>
              <a:rPr lang="en-US" altLang="ko-KR" sz="1400" b="1" i="1" spc="-50" baseline="0" dirty="0" err="1">
                <a:solidFill>
                  <a:schemeClr val="bg1"/>
                </a:solidFill>
                <a:latin typeface="+mj-lt"/>
                <a:ea typeface="+mj-ea"/>
                <a:cs typeface="Helvetica Neue" panose="02000503000000020004" pitchFamily="2" charset="0"/>
              </a:rPr>
              <a:t>CSE@Yonsei</a:t>
            </a:r>
            <a:endParaRPr lang="ko-KR" altLang="en-US" sz="1400" b="1" i="1" spc="-50" dirty="0">
              <a:solidFill>
                <a:schemeClr val="bg1"/>
              </a:solidFill>
              <a:latin typeface="+mj-lt"/>
              <a:ea typeface="+mj-ea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285F0-A862-401D-7171-C1D95C49ADD7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ko-KR" altLang="en-US" sz="1400" b="1" spc="-5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93C94C3F-A457-F081-84B4-D42431114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9922" y="5109332"/>
            <a:ext cx="452489" cy="45248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F92673A-C2A8-706D-ACB3-6FDDA537DD45}"/>
              </a:ext>
            </a:extLst>
          </p:cNvPr>
          <p:cNvGrpSpPr/>
          <p:nvPr/>
        </p:nvGrpSpPr>
        <p:grpSpPr>
          <a:xfrm>
            <a:off x="896331" y="1150072"/>
            <a:ext cx="244572" cy="1385864"/>
            <a:chOff x="896331" y="1527142"/>
            <a:chExt cx="0" cy="1055803"/>
          </a:xfrm>
        </p:grpSpPr>
        <p:cxnSp>
          <p:nvCxnSpPr>
            <p:cNvPr id="10" name="직선 연결선[R] 15">
              <a:extLst>
                <a:ext uri="{FF2B5EF4-FFF2-40B4-BE49-F238E27FC236}">
                  <a16:creationId xmlns:a16="http://schemas.microsoft.com/office/drawing/2014/main" id="{660AE11B-28CE-32A0-5E1F-F9CD500045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6331" y="1527143"/>
              <a:ext cx="0" cy="1055802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[R] 17">
              <a:extLst>
                <a:ext uri="{FF2B5EF4-FFF2-40B4-BE49-F238E27FC236}">
                  <a16:creationId xmlns:a16="http://schemas.microsoft.com/office/drawing/2014/main" id="{7A14D5E2-3EEC-4C8A-D416-B8FF62136C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6331" y="1527142"/>
              <a:ext cx="0" cy="282804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rgbClr val="00205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순서도: 수동 입력 13">
            <a:extLst>
              <a:ext uri="{FF2B5EF4-FFF2-40B4-BE49-F238E27FC236}">
                <a16:creationId xmlns:a16="http://schemas.microsoft.com/office/drawing/2014/main" id="{519FF031-348C-AAC5-9389-8EF20D1C21AE}"/>
              </a:ext>
            </a:extLst>
          </p:cNvPr>
          <p:cNvSpPr/>
          <p:nvPr/>
        </p:nvSpPr>
        <p:spPr bwMode="auto">
          <a:xfrm rot="5400000" flipV="1">
            <a:off x="11590639" y="-293581"/>
            <a:ext cx="307777" cy="894946"/>
          </a:xfrm>
          <a:prstGeom prst="flowChartManualInpu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-50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Helvetica Neue" panose="02000503000000020004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2C33C0-1820-DA70-28AD-F5F02996E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975" y="5104569"/>
            <a:ext cx="3746500" cy="6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3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1786" y="468630"/>
            <a:ext cx="11637814" cy="476250"/>
          </a:xfrm>
          <a:prstGeom prst="rect">
            <a:avLst/>
          </a:prstGeom>
        </p:spPr>
        <p:txBody>
          <a:bodyPr/>
          <a:lstStyle>
            <a:lvl1pPr algn="l">
              <a:defRPr sz="2800" b="1" i="0" spc="-50" baseline="0">
                <a:solidFill>
                  <a:srgbClr val="00205C"/>
                </a:solidFill>
                <a:latin typeface="+mj-lt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160" y="944880"/>
            <a:ext cx="11963400" cy="5562600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Calibri" pitchFamily="34" charset="0"/>
                <a:cs typeface="Calibri" panose="020F0502020204030204" pitchFamily="34" charset="0"/>
              </a:defRPr>
            </a:lvl1pPr>
            <a:lvl2pPr marL="0" indent="-360000">
              <a:defRPr sz="2400" b="1" i="0" spc="-50" baseline="0">
                <a:latin typeface="+mj-lt"/>
                <a:ea typeface="+mj-ea"/>
                <a:cs typeface="Helvetica Neue" panose="02000503000000020004" pitchFamily="2" charset="0"/>
              </a:defRPr>
            </a:lvl2pPr>
            <a:lvl3pPr marL="432000" indent="-265113">
              <a:buClr>
                <a:srgbClr val="141414"/>
              </a:buClr>
              <a:defRPr sz="2000" b="0" i="0" spc="-50" baseline="0">
                <a:solidFill>
                  <a:srgbClr val="141414"/>
                </a:solidFill>
                <a:latin typeface="+mj-lt"/>
                <a:ea typeface="+mj-ea"/>
                <a:cs typeface="Helvetica Neue" panose="02000503000000020004" pitchFamily="2" charset="0"/>
              </a:defRPr>
            </a:lvl3pPr>
            <a:lvl4pPr marL="720000" indent="-357188">
              <a:buClr>
                <a:srgbClr val="141414"/>
              </a:buClr>
              <a:buSzPct val="80000"/>
              <a:buFont typeface="Wingdings" panose="05000000000000000000" pitchFamily="2" charset="2"/>
              <a:buChar char="è"/>
              <a:defRPr sz="1800" b="0" i="0" spc="-50" baseline="0">
                <a:solidFill>
                  <a:srgbClr val="141414"/>
                </a:solidFill>
                <a:latin typeface="+mj-lt"/>
                <a:ea typeface="+mj-ea"/>
                <a:cs typeface="Helvetica Neue" panose="02000503000000020004" pitchFamily="2" charset="0"/>
              </a:defRPr>
            </a:lvl4pPr>
            <a:lvl5pPr marL="900000" indent="-273050">
              <a:defRPr sz="1600" b="0" i="0" spc="-50" baseline="0">
                <a:solidFill>
                  <a:srgbClr val="141414"/>
                </a:solidFill>
                <a:latin typeface="+mj-lt"/>
                <a:ea typeface="+mj-ea"/>
                <a:cs typeface="Helvetica Neue" panose="02000503000000020004" pitchFamily="2" charset="0"/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83681"/>
            <a:ext cx="1219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spc="-50" dirty="0">
                <a:solidFill>
                  <a:schemeClr val="bg1"/>
                </a:solidFill>
                <a:latin typeface="+mj-lt"/>
                <a:ea typeface="+mj-ea"/>
                <a:cs typeface="Helvetica Neue" panose="02000503000000020004" pitchFamily="2" charset="0"/>
              </a:rPr>
              <a:t>Multi-Physics Modeling and Computation (MPMC) Lab.</a:t>
            </a:r>
            <a:r>
              <a:rPr lang="en-US" altLang="ko-KR" sz="1400" b="1" i="1" spc="-50" baseline="0" dirty="0">
                <a:solidFill>
                  <a:schemeClr val="bg1"/>
                </a:solidFill>
                <a:latin typeface="+mj-lt"/>
                <a:ea typeface="+mj-ea"/>
                <a:cs typeface="Helvetica Neue" panose="02000503000000020004" pitchFamily="2" charset="0"/>
              </a:rPr>
              <a:t>, </a:t>
            </a:r>
            <a:r>
              <a:rPr lang="en-US" altLang="ko-KR" sz="1400" b="1" i="1" spc="-50" baseline="0" dirty="0" err="1">
                <a:solidFill>
                  <a:schemeClr val="bg1"/>
                </a:solidFill>
                <a:latin typeface="+mj-lt"/>
                <a:ea typeface="+mj-ea"/>
                <a:cs typeface="Helvetica Neue" panose="02000503000000020004" pitchFamily="2" charset="0"/>
              </a:rPr>
              <a:t>CSE@Yonsei</a:t>
            </a:r>
            <a:r>
              <a:rPr lang="en-US" altLang="ko-KR" sz="1400" b="1" i="1" spc="-50" baseline="0" dirty="0">
                <a:solidFill>
                  <a:schemeClr val="bg1"/>
                </a:solidFill>
                <a:latin typeface="+mj-lt"/>
                <a:ea typeface="+mj-ea"/>
                <a:cs typeface="Helvetica Neue" panose="02000503000000020004" pitchFamily="2" charset="0"/>
              </a:rPr>
              <a:t>      </a:t>
            </a:r>
            <a:fld id="{51965DA0-6FC7-4288-9138-01A2CF53FF63}" type="slidenum">
              <a:rPr lang="en-US" altLang="ko-KR" sz="1400" b="1" i="1" spc="-50" baseline="0" smtClean="0">
                <a:solidFill>
                  <a:schemeClr val="bg1"/>
                </a:solidFill>
                <a:latin typeface="+mj-lt"/>
                <a:ea typeface="+mj-ea"/>
                <a:cs typeface="Helvetica Neue" panose="02000503000000020004" pitchFamily="2" charset="0"/>
              </a:rPr>
              <a:t>‹#›</a:t>
            </a:fld>
            <a:r>
              <a:rPr lang="en-US" altLang="ko-KR" sz="1400" b="1" i="1" spc="-50" baseline="0" dirty="0">
                <a:solidFill>
                  <a:schemeClr val="bg1"/>
                </a:solidFill>
                <a:latin typeface="+mj-lt"/>
                <a:ea typeface="+mj-ea"/>
                <a:cs typeface="Helvetica Neue" panose="02000503000000020004" pitchFamily="2" charset="0"/>
              </a:rPr>
              <a:t> / 5</a:t>
            </a:r>
            <a:endParaRPr lang="ko-KR" altLang="en-US" sz="1400" b="1" i="1" spc="-50" dirty="0">
              <a:solidFill>
                <a:schemeClr val="bg1"/>
              </a:solidFill>
              <a:latin typeface="+mj-lt"/>
              <a:ea typeface="+mj-ea"/>
              <a:cs typeface="Helvetica Neue" panose="02000503000000020004" pitchFamily="2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7E051F-BE06-8A99-F199-31207F4B9F2F}"/>
              </a:ext>
            </a:extLst>
          </p:cNvPr>
          <p:cNvGrpSpPr/>
          <p:nvPr/>
        </p:nvGrpSpPr>
        <p:grpSpPr>
          <a:xfrm>
            <a:off x="0" y="0"/>
            <a:ext cx="12192000" cy="307778"/>
            <a:chOff x="0" y="0"/>
            <a:chExt cx="12192000" cy="3077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A6560A-4574-DB48-430F-7D605CB7EC3C}"/>
                </a:ext>
              </a:extLst>
            </p:cNvPr>
            <p:cNvSpPr txBox="1"/>
            <p:nvPr/>
          </p:nvSpPr>
          <p:spPr>
            <a:xfrm>
              <a:off x="0" y="1"/>
              <a:ext cx="121920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b="1" spc="-5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sp>
          <p:nvSpPr>
            <p:cNvPr id="8" name="순서도: 수동 입력 7">
              <a:extLst>
                <a:ext uri="{FF2B5EF4-FFF2-40B4-BE49-F238E27FC236}">
                  <a16:creationId xmlns:a16="http://schemas.microsoft.com/office/drawing/2014/main" id="{BB9B077E-B59B-D327-69AC-6DE3AA64BE68}"/>
                </a:ext>
              </a:extLst>
            </p:cNvPr>
            <p:cNvSpPr/>
            <p:nvPr/>
          </p:nvSpPr>
          <p:spPr bwMode="auto">
            <a:xfrm rot="5400000" flipV="1">
              <a:off x="11590638" y="-293584"/>
              <a:ext cx="307777" cy="894946"/>
            </a:xfrm>
            <a:prstGeom prst="flowChartManualInpu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-50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Helvetica Neue" panose="02000503000000020004" pitchFamily="2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D9A4D91-3407-0253-5066-C873B3EA5AE9}"/>
              </a:ext>
            </a:extLst>
          </p:cNvPr>
          <p:cNvGrpSpPr/>
          <p:nvPr/>
        </p:nvGrpSpPr>
        <p:grpSpPr>
          <a:xfrm>
            <a:off x="311868" y="512704"/>
            <a:ext cx="159471" cy="394469"/>
            <a:chOff x="896331" y="1527142"/>
            <a:chExt cx="0" cy="1055803"/>
          </a:xfrm>
        </p:grpSpPr>
        <p:cxnSp>
          <p:nvCxnSpPr>
            <p:cNvPr id="6" name="직선 연결선[R] 10">
              <a:extLst>
                <a:ext uri="{FF2B5EF4-FFF2-40B4-BE49-F238E27FC236}">
                  <a16:creationId xmlns:a16="http://schemas.microsoft.com/office/drawing/2014/main" id="{3018EACB-D572-9706-196E-B2C078A666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6331" y="1527143"/>
              <a:ext cx="0" cy="1055802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[R] 11">
              <a:extLst>
                <a:ext uri="{FF2B5EF4-FFF2-40B4-BE49-F238E27FC236}">
                  <a16:creationId xmlns:a16="http://schemas.microsoft.com/office/drawing/2014/main" id="{A6A8C0F5-E8D8-FDFB-8CA4-07E22381F8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6331" y="1527142"/>
              <a:ext cx="0" cy="282804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rgbClr val="00205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182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583681"/>
            <a:ext cx="1219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spc="-50" dirty="0">
                <a:solidFill>
                  <a:schemeClr val="bg1"/>
                </a:solidFill>
                <a:latin typeface="+mj-lt"/>
                <a:ea typeface="+mj-ea"/>
                <a:cs typeface="Helvetica Neue" panose="02000503000000020004" pitchFamily="2" charset="0"/>
              </a:rPr>
              <a:t>Multi-Physics Modeling and Computation (MPMC) Lab.</a:t>
            </a:r>
            <a:r>
              <a:rPr lang="en-US" altLang="ko-KR" sz="1400" b="1" i="1" spc="-50" baseline="0" dirty="0">
                <a:solidFill>
                  <a:schemeClr val="bg1"/>
                </a:solidFill>
                <a:latin typeface="+mj-lt"/>
                <a:ea typeface="+mj-ea"/>
                <a:cs typeface="Helvetica Neue" panose="02000503000000020004" pitchFamily="2" charset="0"/>
              </a:rPr>
              <a:t>, </a:t>
            </a:r>
            <a:r>
              <a:rPr lang="en-US" altLang="ko-KR" sz="1400" b="1" i="1" spc="-50" baseline="0" dirty="0" err="1">
                <a:solidFill>
                  <a:schemeClr val="bg1"/>
                </a:solidFill>
                <a:latin typeface="+mj-lt"/>
                <a:ea typeface="+mj-ea"/>
                <a:cs typeface="Helvetica Neue" panose="02000503000000020004" pitchFamily="2" charset="0"/>
              </a:rPr>
              <a:t>CSE@Yonsei</a:t>
            </a:r>
            <a:endParaRPr lang="ko-KR" altLang="en-US" sz="1400" b="1" i="1" spc="-50" dirty="0">
              <a:solidFill>
                <a:schemeClr val="bg1"/>
              </a:solidFill>
              <a:latin typeface="+mj-lt"/>
              <a:ea typeface="+mj-ea"/>
              <a:cs typeface="Helvetica Neue" panose="02000503000000020004" pitchFamily="2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7E051F-BE06-8A99-F199-31207F4B9F2F}"/>
              </a:ext>
            </a:extLst>
          </p:cNvPr>
          <p:cNvGrpSpPr/>
          <p:nvPr/>
        </p:nvGrpSpPr>
        <p:grpSpPr>
          <a:xfrm>
            <a:off x="0" y="0"/>
            <a:ext cx="12192000" cy="307778"/>
            <a:chOff x="0" y="0"/>
            <a:chExt cx="12192000" cy="3077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A6560A-4574-DB48-430F-7D605CB7EC3C}"/>
                </a:ext>
              </a:extLst>
            </p:cNvPr>
            <p:cNvSpPr txBox="1"/>
            <p:nvPr/>
          </p:nvSpPr>
          <p:spPr>
            <a:xfrm>
              <a:off x="0" y="1"/>
              <a:ext cx="121920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spc="-50" dirty="0">
                  <a:solidFill>
                    <a:schemeClr val="bg1"/>
                  </a:solidFill>
                  <a:latin typeface="+mj-lt"/>
                  <a:ea typeface="+mj-ea"/>
                </a:rPr>
                <a:t>Project name should be here</a:t>
              </a:r>
              <a:endParaRPr lang="ko-KR" altLang="en-US" sz="1400" b="1" spc="-5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sp>
          <p:nvSpPr>
            <p:cNvPr id="8" name="순서도: 수동 입력 7">
              <a:extLst>
                <a:ext uri="{FF2B5EF4-FFF2-40B4-BE49-F238E27FC236}">
                  <a16:creationId xmlns:a16="http://schemas.microsoft.com/office/drawing/2014/main" id="{BB9B077E-B59B-D327-69AC-6DE3AA64BE68}"/>
                </a:ext>
              </a:extLst>
            </p:cNvPr>
            <p:cNvSpPr/>
            <p:nvPr/>
          </p:nvSpPr>
          <p:spPr bwMode="auto">
            <a:xfrm rot="5400000" flipV="1">
              <a:off x="11590638" y="-293584"/>
              <a:ext cx="307777" cy="894946"/>
            </a:xfrm>
            <a:prstGeom prst="flowChartManualInpu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-50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Helvetica Neue" panose="02000503000000020004" pitchFamily="2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03828D-99FA-89E2-74FA-8D80097D2B4F}"/>
              </a:ext>
            </a:extLst>
          </p:cNvPr>
          <p:cNvGrpSpPr/>
          <p:nvPr/>
        </p:nvGrpSpPr>
        <p:grpSpPr>
          <a:xfrm>
            <a:off x="3713019" y="2658260"/>
            <a:ext cx="4708366" cy="1541479"/>
            <a:chOff x="3749706" y="1691916"/>
            <a:chExt cx="4708366" cy="1541479"/>
          </a:xfrm>
        </p:grpSpPr>
        <p:sp>
          <p:nvSpPr>
            <p:cNvPr id="11" name="제목 3">
              <a:extLst>
                <a:ext uri="{FF2B5EF4-FFF2-40B4-BE49-F238E27FC236}">
                  <a16:creationId xmlns:a16="http://schemas.microsoft.com/office/drawing/2014/main" id="{895B1FC3-BFF0-74B1-E495-717A86317167}"/>
                </a:ext>
              </a:extLst>
            </p:cNvPr>
            <p:cNvSpPr txBox="1">
              <a:spLocks/>
            </p:cNvSpPr>
            <p:nvPr/>
          </p:nvSpPr>
          <p:spPr>
            <a:xfrm>
              <a:off x="3749706" y="1691916"/>
              <a:ext cx="4708366" cy="938611"/>
            </a:xfrm>
            <a:prstGeom prst="rect">
              <a:avLst/>
            </a:prstGeom>
          </p:spPr>
          <p:txBody>
            <a:bodyPr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CC0066"/>
                  </a:solidFill>
                  <a:latin typeface="Calibri" pitchFamily="34" charset="0"/>
                  <a:ea typeface="+mj-ea"/>
                  <a:cs typeface="Calibri" panose="020F0502020204030204" pitchFamily="34" charset="0"/>
                </a:defRPr>
              </a:lvl1pPr>
              <a:lvl2pPr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CC0066"/>
                  </a:solidFill>
                  <a:latin typeface="Tahoma" pitchFamily="34" charset="0"/>
                </a:defRPr>
              </a:lvl2pPr>
              <a:lvl3pPr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CC0066"/>
                  </a:solidFill>
                  <a:latin typeface="Tahoma" pitchFamily="34" charset="0"/>
                </a:defRPr>
              </a:lvl3pPr>
              <a:lvl4pPr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CC0066"/>
                  </a:solidFill>
                  <a:latin typeface="Tahoma" pitchFamily="34" charset="0"/>
                </a:defRPr>
              </a:lvl4pPr>
              <a:lvl5pPr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CC0066"/>
                  </a:solidFill>
                  <a:latin typeface="Tahoma" pitchFamily="34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CC0066"/>
                  </a:solidFill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CC0066"/>
                  </a:solidFill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CC0066"/>
                  </a:solidFill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CC0066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altLang="ko-KR" sz="5400" i="1" kern="0" dirty="0">
                  <a:solidFill>
                    <a:srgbClr val="00205C"/>
                  </a:solidFill>
                  <a:latin typeface="+mj-lt"/>
                  <a:ea typeface="Helvetica Neue" panose="02000503000000020004" pitchFamily="2" charset="0"/>
                  <a:cs typeface="Helvetica Neue" panose="02000503000000020004" pitchFamily="2" charset="0"/>
                </a:rPr>
                <a:t>Q</a:t>
              </a:r>
              <a:r>
                <a:rPr lang="en-US" altLang="ko-KR" sz="3200" i="1" kern="0" dirty="0">
                  <a:solidFill>
                    <a:srgbClr val="00205C"/>
                  </a:solidFill>
                  <a:latin typeface="+mj-lt"/>
                  <a:ea typeface="Helvetica Neue" panose="02000503000000020004" pitchFamily="2" charset="0"/>
                  <a:cs typeface="Helvetica Neue" panose="02000503000000020004" pitchFamily="2" charset="0"/>
                </a:rPr>
                <a:t>&amp;</a:t>
              </a:r>
              <a:r>
                <a:rPr lang="en-US" altLang="ko-KR" sz="5400" i="1" kern="0" dirty="0">
                  <a:solidFill>
                    <a:srgbClr val="00205C"/>
                  </a:solidFill>
                  <a:latin typeface="+mj-lt"/>
                  <a:ea typeface="Helvetica Neue" panose="02000503000000020004" pitchFamily="2" charset="0"/>
                  <a:cs typeface="Helvetica Neue" panose="02000503000000020004" pitchFamily="2" charset="0"/>
                </a:rPr>
                <a:t>A </a:t>
              </a:r>
              <a:r>
                <a:rPr lang="en-US" altLang="ko-KR" sz="2400" i="1" kern="0" dirty="0">
                  <a:solidFill>
                    <a:srgbClr val="00205C"/>
                  </a:solidFill>
                  <a:latin typeface="+mj-lt"/>
                  <a:ea typeface="Helvetica Neue" panose="02000503000000020004" pitchFamily="2" charset="0"/>
                  <a:cs typeface="Helvetica Neue" panose="02000503000000020004" pitchFamily="2" charset="0"/>
                </a:rPr>
                <a:t>Thanks for listening</a:t>
              </a:r>
              <a:endParaRPr lang="ko-KR" altLang="en-US" sz="2000" i="1" kern="0" dirty="0">
                <a:solidFill>
                  <a:srgbClr val="00205C"/>
                </a:solidFill>
                <a:latin typeface="+mj-lt"/>
                <a:cs typeface="Helvetica Neue" panose="02000503000000020004" pitchFamily="2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F6B7AE0-9213-4419-78BD-62795724E3AD}"/>
                </a:ext>
              </a:extLst>
            </p:cNvPr>
            <p:cNvGrpSpPr/>
            <p:nvPr/>
          </p:nvGrpSpPr>
          <p:grpSpPr>
            <a:xfrm rot="5400000">
              <a:off x="5864595" y="717559"/>
              <a:ext cx="540920" cy="4490751"/>
              <a:chOff x="896331" y="1527142"/>
              <a:chExt cx="0" cy="1055803"/>
            </a:xfrm>
          </p:grpSpPr>
          <p:cxnSp>
            <p:nvCxnSpPr>
              <p:cNvPr id="14" name="직선 연결선[R] 8">
                <a:extLst>
                  <a:ext uri="{FF2B5EF4-FFF2-40B4-BE49-F238E27FC236}">
                    <a16:creationId xmlns:a16="http://schemas.microsoft.com/office/drawing/2014/main" id="{EE9DAFFD-CB8E-7532-564E-73AB9D06A8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96331" y="1527143"/>
                <a:ext cx="0" cy="1055802"/>
              </a:xfrm>
              <a:prstGeom prst="line">
                <a:avLst/>
              </a:prstGeom>
              <a:solidFill>
                <a:schemeClr val="accent1"/>
              </a:solidFill>
              <a:ln w="1270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직선 연결선[R] 9">
                <a:extLst>
                  <a:ext uri="{FF2B5EF4-FFF2-40B4-BE49-F238E27FC236}">
                    <a16:creationId xmlns:a16="http://schemas.microsoft.com/office/drawing/2014/main" id="{11430023-EE46-D375-7928-BBAAE5A6E33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96331" y="1527142"/>
                <a:ext cx="0" cy="282804"/>
              </a:xfrm>
              <a:prstGeom prst="line">
                <a:avLst/>
              </a:prstGeom>
              <a:solidFill>
                <a:schemeClr val="accent1"/>
              </a:solidFill>
              <a:ln w="127000" cap="flat" cmpd="sng" algn="ctr">
                <a:solidFill>
                  <a:srgbClr val="00205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9945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C0DD-5646-444D-85D2-BFB90790969C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9B3FD-EA96-4085-BB9F-F21C03532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2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1786" y="468630"/>
            <a:ext cx="11637814" cy="476250"/>
          </a:xfrm>
          <a:prstGeom prst="rect">
            <a:avLst/>
          </a:prstGeom>
        </p:spPr>
        <p:txBody>
          <a:bodyPr/>
          <a:lstStyle>
            <a:lvl1pPr algn="l">
              <a:defRPr sz="2800" b="1" i="0" spc="-50" baseline="0">
                <a:solidFill>
                  <a:srgbClr val="00205C"/>
                </a:solidFill>
                <a:latin typeface="+mj-lt"/>
                <a:ea typeface="+mj-ea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160" y="944880"/>
            <a:ext cx="11963400" cy="134806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0">
                <a:latin typeface="Calibri" pitchFamily="34" charset="0"/>
                <a:cs typeface="Calibri" panose="020F0502020204030204" pitchFamily="34" charset="0"/>
              </a:defRPr>
            </a:lvl1pPr>
            <a:lvl2pPr marL="0" indent="-360000">
              <a:defRPr sz="2400" b="1" i="0" spc="-50" baseline="0">
                <a:latin typeface="+mj-lt"/>
                <a:ea typeface="+mj-ea"/>
                <a:cs typeface="Helvetica Neue" panose="02000503000000020004" pitchFamily="2" charset="0"/>
              </a:defRPr>
            </a:lvl2pPr>
            <a:lvl3pPr marL="432000" indent="-265113">
              <a:buClr>
                <a:srgbClr val="141414"/>
              </a:buClr>
              <a:defRPr sz="1600" b="0" i="0" spc="-50" baseline="0">
                <a:solidFill>
                  <a:srgbClr val="141414"/>
                </a:solidFill>
                <a:latin typeface="+mn-lt"/>
                <a:ea typeface="+mj-ea"/>
                <a:cs typeface="Helvetica Neue" panose="02000503000000020004" pitchFamily="2" charset="0"/>
              </a:defRPr>
            </a:lvl3pPr>
            <a:lvl4pPr marL="720000" indent="-357188">
              <a:buClr>
                <a:srgbClr val="141414"/>
              </a:buClr>
              <a:buSzPct val="80000"/>
              <a:buFont typeface="Wingdings" panose="05000000000000000000" pitchFamily="2" charset="2"/>
              <a:buChar char="è"/>
              <a:defRPr sz="1600" b="0" i="0" spc="-50" baseline="0">
                <a:solidFill>
                  <a:srgbClr val="141414"/>
                </a:solidFill>
                <a:latin typeface="+mn-lt"/>
                <a:ea typeface="+mj-ea"/>
                <a:cs typeface="Helvetica Neue" panose="02000503000000020004" pitchFamily="2" charset="0"/>
              </a:defRPr>
            </a:lvl4pPr>
            <a:lvl5pPr marL="900000" indent="-273050">
              <a:defRPr sz="1600" b="0" i="0" spc="-50" baseline="0">
                <a:solidFill>
                  <a:srgbClr val="141414"/>
                </a:solidFill>
                <a:latin typeface="+mn-lt"/>
                <a:ea typeface="+mj-ea"/>
                <a:cs typeface="Helvetica Neue" panose="02000503000000020004" pitchFamily="2" charset="0"/>
              </a:defRPr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583681"/>
            <a:ext cx="1219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fld id="{51965DA0-6FC7-4288-9138-01A2CF53FF63}" type="slidenum">
              <a:rPr lang="en-US" altLang="ko-KR" sz="1400" b="1" i="1" spc="-50" baseline="0" smtClean="0">
                <a:solidFill>
                  <a:schemeClr val="bg1"/>
                </a:solidFill>
                <a:latin typeface="+mj-lt"/>
                <a:ea typeface="+mj-ea"/>
                <a:cs typeface="Helvetica Neue" panose="02000503000000020004" pitchFamily="2" charset="0"/>
              </a:rPr>
              <a:t>‹#›</a:t>
            </a:fld>
            <a:r>
              <a:rPr lang="en-US" altLang="ko-KR" sz="1400" b="1" i="1" spc="-50" baseline="0" dirty="0" smtClean="0">
                <a:solidFill>
                  <a:schemeClr val="bg1"/>
                </a:solidFill>
                <a:latin typeface="+mj-lt"/>
                <a:ea typeface="+mj-ea"/>
                <a:cs typeface="Helvetica Neue" panose="02000503000000020004" pitchFamily="2" charset="0"/>
              </a:rPr>
              <a:t> </a:t>
            </a:r>
            <a:r>
              <a:rPr lang="en-US" altLang="ko-KR" sz="1400" b="1" i="1" spc="-50" baseline="0" dirty="0">
                <a:solidFill>
                  <a:schemeClr val="bg1"/>
                </a:solidFill>
                <a:latin typeface="+mj-lt"/>
                <a:ea typeface="+mj-ea"/>
                <a:cs typeface="Helvetica Neue" panose="02000503000000020004" pitchFamily="2" charset="0"/>
              </a:rPr>
              <a:t>/ 5</a:t>
            </a:r>
            <a:endParaRPr lang="ko-KR" altLang="en-US" sz="1400" b="1" i="1" spc="-50" dirty="0">
              <a:solidFill>
                <a:schemeClr val="bg1"/>
              </a:solidFill>
              <a:latin typeface="+mj-lt"/>
              <a:ea typeface="+mj-ea"/>
              <a:cs typeface="Helvetica Neue" panose="02000503000000020004" pitchFamily="2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7E051F-BE06-8A99-F199-31207F4B9F2F}"/>
              </a:ext>
            </a:extLst>
          </p:cNvPr>
          <p:cNvGrpSpPr/>
          <p:nvPr userDrawn="1"/>
        </p:nvGrpSpPr>
        <p:grpSpPr>
          <a:xfrm>
            <a:off x="0" y="0"/>
            <a:ext cx="12192000" cy="307778"/>
            <a:chOff x="0" y="0"/>
            <a:chExt cx="12192000" cy="3077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A6560A-4574-DB48-430F-7D605CB7EC3C}"/>
                </a:ext>
              </a:extLst>
            </p:cNvPr>
            <p:cNvSpPr txBox="1"/>
            <p:nvPr userDrawn="1"/>
          </p:nvSpPr>
          <p:spPr>
            <a:xfrm>
              <a:off x="0" y="1"/>
              <a:ext cx="121920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b="1" spc="-50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  <p:sp>
          <p:nvSpPr>
            <p:cNvPr id="8" name="순서도: 수동 입력 7">
              <a:extLst>
                <a:ext uri="{FF2B5EF4-FFF2-40B4-BE49-F238E27FC236}">
                  <a16:creationId xmlns:a16="http://schemas.microsoft.com/office/drawing/2014/main" id="{BB9B077E-B59B-D327-69AC-6DE3AA64BE68}"/>
                </a:ext>
              </a:extLst>
            </p:cNvPr>
            <p:cNvSpPr/>
            <p:nvPr userDrawn="1"/>
          </p:nvSpPr>
          <p:spPr bwMode="auto">
            <a:xfrm rot="5400000" flipV="1">
              <a:off x="11590638" y="-293584"/>
              <a:ext cx="307777" cy="894946"/>
            </a:xfrm>
            <a:prstGeom prst="flowChartManualInpu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-50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Helvetica Neue" panose="02000503000000020004" pitchFamily="2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D9A4D91-3407-0253-5066-C873B3EA5AE9}"/>
              </a:ext>
            </a:extLst>
          </p:cNvPr>
          <p:cNvGrpSpPr/>
          <p:nvPr userDrawn="1"/>
        </p:nvGrpSpPr>
        <p:grpSpPr>
          <a:xfrm>
            <a:off x="311868" y="512704"/>
            <a:ext cx="159471" cy="394469"/>
            <a:chOff x="896331" y="1527142"/>
            <a:chExt cx="0" cy="1055803"/>
          </a:xfrm>
        </p:grpSpPr>
        <p:cxnSp>
          <p:nvCxnSpPr>
            <p:cNvPr id="6" name="직선 연결선[R] 10">
              <a:extLst>
                <a:ext uri="{FF2B5EF4-FFF2-40B4-BE49-F238E27FC236}">
                  <a16:creationId xmlns:a16="http://schemas.microsoft.com/office/drawing/2014/main" id="{3018EACB-D572-9706-196E-B2C078A666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6331" y="1527143"/>
              <a:ext cx="0" cy="1055802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[R] 11">
              <a:extLst>
                <a:ext uri="{FF2B5EF4-FFF2-40B4-BE49-F238E27FC236}">
                  <a16:creationId xmlns:a16="http://schemas.microsoft.com/office/drawing/2014/main" id="{A6A8C0F5-E8D8-FDFB-8CA4-07E22381F8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6331" y="1527142"/>
              <a:ext cx="0" cy="282804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rgbClr val="00205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024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46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0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rgbClr val="CC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rgbClr val="CC0066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rgbClr val="CC0066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rgbClr val="CC0066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rgbClr val="CC0066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rgbClr val="CC0066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rgbClr val="CC0066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rgbClr val="CC0066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rgbClr val="CC0066"/>
          </a:solidFill>
          <a:latin typeface="Tahoma" pitchFamily="34" charset="0"/>
        </a:defRPr>
      </a:lvl9pPr>
    </p:titleStyle>
    <p:bodyStyle>
      <a:lvl1pPr marL="282575" indent="-282575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accent2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8000"/>
        </a:buClr>
        <a:buSzPct val="80000"/>
        <a:buFont typeface="Wingdings" pitchFamily="2" charset="2"/>
        <a:buChar char="l"/>
        <a:defRPr>
          <a:solidFill>
            <a:srgbClr val="00800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è"/>
        <a:defRPr sz="1600">
          <a:solidFill>
            <a:srgbClr val="660066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4.png"/><Relationship Id="rId21" Type="http://schemas.openxmlformats.org/officeDocument/2006/relationships/image" Target="../media/image23.png"/><Relationship Id="rId25" Type="http://schemas.openxmlformats.org/officeDocument/2006/relationships/image" Target="../media/image6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4" Type="http://schemas.openxmlformats.org/officeDocument/2006/relationships/image" Target="../media/image5.png"/><Relationship Id="rId23" Type="http://schemas.openxmlformats.org/officeDocument/2006/relationships/image" Target="../media/image4.png"/><Relationship Id="rId2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0.png"/><Relationship Id="rId18" Type="http://schemas.openxmlformats.org/officeDocument/2006/relationships/image" Target="../media/image14.png"/><Relationship Id="rId3" Type="http://schemas.openxmlformats.org/officeDocument/2006/relationships/image" Target="../media/image9.png"/><Relationship Id="rId21" Type="http://schemas.openxmlformats.org/officeDocument/2006/relationships/image" Target="../media/image23.png"/><Relationship Id="rId7" Type="http://schemas.openxmlformats.org/officeDocument/2006/relationships/image" Target="../media/image30.png"/><Relationship Id="rId12" Type="http://schemas.openxmlformats.org/officeDocument/2006/relationships/image" Target="../media/image80.png"/><Relationship Id="rId17" Type="http://schemas.openxmlformats.org/officeDocument/2006/relationships/image" Target="../media/image13.png"/><Relationship Id="rId25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1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70.png"/><Relationship Id="rId5" Type="http://schemas.openxmlformats.org/officeDocument/2006/relationships/image" Target="../media/image11.png"/><Relationship Id="rId15" Type="http://schemas.openxmlformats.org/officeDocument/2006/relationships/image" Target="../media/image110.png"/><Relationship Id="rId23" Type="http://schemas.openxmlformats.org/officeDocument/2006/relationships/image" Target="../media/image16.png"/><Relationship Id="rId10" Type="http://schemas.openxmlformats.org/officeDocument/2006/relationships/image" Target="../media/image60.png"/><Relationship Id="rId4" Type="http://schemas.openxmlformats.org/officeDocument/2006/relationships/image" Target="../media/image10.png"/><Relationship Id="rId9" Type="http://schemas.openxmlformats.org/officeDocument/2006/relationships/image" Target="../media/image50.png"/><Relationship Id="rId14" Type="http://schemas.openxmlformats.org/officeDocument/2006/relationships/image" Target="../media/image100.png"/><Relationship Id="rId2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image" Target="../media/image33.png"/><Relationship Id="rId21" Type="http://schemas.openxmlformats.org/officeDocument/2006/relationships/image" Target="../media/image44.png"/><Relationship Id="rId12" Type="http://schemas.openxmlformats.org/officeDocument/2006/relationships/image" Target="../media/image36.png"/><Relationship Id="rId17" Type="http://schemas.openxmlformats.org/officeDocument/2006/relationships/image" Target="../media/image13.png"/><Relationship Id="rId2" Type="http://schemas.openxmlformats.org/officeDocument/2006/relationships/image" Target="../media/image32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35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9" Type="http://schemas.openxmlformats.org/officeDocument/2006/relationships/image" Target="../media/image50.png"/><Relationship Id="rId14" Type="http://schemas.openxmlformats.org/officeDocument/2006/relationships/image" Target="../media/image38.png"/><Relationship Id="rId22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고령 위암 환자 합병증 </a:t>
            </a:r>
            <a:r>
              <a:rPr lang="en-US" altLang="ko-KR" dirty="0" smtClean="0"/>
              <a:t>DL </a:t>
            </a:r>
            <a:r>
              <a:rPr lang="ko-KR" altLang="en-US" dirty="0" smtClean="0"/>
              <a:t>예측 모형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37160" y="944880"/>
            <a:ext cx="10515058" cy="2850011"/>
          </a:xfrm>
        </p:spPr>
        <p:txBody>
          <a:bodyPr wrap="square"/>
          <a:lstStyle/>
          <a:p>
            <a:pPr lvl="2"/>
            <a:r>
              <a:rPr lang="en-US" altLang="ko-KR" dirty="0"/>
              <a:t>Multi-class classification Deep-Learning </a:t>
            </a:r>
            <a:r>
              <a:rPr lang="ko-KR" altLang="en-US" dirty="0" smtClean="0"/>
              <a:t>모형</a:t>
            </a:r>
            <a:r>
              <a:rPr lang="en-US" altLang="ko-KR" dirty="0" smtClean="0"/>
              <a:t> </a:t>
            </a:r>
            <a:r>
              <a:rPr lang="ko-KR" altLang="en-US" dirty="0"/>
              <a:t>중 가장 기본적인 </a:t>
            </a:r>
            <a:r>
              <a:rPr lang="en-US" altLang="ko-KR" dirty="0"/>
              <a:t>Multi-layer </a:t>
            </a:r>
            <a:r>
              <a:rPr lang="en-US" altLang="ko-KR" dirty="0" smtClean="0"/>
              <a:t>perceptron(MLP</a:t>
            </a:r>
            <a:r>
              <a:rPr lang="en-US" altLang="ko-KR" dirty="0"/>
              <a:t>)</a:t>
            </a:r>
            <a:r>
              <a:rPr lang="ko-KR" altLang="en-US" dirty="0"/>
              <a:t>을 적용하였음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Train </a:t>
            </a:r>
            <a:r>
              <a:rPr lang="en-US" altLang="ko-KR" dirty="0"/>
              <a:t>set: </a:t>
            </a:r>
            <a:r>
              <a:rPr lang="ko-KR" altLang="en-US" dirty="0"/>
              <a:t>짝수 년도 수술 받은 환자 </a:t>
            </a:r>
            <a:r>
              <a:rPr lang="en-US" altLang="ko-KR" dirty="0"/>
              <a:t>(</a:t>
            </a:r>
            <a:r>
              <a:rPr lang="en-US" altLang="ko-KR" dirty="0" smtClean="0"/>
              <a:t>n=1,798)</a:t>
            </a:r>
            <a:endParaRPr lang="en-US" altLang="ko-KR" dirty="0"/>
          </a:p>
          <a:p>
            <a:pPr lvl="2"/>
            <a:r>
              <a:rPr lang="en-US" altLang="ko-KR" dirty="0"/>
              <a:t>Test set: </a:t>
            </a:r>
            <a:r>
              <a:rPr lang="ko-KR" altLang="en-US" dirty="0"/>
              <a:t>홀수 년도 수술 받은 환자 </a:t>
            </a:r>
            <a:r>
              <a:rPr lang="en-US" altLang="ko-KR" dirty="0"/>
              <a:t>(n=1,748)</a:t>
            </a: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/>
              <a:t>Event </a:t>
            </a:r>
            <a:r>
              <a:rPr lang="en-US" altLang="ko-KR" dirty="0"/>
              <a:t>of interest: None/Mild complication/Severe complication or death</a:t>
            </a:r>
          </a:p>
          <a:p>
            <a:pPr lvl="2"/>
            <a:r>
              <a:rPr lang="en-US" altLang="ko-KR" dirty="0" smtClean="0"/>
              <a:t>Input </a:t>
            </a:r>
            <a:r>
              <a:rPr lang="en-US" altLang="ko-KR" dirty="0"/>
              <a:t>features: </a:t>
            </a:r>
            <a:r>
              <a:rPr lang="en-US" altLang="ko-KR" dirty="0" smtClean="0"/>
              <a:t>Pre-operative variables and/or Post-operative variables</a:t>
            </a:r>
          </a:p>
          <a:p>
            <a:pPr lvl="2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/>
              <a:t>Architecture of Multi-class MLP</a:t>
            </a:r>
            <a:endParaRPr lang="ko-KR" altLang="en-US" dirty="0">
              <a:latin typeface="+mn-ea"/>
            </a:endParaRPr>
          </a:p>
        </p:txBody>
      </p:sp>
      <p:cxnSp>
        <p:nvCxnSpPr>
          <p:cNvPr id="15" name="직선 연결선 14"/>
          <p:cNvCxnSpPr>
            <a:stCxn id="74" idx="3"/>
            <a:endCxn id="87" idx="1"/>
          </p:cNvCxnSpPr>
          <p:nvPr/>
        </p:nvCxnSpPr>
        <p:spPr>
          <a:xfrm flipV="1">
            <a:off x="936671" y="4474358"/>
            <a:ext cx="422800" cy="39519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4" idx="3"/>
            <a:endCxn id="88" idx="1"/>
          </p:cNvCxnSpPr>
          <p:nvPr/>
        </p:nvCxnSpPr>
        <p:spPr>
          <a:xfrm flipV="1">
            <a:off x="936671" y="4796307"/>
            <a:ext cx="422800" cy="7324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4" idx="3"/>
            <a:endCxn id="89" idx="1"/>
          </p:cNvCxnSpPr>
          <p:nvPr/>
        </p:nvCxnSpPr>
        <p:spPr>
          <a:xfrm>
            <a:off x="936671" y="4869550"/>
            <a:ext cx="422800" cy="47423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4" idx="3"/>
            <a:endCxn id="90" idx="1"/>
          </p:cNvCxnSpPr>
          <p:nvPr/>
        </p:nvCxnSpPr>
        <p:spPr>
          <a:xfrm>
            <a:off x="936671" y="4869550"/>
            <a:ext cx="422800" cy="79618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5" idx="3"/>
            <a:endCxn id="87" idx="1"/>
          </p:cNvCxnSpPr>
          <p:nvPr/>
        </p:nvCxnSpPr>
        <p:spPr>
          <a:xfrm flipV="1">
            <a:off x="936671" y="4474358"/>
            <a:ext cx="422800" cy="107237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5" idx="3"/>
            <a:endCxn id="88" idx="1"/>
          </p:cNvCxnSpPr>
          <p:nvPr/>
        </p:nvCxnSpPr>
        <p:spPr>
          <a:xfrm flipV="1">
            <a:off x="936671" y="4796307"/>
            <a:ext cx="422800" cy="75042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75" idx="3"/>
            <a:endCxn id="90" idx="1"/>
          </p:cNvCxnSpPr>
          <p:nvPr/>
        </p:nvCxnSpPr>
        <p:spPr>
          <a:xfrm>
            <a:off x="936671" y="5546731"/>
            <a:ext cx="422800" cy="11900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5" idx="3"/>
            <a:endCxn id="89" idx="1"/>
          </p:cNvCxnSpPr>
          <p:nvPr/>
        </p:nvCxnSpPr>
        <p:spPr>
          <a:xfrm flipV="1">
            <a:off x="936671" y="5343784"/>
            <a:ext cx="422800" cy="20294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2" idx="3"/>
            <a:endCxn id="67" idx="1"/>
          </p:cNvCxnSpPr>
          <p:nvPr/>
        </p:nvCxnSpPr>
        <p:spPr>
          <a:xfrm>
            <a:off x="2323704" y="4474358"/>
            <a:ext cx="488832" cy="19856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82" idx="3"/>
            <a:endCxn id="68" idx="1"/>
          </p:cNvCxnSpPr>
          <p:nvPr/>
        </p:nvCxnSpPr>
        <p:spPr>
          <a:xfrm>
            <a:off x="2323704" y="4474358"/>
            <a:ext cx="488832" cy="59568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2" idx="3"/>
            <a:endCxn id="69" idx="1"/>
          </p:cNvCxnSpPr>
          <p:nvPr/>
        </p:nvCxnSpPr>
        <p:spPr>
          <a:xfrm>
            <a:off x="2323704" y="4474358"/>
            <a:ext cx="488832" cy="99281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83" idx="3"/>
            <a:endCxn id="67" idx="1"/>
          </p:cNvCxnSpPr>
          <p:nvPr/>
        </p:nvCxnSpPr>
        <p:spPr>
          <a:xfrm flipV="1">
            <a:off x="2323704" y="4672920"/>
            <a:ext cx="488832" cy="12338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83" idx="3"/>
            <a:endCxn id="68" idx="1"/>
          </p:cNvCxnSpPr>
          <p:nvPr/>
        </p:nvCxnSpPr>
        <p:spPr>
          <a:xfrm>
            <a:off x="2323704" y="4796307"/>
            <a:ext cx="488832" cy="27373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83" idx="3"/>
            <a:endCxn id="69" idx="1"/>
          </p:cNvCxnSpPr>
          <p:nvPr/>
        </p:nvCxnSpPr>
        <p:spPr>
          <a:xfrm>
            <a:off x="2323704" y="4796307"/>
            <a:ext cx="488832" cy="67086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84" idx="3"/>
            <a:endCxn id="67" idx="1"/>
          </p:cNvCxnSpPr>
          <p:nvPr/>
        </p:nvCxnSpPr>
        <p:spPr>
          <a:xfrm flipV="1">
            <a:off x="2323704" y="4672920"/>
            <a:ext cx="488832" cy="67086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4" idx="3"/>
            <a:endCxn id="68" idx="1"/>
          </p:cNvCxnSpPr>
          <p:nvPr/>
        </p:nvCxnSpPr>
        <p:spPr>
          <a:xfrm flipV="1">
            <a:off x="2323704" y="5070045"/>
            <a:ext cx="488832" cy="27373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84" idx="3"/>
            <a:endCxn id="69" idx="1"/>
          </p:cNvCxnSpPr>
          <p:nvPr/>
        </p:nvCxnSpPr>
        <p:spPr>
          <a:xfrm>
            <a:off x="2323704" y="5343784"/>
            <a:ext cx="488832" cy="12338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5" idx="3"/>
            <a:endCxn id="67" idx="1"/>
          </p:cNvCxnSpPr>
          <p:nvPr/>
        </p:nvCxnSpPr>
        <p:spPr>
          <a:xfrm flipV="1">
            <a:off x="2323704" y="4672920"/>
            <a:ext cx="488832" cy="99281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85" idx="3"/>
            <a:endCxn id="68" idx="1"/>
          </p:cNvCxnSpPr>
          <p:nvPr/>
        </p:nvCxnSpPr>
        <p:spPr>
          <a:xfrm flipV="1">
            <a:off x="2323704" y="5070045"/>
            <a:ext cx="488832" cy="59568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85" idx="3"/>
            <a:endCxn id="69" idx="1"/>
          </p:cNvCxnSpPr>
          <p:nvPr/>
        </p:nvCxnSpPr>
        <p:spPr>
          <a:xfrm flipV="1">
            <a:off x="2323704" y="5467170"/>
            <a:ext cx="488832" cy="19856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3" idx="3"/>
            <a:endCxn id="87" idx="1"/>
          </p:cNvCxnSpPr>
          <p:nvPr/>
        </p:nvCxnSpPr>
        <p:spPr>
          <a:xfrm flipV="1">
            <a:off x="936671" y="4474358"/>
            <a:ext cx="422800" cy="11900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3" idx="3"/>
            <a:endCxn id="88" idx="1"/>
          </p:cNvCxnSpPr>
          <p:nvPr/>
        </p:nvCxnSpPr>
        <p:spPr>
          <a:xfrm>
            <a:off x="936671" y="4593360"/>
            <a:ext cx="422800" cy="20294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73" idx="3"/>
            <a:endCxn id="89" idx="1"/>
          </p:cNvCxnSpPr>
          <p:nvPr/>
        </p:nvCxnSpPr>
        <p:spPr>
          <a:xfrm>
            <a:off x="936671" y="4593360"/>
            <a:ext cx="422800" cy="75042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3" idx="3"/>
            <a:endCxn id="90" idx="1"/>
          </p:cNvCxnSpPr>
          <p:nvPr/>
        </p:nvCxnSpPr>
        <p:spPr>
          <a:xfrm>
            <a:off x="936671" y="4593360"/>
            <a:ext cx="422800" cy="107237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8" idx="3"/>
            <a:endCxn id="82" idx="1"/>
          </p:cNvCxnSpPr>
          <p:nvPr/>
        </p:nvCxnSpPr>
        <p:spPr>
          <a:xfrm flipV="1">
            <a:off x="1655841" y="4474358"/>
            <a:ext cx="371493" cy="3219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88" idx="3"/>
            <a:endCxn id="84" idx="1"/>
          </p:cNvCxnSpPr>
          <p:nvPr/>
        </p:nvCxnSpPr>
        <p:spPr>
          <a:xfrm>
            <a:off x="1655841" y="4796307"/>
            <a:ext cx="371493" cy="54747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88" idx="3"/>
            <a:endCxn id="85" idx="1"/>
          </p:cNvCxnSpPr>
          <p:nvPr/>
        </p:nvCxnSpPr>
        <p:spPr>
          <a:xfrm>
            <a:off x="1655841" y="4796307"/>
            <a:ext cx="371493" cy="8694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9" idx="3"/>
            <a:endCxn id="82" idx="1"/>
          </p:cNvCxnSpPr>
          <p:nvPr/>
        </p:nvCxnSpPr>
        <p:spPr>
          <a:xfrm flipV="1">
            <a:off x="1655841" y="4474358"/>
            <a:ext cx="371493" cy="8694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89" idx="3"/>
            <a:endCxn id="83" idx="1"/>
          </p:cNvCxnSpPr>
          <p:nvPr/>
        </p:nvCxnSpPr>
        <p:spPr>
          <a:xfrm flipV="1">
            <a:off x="1655841" y="4796307"/>
            <a:ext cx="371493" cy="54747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89" idx="3"/>
            <a:endCxn id="85" idx="1"/>
          </p:cNvCxnSpPr>
          <p:nvPr/>
        </p:nvCxnSpPr>
        <p:spPr>
          <a:xfrm>
            <a:off x="1655841" y="5343784"/>
            <a:ext cx="371493" cy="3219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90" idx="3"/>
            <a:endCxn id="85" idx="1"/>
          </p:cNvCxnSpPr>
          <p:nvPr/>
        </p:nvCxnSpPr>
        <p:spPr>
          <a:xfrm>
            <a:off x="1655841" y="5665733"/>
            <a:ext cx="371493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87" idx="3"/>
            <a:endCxn id="82" idx="1"/>
          </p:cNvCxnSpPr>
          <p:nvPr/>
        </p:nvCxnSpPr>
        <p:spPr>
          <a:xfrm>
            <a:off x="1655841" y="4474358"/>
            <a:ext cx="371493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87" idx="3"/>
            <a:endCxn id="84" idx="1"/>
          </p:cNvCxnSpPr>
          <p:nvPr/>
        </p:nvCxnSpPr>
        <p:spPr>
          <a:xfrm>
            <a:off x="1655841" y="4474358"/>
            <a:ext cx="371493" cy="8694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88" idx="3"/>
            <a:endCxn id="83" idx="1"/>
          </p:cNvCxnSpPr>
          <p:nvPr/>
        </p:nvCxnSpPr>
        <p:spPr>
          <a:xfrm>
            <a:off x="1655841" y="4796307"/>
            <a:ext cx="371493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89" idx="3"/>
            <a:endCxn id="84" idx="1"/>
          </p:cNvCxnSpPr>
          <p:nvPr/>
        </p:nvCxnSpPr>
        <p:spPr>
          <a:xfrm>
            <a:off x="1655841" y="5343784"/>
            <a:ext cx="371493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90" idx="3"/>
            <a:endCxn id="82" idx="1"/>
          </p:cNvCxnSpPr>
          <p:nvPr/>
        </p:nvCxnSpPr>
        <p:spPr>
          <a:xfrm flipV="1">
            <a:off x="1655841" y="4474358"/>
            <a:ext cx="371493" cy="11913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87" idx="3"/>
            <a:endCxn id="83" idx="1"/>
          </p:cNvCxnSpPr>
          <p:nvPr/>
        </p:nvCxnSpPr>
        <p:spPr>
          <a:xfrm>
            <a:off x="1655841" y="4474358"/>
            <a:ext cx="371493" cy="3219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90" idx="3"/>
            <a:endCxn id="84" idx="1"/>
          </p:cNvCxnSpPr>
          <p:nvPr/>
        </p:nvCxnSpPr>
        <p:spPr>
          <a:xfrm flipV="1">
            <a:off x="1655841" y="5343784"/>
            <a:ext cx="371493" cy="3219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90" idx="3"/>
            <a:endCxn id="83" idx="1"/>
          </p:cNvCxnSpPr>
          <p:nvPr/>
        </p:nvCxnSpPr>
        <p:spPr>
          <a:xfrm flipV="1">
            <a:off x="1655841" y="4796307"/>
            <a:ext cx="371493" cy="8694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87" idx="3"/>
            <a:endCxn id="85" idx="1"/>
          </p:cNvCxnSpPr>
          <p:nvPr/>
        </p:nvCxnSpPr>
        <p:spPr>
          <a:xfrm>
            <a:off x="1655841" y="4474358"/>
            <a:ext cx="371493" cy="11913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 bwMode="auto">
          <a:xfrm>
            <a:off x="401786" y="4271141"/>
            <a:ext cx="2977319" cy="1824859"/>
          </a:xfrm>
          <a:prstGeom prst="roundRect">
            <a:avLst>
              <a:gd name="adj" fmla="val 8385"/>
            </a:avLst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6" name="직선 화살표 연결선 55"/>
          <p:cNvCxnSpPr>
            <a:stCxn id="67" idx="3"/>
          </p:cNvCxnSpPr>
          <p:nvPr/>
        </p:nvCxnSpPr>
        <p:spPr bwMode="auto">
          <a:xfrm>
            <a:off x="3108906" y="4672920"/>
            <a:ext cx="390323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7" name="그룹 56"/>
          <p:cNvGrpSpPr/>
          <p:nvPr/>
        </p:nvGrpSpPr>
        <p:grpSpPr>
          <a:xfrm>
            <a:off x="3537998" y="4545795"/>
            <a:ext cx="3984620" cy="1256250"/>
            <a:chOff x="8142304" y="4279662"/>
            <a:chExt cx="4439754" cy="1256250"/>
          </a:xfrm>
        </p:grpSpPr>
        <p:sp>
          <p:nvSpPr>
            <p:cNvPr id="58" name="TextBox 57"/>
            <p:cNvSpPr txBox="1"/>
            <p:nvPr/>
          </p:nvSpPr>
          <p:spPr>
            <a:xfrm>
              <a:off x="8142304" y="4279662"/>
              <a:ext cx="4139471" cy="276999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1200" dirty="0"/>
                <a:t>Probability that a patient experiences no complication</a:t>
              </a:r>
              <a:endParaRPr lang="ko-KR" alt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42304" y="4676954"/>
              <a:ext cx="4262712" cy="276999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1200" dirty="0"/>
                <a:t>Probability that a patient experiences mild complication</a:t>
              </a:r>
              <a:endParaRPr lang="ko-KR" alt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142304" y="5074247"/>
              <a:ext cx="443975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/>
                <a:t>Probability that a patient experiences severe complication or death</a:t>
              </a:r>
              <a:endParaRPr lang="ko-KR" altLang="en-US" sz="1200" dirty="0"/>
            </a:p>
          </p:txBody>
        </p:sp>
      </p:grpSp>
      <p:cxnSp>
        <p:nvCxnSpPr>
          <p:cNvPr id="61" name="직선 화살표 연결선 60"/>
          <p:cNvCxnSpPr>
            <a:stCxn id="68" idx="3"/>
          </p:cNvCxnSpPr>
          <p:nvPr/>
        </p:nvCxnSpPr>
        <p:spPr bwMode="auto">
          <a:xfrm>
            <a:off x="3108906" y="5070045"/>
            <a:ext cx="390323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직선 화살표 연결선 61"/>
          <p:cNvCxnSpPr>
            <a:stCxn id="69" idx="3"/>
          </p:cNvCxnSpPr>
          <p:nvPr/>
        </p:nvCxnSpPr>
        <p:spPr bwMode="auto">
          <a:xfrm>
            <a:off x="3108906" y="5467170"/>
            <a:ext cx="390323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4" name="그룹 63"/>
          <p:cNvGrpSpPr/>
          <p:nvPr/>
        </p:nvGrpSpPr>
        <p:grpSpPr>
          <a:xfrm>
            <a:off x="2542337" y="4540071"/>
            <a:ext cx="836768" cy="1467266"/>
            <a:chOff x="7077895" y="3576612"/>
            <a:chExt cx="836768" cy="1467266"/>
          </a:xfrm>
        </p:grpSpPr>
        <p:grpSp>
          <p:nvGrpSpPr>
            <p:cNvPr id="65" name="그룹 64"/>
            <p:cNvGrpSpPr/>
            <p:nvPr/>
          </p:nvGrpSpPr>
          <p:grpSpPr>
            <a:xfrm>
              <a:off x="7348094" y="3576612"/>
              <a:ext cx="296370" cy="1059948"/>
              <a:chOff x="2831904" y="2786445"/>
              <a:chExt cx="296370" cy="1059948"/>
            </a:xfrm>
            <a:solidFill>
              <a:srgbClr val="BC3C29">
                <a:alpha val="50000"/>
              </a:srgb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2831904" y="2786445"/>
                    <a:ext cx="296370" cy="265698"/>
                  </a:xfrm>
                  <a:prstGeom prst="roundRect">
                    <a:avLst/>
                  </a:prstGeom>
                  <a:grpFill/>
                  <a:ln w="6350"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b="1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326" name="모서리가 둥근 직사각형 3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904" y="2786445"/>
                    <a:ext cx="296370" cy="265698"/>
                  </a:xfrm>
                  <a:prstGeom prst="round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모서리가 둥근 직사각형 67"/>
                  <p:cNvSpPr/>
                  <p:nvPr/>
                </p:nvSpPr>
                <p:spPr>
                  <a:xfrm>
                    <a:off x="2831904" y="3183570"/>
                    <a:ext cx="296370" cy="265698"/>
                  </a:xfrm>
                  <a:prstGeom prst="roundRect">
                    <a:avLst/>
                  </a:prstGeom>
                  <a:grpFill/>
                  <a:ln w="6350"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8" name="모서리가 둥근 직사각형 3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904" y="3183570"/>
                    <a:ext cx="296370" cy="265698"/>
                  </a:xfrm>
                  <a:prstGeom prst="round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모서리가 둥근 직사각형 68"/>
                  <p:cNvSpPr/>
                  <p:nvPr/>
                </p:nvSpPr>
                <p:spPr>
                  <a:xfrm>
                    <a:off x="2831904" y="3580695"/>
                    <a:ext cx="296370" cy="265698"/>
                  </a:xfrm>
                  <a:prstGeom prst="roundRect">
                    <a:avLst/>
                  </a:prstGeom>
                  <a:grpFill/>
                  <a:ln w="6350"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9" name="모서리가 둥근 직사각형 3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904" y="3580695"/>
                    <a:ext cx="296370" cy="265698"/>
                  </a:xfrm>
                  <a:prstGeom prst="round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6" name="TextBox 65"/>
            <p:cNvSpPr txBox="1"/>
            <p:nvPr/>
          </p:nvSpPr>
          <p:spPr>
            <a:xfrm>
              <a:off x="7077895" y="4859212"/>
              <a:ext cx="836768" cy="18466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Output layer</a:t>
              </a:r>
              <a:endParaRPr lang="ko-KR" altLang="en-US" sz="1200" dirty="0">
                <a:latin typeface="+mj-lt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498033" y="4471095"/>
            <a:ext cx="716543" cy="1536242"/>
            <a:chOff x="5033591" y="3507636"/>
            <a:chExt cx="716543" cy="1536242"/>
          </a:xfrm>
        </p:grpSpPr>
        <p:sp>
          <p:nvSpPr>
            <p:cNvPr id="71" name="TextBox 70"/>
            <p:cNvSpPr txBox="1"/>
            <p:nvPr/>
          </p:nvSpPr>
          <p:spPr>
            <a:xfrm>
              <a:off x="5033591" y="4859212"/>
              <a:ext cx="716543" cy="18466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Input layer</a:t>
              </a:r>
              <a:endParaRPr lang="ko-KR" altLang="en-US" sz="1200" dirty="0">
                <a:latin typeface="+mj-lt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5133562" y="3507636"/>
              <a:ext cx="338667" cy="1197901"/>
              <a:chOff x="5281369" y="4164795"/>
              <a:chExt cx="338667" cy="1197901"/>
            </a:xfrm>
            <a:solidFill>
              <a:srgbClr val="20854E">
                <a:alpha val="80000"/>
              </a:srgbClr>
            </a:solidFill>
          </p:grpSpPr>
          <p:sp>
            <p:nvSpPr>
              <p:cNvPr id="73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5281369" y="4164795"/>
                <a:ext cx="338667" cy="244530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4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5281369" y="4440985"/>
                <a:ext cx="338667" cy="244530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5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5281369" y="5118166"/>
                <a:ext cx="338667" cy="244530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직사각형 75"/>
                  <p:cNvSpPr/>
                  <p:nvPr/>
                </p:nvSpPr>
                <p:spPr>
                  <a:xfrm>
                    <a:off x="5290242" y="4717175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76" name="직사각형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0242" y="4717175"/>
                    <a:ext cx="276038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7" name="그룹 76"/>
          <p:cNvGrpSpPr/>
          <p:nvPr/>
        </p:nvGrpSpPr>
        <p:grpSpPr>
          <a:xfrm>
            <a:off x="1310823" y="4341509"/>
            <a:ext cx="1151455" cy="1665828"/>
            <a:chOff x="5947421" y="3378050"/>
            <a:chExt cx="1151455" cy="1665828"/>
          </a:xfrm>
        </p:grpSpPr>
        <p:sp>
          <p:nvSpPr>
            <p:cNvPr id="78" name="TextBox 77"/>
            <p:cNvSpPr txBox="1"/>
            <p:nvPr/>
          </p:nvSpPr>
          <p:spPr>
            <a:xfrm>
              <a:off x="5947421" y="4859212"/>
              <a:ext cx="1151455" cy="18466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tIns="0" bIns="0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Hidden layers</a:t>
              </a:r>
              <a:endParaRPr lang="ko-KR" altLang="en-US" sz="1200" b="1" dirty="0">
                <a:latin typeface="+mj-lt"/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5996069" y="3378050"/>
              <a:ext cx="964233" cy="1457073"/>
              <a:chOff x="5996069" y="3378050"/>
              <a:chExt cx="964233" cy="1457073"/>
            </a:xfrm>
          </p:grpSpPr>
          <p:grpSp>
            <p:nvGrpSpPr>
              <p:cNvPr id="80" name="그룹 79"/>
              <p:cNvGrpSpPr/>
              <p:nvPr/>
            </p:nvGrpSpPr>
            <p:grpSpPr>
              <a:xfrm>
                <a:off x="5996069" y="3378050"/>
                <a:ext cx="296370" cy="1457073"/>
                <a:chOff x="5996069" y="3378050"/>
                <a:chExt cx="296370" cy="1457073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996069" y="3378050"/>
                  <a:ext cx="296370" cy="265698"/>
                </a:xfrm>
                <a:prstGeom prst="roundRect">
                  <a:avLst/>
                </a:prstGeom>
                <a:solidFill>
                  <a:srgbClr val="0072B5">
                    <a:alpha val="5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996069" y="3699999"/>
                  <a:ext cx="296370" cy="265698"/>
                </a:xfrm>
                <a:prstGeom prst="roundRect">
                  <a:avLst/>
                </a:prstGeom>
                <a:solidFill>
                  <a:srgbClr val="0072B5">
                    <a:alpha val="5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996069" y="4247476"/>
                  <a:ext cx="296370" cy="265698"/>
                </a:xfrm>
                <a:prstGeom prst="roundRect">
                  <a:avLst/>
                </a:prstGeom>
                <a:solidFill>
                  <a:srgbClr val="0072B5">
                    <a:alpha val="5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996069" y="4569425"/>
                  <a:ext cx="296370" cy="265698"/>
                </a:xfrm>
                <a:prstGeom prst="roundRect">
                  <a:avLst/>
                </a:prstGeom>
                <a:solidFill>
                  <a:srgbClr val="0072B5">
                    <a:alpha val="5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직사각형 90"/>
                    <p:cNvSpPr/>
                    <p:nvPr/>
                  </p:nvSpPr>
                  <p:spPr>
                    <a:xfrm>
                      <a:off x="6011918" y="4021948"/>
                      <a:ext cx="27603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tIns="0" bIns="0">
                      <a:spAutoFit/>
                    </a:bodyPr>
                    <a:lstStyle/>
                    <a:p>
                      <a:pPr latinLnBrk="1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91" name="직사각형 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918" y="4021948"/>
                      <a:ext cx="276037" cy="184666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1" name="그룹 80"/>
              <p:cNvGrpSpPr/>
              <p:nvPr/>
            </p:nvGrpSpPr>
            <p:grpSpPr>
              <a:xfrm>
                <a:off x="6663932" y="3378050"/>
                <a:ext cx="296370" cy="1457073"/>
                <a:chOff x="6663932" y="3378050"/>
                <a:chExt cx="296370" cy="1457073"/>
              </a:xfrm>
            </p:grpSpPr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6663932" y="3378050"/>
                  <a:ext cx="296370" cy="265698"/>
                </a:xfrm>
                <a:prstGeom prst="roundRect">
                  <a:avLst/>
                </a:prstGeom>
                <a:solidFill>
                  <a:srgbClr val="0072B5">
                    <a:alpha val="5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6663932" y="3699999"/>
                  <a:ext cx="296370" cy="265698"/>
                </a:xfrm>
                <a:prstGeom prst="roundRect">
                  <a:avLst/>
                </a:prstGeom>
                <a:solidFill>
                  <a:srgbClr val="0072B5">
                    <a:alpha val="5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6663932" y="4247476"/>
                  <a:ext cx="296370" cy="265698"/>
                </a:xfrm>
                <a:prstGeom prst="roundRect">
                  <a:avLst/>
                </a:prstGeom>
                <a:solidFill>
                  <a:srgbClr val="0072B5">
                    <a:alpha val="5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6663932" y="4569425"/>
                  <a:ext cx="296370" cy="265698"/>
                </a:xfrm>
                <a:prstGeom prst="roundRect">
                  <a:avLst/>
                </a:prstGeom>
                <a:solidFill>
                  <a:srgbClr val="0072B5">
                    <a:alpha val="5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직사각형 85"/>
                    <p:cNvSpPr/>
                    <p:nvPr/>
                  </p:nvSpPr>
                  <p:spPr>
                    <a:xfrm>
                      <a:off x="6681606" y="4021948"/>
                      <a:ext cx="27603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tIns="0" bIns="0">
                      <a:spAutoFit/>
                    </a:bodyPr>
                    <a:lstStyle/>
                    <a:p>
                      <a:pPr latinLnBrk="1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86" name="직사각형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81606" y="4021948"/>
                      <a:ext cx="276037" cy="184666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2" name="꺾인 연결선 91"/>
          <p:cNvCxnSpPr>
            <a:stCxn id="67" idx="0"/>
          </p:cNvCxnSpPr>
          <p:nvPr/>
        </p:nvCxnSpPr>
        <p:spPr bwMode="auto">
          <a:xfrm rot="16200000" flipV="1">
            <a:off x="1975751" y="3555100"/>
            <a:ext cx="406221" cy="156372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1412152" y="3888658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Backpropagation to train hidden layers</a:t>
            </a:r>
            <a:endParaRPr lang="ko-KR" altLang="en-US" sz="1200" dirty="0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127942" y="944880"/>
            <a:ext cx="1791537" cy="511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7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from Multi-class MLP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" y="944880"/>
            <a:ext cx="11963400" cy="1052596"/>
          </a:xfrm>
        </p:spPr>
        <p:txBody>
          <a:bodyPr/>
          <a:lstStyle/>
          <a:p>
            <a:pPr lvl="1"/>
            <a:r>
              <a:rPr lang="en-US" altLang="ko-KR" dirty="0" smtClean="0"/>
              <a:t>Using pre-operative features only / All age</a:t>
            </a:r>
          </a:p>
          <a:p>
            <a:pPr lvl="2"/>
            <a:r>
              <a:rPr lang="en-US" altLang="ko-KR" dirty="0"/>
              <a:t>Train accuracy=0.7843, Test accuracy=0.7752</a:t>
            </a:r>
          </a:p>
          <a:p>
            <a:pPr lvl="2"/>
            <a:r>
              <a:rPr lang="en-US" altLang="ko-KR" dirty="0"/>
              <a:t>Mild complication, Severe complication or Death </a:t>
            </a:r>
            <a:r>
              <a:rPr lang="ko-KR" altLang="en-US" dirty="0"/>
              <a:t>전부 </a:t>
            </a:r>
            <a:r>
              <a:rPr lang="en-US" altLang="ko-KR" dirty="0"/>
              <a:t>AUC</a:t>
            </a:r>
            <a:r>
              <a:rPr lang="ko-KR" altLang="en-US" dirty="0"/>
              <a:t>가 상당히 낮게 나옴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43187"/>
              </p:ext>
            </p:extLst>
          </p:nvPr>
        </p:nvGraphicFramePr>
        <p:xfrm>
          <a:off x="438366" y="2406908"/>
          <a:ext cx="11360987" cy="373989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73922">
                  <a:extLst>
                    <a:ext uri="{9D8B030D-6E8A-4147-A177-3AD203B41FA5}">
                      <a16:colId xmlns:a16="http://schemas.microsoft.com/office/drawing/2014/main" val="507841126"/>
                    </a:ext>
                  </a:extLst>
                </a:gridCol>
                <a:gridCol w="873922">
                  <a:extLst>
                    <a:ext uri="{9D8B030D-6E8A-4147-A177-3AD203B41FA5}">
                      <a16:colId xmlns:a16="http://schemas.microsoft.com/office/drawing/2014/main" val="2759022987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909966788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3853461151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1183293377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507221706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632710951"/>
                    </a:ext>
                  </a:extLst>
                </a:gridCol>
                <a:gridCol w="180448">
                  <a:extLst>
                    <a:ext uri="{9D8B030D-6E8A-4147-A177-3AD203B41FA5}">
                      <a16:colId xmlns:a16="http://schemas.microsoft.com/office/drawing/2014/main" val="1159636175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1471493498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846370244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2502235511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338710704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441424889"/>
                    </a:ext>
                  </a:extLst>
                </a:gridCol>
              </a:tblGrid>
              <a:tr h="283261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Event: Mild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5514935"/>
                  </a:ext>
                </a:extLst>
              </a:tr>
              <a:tr h="317337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Train AUC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Test AUC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4416549"/>
                  </a:ext>
                </a:extLst>
              </a:tr>
              <a:tr h="317337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Hidden Size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32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64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128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667274"/>
                  </a:ext>
                </a:extLst>
              </a:tr>
              <a:tr h="317337"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Number of Layer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0.5332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0.5446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0.5194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0.5217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0.4911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0.5456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0.4892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0.5222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0.5219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0.4578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5647252"/>
                  </a:ext>
                </a:extLst>
              </a:tr>
              <a:tr h="317337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0.4938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0.5047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0.5000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0.4764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0.5000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0.4622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0.4661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0.5000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0.4600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0.5000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1071839"/>
                  </a:ext>
                </a:extLst>
              </a:tr>
              <a:tr h="317337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0.4860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0.5000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0.5000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0.5000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0.5000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latin typeface="+mn-lt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0.4580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0.5000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0.5000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0.5000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0.5000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210202"/>
                  </a:ext>
                </a:extLst>
              </a:tr>
              <a:tr h="283261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Event: Severe or Death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9253612"/>
                  </a:ext>
                </a:extLst>
              </a:tr>
              <a:tr h="317337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Train AUC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Test AUC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0876701"/>
                  </a:ext>
                </a:extLst>
              </a:tr>
              <a:tr h="317337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Hidden Size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16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256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64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558361"/>
                  </a:ext>
                </a:extLst>
              </a:tr>
              <a:tr h="317337"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Number of Layer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0.4742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0.5429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0.5042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0.5224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0.4755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0.5457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0.5610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0.5700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0.5735</a:t>
                      </a:r>
                      <a:endParaRPr lang="en-US" altLang="ko-KR" sz="16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0.5256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1741113"/>
                  </a:ext>
                </a:extLst>
              </a:tr>
              <a:tr h="317337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0.4762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0.4757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0.5000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0.4861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0.5000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0.5184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0.5272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0.5000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0.5337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0.5000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1356394"/>
                  </a:ext>
                </a:extLst>
              </a:tr>
              <a:tr h="317337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0.4968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0.5000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0.5000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0.5000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0.5000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0.5193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0.5000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0.5000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0.5000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0.5000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56185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8460509" y="395864"/>
                <a:ext cx="3338844" cy="1806328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b="1" i="1" dirty="0" smtClean="0"/>
                  <a:t>Model Accuracy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: predicted value of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600" dirty="0" err="1"/>
                  <a:t>th</a:t>
                </a:r>
                <a:r>
                  <a:rPr lang="en-US" altLang="ko-KR" sz="1600" dirty="0"/>
                  <a:t> sample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: corresponding true value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𝑎𝑐𝑐𝑢𝑟𝑎𝑐𝑦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is indicator function.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509" y="395864"/>
                <a:ext cx="3338844" cy="1806328"/>
              </a:xfrm>
              <a:prstGeom prst="rect">
                <a:avLst/>
              </a:prstGeom>
              <a:blipFill>
                <a:blip r:embed="rId2"/>
                <a:stretch>
                  <a:fillRect l="-1455" t="-1678" b="-3356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15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from Multi-class MLP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" y="944880"/>
            <a:ext cx="11963400" cy="1052596"/>
          </a:xfrm>
        </p:spPr>
        <p:txBody>
          <a:bodyPr/>
          <a:lstStyle/>
          <a:p>
            <a:pPr lvl="1"/>
            <a:r>
              <a:rPr lang="en-US" altLang="ko-KR" dirty="0" smtClean="0"/>
              <a:t>Using pre-operative and post-operative features / All age</a:t>
            </a:r>
          </a:p>
          <a:p>
            <a:pPr lvl="2"/>
            <a:r>
              <a:rPr lang="en-US" altLang="ko-KR" dirty="0"/>
              <a:t>Train accuracy=0.7843, Test accuracy=0.7752</a:t>
            </a:r>
          </a:p>
          <a:p>
            <a:pPr lvl="2"/>
            <a:r>
              <a:rPr lang="en-US" altLang="ko-KR" dirty="0"/>
              <a:t>Compared to pre-operative variables only model, AUC increased little bit but still very low.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92132"/>
              </p:ext>
            </p:extLst>
          </p:nvPr>
        </p:nvGraphicFramePr>
        <p:xfrm>
          <a:off x="438366" y="2406908"/>
          <a:ext cx="11360987" cy="373989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73922">
                  <a:extLst>
                    <a:ext uri="{9D8B030D-6E8A-4147-A177-3AD203B41FA5}">
                      <a16:colId xmlns:a16="http://schemas.microsoft.com/office/drawing/2014/main" val="507841126"/>
                    </a:ext>
                  </a:extLst>
                </a:gridCol>
                <a:gridCol w="873922">
                  <a:extLst>
                    <a:ext uri="{9D8B030D-6E8A-4147-A177-3AD203B41FA5}">
                      <a16:colId xmlns:a16="http://schemas.microsoft.com/office/drawing/2014/main" val="2759022987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909966788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3853461151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1183293377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507221706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632710951"/>
                    </a:ext>
                  </a:extLst>
                </a:gridCol>
                <a:gridCol w="180448">
                  <a:extLst>
                    <a:ext uri="{9D8B030D-6E8A-4147-A177-3AD203B41FA5}">
                      <a16:colId xmlns:a16="http://schemas.microsoft.com/office/drawing/2014/main" val="1159636175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1471493498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846370244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2502235511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338710704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441424889"/>
                    </a:ext>
                  </a:extLst>
                </a:gridCol>
              </a:tblGrid>
              <a:tr h="283261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Event: Mild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5514935"/>
                  </a:ext>
                </a:extLst>
              </a:tr>
              <a:tr h="317337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Train AUC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Test AUC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4416549"/>
                  </a:ext>
                </a:extLst>
              </a:tr>
              <a:tr h="317337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Hidden Size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64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128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667274"/>
                  </a:ext>
                </a:extLst>
              </a:tr>
              <a:tr h="317337"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Number of Layer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0.5425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0.5525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0.5415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0.5452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0.5504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0.6093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0.6161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0.6067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0.6135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0.6131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5647252"/>
                  </a:ext>
                </a:extLst>
              </a:tr>
              <a:tr h="317337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0.5370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0.5372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0.5090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0.4919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0.5336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0.5433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0.5402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1071839"/>
                  </a:ext>
                </a:extLst>
              </a:tr>
              <a:tr h="317337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0.5448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0.5301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0.5248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0.5326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0.5018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0.5658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0.5503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0.5726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0.5802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0.5324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210202"/>
                  </a:ext>
                </a:extLst>
              </a:tr>
              <a:tr h="283261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Event: Severe or Death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9253612"/>
                  </a:ext>
                </a:extLst>
              </a:tr>
              <a:tr h="317337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Train AUC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Test AUC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0876701"/>
                  </a:ext>
                </a:extLst>
              </a:tr>
              <a:tr h="317337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Hidden Size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16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256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64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256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558361"/>
                  </a:ext>
                </a:extLst>
              </a:tr>
              <a:tr h="317337"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Number of Layer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0.5928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.5955</a:t>
                      </a:r>
                      <a:endParaRPr lang="en-US" altLang="ko-KR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0.5898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0.5909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0.5965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0.6089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0.6046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0.6149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0.6034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0.6108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1741113"/>
                  </a:ext>
                </a:extLst>
              </a:tr>
              <a:tr h="317337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0.5602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0.5902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0.5566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0.5449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0.5885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0.5922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0.5921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0.5941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0.5860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1356394"/>
                  </a:ext>
                </a:extLst>
              </a:tr>
              <a:tr h="317337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0.5732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0.5430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0.6169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0.6260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0.6310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0.6021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561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98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from Multi-class MLP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" y="944880"/>
            <a:ext cx="11963400" cy="1348061"/>
          </a:xfrm>
        </p:spPr>
        <p:txBody>
          <a:bodyPr/>
          <a:lstStyle/>
          <a:p>
            <a:pPr lvl="1"/>
            <a:r>
              <a:rPr lang="en-US" altLang="ko-KR" dirty="0"/>
              <a:t>Using </a:t>
            </a:r>
            <a:r>
              <a:rPr lang="en-US" altLang="ko-KR" dirty="0" smtClean="0"/>
              <a:t>pre- </a:t>
            </a:r>
            <a:r>
              <a:rPr lang="en-US" altLang="ko-KR" dirty="0"/>
              <a:t>and post-operative features / </a:t>
            </a:r>
            <a:r>
              <a:rPr lang="en-US" altLang="ko-KR" dirty="0" smtClean="0"/>
              <a:t>65+ Aged</a:t>
            </a:r>
            <a:endParaRPr lang="en-US" altLang="ko-KR" dirty="0"/>
          </a:p>
          <a:p>
            <a:pPr lvl="2"/>
            <a:r>
              <a:rPr lang="en-US" altLang="ko-KR" dirty="0"/>
              <a:t>65</a:t>
            </a:r>
            <a:r>
              <a:rPr lang="ko-KR" altLang="en-US" dirty="0"/>
              <a:t>세 이상 환자 </a:t>
            </a:r>
            <a:r>
              <a:rPr lang="en-US" altLang="ko-KR" dirty="0"/>
              <a:t>1,404</a:t>
            </a:r>
            <a:r>
              <a:rPr lang="ko-KR" altLang="en-US" dirty="0"/>
              <a:t>명 중 </a:t>
            </a:r>
            <a:r>
              <a:rPr lang="en-US" altLang="ko-KR" dirty="0"/>
              <a:t>Train set 52.0%, Test set 48.0%</a:t>
            </a:r>
          </a:p>
          <a:p>
            <a:pPr lvl="2"/>
            <a:r>
              <a:rPr lang="en-US" altLang="ko-KR" dirty="0"/>
              <a:t>Train set</a:t>
            </a:r>
            <a:r>
              <a:rPr lang="ko-KR" altLang="en-US" dirty="0"/>
              <a:t>과 </a:t>
            </a:r>
            <a:r>
              <a:rPr lang="en-US" altLang="ko-KR" dirty="0"/>
              <a:t>Test set</a:t>
            </a:r>
            <a:r>
              <a:rPr lang="ko-KR" altLang="en-US" dirty="0"/>
              <a:t>의 </a:t>
            </a:r>
            <a:r>
              <a:rPr lang="en-US" altLang="ko-KR" dirty="0"/>
              <a:t>complication </a:t>
            </a:r>
            <a:r>
              <a:rPr lang="ko-KR" altLang="en-US" dirty="0"/>
              <a:t>분포는 큰 차이 없음</a:t>
            </a:r>
          </a:p>
          <a:p>
            <a:pPr lvl="2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1991"/>
              </p:ext>
            </p:extLst>
          </p:nvPr>
        </p:nvGraphicFramePr>
        <p:xfrm>
          <a:off x="7662670" y="483832"/>
          <a:ext cx="4291205" cy="1422574"/>
        </p:xfrm>
        <a:graphic>
          <a:graphicData uri="http://schemas.openxmlformats.org/drawingml/2006/table">
            <a:tbl>
              <a:tblPr/>
              <a:tblGrid>
                <a:gridCol w="858241">
                  <a:extLst>
                    <a:ext uri="{9D8B030D-6E8A-4147-A177-3AD203B41FA5}">
                      <a16:colId xmlns:a16="http://schemas.microsoft.com/office/drawing/2014/main" val="3714466683"/>
                    </a:ext>
                  </a:extLst>
                </a:gridCol>
                <a:gridCol w="858241">
                  <a:extLst>
                    <a:ext uri="{9D8B030D-6E8A-4147-A177-3AD203B41FA5}">
                      <a16:colId xmlns:a16="http://schemas.microsoft.com/office/drawing/2014/main" val="1193599641"/>
                    </a:ext>
                  </a:extLst>
                </a:gridCol>
                <a:gridCol w="858241">
                  <a:extLst>
                    <a:ext uri="{9D8B030D-6E8A-4147-A177-3AD203B41FA5}">
                      <a16:colId xmlns:a16="http://schemas.microsoft.com/office/drawing/2014/main" val="1262730577"/>
                    </a:ext>
                  </a:extLst>
                </a:gridCol>
                <a:gridCol w="858241">
                  <a:extLst>
                    <a:ext uri="{9D8B030D-6E8A-4147-A177-3AD203B41FA5}">
                      <a16:colId xmlns:a16="http://schemas.microsoft.com/office/drawing/2014/main" val="269463118"/>
                    </a:ext>
                  </a:extLst>
                </a:gridCol>
                <a:gridCol w="858241">
                  <a:extLst>
                    <a:ext uri="{9D8B030D-6E8A-4147-A177-3AD203B41FA5}">
                      <a16:colId xmlns:a16="http://schemas.microsoft.com/office/drawing/2014/main" val="3047183297"/>
                    </a:ext>
                  </a:extLst>
                </a:gridCol>
              </a:tblGrid>
              <a:tr h="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prstClr val="black"/>
                          </a:solidFill>
                          <a:latin typeface="+mn-lt"/>
                        </a:rPr>
                        <a:t>n (%)</a:t>
                      </a:r>
                      <a:endParaRPr lang="ko-KR" altLang="en-US" sz="1400" dirty="0" smtClean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2097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Mild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Severe or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Death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938741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Train set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554 (75.9)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101 (13.8)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75 (10.3)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730 (100)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30191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Test set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503 (74.6)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100 (14.8)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71 (10.5)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674(100)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81982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44860"/>
              </p:ext>
            </p:extLst>
          </p:nvPr>
        </p:nvGraphicFramePr>
        <p:xfrm>
          <a:off x="592888" y="3435941"/>
          <a:ext cx="11360987" cy="3024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73922">
                  <a:extLst>
                    <a:ext uri="{9D8B030D-6E8A-4147-A177-3AD203B41FA5}">
                      <a16:colId xmlns:a16="http://schemas.microsoft.com/office/drawing/2014/main" val="507841126"/>
                    </a:ext>
                  </a:extLst>
                </a:gridCol>
                <a:gridCol w="873922">
                  <a:extLst>
                    <a:ext uri="{9D8B030D-6E8A-4147-A177-3AD203B41FA5}">
                      <a16:colId xmlns:a16="http://schemas.microsoft.com/office/drawing/2014/main" val="2759022987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909966788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3853461151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1183293377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507221706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632710951"/>
                    </a:ext>
                  </a:extLst>
                </a:gridCol>
                <a:gridCol w="180448">
                  <a:extLst>
                    <a:ext uri="{9D8B030D-6E8A-4147-A177-3AD203B41FA5}">
                      <a16:colId xmlns:a16="http://schemas.microsoft.com/office/drawing/2014/main" val="1159636175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1471493498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846370244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2502235511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338710704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44142488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Hidden Size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Event: Mild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55149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Train AUC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Test AUC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44165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32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64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128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256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256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667274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Number of Layer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0.5986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0.5896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0.7597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0.8045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0.7929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0.5182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0.4310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0.5442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0.4653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0.4626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564725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0.7865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0.8795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0.9035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0.9738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0.4880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0.4890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0.5155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107183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0.8526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0.9775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0.9976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0.9838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0.9869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0.5039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0.4849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0.5156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0.5345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0.5366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2102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Hidden Size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Event: Severe or Death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92536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Train AUC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Test AUC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08767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16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256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64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256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558361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Number of Layer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0.6338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0.6936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0.7597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0.7843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0.8528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0.5984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0.6073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0.5289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0.4592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0.4953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174111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0.7448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0.8778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0.9265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0.9464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0.9709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0.5070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0.4687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0.4712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135639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0.7635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0.9639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0.9706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0.9898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0.4981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0.5145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561856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66176"/>
              </p:ext>
            </p:extLst>
          </p:nvPr>
        </p:nvGraphicFramePr>
        <p:xfrm>
          <a:off x="592888" y="2175941"/>
          <a:ext cx="11360987" cy="1260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73922">
                  <a:extLst>
                    <a:ext uri="{9D8B030D-6E8A-4147-A177-3AD203B41FA5}">
                      <a16:colId xmlns:a16="http://schemas.microsoft.com/office/drawing/2014/main" val="507841126"/>
                    </a:ext>
                  </a:extLst>
                </a:gridCol>
                <a:gridCol w="873922">
                  <a:extLst>
                    <a:ext uri="{9D8B030D-6E8A-4147-A177-3AD203B41FA5}">
                      <a16:colId xmlns:a16="http://schemas.microsoft.com/office/drawing/2014/main" val="2759022987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909966788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3853461151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1183293377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507221706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632710951"/>
                    </a:ext>
                  </a:extLst>
                </a:gridCol>
                <a:gridCol w="180448">
                  <a:extLst>
                    <a:ext uri="{9D8B030D-6E8A-4147-A177-3AD203B41FA5}">
                      <a16:colId xmlns:a16="http://schemas.microsoft.com/office/drawing/2014/main" val="1159636175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1471493498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846370244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2502235511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338710704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44142488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Hidden Size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Train Accuracy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Test Accuracy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44165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32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64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128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256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256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667274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Number of Layer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0.7575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0.7644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0.7685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0.7753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0.7877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0.7463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0.7448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0.7418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0.7418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0.7329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564725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0.7781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0.7986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0.8315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0.8301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0.8904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0.7270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0.7418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0.7122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0.7077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0.6706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107183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0.7904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0.8836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0.9301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0.8562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0.9356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0.7404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0.6751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0.6840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0.6588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0.6795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210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8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from Multi-class MLP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" y="944880"/>
            <a:ext cx="11963400" cy="1348061"/>
          </a:xfrm>
        </p:spPr>
        <p:txBody>
          <a:bodyPr/>
          <a:lstStyle/>
          <a:p>
            <a:pPr lvl="1"/>
            <a:r>
              <a:rPr lang="en-US" altLang="ko-KR" dirty="0"/>
              <a:t>Using </a:t>
            </a:r>
            <a:r>
              <a:rPr lang="en-US" altLang="ko-KR" dirty="0" smtClean="0"/>
              <a:t>pre- </a:t>
            </a:r>
            <a:r>
              <a:rPr lang="en-US" altLang="ko-KR" dirty="0"/>
              <a:t>and post-operative features / </a:t>
            </a:r>
            <a:r>
              <a:rPr lang="en-US" altLang="ko-KR" dirty="0" smtClean="0"/>
              <a:t>75+ Aged</a:t>
            </a:r>
            <a:endParaRPr lang="en-US" altLang="ko-KR" dirty="0"/>
          </a:p>
          <a:p>
            <a:pPr lvl="2"/>
            <a:r>
              <a:rPr lang="en-US" altLang="ko-KR" dirty="0"/>
              <a:t>75</a:t>
            </a:r>
            <a:r>
              <a:rPr lang="ko-KR" altLang="en-US" dirty="0"/>
              <a:t>세 이상 환자 </a:t>
            </a:r>
            <a:r>
              <a:rPr lang="en-US" altLang="ko-KR" dirty="0"/>
              <a:t>521</a:t>
            </a:r>
            <a:r>
              <a:rPr lang="ko-KR" altLang="en-US" dirty="0"/>
              <a:t>명 중 </a:t>
            </a:r>
            <a:r>
              <a:rPr lang="en-US" altLang="ko-KR" dirty="0"/>
              <a:t>Train set 52.8%, Test set 47.2%</a:t>
            </a:r>
          </a:p>
          <a:p>
            <a:pPr lvl="2"/>
            <a:r>
              <a:rPr lang="en-US" altLang="ko-KR" dirty="0"/>
              <a:t>Train set</a:t>
            </a:r>
            <a:r>
              <a:rPr lang="ko-KR" altLang="en-US" dirty="0"/>
              <a:t>이 </a:t>
            </a:r>
            <a:r>
              <a:rPr lang="en-US" altLang="ko-KR" dirty="0"/>
              <a:t>Test set</a:t>
            </a:r>
            <a:r>
              <a:rPr lang="ko-KR" altLang="en-US" dirty="0"/>
              <a:t>에 비해 </a:t>
            </a:r>
            <a:r>
              <a:rPr lang="en-US" altLang="ko-KR" dirty="0"/>
              <a:t>complication</a:t>
            </a:r>
            <a:r>
              <a:rPr lang="ko-KR" altLang="en-US" dirty="0"/>
              <a:t>이 발생하지 않은 환자의 비율이 더 높음</a:t>
            </a:r>
          </a:p>
          <a:p>
            <a:pPr lvl="2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12348"/>
              </p:ext>
            </p:extLst>
          </p:nvPr>
        </p:nvGraphicFramePr>
        <p:xfrm>
          <a:off x="7662670" y="483832"/>
          <a:ext cx="4291205" cy="1422574"/>
        </p:xfrm>
        <a:graphic>
          <a:graphicData uri="http://schemas.openxmlformats.org/drawingml/2006/table">
            <a:tbl>
              <a:tblPr/>
              <a:tblGrid>
                <a:gridCol w="858241">
                  <a:extLst>
                    <a:ext uri="{9D8B030D-6E8A-4147-A177-3AD203B41FA5}">
                      <a16:colId xmlns:a16="http://schemas.microsoft.com/office/drawing/2014/main" val="3714466683"/>
                    </a:ext>
                  </a:extLst>
                </a:gridCol>
                <a:gridCol w="858241">
                  <a:extLst>
                    <a:ext uri="{9D8B030D-6E8A-4147-A177-3AD203B41FA5}">
                      <a16:colId xmlns:a16="http://schemas.microsoft.com/office/drawing/2014/main" val="1193599641"/>
                    </a:ext>
                  </a:extLst>
                </a:gridCol>
                <a:gridCol w="858241">
                  <a:extLst>
                    <a:ext uri="{9D8B030D-6E8A-4147-A177-3AD203B41FA5}">
                      <a16:colId xmlns:a16="http://schemas.microsoft.com/office/drawing/2014/main" val="1262730577"/>
                    </a:ext>
                  </a:extLst>
                </a:gridCol>
                <a:gridCol w="858241">
                  <a:extLst>
                    <a:ext uri="{9D8B030D-6E8A-4147-A177-3AD203B41FA5}">
                      <a16:colId xmlns:a16="http://schemas.microsoft.com/office/drawing/2014/main" val="269463118"/>
                    </a:ext>
                  </a:extLst>
                </a:gridCol>
                <a:gridCol w="858241">
                  <a:extLst>
                    <a:ext uri="{9D8B030D-6E8A-4147-A177-3AD203B41FA5}">
                      <a16:colId xmlns:a16="http://schemas.microsoft.com/office/drawing/2014/main" val="3047183297"/>
                    </a:ext>
                  </a:extLst>
                </a:gridCol>
              </a:tblGrid>
              <a:tr h="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prstClr val="black"/>
                          </a:solidFill>
                          <a:latin typeface="+mn-lt"/>
                        </a:rPr>
                        <a:t>n (%)</a:t>
                      </a:r>
                      <a:endParaRPr lang="ko-KR" altLang="en-US" sz="1400" dirty="0" smtClean="0">
                        <a:solidFill>
                          <a:prstClr val="black"/>
                        </a:solidFill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2097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Mild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Severe or 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Death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938741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Train set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209 (76.0)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40 (14.5)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26 (9.5)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275 (100)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30191"/>
                  </a:ext>
                </a:extLst>
              </a:tr>
              <a:tr h="3817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Test set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174 (70.7)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 (17.5)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29 (11.8)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246 (100)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81982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22157"/>
              </p:ext>
            </p:extLst>
          </p:nvPr>
        </p:nvGraphicFramePr>
        <p:xfrm>
          <a:off x="592888" y="3435941"/>
          <a:ext cx="11360987" cy="3024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73922">
                  <a:extLst>
                    <a:ext uri="{9D8B030D-6E8A-4147-A177-3AD203B41FA5}">
                      <a16:colId xmlns:a16="http://schemas.microsoft.com/office/drawing/2014/main" val="507841126"/>
                    </a:ext>
                  </a:extLst>
                </a:gridCol>
                <a:gridCol w="873922">
                  <a:extLst>
                    <a:ext uri="{9D8B030D-6E8A-4147-A177-3AD203B41FA5}">
                      <a16:colId xmlns:a16="http://schemas.microsoft.com/office/drawing/2014/main" val="2759022987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909966788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3853461151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1183293377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507221706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632710951"/>
                    </a:ext>
                  </a:extLst>
                </a:gridCol>
                <a:gridCol w="180448">
                  <a:extLst>
                    <a:ext uri="{9D8B030D-6E8A-4147-A177-3AD203B41FA5}">
                      <a16:colId xmlns:a16="http://schemas.microsoft.com/office/drawing/2014/main" val="1159636175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1471493498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846370244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2502235511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338710704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44142488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Hidden Size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Event: Mild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55149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Train AUC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Test AUC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44165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32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64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128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256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256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667274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Number of Layer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0.5411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0.5711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0.6563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0.8016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0.6522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0.4752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0.3989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0.5279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0.4837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0.4311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564725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0.9819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0.9950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0.9959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0.9987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0.4957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0.4955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0.4930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107183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0.9437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0.9990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0.9973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1.0000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0.9934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0.4897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0.5807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0.4939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0.5494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0.5792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2102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Hidden Size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Event: Severe or Death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92536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Train AUC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Test AUC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08767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16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256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64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256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558361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Number of Layer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0.5332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0.5593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0.7804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0.8489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0.7139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0.6877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0.3113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0.6579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0.4842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0.6339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1741113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0.9640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0.9981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0.9954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0.9983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0.9974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0.5055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0.5706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0.5419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0.5752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0.5868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135639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1.0000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0.4557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0.5447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0.5369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0.4511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561856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23384"/>
              </p:ext>
            </p:extLst>
          </p:nvPr>
        </p:nvGraphicFramePr>
        <p:xfrm>
          <a:off x="592888" y="2175941"/>
          <a:ext cx="11360987" cy="1260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73922">
                  <a:extLst>
                    <a:ext uri="{9D8B030D-6E8A-4147-A177-3AD203B41FA5}">
                      <a16:colId xmlns:a16="http://schemas.microsoft.com/office/drawing/2014/main" val="507841126"/>
                    </a:ext>
                  </a:extLst>
                </a:gridCol>
                <a:gridCol w="873922">
                  <a:extLst>
                    <a:ext uri="{9D8B030D-6E8A-4147-A177-3AD203B41FA5}">
                      <a16:colId xmlns:a16="http://schemas.microsoft.com/office/drawing/2014/main" val="2759022987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909966788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3853461151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1183293377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507221706"/>
                    </a:ext>
                  </a:extLst>
                </a:gridCol>
                <a:gridCol w="945034">
                  <a:extLst>
                    <a:ext uri="{9D8B030D-6E8A-4147-A177-3AD203B41FA5}">
                      <a16:colId xmlns:a16="http://schemas.microsoft.com/office/drawing/2014/main" val="632710951"/>
                    </a:ext>
                  </a:extLst>
                </a:gridCol>
                <a:gridCol w="180448">
                  <a:extLst>
                    <a:ext uri="{9D8B030D-6E8A-4147-A177-3AD203B41FA5}">
                      <a16:colId xmlns:a16="http://schemas.microsoft.com/office/drawing/2014/main" val="1159636175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1471493498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846370244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2502235511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338710704"/>
                    </a:ext>
                  </a:extLst>
                </a:gridCol>
                <a:gridCol w="941505">
                  <a:extLst>
                    <a:ext uri="{9D8B030D-6E8A-4147-A177-3AD203B41FA5}">
                      <a16:colId xmlns:a16="http://schemas.microsoft.com/office/drawing/2014/main" val="344142488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Hidden Size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Train Accuracy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Test Accuracy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44165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32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64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>
                          <a:effectLst/>
                          <a:latin typeface="+mn-lt"/>
                        </a:rPr>
                        <a:t>128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256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64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128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256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667274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Number of Layer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0.7636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0.7673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0.7636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0.7891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0.7600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0.7073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0.7114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0.7073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0.7154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0.7073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8564725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0.9527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0.9309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0.9745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0.9673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0.6911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0.5894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0.6301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0.6260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107183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0.8836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0.9600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0.9782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0.9964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0.9673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0.6138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0.6626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0.6220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0.6098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0.6382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210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90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248657"/>
                  </p:ext>
                </p:extLst>
              </p:nvPr>
            </p:nvGraphicFramePr>
            <p:xfrm>
              <a:off x="1168635" y="2731867"/>
              <a:ext cx="1002623" cy="16971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2623">
                      <a:extLst>
                        <a:ext uri="{9D8B030D-6E8A-4147-A177-3AD203B41FA5}">
                          <a16:colId xmlns:a16="http://schemas.microsoft.com/office/drawing/2014/main" val="137775117"/>
                        </a:ext>
                      </a:extLst>
                    </a:gridCol>
                  </a:tblGrid>
                  <a:tr h="1885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9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2B5"/>
                              </a:solidFill>
                              <a:effectLst/>
                            </a:rPr>
                            <a:t>Age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ko-KR" sz="9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2B5"/>
                              </a:solidFill>
                              <a:effectLst/>
                            </a:rPr>
                            <a:t>)</a:t>
                          </a:r>
                          <a:endParaRPr kumimoji="0" lang="ko-KR" altLang="en-US" sz="9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72B5"/>
                            </a:solidFill>
                            <a:effectLst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11811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9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2B5"/>
                              </a:solidFill>
                              <a:effectLst/>
                            </a:rPr>
                            <a:t>WBC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ko-KR" sz="9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2B5"/>
                              </a:solidFill>
                              <a:effectLst/>
                            </a:rPr>
                            <a:t>)</a:t>
                          </a:r>
                          <a:endParaRPr kumimoji="0" lang="ko-KR" altLang="en-US" sz="9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72B5"/>
                            </a:solidFill>
                            <a:effectLst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919406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900" i="1" smtClean="0">
                                    <a:solidFill>
                                      <a:srgbClr val="0072B5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900" dirty="0">
                            <a:solidFill>
                              <a:srgbClr val="0072B5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877184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>
                              <a:solidFill>
                                <a:srgbClr val="0072B5"/>
                              </a:solidFill>
                            </a:rPr>
                            <a:t>EBL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900" dirty="0">
                              <a:solidFill>
                                <a:srgbClr val="0072B5"/>
                              </a:solidFill>
                            </a:rPr>
                            <a:t>)</a:t>
                          </a:r>
                          <a:endParaRPr lang="ko-KR" altLang="en-US" sz="900" dirty="0">
                            <a:solidFill>
                              <a:srgbClr val="0072B5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732196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/>
                            <a:t>Sex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900" dirty="0"/>
                            <a:t>)</a:t>
                          </a:r>
                          <a:endParaRPr lang="ko-KR" altLang="en-US" sz="900" dirty="0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8171688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/>
                            <a:t>Sex=Female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900" dirty="0"/>
                            <a:t>)</a:t>
                          </a:r>
                          <a:endParaRPr lang="ko-KR" altLang="en-US" sz="900" dirty="0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711659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7020327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900" b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IntraOP_cc</a:t>
                          </a:r>
                          <a:r>
                            <a:rPr kumimoji="0" lang="en-US" altLang="ko-KR" sz="9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=0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66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ko-KR" sz="9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kumimoji="0" lang="ko-KR" altLang="en-US" sz="9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2661886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ko-KR" sz="900" b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IntraOP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ko-KR" sz="900" b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ko-KR" sz="900" b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cc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ko-KR" sz="900" b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=1 (</m:t>
                                </m:r>
                                <m:sSub>
                                  <m:sSubPr>
                                    <m:ctrlPr>
                                      <a:rPr kumimoji="0" lang="en-US" altLang="ko-KR" sz="9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9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9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67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kumimoji="0" lang="en-US" altLang="ko-KR" sz="9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ko-KR" altLang="en-US" sz="9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660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248657"/>
                  </p:ext>
                </p:extLst>
              </p:nvPr>
            </p:nvGraphicFramePr>
            <p:xfrm>
              <a:off x="1168635" y="2731867"/>
              <a:ext cx="1002623" cy="16971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2623">
                      <a:extLst>
                        <a:ext uri="{9D8B030D-6E8A-4147-A177-3AD203B41FA5}">
                          <a16:colId xmlns:a16="http://schemas.microsoft.com/office/drawing/2014/main" val="137775117"/>
                        </a:ext>
                      </a:extLst>
                    </a:gridCol>
                  </a:tblGrid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9677" r="-602" b="-8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11811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9677" r="-602" b="-7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919406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9677" r="-602" b="-6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877184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09677" r="-602" b="-5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732196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09677" r="-602" b="-4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8171688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9677" r="-602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711659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09677" r="-602" b="-2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7020327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709677" r="-602" b="-1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2661886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809677" r="-602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6608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4480239"/>
                  </p:ext>
                </p:extLst>
              </p:nvPr>
            </p:nvGraphicFramePr>
            <p:xfrm>
              <a:off x="557078" y="2921156"/>
              <a:ext cx="1002623" cy="16971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2623">
                      <a:extLst>
                        <a:ext uri="{9D8B030D-6E8A-4147-A177-3AD203B41FA5}">
                          <a16:colId xmlns:a16="http://schemas.microsoft.com/office/drawing/2014/main" val="137775117"/>
                        </a:ext>
                      </a:extLst>
                    </a:gridCol>
                  </a:tblGrid>
                  <a:tr h="1885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9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2B5"/>
                              </a:solidFill>
                              <a:effectLst/>
                            </a:rPr>
                            <a:t>Age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ko-KR" sz="9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2B5"/>
                              </a:solidFill>
                              <a:effectLst/>
                            </a:rPr>
                            <a:t>)</a:t>
                          </a:r>
                          <a:endParaRPr kumimoji="0" lang="ko-KR" altLang="en-US" sz="9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72B5"/>
                            </a:solidFill>
                            <a:effectLst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11811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9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2B5"/>
                              </a:solidFill>
                              <a:effectLst/>
                            </a:rPr>
                            <a:t>WBC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ko-KR" sz="9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72B5"/>
                              </a:solidFill>
                              <a:effectLst/>
                            </a:rPr>
                            <a:t>)</a:t>
                          </a:r>
                          <a:endParaRPr kumimoji="0" lang="ko-KR" altLang="en-US" sz="9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72B5"/>
                            </a:solidFill>
                            <a:effectLst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919406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900" i="1" smtClean="0">
                                    <a:solidFill>
                                      <a:srgbClr val="0072B5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900" dirty="0">
                            <a:solidFill>
                              <a:srgbClr val="0072B5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877184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>
                              <a:solidFill>
                                <a:srgbClr val="0072B5"/>
                              </a:solidFill>
                            </a:rPr>
                            <a:t>EBL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72B5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900" dirty="0">
                              <a:solidFill>
                                <a:srgbClr val="0072B5"/>
                              </a:solidFill>
                            </a:rPr>
                            <a:t>)</a:t>
                          </a:r>
                          <a:endParaRPr lang="ko-KR" altLang="en-US" sz="900" dirty="0">
                            <a:solidFill>
                              <a:srgbClr val="0072B5"/>
                            </a:solidFill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732196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/>
                            <a:t>Sex=Male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900" dirty="0"/>
                            <a:t>)</a:t>
                          </a:r>
                          <a:endParaRPr lang="ko-KR" altLang="en-US" sz="900" dirty="0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8171688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900" dirty="0"/>
                            <a:t>Sex=Female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900" dirty="0"/>
                            <a:t>)</a:t>
                          </a:r>
                          <a:endParaRPr lang="ko-KR" altLang="en-US" sz="900" dirty="0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472779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7020327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900" b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IntraOP_cc</a:t>
                          </a:r>
                          <a:r>
                            <a:rPr kumimoji="0" lang="en-US" altLang="ko-KR" sz="900" b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=0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ko-KR" sz="9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66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ko-KR" sz="9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kumimoji="0" lang="ko-KR" altLang="en-US" sz="9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2661886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ko-KR" sz="900" b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IntraOP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ko-KR" sz="900" b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ko-KR" sz="900" b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cc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ko-KR" sz="900" b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=1 (</m:t>
                                </m:r>
                                <m:sSub>
                                  <m:sSubPr>
                                    <m:ctrlPr>
                                      <a:rPr kumimoji="0" lang="en-US" altLang="ko-KR" sz="9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9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ko-KR" sz="9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67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kumimoji="0" lang="en-US" altLang="ko-KR" sz="9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ko-KR" altLang="en-US" sz="9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6608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4480239"/>
                  </p:ext>
                </p:extLst>
              </p:nvPr>
            </p:nvGraphicFramePr>
            <p:xfrm>
              <a:off x="557078" y="2921156"/>
              <a:ext cx="1002623" cy="16971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2623">
                      <a:extLst>
                        <a:ext uri="{9D8B030D-6E8A-4147-A177-3AD203B41FA5}">
                          <a16:colId xmlns:a16="http://schemas.microsoft.com/office/drawing/2014/main" val="137775117"/>
                        </a:ext>
                      </a:extLst>
                    </a:gridCol>
                  </a:tblGrid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6" t="-9677" r="-606" b="-8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711811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6" t="-109677" r="-606" b="-7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919406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6" t="-209677" r="-606" b="-6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877184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6" t="-309677" r="-606" b="-5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732196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6" t="-409677" r="-606" b="-4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8171688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6" t="-509677" r="-606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472779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6" t="-609677" r="-606" b="-2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7020327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6" t="-709677" r="-606" b="-1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2661886"/>
                      </a:ext>
                    </a:extLst>
                  </a:tr>
                  <a:tr h="1885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6" t="-809677" r="-606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66085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직선 연결선 5"/>
          <p:cNvCxnSpPr>
            <a:stCxn id="120" idx="3"/>
            <a:endCxn id="135" idx="1"/>
          </p:cNvCxnSpPr>
          <p:nvPr/>
        </p:nvCxnSpPr>
        <p:spPr>
          <a:xfrm flipV="1">
            <a:off x="5786055" y="3281838"/>
            <a:ext cx="422800" cy="39519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20" idx="3"/>
            <a:endCxn id="136" idx="1"/>
          </p:cNvCxnSpPr>
          <p:nvPr/>
        </p:nvCxnSpPr>
        <p:spPr>
          <a:xfrm flipV="1">
            <a:off x="5786055" y="3603787"/>
            <a:ext cx="422800" cy="7324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20" idx="3"/>
            <a:endCxn id="137" idx="1"/>
          </p:cNvCxnSpPr>
          <p:nvPr/>
        </p:nvCxnSpPr>
        <p:spPr>
          <a:xfrm>
            <a:off x="5786055" y="3677030"/>
            <a:ext cx="422800" cy="47423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120" idx="3"/>
            <a:endCxn id="138" idx="1"/>
          </p:cNvCxnSpPr>
          <p:nvPr/>
        </p:nvCxnSpPr>
        <p:spPr>
          <a:xfrm>
            <a:off x="5786055" y="3677030"/>
            <a:ext cx="422800" cy="79618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21" idx="3"/>
            <a:endCxn id="135" idx="1"/>
          </p:cNvCxnSpPr>
          <p:nvPr/>
        </p:nvCxnSpPr>
        <p:spPr>
          <a:xfrm flipV="1">
            <a:off x="5786055" y="3281838"/>
            <a:ext cx="422800" cy="107237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121" idx="3"/>
            <a:endCxn id="136" idx="1"/>
          </p:cNvCxnSpPr>
          <p:nvPr/>
        </p:nvCxnSpPr>
        <p:spPr>
          <a:xfrm flipV="1">
            <a:off x="5786055" y="3603787"/>
            <a:ext cx="422800" cy="75042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21" idx="3"/>
            <a:endCxn id="138" idx="1"/>
          </p:cNvCxnSpPr>
          <p:nvPr/>
        </p:nvCxnSpPr>
        <p:spPr>
          <a:xfrm>
            <a:off x="5786055" y="4354211"/>
            <a:ext cx="422800" cy="11900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121" idx="3"/>
            <a:endCxn id="137" idx="1"/>
          </p:cNvCxnSpPr>
          <p:nvPr/>
        </p:nvCxnSpPr>
        <p:spPr>
          <a:xfrm flipV="1">
            <a:off x="5786055" y="4151264"/>
            <a:ext cx="422800" cy="20294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30" idx="3"/>
            <a:endCxn id="113" idx="1"/>
          </p:cNvCxnSpPr>
          <p:nvPr/>
        </p:nvCxnSpPr>
        <p:spPr>
          <a:xfrm>
            <a:off x="7173088" y="3281838"/>
            <a:ext cx="488832" cy="19856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30" idx="3"/>
            <a:endCxn id="114" idx="1"/>
          </p:cNvCxnSpPr>
          <p:nvPr/>
        </p:nvCxnSpPr>
        <p:spPr>
          <a:xfrm>
            <a:off x="7173088" y="3281838"/>
            <a:ext cx="488832" cy="59568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30" idx="3"/>
            <a:endCxn id="115" idx="1"/>
          </p:cNvCxnSpPr>
          <p:nvPr/>
        </p:nvCxnSpPr>
        <p:spPr>
          <a:xfrm>
            <a:off x="7173088" y="3281838"/>
            <a:ext cx="488832" cy="99281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31" idx="3"/>
            <a:endCxn id="113" idx="1"/>
          </p:cNvCxnSpPr>
          <p:nvPr/>
        </p:nvCxnSpPr>
        <p:spPr>
          <a:xfrm flipV="1">
            <a:off x="7173088" y="3480400"/>
            <a:ext cx="488832" cy="12338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31" idx="3"/>
            <a:endCxn id="114" idx="1"/>
          </p:cNvCxnSpPr>
          <p:nvPr/>
        </p:nvCxnSpPr>
        <p:spPr>
          <a:xfrm>
            <a:off x="7173088" y="3603787"/>
            <a:ext cx="488832" cy="27373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31" idx="3"/>
            <a:endCxn id="115" idx="1"/>
          </p:cNvCxnSpPr>
          <p:nvPr/>
        </p:nvCxnSpPr>
        <p:spPr>
          <a:xfrm>
            <a:off x="7173088" y="3603787"/>
            <a:ext cx="488832" cy="67086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32" idx="3"/>
            <a:endCxn id="113" idx="1"/>
          </p:cNvCxnSpPr>
          <p:nvPr/>
        </p:nvCxnSpPr>
        <p:spPr>
          <a:xfrm flipV="1">
            <a:off x="7173088" y="3480400"/>
            <a:ext cx="488832" cy="67086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2" idx="3"/>
            <a:endCxn id="114" idx="1"/>
          </p:cNvCxnSpPr>
          <p:nvPr/>
        </p:nvCxnSpPr>
        <p:spPr>
          <a:xfrm flipV="1">
            <a:off x="7173088" y="3877525"/>
            <a:ext cx="488832" cy="27373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2" idx="3"/>
            <a:endCxn id="115" idx="1"/>
          </p:cNvCxnSpPr>
          <p:nvPr/>
        </p:nvCxnSpPr>
        <p:spPr>
          <a:xfrm>
            <a:off x="7173088" y="4151264"/>
            <a:ext cx="488832" cy="12338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33" idx="3"/>
            <a:endCxn id="113" idx="1"/>
          </p:cNvCxnSpPr>
          <p:nvPr/>
        </p:nvCxnSpPr>
        <p:spPr>
          <a:xfrm flipV="1">
            <a:off x="7173088" y="3480400"/>
            <a:ext cx="488832" cy="99281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33" idx="3"/>
            <a:endCxn id="114" idx="1"/>
          </p:cNvCxnSpPr>
          <p:nvPr/>
        </p:nvCxnSpPr>
        <p:spPr>
          <a:xfrm flipV="1">
            <a:off x="7173088" y="3877525"/>
            <a:ext cx="488832" cy="59568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33" idx="3"/>
            <a:endCxn id="115" idx="1"/>
          </p:cNvCxnSpPr>
          <p:nvPr/>
        </p:nvCxnSpPr>
        <p:spPr>
          <a:xfrm flipV="1">
            <a:off x="7173088" y="4274650"/>
            <a:ext cx="488832" cy="19856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19" idx="3"/>
            <a:endCxn id="135" idx="1"/>
          </p:cNvCxnSpPr>
          <p:nvPr/>
        </p:nvCxnSpPr>
        <p:spPr>
          <a:xfrm flipV="1">
            <a:off x="5786055" y="3281838"/>
            <a:ext cx="422800" cy="11900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19" idx="3"/>
            <a:endCxn id="136" idx="1"/>
          </p:cNvCxnSpPr>
          <p:nvPr/>
        </p:nvCxnSpPr>
        <p:spPr>
          <a:xfrm>
            <a:off x="5786055" y="3400840"/>
            <a:ext cx="422800" cy="20294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19" idx="3"/>
            <a:endCxn id="137" idx="1"/>
          </p:cNvCxnSpPr>
          <p:nvPr/>
        </p:nvCxnSpPr>
        <p:spPr>
          <a:xfrm>
            <a:off x="5786055" y="3400840"/>
            <a:ext cx="422800" cy="75042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19" idx="3"/>
            <a:endCxn id="138" idx="1"/>
          </p:cNvCxnSpPr>
          <p:nvPr/>
        </p:nvCxnSpPr>
        <p:spPr>
          <a:xfrm>
            <a:off x="5786055" y="3400840"/>
            <a:ext cx="422800" cy="107237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36" idx="3"/>
            <a:endCxn id="130" idx="1"/>
          </p:cNvCxnSpPr>
          <p:nvPr/>
        </p:nvCxnSpPr>
        <p:spPr>
          <a:xfrm flipV="1">
            <a:off x="6505225" y="3281838"/>
            <a:ext cx="371493" cy="3219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36" idx="3"/>
            <a:endCxn id="132" idx="1"/>
          </p:cNvCxnSpPr>
          <p:nvPr/>
        </p:nvCxnSpPr>
        <p:spPr>
          <a:xfrm>
            <a:off x="6505225" y="3603787"/>
            <a:ext cx="371493" cy="54747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36" idx="3"/>
            <a:endCxn id="133" idx="1"/>
          </p:cNvCxnSpPr>
          <p:nvPr/>
        </p:nvCxnSpPr>
        <p:spPr>
          <a:xfrm>
            <a:off x="6505225" y="3603787"/>
            <a:ext cx="371493" cy="8694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37" idx="3"/>
            <a:endCxn id="130" idx="1"/>
          </p:cNvCxnSpPr>
          <p:nvPr/>
        </p:nvCxnSpPr>
        <p:spPr>
          <a:xfrm flipV="1">
            <a:off x="6505225" y="3281838"/>
            <a:ext cx="371493" cy="8694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37" idx="3"/>
            <a:endCxn id="131" idx="1"/>
          </p:cNvCxnSpPr>
          <p:nvPr/>
        </p:nvCxnSpPr>
        <p:spPr>
          <a:xfrm flipV="1">
            <a:off x="6505225" y="3603787"/>
            <a:ext cx="371493" cy="54747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37" idx="3"/>
            <a:endCxn id="133" idx="1"/>
          </p:cNvCxnSpPr>
          <p:nvPr/>
        </p:nvCxnSpPr>
        <p:spPr>
          <a:xfrm>
            <a:off x="6505225" y="4151264"/>
            <a:ext cx="371493" cy="3219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38" idx="3"/>
            <a:endCxn id="133" idx="1"/>
          </p:cNvCxnSpPr>
          <p:nvPr/>
        </p:nvCxnSpPr>
        <p:spPr>
          <a:xfrm>
            <a:off x="6505225" y="4473213"/>
            <a:ext cx="371493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35" idx="3"/>
            <a:endCxn id="130" idx="1"/>
          </p:cNvCxnSpPr>
          <p:nvPr/>
        </p:nvCxnSpPr>
        <p:spPr>
          <a:xfrm>
            <a:off x="6505225" y="3281838"/>
            <a:ext cx="371493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35" idx="3"/>
            <a:endCxn id="132" idx="1"/>
          </p:cNvCxnSpPr>
          <p:nvPr/>
        </p:nvCxnSpPr>
        <p:spPr>
          <a:xfrm>
            <a:off x="6505225" y="3281838"/>
            <a:ext cx="371493" cy="8694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36" idx="3"/>
            <a:endCxn id="131" idx="1"/>
          </p:cNvCxnSpPr>
          <p:nvPr/>
        </p:nvCxnSpPr>
        <p:spPr>
          <a:xfrm>
            <a:off x="6505225" y="3603787"/>
            <a:ext cx="371493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37" idx="3"/>
            <a:endCxn id="132" idx="1"/>
          </p:cNvCxnSpPr>
          <p:nvPr/>
        </p:nvCxnSpPr>
        <p:spPr>
          <a:xfrm>
            <a:off x="6505225" y="4151264"/>
            <a:ext cx="371493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38" idx="3"/>
            <a:endCxn id="130" idx="1"/>
          </p:cNvCxnSpPr>
          <p:nvPr/>
        </p:nvCxnSpPr>
        <p:spPr>
          <a:xfrm flipV="1">
            <a:off x="6505225" y="3281838"/>
            <a:ext cx="371493" cy="11913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35" idx="3"/>
            <a:endCxn id="131" idx="1"/>
          </p:cNvCxnSpPr>
          <p:nvPr/>
        </p:nvCxnSpPr>
        <p:spPr>
          <a:xfrm>
            <a:off x="6505225" y="3281838"/>
            <a:ext cx="371493" cy="3219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38" idx="3"/>
            <a:endCxn id="132" idx="1"/>
          </p:cNvCxnSpPr>
          <p:nvPr/>
        </p:nvCxnSpPr>
        <p:spPr>
          <a:xfrm flipV="1">
            <a:off x="6505225" y="4151264"/>
            <a:ext cx="371493" cy="3219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38" idx="3"/>
            <a:endCxn id="131" idx="1"/>
          </p:cNvCxnSpPr>
          <p:nvPr/>
        </p:nvCxnSpPr>
        <p:spPr>
          <a:xfrm flipV="1">
            <a:off x="6505225" y="3603787"/>
            <a:ext cx="371493" cy="8694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35" idx="3"/>
            <a:endCxn id="133" idx="1"/>
          </p:cNvCxnSpPr>
          <p:nvPr/>
        </p:nvCxnSpPr>
        <p:spPr>
          <a:xfrm>
            <a:off x="6505225" y="3281838"/>
            <a:ext cx="371493" cy="11913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 bwMode="auto">
          <a:xfrm>
            <a:off x="5251170" y="3078621"/>
            <a:ext cx="2951957" cy="1728271"/>
          </a:xfrm>
          <a:prstGeom prst="roundRect">
            <a:avLst>
              <a:gd name="adj" fmla="val 8385"/>
            </a:avLst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직선 화살표 연결선 46"/>
          <p:cNvCxnSpPr>
            <a:stCxn id="113" idx="3"/>
          </p:cNvCxnSpPr>
          <p:nvPr/>
        </p:nvCxnSpPr>
        <p:spPr bwMode="auto">
          <a:xfrm>
            <a:off x="7958290" y="3480400"/>
            <a:ext cx="390323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8" name="그룹 47"/>
          <p:cNvGrpSpPr/>
          <p:nvPr/>
        </p:nvGrpSpPr>
        <p:grpSpPr>
          <a:xfrm>
            <a:off x="8387382" y="3353275"/>
            <a:ext cx="3652218" cy="1210083"/>
            <a:chOff x="8142304" y="4279662"/>
            <a:chExt cx="4069384" cy="1210083"/>
          </a:xfrm>
        </p:grpSpPr>
        <p:sp>
          <p:nvSpPr>
            <p:cNvPr id="49" name="TextBox 48"/>
            <p:cNvSpPr txBox="1"/>
            <p:nvPr/>
          </p:nvSpPr>
          <p:spPr>
            <a:xfrm>
              <a:off x="8142304" y="4279662"/>
              <a:ext cx="3282309" cy="253916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1050" dirty="0"/>
                <a:t>Probability that a patient experiences no complication</a:t>
              </a:r>
              <a:endParaRPr lang="ko-KR" altLang="en-US" sz="105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42304" y="4676954"/>
              <a:ext cx="3416961" cy="253916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1050" dirty="0"/>
                <a:t>Probability that a patient experiences mild complication</a:t>
              </a:r>
              <a:endParaRPr lang="ko-KR" altLang="en-US" sz="105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142304" y="5074247"/>
              <a:ext cx="4069384" cy="41549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050" dirty="0"/>
                <a:t>Probability that a patient experiences severe complication or death</a:t>
              </a:r>
              <a:endParaRPr lang="ko-KR" altLang="en-US" sz="1050" dirty="0"/>
            </a:p>
          </p:txBody>
        </p:sp>
      </p:grpSp>
      <p:cxnSp>
        <p:nvCxnSpPr>
          <p:cNvPr id="52" name="직선 화살표 연결선 51"/>
          <p:cNvCxnSpPr>
            <a:stCxn id="114" idx="3"/>
          </p:cNvCxnSpPr>
          <p:nvPr/>
        </p:nvCxnSpPr>
        <p:spPr bwMode="auto">
          <a:xfrm>
            <a:off x="7958290" y="3877525"/>
            <a:ext cx="390323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화살표 연결선 52"/>
          <p:cNvCxnSpPr>
            <a:stCxn id="115" idx="3"/>
          </p:cNvCxnSpPr>
          <p:nvPr/>
        </p:nvCxnSpPr>
        <p:spPr bwMode="auto">
          <a:xfrm>
            <a:off x="7958290" y="4274650"/>
            <a:ext cx="390323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꺾인 연결선 53"/>
          <p:cNvCxnSpPr>
            <a:stCxn id="64" idx="0"/>
            <a:endCxn id="119" idx="0"/>
          </p:cNvCxnSpPr>
          <p:nvPr/>
        </p:nvCxnSpPr>
        <p:spPr bwMode="auto">
          <a:xfrm rot="16200000" flipH="1">
            <a:off x="4682326" y="2344179"/>
            <a:ext cx="139354" cy="1729438"/>
          </a:xfrm>
          <a:prstGeom prst="bentConnector3">
            <a:avLst>
              <a:gd name="adj1" fmla="val -164043"/>
            </a:avLst>
          </a:prstGeom>
          <a:solidFill>
            <a:schemeClr val="accent1"/>
          </a:solidFill>
          <a:ln w="22225" cap="flat" cmpd="sng" algn="ctr">
            <a:solidFill>
              <a:srgbClr val="E18727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직사각형 54"/>
          <p:cNvSpPr/>
          <p:nvPr/>
        </p:nvSpPr>
        <p:spPr>
          <a:xfrm>
            <a:off x="333278" y="2055150"/>
            <a:ext cx="20104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i="1" kern="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rot="20041812">
                <a:off x="1568686" y="4540425"/>
                <a:ext cx="17472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1812">
                <a:off x="1568686" y="4540425"/>
                <a:ext cx="174727" cy="184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272315" y="4624002"/>
                <a:ext cx="28738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315" y="4624002"/>
                <a:ext cx="287386" cy="138499"/>
              </a:xfrm>
              <a:prstGeom prst="rect">
                <a:avLst/>
              </a:prstGeom>
              <a:blipFill>
                <a:blip r:embed="rId5"/>
                <a:stretch>
                  <a:fillRect l="-8511" r="-10638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696531" y="4432286"/>
                <a:ext cx="47974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=1799</m:t>
                      </m:r>
                    </m:oMath>
                  </m:oMathPara>
                </a14:m>
                <a:endParaRPr lang="ko-KR" altLang="en-US" sz="9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531" y="4432286"/>
                <a:ext cx="479747" cy="138499"/>
              </a:xfrm>
              <a:prstGeom prst="rect">
                <a:avLst/>
              </a:prstGeom>
              <a:blipFill>
                <a:blip r:embed="rId6"/>
                <a:stretch>
                  <a:fillRect l="-5063" r="-7595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모서리가 둥근 직사각형 58"/>
          <p:cNvSpPr/>
          <p:nvPr/>
        </p:nvSpPr>
        <p:spPr bwMode="auto">
          <a:xfrm>
            <a:off x="454510" y="2635798"/>
            <a:ext cx="1886552" cy="2171095"/>
          </a:xfrm>
          <a:prstGeom prst="roundRect">
            <a:avLst>
              <a:gd name="adj" fmla="val 7831"/>
            </a:avLst>
          </a:prstGeom>
          <a:noFill/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4154" y="4824828"/>
            <a:ext cx="928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Train Data</a:t>
            </a:r>
            <a:endParaRPr lang="ko-KR" altLang="en-US" sz="1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04086" y="5347296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Input size = 67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33278" y="2408264"/>
            <a:ext cx="3894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2B5"/>
                </a:solidFill>
              </a:rPr>
              <a:t>*Continuous variables are scaled using robust scaler from </a:t>
            </a:r>
            <a:r>
              <a:rPr lang="en-US" altLang="ko-KR" sz="1000" dirty="0" err="1">
                <a:solidFill>
                  <a:srgbClr val="0072B5"/>
                </a:solidFill>
              </a:rPr>
              <a:t>sklearn</a:t>
            </a:r>
            <a:endParaRPr lang="ko-KR" altLang="en-US" sz="1000" dirty="0">
              <a:solidFill>
                <a:srgbClr val="0072B5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863383" y="3066893"/>
            <a:ext cx="1962087" cy="1740000"/>
            <a:chOff x="2376585" y="3295954"/>
            <a:chExt cx="1962087" cy="1740000"/>
          </a:xfrm>
        </p:grpSpPr>
        <p:sp>
          <p:nvSpPr>
            <p:cNvPr id="64" name="모서리가 둥근 직사각형 63"/>
            <p:cNvSpPr/>
            <p:nvPr/>
          </p:nvSpPr>
          <p:spPr bwMode="auto">
            <a:xfrm>
              <a:off x="3175542" y="3368282"/>
              <a:ext cx="449888" cy="1418885"/>
            </a:xfrm>
            <a:prstGeom prst="roundRect">
              <a:avLst/>
            </a:prstGeom>
            <a:solidFill>
              <a:srgbClr val="E18727">
                <a:alpha val="50000"/>
              </a:srgb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2524434" y="3368491"/>
              <a:ext cx="338667" cy="1598461"/>
              <a:chOff x="1952323" y="3979835"/>
              <a:chExt cx="338667" cy="15984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52323" y="3979835"/>
                    <a:ext cx="338667" cy="244530"/>
                  </a:xfrm>
                  <a:prstGeom prst="roundRect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91440" bIns="3600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52323" y="3979835"/>
                    <a:ext cx="338667" cy="24453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52323" y="5333766"/>
                    <a:ext cx="338667" cy="244530"/>
                  </a:xfrm>
                  <a:prstGeom prst="roundRect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91440" bIns="3600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6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52323" y="5333766"/>
                    <a:ext cx="338667" cy="24453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 r="-5455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직사각형 103"/>
                  <p:cNvSpPr/>
                  <p:nvPr/>
                </p:nvSpPr>
                <p:spPr>
                  <a:xfrm>
                    <a:off x="1961196" y="4594399"/>
                    <a:ext cx="32092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" name="직사각형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1196" y="4594399"/>
                    <a:ext cx="32092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52323" y="4287117"/>
                    <a:ext cx="338667" cy="244530"/>
                  </a:xfrm>
                  <a:prstGeom prst="roundRect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91440" bIns="3600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5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52323" y="4287117"/>
                    <a:ext cx="338667" cy="244530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52323" y="5026483"/>
                    <a:ext cx="338667" cy="244530"/>
                  </a:xfrm>
                  <a:prstGeom prst="roundRect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91440" bIns="3600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6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52323" y="5026483"/>
                    <a:ext cx="338667" cy="244530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 r="-5455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그룹 65"/>
            <p:cNvGrpSpPr/>
            <p:nvPr/>
          </p:nvGrpSpPr>
          <p:grpSpPr>
            <a:xfrm>
              <a:off x="3227524" y="3490755"/>
              <a:ext cx="338667" cy="1197901"/>
              <a:chOff x="2684350" y="4102099"/>
              <a:chExt cx="338667" cy="1197901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98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684350" y="4102099"/>
                <a:ext cx="338667" cy="24453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99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684350" y="4378289"/>
                <a:ext cx="338667" cy="24453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0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684350" y="5055470"/>
                <a:ext cx="338667" cy="24453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직사각형 100"/>
                  <p:cNvSpPr/>
                  <p:nvPr/>
                </p:nvSpPr>
                <p:spPr>
                  <a:xfrm>
                    <a:off x="2693223" y="4654479"/>
                    <a:ext cx="320921" cy="36933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1" name="직사각형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223" y="4654479"/>
                    <a:ext cx="32092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직선 연결선 66"/>
            <p:cNvCxnSpPr>
              <a:stCxn id="102" idx="3"/>
              <a:endCxn id="98" idx="1"/>
            </p:cNvCxnSpPr>
            <p:nvPr/>
          </p:nvCxnSpPr>
          <p:spPr bwMode="auto">
            <a:xfrm>
              <a:off x="2863101" y="3490756"/>
              <a:ext cx="364423" cy="12226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/>
            <p:cNvCxnSpPr>
              <a:stCxn id="105" idx="3"/>
              <a:endCxn id="98" idx="1"/>
            </p:cNvCxnSpPr>
            <p:nvPr/>
          </p:nvCxnSpPr>
          <p:spPr bwMode="auto">
            <a:xfrm flipV="1">
              <a:off x="2863101" y="3613020"/>
              <a:ext cx="364423" cy="18501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/>
            <p:cNvCxnSpPr>
              <a:stCxn id="106" idx="3"/>
              <a:endCxn id="98" idx="1"/>
            </p:cNvCxnSpPr>
            <p:nvPr/>
          </p:nvCxnSpPr>
          <p:spPr bwMode="auto">
            <a:xfrm flipV="1">
              <a:off x="2863101" y="3613020"/>
              <a:ext cx="364423" cy="92438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>
              <a:stCxn id="103" idx="3"/>
              <a:endCxn id="98" idx="1"/>
            </p:cNvCxnSpPr>
            <p:nvPr/>
          </p:nvCxnSpPr>
          <p:spPr bwMode="auto">
            <a:xfrm flipV="1">
              <a:off x="2863101" y="3613020"/>
              <a:ext cx="364423" cy="123166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>
              <a:stCxn id="102" idx="3"/>
              <a:endCxn id="99" idx="1"/>
            </p:cNvCxnSpPr>
            <p:nvPr/>
          </p:nvCxnSpPr>
          <p:spPr bwMode="auto">
            <a:xfrm>
              <a:off x="2863101" y="3490756"/>
              <a:ext cx="364423" cy="39845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>
              <a:stCxn id="102" idx="3"/>
              <a:endCxn id="100" idx="1"/>
            </p:cNvCxnSpPr>
            <p:nvPr/>
          </p:nvCxnSpPr>
          <p:spPr bwMode="auto">
            <a:xfrm>
              <a:off x="2863101" y="3490756"/>
              <a:ext cx="364423" cy="107563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>
              <a:stCxn id="105" idx="3"/>
              <a:endCxn id="99" idx="1"/>
            </p:cNvCxnSpPr>
            <p:nvPr/>
          </p:nvCxnSpPr>
          <p:spPr bwMode="auto">
            <a:xfrm>
              <a:off x="2863101" y="3798038"/>
              <a:ext cx="364423" cy="91172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>
              <a:stCxn id="105" idx="3"/>
              <a:endCxn id="100" idx="1"/>
            </p:cNvCxnSpPr>
            <p:nvPr/>
          </p:nvCxnSpPr>
          <p:spPr bwMode="auto">
            <a:xfrm>
              <a:off x="2863101" y="3798038"/>
              <a:ext cx="364423" cy="76835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>
              <a:stCxn id="106" idx="3"/>
              <a:endCxn id="99" idx="1"/>
            </p:cNvCxnSpPr>
            <p:nvPr/>
          </p:nvCxnSpPr>
          <p:spPr bwMode="auto">
            <a:xfrm flipV="1">
              <a:off x="2863101" y="3889210"/>
              <a:ext cx="364423" cy="64819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>
              <a:stCxn id="106" idx="3"/>
              <a:endCxn id="100" idx="1"/>
            </p:cNvCxnSpPr>
            <p:nvPr/>
          </p:nvCxnSpPr>
          <p:spPr bwMode="auto">
            <a:xfrm>
              <a:off x="2863101" y="4537404"/>
              <a:ext cx="364423" cy="2898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>
              <a:stCxn id="103" idx="3"/>
              <a:endCxn id="99" idx="1"/>
            </p:cNvCxnSpPr>
            <p:nvPr/>
          </p:nvCxnSpPr>
          <p:spPr bwMode="auto">
            <a:xfrm flipV="1">
              <a:off x="2863101" y="3889210"/>
              <a:ext cx="364423" cy="955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>
              <a:stCxn id="103" idx="3"/>
              <a:endCxn id="100" idx="1"/>
            </p:cNvCxnSpPr>
            <p:nvPr/>
          </p:nvCxnSpPr>
          <p:spPr bwMode="auto">
            <a:xfrm flipV="1">
              <a:off x="2863101" y="4566391"/>
              <a:ext cx="364423" cy="27829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>
              <a:stCxn id="98" idx="3"/>
              <a:endCxn id="93" idx="1"/>
            </p:cNvCxnSpPr>
            <p:nvPr/>
          </p:nvCxnSpPr>
          <p:spPr bwMode="auto">
            <a:xfrm flipV="1">
              <a:off x="3566191" y="3490547"/>
              <a:ext cx="364422" cy="12247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>
              <a:endCxn id="95" idx="1"/>
            </p:cNvCxnSpPr>
            <p:nvPr/>
          </p:nvCxnSpPr>
          <p:spPr bwMode="auto">
            <a:xfrm>
              <a:off x="3566191" y="3613020"/>
              <a:ext cx="364422" cy="184809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>
              <a:stCxn id="98" idx="3"/>
              <a:endCxn id="96" idx="1"/>
            </p:cNvCxnSpPr>
            <p:nvPr/>
          </p:nvCxnSpPr>
          <p:spPr bwMode="auto">
            <a:xfrm>
              <a:off x="3566191" y="3613020"/>
              <a:ext cx="364422" cy="92417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2" name="그룹 81"/>
            <p:cNvGrpSpPr/>
            <p:nvPr/>
          </p:nvGrpSpPr>
          <p:grpSpPr>
            <a:xfrm>
              <a:off x="3930613" y="3368282"/>
              <a:ext cx="338667" cy="1598461"/>
              <a:chOff x="3358502" y="3979626"/>
              <a:chExt cx="338667" cy="15984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58502" y="3979626"/>
                    <a:ext cx="338667" cy="244530"/>
                  </a:xfrm>
                  <a:prstGeom prst="round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91440" bIns="3600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altLang="ko-KR" sz="1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sz="1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58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58502" y="3979626"/>
                    <a:ext cx="338667" cy="244530"/>
                  </a:xfrm>
                  <a:prstGeom prst="roundRect">
                    <a:avLst/>
                  </a:prstGeom>
                  <a:blipFill>
                    <a:blip r:embed="rId13"/>
                    <a:stretch>
                      <a:fillRect t="-7500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58502" y="5333557"/>
                    <a:ext cx="338667" cy="244530"/>
                  </a:xfrm>
                  <a:prstGeom prst="round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91440" bIns="3600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59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58502" y="5333557"/>
                    <a:ext cx="338667" cy="244530"/>
                  </a:xfrm>
                  <a:prstGeom prst="roundRect">
                    <a:avLst/>
                  </a:prstGeom>
                  <a:blipFill>
                    <a:blip r:embed="rId14"/>
                    <a:stretch>
                      <a:fillRect t="-7500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58502" y="4286908"/>
                    <a:ext cx="338667" cy="244530"/>
                  </a:xfrm>
                  <a:prstGeom prst="round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91440" bIns="3600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60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58502" y="4286908"/>
                    <a:ext cx="338667" cy="244530"/>
                  </a:xfrm>
                  <a:prstGeom prst="roundRect">
                    <a:avLst/>
                  </a:prstGeom>
                  <a:blipFill>
                    <a:blip r:embed="rId15"/>
                    <a:stretch>
                      <a:fillRect t="-5000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58502" y="5026274"/>
                    <a:ext cx="338667" cy="244530"/>
                  </a:xfrm>
                  <a:prstGeom prst="round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91440" bIns="3600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61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58502" y="5026274"/>
                    <a:ext cx="338667" cy="244530"/>
                  </a:xfrm>
                  <a:prstGeom prst="roundRect">
                    <a:avLst/>
                  </a:prstGeom>
                  <a:blipFill>
                    <a:blip r:embed="rId16"/>
                    <a:stretch>
                      <a:fillRect t="-7500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3367375" y="4594190"/>
                    <a:ext cx="32092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1" name="직사각형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375" y="4594190"/>
                    <a:ext cx="32092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직선 연결선 82"/>
            <p:cNvCxnSpPr>
              <a:stCxn id="98" idx="3"/>
              <a:endCxn id="94" idx="1"/>
            </p:cNvCxnSpPr>
            <p:nvPr/>
          </p:nvCxnSpPr>
          <p:spPr bwMode="auto">
            <a:xfrm>
              <a:off x="3566191" y="3613020"/>
              <a:ext cx="364422" cy="123145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>
              <a:stCxn id="99" idx="3"/>
              <a:endCxn id="93" idx="1"/>
            </p:cNvCxnSpPr>
            <p:nvPr/>
          </p:nvCxnSpPr>
          <p:spPr bwMode="auto">
            <a:xfrm flipV="1">
              <a:off x="3566191" y="3490547"/>
              <a:ext cx="364422" cy="39866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>
              <a:stCxn id="99" idx="3"/>
              <a:endCxn id="95" idx="1"/>
            </p:cNvCxnSpPr>
            <p:nvPr/>
          </p:nvCxnSpPr>
          <p:spPr bwMode="auto">
            <a:xfrm flipV="1">
              <a:off x="3566191" y="3797829"/>
              <a:ext cx="364422" cy="9138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>
              <a:stCxn id="99" idx="3"/>
              <a:endCxn id="96" idx="1"/>
            </p:cNvCxnSpPr>
            <p:nvPr/>
          </p:nvCxnSpPr>
          <p:spPr bwMode="auto">
            <a:xfrm>
              <a:off x="3566191" y="3889210"/>
              <a:ext cx="364422" cy="64798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연결선 86"/>
            <p:cNvCxnSpPr>
              <a:stCxn id="100" idx="3"/>
              <a:endCxn id="93" idx="1"/>
            </p:cNvCxnSpPr>
            <p:nvPr/>
          </p:nvCxnSpPr>
          <p:spPr bwMode="auto">
            <a:xfrm flipV="1">
              <a:off x="3566191" y="3490547"/>
              <a:ext cx="364422" cy="107584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/>
            <p:cNvCxnSpPr>
              <a:stCxn id="100" idx="3"/>
              <a:endCxn id="95" idx="1"/>
            </p:cNvCxnSpPr>
            <p:nvPr/>
          </p:nvCxnSpPr>
          <p:spPr bwMode="auto">
            <a:xfrm flipV="1">
              <a:off x="3566191" y="3797829"/>
              <a:ext cx="364422" cy="768562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>
              <a:stCxn id="100" idx="3"/>
              <a:endCxn id="96" idx="1"/>
            </p:cNvCxnSpPr>
            <p:nvPr/>
          </p:nvCxnSpPr>
          <p:spPr bwMode="auto">
            <a:xfrm flipV="1">
              <a:off x="3566191" y="4537195"/>
              <a:ext cx="364422" cy="2919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>
              <a:stCxn id="100" idx="3"/>
              <a:endCxn id="94" idx="1"/>
            </p:cNvCxnSpPr>
            <p:nvPr/>
          </p:nvCxnSpPr>
          <p:spPr bwMode="auto">
            <a:xfrm>
              <a:off x="3566191" y="4566391"/>
              <a:ext cx="364422" cy="27808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>
              <a:stCxn id="99" idx="3"/>
              <a:endCxn id="94" idx="1"/>
            </p:cNvCxnSpPr>
            <p:nvPr/>
          </p:nvCxnSpPr>
          <p:spPr bwMode="auto">
            <a:xfrm>
              <a:off x="3566191" y="3889210"/>
              <a:ext cx="364422" cy="95526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모서리가 둥근 직사각형 91"/>
            <p:cNvSpPr/>
            <p:nvPr/>
          </p:nvSpPr>
          <p:spPr bwMode="auto">
            <a:xfrm>
              <a:off x="2376585" y="3295954"/>
              <a:ext cx="1962087" cy="1740000"/>
            </a:xfrm>
            <a:prstGeom prst="roundRect">
              <a:avLst>
                <a:gd name="adj" fmla="val 8385"/>
              </a:avLst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3349816" y="4824828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Autoencoder</a:t>
            </a:r>
            <a:endParaRPr lang="ko-KR" altLang="en-US" sz="12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512247" y="5347296"/>
            <a:ext cx="2808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AE Hidden layer size = 16, 32, 64, 128</a:t>
            </a:r>
            <a:endParaRPr lang="ko-KR" alt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061632" y="4824828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Multi-class MLP</a:t>
            </a:r>
            <a:endParaRPr lang="ko-KR" altLang="en-US" sz="1200" b="1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7495917" y="3347551"/>
            <a:ext cx="628377" cy="1421099"/>
            <a:chOff x="7182091" y="3576612"/>
            <a:chExt cx="628377" cy="1421099"/>
          </a:xfrm>
        </p:grpSpPr>
        <p:grpSp>
          <p:nvGrpSpPr>
            <p:cNvPr id="111" name="그룹 110"/>
            <p:cNvGrpSpPr/>
            <p:nvPr/>
          </p:nvGrpSpPr>
          <p:grpSpPr>
            <a:xfrm>
              <a:off x="7348094" y="3576612"/>
              <a:ext cx="296370" cy="1059948"/>
              <a:chOff x="2831904" y="2786445"/>
              <a:chExt cx="296370" cy="1059948"/>
            </a:xfrm>
            <a:solidFill>
              <a:srgbClr val="BC3C29">
                <a:alpha val="50000"/>
              </a:srgb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모서리가 둥근 직사각형 112"/>
                  <p:cNvSpPr/>
                  <p:nvPr/>
                </p:nvSpPr>
                <p:spPr>
                  <a:xfrm>
                    <a:off x="2831904" y="2786445"/>
                    <a:ext cx="296370" cy="265698"/>
                  </a:xfrm>
                  <a:prstGeom prst="roundRect">
                    <a:avLst/>
                  </a:prstGeom>
                  <a:grpFill/>
                  <a:ln w="6350"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b="1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326" name="모서리가 둥근 직사각형 3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904" y="2786445"/>
                    <a:ext cx="296370" cy="265698"/>
                  </a:xfrm>
                  <a:prstGeom prst="round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모서리가 둥근 직사각형 113"/>
                  <p:cNvSpPr/>
                  <p:nvPr/>
                </p:nvSpPr>
                <p:spPr>
                  <a:xfrm>
                    <a:off x="2831904" y="3183570"/>
                    <a:ext cx="296370" cy="265698"/>
                  </a:xfrm>
                  <a:prstGeom prst="roundRect">
                    <a:avLst/>
                  </a:prstGeom>
                  <a:grpFill/>
                  <a:ln w="6350"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8" name="모서리가 둥근 직사각형 3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904" y="3183570"/>
                    <a:ext cx="296370" cy="265698"/>
                  </a:xfrm>
                  <a:prstGeom prst="round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모서리가 둥근 직사각형 114"/>
                  <p:cNvSpPr/>
                  <p:nvPr/>
                </p:nvSpPr>
                <p:spPr>
                  <a:xfrm>
                    <a:off x="2831904" y="3580695"/>
                    <a:ext cx="296370" cy="265698"/>
                  </a:xfrm>
                  <a:prstGeom prst="roundRect">
                    <a:avLst/>
                  </a:prstGeom>
                  <a:grpFill/>
                  <a:ln w="6350"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9" name="모서리가 둥근 직사각형 3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904" y="3580695"/>
                    <a:ext cx="296370" cy="265698"/>
                  </a:xfrm>
                  <a:prstGeom prst="round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2" name="TextBox 111"/>
            <p:cNvSpPr txBox="1"/>
            <p:nvPr/>
          </p:nvSpPr>
          <p:spPr>
            <a:xfrm>
              <a:off x="7182091" y="4859212"/>
              <a:ext cx="628377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dirty="0">
                  <a:latin typeface="+mj-lt"/>
                </a:rPr>
                <a:t>Output layer</a:t>
              </a:r>
              <a:endParaRPr lang="ko-KR" altLang="en-US" sz="900" dirty="0">
                <a:latin typeface="+mj-lt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5347417" y="3278575"/>
            <a:ext cx="538609" cy="1490075"/>
            <a:chOff x="5033591" y="3507636"/>
            <a:chExt cx="538609" cy="1490075"/>
          </a:xfrm>
        </p:grpSpPr>
        <p:sp>
          <p:nvSpPr>
            <p:cNvPr id="117" name="TextBox 116"/>
            <p:cNvSpPr txBox="1"/>
            <p:nvPr/>
          </p:nvSpPr>
          <p:spPr>
            <a:xfrm>
              <a:off x="5033591" y="4859212"/>
              <a:ext cx="538609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00" dirty="0">
                  <a:latin typeface="+mj-lt"/>
                </a:rPr>
                <a:t>Input layer</a:t>
              </a:r>
              <a:endParaRPr lang="ko-KR" altLang="en-US" sz="900" dirty="0">
                <a:latin typeface="+mj-lt"/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5133562" y="3507636"/>
              <a:ext cx="338667" cy="1197901"/>
              <a:chOff x="5281369" y="4164795"/>
              <a:chExt cx="338667" cy="1197901"/>
            </a:xfrm>
            <a:solidFill>
              <a:srgbClr val="20854E">
                <a:alpha val="80000"/>
              </a:srgbClr>
            </a:solidFill>
          </p:grpSpPr>
          <p:sp>
            <p:nvSpPr>
              <p:cNvPr id="119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5281369" y="4164795"/>
                <a:ext cx="338667" cy="244530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20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5281369" y="4440985"/>
                <a:ext cx="338667" cy="244530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21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5281369" y="5118166"/>
                <a:ext cx="338667" cy="244530"/>
              </a:xfrm>
              <a:prstGeom prst="roundRect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5290242" y="4717175"/>
                    <a:ext cx="320921" cy="36933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4" name="직사각형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0242" y="4717175"/>
                    <a:ext cx="320921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353791" y="5352757"/>
                <a:ext cx="30480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MLP Hidden layer 1 size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/>
                  <a:t>) = 16, 32, 64</a:t>
                </a:r>
              </a:p>
              <a:p>
                <a:r>
                  <a:rPr lang="en-US" altLang="ko-KR" sz="1200" dirty="0"/>
                  <a:t>MLP Hidden layer 2 size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) = </a:t>
                </a:r>
                <a:r>
                  <a:rPr lang="en-US" altLang="ko-KR" sz="1200" dirty="0"/>
                  <a:t>16, 32, 64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91" y="5352757"/>
                <a:ext cx="3048079" cy="461665"/>
              </a:xfrm>
              <a:prstGeom prst="rect">
                <a:avLst/>
              </a:prstGeom>
              <a:blipFill>
                <a:blip r:embed="rId23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그룹 124"/>
          <p:cNvGrpSpPr/>
          <p:nvPr/>
        </p:nvGrpSpPr>
        <p:grpSpPr>
          <a:xfrm>
            <a:off x="6208855" y="3148989"/>
            <a:ext cx="964233" cy="1619661"/>
            <a:chOff x="5996069" y="3378050"/>
            <a:chExt cx="964233" cy="1619661"/>
          </a:xfrm>
        </p:grpSpPr>
        <p:sp>
          <p:nvSpPr>
            <p:cNvPr id="126" name="TextBox 125"/>
            <p:cNvSpPr txBox="1"/>
            <p:nvPr/>
          </p:nvSpPr>
          <p:spPr>
            <a:xfrm>
              <a:off x="6033192" y="4859212"/>
              <a:ext cx="889987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tIns="0" bIns="0" rtlCol="0">
              <a:spAutoFit/>
            </a:bodyPr>
            <a:lstStyle/>
            <a:p>
              <a:r>
                <a:rPr lang="en-US" altLang="ko-KR" sz="900" dirty="0">
                  <a:latin typeface="+mj-lt"/>
                </a:rPr>
                <a:t>Hidden layers</a:t>
              </a:r>
              <a:endParaRPr lang="ko-KR" altLang="en-US" sz="900" b="1" dirty="0">
                <a:latin typeface="+mj-lt"/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5996069" y="3378050"/>
              <a:ext cx="964233" cy="1457073"/>
              <a:chOff x="5996069" y="3378050"/>
              <a:chExt cx="964233" cy="145707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996069" y="3378050"/>
                <a:ext cx="296370" cy="1457073"/>
                <a:chOff x="5996069" y="3378050"/>
                <a:chExt cx="296370" cy="1457073"/>
              </a:xfrm>
            </p:grpSpPr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5996069" y="3378050"/>
                  <a:ext cx="296370" cy="265698"/>
                </a:xfrm>
                <a:prstGeom prst="roundRect">
                  <a:avLst/>
                </a:prstGeom>
                <a:solidFill>
                  <a:srgbClr val="0072B5">
                    <a:alpha val="5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+mj-lt"/>
                    </a:rPr>
                    <a:t>1</a:t>
                  </a:r>
                  <a:endParaRPr lang="ko-KR" altLang="en-US" sz="8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5996069" y="3699999"/>
                  <a:ext cx="296370" cy="265698"/>
                </a:xfrm>
                <a:prstGeom prst="roundRect">
                  <a:avLst/>
                </a:prstGeom>
                <a:solidFill>
                  <a:srgbClr val="0072B5">
                    <a:alpha val="5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+mj-lt"/>
                    </a:rPr>
                    <a:t>1</a:t>
                  </a:r>
                  <a:endParaRPr lang="ko-KR" altLang="en-US" sz="8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5996069" y="4247476"/>
                  <a:ext cx="296370" cy="265698"/>
                </a:xfrm>
                <a:prstGeom prst="roundRect">
                  <a:avLst/>
                </a:prstGeom>
                <a:solidFill>
                  <a:srgbClr val="0072B5">
                    <a:alpha val="5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+mj-lt"/>
                    </a:rPr>
                    <a:t>1</a:t>
                  </a:r>
                  <a:endParaRPr lang="ko-KR" altLang="en-US" sz="8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5996069" y="4569425"/>
                  <a:ext cx="296370" cy="265698"/>
                </a:xfrm>
                <a:prstGeom prst="roundRect">
                  <a:avLst/>
                </a:prstGeom>
                <a:solidFill>
                  <a:srgbClr val="0072B5">
                    <a:alpha val="5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+mj-lt"/>
                    </a:rPr>
                    <a:t>1</a:t>
                  </a:r>
                  <a:endParaRPr lang="ko-KR" altLang="en-US" sz="8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직사각형 138"/>
                    <p:cNvSpPr/>
                    <p:nvPr/>
                  </p:nvSpPr>
                  <p:spPr>
                    <a:xfrm>
                      <a:off x="6011918" y="4021948"/>
                      <a:ext cx="266420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none" tIns="0" bIns="0">
                      <a:spAutoFit/>
                    </a:bodyPr>
                    <a:lstStyle/>
                    <a:p>
                      <a:pPr latinLnBrk="1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 sz="1100" dirty="0"/>
                    </a:p>
                  </p:txBody>
                </p:sp>
              </mc:Choice>
              <mc:Fallback xmlns="">
                <p:sp>
                  <p:nvSpPr>
                    <p:cNvPr id="152" name="직사각형 1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1918" y="4021948"/>
                      <a:ext cx="266420" cy="169277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9" name="그룹 128"/>
              <p:cNvGrpSpPr/>
              <p:nvPr/>
            </p:nvGrpSpPr>
            <p:grpSpPr>
              <a:xfrm>
                <a:off x="6663932" y="3378050"/>
                <a:ext cx="296370" cy="1457073"/>
                <a:chOff x="6663932" y="3378050"/>
                <a:chExt cx="296370" cy="1457073"/>
              </a:xfrm>
            </p:grpSpPr>
            <p:sp>
              <p:nvSpPr>
                <p:cNvPr id="130" name="모서리가 둥근 직사각형 129"/>
                <p:cNvSpPr/>
                <p:nvPr/>
              </p:nvSpPr>
              <p:spPr>
                <a:xfrm>
                  <a:off x="6663932" y="3378050"/>
                  <a:ext cx="296370" cy="265698"/>
                </a:xfrm>
                <a:prstGeom prst="roundRect">
                  <a:avLst/>
                </a:prstGeom>
                <a:solidFill>
                  <a:srgbClr val="0072B5">
                    <a:alpha val="5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+mj-lt"/>
                    </a:rPr>
                    <a:t>2</a:t>
                  </a:r>
                  <a:endParaRPr lang="ko-KR" altLang="en-US" sz="8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6663932" y="3699999"/>
                  <a:ext cx="296370" cy="265698"/>
                </a:xfrm>
                <a:prstGeom prst="roundRect">
                  <a:avLst/>
                </a:prstGeom>
                <a:solidFill>
                  <a:srgbClr val="0072B5">
                    <a:alpha val="5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+mj-lt"/>
                    </a:rPr>
                    <a:t>2</a:t>
                  </a:r>
                  <a:endParaRPr lang="ko-KR" altLang="en-US" sz="8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6663932" y="4247476"/>
                  <a:ext cx="296370" cy="265698"/>
                </a:xfrm>
                <a:prstGeom prst="roundRect">
                  <a:avLst/>
                </a:prstGeom>
                <a:solidFill>
                  <a:srgbClr val="0072B5">
                    <a:alpha val="5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+mj-lt"/>
                    </a:rPr>
                    <a:t>2</a:t>
                  </a:r>
                  <a:endParaRPr lang="ko-KR" altLang="en-US" sz="8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6663932" y="4569425"/>
                  <a:ext cx="296370" cy="265698"/>
                </a:xfrm>
                <a:prstGeom prst="roundRect">
                  <a:avLst/>
                </a:prstGeom>
                <a:solidFill>
                  <a:srgbClr val="0072B5">
                    <a:alpha val="5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+mj-lt"/>
                    </a:rPr>
                    <a:t>2</a:t>
                  </a:r>
                  <a:endParaRPr lang="ko-KR" altLang="en-US" sz="8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직사각형 133"/>
                    <p:cNvSpPr/>
                    <p:nvPr/>
                  </p:nvSpPr>
                  <p:spPr>
                    <a:xfrm>
                      <a:off x="6681606" y="4021948"/>
                      <a:ext cx="266420" cy="169277"/>
                    </a:xfrm>
                    <a:prstGeom prst="rect">
                      <a:avLst/>
                    </a:prstGeom>
                    <a:noFill/>
                  </p:spPr>
                  <p:txBody>
                    <a:bodyPr wrap="none" tIns="0" bIns="0">
                      <a:spAutoFit/>
                    </a:bodyPr>
                    <a:lstStyle/>
                    <a:p>
                      <a:pPr latinLnBrk="1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11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 sz="1100" dirty="0"/>
                    </a:p>
                  </p:txBody>
                </p:sp>
              </mc:Choice>
              <mc:Fallback xmlns="">
                <p:sp>
                  <p:nvSpPr>
                    <p:cNvPr id="153" name="직사각형 1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81606" y="4021948"/>
                      <a:ext cx="266420" cy="169277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Autoencoder</a:t>
            </a:r>
            <a:r>
              <a:rPr lang="en-US" altLang="ko-KR" dirty="0" smtClean="0"/>
              <a:t> + MLP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" y="944880"/>
            <a:ext cx="11963400" cy="634020"/>
          </a:xfrm>
        </p:spPr>
        <p:txBody>
          <a:bodyPr/>
          <a:lstStyle/>
          <a:p>
            <a:pPr lvl="2"/>
            <a:r>
              <a:rPr lang="en-US" altLang="ko-KR" dirty="0"/>
              <a:t>Multiple MLP </a:t>
            </a:r>
            <a:r>
              <a:rPr lang="ko-KR" altLang="en-US" dirty="0"/>
              <a:t>적합 결과</a:t>
            </a:r>
            <a:r>
              <a:rPr lang="en-US" altLang="ko-KR" dirty="0"/>
              <a:t>, AUC</a:t>
            </a:r>
            <a:r>
              <a:rPr lang="ko-KR" altLang="en-US" dirty="0"/>
              <a:t>가 매우 낮게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lvl="2"/>
            <a:r>
              <a:rPr lang="ko-KR" altLang="en-US" dirty="0"/>
              <a:t>변수간 높은 상관성이 원인일 수도 있어</a:t>
            </a:r>
            <a:r>
              <a:rPr lang="en-US" altLang="ko-KR" dirty="0"/>
              <a:t>, </a:t>
            </a:r>
            <a:r>
              <a:rPr lang="ko-KR" altLang="en-US" dirty="0"/>
              <a:t>입력 레이어에 </a:t>
            </a:r>
            <a:r>
              <a:rPr lang="ko-KR" altLang="en-US" dirty="0" smtClean="0"/>
              <a:t>상관성을 </a:t>
            </a:r>
            <a:r>
              <a:rPr lang="ko-KR" altLang="en-US" dirty="0"/>
              <a:t>반영할 수 있는 </a:t>
            </a:r>
            <a:r>
              <a:rPr lang="en-US" altLang="ko-KR" dirty="0" err="1" smtClean="0"/>
              <a:t>Autoencoder</a:t>
            </a:r>
            <a:r>
              <a:rPr lang="ko-KR" altLang="en-US" dirty="0" smtClean="0"/>
              <a:t>를 추가하여 </a:t>
            </a:r>
            <a:r>
              <a:rPr lang="ko-KR" altLang="en-US" dirty="0"/>
              <a:t>모형 </a:t>
            </a:r>
            <a:r>
              <a:rPr lang="ko-KR" altLang="en-US" dirty="0" err="1"/>
              <a:t>재적합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86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 + Multi-class MLP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6887" lvl="2" indent="0" algn="just">
              <a:buClr>
                <a:srgbClr val="00205C"/>
              </a:buClr>
              <a:buNone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800" dirty="0"/>
              <a:t>AE Hidden layer size = 16</a:t>
            </a:r>
            <a:endParaRPr lang="en-US" altLang="ko-KR" sz="1800" dirty="0">
              <a:solidFill>
                <a:srgbClr val="141414">
                  <a:lumMod val="90000"/>
                  <a:lumOff val="1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12366" y="3279844"/>
            <a:ext cx="5747144" cy="2520000"/>
            <a:chOff x="6094624" y="3836526"/>
            <a:chExt cx="5747144" cy="2520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8007" y="3836526"/>
              <a:ext cx="2873761" cy="25200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4624" y="3836526"/>
              <a:ext cx="2871220" cy="252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2821268"/>
                  </p:ext>
                </p:extLst>
              </p:nvPr>
            </p:nvGraphicFramePr>
            <p:xfrm>
              <a:off x="267427" y="1421130"/>
              <a:ext cx="5799998" cy="1645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2460">
                      <a:extLst>
                        <a:ext uri="{9D8B030D-6E8A-4147-A177-3AD203B41FA5}">
                          <a16:colId xmlns:a16="http://schemas.microsoft.com/office/drawing/2014/main" val="2643303449"/>
                        </a:ext>
                      </a:extLst>
                    </a:gridCol>
                    <a:gridCol w="555546">
                      <a:extLst>
                        <a:ext uri="{9D8B030D-6E8A-4147-A177-3AD203B41FA5}">
                          <a16:colId xmlns:a16="http://schemas.microsoft.com/office/drawing/2014/main" val="2655715070"/>
                        </a:ext>
                      </a:extLst>
                    </a:gridCol>
                    <a:gridCol w="555546">
                      <a:extLst>
                        <a:ext uri="{9D8B030D-6E8A-4147-A177-3AD203B41FA5}">
                          <a16:colId xmlns:a16="http://schemas.microsoft.com/office/drawing/2014/main" val="2947340330"/>
                        </a:ext>
                      </a:extLst>
                    </a:gridCol>
                    <a:gridCol w="555546">
                      <a:extLst>
                        <a:ext uri="{9D8B030D-6E8A-4147-A177-3AD203B41FA5}">
                          <a16:colId xmlns:a16="http://schemas.microsoft.com/office/drawing/2014/main" val="2016458756"/>
                        </a:ext>
                      </a:extLst>
                    </a:gridCol>
                    <a:gridCol w="117462">
                      <a:extLst>
                        <a:ext uri="{9D8B030D-6E8A-4147-A177-3AD203B41FA5}">
                          <a16:colId xmlns:a16="http://schemas.microsoft.com/office/drawing/2014/main" val="2061608150"/>
                        </a:ext>
                      </a:extLst>
                    </a:gridCol>
                    <a:gridCol w="560831">
                      <a:extLst>
                        <a:ext uri="{9D8B030D-6E8A-4147-A177-3AD203B41FA5}">
                          <a16:colId xmlns:a16="http://schemas.microsoft.com/office/drawing/2014/main" val="2618046781"/>
                        </a:ext>
                      </a:extLst>
                    </a:gridCol>
                    <a:gridCol w="560831">
                      <a:extLst>
                        <a:ext uri="{9D8B030D-6E8A-4147-A177-3AD203B41FA5}">
                          <a16:colId xmlns:a16="http://schemas.microsoft.com/office/drawing/2014/main" val="538264162"/>
                        </a:ext>
                      </a:extLst>
                    </a:gridCol>
                    <a:gridCol w="560831">
                      <a:extLst>
                        <a:ext uri="{9D8B030D-6E8A-4147-A177-3AD203B41FA5}">
                          <a16:colId xmlns:a16="http://schemas.microsoft.com/office/drawing/2014/main" val="343291147"/>
                        </a:ext>
                      </a:extLst>
                    </a:gridCol>
                    <a:gridCol w="117462">
                      <a:extLst>
                        <a:ext uri="{9D8B030D-6E8A-4147-A177-3AD203B41FA5}">
                          <a16:colId xmlns:a16="http://schemas.microsoft.com/office/drawing/2014/main" val="1138458836"/>
                        </a:ext>
                      </a:extLst>
                    </a:gridCol>
                    <a:gridCol w="601161">
                      <a:extLst>
                        <a:ext uri="{9D8B030D-6E8A-4147-A177-3AD203B41FA5}">
                          <a16:colId xmlns:a16="http://schemas.microsoft.com/office/drawing/2014/main" val="2399128573"/>
                        </a:ext>
                      </a:extLst>
                    </a:gridCol>
                    <a:gridCol w="601161">
                      <a:extLst>
                        <a:ext uri="{9D8B030D-6E8A-4147-A177-3AD203B41FA5}">
                          <a16:colId xmlns:a16="http://schemas.microsoft.com/office/drawing/2014/main" val="2148905831"/>
                        </a:ext>
                      </a:extLst>
                    </a:gridCol>
                    <a:gridCol w="601161">
                      <a:extLst>
                        <a:ext uri="{9D8B030D-6E8A-4147-A177-3AD203B41FA5}">
                          <a16:colId xmlns:a16="http://schemas.microsoft.com/office/drawing/2014/main" val="3738025697"/>
                        </a:ext>
                      </a:extLst>
                    </a:gridCol>
                  </a:tblGrid>
                  <a:tr h="27432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Test</a:t>
                          </a:r>
                          <a:r>
                            <a:rPr lang="en-US" altLang="ko-KR" sz="1200" baseline="0" dirty="0"/>
                            <a:t> Accuracy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7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Test AUC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828709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gridSpan="3" v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Event:</a:t>
                          </a:r>
                          <a:r>
                            <a:rPr lang="en-US" altLang="ko-KR" sz="1200" baseline="0" dirty="0"/>
                            <a:t> Mild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aseline="0" dirty="0"/>
                            <a:t>Event: Severe or Death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210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2017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0.7752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0.7735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0.7752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0.5627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0.5165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accent1"/>
                              </a:solidFill>
                            </a:rPr>
                            <a:t>0.6032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0.6274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0.5900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accent1"/>
                              </a:solidFill>
                            </a:rPr>
                            <a:t>0.6365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6860637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0.7746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accent1"/>
                              </a:solidFill>
                            </a:rPr>
                            <a:t>0.7757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0.7752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0.5510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0.5455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0.5931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0.6289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0.6101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0.6290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198557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0.7752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0.7752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0.7752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0.5939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0.5666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0.5596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0.6271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0.6286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0.5374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036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2821268"/>
                  </p:ext>
                </p:extLst>
              </p:nvPr>
            </p:nvGraphicFramePr>
            <p:xfrm>
              <a:off x="267427" y="1421130"/>
              <a:ext cx="5799998" cy="1645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2460">
                      <a:extLst>
                        <a:ext uri="{9D8B030D-6E8A-4147-A177-3AD203B41FA5}">
                          <a16:colId xmlns:a16="http://schemas.microsoft.com/office/drawing/2014/main" val="2643303449"/>
                        </a:ext>
                      </a:extLst>
                    </a:gridCol>
                    <a:gridCol w="555546">
                      <a:extLst>
                        <a:ext uri="{9D8B030D-6E8A-4147-A177-3AD203B41FA5}">
                          <a16:colId xmlns:a16="http://schemas.microsoft.com/office/drawing/2014/main" val="2655715070"/>
                        </a:ext>
                      </a:extLst>
                    </a:gridCol>
                    <a:gridCol w="555546">
                      <a:extLst>
                        <a:ext uri="{9D8B030D-6E8A-4147-A177-3AD203B41FA5}">
                          <a16:colId xmlns:a16="http://schemas.microsoft.com/office/drawing/2014/main" val="2947340330"/>
                        </a:ext>
                      </a:extLst>
                    </a:gridCol>
                    <a:gridCol w="555546">
                      <a:extLst>
                        <a:ext uri="{9D8B030D-6E8A-4147-A177-3AD203B41FA5}">
                          <a16:colId xmlns:a16="http://schemas.microsoft.com/office/drawing/2014/main" val="2016458756"/>
                        </a:ext>
                      </a:extLst>
                    </a:gridCol>
                    <a:gridCol w="117462">
                      <a:extLst>
                        <a:ext uri="{9D8B030D-6E8A-4147-A177-3AD203B41FA5}">
                          <a16:colId xmlns:a16="http://schemas.microsoft.com/office/drawing/2014/main" val="2061608150"/>
                        </a:ext>
                      </a:extLst>
                    </a:gridCol>
                    <a:gridCol w="560831">
                      <a:extLst>
                        <a:ext uri="{9D8B030D-6E8A-4147-A177-3AD203B41FA5}">
                          <a16:colId xmlns:a16="http://schemas.microsoft.com/office/drawing/2014/main" val="2618046781"/>
                        </a:ext>
                      </a:extLst>
                    </a:gridCol>
                    <a:gridCol w="560831">
                      <a:extLst>
                        <a:ext uri="{9D8B030D-6E8A-4147-A177-3AD203B41FA5}">
                          <a16:colId xmlns:a16="http://schemas.microsoft.com/office/drawing/2014/main" val="538264162"/>
                        </a:ext>
                      </a:extLst>
                    </a:gridCol>
                    <a:gridCol w="560831">
                      <a:extLst>
                        <a:ext uri="{9D8B030D-6E8A-4147-A177-3AD203B41FA5}">
                          <a16:colId xmlns:a16="http://schemas.microsoft.com/office/drawing/2014/main" val="343291147"/>
                        </a:ext>
                      </a:extLst>
                    </a:gridCol>
                    <a:gridCol w="117462">
                      <a:extLst>
                        <a:ext uri="{9D8B030D-6E8A-4147-A177-3AD203B41FA5}">
                          <a16:colId xmlns:a16="http://schemas.microsoft.com/office/drawing/2014/main" val="1138458836"/>
                        </a:ext>
                      </a:extLst>
                    </a:gridCol>
                    <a:gridCol w="601161">
                      <a:extLst>
                        <a:ext uri="{9D8B030D-6E8A-4147-A177-3AD203B41FA5}">
                          <a16:colId xmlns:a16="http://schemas.microsoft.com/office/drawing/2014/main" val="2399128573"/>
                        </a:ext>
                      </a:extLst>
                    </a:gridCol>
                    <a:gridCol w="601161">
                      <a:extLst>
                        <a:ext uri="{9D8B030D-6E8A-4147-A177-3AD203B41FA5}">
                          <a16:colId xmlns:a16="http://schemas.microsoft.com/office/drawing/2014/main" val="2148905831"/>
                        </a:ext>
                      </a:extLst>
                    </a:gridCol>
                    <a:gridCol w="601161">
                      <a:extLst>
                        <a:ext uri="{9D8B030D-6E8A-4147-A177-3AD203B41FA5}">
                          <a16:colId xmlns:a16="http://schemas.microsoft.com/office/drawing/2014/main" val="3738025697"/>
                        </a:ext>
                      </a:extLst>
                    </a:gridCol>
                  </a:tblGrid>
                  <a:tr h="27432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Test</a:t>
                          </a:r>
                          <a:r>
                            <a:rPr lang="en-US" altLang="ko-KR" sz="1200" baseline="0" dirty="0"/>
                            <a:t> Accuracy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7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Test AUC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828709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gridSpan="3" v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Event:</a:t>
                          </a:r>
                          <a:r>
                            <a:rPr lang="en-US" altLang="ko-KR" sz="1200" baseline="0" dirty="0"/>
                            <a:t> Mild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aseline="0" dirty="0"/>
                            <a:t>Event: Severe or Death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210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97826" r="-1301471" b="-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2017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0.7752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0.7735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0.7752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0.5627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0.5165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accent1"/>
                              </a:solidFill>
                            </a:rPr>
                            <a:t>0.6032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0.6274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0.5900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accent1"/>
                              </a:solidFill>
                            </a:rPr>
                            <a:t>0.6365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6860637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0.7746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accent1"/>
                              </a:solidFill>
                            </a:rPr>
                            <a:t>0.7757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0.7752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0.5510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0.5455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0.5931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0.6289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0.6101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0.6290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198557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0.7752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0.7752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0.7752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0.5939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0.5666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0.5596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0.6271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0.6286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0.5374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0366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2478017"/>
                <a:ext cx="4247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78017"/>
                <a:ext cx="42473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6116041" y="925102"/>
            <a:ext cx="3296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6887" lvl="2" indent="0" algn="just">
              <a:buClr>
                <a:srgbClr val="00205C"/>
              </a:buClr>
              <a:buNone/>
            </a:pPr>
            <a:r>
              <a:rPr lang="en-US" altLang="ko-KR" dirty="0">
                <a:ea typeface="맑은 고딕" panose="020B0503020000020004" pitchFamily="50" charset="-127"/>
              </a:rPr>
              <a:t>② </a:t>
            </a:r>
            <a:r>
              <a:rPr lang="en-US" altLang="ko-KR" dirty="0"/>
              <a:t>AE Hidden layer size = 32</a:t>
            </a:r>
            <a:endParaRPr lang="en-US" altLang="ko-KR" dirty="0">
              <a:solidFill>
                <a:srgbClr val="141414">
                  <a:lumMod val="90000"/>
                  <a:lumOff val="10000"/>
                </a:srgbClr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8627391"/>
                  </p:ext>
                </p:extLst>
              </p:nvPr>
            </p:nvGraphicFramePr>
            <p:xfrm>
              <a:off x="6306436" y="1421130"/>
              <a:ext cx="5794124" cy="1645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2117">
                      <a:extLst>
                        <a:ext uri="{9D8B030D-6E8A-4147-A177-3AD203B41FA5}">
                          <a16:colId xmlns:a16="http://schemas.microsoft.com/office/drawing/2014/main" val="2643303449"/>
                        </a:ext>
                      </a:extLst>
                    </a:gridCol>
                    <a:gridCol w="555083">
                      <a:extLst>
                        <a:ext uri="{9D8B030D-6E8A-4147-A177-3AD203B41FA5}">
                          <a16:colId xmlns:a16="http://schemas.microsoft.com/office/drawing/2014/main" val="2655715070"/>
                        </a:ext>
                      </a:extLst>
                    </a:gridCol>
                    <a:gridCol w="555083">
                      <a:extLst>
                        <a:ext uri="{9D8B030D-6E8A-4147-A177-3AD203B41FA5}">
                          <a16:colId xmlns:a16="http://schemas.microsoft.com/office/drawing/2014/main" val="2947340330"/>
                        </a:ext>
                      </a:extLst>
                    </a:gridCol>
                    <a:gridCol w="555083">
                      <a:extLst>
                        <a:ext uri="{9D8B030D-6E8A-4147-A177-3AD203B41FA5}">
                          <a16:colId xmlns:a16="http://schemas.microsoft.com/office/drawing/2014/main" val="2016458756"/>
                        </a:ext>
                      </a:extLst>
                    </a:gridCol>
                    <a:gridCol w="116840">
                      <a:extLst>
                        <a:ext uri="{9D8B030D-6E8A-4147-A177-3AD203B41FA5}">
                          <a16:colId xmlns:a16="http://schemas.microsoft.com/office/drawing/2014/main" val="2061608150"/>
                        </a:ext>
                      </a:extLst>
                    </a:gridCol>
                    <a:gridCol w="560365">
                      <a:extLst>
                        <a:ext uri="{9D8B030D-6E8A-4147-A177-3AD203B41FA5}">
                          <a16:colId xmlns:a16="http://schemas.microsoft.com/office/drawing/2014/main" val="2618046781"/>
                        </a:ext>
                      </a:extLst>
                    </a:gridCol>
                    <a:gridCol w="560365">
                      <a:extLst>
                        <a:ext uri="{9D8B030D-6E8A-4147-A177-3AD203B41FA5}">
                          <a16:colId xmlns:a16="http://schemas.microsoft.com/office/drawing/2014/main" val="538264162"/>
                        </a:ext>
                      </a:extLst>
                    </a:gridCol>
                    <a:gridCol w="560365">
                      <a:extLst>
                        <a:ext uri="{9D8B030D-6E8A-4147-A177-3AD203B41FA5}">
                          <a16:colId xmlns:a16="http://schemas.microsoft.com/office/drawing/2014/main" val="343291147"/>
                        </a:ext>
                      </a:extLst>
                    </a:gridCol>
                    <a:gridCol w="116840">
                      <a:extLst>
                        <a:ext uri="{9D8B030D-6E8A-4147-A177-3AD203B41FA5}">
                          <a16:colId xmlns:a16="http://schemas.microsoft.com/office/drawing/2014/main" val="1138458836"/>
                        </a:ext>
                      </a:extLst>
                    </a:gridCol>
                    <a:gridCol w="600661">
                      <a:extLst>
                        <a:ext uri="{9D8B030D-6E8A-4147-A177-3AD203B41FA5}">
                          <a16:colId xmlns:a16="http://schemas.microsoft.com/office/drawing/2014/main" val="2399128573"/>
                        </a:ext>
                      </a:extLst>
                    </a:gridCol>
                    <a:gridCol w="600661">
                      <a:extLst>
                        <a:ext uri="{9D8B030D-6E8A-4147-A177-3AD203B41FA5}">
                          <a16:colId xmlns:a16="http://schemas.microsoft.com/office/drawing/2014/main" val="2148905831"/>
                        </a:ext>
                      </a:extLst>
                    </a:gridCol>
                    <a:gridCol w="600661">
                      <a:extLst>
                        <a:ext uri="{9D8B030D-6E8A-4147-A177-3AD203B41FA5}">
                          <a16:colId xmlns:a16="http://schemas.microsoft.com/office/drawing/2014/main" val="3738025697"/>
                        </a:ext>
                      </a:extLst>
                    </a:gridCol>
                  </a:tblGrid>
                  <a:tr h="27432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Test</a:t>
                          </a:r>
                          <a:r>
                            <a:rPr lang="en-US" altLang="ko-KR" sz="1200" baseline="0" dirty="0"/>
                            <a:t> Accuracy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7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Test AUC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828709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gridSpan="3" v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Event:</a:t>
                          </a:r>
                          <a:r>
                            <a:rPr lang="en-US" altLang="ko-KR" sz="1200" baseline="0" dirty="0"/>
                            <a:t> Mild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aseline="0" dirty="0"/>
                            <a:t>Event: Severe or Death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210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2017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0.7323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0.7363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0.5210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0.5848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0.5132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0.5561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0.6194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0.5493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6860637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0.7712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0.5895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0.5610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0.5495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0.6267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0.6040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0.5808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198557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0.5573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accent1"/>
                              </a:solidFill>
                            </a:rPr>
                            <a:t>0.5914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0.5904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0.5977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accent1"/>
                              </a:solidFill>
                            </a:rPr>
                            <a:t>0.6283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0.6211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036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8627391"/>
                  </p:ext>
                </p:extLst>
              </p:nvPr>
            </p:nvGraphicFramePr>
            <p:xfrm>
              <a:off x="6306436" y="1421130"/>
              <a:ext cx="5794124" cy="1645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2117">
                      <a:extLst>
                        <a:ext uri="{9D8B030D-6E8A-4147-A177-3AD203B41FA5}">
                          <a16:colId xmlns:a16="http://schemas.microsoft.com/office/drawing/2014/main" val="2643303449"/>
                        </a:ext>
                      </a:extLst>
                    </a:gridCol>
                    <a:gridCol w="555083">
                      <a:extLst>
                        <a:ext uri="{9D8B030D-6E8A-4147-A177-3AD203B41FA5}">
                          <a16:colId xmlns:a16="http://schemas.microsoft.com/office/drawing/2014/main" val="2655715070"/>
                        </a:ext>
                      </a:extLst>
                    </a:gridCol>
                    <a:gridCol w="555083">
                      <a:extLst>
                        <a:ext uri="{9D8B030D-6E8A-4147-A177-3AD203B41FA5}">
                          <a16:colId xmlns:a16="http://schemas.microsoft.com/office/drawing/2014/main" val="2947340330"/>
                        </a:ext>
                      </a:extLst>
                    </a:gridCol>
                    <a:gridCol w="555083">
                      <a:extLst>
                        <a:ext uri="{9D8B030D-6E8A-4147-A177-3AD203B41FA5}">
                          <a16:colId xmlns:a16="http://schemas.microsoft.com/office/drawing/2014/main" val="2016458756"/>
                        </a:ext>
                      </a:extLst>
                    </a:gridCol>
                    <a:gridCol w="116840">
                      <a:extLst>
                        <a:ext uri="{9D8B030D-6E8A-4147-A177-3AD203B41FA5}">
                          <a16:colId xmlns:a16="http://schemas.microsoft.com/office/drawing/2014/main" val="2061608150"/>
                        </a:ext>
                      </a:extLst>
                    </a:gridCol>
                    <a:gridCol w="560365">
                      <a:extLst>
                        <a:ext uri="{9D8B030D-6E8A-4147-A177-3AD203B41FA5}">
                          <a16:colId xmlns:a16="http://schemas.microsoft.com/office/drawing/2014/main" val="2618046781"/>
                        </a:ext>
                      </a:extLst>
                    </a:gridCol>
                    <a:gridCol w="560365">
                      <a:extLst>
                        <a:ext uri="{9D8B030D-6E8A-4147-A177-3AD203B41FA5}">
                          <a16:colId xmlns:a16="http://schemas.microsoft.com/office/drawing/2014/main" val="538264162"/>
                        </a:ext>
                      </a:extLst>
                    </a:gridCol>
                    <a:gridCol w="560365">
                      <a:extLst>
                        <a:ext uri="{9D8B030D-6E8A-4147-A177-3AD203B41FA5}">
                          <a16:colId xmlns:a16="http://schemas.microsoft.com/office/drawing/2014/main" val="343291147"/>
                        </a:ext>
                      </a:extLst>
                    </a:gridCol>
                    <a:gridCol w="116840">
                      <a:extLst>
                        <a:ext uri="{9D8B030D-6E8A-4147-A177-3AD203B41FA5}">
                          <a16:colId xmlns:a16="http://schemas.microsoft.com/office/drawing/2014/main" val="1138458836"/>
                        </a:ext>
                      </a:extLst>
                    </a:gridCol>
                    <a:gridCol w="600661">
                      <a:extLst>
                        <a:ext uri="{9D8B030D-6E8A-4147-A177-3AD203B41FA5}">
                          <a16:colId xmlns:a16="http://schemas.microsoft.com/office/drawing/2014/main" val="2399128573"/>
                        </a:ext>
                      </a:extLst>
                    </a:gridCol>
                    <a:gridCol w="600661">
                      <a:extLst>
                        <a:ext uri="{9D8B030D-6E8A-4147-A177-3AD203B41FA5}">
                          <a16:colId xmlns:a16="http://schemas.microsoft.com/office/drawing/2014/main" val="2148905831"/>
                        </a:ext>
                      </a:extLst>
                    </a:gridCol>
                    <a:gridCol w="600661">
                      <a:extLst>
                        <a:ext uri="{9D8B030D-6E8A-4147-A177-3AD203B41FA5}">
                          <a16:colId xmlns:a16="http://schemas.microsoft.com/office/drawing/2014/main" val="3738025697"/>
                        </a:ext>
                      </a:extLst>
                    </a:gridCol>
                  </a:tblGrid>
                  <a:tr h="27432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Test</a:t>
                          </a:r>
                          <a:r>
                            <a:rPr lang="en-US" altLang="ko-KR" sz="1200" baseline="0" dirty="0"/>
                            <a:t> Accuracy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7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Test AUC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828709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gridSpan="3" v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Event:</a:t>
                          </a:r>
                          <a:r>
                            <a:rPr lang="en-US" altLang="ko-KR" sz="1200" baseline="0" dirty="0"/>
                            <a:t> Mild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aseline="0" dirty="0"/>
                            <a:t>Event: Severe or Death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210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97826" r="-1300000" b="-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2017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0.7323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0.7363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0.5210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0.5848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0.5132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0.5561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0.6194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0.5493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6860637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0.7712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0.5895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0.5610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0.5495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0.6267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0.6040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0.5808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198557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0.5573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accent1"/>
                              </a:solidFill>
                            </a:rPr>
                            <a:t>0.5914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0.5904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0.5977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accent1"/>
                              </a:solidFill>
                            </a:rPr>
                            <a:t>0.6283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0.6211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0366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4070" y="2478017"/>
                <a:ext cx="4247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070" y="2478017"/>
                <a:ext cx="42473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5383" y="3279844"/>
            <a:ext cx="287623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 + Multi-class MLP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6887" lvl="2" indent="0" algn="just">
              <a:buClr>
                <a:srgbClr val="00205C"/>
              </a:buClr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dirty="0"/>
              <a:t>AE Hidden layer size = 64</a:t>
            </a:r>
          </a:p>
          <a:p>
            <a:pPr marL="166887" lvl="2" indent="0" algn="just">
              <a:buClr>
                <a:srgbClr val="00205C"/>
              </a:buClr>
              <a:buNone/>
            </a:pPr>
            <a:endParaRPr lang="en-US" altLang="ko-KR" dirty="0"/>
          </a:p>
          <a:p>
            <a:pPr marL="166887" lvl="2" indent="0" algn="just">
              <a:buClr>
                <a:srgbClr val="00205C"/>
              </a:buClr>
              <a:buNone/>
            </a:pPr>
            <a:endParaRPr lang="en-US" altLang="ko-KR" dirty="0">
              <a:solidFill>
                <a:srgbClr val="141414">
                  <a:lumMod val="90000"/>
                  <a:lumOff val="1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5263045"/>
                  </p:ext>
                </p:extLst>
              </p:nvPr>
            </p:nvGraphicFramePr>
            <p:xfrm>
              <a:off x="2942221" y="1709531"/>
              <a:ext cx="6201779" cy="1645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330">
                      <a:extLst>
                        <a:ext uri="{9D8B030D-6E8A-4147-A177-3AD203B41FA5}">
                          <a16:colId xmlns:a16="http://schemas.microsoft.com/office/drawing/2014/main" val="2643303449"/>
                        </a:ext>
                      </a:extLst>
                    </a:gridCol>
                    <a:gridCol w="595779">
                      <a:extLst>
                        <a:ext uri="{9D8B030D-6E8A-4147-A177-3AD203B41FA5}">
                          <a16:colId xmlns:a16="http://schemas.microsoft.com/office/drawing/2014/main" val="2655715070"/>
                        </a:ext>
                      </a:extLst>
                    </a:gridCol>
                    <a:gridCol w="595779">
                      <a:extLst>
                        <a:ext uri="{9D8B030D-6E8A-4147-A177-3AD203B41FA5}">
                          <a16:colId xmlns:a16="http://schemas.microsoft.com/office/drawing/2014/main" val="2947340330"/>
                        </a:ext>
                      </a:extLst>
                    </a:gridCol>
                    <a:gridCol w="595779">
                      <a:extLst>
                        <a:ext uri="{9D8B030D-6E8A-4147-A177-3AD203B41FA5}">
                          <a16:colId xmlns:a16="http://schemas.microsoft.com/office/drawing/2014/main" val="2016458756"/>
                        </a:ext>
                      </a:extLst>
                    </a:gridCol>
                    <a:gridCol w="116840">
                      <a:extLst>
                        <a:ext uri="{9D8B030D-6E8A-4147-A177-3AD203B41FA5}">
                          <a16:colId xmlns:a16="http://schemas.microsoft.com/office/drawing/2014/main" val="2061608150"/>
                        </a:ext>
                      </a:extLst>
                    </a:gridCol>
                    <a:gridCol w="601447">
                      <a:extLst>
                        <a:ext uri="{9D8B030D-6E8A-4147-A177-3AD203B41FA5}">
                          <a16:colId xmlns:a16="http://schemas.microsoft.com/office/drawing/2014/main" val="2618046781"/>
                        </a:ext>
                      </a:extLst>
                    </a:gridCol>
                    <a:gridCol w="601447">
                      <a:extLst>
                        <a:ext uri="{9D8B030D-6E8A-4147-A177-3AD203B41FA5}">
                          <a16:colId xmlns:a16="http://schemas.microsoft.com/office/drawing/2014/main" val="538264162"/>
                        </a:ext>
                      </a:extLst>
                    </a:gridCol>
                    <a:gridCol w="601447">
                      <a:extLst>
                        <a:ext uri="{9D8B030D-6E8A-4147-A177-3AD203B41FA5}">
                          <a16:colId xmlns:a16="http://schemas.microsoft.com/office/drawing/2014/main" val="343291147"/>
                        </a:ext>
                      </a:extLst>
                    </a:gridCol>
                    <a:gridCol w="116840">
                      <a:extLst>
                        <a:ext uri="{9D8B030D-6E8A-4147-A177-3AD203B41FA5}">
                          <a16:colId xmlns:a16="http://schemas.microsoft.com/office/drawing/2014/main" val="1138458836"/>
                        </a:ext>
                      </a:extLst>
                    </a:gridCol>
                    <a:gridCol w="644697">
                      <a:extLst>
                        <a:ext uri="{9D8B030D-6E8A-4147-A177-3AD203B41FA5}">
                          <a16:colId xmlns:a16="http://schemas.microsoft.com/office/drawing/2014/main" val="2399128573"/>
                        </a:ext>
                      </a:extLst>
                    </a:gridCol>
                    <a:gridCol w="644697">
                      <a:extLst>
                        <a:ext uri="{9D8B030D-6E8A-4147-A177-3AD203B41FA5}">
                          <a16:colId xmlns:a16="http://schemas.microsoft.com/office/drawing/2014/main" val="2148905831"/>
                        </a:ext>
                      </a:extLst>
                    </a:gridCol>
                    <a:gridCol w="644697">
                      <a:extLst>
                        <a:ext uri="{9D8B030D-6E8A-4147-A177-3AD203B41FA5}">
                          <a16:colId xmlns:a16="http://schemas.microsoft.com/office/drawing/2014/main" val="3738025697"/>
                        </a:ext>
                      </a:extLst>
                    </a:gridCol>
                  </a:tblGrid>
                  <a:tr h="27432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Test</a:t>
                          </a:r>
                          <a:r>
                            <a:rPr lang="en-US" altLang="ko-KR" sz="1200" baseline="0" dirty="0"/>
                            <a:t> Accuracy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7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Test AUC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828709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gridSpan="3" v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Event:</a:t>
                          </a:r>
                          <a:r>
                            <a:rPr lang="en-US" altLang="ko-KR" sz="1200" baseline="0" dirty="0"/>
                            <a:t> Mild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aseline="0" dirty="0"/>
                            <a:t>Event: Severe or Death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210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2017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0.5328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accent1"/>
                              </a:solidFill>
                            </a:rPr>
                            <a:t>0.5886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0.5812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0.6244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0.6229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0.6135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6860637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0.5846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0.5829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0.5511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0.6158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0.6194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0.6007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198557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0.5003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0.5857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0.5168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0.5432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accent1"/>
                              </a:solidFill>
                            </a:rPr>
                            <a:t>0.6246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0.5263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036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5263045"/>
                  </p:ext>
                </p:extLst>
              </p:nvPr>
            </p:nvGraphicFramePr>
            <p:xfrm>
              <a:off x="2942221" y="1709531"/>
              <a:ext cx="6201779" cy="1645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330">
                      <a:extLst>
                        <a:ext uri="{9D8B030D-6E8A-4147-A177-3AD203B41FA5}">
                          <a16:colId xmlns:a16="http://schemas.microsoft.com/office/drawing/2014/main" val="2643303449"/>
                        </a:ext>
                      </a:extLst>
                    </a:gridCol>
                    <a:gridCol w="595779">
                      <a:extLst>
                        <a:ext uri="{9D8B030D-6E8A-4147-A177-3AD203B41FA5}">
                          <a16:colId xmlns:a16="http://schemas.microsoft.com/office/drawing/2014/main" val="2655715070"/>
                        </a:ext>
                      </a:extLst>
                    </a:gridCol>
                    <a:gridCol w="595779">
                      <a:extLst>
                        <a:ext uri="{9D8B030D-6E8A-4147-A177-3AD203B41FA5}">
                          <a16:colId xmlns:a16="http://schemas.microsoft.com/office/drawing/2014/main" val="2947340330"/>
                        </a:ext>
                      </a:extLst>
                    </a:gridCol>
                    <a:gridCol w="595779">
                      <a:extLst>
                        <a:ext uri="{9D8B030D-6E8A-4147-A177-3AD203B41FA5}">
                          <a16:colId xmlns:a16="http://schemas.microsoft.com/office/drawing/2014/main" val="2016458756"/>
                        </a:ext>
                      </a:extLst>
                    </a:gridCol>
                    <a:gridCol w="116840">
                      <a:extLst>
                        <a:ext uri="{9D8B030D-6E8A-4147-A177-3AD203B41FA5}">
                          <a16:colId xmlns:a16="http://schemas.microsoft.com/office/drawing/2014/main" val="2061608150"/>
                        </a:ext>
                      </a:extLst>
                    </a:gridCol>
                    <a:gridCol w="601447">
                      <a:extLst>
                        <a:ext uri="{9D8B030D-6E8A-4147-A177-3AD203B41FA5}">
                          <a16:colId xmlns:a16="http://schemas.microsoft.com/office/drawing/2014/main" val="2618046781"/>
                        </a:ext>
                      </a:extLst>
                    </a:gridCol>
                    <a:gridCol w="601447">
                      <a:extLst>
                        <a:ext uri="{9D8B030D-6E8A-4147-A177-3AD203B41FA5}">
                          <a16:colId xmlns:a16="http://schemas.microsoft.com/office/drawing/2014/main" val="538264162"/>
                        </a:ext>
                      </a:extLst>
                    </a:gridCol>
                    <a:gridCol w="601447">
                      <a:extLst>
                        <a:ext uri="{9D8B030D-6E8A-4147-A177-3AD203B41FA5}">
                          <a16:colId xmlns:a16="http://schemas.microsoft.com/office/drawing/2014/main" val="343291147"/>
                        </a:ext>
                      </a:extLst>
                    </a:gridCol>
                    <a:gridCol w="116840">
                      <a:extLst>
                        <a:ext uri="{9D8B030D-6E8A-4147-A177-3AD203B41FA5}">
                          <a16:colId xmlns:a16="http://schemas.microsoft.com/office/drawing/2014/main" val="1138458836"/>
                        </a:ext>
                      </a:extLst>
                    </a:gridCol>
                    <a:gridCol w="644697">
                      <a:extLst>
                        <a:ext uri="{9D8B030D-6E8A-4147-A177-3AD203B41FA5}">
                          <a16:colId xmlns:a16="http://schemas.microsoft.com/office/drawing/2014/main" val="2399128573"/>
                        </a:ext>
                      </a:extLst>
                    </a:gridCol>
                    <a:gridCol w="644697">
                      <a:extLst>
                        <a:ext uri="{9D8B030D-6E8A-4147-A177-3AD203B41FA5}">
                          <a16:colId xmlns:a16="http://schemas.microsoft.com/office/drawing/2014/main" val="2148905831"/>
                        </a:ext>
                      </a:extLst>
                    </a:gridCol>
                    <a:gridCol w="644697">
                      <a:extLst>
                        <a:ext uri="{9D8B030D-6E8A-4147-A177-3AD203B41FA5}">
                          <a16:colId xmlns:a16="http://schemas.microsoft.com/office/drawing/2014/main" val="3738025697"/>
                        </a:ext>
                      </a:extLst>
                    </a:gridCol>
                  </a:tblGrid>
                  <a:tr h="27432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Test</a:t>
                          </a:r>
                          <a:r>
                            <a:rPr lang="en-US" altLang="ko-KR" sz="1200" baseline="0" dirty="0"/>
                            <a:t> Accuracy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7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Test AUC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828709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gridSpan="3" v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Event:</a:t>
                          </a:r>
                          <a:r>
                            <a:rPr lang="en-US" altLang="ko-KR" sz="1200" baseline="0" dirty="0"/>
                            <a:t> Mild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aseline="0" dirty="0"/>
                            <a:t>Event: Severe or Death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210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97826" r="-1295890" b="-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2017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0.5328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accent1"/>
                              </a:solidFill>
                            </a:rPr>
                            <a:t>0.5886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0.5812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0.6244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0.6229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0.6135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6860637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0.5846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0.5829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0.5511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0.6158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0.6194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0.6007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198557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0.7752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0.5003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0.5857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0.5168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0.5432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accent1"/>
                              </a:solidFill>
                            </a:rPr>
                            <a:t>0.6246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0.5263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0366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06545" y="2774038"/>
                <a:ext cx="4247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45" y="2774038"/>
                <a:ext cx="42473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3171890" y="3535115"/>
            <a:ext cx="5742440" cy="2520000"/>
            <a:chOff x="3057589" y="3836525"/>
            <a:chExt cx="5742440" cy="252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7589" y="3836525"/>
              <a:ext cx="2871220" cy="252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8809" y="3836525"/>
              <a:ext cx="2871220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212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160" y="944880"/>
            <a:ext cx="7498458" cy="2726900"/>
          </a:xfrm>
        </p:spPr>
        <p:txBody>
          <a:bodyPr/>
          <a:lstStyle/>
          <a:p>
            <a:pPr lvl="1"/>
            <a:r>
              <a:rPr lang="en-US" altLang="ko-KR" dirty="0"/>
              <a:t>The results are not desirable, any remedies?</a:t>
            </a:r>
          </a:p>
          <a:p>
            <a:pPr lvl="2"/>
            <a:r>
              <a:rPr lang="en-US" altLang="ko-KR" dirty="0" smtClean="0"/>
              <a:t>Increase </a:t>
            </a:r>
            <a:r>
              <a:rPr lang="en-US" altLang="ko-KR" dirty="0"/>
              <a:t>the number of layer of </a:t>
            </a:r>
            <a:r>
              <a:rPr lang="en-US" altLang="ko-KR" dirty="0" smtClean="0"/>
              <a:t>AE &amp; change the cut-off probability from 0.5 to 0.3</a:t>
            </a:r>
          </a:p>
          <a:p>
            <a:pPr lvl="3"/>
            <a:r>
              <a:rPr lang="en-US" altLang="ko-KR" dirty="0" smtClean="0"/>
              <a:t>AUC did not improve </a:t>
            </a:r>
            <a:r>
              <a:rPr lang="en-US" altLang="ko-KR" dirty="0" smtClean="0">
                <a:sym typeface="Wingdings" panose="05000000000000000000" pitchFamily="2" charset="2"/>
              </a:rPr>
              <a:t></a:t>
            </a:r>
            <a:endParaRPr lang="en-US" altLang="ko-KR" dirty="0" smtClean="0"/>
          </a:p>
          <a:p>
            <a:pPr lvl="2"/>
            <a:r>
              <a:rPr lang="en-US" altLang="ko-KR" dirty="0"/>
              <a:t>Evaluate the </a:t>
            </a:r>
            <a:r>
              <a:rPr lang="en-US" altLang="ko-KR" dirty="0" smtClean="0"/>
              <a:t>train data </a:t>
            </a:r>
            <a:r>
              <a:rPr lang="en-US" altLang="ko-KR" dirty="0"/>
              <a:t>using principal component analysis (PCA) and t-SNE</a:t>
            </a:r>
          </a:p>
          <a:p>
            <a:pPr lvl="4"/>
            <a:r>
              <a:rPr lang="en-US" altLang="ko-KR" dirty="0" smtClean="0"/>
              <a:t>Number of principal component = 2</a:t>
            </a:r>
          </a:p>
          <a:p>
            <a:pPr lvl="4"/>
            <a:r>
              <a:rPr lang="en-US" altLang="ko-KR" dirty="0" smtClean="0"/>
              <a:t>Perplexity of t-SNE = 100, number of iteration = 1000</a:t>
            </a:r>
          </a:p>
          <a:p>
            <a:pPr lvl="3"/>
            <a:r>
              <a:rPr lang="en-US" altLang="ko-KR" dirty="0" smtClean="0"/>
              <a:t>It is hard to differentiate patient group with complication from patient group without complication. Perhaps this might be the reason for classification models not working well.</a:t>
            </a:r>
            <a:endParaRPr lang="en-US" altLang="ko-KR" dirty="0"/>
          </a:p>
        </p:txBody>
      </p:sp>
      <p:grpSp>
        <p:nvGrpSpPr>
          <p:cNvPr id="748" name="그룹 747"/>
          <p:cNvGrpSpPr/>
          <p:nvPr/>
        </p:nvGrpSpPr>
        <p:grpSpPr>
          <a:xfrm>
            <a:off x="7648840" y="930841"/>
            <a:ext cx="4390760" cy="1967070"/>
            <a:chOff x="1156858" y="3353623"/>
            <a:chExt cx="4390760" cy="1967070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1790070" y="3427632"/>
              <a:ext cx="3126512" cy="1788787"/>
            </a:xfrm>
            <a:prstGeom prst="roundRect">
              <a:avLst>
                <a:gd name="adj" fmla="val 1943"/>
              </a:avLst>
            </a:prstGeom>
            <a:solidFill>
              <a:srgbClr val="EBF6DE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300639" y="3453755"/>
              <a:ext cx="338667" cy="1598461"/>
              <a:chOff x="1952323" y="3979835"/>
              <a:chExt cx="338667" cy="15984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52323" y="3979835"/>
                    <a:ext cx="338667" cy="24453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91440" bIns="3600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3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52323" y="3979835"/>
                    <a:ext cx="338667" cy="24453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52323" y="5333766"/>
                    <a:ext cx="338667" cy="24453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91440" bIns="3600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4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52323" y="5333766"/>
                    <a:ext cx="338667" cy="24453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r="-3571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직사각형 44"/>
                  <p:cNvSpPr/>
                  <p:nvPr/>
                </p:nvSpPr>
                <p:spPr>
                  <a:xfrm>
                    <a:off x="1961196" y="4594399"/>
                    <a:ext cx="32092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" name="직사각형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1196" y="4594399"/>
                    <a:ext cx="32092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52323" y="4287117"/>
                    <a:ext cx="338667" cy="24453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91440" bIns="3600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6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52323" y="4287117"/>
                    <a:ext cx="338667" cy="244530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52323" y="5026483"/>
                    <a:ext cx="338667" cy="24453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91440" bIns="3600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7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952323" y="5026483"/>
                    <a:ext cx="338667" cy="244530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 r="-3571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" name="직선 연결선 7"/>
            <p:cNvCxnSpPr>
              <a:stCxn id="43" idx="3"/>
              <a:endCxn id="39" idx="1"/>
            </p:cNvCxnSpPr>
            <p:nvPr/>
          </p:nvCxnSpPr>
          <p:spPr bwMode="auto">
            <a:xfrm flipV="1">
              <a:off x="1639306" y="3523987"/>
              <a:ext cx="270733" cy="5203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stCxn id="46" idx="3"/>
              <a:endCxn id="39" idx="1"/>
            </p:cNvCxnSpPr>
            <p:nvPr/>
          </p:nvCxnSpPr>
          <p:spPr bwMode="auto">
            <a:xfrm flipV="1">
              <a:off x="1639306" y="3523987"/>
              <a:ext cx="270733" cy="35931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>
              <a:stCxn id="47" idx="3"/>
              <a:endCxn id="39" idx="1"/>
            </p:cNvCxnSpPr>
            <p:nvPr/>
          </p:nvCxnSpPr>
          <p:spPr bwMode="auto">
            <a:xfrm flipV="1">
              <a:off x="1639306" y="3523987"/>
              <a:ext cx="270733" cy="109868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>
              <a:stCxn id="44" idx="3"/>
              <a:endCxn id="39" idx="1"/>
            </p:cNvCxnSpPr>
            <p:nvPr/>
          </p:nvCxnSpPr>
          <p:spPr bwMode="auto">
            <a:xfrm flipV="1">
              <a:off x="1639306" y="3523987"/>
              <a:ext cx="270733" cy="140596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>
              <a:stCxn id="43" idx="3"/>
              <a:endCxn id="40" idx="1"/>
            </p:cNvCxnSpPr>
            <p:nvPr/>
          </p:nvCxnSpPr>
          <p:spPr bwMode="auto">
            <a:xfrm>
              <a:off x="1639306" y="3576020"/>
              <a:ext cx="270733" cy="12444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>
              <a:stCxn id="43" idx="3"/>
              <a:endCxn id="41" idx="1"/>
            </p:cNvCxnSpPr>
            <p:nvPr/>
          </p:nvCxnSpPr>
          <p:spPr bwMode="auto">
            <a:xfrm>
              <a:off x="1639306" y="3576020"/>
              <a:ext cx="270733" cy="104749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>
              <a:stCxn id="46" idx="3"/>
              <a:endCxn id="40" idx="1"/>
            </p:cNvCxnSpPr>
            <p:nvPr/>
          </p:nvCxnSpPr>
          <p:spPr bwMode="auto">
            <a:xfrm flipV="1">
              <a:off x="1639306" y="3700464"/>
              <a:ext cx="270733" cy="18283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>
              <a:stCxn id="46" idx="3"/>
              <a:endCxn id="41" idx="1"/>
            </p:cNvCxnSpPr>
            <p:nvPr/>
          </p:nvCxnSpPr>
          <p:spPr bwMode="auto">
            <a:xfrm>
              <a:off x="1639306" y="3883302"/>
              <a:ext cx="270733" cy="74021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>
              <a:stCxn id="47" idx="3"/>
              <a:endCxn id="40" idx="1"/>
            </p:cNvCxnSpPr>
            <p:nvPr/>
          </p:nvCxnSpPr>
          <p:spPr bwMode="auto">
            <a:xfrm flipV="1">
              <a:off x="1639306" y="3700464"/>
              <a:ext cx="270733" cy="92220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>
              <a:stCxn id="47" idx="3"/>
              <a:endCxn id="41" idx="1"/>
            </p:cNvCxnSpPr>
            <p:nvPr/>
          </p:nvCxnSpPr>
          <p:spPr bwMode="auto">
            <a:xfrm>
              <a:off x="1639306" y="4622668"/>
              <a:ext cx="270733" cy="84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44" idx="3"/>
              <a:endCxn id="40" idx="1"/>
            </p:cNvCxnSpPr>
            <p:nvPr/>
          </p:nvCxnSpPr>
          <p:spPr bwMode="auto">
            <a:xfrm flipV="1">
              <a:off x="1639306" y="3700464"/>
              <a:ext cx="270733" cy="122948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44" idx="3"/>
              <a:endCxn id="41" idx="1"/>
            </p:cNvCxnSpPr>
            <p:nvPr/>
          </p:nvCxnSpPr>
          <p:spPr bwMode="auto">
            <a:xfrm flipV="1">
              <a:off x="1639306" y="4623515"/>
              <a:ext cx="270733" cy="30643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>
              <a:stCxn id="87" idx="3"/>
              <a:endCxn id="34" idx="1"/>
            </p:cNvCxnSpPr>
            <p:nvPr/>
          </p:nvCxnSpPr>
          <p:spPr bwMode="auto">
            <a:xfrm>
              <a:off x="4794437" y="3523986"/>
              <a:ext cx="270732" cy="5026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>
              <a:stCxn id="88" idx="3"/>
              <a:endCxn id="36" idx="1"/>
            </p:cNvCxnSpPr>
            <p:nvPr/>
          </p:nvCxnSpPr>
          <p:spPr bwMode="auto">
            <a:xfrm>
              <a:off x="4794437" y="3700463"/>
              <a:ext cx="270732" cy="18107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>
              <a:stCxn id="92" idx="3"/>
              <a:endCxn id="37" idx="1"/>
            </p:cNvCxnSpPr>
            <p:nvPr/>
          </p:nvCxnSpPr>
          <p:spPr bwMode="auto">
            <a:xfrm>
              <a:off x="4794437" y="3876940"/>
              <a:ext cx="270732" cy="74396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3" name="그룹 22"/>
            <p:cNvGrpSpPr/>
            <p:nvPr/>
          </p:nvGrpSpPr>
          <p:grpSpPr>
            <a:xfrm>
              <a:off x="5065169" y="3451987"/>
              <a:ext cx="338667" cy="1598461"/>
              <a:chOff x="3358502" y="3979626"/>
              <a:chExt cx="338667" cy="15984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58502" y="3979626"/>
                    <a:ext cx="338667" cy="24453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91440" bIns="3600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altLang="ko-KR" sz="1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ko-KR" sz="12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34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58502" y="3979626"/>
                    <a:ext cx="338667" cy="244530"/>
                  </a:xfrm>
                  <a:prstGeom prst="roundRect">
                    <a:avLst/>
                  </a:prstGeom>
                  <a:blipFill>
                    <a:blip r:embed="rId12"/>
                    <a:stretch>
                      <a:fillRect t="-7500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58502" y="5333557"/>
                    <a:ext cx="338667" cy="24453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91440" bIns="3600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67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35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58502" y="5333557"/>
                    <a:ext cx="338667" cy="244530"/>
                  </a:xfrm>
                  <a:prstGeom prst="roundRect">
                    <a:avLst/>
                  </a:prstGeom>
                  <a:blipFill>
                    <a:blip r:embed="rId13"/>
                    <a:stretch>
                      <a:fillRect t="-7500" r="-5455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58502" y="4286908"/>
                    <a:ext cx="338667" cy="24453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91440" bIns="3600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36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58502" y="4286908"/>
                    <a:ext cx="338667" cy="244530"/>
                  </a:xfrm>
                  <a:prstGeom prst="roundRect">
                    <a:avLst/>
                  </a:prstGeom>
                  <a:blipFill>
                    <a:blip r:embed="rId14"/>
                    <a:stretch>
                      <a:fillRect t="-5000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58502" y="5026274"/>
                    <a:ext cx="338667" cy="24453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0" rIns="91440" bIns="3600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ko-KR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37" name="사각형: 둥근 모서리 12">
                    <a:extLst>
                      <a:ext uri="{FF2B5EF4-FFF2-40B4-BE49-F238E27FC236}">
                        <a16:creationId xmlns:a16="http://schemas.microsoft.com/office/drawing/2014/main" id="{C6130824-6102-B511-1AE1-B11EA3640F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58502" y="5026274"/>
                    <a:ext cx="338667" cy="244530"/>
                  </a:xfrm>
                  <a:prstGeom prst="roundRect">
                    <a:avLst/>
                  </a:prstGeom>
                  <a:blipFill>
                    <a:blip r:embed="rId15"/>
                    <a:stretch>
                      <a:fillRect t="-7500" r="-5455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직사각형 37"/>
                  <p:cNvSpPr/>
                  <p:nvPr/>
                </p:nvSpPr>
                <p:spPr>
                  <a:xfrm>
                    <a:off x="3367375" y="4594190"/>
                    <a:ext cx="32092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1" name="직사각형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7375" y="4594190"/>
                    <a:ext cx="32092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직선 연결선 23"/>
            <p:cNvCxnSpPr>
              <a:stCxn id="92" idx="3"/>
              <a:endCxn id="35" idx="1"/>
            </p:cNvCxnSpPr>
            <p:nvPr/>
          </p:nvCxnSpPr>
          <p:spPr bwMode="auto">
            <a:xfrm>
              <a:off x="4794437" y="3876940"/>
              <a:ext cx="270732" cy="105124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>
              <a:stCxn id="88" idx="3"/>
              <a:endCxn id="34" idx="1"/>
            </p:cNvCxnSpPr>
            <p:nvPr/>
          </p:nvCxnSpPr>
          <p:spPr bwMode="auto">
            <a:xfrm flipV="1">
              <a:off x="4794437" y="3574252"/>
              <a:ext cx="270732" cy="12621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>
              <a:stCxn id="87" idx="3"/>
              <a:endCxn id="36" idx="1"/>
            </p:cNvCxnSpPr>
            <p:nvPr/>
          </p:nvCxnSpPr>
          <p:spPr bwMode="auto">
            <a:xfrm>
              <a:off x="4794437" y="3523986"/>
              <a:ext cx="270732" cy="35754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>
              <a:stCxn id="94" idx="3"/>
              <a:endCxn id="37" idx="1"/>
            </p:cNvCxnSpPr>
            <p:nvPr/>
          </p:nvCxnSpPr>
          <p:spPr bwMode="auto">
            <a:xfrm>
              <a:off x="4794437" y="4053417"/>
              <a:ext cx="270732" cy="56748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직선 연결선 27"/>
            <p:cNvCxnSpPr>
              <a:stCxn id="92" idx="3"/>
              <a:endCxn id="34" idx="1"/>
            </p:cNvCxnSpPr>
            <p:nvPr/>
          </p:nvCxnSpPr>
          <p:spPr bwMode="auto">
            <a:xfrm flipV="1">
              <a:off x="4794437" y="3574252"/>
              <a:ext cx="270732" cy="30268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>
              <a:stCxn id="92" idx="3"/>
              <a:endCxn id="36" idx="1"/>
            </p:cNvCxnSpPr>
            <p:nvPr/>
          </p:nvCxnSpPr>
          <p:spPr bwMode="auto">
            <a:xfrm>
              <a:off x="4794437" y="3876940"/>
              <a:ext cx="270732" cy="459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/>
            <p:cNvCxnSpPr>
              <a:stCxn id="93" idx="3"/>
              <a:endCxn id="37" idx="1"/>
            </p:cNvCxnSpPr>
            <p:nvPr/>
          </p:nvCxnSpPr>
          <p:spPr bwMode="auto">
            <a:xfrm>
              <a:off x="4794437" y="4447037"/>
              <a:ext cx="270732" cy="17386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>
              <a:stCxn id="93" idx="3"/>
              <a:endCxn id="35" idx="1"/>
            </p:cNvCxnSpPr>
            <p:nvPr/>
          </p:nvCxnSpPr>
          <p:spPr bwMode="auto">
            <a:xfrm>
              <a:off x="4794437" y="4447037"/>
              <a:ext cx="270732" cy="48114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>
              <a:stCxn id="94" idx="3"/>
              <a:endCxn id="35" idx="1"/>
            </p:cNvCxnSpPr>
            <p:nvPr/>
          </p:nvCxnSpPr>
          <p:spPr bwMode="auto">
            <a:xfrm>
              <a:off x="4794437" y="4053417"/>
              <a:ext cx="270732" cy="87476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모서리가 둥근 직사각형 32"/>
            <p:cNvSpPr/>
            <p:nvPr/>
          </p:nvSpPr>
          <p:spPr bwMode="auto">
            <a:xfrm>
              <a:off x="1156858" y="3353623"/>
              <a:ext cx="4390760" cy="1967070"/>
            </a:xfrm>
            <a:prstGeom prst="roundRect">
              <a:avLst>
                <a:gd name="adj" fmla="val 8385"/>
              </a:avLst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85416" y="3428958"/>
              <a:ext cx="1133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Autoencoder</a:t>
              </a:r>
              <a:endParaRPr lang="ko-KR" altLang="en-US" sz="1200" b="1" dirty="0"/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1910039" y="3451987"/>
              <a:ext cx="180000" cy="1596483"/>
              <a:chOff x="2055116" y="3576019"/>
              <a:chExt cx="180000" cy="1596483"/>
            </a:xfrm>
          </p:grpSpPr>
          <p:sp>
            <p:nvSpPr>
              <p:cNvPr id="39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055116" y="3576019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40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055116" y="3752496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41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055116" y="4675547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직사각형 41"/>
                  <p:cNvSpPr/>
                  <p:nvPr/>
                </p:nvSpPr>
                <p:spPr>
                  <a:xfrm>
                    <a:off x="2099431" y="4281927"/>
                    <a:ext cx="9137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42" name="직사각형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9431" y="4281927"/>
                    <a:ext cx="91371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6667" r="-333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055116" y="4852024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1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055116" y="3928973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2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055116" y="4499070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8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055116" y="4105450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9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055116" y="5028502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2360772" y="3628464"/>
              <a:ext cx="180000" cy="1243528"/>
              <a:chOff x="2425044" y="3752496"/>
              <a:chExt cx="180000" cy="1243528"/>
            </a:xfrm>
          </p:grpSpPr>
          <p:sp>
            <p:nvSpPr>
              <p:cNvPr id="63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425044" y="3752496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4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425044" y="4675547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6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425044" y="3928973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425044" y="4499070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0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425044" y="4852024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1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425044" y="4105450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직사각형 77"/>
                  <p:cNvSpPr/>
                  <p:nvPr/>
                </p:nvSpPr>
                <p:spPr>
                  <a:xfrm>
                    <a:off x="2469359" y="4281927"/>
                    <a:ext cx="9137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78" name="직사각형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9359" y="4281927"/>
                    <a:ext cx="91371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6667" r="-333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그룹 83"/>
            <p:cNvGrpSpPr/>
            <p:nvPr/>
          </p:nvGrpSpPr>
          <p:grpSpPr>
            <a:xfrm>
              <a:off x="2811505" y="3804941"/>
              <a:ext cx="180000" cy="890574"/>
              <a:chOff x="2753691" y="3928973"/>
              <a:chExt cx="180000" cy="890574"/>
            </a:xfrm>
          </p:grpSpPr>
          <p:sp>
            <p:nvSpPr>
              <p:cNvPr id="72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753691" y="3928973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3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753691" y="4105450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4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753691" y="4499070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5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753691" y="4675547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직사각형 78"/>
                  <p:cNvSpPr/>
                  <p:nvPr/>
                </p:nvSpPr>
                <p:spPr>
                  <a:xfrm>
                    <a:off x="2798006" y="4281927"/>
                    <a:ext cx="9137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79" name="직사각형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8006" y="4281927"/>
                    <a:ext cx="91371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6667" r="-333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그룹 84"/>
            <p:cNvGrpSpPr/>
            <p:nvPr/>
          </p:nvGrpSpPr>
          <p:grpSpPr>
            <a:xfrm>
              <a:off x="3262238" y="3981418"/>
              <a:ext cx="180000" cy="537620"/>
              <a:chOff x="3061999" y="4105450"/>
              <a:chExt cx="180000" cy="537620"/>
            </a:xfrm>
          </p:grpSpPr>
          <p:sp>
            <p:nvSpPr>
              <p:cNvPr id="76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3061999" y="4105450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7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3061999" y="4499070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직사각형 79"/>
                  <p:cNvSpPr/>
                  <p:nvPr/>
                </p:nvSpPr>
                <p:spPr>
                  <a:xfrm>
                    <a:off x="3106314" y="4281927"/>
                    <a:ext cx="9137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80" name="직사각형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6314" y="4281927"/>
                    <a:ext cx="91371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6667" r="-333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그룹 85"/>
            <p:cNvGrpSpPr/>
            <p:nvPr/>
          </p:nvGrpSpPr>
          <p:grpSpPr>
            <a:xfrm>
              <a:off x="4614437" y="3451986"/>
              <a:ext cx="180000" cy="1596483"/>
              <a:chOff x="2055116" y="3576019"/>
              <a:chExt cx="180000" cy="1596483"/>
            </a:xfrm>
          </p:grpSpPr>
          <p:sp>
            <p:nvSpPr>
              <p:cNvPr id="87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055116" y="3576019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8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055116" y="3752496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9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055116" y="4675547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직사각형 89"/>
                  <p:cNvSpPr/>
                  <p:nvPr/>
                </p:nvSpPr>
                <p:spPr>
                  <a:xfrm>
                    <a:off x="2099431" y="4281927"/>
                    <a:ext cx="9137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90" name="직사각형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9431" y="4281927"/>
                    <a:ext cx="91371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6667" r="-333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055116" y="4852024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92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055116" y="3928973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93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055116" y="4499070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94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055116" y="4105450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95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055116" y="5028502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4163704" y="3628464"/>
              <a:ext cx="180000" cy="1243528"/>
              <a:chOff x="2425044" y="3752496"/>
              <a:chExt cx="180000" cy="1243528"/>
            </a:xfrm>
          </p:grpSpPr>
          <p:sp>
            <p:nvSpPr>
              <p:cNvPr id="97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425044" y="3752496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98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425044" y="4675547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99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425044" y="3928973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0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425044" y="4499070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1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425044" y="4852024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2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425044" y="4105450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직사각형 102"/>
                  <p:cNvSpPr/>
                  <p:nvPr/>
                </p:nvSpPr>
                <p:spPr>
                  <a:xfrm>
                    <a:off x="2469359" y="4281927"/>
                    <a:ext cx="9137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03" name="직사각형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9359" y="4281927"/>
                    <a:ext cx="91371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6667" r="-333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4" name="그룹 103"/>
            <p:cNvGrpSpPr/>
            <p:nvPr/>
          </p:nvGrpSpPr>
          <p:grpSpPr>
            <a:xfrm>
              <a:off x="3712971" y="3804941"/>
              <a:ext cx="180000" cy="890574"/>
              <a:chOff x="2753691" y="3928973"/>
              <a:chExt cx="180000" cy="890574"/>
            </a:xfrm>
          </p:grpSpPr>
          <p:sp>
            <p:nvSpPr>
              <p:cNvPr id="105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753691" y="3928973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6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753691" y="4105450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7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753691" y="4499070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8" name="사각형: 둥근 모서리 12">
                <a:extLst>
                  <a:ext uri="{FF2B5EF4-FFF2-40B4-BE49-F238E27FC236}">
                    <a16:creationId xmlns:a16="http://schemas.microsoft.com/office/drawing/2014/main" id="{C6130824-6102-B511-1AE1-B11EA3640F66}"/>
                  </a:ext>
                </a:extLst>
              </p:cNvPr>
              <p:cNvSpPr/>
              <p:nvPr/>
            </p:nvSpPr>
            <p:spPr bwMode="auto">
              <a:xfrm>
                <a:off x="2753691" y="4675547"/>
                <a:ext cx="180000" cy="144000"/>
              </a:xfrm>
              <a:prstGeom prst="roundRect">
                <a:avLst/>
              </a:prstGeom>
              <a:solidFill>
                <a:srgbClr val="20854E">
                  <a:alpha val="8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0" rIns="91440" bIns="360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직사각형 108"/>
                  <p:cNvSpPr/>
                  <p:nvPr/>
                </p:nvSpPr>
                <p:spPr>
                  <a:xfrm>
                    <a:off x="2798006" y="4281927"/>
                    <a:ext cx="9137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latinLnBrk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09" name="직사각형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8006" y="4281927"/>
                    <a:ext cx="91371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6667" r="-333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6" name="직선 연결선 125"/>
            <p:cNvCxnSpPr>
              <a:stCxn id="46" idx="3"/>
              <a:endCxn id="61" idx="1"/>
            </p:cNvCxnSpPr>
            <p:nvPr/>
          </p:nvCxnSpPr>
          <p:spPr bwMode="auto">
            <a:xfrm flipV="1">
              <a:off x="1639306" y="3876941"/>
              <a:ext cx="270733" cy="636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직선 연결선 128"/>
            <p:cNvCxnSpPr>
              <a:stCxn id="46" idx="3"/>
              <a:endCxn id="68" idx="1"/>
            </p:cNvCxnSpPr>
            <p:nvPr/>
          </p:nvCxnSpPr>
          <p:spPr bwMode="auto">
            <a:xfrm>
              <a:off x="1639306" y="3883302"/>
              <a:ext cx="270733" cy="17011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직선 연결선 131"/>
            <p:cNvCxnSpPr>
              <a:stCxn id="43" idx="3"/>
              <a:endCxn id="61" idx="1"/>
            </p:cNvCxnSpPr>
            <p:nvPr/>
          </p:nvCxnSpPr>
          <p:spPr bwMode="auto">
            <a:xfrm>
              <a:off x="1639306" y="3576020"/>
              <a:ext cx="270733" cy="30092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직선 연결선 134"/>
            <p:cNvCxnSpPr>
              <a:stCxn id="43" idx="3"/>
              <a:endCxn id="68" idx="1"/>
            </p:cNvCxnSpPr>
            <p:nvPr/>
          </p:nvCxnSpPr>
          <p:spPr bwMode="auto">
            <a:xfrm>
              <a:off x="1639306" y="3576020"/>
              <a:ext cx="270733" cy="47739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직선 연결선 137"/>
            <p:cNvCxnSpPr>
              <a:stCxn id="43" idx="3"/>
              <a:endCxn id="62" idx="1"/>
            </p:cNvCxnSpPr>
            <p:nvPr/>
          </p:nvCxnSpPr>
          <p:spPr bwMode="auto">
            <a:xfrm>
              <a:off x="1639306" y="3576020"/>
              <a:ext cx="270733" cy="87101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/>
            <p:cNvCxnSpPr>
              <a:stCxn id="43" idx="3"/>
              <a:endCxn id="41" idx="1"/>
            </p:cNvCxnSpPr>
            <p:nvPr/>
          </p:nvCxnSpPr>
          <p:spPr bwMode="auto">
            <a:xfrm>
              <a:off x="1639306" y="3576020"/>
              <a:ext cx="270733" cy="104749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직선 연결선 144"/>
            <p:cNvCxnSpPr>
              <a:stCxn id="43" idx="3"/>
              <a:endCxn id="59" idx="1"/>
            </p:cNvCxnSpPr>
            <p:nvPr/>
          </p:nvCxnSpPr>
          <p:spPr bwMode="auto">
            <a:xfrm>
              <a:off x="1639306" y="3576020"/>
              <a:ext cx="270733" cy="1223972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직선 연결선 147"/>
            <p:cNvCxnSpPr>
              <a:stCxn id="43" idx="3"/>
              <a:endCxn id="69" idx="1"/>
            </p:cNvCxnSpPr>
            <p:nvPr/>
          </p:nvCxnSpPr>
          <p:spPr bwMode="auto">
            <a:xfrm>
              <a:off x="1639306" y="3576020"/>
              <a:ext cx="270733" cy="140045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>
              <a:stCxn id="46" idx="3"/>
              <a:endCxn id="62" idx="1"/>
            </p:cNvCxnSpPr>
            <p:nvPr/>
          </p:nvCxnSpPr>
          <p:spPr bwMode="auto">
            <a:xfrm>
              <a:off x="1639306" y="3883302"/>
              <a:ext cx="270733" cy="56373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직선 연결선 153"/>
            <p:cNvCxnSpPr>
              <a:stCxn id="46" idx="3"/>
              <a:endCxn id="59" idx="1"/>
            </p:cNvCxnSpPr>
            <p:nvPr/>
          </p:nvCxnSpPr>
          <p:spPr bwMode="auto">
            <a:xfrm>
              <a:off x="1639306" y="3883302"/>
              <a:ext cx="270733" cy="91669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직선 연결선 157"/>
            <p:cNvCxnSpPr>
              <a:stCxn id="46" idx="3"/>
              <a:endCxn id="69" idx="1"/>
            </p:cNvCxnSpPr>
            <p:nvPr/>
          </p:nvCxnSpPr>
          <p:spPr bwMode="auto">
            <a:xfrm>
              <a:off x="1639306" y="3883302"/>
              <a:ext cx="270733" cy="109316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직선 연결선 160"/>
            <p:cNvCxnSpPr>
              <a:stCxn id="47" idx="3"/>
              <a:endCxn id="61" idx="1"/>
            </p:cNvCxnSpPr>
            <p:nvPr/>
          </p:nvCxnSpPr>
          <p:spPr bwMode="auto">
            <a:xfrm flipV="1">
              <a:off x="1639306" y="3876941"/>
              <a:ext cx="270733" cy="74572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직선 연결선 163"/>
            <p:cNvCxnSpPr>
              <a:stCxn id="47" idx="3"/>
              <a:endCxn id="68" idx="1"/>
            </p:cNvCxnSpPr>
            <p:nvPr/>
          </p:nvCxnSpPr>
          <p:spPr bwMode="auto">
            <a:xfrm flipV="1">
              <a:off x="1639306" y="4053418"/>
              <a:ext cx="270733" cy="56925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/>
            <p:cNvCxnSpPr>
              <a:stCxn id="47" idx="3"/>
              <a:endCxn id="62" idx="1"/>
            </p:cNvCxnSpPr>
            <p:nvPr/>
          </p:nvCxnSpPr>
          <p:spPr bwMode="auto">
            <a:xfrm flipV="1">
              <a:off x="1639306" y="4447038"/>
              <a:ext cx="270733" cy="17563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직선 연결선 169"/>
            <p:cNvCxnSpPr>
              <a:stCxn id="47" idx="3"/>
              <a:endCxn id="59" idx="1"/>
            </p:cNvCxnSpPr>
            <p:nvPr/>
          </p:nvCxnSpPr>
          <p:spPr bwMode="auto">
            <a:xfrm>
              <a:off x="1639306" y="4622668"/>
              <a:ext cx="270733" cy="17732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직선 연결선 172"/>
            <p:cNvCxnSpPr>
              <a:stCxn id="47" idx="3"/>
              <a:endCxn id="69" idx="1"/>
            </p:cNvCxnSpPr>
            <p:nvPr/>
          </p:nvCxnSpPr>
          <p:spPr bwMode="auto">
            <a:xfrm>
              <a:off x="1639306" y="4622668"/>
              <a:ext cx="270733" cy="353802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직선 연결선 175"/>
            <p:cNvCxnSpPr>
              <a:stCxn id="44" idx="3"/>
              <a:endCxn id="61" idx="1"/>
            </p:cNvCxnSpPr>
            <p:nvPr/>
          </p:nvCxnSpPr>
          <p:spPr bwMode="auto">
            <a:xfrm flipV="1">
              <a:off x="1639306" y="3876941"/>
              <a:ext cx="270733" cy="105301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직선 연결선 178"/>
            <p:cNvCxnSpPr>
              <a:stCxn id="44" idx="3"/>
              <a:endCxn id="68" idx="1"/>
            </p:cNvCxnSpPr>
            <p:nvPr/>
          </p:nvCxnSpPr>
          <p:spPr bwMode="auto">
            <a:xfrm flipV="1">
              <a:off x="1639306" y="4053418"/>
              <a:ext cx="270733" cy="87653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/>
            <p:cNvCxnSpPr>
              <a:stCxn id="44" idx="3"/>
              <a:endCxn id="62" idx="1"/>
            </p:cNvCxnSpPr>
            <p:nvPr/>
          </p:nvCxnSpPr>
          <p:spPr bwMode="auto">
            <a:xfrm flipV="1">
              <a:off x="1639306" y="4447038"/>
              <a:ext cx="270733" cy="48291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/>
            <p:cNvCxnSpPr>
              <a:stCxn id="44" idx="3"/>
              <a:endCxn id="59" idx="1"/>
            </p:cNvCxnSpPr>
            <p:nvPr/>
          </p:nvCxnSpPr>
          <p:spPr bwMode="auto">
            <a:xfrm flipV="1">
              <a:off x="1639306" y="4799992"/>
              <a:ext cx="270733" cy="129959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>
              <a:stCxn id="44" idx="3"/>
              <a:endCxn id="69" idx="1"/>
            </p:cNvCxnSpPr>
            <p:nvPr/>
          </p:nvCxnSpPr>
          <p:spPr bwMode="auto">
            <a:xfrm>
              <a:off x="1639306" y="4929951"/>
              <a:ext cx="270733" cy="46519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>
              <a:stCxn id="39" idx="3"/>
              <a:endCxn id="63" idx="1"/>
            </p:cNvCxnSpPr>
            <p:nvPr/>
          </p:nvCxnSpPr>
          <p:spPr bwMode="auto">
            <a:xfrm>
              <a:off x="2090039" y="3523987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>
              <a:stCxn id="40" idx="3"/>
              <a:endCxn id="63" idx="1"/>
            </p:cNvCxnSpPr>
            <p:nvPr/>
          </p:nvCxnSpPr>
          <p:spPr bwMode="auto">
            <a:xfrm>
              <a:off x="2090039" y="3700464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>
              <a:stCxn id="61" idx="3"/>
              <a:endCxn id="63" idx="1"/>
            </p:cNvCxnSpPr>
            <p:nvPr/>
          </p:nvCxnSpPr>
          <p:spPr bwMode="auto">
            <a:xfrm flipV="1">
              <a:off x="2090039" y="3700464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>
              <a:stCxn id="68" idx="3"/>
              <a:endCxn id="63" idx="1"/>
            </p:cNvCxnSpPr>
            <p:nvPr/>
          </p:nvCxnSpPr>
          <p:spPr bwMode="auto">
            <a:xfrm flipV="1">
              <a:off x="2090039" y="3700464"/>
              <a:ext cx="270733" cy="35295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/>
            <p:cNvCxnSpPr>
              <a:stCxn id="62" idx="3"/>
              <a:endCxn id="63" idx="1"/>
            </p:cNvCxnSpPr>
            <p:nvPr/>
          </p:nvCxnSpPr>
          <p:spPr bwMode="auto">
            <a:xfrm flipV="1">
              <a:off x="2090039" y="3700464"/>
              <a:ext cx="270733" cy="7465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직선 연결선 205"/>
            <p:cNvCxnSpPr>
              <a:stCxn id="41" idx="3"/>
              <a:endCxn id="63" idx="1"/>
            </p:cNvCxnSpPr>
            <p:nvPr/>
          </p:nvCxnSpPr>
          <p:spPr bwMode="auto">
            <a:xfrm flipV="1">
              <a:off x="2090039" y="3700464"/>
              <a:ext cx="270733" cy="92305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직선 연결선 208"/>
            <p:cNvCxnSpPr>
              <a:stCxn id="59" idx="3"/>
              <a:endCxn id="63" idx="1"/>
            </p:cNvCxnSpPr>
            <p:nvPr/>
          </p:nvCxnSpPr>
          <p:spPr bwMode="auto">
            <a:xfrm flipV="1">
              <a:off x="2090039" y="3700464"/>
              <a:ext cx="270733" cy="109952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2" name="직선 연결선 211"/>
            <p:cNvCxnSpPr>
              <a:stCxn id="69" idx="3"/>
              <a:endCxn id="63" idx="1"/>
            </p:cNvCxnSpPr>
            <p:nvPr/>
          </p:nvCxnSpPr>
          <p:spPr bwMode="auto">
            <a:xfrm flipV="1">
              <a:off x="2090039" y="3700464"/>
              <a:ext cx="270733" cy="127600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>
              <a:stCxn id="40" idx="3"/>
              <a:endCxn id="66" idx="1"/>
            </p:cNvCxnSpPr>
            <p:nvPr/>
          </p:nvCxnSpPr>
          <p:spPr bwMode="auto">
            <a:xfrm>
              <a:off x="2090039" y="3700464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연결선 217"/>
            <p:cNvCxnSpPr>
              <a:stCxn id="40" idx="3"/>
              <a:endCxn id="71" idx="1"/>
            </p:cNvCxnSpPr>
            <p:nvPr/>
          </p:nvCxnSpPr>
          <p:spPr bwMode="auto">
            <a:xfrm>
              <a:off x="2090039" y="3700464"/>
              <a:ext cx="270733" cy="35295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>
              <a:stCxn id="40" idx="3"/>
              <a:endCxn id="67" idx="1"/>
            </p:cNvCxnSpPr>
            <p:nvPr/>
          </p:nvCxnSpPr>
          <p:spPr bwMode="auto">
            <a:xfrm>
              <a:off x="2090039" y="3700464"/>
              <a:ext cx="270733" cy="7465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직선 연결선 223"/>
            <p:cNvCxnSpPr>
              <a:stCxn id="40" idx="3"/>
              <a:endCxn id="64" idx="1"/>
            </p:cNvCxnSpPr>
            <p:nvPr/>
          </p:nvCxnSpPr>
          <p:spPr bwMode="auto">
            <a:xfrm>
              <a:off x="2090039" y="3700464"/>
              <a:ext cx="270733" cy="92305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직선 연결선 226"/>
            <p:cNvCxnSpPr>
              <a:stCxn id="40" idx="3"/>
              <a:endCxn id="70" idx="1"/>
            </p:cNvCxnSpPr>
            <p:nvPr/>
          </p:nvCxnSpPr>
          <p:spPr bwMode="auto">
            <a:xfrm>
              <a:off x="2090039" y="3700464"/>
              <a:ext cx="270733" cy="109952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직선 연결선 229"/>
            <p:cNvCxnSpPr>
              <a:stCxn id="61" idx="3"/>
              <a:endCxn id="66" idx="1"/>
            </p:cNvCxnSpPr>
            <p:nvPr/>
          </p:nvCxnSpPr>
          <p:spPr bwMode="auto">
            <a:xfrm>
              <a:off x="2090039" y="3876941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>
              <a:stCxn id="61" idx="3"/>
              <a:endCxn id="71" idx="1"/>
            </p:cNvCxnSpPr>
            <p:nvPr/>
          </p:nvCxnSpPr>
          <p:spPr bwMode="auto">
            <a:xfrm>
              <a:off x="2090039" y="3876941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6" name="직선 연결선 235"/>
            <p:cNvCxnSpPr>
              <a:stCxn id="61" idx="3"/>
              <a:endCxn id="67" idx="1"/>
            </p:cNvCxnSpPr>
            <p:nvPr/>
          </p:nvCxnSpPr>
          <p:spPr bwMode="auto">
            <a:xfrm>
              <a:off x="2090039" y="3876941"/>
              <a:ext cx="270733" cy="57009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>
              <a:stCxn id="61" idx="3"/>
              <a:endCxn id="64" idx="1"/>
            </p:cNvCxnSpPr>
            <p:nvPr/>
          </p:nvCxnSpPr>
          <p:spPr bwMode="auto">
            <a:xfrm>
              <a:off x="2090039" y="3876941"/>
              <a:ext cx="270733" cy="7465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직선 연결선 242"/>
            <p:cNvCxnSpPr>
              <a:stCxn id="61" idx="3"/>
              <a:endCxn id="70" idx="1"/>
            </p:cNvCxnSpPr>
            <p:nvPr/>
          </p:nvCxnSpPr>
          <p:spPr bwMode="auto">
            <a:xfrm>
              <a:off x="2090039" y="3876941"/>
              <a:ext cx="270733" cy="92305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직선 연결선 245"/>
            <p:cNvCxnSpPr>
              <a:stCxn id="39" idx="3"/>
              <a:endCxn id="66" idx="1"/>
            </p:cNvCxnSpPr>
            <p:nvPr/>
          </p:nvCxnSpPr>
          <p:spPr bwMode="auto">
            <a:xfrm>
              <a:off x="2090039" y="3523987"/>
              <a:ext cx="270733" cy="35295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>
              <a:stCxn id="39" idx="3"/>
              <a:endCxn id="71" idx="1"/>
            </p:cNvCxnSpPr>
            <p:nvPr/>
          </p:nvCxnSpPr>
          <p:spPr bwMode="auto">
            <a:xfrm>
              <a:off x="2090039" y="3523987"/>
              <a:ext cx="270733" cy="52943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직선 연결선 251"/>
            <p:cNvCxnSpPr>
              <a:stCxn id="39" idx="3"/>
              <a:endCxn id="67" idx="1"/>
            </p:cNvCxnSpPr>
            <p:nvPr/>
          </p:nvCxnSpPr>
          <p:spPr bwMode="auto">
            <a:xfrm>
              <a:off x="2090039" y="3523987"/>
              <a:ext cx="270733" cy="92305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>
              <a:stCxn id="39" idx="3"/>
              <a:endCxn id="64" idx="1"/>
            </p:cNvCxnSpPr>
            <p:nvPr/>
          </p:nvCxnSpPr>
          <p:spPr bwMode="auto">
            <a:xfrm>
              <a:off x="2090039" y="3523987"/>
              <a:ext cx="270733" cy="109952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>
              <a:stCxn id="39" idx="3"/>
              <a:endCxn id="70" idx="1"/>
            </p:cNvCxnSpPr>
            <p:nvPr/>
          </p:nvCxnSpPr>
          <p:spPr bwMode="auto">
            <a:xfrm>
              <a:off x="2090039" y="3523987"/>
              <a:ext cx="270733" cy="127600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직선 연결선 260"/>
            <p:cNvCxnSpPr>
              <a:stCxn id="62" idx="3"/>
              <a:endCxn id="66" idx="1"/>
            </p:cNvCxnSpPr>
            <p:nvPr/>
          </p:nvCxnSpPr>
          <p:spPr bwMode="auto">
            <a:xfrm flipV="1">
              <a:off x="2090039" y="3876941"/>
              <a:ext cx="270733" cy="57009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직선 연결선 263"/>
            <p:cNvCxnSpPr>
              <a:stCxn id="41" idx="3"/>
              <a:endCxn id="66" idx="1"/>
            </p:cNvCxnSpPr>
            <p:nvPr/>
          </p:nvCxnSpPr>
          <p:spPr bwMode="auto">
            <a:xfrm flipV="1">
              <a:off x="2090039" y="3876941"/>
              <a:ext cx="270733" cy="7465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>
              <a:stCxn id="41" idx="3"/>
              <a:endCxn id="71" idx="1"/>
            </p:cNvCxnSpPr>
            <p:nvPr/>
          </p:nvCxnSpPr>
          <p:spPr bwMode="auto">
            <a:xfrm flipV="1">
              <a:off x="2090039" y="4053418"/>
              <a:ext cx="270733" cy="57009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직선 연결선 269"/>
            <p:cNvCxnSpPr>
              <a:stCxn id="41" idx="3"/>
              <a:endCxn id="67" idx="1"/>
            </p:cNvCxnSpPr>
            <p:nvPr/>
          </p:nvCxnSpPr>
          <p:spPr bwMode="auto">
            <a:xfrm flipV="1">
              <a:off x="2090039" y="4447038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연결선 272"/>
            <p:cNvCxnSpPr>
              <a:stCxn id="68" idx="3"/>
              <a:endCxn id="66" idx="1"/>
            </p:cNvCxnSpPr>
            <p:nvPr/>
          </p:nvCxnSpPr>
          <p:spPr bwMode="auto">
            <a:xfrm flipV="1">
              <a:off x="2090039" y="3876941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6" name="직선 연결선 275"/>
            <p:cNvCxnSpPr>
              <a:stCxn id="68" idx="3"/>
              <a:endCxn id="71" idx="1"/>
            </p:cNvCxnSpPr>
            <p:nvPr/>
          </p:nvCxnSpPr>
          <p:spPr bwMode="auto">
            <a:xfrm>
              <a:off x="2090039" y="4053418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9" name="직선 연결선 278"/>
            <p:cNvCxnSpPr>
              <a:stCxn id="68" idx="3"/>
              <a:endCxn id="67" idx="1"/>
            </p:cNvCxnSpPr>
            <p:nvPr/>
          </p:nvCxnSpPr>
          <p:spPr bwMode="auto">
            <a:xfrm>
              <a:off x="2090039" y="4053418"/>
              <a:ext cx="270733" cy="39362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2" name="직선 연결선 281"/>
            <p:cNvCxnSpPr>
              <a:stCxn id="68" idx="3"/>
              <a:endCxn id="64" idx="1"/>
            </p:cNvCxnSpPr>
            <p:nvPr/>
          </p:nvCxnSpPr>
          <p:spPr bwMode="auto">
            <a:xfrm>
              <a:off x="2090039" y="4053418"/>
              <a:ext cx="270733" cy="57009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직선 연결선 284"/>
            <p:cNvCxnSpPr>
              <a:stCxn id="68" idx="3"/>
              <a:endCxn id="70" idx="1"/>
            </p:cNvCxnSpPr>
            <p:nvPr/>
          </p:nvCxnSpPr>
          <p:spPr bwMode="auto">
            <a:xfrm>
              <a:off x="2090039" y="4053418"/>
              <a:ext cx="270733" cy="7465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8" name="직선 연결선 287"/>
            <p:cNvCxnSpPr>
              <a:stCxn id="41" idx="3"/>
              <a:endCxn id="64" idx="1"/>
            </p:cNvCxnSpPr>
            <p:nvPr/>
          </p:nvCxnSpPr>
          <p:spPr bwMode="auto">
            <a:xfrm>
              <a:off x="2090039" y="4623515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1" name="직선 연결선 290"/>
            <p:cNvCxnSpPr>
              <a:stCxn id="41" idx="3"/>
              <a:endCxn id="70" idx="1"/>
            </p:cNvCxnSpPr>
            <p:nvPr/>
          </p:nvCxnSpPr>
          <p:spPr bwMode="auto">
            <a:xfrm>
              <a:off x="2090039" y="4623515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직선 연결선 293"/>
            <p:cNvCxnSpPr>
              <a:stCxn id="59" idx="3"/>
              <a:endCxn id="64" idx="1"/>
            </p:cNvCxnSpPr>
            <p:nvPr/>
          </p:nvCxnSpPr>
          <p:spPr bwMode="auto">
            <a:xfrm flipV="1">
              <a:off x="2090039" y="4623515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" name="직선 연결선 296"/>
            <p:cNvCxnSpPr>
              <a:stCxn id="59" idx="3"/>
              <a:endCxn id="70" idx="1"/>
            </p:cNvCxnSpPr>
            <p:nvPr/>
          </p:nvCxnSpPr>
          <p:spPr bwMode="auto">
            <a:xfrm>
              <a:off x="2090039" y="4799992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0" name="직선 연결선 299"/>
            <p:cNvCxnSpPr>
              <a:stCxn id="59" idx="3"/>
              <a:endCxn id="66" idx="1"/>
            </p:cNvCxnSpPr>
            <p:nvPr/>
          </p:nvCxnSpPr>
          <p:spPr bwMode="auto">
            <a:xfrm flipV="1">
              <a:off x="2090039" y="3876941"/>
              <a:ext cx="270733" cy="92305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>
              <a:stCxn id="69" idx="3"/>
              <a:endCxn id="70" idx="1"/>
            </p:cNvCxnSpPr>
            <p:nvPr/>
          </p:nvCxnSpPr>
          <p:spPr bwMode="auto">
            <a:xfrm flipV="1">
              <a:off x="2090039" y="4799992"/>
              <a:ext cx="270733" cy="17647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연결선 308"/>
            <p:cNvCxnSpPr>
              <a:stCxn id="69" idx="3"/>
              <a:endCxn id="66" idx="1"/>
            </p:cNvCxnSpPr>
            <p:nvPr/>
          </p:nvCxnSpPr>
          <p:spPr bwMode="auto">
            <a:xfrm flipV="1">
              <a:off x="2090039" y="3876941"/>
              <a:ext cx="270733" cy="1099529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>
              <a:stCxn id="69" idx="3"/>
              <a:endCxn id="71" idx="1"/>
            </p:cNvCxnSpPr>
            <p:nvPr/>
          </p:nvCxnSpPr>
          <p:spPr bwMode="auto">
            <a:xfrm flipV="1">
              <a:off x="2090039" y="4053418"/>
              <a:ext cx="270733" cy="923052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>
              <a:stCxn id="69" idx="3"/>
              <a:endCxn id="67" idx="1"/>
            </p:cNvCxnSpPr>
            <p:nvPr/>
          </p:nvCxnSpPr>
          <p:spPr bwMode="auto">
            <a:xfrm flipV="1">
              <a:off x="2090039" y="4447038"/>
              <a:ext cx="270733" cy="529432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직선 연결선 317"/>
            <p:cNvCxnSpPr>
              <a:stCxn id="69" idx="3"/>
              <a:endCxn id="64" idx="1"/>
            </p:cNvCxnSpPr>
            <p:nvPr/>
          </p:nvCxnSpPr>
          <p:spPr bwMode="auto">
            <a:xfrm flipV="1">
              <a:off x="2090039" y="4623515"/>
              <a:ext cx="270733" cy="35295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연결선 320"/>
            <p:cNvCxnSpPr>
              <a:stCxn id="59" idx="3"/>
              <a:endCxn id="67" idx="1"/>
            </p:cNvCxnSpPr>
            <p:nvPr/>
          </p:nvCxnSpPr>
          <p:spPr bwMode="auto">
            <a:xfrm flipV="1">
              <a:off x="2090039" y="4447038"/>
              <a:ext cx="270733" cy="35295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4" name="직선 연결선 323"/>
            <p:cNvCxnSpPr>
              <a:stCxn id="59" idx="3"/>
              <a:endCxn id="71" idx="1"/>
            </p:cNvCxnSpPr>
            <p:nvPr/>
          </p:nvCxnSpPr>
          <p:spPr bwMode="auto">
            <a:xfrm flipV="1">
              <a:off x="2090039" y="4053418"/>
              <a:ext cx="270733" cy="7465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/>
            <p:cNvCxnSpPr>
              <a:stCxn id="62" idx="3"/>
              <a:endCxn id="67" idx="1"/>
            </p:cNvCxnSpPr>
            <p:nvPr/>
          </p:nvCxnSpPr>
          <p:spPr bwMode="auto">
            <a:xfrm>
              <a:off x="2090039" y="4447038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>
              <a:stCxn id="62" idx="3"/>
              <a:endCxn id="64" idx="1"/>
            </p:cNvCxnSpPr>
            <p:nvPr/>
          </p:nvCxnSpPr>
          <p:spPr bwMode="auto">
            <a:xfrm>
              <a:off x="2090039" y="4447038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/>
            <p:cNvCxnSpPr>
              <a:stCxn id="62" idx="3"/>
              <a:endCxn id="70" idx="1"/>
            </p:cNvCxnSpPr>
            <p:nvPr/>
          </p:nvCxnSpPr>
          <p:spPr bwMode="auto">
            <a:xfrm>
              <a:off x="2090039" y="4447038"/>
              <a:ext cx="270733" cy="35295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8" name="직선 연결선 337"/>
            <p:cNvCxnSpPr>
              <a:stCxn id="62" idx="3"/>
              <a:endCxn id="71" idx="1"/>
            </p:cNvCxnSpPr>
            <p:nvPr/>
          </p:nvCxnSpPr>
          <p:spPr bwMode="auto">
            <a:xfrm flipV="1">
              <a:off x="2090039" y="4053418"/>
              <a:ext cx="270733" cy="39362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직선 연결선 340"/>
            <p:cNvCxnSpPr>
              <a:stCxn id="63" idx="3"/>
              <a:endCxn id="72" idx="1"/>
            </p:cNvCxnSpPr>
            <p:nvPr/>
          </p:nvCxnSpPr>
          <p:spPr bwMode="auto">
            <a:xfrm>
              <a:off x="2540772" y="3700464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>
              <a:stCxn id="63" idx="3"/>
              <a:endCxn id="73" idx="1"/>
            </p:cNvCxnSpPr>
            <p:nvPr/>
          </p:nvCxnSpPr>
          <p:spPr bwMode="auto">
            <a:xfrm>
              <a:off x="2540772" y="3700464"/>
              <a:ext cx="270733" cy="35295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7" name="직선 연결선 346"/>
            <p:cNvCxnSpPr>
              <a:stCxn id="63" idx="3"/>
              <a:endCxn id="74" idx="1"/>
            </p:cNvCxnSpPr>
            <p:nvPr/>
          </p:nvCxnSpPr>
          <p:spPr bwMode="auto">
            <a:xfrm>
              <a:off x="2540772" y="3700464"/>
              <a:ext cx="270733" cy="7465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/>
            <p:cNvCxnSpPr>
              <a:stCxn id="63" idx="3"/>
              <a:endCxn id="75" idx="1"/>
            </p:cNvCxnSpPr>
            <p:nvPr/>
          </p:nvCxnSpPr>
          <p:spPr bwMode="auto">
            <a:xfrm>
              <a:off x="2540772" y="3700464"/>
              <a:ext cx="270733" cy="92305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>
              <a:stCxn id="66" idx="3"/>
              <a:endCxn id="72" idx="1"/>
            </p:cNvCxnSpPr>
            <p:nvPr/>
          </p:nvCxnSpPr>
          <p:spPr bwMode="auto">
            <a:xfrm>
              <a:off x="2540772" y="3876941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>
              <a:stCxn id="66" idx="3"/>
              <a:endCxn id="73" idx="1"/>
            </p:cNvCxnSpPr>
            <p:nvPr/>
          </p:nvCxnSpPr>
          <p:spPr bwMode="auto">
            <a:xfrm>
              <a:off x="2540772" y="3876941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9" name="직선 연결선 358"/>
            <p:cNvCxnSpPr>
              <a:stCxn id="66" idx="3"/>
              <a:endCxn id="74" idx="1"/>
            </p:cNvCxnSpPr>
            <p:nvPr/>
          </p:nvCxnSpPr>
          <p:spPr bwMode="auto">
            <a:xfrm>
              <a:off x="2540772" y="3876941"/>
              <a:ext cx="270733" cy="57009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2" name="직선 연결선 361"/>
            <p:cNvCxnSpPr>
              <a:stCxn id="66" idx="3"/>
              <a:endCxn id="75" idx="1"/>
            </p:cNvCxnSpPr>
            <p:nvPr/>
          </p:nvCxnSpPr>
          <p:spPr bwMode="auto">
            <a:xfrm>
              <a:off x="2540772" y="3876941"/>
              <a:ext cx="270733" cy="7465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연결선 364"/>
            <p:cNvCxnSpPr>
              <a:stCxn id="71" idx="3"/>
              <a:endCxn id="72" idx="1"/>
            </p:cNvCxnSpPr>
            <p:nvPr/>
          </p:nvCxnSpPr>
          <p:spPr bwMode="auto">
            <a:xfrm flipV="1">
              <a:off x="2540772" y="3876941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8" name="직선 연결선 367"/>
            <p:cNvCxnSpPr>
              <a:stCxn id="71" idx="3"/>
              <a:endCxn id="73" idx="1"/>
            </p:cNvCxnSpPr>
            <p:nvPr/>
          </p:nvCxnSpPr>
          <p:spPr bwMode="auto">
            <a:xfrm>
              <a:off x="2540772" y="4053418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1" name="직선 연결선 370"/>
            <p:cNvCxnSpPr>
              <a:stCxn id="71" idx="3"/>
              <a:endCxn id="74" idx="1"/>
            </p:cNvCxnSpPr>
            <p:nvPr/>
          </p:nvCxnSpPr>
          <p:spPr bwMode="auto">
            <a:xfrm>
              <a:off x="2540772" y="4053418"/>
              <a:ext cx="270733" cy="39362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4" name="직선 연결선 373"/>
            <p:cNvCxnSpPr>
              <a:stCxn id="71" idx="3"/>
              <a:endCxn id="75" idx="1"/>
            </p:cNvCxnSpPr>
            <p:nvPr/>
          </p:nvCxnSpPr>
          <p:spPr bwMode="auto">
            <a:xfrm>
              <a:off x="2540772" y="4053418"/>
              <a:ext cx="270733" cy="57009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/>
            <p:cNvCxnSpPr>
              <a:stCxn id="67" idx="3"/>
              <a:endCxn id="72" idx="1"/>
            </p:cNvCxnSpPr>
            <p:nvPr/>
          </p:nvCxnSpPr>
          <p:spPr bwMode="auto">
            <a:xfrm flipV="1">
              <a:off x="2540772" y="3876941"/>
              <a:ext cx="270733" cy="57009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/>
            <p:cNvCxnSpPr>
              <a:stCxn id="67" idx="3"/>
              <a:endCxn id="73" idx="1"/>
            </p:cNvCxnSpPr>
            <p:nvPr/>
          </p:nvCxnSpPr>
          <p:spPr bwMode="auto">
            <a:xfrm flipV="1">
              <a:off x="2540772" y="4053418"/>
              <a:ext cx="270733" cy="39362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/>
            <p:cNvCxnSpPr>
              <a:stCxn id="67" idx="3"/>
              <a:endCxn id="74" idx="1"/>
            </p:cNvCxnSpPr>
            <p:nvPr/>
          </p:nvCxnSpPr>
          <p:spPr bwMode="auto">
            <a:xfrm>
              <a:off x="2540772" y="4447038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6" name="직선 연결선 385"/>
            <p:cNvCxnSpPr>
              <a:stCxn id="67" idx="3"/>
              <a:endCxn id="75" idx="1"/>
            </p:cNvCxnSpPr>
            <p:nvPr/>
          </p:nvCxnSpPr>
          <p:spPr bwMode="auto">
            <a:xfrm>
              <a:off x="2540772" y="4447038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9" name="직선 연결선 388"/>
            <p:cNvCxnSpPr>
              <a:stCxn id="64" idx="3"/>
              <a:endCxn id="72" idx="1"/>
            </p:cNvCxnSpPr>
            <p:nvPr/>
          </p:nvCxnSpPr>
          <p:spPr bwMode="auto">
            <a:xfrm flipV="1">
              <a:off x="2540772" y="3876941"/>
              <a:ext cx="270733" cy="7465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2" name="직선 연결선 391"/>
            <p:cNvCxnSpPr>
              <a:stCxn id="64" idx="3"/>
              <a:endCxn id="73" idx="1"/>
            </p:cNvCxnSpPr>
            <p:nvPr/>
          </p:nvCxnSpPr>
          <p:spPr bwMode="auto">
            <a:xfrm flipV="1">
              <a:off x="2540772" y="4053418"/>
              <a:ext cx="270733" cy="57009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5" name="직선 연결선 394"/>
            <p:cNvCxnSpPr>
              <a:stCxn id="64" idx="3"/>
              <a:endCxn id="74" idx="1"/>
            </p:cNvCxnSpPr>
            <p:nvPr/>
          </p:nvCxnSpPr>
          <p:spPr bwMode="auto">
            <a:xfrm flipV="1">
              <a:off x="2540772" y="4447038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8" name="직선 연결선 397"/>
            <p:cNvCxnSpPr>
              <a:stCxn id="64" idx="3"/>
              <a:endCxn id="75" idx="1"/>
            </p:cNvCxnSpPr>
            <p:nvPr/>
          </p:nvCxnSpPr>
          <p:spPr bwMode="auto">
            <a:xfrm>
              <a:off x="2540772" y="4623515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1" name="직선 연결선 400"/>
            <p:cNvCxnSpPr>
              <a:stCxn id="70" idx="3"/>
              <a:endCxn id="72" idx="1"/>
            </p:cNvCxnSpPr>
            <p:nvPr/>
          </p:nvCxnSpPr>
          <p:spPr bwMode="auto">
            <a:xfrm flipV="1">
              <a:off x="2540772" y="3876941"/>
              <a:ext cx="270733" cy="92305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4" name="직선 연결선 403"/>
            <p:cNvCxnSpPr>
              <a:stCxn id="70" idx="3"/>
              <a:endCxn id="73" idx="1"/>
            </p:cNvCxnSpPr>
            <p:nvPr/>
          </p:nvCxnSpPr>
          <p:spPr bwMode="auto">
            <a:xfrm flipV="1">
              <a:off x="2540772" y="4053418"/>
              <a:ext cx="270733" cy="7465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7" name="직선 연결선 406"/>
            <p:cNvCxnSpPr>
              <a:stCxn id="70" idx="3"/>
              <a:endCxn id="74" idx="1"/>
            </p:cNvCxnSpPr>
            <p:nvPr/>
          </p:nvCxnSpPr>
          <p:spPr bwMode="auto">
            <a:xfrm flipV="1">
              <a:off x="2540772" y="4447038"/>
              <a:ext cx="270733" cy="35295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0" name="직선 연결선 409"/>
            <p:cNvCxnSpPr>
              <a:stCxn id="70" idx="3"/>
              <a:endCxn id="75" idx="1"/>
            </p:cNvCxnSpPr>
            <p:nvPr/>
          </p:nvCxnSpPr>
          <p:spPr bwMode="auto">
            <a:xfrm flipV="1">
              <a:off x="2540772" y="4623515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3" name="직선 연결선 412"/>
            <p:cNvCxnSpPr>
              <a:stCxn id="72" idx="3"/>
              <a:endCxn id="76" idx="1"/>
            </p:cNvCxnSpPr>
            <p:nvPr/>
          </p:nvCxnSpPr>
          <p:spPr bwMode="auto">
            <a:xfrm>
              <a:off x="2991505" y="3876941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6" name="직선 연결선 415"/>
            <p:cNvCxnSpPr>
              <a:stCxn id="72" idx="3"/>
              <a:endCxn id="77" idx="1"/>
            </p:cNvCxnSpPr>
            <p:nvPr/>
          </p:nvCxnSpPr>
          <p:spPr bwMode="auto">
            <a:xfrm>
              <a:off x="2991505" y="3876941"/>
              <a:ext cx="270733" cy="57009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9" name="직선 연결선 418"/>
            <p:cNvCxnSpPr>
              <a:stCxn id="73" idx="3"/>
              <a:endCxn id="76" idx="1"/>
            </p:cNvCxnSpPr>
            <p:nvPr/>
          </p:nvCxnSpPr>
          <p:spPr bwMode="auto">
            <a:xfrm>
              <a:off x="2991505" y="4053418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2" name="직선 연결선 421"/>
            <p:cNvCxnSpPr>
              <a:stCxn id="73" idx="3"/>
              <a:endCxn id="77" idx="1"/>
            </p:cNvCxnSpPr>
            <p:nvPr/>
          </p:nvCxnSpPr>
          <p:spPr bwMode="auto">
            <a:xfrm>
              <a:off x="2991505" y="4053418"/>
              <a:ext cx="270733" cy="39362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8" name="직선 연결선 427"/>
            <p:cNvCxnSpPr>
              <a:stCxn id="74" idx="3"/>
              <a:endCxn id="76" idx="1"/>
            </p:cNvCxnSpPr>
            <p:nvPr/>
          </p:nvCxnSpPr>
          <p:spPr bwMode="auto">
            <a:xfrm flipV="1">
              <a:off x="2991505" y="4053418"/>
              <a:ext cx="270733" cy="39362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1" name="직선 연결선 430"/>
            <p:cNvCxnSpPr>
              <a:stCxn id="74" idx="3"/>
              <a:endCxn id="77" idx="1"/>
            </p:cNvCxnSpPr>
            <p:nvPr/>
          </p:nvCxnSpPr>
          <p:spPr bwMode="auto">
            <a:xfrm>
              <a:off x="2991505" y="4447038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4" name="직선 연결선 433"/>
            <p:cNvCxnSpPr>
              <a:stCxn id="75" idx="3"/>
              <a:endCxn id="76" idx="1"/>
            </p:cNvCxnSpPr>
            <p:nvPr/>
          </p:nvCxnSpPr>
          <p:spPr bwMode="auto">
            <a:xfrm flipV="1">
              <a:off x="2991505" y="4053418"/>
              <a:ext cx="270733" cy="57009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7" name="직선 연결선 436"/>
            <p:cNvCxnSpPr>
              <a:stCxn id="75" idx="3"/>
              <a:endCxn id="77" idx="1"/>
            </p:cNvCxnSpPr>
            <p:nvPr/>
          </p:nvCxnSpPr>
          <p:spPr bwMode="auto">
            <a:xfrm flipV="1">
              <a:off x="2991505" y="4447038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0" name="직선 연결선 439"/>
            <p:cNvCxnSpPr>
              <a:stCxn id="76" idx="3"/>
              <a:endCxn id="105" idx="1"/>
            </p:cNvCxnSpPr>
            <p:nvPr/>
          </p:nvCxnSpPr>
          <p:spPr bwMode="auto">
            <a:xfrm flipV="1">
              <a:off x="3442238" y="3876941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3" name="직선 연결선 442"/>
            <p:cNvCxnSpPr>
              <a:stCxn id="76" idx="3"/>
              <a:endCxn id="106" idx="1"/>
            </p:cNvCxnSpPr>
            <p:nvPr/>
          </p:nvCxnSpPr>
          <p:spPr bwMode="auto">
            <a:xfrm>
              <a:off x="3442238" y="4053418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6" name="직선 연결선 445"/>
            <p:cNvCxnSpPr>
              <a:stCxn id="76" idx="3"/>
              <a:endCxn id="107" idx="1"/>
            </p:cNvCxnSpPr>
            <p:nvPr/>
          </p:nvCxnSpPr>
          <p:spPr bwMode="auto">
            <a:xfrm>
              <a:off x="3442238" y="4053418"/>
              <a:ext cx="270733" cy="39362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9" name="직선 연결선 448"/>
            <p:cNvCxnSpPr>
              <a:stCxn id="76" idx="3"/>
              <a:endCxn id="108" idx="1"/>
            </p:cNvCxnSpPr>
            <p:nvPr/>
          </p:nvCxnSpPr>
          <p:spPr bwMode="auto">
            <a:xfrm>
              <a:off x="3442238" y="4053418"/>
              <a:ext cx="270733" cy="57009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2" name="직선 연결선 451"/>
            <p:cNvCxnSpPr>
              <a:stCxn id="77" idx="3"/>
              <a:endCxn id="105" idx="1"/>
            </p:cNvCxnSpPr>
            <p:nvPr/>
          </p:nvCxnSpPr>
          <p:spPr bwMode="auto">
            <a:xfrm flipV="1">
              <a:off x="3442238" y="3876941"/>
              <a:ext cx="270733" cy="57009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5" name="직선 연결선 454"/>
            <p:cNvCxnSpPr>
              <a:stCxn id="77" idx="3"/>
              <a:endCxn id="106" idx="1"/>
            </p:cNvCxnSpPr>
            <p:nvPr/>
          </p:nvCxnSpPr>
          <p:spPr bwMode="auto">
            <a:xfrm flipV="1">
              <a:off x="3442238" y="4053418"/>
              <a:ext cx="270733" cy="39362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9" name="직선 연결선 458"/>
            <p:cNvCxnSpPr>
              <a:stCxn id="77" idx="3"/>
              <a:endCxn id="107" idx="1"/>
            </p:cNvCxnSpPr>
            <p:nvPr/>
          </p:nvCxnSpPr>
          <p:spPr bwMode="auto">
            <a:xfrm>
              <a:off x="3442238" y="4447038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2" name="직선 연결선 461"/>
            <p:cNvCxnSpPr>
              <a:stCxn id="77" idx="3"/>
              <a:endCxn id="108" idx="1"/>
            </p:cNvCxnSpPr>
            <p:nvPr/>
          </p:nvCxnSpPr>
          <p:spPr bwMode="auto">
            <a:xfrm>
              <a:off x="3442238" y="4447038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5" name="직선 연결선 464"/>
            <p:cNvCxnSpPr>
              <a:stCxn id="105" idx="3"/>
              <a:endCxn id="97" idx="1"/>
            </p:cNvCxnSpPr>
            <p:nvPr/>
          </p:nvCxnSpPr>
          <p:spPr bwMode="auto">
            <a:xfrm flipV="1">
              <a:off x="3892971" y="3700464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8" name="직선 연결선 467"/>
            <p:cNvCxnSpPr>
              <a:stCxn id="105" idx="3"/>
              <a:endCxn id="99" idx="1"/>
            </p:cNvCxnSpPr>
            <p:nvPr/>
          </p:nvCxnSpPr>
          <p:spPr bwMode="auto">
            <a:xfrm>
              <a:off x="3892971" y="3876941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1" name="직선 연결선 470"/>
            <p:cNvCxnSpPr>
              <a:stCxn id="105" idx="3"/>
              <a:endCxn id="102" idx="1"/>
            </p:cNvCxnSpPr>
            <p:nvPr/>
          </p:nvCxnSpPr>
          <p:spPr bwMode="auto">
            <a:xfrm>
              <a:off x="3892971" y="3876941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4" name="직선 연결선 473"/>
            <p:cNvCxnSpPr>
              <a:stCxn id="105" idx="3"/>
              <a:endCxn id="100" idx="1"/>
            </p:cNvCxnSpPr>
            <p:nvPr/>
          </p:nvCxnSpPr>
          <p:spPr bwMode="auto">
            <a:xfrm>
              <a:off x="3892971" y="3876941"/>
              <a:ext cx="270733" cy="57009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7" name="직선 연결선 476"/>
            <p:cNvCxnSpPr>
              <a:stCxn id="105" idx="3"/>
              <a:endCxn id="98" idx="1"/>
            </p:cNvCxnSpPr>
            <p:nvPr/>
          </p:nvCxnSpPr>
          <p:spPr bwMode="auto">
            <a:xfrm>
              <a:off x="3892971" y="3876941"/>
              <a:ext cx="270733" cy="7465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0" name="직선 연결선 479"/>
            <p:cNvCxnSpPr>
              <a:stCxn id="105" idx="3"/>
              <a:endCxn id="101" idx="1"/>
            </p:cNvCxnSpPr>
            <p:nvPr/>
          </p:nvCxnSpPr>
          <p:spPr bwMode="auto">
            <a:xfrm>
              <a:off x="3892971" y="3876941"/>
              <a:ext cx="270733" cy="92305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3" name="직선 연결선 482"/>
            <p:cNvCxnSpPr>
              <a:stCxn id="106" idx="3"/>
              <a:endCxn id="97" idx="1"/>
            </p:cNvCxnSpPr>
            <p:nvPr/>
          </p:nvCxnSpPr>
          <p:spPr bwMode="auto">
            <a:xfrm flipV="1">
              <a:off x="3892971" y="3700464"/>
              <a:ext cx="270733" cy="35295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6" name="직선 연결선 485"/>
            <p:cNvCxnSpPr>
              <a:stCxn id="106" idx="3"/>
              <a:endCxn id="99" idx="1"/>
            </p:cNvCxnSpPr>
            <p:nvPr/>
          </p:nvCxnSpPr>
          <p:spPr bwMode="auto">
            <a:xfrm flipV="1">
              <a:off x="3892971" y="3876941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9" name="직선 연결선 488"/>
            <p:cNvCxnSpPr>
              <a:stCxn id="106" idx="3"/>
              <a:endCxn id="102" idx="1"/>
            </p:cNvCxnSpPr>
            <p:nvPr/>
          </p:nvCxnSpPr>
          <p:spPr bwMode="auto">
            <a:xfrm>
              <a:off x="3892971" y="4053418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2" name="직선 연결선 491"/>
            <p:cNvCxnSpPr>
              <a:stCxn id="106" idx="3"/>
              <a:endCxn id="100" idx="1"/>
            </p:cNvCxnSpPr>
            <p:nvPr/>
          </p:nvCxnSpPr>
          <p:spPr bwMode="auto">
            <a:xfrm>
              <a:off x="3892971" y="4053418"/>
              <a:ext cx="270733" cy="39362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5" name="직선 연결선 494"/>
            <p:cNvCxnSpPr>
              <a:stCxn id="106" idx="3"/>
              <a:endCxn id="98" idx="1"/>
            </p:cNvCxnSpPr>
            <p:nvPr/>
          </p:nvCxnSpPr>
          <p:spPr bwMode="auto">
            <a:xfrm>
              <a:off x="3892971" y="4053418"/>
              <a:ext cx="270733" cy="57009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8" name="직선 연결선 497"/>
            <p:cNvCxnSpPr>
              <a:stCxn id="106" idx="3"/>
              <a:endCxn id="101" idx="1"/>
            </p:cNvCxnSpPr>
            <p:nvPr/>
          </p:nvCxnSpPr>
          <p:spPr bwMode="auto">
            <a:xfrm>
              <a:off x="3892971" y="4053418"/>
              <a:ext cx="270733" cy="7465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1" name="직선 연결선 500"/>
            <p:cNvCxnSpPr>
              <a:stCxn id="107" idx="3"/>
              <a:endCxn id="97" idx="1"/>
            </p:cNvCxnSpPr>
            <p:nvPr/>
          </p:nvCxnSpPr>
          <p:spPr bwMode="auto">
            <a:xfrm flipV="1">
              <a:off x="3892971" y="3700464"/>
              <a:ext cx="270733" cy="7465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4" name="직선 연결선 503"/>
            <p:cNvCxnSpPr>
              <a:stCxn id="107" idx="3"/>
              <a:endCxn id="99" idx="1"/>
            </p:cNvCxnSpPr>
            <p:nvPr/>
          </p:nvCxnSpPr>
          <p:spPr bwMode="auto">
            <a:xfrm flipV="1">
              <a:off x="3892971" y="3876941"/>
              <a:ext cx="270733" cy="57009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7" name="직선 연결선 506"/>
            <p:cNvCxnSpPr>
              <a:stCxn id="107" idx="3"/>
              <a:endCxn id="102" idx="1"/>
            </p:cNvCxnSpPr>
            <p:nvPr/>
          </p:nvCxnSpPr>
          <p:spPr bwMode="auto">
            <a:xfrm flipV="1">
              <a:off x="3892971" y="4053418"/>
              <a:ext cx="270733" cy="39362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0" name="직선 연결선 509"/>
            <p:cNvCxnSpPr>
              <a:stCxn id="107" idx="3"/>
              <a:endCxn id="100" idx="1"/>
            </p:cNvCxnSpPr>
            <p:nvPr/>
          </p:nvCxnSpPr>
          <p:spPr bwMode="auto">
            <a:xfrm>
              <a:off x="3892971" y="4447038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3" name="직선 연결선 512"/>
            <p:cNvCxnSpPr>
              <a:stCxn id="107" idx="3"/>
              <a:endCxn id="98" idx="1"/>
            </p:cNvCxnSpPr>
            <p:nvPr/>
          </p:nvCxnSpPr>
          <p:spPr bwMode="auto">
            <a:xfrm>
              <a:off x="3892971" y="4447038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6" name="직선 연결선 515"/>
            <p:cNvCxnSpPr>
              <a:stCxn id="107" idx="3"/>
              <a:endCxn id="101" idx="1"/>
            </p:cNvCxnSpPr>
            <p:nvPr/>
          </p:nvCxnSpPr>
          <p:spPr bwMode="auto">
            <a:xfrm>
              <a:off x="3892971" y="4447038"/>
              <a:ext cx="270733" cy="35295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9" name="직선 연결선 518"/>
            <p:cNvCxnSpPr>
              <a:stCxn id="108" idx="3"/>
              <a:endCxn id="97" idx="1"/>
            </p:cNvCxnSpPr>
            <p:nvPr/>
          </p:nvCxnSpPr>
          <p:spPr bwMode="auto">
            <a:xfrm flipV="1">
              <a:off x="3892971" y="3700464"/>
              <a:ext cx="270733" cy="92305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2" name="직선 연결선 521"/>
            <p:cNvCxnSpPr>
              <a:stCxn id="108" idx="3"/>
              <a:endCxn id="99" idx="1"/>
            </p:cNvCxnSpPr>
            <p:nvPr/>
          </p:nvCxnSpPr>
          <p:spPr bwMode="auto">
            <a:xfrm flipV="1">
              <a:off x="3892971" y="3876941"/>
              <a:ext cx="270733" cy="74657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5" name="직선 연결선 524"/>
            <p:cNvCxnSpPr>
              <a:stCxn id="108" idx="3"/>
              <a:endCxn id="102" idx="1"/>
            </p:cNvCxnSpPr>
            <p:nvPr/>
          </p:nvCxnSpPr>
          <p:spPr bwMode="auto">
            <a:xfrm flipV="1">
              <a:off x="3892971" y="4053418"/>
              <a:ext cx="270733" cy="57009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8" name="직선 연결선 527"/>
            <p:cNvCxnSpPr>
              <a:stCxn id="108" idx="3"/>
              <a:endCxn id="100" idx="1"/>
            </p:cNvCxnSpPr>
            <p:nvPr/>
          </p:nvCxnSpPr>
          <p:spPr bwMode="auto">
            <a:xfrm flipV="1">
              <a:off x="3892971" y="4447038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1" name="직선 연결선 530"/>
            <p:cNvCxnSpPr>
              <a:stCxn id="108" idx="3"/>
              <a:endCxn id="98" idx="1"/>
            </p:cNvCxnSpPr>
            <p:nvPr/>
          </p:nvCxnSpPr>
          <p:spPr bwMode="auto">
            <a:xfrm>
              <a:off x="3892971" y="4623515"/>
              <a:ext cx="270733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4" name="직선 연결선 533"/>
            <p:cNvCxnSpPr>
              <a:stCxn id="108" idx="3"/>
              <a:endCxn id="101" idx="1"/>
            </p:cNvCxnSpPr>
            <p:nvPr/>
          </p:nvCxnSpPr>
          <p:spPr bwMode="auto">
            <a:xfrm>
              <a:off x="3892971" y="4623515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7" name="직선 연결선 536"/>
            <p:cNvCxnSpPr>
              <a:stCxn id="97" idx="3"/>
              <a:endCxn id="87" idx="1"/>
            </p:cNvCxnSpPr>
            <p:nvPr/>
          </p:nvCxnSpPr>
          <p:spPr bwMode="auto">
            <a:xfrm flipV="1">
              <a:off x="4343704" y="3523986"/>
              <a:ext cx="270733" cy="17647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0" name="직선 연결선 539"/>
            <p:cNvCxnSpPr>
              <a:stCxn id="97" idx="3"/>
              <a:endCxn id="88" idx="1"/>
            </p:cNvCxnSpPr>
            <p:nvPr/>
          </p:nvCxnSpPr>
          <p:spPr bwMode="auto">
            <a:xfrm flipV="1">
              <a:off x="4343704" y="3700463"/>
              <a:ext cx="270733" cy="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3" name="직선 연결선 542"/>
            <p:cNvCxnSpPr>
              <a:stCxn id="97" idx="3"/>
              <a:endCxn id="92" idx="1"/>
            </p:cNvCxnSpPr>
            <p:nvPr/>
          </p:nvCxnSpPr>
          <p:spPr bwMode="auto">
            <a:xfrm>
              <a:off x="4343704" y="3700464"/>
              <a:ext cx="270733" cy="17647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6" name="직선 연결선 545"/>
            <p:cNvCxnSpPr>
              <a:stCxn id="97" idx="3"/>
              <a:endCxn id="94" idx="1"/>
            </p:cNvCxnSpPr>
            <p:nvPr/>
          </p:nvCxnSpPr>
          <p:spPr bwMode="auto">
            <a:xfrm>
              <a:off x="4343704" y="3700464"/>
              <a:ext cx="270733" cy="35295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9" name="직선 연결선 548"/>
            <p:cNvCxnSpPr>
              <a:stCxn id="97" idx="3"/>
              <a:endCxn id="93" idx="1"/>
            </p:cNvCxnSpPr>
            <p:nvPr/>
          </p:nvCxnSpPr>
          <p:spPr bwMode="auto">
            <a:xfrm>
              <a:off x="4343704" y="3700464"/>
              <a:ext cx="270733" cy="74657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2" name="직선 연결선 551"/>
            <p:cNvCxnSpPr>
              <a:stCxn id="97" idx="3"/>
              <a:endCxn id="89" idx="1"/>
            </p:cNvCxnSpPr>
            <p:nvPr/>
          </p:nvCxnSpPr>
          <p:spPr bwMode="auto">
            <a:xfrm>
              <a:off x="4343704" y="3700464"/>
              <a:ext cx="270733" cy="92305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5" name="직선 연결선 554"/>
            <p:cNvCxnSpPr>
              <a:stCxn id="97" idx="3"/>
              <a:endCxn id="91" idx="1"/>
            </p:cNvCxnSpPr>
            <p:nvPr/>
          </p:nvCxnSpPr>
          <p:spPr bwMode="auto">
            <a:xfrm>
              <a:off x="4343704" y="3700464"/>
              <a:ext cx="270733" cy="109952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8" name="직선 연결선 557"/>
            <p:cNvCxnSpPr>
              <a:stCxn id="97" idx="3"/>
              <a:endCxn id="95" idx="1"/>
            </p:cNvCxnSpPr>
            <p:nvPr/>
          </p:nvCxnSpPr>
          <p:spPr bwMode="auto">
            <a:xfrm>
              <a:off x="4343704" y="3700464"/>
              <a:ext cx="270733" cy="127600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1" name="직선 연결선 560"/>
            <p:cNvCxnSpPr>
              <a:stCxn id="99" idx="3"/>
              <a:endCxn id="88" idx="1"/>
            </p:cNvCxnSpPr>
            <p:nvPr/>
          </p:nvCxnSpPr>
          <p:spPr bwMode="auto">
            <a:xfrm flipV="1">
              <a:off x="4343704" y="3700463"/>
              <a:ext cx="270733" cy="17647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4" name="직선 연결선 563"/>
            <p:cNvCxnSpPr>
              <a:stCxn id="99" idx="3"/>
              <a:endCxn id="87" idx="1"/>
            </p:cNvCxnSpPr>
            <p:nvPr/>
          </p:nvCxnSpPr>
          <p:spPr bwMode="auto">
            <a:xfrm flipV="1">
              <a:off x="4343704" y="3523986"/>
              <a:ext cx="270733" cy="35295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7" name="직선 연결선 566"/>
            <p:cNvCxnSpPr>
              <a:stCxn id="99" idx="3"/>
              <a:endCxn id="92" idx="1"/>
            </p:cNvCxnSpPr>
            <p:nvPr/>
          </p:nvCxnSpPr>
          <p:spPr bwMode="auto">
            <a:xfrm flipV="1">
              <a:off x="4343704" y="3876940"/>
              <a:ext cx="270733" cy="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0" name="직선 연결선 569"/>
            <p:cNvCxnSpPr>
              <a:stCxn id="99" idx="3"/>
              <a:endCxn id="94" idx="1"/>
            </p:cNvCxnSpPr>
            <p:nvPr/>
          </p:nvCxnSpPr>
          <p:spPr bwMode="auto">
            <a:xfrm>
              <a:off x="4343704" y="3876941"/>
              <a:ext cx="270733" cy="17647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3" name="직선 연결선 572"/>
            <p:cNvCxnSpPr>
              <a:stCxn id="99" idx="3"/>
              <a:endCxn id="93" idx="1"/>
            </p:cNvCxnSpPr>
            <p:nvPr/>
          </p:nvCxnSpPr>
          <p:spPr bwMode="auto">
            <a:xfrm>
              <a:off x="4343704" y="3876941"/>
              <a:ext cx="270733" cy="57009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6" name="직선 연결선 575"/>
            <p:cNvCxnSpPr>
              <a:stCxn id="99" idx="3"/>
              <a:endCxn id="89" idx="1"/>
            </p:cNvCxnSpPr>
            <p:nvPr/>
          </p:nvCxnSpPr>
          <p:spPr bwMode="auto">
            <a:xfrm>
              <a:off x="4343704" y="3876941"/>
              <a:ext cx="270733" cy="74657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9" name="직선 연결선 578"/>
            <p:cNvCxnSpPr>
              <a:stCxn id="99" idx="3"/>
              <a:endCxn id="91" idx="1"/>
            </p:cNvCxnSpPr>
            <p:nvPr/>
          </p:nvCxnSpPr>
          <p:spPr bwMode="auto">
            <a:xfrm>
              <a:off x="4343704" y="3876941"/>
              <a:ext cx="270733" cy="92305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2" name="직선 연결선 581"/>
            <p:cNvCxnSpPr>
              <a:stCxn id="99" idx="3"/>
              <a:endCxn id="95" idx="1"/>
            </p:cNvCxnSpPr>
            <p:nvPr/>
          </p:nvCxnSpPr>
          <p:spPr bwMode="auto">
            <a:xfrm>
              <a:off x="4343704" y="3876941"/>
              <a:ext cx="270733" cy="109952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5" name="직선 연결선 584"/>
            <p:cNvCxnSpPr>
              <a:stCxn id="102" idx="3"/>
              <a:endCxn id="87" idx="1"/>
            </p:cNvCxnSpPr>
            <p:nvPr/>
          </p:nvCxnSpPr>
          <p:spPr bwMode="auto">
            <a:xfrm flipV="1">
              <a:off x="4343704" y="3523986"/>
              <a:ext cx="270733" cy="529432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8" name="직선 연결선 587"/>
            <p:cNvCxnSpPr>
              <a:stCxn id="102" idx="3"/>
              <a:endCxn id="88" idx="1"/>
            </p:cNvCxnSpPr>
            <p:nvPr/>
          </p:nvCxnSpPr>
          <p:spPr bwMode="auto">
            <a:xfrm flipV="1">
              <a:off x="4343704" y="3700463"/>
              <a:ext cx="270733" cy="35295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1" name="직선 연결선 590"/>
            <p:cNvCxnSpPr>
              <a:stCxn id="102" idx="3"/>
              <a:endCxn id="92" idx="1"/>
            </p:cNvCxnSpPr>
            <p:nvPr/>
          </p:nvCxnSpPr>
          <p:spPr bwMode="auto">
            <a:xfrm flipV="1">
              <a:off x="4343704" y="3876940"/>
              <a:ext cx="270733" cy="17647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4" name="직선 연결선 593"/>
            <p:cNvCxnSpPr>
              <a:stCxn id="102" idx="3"/>
              <a:endCxn id="94" idx="1"/>
            </p:cNvCxnSpPr>
            <p:nvPr/>
          </p:nvCxnSpPr>
          <p:spPr bwMode="auto">
            <a:xfrm flipV="1">
              <a:off x="4343704" y="4053417"/>
              <a:ext cx="270733" cy="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7" name="직선 연결선 596"/>
            <p:cNvCxnSpPr>
              <a:stCxn id="102" idx="3"/>
              <a:endCxn id="93" idx="1"/>
            </p:cNvCxnSpPr>
            <p:nvPr/>
          </p:nvCxnSpPr>
          <p:spPr bwMode="auto">
            <a:xfrm>
              <a:off x="4343704" y="4053418"/>
              <a:ext cx="270733" cy="393619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0" name="직선 연결선 599"/>
            <p:cNvCxnSpPr>
              <a:stCxn id="102" idx="3"/>
              <a:endCxn id="89" idx="1"/>
            </p:cNvCxnSpPr>
            <p:nvPr/>
          </p:nvCxnSpPr>
          <p:spPr bwMode="auto">
            <a:xfrm>
              <a:off x="4343704" y="4053418"/>
              <a:ext cx="270733" cy="57009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3" name="직선 연결선 602"/>
            <p:cNvCxnSpPr>
              <a:stCxn id="102" idx="3"/>
              <a:endCxn id="91" idx="1"/>
            </p:cNvCxnSpPr>
            <p:nvPr/>
          </p:nvCxnSpPr>
          <p:spPr bwMode="auto">
            <a:xfrm>
              <a:off x="4343704" y="4053418"/>
              <a:ext cx="270733" cy="74657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6" name="직선 연결선 605"/>
            <p:cNvCxnSpPr>
              <a:stCxn id="102" idx="3"/>
              <a:endCxn id="95" idx="1"/>
            </p:cNvCxnSpPr>
            <p:nvPr/>
          </p:nvCxnSpPr>
          <p:spPr bwMode="auto">
            <a:xfrm>
              <a:off x="4343704" y="4053418"/>
              <a:ext cx="270733" cy="92305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9" name="직선 연결선 608"/>
            <p:cNvCxnSpPr>
              <a:stCxn id="100" idx="3"/>
              <a:endCxn id="87" idx="1"/>
            </p:cNvCxnSpPr>
            <p:nvPr/>
          </p:nvCxnSpPr>
          <p:spPr bwMode="auto">
            <a:xfrm flipV="1">
              <a:off x="4343704" y="3523986"/>
              <a:ext cx="270733" cy="923052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2" name="직선 연결선 611"/>
            <p:cNvCxnSpPr>
              <a:stCxn id="100" idx="3"/>
              <a:endCxn id="88" idx="1"/>
            </p:cNvCxnSpPr>
            <p:nvPr/>
          </p:nvCxnSpPr>
          <p:spPr bwMode="auto">
            <a:xfrm flipV="1">
              <a:off x="4343704" y="3700463"/>
              <a:ext cx="270733" cy="74657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5" name="직선 연결선 614"/>
            <p:cNvCxnSpPr>
              <a:stCxn id="100" idx="3"/>
              <a:endCxn id="92" idx="1"/>
            </p:cNvCxnSpPr>
            <p:nvPr/>
          </p:nvCxnSpPr>
          <p:spPr bwMode="auto">
            <a:xfrm flipV="1">
              <a:off x="4343704" y="3876940"/>
              <a:ext cx="270733" cy="57009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8" name="직선 연결선 617"/>
            <p:cNvCxnSpPr>
              <a:stCxn id="100" idx="3"/>
              <a:endCxn id="94" idx="1"/>
            </p:cNvCxnSpPr>
            <p:nvPr/>
          </p:nvCxnSpPr>
          <p:spPr bwMode="auto">
            <a:xfrm flipV="1">
              <a:off x="4343704" y="4053417"/>
              <a:ext cx="270733" cy="39362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1" name="직선 연결선 620"/>
            <p:cNvCxnSpPr>
              <a:stCxn id="100" idx="3"/>
              <a:endCxn id="93" idx="1"/>
            </p:cNvCxnSpPr>
            <p:nvPr/>
          </p:nvCxnSpPr>
          <p:spPr bwMode="auto">
            <a:xfrm flipV="1">
              <a:off x="4343704" y="4447037"/>
              <a:ext cx="270733" cy="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4" name="직선 연결선 623"/>
            <p:cNvCxnSpPr>
              <a:stCxn id="100" idx="3"/>
              <a:endCxn id="89" idx="1"/>
            </p:cNvCxnSpPr>
            <p:nvPr/>
          </p:nvCxnSpPr>
          <p:spPr bwMode="auto">
            <a:xfrm>
              <a:off x="4343704" y="4447038"/>
              <a:ext cx="270733" cy="17647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7" name="직선 연결선 626"/>
            <p:cNvCxnSpPr>
              <a:stCxn id="100" idx="3"/>
              <a:endCxn id="91" idx="1"/>
            </p:cNvCxnSpPr>
            <p:nvPr/>
          </p:nvCxnSpPr>
          <p:spPr bwMode="auto">
            <a:xfrm>
              <a:off x="4343704" y="4447038"/>
              <a:ext cx="270733" cy="35295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0" name="직선 연결선 629"/>
            <p:cNvCxnSpPr>
              <a:stCxn id="100" idx="3"/>
              <a:endCxn id="95" idx="1"/>
            </p:cNvCxnSpPr>
            <p:nvPr/>
          </p:nvCxnSpPr>
          <p:spPr bwMode="auto">
            <a:xfrm>
              <a:off x="4343704" y="4447038"/>
              <a:ext cx="270733" cy="52943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3" name="직선 연결선 632"/>
            <p:cNvCxnSpPr>
              <a:stCxn id="98" idx="3"/>
              <a:endCxn id="87" idx="1"/>
            </p:cNvCxnSpPr>
            <p:nvPr/>
          </p:nvCxnSpPr>
          <p:spPr bwMode="auto">
            <a:xfrm flipV="1">
              <a:off x="4343704" y="3523986"/>
              <a:ext cx="270733" cy="1099529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6" name="직선 연결선 635"/>
            <p:cNvCxnSpPr>
              <a:stCxn id="98" idx="3"/>
              <a:endCxn id="88" idx="1"/>
            </p:cNvCxnSpPr>
            <p:nvPr/>
          </p:nvCxnSpPr>
          <p:spPr bwMode="auto">
            <a:xfrm flipV="1">
              <a:off x="4343704" y="3700463"/>
              <a:ext cx="270733" cy="923052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9" name="직선 연결선 638"/>
            <p:cNvCxnSpPr>
              <a:stCxn id="98" idx="3"/>
              <a:endCxn id="92" idx="1"/>
            </p:cNvCxnSpPr>
            <p:nvPr/>
          </p:nvCxnSpPr>
          <p:spPr bwMode="auto">
            <a:xfrm flipV="1">
              <a:off x="4343704" y="3876940"/>
              <a:ext cx="270733" cy="74657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2" name="직선 연결선 641"/>
            <p:cNvCxnSpPr>
              <a:stCxn id="98" idx="3"/>
              <a:endCxn id="94" idx="1"/>
            </p:cNvCxnSpPr>
            <p:nvPr/>
          </p:nvCxnSpPr>
          <p:spPr bwMode="auto">
            <a:xfrm flipV="1">
              <a:off x="4343704" y="4053417"/>
              <a:ext cx="270733" cy="57009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5" name="직선 연결선 644"/>
            <p:cNvCxnSpPr>
              <a:stCxn id="98" idx="3"/>
              <a:endCxn id="93" idx="1"/>
            </p:cNvCxnSpPr>
            <p:nvPr/>
          </p:nvCxnSpPr>
          <p:spPr bwMode="auto">
            <a:xfrm flipV="1">
              <a:off x="4343704" y="4447037"/>
              <a:ext cx="270733" cy="17647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8" name="직선 연결선 647"/>
            <p:cNvCxnSpPr>
              <a:stCxn id="98" idx="3"/>
              <a:endCxn id="89" idx="1"/>
            </p:cNvCxnSpPr>
            <p:nvPr/>
          </p:nvCxnSpPr>
          <p:spPr bwMode="auto">
            <a:xfrm flipV="1">
              <a:off x="4343704" y="4623514"/>
              <a:ext cx="270733" cy="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1" name="직선 연결선 650"/>
            <p:cNvCxnSpPr>
              <a:stCxn id="98" idx="3"/>
              <a:endCxn id="91" idx="1"/>
            </p:cNvCxnSpPr>
            <p:nvPr/>
          </p:nvCxnSpPr>
          <p:spPr bwMode="auto">
            <a:xfrm>
              <a:off x="4343704" y="4623515"/>
              <a:ext cx="270733" cy="17647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4" name="직선 연결선 653"/>
            <p:cNvCxnSpPr>
              <a:stCxn id="98" idx="3"/>
              <a:endCxn id="95" idx="1"/>
            </p:cNvCxnSpPr>
            <p:nvPr/>
          </p:nvCxnSpPr>
          <p:spPr bwMode="auto">
            <a:xfrm>
              <a:off x="4343704" y="4623515"/>
              <a:ext cx="270733" cy="35295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7" name="직선 연결선 656"/>
            <p:cNvCxnSpPr>
              <a:stCxn id="101" idx="3"/>
              <a:endCxn id="87" idx="1"/>
            </p:cNvCxnSpPr>
            <p:nvPr/>
          </p:nvCxnSpPr>
          <p:spPr bwMode="auto">
            <a:xfrm flipV="1">
              <a:off x="4343704" y="3523986"/>
              <a:ext cx="270733" cy="127600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0" name="직선 연결선 659"/>
            <p:cNvCxnSpPr>
              <a:stCxn id="101" idx="3"/>
              <a:endCxn id="88" idx="1"/>
            </p:cNvCxnSpPr>
            <p:nvPr/>
          </p:nvCxnSpPr>
          <p:spPr bwMode="auto">
            <a:xfrm flipV="1">
              <a:off x="4343704" y="3700463"/>
              <a:ext cx="270733" cy="1099529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3" name="직선 연결선 662"/>
            <p:cNvCxnSpPr>
              <a:stCxn id="101" idx="3"/>
              <a:endCxn id="92" idx="1"/>
            </p:cNvCxnSpPr>
            <p:nvPr/>
          </p:nvCxnSpPr>
          <p:spPr bwMode="auto">
            <a:xfrm flipV="1">
              <a:off x="4343704" y="3876940"/>
              <a:ext cx="270733" cy="923052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6" name="직선 연결선 665"/>
            <p:cNvCxnSpPr>
              <a:stCxn id="101" idx="3"/>
              <a:endCxn id="94" idx="1"/>
            </p:cNvCxnSpPr>
            <p:nvPr/>
          </p:nvCxnSpPr>
          <p:spPr bwMode="auto">
            <a:xfrm flipV="1">
              <a:off x="4343704" y="4053417"/>
              <a:ext cx="270733" cy="74657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9" name="직선 연결선 668"/>
            <p:cNvCxnSpPr>
              <a:stCxn id="101" idx="3"/>
              <a:endCxn id="93" idx="1"/>
            </p:cNvCxnSpPr>
            <p:nvPr/>
          </p:nvCxnSpPr>
          <p:spPr bwMode="auto">
            <a:xfrm flipV="1">
              <a:off x="4343704" y="4447037"/>
              <a:ext cx="270733" cy="35295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2" name="직선 연결선 671"/>
            <p:cNvCxnSpPr>
              <a:stCxn id="101" idx="3"/>
              <a:endCxn id="89" idx="1"/>
            </p:cNvCxnSpPr>
            <p:nvPr/>
          </p:nvCxnSpPr>
          <p:spPr bwMode="auto">
            <a:xfrm flipV="1">
              <a:off x="4343704" y="4623514"/>
              <a:ext cx="270733" cy="17647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5" name="직선 연결선 674"/>
            <p:cNvCxnSpPr>
              <a:stCxn id="101" idx="3"/>
              <a:endCxn id="91" idx="1"/>
            </p:cNvCxnSpPr>
            <p:nvPr/>
          </p:nvCxnSpPr>
          <p:spPr bwMode="auto">
            <a:xfrm flipV="1">
              <a:off x="4343704" y="4799991"/>
              <a:ext cx="270733" cy="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8" name="직선 연결선 677"/>
            <p:cNvCxnSpPr>
              <a:stCxn id="101" idx="3"/>
              <a:endCxn id="95" idx="1"/>
            </p:cNvCxnSpPr>
            <p:nvPr/>
          </p:nvCxnSpPr>
          <p:spPr bwMode="auto">
            <a:xfrm>
              <a:off x="4343704" y="4799992"/>
              <a:ext cx="270733" cy="17647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1" name="직선 연결선 680"/>
            <p:cNvCxnSpPr>
              <a:stCxn id="94" idx="3"/>
              <a:endCxn id="34" idx="1"/>
            </p:cNvCxnSpPr>
            <p:nvPr/>
          </p:nvCxnSpPr>
          <p:spPr bwMode="auto">
            <a:xfrm flipV="1">
              <a:off x="4794437" y="3574252"/>
              <a:ext cx="270732" cy="47916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4" name="직선 연결선 683"/>
            <p:cNvCxnSpPr>
              <a:stCxn id="93" idx="3"/>
              <a:endCxn id="34" idx="1"/>
            </p:cNvCxnSpPr>
            <p:nvPr/>
          </p:nvCxnSpPr>
          <p:spPr bwMode="auto">
            <a:xfrm flipV="1">
              <a:off x="4794437" y="3574252"/>
              <a:ext cx="270732" cy="87278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7" name="직선 연결선 686"/>
            <p:cNvCxnSpPr>
              <a:stCxn id="87" idx="3"/>
              <a:endCxn id="37" idx="1"/>
            </p:cNvCxnSpPr>
            <p:nvPr/>
          </p:nvCxnSpPr>
          <p:spPr bwMode="auto">
            <a:xfrm>
              <a:off x="4794437" y="3523986"/>
              <a:ext cx="270732" cy="109691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0" name="직선 연결선 689"/>
            <p:cNvCxnSpPr>
              <a:stCxn id="87" idx="3"/>
              <a:endCxn id="35" idx="1"/>
            </p:cNvCxnSpPr>
            <p:nvPr/>
          </p:nvCxnSpPr>
          <p:spPr bwMode="auto">
            <a:xfrm>
              <a:off x="4794437" y="3523986"/>
              <a:ext cx="270732" cy="140419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3" name="직선 연결선 692"/>
            <p:cNvCxnSpPr>
              <a:stCxn id="88" idx="3"/>
              <a:endCxn id="37" idx="1"/>
            </p:cNvCxnSpPr>
            <p:nvPr/>
          </p:nvCxnSpPr>
          <p:spPr bwMode="auto">
            <a:xfrm>
              <a:off x="4794437" y="3700463"/>
              <a:ext cx="270732" cy="92043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6" name="직선 연결선 695"/>
            <p:cNvCxnSpPr>
              <a:stCxn id="88" idx="3"/>
              <a:endCxn id="35" idx="1"/>
            </p:cNvCxnSpPr>
            <p:nvPr/>
          </p:nvCxnSpPr>
          <p:spPr bwMode="auto">
            <a:xfrm>
              <a:off x="4794437" y="3700463"/>
              <a:ext cx="270732" cy="122772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9" name="직선 연결선 698"/>
            <p:cNvCxnSpPr>
              <a:stCxn id="94" idx="3"/>
              <a:endCxn id="36" idx="1"/>
            </p:cNvCxnSpPr>
            <p:nvPr/>
          </p:nvCxnSpPr>
          <p:spPr bwMode="auto">
            <a:xfrm flipV="1">
              <a:off x="4794437" y="3881534"/>
              <a:ext cx="270732" cy="17188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2" name="직선 연결선 701"/>
            <p:cNvCxnSpPr>
              <a:stCxn id="93" idx="3"/>
              <a:endCxn id="36" idx="1"/>
            </p:cNvCxnSpPr>
            <p:nvPr/>
          </p:nvCxnSpPr>
          <p:spPr bwMode="auto">
            <a:xfrm flipV="1">
              <a:off x="4794437" y="3881534"/>
              <a:ext cx="270732" cy="56550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5" name="직선 연결선 704"/>
            <p:cNvCxnSpPr>
              <a:stCxn id="89" idx="3"/>
              <a:endCxn id="34" idx="1"/>
            </p:cNvCxnSpPr>
            <p:nvPr/>
          </p:nvCxnSpPr>
          <p:spPr bwMode="auto">
            <a:xfrm flipV="1">
              <a:off x="4794437" y="3574252"/>
              <a:ext cx="270732" cy="1049262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8" name="직선 연결선 707"/>
            <p:cNvCxnSpPr>
              <a:stCxn id="89" idx="3"/>
              <a:endCxn id="36" idx="1"/>
            </p:cNvCxnSpPr>
            <p:nvPr/>
          </p:nvCxnSpPr>
          <p:spPr bwMode="auto">
            <a:xfrm flipV="1">
              <a:off x="4794437" y="3881534"/>
              <a:ext cx="270732" cy="74198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1" name="직선 연결선 710"/>
            <p:cNvCxnSpPr>
              <a:stCxn id="89" idx="3"/>
              <a:endCxn id="37" idx="1"/>
            </p:cNvCxnSpPr>
            <p:nvPr/>
          </p:nvCxnSpPr>
          <p:spPr bwMode="auto">
            <a:xfrm flipV="1">
              <a:off x="4794437" y="4620900"/>
              <a:ext cx="270732" cy="261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4" name="직선 연결선 713"/>
            <p:cNvCxnSpPr>
              <a:stCxn id="89" idx="3"/>
              <a:endCxn id="35" idx="1"/>
            </p:cNvCxnSpPr>
            <p:nvPr/>
          </p:nvCxnSpPr>
          <p:spPr bwMode="auto">
            <a:xfrm>
              <a:off x="4794437" y="4623514"/>
              <a:ext cx="270732" cy="304669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7" name="직선 연결선 716"/>
            <p:cNvCxnSpPr>
              <a:stCxn id="91" idx="3"/>
              <a:endCxn id="34" idx="1"/>
            </p:cNvCxnSpPr>
            <p:nvPr/>
          </p:nvCxnSpPr>
          <p:spPr bwMode="auto">
            <a:xfrm flipV="1">
              <a:off x="4794437" y="3574252"/>
              <a:ext cx="270732" cy="1225739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0" name="직선 연결선 719"/>
            <p:cNvCxnSpPr>
              <a:stCxn id="91" idx="3"/>
              <a:endCxn id="36" idx="1"/>
            </p:cNvCxnSpPr>
            <p:nvPr/>
          </p:nvCxnSpPr>
          <p:spPr bwMode="auto">
            <a:xfrm flipV="1">
              <a:off x="4794437" y="3881534"/>
              <a:ext cx="270732" cy="91845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3" name="직선 연결선 722"/>
            <p:cNvCxnSpPr>
              <a:stCxn id="91" idx="3"/>
              <a:endCxn id="37" idx="1"/>
            </p:cNvCxnSpPr>
            <p:nvPr/>
          </p:nvCxnSpPr>
          <p:spPr bwMode="auto">
            <a:xfrm flipV="1">
              <a:off x="4794437" y="4620900"/>
              <a:ext cx="270732" cy="179091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6" name="직선 연결선 725"/>
            <p:cNvCxnSpPr>
              <a:stCxn id="91" idx="3"/>
              <a:endCxn id="35" idx="1"/>
            </p:cNvCxnSpPr>
            <p:nvPr/>
          </p:nvCxnSpPr>
          <p:spPr bwMode="auto">
            <a:xfrm>
              <a:off x="4794437" y="4799991"/>
              <a:ext cx="270732" cy="128192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9" name="직선 연결선 728"/>
            <p:cNvCxnSpPr>
              <a:stCxn id="95" idx="3"/>
              <a:endCxn id="34" idx="1"/>
            </p:cNvCxnSpPr>
            <p:nvPr/>
          </p:nvCxnSpPr>
          <p:spPr bwMode="auto">
            <a:xfrm flipV="1">
              <a:off x="4794437" y="3574252"/>
              <a:ext cx="270732" cy="1402217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2" name="직선 연결선 731"/>
            <p:cNvCxnSpPr>
              <a:stCxn id="95" idx="3"/>
              <a:endCxn id="36" idx="1"/>
            </p:cNvCxnSpPr>
            <p:nvPr/>
          </p:nvCxnSpPr>
          <p:spPr bwMode="auto">
            <a:xfrm flipV="1">
              <a:off x="4794437" y="3881534"/>
              <a:ext cx="270732" cy="109493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5" name="직선 연결선 734"/>
            <p:cNvCxnSpPr>
              <a:stCxn id="95" idx="3"/>
              <a:endCxn id="37" idx="1"/>
            </p:cNvCxnSpPr>
            <p:nvPr/>
          </p:nvCxnSpPr>
          <p:spPr bwMode="auto">
            <a:xfrm flipV="1">
              <a:off x="4794437" y="4620900"/>
              <a:ext cx="270732" cy="355569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8" name="직선 연결선 737"/>
            <p:cNvCxnSpPr>
              <a:stCxn id="95" idx="3"/>
              <a:endCxn id="35" idx="1"/>
            </p:cNvCxnSpPr>
            <p:nvPr/>
          </p:nvCxnSpPr>
          <p:spPr bwMode="auto">
            <a:xfrm flipV="1">
              <a:off x="4794437" y="4928183"/>
              <a:ext cx="270732" cy="4828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1" name="TextBox 740"/>
            <p:cNvSpPr txBox="1"/>
            <p:nvPr/>
          </p:nvSpPr>
          <p:spPr>
            <a:xfrm>
              <a:off x="1774672" y="5052605"/>
              <a:ext cx="50815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dirty="0" smtClean="0"/>
                <a:t>64 / 128</a:t>
              </a:r>
              <a:endParaRPr lang="ko-KR" altLang="en-US" sz="1100" dirty="0"/>
            </a:p>
          </p:txBody>
        </p:sp>
        <p:sp>
          <p:nvSpPr>
            <p:cNvPr id="742" name="TextBox 741"/>
            <p:cNvSpPr txBox="1"/>
            <p:nvPr/>
          </p:nvSpPr>
          <p:spPr>
            <a:xfrm>
              <a:off x="2372565" y="5052605"/>
              <a:ext cx="15709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dirty="0" smtClean="0"/>
                <a:t>32</a:t>
              </a:r>
              <a:endParaRPr lang="ko-KR" altLang="en-US" sz="1100" dirty="0"/>
            </a:p>
          </p:txBody>
        </p:sp>
        <p:sp>
          <p:nvSpPr>
            <p:cNvPr id="743" name="TextBox 742"/>
            <p:cNvSpPr txBox="1"/>
            <p:nvPr/>
          </p:nvSpPr>
          <p:spPr>
            <a:xfrm>
              <a:off x="2823298" y="5047143"/>
              <a:ext cx="15709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dirty="0" smtClean="0"/>
                <a:t>16</a:t>
              </a:r>
              <a:endParaRPr lang="ko-KR" altLang="en-US" sz="1100" dirty="0"/>
            </a:p>
          </p:txBody>
        </p:sp>
        <p:sp>
          <p:nvSpPr>
            <p:cNvPr id="744" name="TextBox 743"/>
            <p:cNvSpPr txBox="1"/>
            <p:nvPr/>
          </p:nvSpPr>
          <p:spPr>
            <a:xfrm>
              <a:off x="3313304" y="5047143"/>
              <a:ext cx="78548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dirty="0" smtClean="0"/>
                <a:t>8</a:t>
              </a:r>
              <a:endParaRPr lang="ko-KR" altLang="en-US" sz="1100" dirty="0"/>
            </a:p>
          </p:txBody>
        </p:sp>
        <p:sp>
          <p:nvSpPr>
            <p:cNvPr id="745" name="TextBox 744"/>
            <p:cNvSpPr txBox="1"/>
            <p:nvPr/>
          </p:nvSpPr>
          <p:spPr>
            <a:xfrm>
              <a:off x="3724048" y="5047143"/>
              <a:ext cx="15709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dirty="0" smtClean="0"/>
                <a:t>16</a:t>
              </a:r>
              <a:endParaRPr lang="ko-KR" altLang="en-US" sz="1100" dirty="0"/>
            </a:p>
          </p:txBody>
        </p:sp>
        <p:sp>
          <p:nvSpPr>
            <p:cNvPr id="746" name="TextBox 745"/>
            <p:cNvSpPr txBox="1"/>
            <p:nvPr/>
          </p:nvSpPr>
          <p:spPr>
            <a:xfrm>
              <a:off x="4178272" y="5047143"/>
              <a:ext cx="15709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dirty="0" smtClean="0"/>
                <a:t>32</a:t>
              </a:r>
              <a:endParaRPr lang="ko-KR" altLang="en-US" sz="1100" dirty="0"/>
            </a:p>
          </p:txBody>
        </p:sp>
        <p:sp>
          <p:nvSpPr>
            <p:cNvPr id="747" name="TextBox 746"/>
            <p:cNvSpPr txBox="1"/>
            <p:nvPr/>
          </p:nvSpPr>
          <p:spPr>
            <a:xfrm>
              <a:off x="4485374" y="5048326"/>
              <a:ext cx="431208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100" dirty="0" smtClean="0"/>
                <a:t>64/128</a:t>
              </a:r>
              <a:endParaRPr lang="ko-KR" altLang="en-US" sz="11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49" name="표 7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855138"/>
                  </p:ext>
                </p:extLst>
              </p:nvPr>
            </p:nvGraphicFramePr>
            <p:xfrm>
              <a:off x="7836271" y="3148788"/>
              <a:ext cx="4015898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2460">
                      <a:extLst>
                        <a:ext uri="{9D8B030D-6E8A-4147-A177-3AD203B41FA5}">
                          <a16:colId xmlns:a16="http://schemas.microsoft.com/office/drawing/2014/main" val="2643303449"/>
                        </a:ext>
                      </a:extLst>
                    </a:gridCol>
                    <a:gridCol w="560831">
                      <a:extLst>
                        <a:ext uri="{9D8B030D-6E8A-4147-A177-3AD203B41FA5}">
                          <a16:colId xmlns:a16="http://schemas.microsoft.com/office/drawing/2014/main" val="2618046781"/>
                        </a:ext>
                      </a:extLst>
                    </a:gridCol>
                    <a:gridCol w="560831">
                      <a:extLst>
                        <a:ext uri="{9D8B030D-6E8A-4147-A177-3AD203B41FA5}">
                          <a16:colId xmlns:a16="http://schemas.microsoft.com/office/drawing/2014/main" val="538264162"/>
                        </a:ext>
                      </a:extLst>
                    </a:gridCol>
                    <a:gridCol w="560831">
                      <a:extLst>
                        <a:ext uri="{9D8B030D-6E8A-4147-A177-3AD203B41FA5}">
                          <a16:colId xmlns:a16="http://schemas.microsoft.com/office/drawing/2014/main" val="343291147"/>
                        </a:ext>
                      </a:extLst>
                    </a:gridCol>
                    <a:gridCol w="117462">
                      <a:extLst>
                        <a:ext uri="{9D8B030D-6E8A-4147-A177-3AD203B41FA5}">
                          <a16:colId xmlns:a16="http://schemas.microsoft.com/office/drawing/2014/main" val="1138458836"/>
                        </a:ext>
                      </a:extLst>
                    </a:gridCol>
                    <a:gridCol w="601161">
                      <a:extLst>
                        <a:ext uri="{9D8B030D-6E8A-4147-A177-3AD203B41FA5}">
                          <a16:colId xmlns:a16="http://schemas.microsoft.com/office/drawing/2014/main" val="2399128573"/>
                        </a:ext>
                      </a:extLst>
                    </a:gridCol>
                    <a:gridCol w="601161">
                      <a:extLst>
                        <a:ext uri="{9D8B030D-6E8A-4147-A177-3AD203B41FA5}">
                          <a16:colId xmlns:a16="http://schemas.microsoft.com/office/drawing/2014/main" val="2148905831"/>
                        </a:ext>
                      </a:extLst>
                    </a:gridCol>
                    <a:gridCol w="601161">
                      <a:extLst>
                        <a:ext uri="{9D8B030D-6E8A-4147-A177-3AD203B41FA5}">
                          <a16:colId xmlns:a16="http://schemas.microsoft.com/office/drawing/2014/main" val="3738025697"/>
                        </a:ext>
                      </a:extLst>
                    </a:gridCol>
                  </a:tblGrid>
                  <a:tr h="27432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7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Test </a:t>
                          </a:r>
                          <a:r>
                            <a:rPr lang="en-US" altLang="ko-KR" sz="1200" dirty="0" smtClean="0"/>
                            <a:t>AUC</a:t>
                          </a:r>
                          <a:r>
                            <a:rPr lang="en-US" altLang="ko-KR" sz="1200" baseline="0" dirty="0" smtClean="0"/>
                            <a:t> when the cut-off probability is 0.3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828709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Event:</a:t>
                          </a:r>
                          <a:r>
                            <a:rPr lang="en-US" altLang="ko-KR" sz="1200" baseline="0" dirty="0"/>
                            <a:t> Mild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aseline="0" dirty="0"/>
                            <a:t>Event: Severe or Death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210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201790"/>
                      </a:ext>
                    </a:extLst>
                  </a:tr>
                  <a:tr h="274320">
                    <a:tc gridSpan="8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i="1" dirty="0" smtClean="0"/>
                            <a:t>Number</a:t>
                          </a:r>
                          <a:r>
                            <a:rPr lang="en-US" altLang="ko-KR" sz="1200" i="1" baseline="0" dirty="0" smtClean="0"/>
                            <a:t> of nodes </a:t>
                          </a:r>
                          <a:r>
                            <a:rPr lang="en-US" altLang="ko-KR" sz="1200" i="1" baseline="0" dirty="0" smtClean="0"/>
                            <a:t>in </a:t>
                          </a:r>
                          <a:r>
                            <a:rPr lang="en-US" altLang="ko-KR" sz="1200" i="1" baseline="0" dirty="0" smtClean="0"/>
                            <a:t>the f</a:t>
                          </a:r>
                          <a:r>
                            <a:rPr lang="en-US" altLang="ko-KR" sz="1200" i="1" dirty="0" smtClean="0"/>
                            <a:t>irst</a:t>
                          </a:r>
                          <a:r>
                            <a:rPr lang="en-US" altLang="ko-KR" sz="1200" i="1" baseline="0" dirty="0" smtClean="0"/>
                            <a:t> layer of encoder = 64</a:t>
                          </a:r>
                          <a:endParaRPr lang="ko-KR" altLang="en-US" sz="1200" i="1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75422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0.5785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0.6115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6860637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accent1"/>
                              </a:solidFill>
                            </a:rPr>
                            <a:t>0.5804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0.5790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accent1"/>
                              </a:solidFill>
                            </a:rPr>
                            <a:t>0.6149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0.6133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198557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0.5777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0.6129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036657"/>
                      </a:ext>
                    </a:extLst>
                  </a:tr>
                  <a:tr h="274320">
                    <a:tc gridSpan="8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i="1" dirty="0" smtClean="0"/>
                            <a:t>Number</a:t>
                          </a:r>
                          <a:r>
                            <a:rPr lang="en-US" altLang="ko-KR" sz="1200" i="1" baseline="0" dirty="0" smtClean="0"/>
                            <a:t> of nodes in the f</a:t>
                          </a:r>
                          <a:r>
                            <a:rPr lang="en-US" altLang="ko-KR" sz="1200" i="1" dirty="0" smtClean="0"/>
                            <a:t>irst</a:t>
                          </a:r>
                          <a:r>
                            <a:rPr lang="en-US" altLang="ko-KR" sz="1200" i="1" baseline="0" dirty="0" smtClean="0"/>
                            <a:t> layer of encoder = 128</a:t>
                          </a:r>
                          <a:endParaRPr lang="ko-KR" altLang="en-US" sz="1200" i="1" dirty="0" smtClean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55711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accent1"/>
                              </a:solidFill>
                            </a:rPr>
                            <a:t>0.5778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0.5771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0.6153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accent1"/>
                              </a:solidFill>
                            </a:rPr>
                            <a:t>0.6176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8078113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0.5753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0.6120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33272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kumimoji="0" lang="en-US" altLang="ko-KR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41414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41414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kumimoji="0" lang="en-US" altLang="ko-KR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41414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41414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330804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49" name="표 7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8855138"/>
                  </p:ext>
                </p:extLst>
              </p:nvPr>
            </p:nvGraphicFramePr>
            <p:xfrm>
              <a:off x="7836271" y="3148788"/>
              <a:ext cx="4015898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2460">
                      <a:extLst>
                        <a:ext uri="{9D8B030D-6E8A-4147-A177-3AD203B41FA5}">
                          <a16:colId xmlns:a16="http://schemas.microsoft.com/office/drawing/2014/main" val="2643303449"/>
                        </a:ext>
                      </a:extLst>
                    </a:gridCol>
                    <a:gridCol w="560831">
                      <a:extLst>
                        <a:ext uri="{9D8B030D-6E8A-4147-A177-3AD203B41FA5}">
                          <a16:colId xmlns:a16="http://schemas.microsoft.com/office/drawing/2014/main" val="2618046781"/>
                        </a:ext>
                      </a:extLst>
                    </a:gridCol>
                    <a:gridCol w="560831">
                      <a:extLst>
                        <a:ext uri="{9D8B030D-6E8A-4147-A177-3AD203B41FA5}">
                          <a16:colId xmlns:a16="http://schemas.microsoft.com/office/drawing/2014/main" val="538264162"/>
                        </a:ext>
                      </a:extLst>
                    </a:gridCol>
                    <a:gridCol w="560831">
                      <a:extLst>
                        <a:ext uri="{9D8B030D-6E8A-4147-A177-3AD203B41FA5}">
                          <a16:colId xmlns:a16="http://schemas.microsoft.com/office/drawing/2014/main" val="343291147"/>
                        </a:ext>
                      </a:extLst>
                    </a:gridCol>
                    <a:gridCol w="117462">
                      <a:extLst>
                        <a:ext uri="{9D8B030D-6E8A-4147-A177-3AD203B41FA5}">
                          <a16:colId xmlns:a16="http://schemas.microsoft.com/office/drawing/2014/main" val="1138458836"/>
                        </a:ext>
                      </a:extLst>
                    </a:gridCol>
                    <a:gridCol w="601161">
                      <a:extLst>
                        <a:ext uri="{9D8B030D-6E8A-4147-A177-3AD203B41FA5}">
                          <a16:colId xmlns:a16="http://schemas.microsoft.com/office/drawing/2014/main" val="2399128573"/>
                        </a:ext>
                      </a:extLst>
                    </a:gridCol>
                    <a:gridCol w="601161">
                      <a:extLst>
                        <a:ext uri="{9D8B030D-6E8A-4147-A177-3AD203B41FA5}">
                          <a16:colId xmlns:a16="http://schemas.microsoft.com/office/drawing/2014/main" val="2148905831"/>
                        </a:ext>
                      </a:extLst>
                    </a:gridCol>
                    <a:gridCol w="601161">
                      <a:extLst>
                        <a:ext uri="{9D8B030D-6E8A-4147-A177-3AD203B41FA5}">
                          <a16:colId xmlns:a16="http://schemas.microsoft.com/office/drawing/2014/main" val="3738025697"/>
                        </a:ext>
                      </a:extLst>
                    </a:gridCol>
                  </a:tblGrid>
                  <a:tr h="27432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7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Test </a:t>
                          </a:r>
                          <a:r>
                            <a:rPr lang="en-US" altLang="ko-KR" sz="1200" dirty="0" smtClean="0"/>
                            <a:t>AUC</a:t>
                          </a:r>
                          <a:r>
                            <a:rPr lang="en-US" altLang="ko-KR" sz="1200" baseline="0" dirty="0" smtClean="0"/>
                            <a:t> when the cut-off probability is 0.3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2828709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Event:</a:t>
                          </a:r>
                          <a:r>
                            <a:rPr lang="en-US" altLang="ko-KR" sz="1200" baseline="0" dirty="0"/>
                            <a:t> Mild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aseline="0" dirty="0"/>
                            <a:t>Event: Severe or Death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7210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t="-202222" r="-87205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6201790"/>
                      </a:ext>
                    </a:extLst>
                  </a:tr>
                  <a:tr h="274320">
                    <a:tc gridSpan="8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i="1" dirty="0" smtClean="0"/>
                            <a:t>Number</a:t>
                          </a:r>
                          <a:r>
                            <a:rPr lang="en-US" altLang="ko-KR" sz="1200" i="1" baseline="0" dirty="0" smtClean="0"/>
                            <a:t> of nodes </a:t>
                          </a:r>
                          <a:r>
                            <a:rPr lang="en-US" altLang="ko-KR" sz="1200" i="1" baseline="0" dirty="0" smtClean="0"/>
                            <a:t>in </a:t>
                          </a:r>
                          <a:r>
                            <a:rPr lang="en-US" altLang="ko-KR" sz="1200" i="1" baseline="0" dirty="0" smtClean="0"/>
                            <a:t>the f</a:t>
                          </a:r>
                          <a:r>
                            <a:rPr lang="en-US" altLang="ko-KR" sz="1200" i="1" dirty="0" smtClean="0"/>
                            <a:t>irst</a:t>
                          </a:r>
                          <a:r>
                            <a:rPr lang="en-US" altLang="ko-KR" sz="1200" i="1" baseline="0" dirty="0" smtClean="0"/>
                            <a:t> layer of encoder = 64</a:t>
                          </a:r>
                          <a:endParaRPr lang="ko-KR" altLang="en-US" sz="1200" i="1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75422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0.5785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0.6115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6860637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accent1"/>
                              </a:solidFill>
                            </a:rPr>
                            <a:t>0.5804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0.5790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accent1"/>
                              </a:solidFill>
                            </a:rPr>
                            <a:t>0.6149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0.6133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198557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0.5777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0.6129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036657"/>
                      </a:ext>
                    </a:extLst>
                  </a:tr>
                  <a:tr h="274320">
                    <a:tc gridSpan="8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i="1" dirty="0" smtClean="0"/>
                            <a:t>Number</a:t>
                          </a:r>
                          <a:r>
                            <a:rPr lang="en-US" altLang="ko-KR" sz="1200" i="1" baseline="0" dirty="0" smtClean="0"/>
                            <a:t> of nodes in the f</a:t>
                          </a:r>
                          <a:r>
                            <a:rPr lang="en-US" altLang="ko-KR" sz="1200" i="1" dirty="0" smtClean="0"/>
                            <a:t>irst</a:t>
                          </a:r>
                          <a:r>
                            <a:rPr lang="en-US" altLang="ko-KR" sz="1200" i="1" baseline="0" dirty="0" smtClean="0"/>
                            <a:t> layer of encoder = 128</a:t>
                          </a:r>
                          <a:endParaRPr lang="ko-KR" altLang="en-US" sz="1200" i="1" dirty="0" smtClean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355711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16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accent1"/>
                              </a:solidFill>
                            </a:rPr>
                            <a:t>0.5778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0.5771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0.6153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accent1"/>
                              </a:solidFill>
                            </a:rPr>
                            <a:t>0.6176</a:t>
                          </a:r>
                          <a:endParaRPr lang="ko-KR" altLang="en-US" sz="12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8078113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32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0.5753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0.6120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6332725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64</a:t>
                          </a:r>
                          <a:endParaRPr lang="ko-KR" altLang="en-US" sz="1200" dirty="0"/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kumimoji="0" lang="en-US" altLang="ko-KR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41414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41414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>
                              <a:solidFill>
                                <a:schemeClr val="tx1"/>
                              </a:solidFill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kumimoji="0" lang="en-US" altLang="ko-KR" sz="1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141414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kumimoji="0" lang="en-US" altLang="ko-KR" sz="12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141414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0.5000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330804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58" name="AutoShape 2" descr="data:image/png;base64,iVBORw0KGgoAAAANSUhEUgAAAfsAAAH6CAYAAAAA1+V3AAAAOXRFWHRTb2Z0d2FyZQBNYXRwbG90bGliIHZlcnNpb24zLjMuNCwgaHR0cHM6Ly9tYXRwbG90bGliLm9yZy8QVMy6AAAACXBIWXMAAAsTAAALEwEAmpwYAACExUlEQVR4nO3deZxbZb348c83s7ZJEFrWblKYEWnrBQG3y6hll6ByoUjQXinXURQKF5j6k4pcRVFBZL2yCbUCUmiwrFcCZa0yuLAoaIvAjIKlDGsLNMl01jy/P56TmUzmnEwyk0wyme/79cork3NOTp4kM/M9z/Z9xBiDUkoppSqXr9QFUEoppVRxabBXSimlKpwGe6WUUqrCabBXSimlKpwGe6WUUqrCabBXSimlKpwGe6WUUqrCabBXk46ITBeRr4rInSLSLiLbROQ9EWkVkWYR0b+LCiMiC0XEiMh5o3juy85zU7ekiLwrIr8XkaUiUu3xvNkicqGIPC0i74hIr4i8KSIPicgZIvK+LK+5OO31Ds+3zEplcv0lVarCfQG4BngNeBTYCOwCHAusAI4UkS8YzTilhroCeBeoAuZif18+ARzi/DxARL4KXAnUAc8CtwLvANOBJuBy4H+AHT1e62TAAOL8/EAh34iafDTYq8noReDzwL3GmGRqo4icAzwBLML+8769NMVTZepyY8zLqQciMh94EjhGRD5tjPmts/1LwPXY4L7IGHNv5olE5EDgKrcXEZG9gE8BDwHTgM+LyC7GmDcK/H7UJKLNlWrSMcY8Yoz5v/RA72x/HbjWebgwn3OKyAdFZKXT5NvtNNc+JiKnuBx7iIjcLyJbRKRLRF50mnuHNeuKyDqnKbdGRL4rIv9wnvO8iHwt7bhviMjfnC6JTSLy/czuCBHZ3TnXDU5573LKkHC6MFybi0WkTkSWi8hfRaRTRLY67+14l2PTX2N3EVktIm87ZX5KRD6b5TP8oog86jR5d4nI30XkXBGpcznWOJ/NjiJynYi85nzuG0TkvzKOvQHbggPwvYwm+YVe5RmJMWYDsM55+FHntYLAz5xtJ7gFeue5jwMf8zh16nv9JXADUAOcNNpyKgVas1cqU69z35frE0TkKODX2Cbb+7FNttsD+wDfwnYZpI79uvM44TznTeyFxdnA50TkQGPMuy4vsxobHKJOGY8DrhORXuDfgCXAb4CHsa0W3wU6gZ+4nGsu8AdgPfBzYDcgDNwnIl8yxkTSylsLrAU+DTyPrY1OdV4/IiL7GmPOcXmN92NbSf4J/ApbQw0Dd4vIocaYR9MPFpFfAF8BNgF3YJvLPw6cDxwiIocZYzK/k+2Bx4EeYA1Q75RrpYgkjTE3Osfd5dwvAX7LYIAGeNml7PkQ5z7V5XMc9r3+0RiTtendGNM97GT2814CbAXuxH7WFwNfFZGLtGtJjZoxRm9605sxYC9+/4b9x31Ejs/ZEXgPG3A+7bJ/VtrP7we6sf/IP5hx3NXO616XsX2ds/1JYPu07Xs4r/kO8BIwM23f9sDbwFtAddr23Z1zGeCnGa9zAPYi4h1gu7Tt33aOj2aca2dsoDTAv3u8xvcyXuOI1Lkytp/kbL8DmJKx7zxn3xkZ21OvsQKoSts+D3uh9lzG8Qud488bxe9F6n3unrF9PvaCygCfdLb9wnn8w1H+Dp7gPP/nadtud7YdUuq/Eb1N3FvJC6A3vZXLDVuDMti+/Fyfs8x5zhU5HPsd59gfu+zbwbkI2AbUpW1f5/WPHnjE2fcVl32/dPa9P21bKhC/CwRdnnODs39J2rY2IEnGxYmzr9k5fqXLa7ycHoTT9v8LeDtj21+wFxrbuxxfhb1weSJju8G2jmzn8pzfOvuDadsKEewvdy4+zgduTgv0d6QdG3W2fWOUv4Op7/QTads+52xbXcq/D71N7Js24ysFiMh/YwP388CX83jqx537+3I4dj/n/pHMHcaYd0TkL9iBWR/EjuBO95TL+Tqc+6dd9r3q3M/CBth0fzbGxFyesw7bhPxh4Ean/7kBeNUY87zL8an38WGXfc8YY/pdtr+CHcEOgIhMxXZ3vA2cKSIuT6Eb2Ntle5sxZqvHa4Bt4XB7n6N1hnNvgDjwV2zQvzbtmMxm/ZyJSAP2ouQFY8wf0nbdB7yBHQi4ozHm7XzPrZQGezXpichS7LSq57A16C15PH175/7VbAc5UgPwXvPYn9q+feYOY8x7Lsen+rCz7atx2ec1qvt15/59Gfd5lxfbeuCmj6EDg3fABsidgO95PMdLttcA2ypQSHNN2mh8D6kLsFmjOP/XsJ/FDekbjTF9InIz9mL0JGwLlFJ50dH4alITkTOx86HXAwcZOyI/H+869zNzODYVlHf12L9bxnHFsovH9lS53su4L2Z5U8/9izFGst3G8BrjqdW5PySfJ4lI+oj7CzJmDBhsoIfBkfpK5UWDvZq0RORs4DLgGWygf3MUp/mjc39kDsf+xblf6FKW7YF9gS7g76MoRz72c5roMy107v8C4DT1/wOYKSKNLscf5Nz/ebQFMcbEgQ3AfBGZNtrz5CDVpVDo2n6mNcAW4BMicmi2AzOmFB6NHfT4AnaQn9vtn8AHROTTRSi3qnAa7NWkJCL/A1yI7e8+ZAz9oDdiB9adIiKfcnmd9Obcm7ED0U53+mfTnQ9sB9xsXKZkFdj7sFPzBojIAcBibE37zrRdK7FNyz8Vkaq043fEZoBLHTMWlwK12Clz22fuFJEdRGS/Yc/Kz2bnfs4Yz5OVc4H0387DiIgc4XaciHwcO/0x5WTn/rvGmK+63YAfZxyrVM60z15NOiKyBPgBtrb3GPDfLgPDXjbG3DDSuYwxb4vNmLYGeFRE7sMO3NoOO/99NnZeO8aYl51ug6uAP4vIbdjpcZ/GDlp7Hjvfvth+h523/THsPPXUPHsf8PWMQW8XY1stjgaeFZEodu73F7A10YuMMa2MgTFmpYjsD5wK/ENE1mJTGE/Dfnafws4u+MYYXuYF7LiKE0Skxzm/AX5ljMkcwDgmxphVIjIF2z10v4g8A/yewXS5n2BwUCIiMhc41Hl8V5ZTr8a2RC0SkdPzHFuiJjkN9moymuvcVwFnehzzWzIGSnkxxtzr1IzPxvbVHo79x/48cEHGsVeLSDvwTWxa3qnY0eM/xU7JezeP9zFaL2ED54XOfR22Kf4Hxpi1GeXtEZHDgBbgS8Dp2AFwzwJnGmNuLUSBjDFLnQulb2AD3/bY5vCN2M/m5jGev19EjsG+5+OBILbFopXhsxXGzBizwrloOQ04DNtq4seO8VgPnMVgi8hXnbL8yhjTk+WcCRFZje23X4IN/ErlRIzRhExKTQYisjs20N9ojDmptKVRSo0n7bNXSimlKpwGe6WUUqrCabBXSimlKpz22SullFIVTmv2SimlVIWr2Kl3O+64o9l9991LXYxJJZFI4Pf7S12MSU+/h/Kh30X5mCzfxdNPP/22MWanzO0VG+x33313nnrKbaEwVSzr1q1j4cKFpS7GpKffQ/nQ76J8TJbvQkRc80ZoM75SSilV4TTYK6WUUhVOg71SSilV4Sq2z95Nb28vmzZtoqurq9RFyaq+vp5Zs2ZRU1NT6qIopZSqAJMq2G/atIlgMMjuu++OyypnZcEYw+bNm9m0aRNz584d+QlKKaXUCCZVM35XVxfTp08v20APICJMnz697FsflFJKTRyTKtgDZR3oUyZCGZVSSk0cky7Yl4P777+fvfbai4aGBi688MJSF0cppVSFm1R99nmLxSASgbY2aGyEcBiCwTGdsr+/n6VLl/Lggw8ya9YsPvKRj/D5z3+eefPmFajQSiml1FAa7L20tkIoBMkkJBLg90NLC0Sj0NQ06tM+8cQTNDQ0sMceewBwwgkncPfdd2uwV0opVTTajO8mFrOBPhazgR7sfWp7PD7qU7/66qvMnj174PGsWbN49dVXx1pipZRSypMGezeRiK3Ru0km7f5RcltSWAfkKaWUKiYN9m7a2gZr9JkSCWhvH/WpZ82axSuvvDLweNOmTcyYMWPU51NKKaVGosHeTWOj7aN34/dDQ8OoT/2Rj3yEtrY2XnrpJXp6eli9ejWf//znR30+pZRSaiQ6QM9NOGwH47nx+ez+UaqurubKK6/kiCOOoL+/n6985SvMnz9/1OdTSqlMse4YkQ0R2ja30Ti9kfD8MMG6sc0kUhObBns3waAddZ85Gt/ns9sDgTGdPhQKEQqFClRYpZQa1LqxldCqEEmTJNGbwF/jp2VtC9HFUZrmjH4mkZrYNNh7aWqCjg47GK+93Tbdh8NjDvRKqQIqQi6MiSzWHSO0KkSsJzawLdFrxx+FVoXoWNZBoFb/h01GGuyzCQSgubnUpVBKuSlSLoyJLLIhQtK4zyRKmiSR9RGa99P/aZORDtBTSk08RcyFMZG1bW4bqMlnSvQmaN8y+plEamLTYK+UmniKmAtjImuc3oi/xn0mkb/GT8O00c8kUhObBnul1MRTxFwYE1l4fhifuP9b94mP8ILRzyRSE5sGe6XUxFPEXBgTWbAuSHRxlGBtcKCG76/xE6y123Vw3uSlA/TG2Ve+8hV+85vfsPPOO7N+/fpSF0epiamIuTAmuqY5TXQs6yCyPkL7lnYapjUQXhDWQD/JabDPohiJKU466SROO+00TjzxxAKVUqlJqMi5MCa6QG1AR92rITTYeyhWYopPfepTvPzyy4UrqFKTlebCUCpnGuxdaGIKpSYIzYWhVE50gJ6LXBJTKKWUUvmIxWDFCjj7bHsfi438nELRmr0LTUyhlFKqkEqd8FFr9i40MYVSSqlCKYeEj2UX7EVkpYi8KSLr07adJyKvisgzzq2oS8YVMzHFF7/4RT7xiU/wwgsvMGvWLH7xi1+M+lxKKaXKXzkkfCzHZvwbgCuBmzK2X2aMuXg8CpBKTJE5Gt8nvjEnprj11lsLWFKllFLlrhwSPpZdsDfG/E5Edi91OTQxhVJKqUJIJXx0C/jjlfBRjDHFf5U8OcH+N8aYBc7j84CTgK3AU8AyY8w7Ls87GTgZYJdddtl/9erVQ/a/733vo2GCpNFsb2/nvffeK3Ux8hKPxwnoHOeS0++hfOh3UT5K+V0kk/Dss+5N+T4f7LOPvS+Egw466GljzAGZ28uuZu/hGuB8wDj3lwBfyTzIGHMdcB3AAQccYBYuXDhk/9///neCwbFlwBsv9fX1fPjDHy51MfKybt06Mj9zNf70eygf+l2Uj1J/F7W13gkfx2M0/oQI9saYN1I/i8j1wG9KWByllFIqL6VO+Dghgr2I7GaMec15eAygK8gopZSaUEqZ8LHsgr2I3AosBHYUkU3A94CFIrIvthn/ZeDrpSqfUkopNdGUXbA3xnzRZXPFTEZ/5ZVXOPHEE3n99dfx+XycfPLJnHHGGaUullJKqQpWdsG+nMRitn+lrc1OnQiH7cqaY1FdXc0ll1zCfvvtRywWY//99+ewww5j3rx5hSm0UkoplUGDvYdi5THebbfd2G233QAIBoPsvffevPrqqxrslVJKFU3ZpcstB+OVx/jll1/mL3/5Cx/72McKc0KllFLKhQZ7F+ORxzgej7No0SIuv/xytttuu7GfUCmllPKgwd5FsfMY9/b2smjRIhYvXsyxxx47tpMppZRSI9Bg7yKVx9jNWPMYG2Nobm5m7733pqWlZfQnUkoppXKkwd5FOOydp9jns/tH6/HHH+dXv/oVjzzyCPvuuy/77rsv0Wh09CdUSimlRqCj8V0Eg3bUvVce47GkN2xqaqIcFx9SSilVuTTYeyh1HmOllFKqUDTYZ1HKPMZKKaVUoWifvVJKKVXhJl2wnwj95ROhjEoppSaOSRXs6+vr2bx5c1kHU2MMmzdvpr6+vtRFUUopVSEmVZ/9rFmz2LRpE2+99Vapi5JVfX09s2bNKnUxlFJKVYhJFexramqYO3duqYuhlFJKjatJ1YyvlFJKTUYa7JVSSqkKp8FeKaWUqnAa7JVSSqkKp8FeKaWUqnAa7JVSSqkKp8FeKaWUqnAa7JVSSqkKp8FeKaWUqnAa7JVSSqkKp8FeKaWUqnAa7JVSSqkKp8FeKaWUqnAa7JVSSqkKp8FeKaWUqnAa7JVSSqkKV13qAiilylgsBpEItLVBYyOEwxAMlrpUBVPhb0+pARrslVLuWlshFIJkEhIJ8PuhpQWiUWhqKnXpxqzC355SQ2gzvlJquFjMRsJYzEZCsPep7fF4acs3RhX+9pQaRoO9Umq4SMRWed0kk3b/BFbhb0+pYTTYK6WGa2sbrPJmSiSgvX18y1NgFf72lBpGg71SarjGRtuJ7cbvh4aG8S1PgVX421NqGA32SqnhwmHwefx78Pns/gmswt+eUsNosFdKDRcM2mHpweBgFdjvH9weCJS2fGNU4W9PqWF06p1Syl1TE3R02NFq7e22bTscrphIWOFvT6khNNgrpbwFAtDcXOpSFE2Fvz2lBmgzvlJKKVXhNNgrpZRSFU6DvVJKKVXhNNgrpZRSFU6DvVJKKVXhNNgrpZRSFU6DvVJKKVXhNNgrpZRSFU6DvVJKKVXhNNgrpZRSFU6DvVJKKVXhNNgrpZRSFU6DvVJKKVXhdNU7pSpYrDtGZEOEts1tNE5vJDw/TLAuWOpiladYzK5329YGjY12vdugflaqMmiwV6pCtW5sJbQqRNIkSfQm8Nf4aVnbQnRxlKY5TaUuXnlpbYVQCJJJSCTA74eWFohG7cL3Sk1w2oyvVAWKdccIrQoR64mR6E0AkOhNEOux2+M98RKXsIzEYjbQx2I20IO9T22P62elJj4N9kpVoMiGCEmTdN2XNEki6yPjXKIyFonYGr2bZNLuV2qC02CvVAVq29w2UKPPlOhN0L6lfZxLVMba2gZr9JkSCWjXz0pNfGUX7EVkpYi8KSLr07ZNE5EHRaTNud+hlGVUqtw1Tm/EX+N33eev8dMwrWGcS1TGGhttH70bvx8a9LNSE1/ZBXvgBuAzGduWAw8bYxqBh53HSikP4flhfOL+5+0TH+EF4XEuURkLh8Hn8a/Q57P7lZrgyi7YG2N+B2zJ2Hw0cKPz843Af4xnmZSaaIJ1QaKLowRrgwM1fH+Nn2Ct3R6oDZS4hGUkGLSj7oPBwRq+3z+4PaCflZr4xBhT6jIMIyK7A78xxixwHr9rjNk+bf87xphhTfkicjJwMsAuu+yy/+rVq8enwAqAeDxOQP8xllz695A0SbZs20J3fzd1VXVMmzLNs8Y/6SWTsGULdHdDXR1Mm+Zd48+R/k2Uj8nyXRx00EFPG2MOyNxeUfPsjTHXAdcBHHDAAWbhwoWlLdAks27dOvQzLz39HsqHfhflY7J/FxPlEv8NEdkNwLl/s8TlUUoppSaMiRLs7wGWOD8vAe4uYVmUUkqpCaXsmvFF5FZgIbCjiGwCvgdcCNwmIs3ARuALpSuhUkrlTlPuq3JQdsHeGPNFj12HjGtBlFJqjOJxmDlTU+6r0iu7YK+UylNm1XGPPUpdIoX9Wtra7H1KKlFfKAQdHTqrT40fDfZKTWRuq7Wdfz7U1uZXddS25oLLllI/lXK/uXn8yqMmNw32Sk1U6au1pSQSNpLkU3XU5V2Loq0Ndt7ZfZ+m3FfjbaKMxldKZSrAam2xzR2sOPtQzv5YjBV7JYjVosu7Fkhjo3dOHk25r8abBnulJqoxrtbWurGVmVftyZkLu7moCc48AmYug9Y5zgG6vOuYZEupryn31XjTYK9UJRqh6hjrjhFaFSJmukjU2m2JOojVQWgxxFM1fG1rHrVg0NbuNeW+KgfaZ6/URBSLwdVXDz4kQIQwbTTwEXYkRpBglqpjZEOEpHHvAkgCkfnQ/KK2NY9VIGCHTkQi9rqpocHW6DXQq/GmwV6piSgSAWcRq1YOJESUJD4SBLiUR5jZ+xLRZ+o9x9e1bW4j0eveBZCog/ZpaFtzgQQCOupelZ424ys1ETn99TEChIgSYzsSOCvd4SPWU591fF3j9MaBpW8z+XugobNO25qVqiAa7JWaiBobwe8nQpikx59xtvF14flhz6VufXX1hH/zsk67U6qCaLBXaiIKh8Hno42GgRp9pmzj64J1QaKLowRrgwM1fH+Nn2BtkOhJDxKYtmuxSq6UKgHts1dqInKGdDceuhp/d9w14I80l7tpThMdyzqIrI/QvqWdhmkNhBeECdRq071SlUaDvVITVVMT4Zf2pWWPWugavjuX8XWB2gDN++noMaUqnTbjKzWBBXcLEH2wdshcbp9P53IrpYbSmr1SE1xT09C53LNn64pqSqmhNNgrVQHS53KvW6eBXik1lAZ7NeHoaqxKKZUfDfZqQtHVWJVSKn86QE9NGOnLt6cWe9PVWJVSamQa7NWEUYDl29UYxGKwYgWcfba9j8VKXSKlVK60GV9NGGNcvl2NgXafKDWxac1eTRhOOnhXI2WLU6On3SdKTXwa7NWE4aSDd6WrsRaPdp8oNfFpsFcTRiorXHq2OL9fs8UVm3afKDXxaZ+9mlAys8U1NNgavQb64kl1n7gFfO0+UWpi0GCvJpz0bHGq+MJhOxjPjXafKDUxZA32IjIT+AqwM7ABiBhj3sk4Zm/gKmPMwUUrpVIlNpmz9qW6STJH4/t82n2i1EThGexFpBH4E1AD/Av4GnC+iDQbY+5JO3Q74NNFLaVSJaTTzrT7RKmJLlvN/ifAC0DIGPOOiOwEXALcISLfMsZcOi4lVKqE0qedpaT6rkOhybW6nHafKDVxZRuN/wngx6lme2PMW8aYE4HTgZ+IyBXjUUClSkmnnZUXzeKn1Ohkq9lPATozNxpjrhGRV4FbRWQGcGWxCqdUqem0s/Kh3SlKjV62YP8C8Eng4cwdxph7ROQw4P+AjxSpbEqVXMmnnU3mkYFptDtFqbHJ1ox/P/BVEalz22mM+T3wKaCqGAVTqhyUNGtfayvMnAlnngkXXWTvZ8602/M1wdu/tTtFqbHJVrO/GLiNLBcExpgNIrIfMK/QBVOqHJRs2lkhq7IV0P6t3SlKjY1nsDfGxLBz67MyxrwF/LaQhVKqnJRk2lkuVdlchsZXSPt3ybtTlJrgNIOeUjkY7bSzUXe5F6oqW6iLhhLTLH5KjY0Ge6WKZEyt54WqylZI+7dm8VNqbDTYq3EzmQaWj7n1vFBV2Qpq/9YsfkqNngZ7NS4qYIxYXsbcel6oqmyFtX9rFj+lRienYC8i3wVWGGM6XPbtBnzNGPODQhdOVYYKGSOWl5FazzeMOPSVwlRltf1bKUXuNfvvYefdDwv2wAxnvwZ75apCxojlJVvrOcA118Cxx+bQqlGIqqy2fys16eUa7AUwHvtmAe947FOqUsaI5SVb6zlAV9c4t2po+7dSk1q2JW6XAEuchwa4RkS2ZhxWD3wIeKA4xVOVoILGiOUs1Xp+6KHQ3e1+TKW2aiilyk+2dLmdwGbnJsB7aY9Tt5eAi4CTi1tMVZYyU7B6tNWXNOVsCTU1wamneu+v1FYNpVT5yZZB79fArwFE5JfA+caYf45XwVSZcxtef/75UFs7rCN6tGPEYt0xIhsitG1uo3F6I+H5YYJ1w+fq5XpcKcybN/laNZRS5SenPntjzH8VuyBqAvEaXp9MenZE5ztGrHVjK6FVIZImSaI3gb/GT8vaFqKLozTNacr7uFKpsJlvSqkJKud59iJyAHAsdkBefeZ+Y8zxBSyXKmejHF6f6xixWHeM0KoQsZ7Bi4lEr60ah1aF6FjWQaA2kPNxpaQz35RS5SBbn/0AETkFeAL4KrAnsJPLTU0WRR5eH9kQIWncLyaSJklkfSSv40ot1apxxRWwfLm97+iozGRCSqnylGvN/pvASuAbxpi+IpZHTQRFHl7ftrltoIaeKdGboH1Le17HlYOSzHybTPmJlVJZ5VSzB3YGbtVAr4CiD69vnN6Iv8bvus9f46dhWkNex01Kra0wcyaceSZcdJG9nznTbldKTTq5Bvv7gI8VsyBqAkl1RAeDtiYPBe2IDs8P4xP3X02f+AgvCOd1XNFlTkFMH7hYCqmBkrHYYOtLIjE4sDIeL235lFLjLtdm/KuA60SkBngQeDfzAGPMcwUslyp3bsPr584tSEd0sC5IdHF02Ch7n/iILo4ODLrL9biiKscVfrZsmXz5iZVSWeUa7B917r8HfDdjXyqVblWhCqUmiMyO6HXrCnbqpjlNdCzrILI+QvuWdhqmNRBeEB4WwHM9riiKtcLPWPvau7snX35iDzpsQSkr12B/UFFLoZSLQG2A5v1GroHmelzBFWOFn0K0FNTVaSYfyrPRRalSyTWpzm+LXRClJpxCT0EsVEvBtGmTMz9xmsm4rLJS2eQ6QA8AETlSRP5HRK4TkTnOtk+JyIziFE+pMpaaguhmNDXobC0FPT3whS/kNgAwNVAycwBlamDlJIhyuTS6KDWZ5FSzF5FdgHuA/YGXgbnAtcBG4L+ALuCU4hRRqTLlkQs3VguRffpo220DjX9e4Z2rP7NDecMG75aC7m64/3547LHc2qIn+Rr2k3FZZaWyybXP/mdAAPggNtj3pO17CDtwT6nJxSUXbusH6gkt6iI5RUg8eZl3rn63DuW+Pqivt4vde8mnLXoSr2E/GZdVViqbXJvxPwOca4xpx468T7cJmFnQUnkQkZdF5G8i8oyIPDUer6lUVmm5cGPLzyK0GGJ1kEjagJ3oTRDrsTn84z3O/Pb0DuX0efDd3dkDfTpti85qsi6rrJSXfPrs+z227whsK0BZcnWQMWZfY8wB4/iaaiIbS9KbXJ7r1KAjX5hHstp9BuqQXP3ZOpTr6+3NayxAirZFZ+WV92kSDVtQaohcm/EfA04XkXvTtqVq+F8BHiloqZQqlLHMv8rzuTnl6o/FYM0a7w7lri77GvPm2eMeecQOzsukbdEjmuTDFpQaItdgfzbQCqwH7sQG+q+JyAJgAfDx4hRvGAM8ICIG+Lkx5rpxel1VxjwTp4xl/tUonpvK1e8W8P01fhq2GJuf3i14Dxzot4G+uRmOP977eG2LzskkHrag1BBiTGYXvMeBInsC5wGHYJvutwAPA+cZY9qKVcCMMswwxnSIyM7YtL2nG2N+l7b/ZOBkgF122WX/1atXj0exlCMejxMY52pTPG6DPNgKeKqftrERAl1vwyuvuDeZ+3wwezbsuKP7id/O/7lJk+TZN551XXbXJz72eQN8fR7N9+nn3mefwTeS9Q26f9al+B5UhmQStmwh7vMRSCaz5z5Q42Ky/F0cdNBBT7t2cxtjJuQNe+HxTa/9+++/v1Hj69FHHx3X19u61Zhg0BgYfgsGjYmdea77ztRt+XLvk3/rW9mfu3ix69Me+9djJvjjoPH/yG84D+P/kd8Efxw0j116pjG1tdnPOWWKMY89NvyksZgxK1bY8q5YYR9nMd7fQ1Ft3WrM9dfb7+P66+3jcvfYY/YX0O83j158sTF+v33s9t2qcVNRfxdZAE8Zl5iYazN+yYmIH/AZY2LOz4cDPyhxsVQJjZg4ZcthNPsvG938q8ZGmDoVOjvd999+O1x77bDatWuu/q2zCRzxuezN9wBVVbDvvsO3T9a26ImY71ZT96kylXOwF5HjgGOBWUB95n5jzEcLWC43uwB3igjYct9ijLm/yK+pytiIiVNemwq9ve4HjNTnHQ7Daad576+q8sx9PyRXfyw2cj99ijG6Il3KRA2axVgvQakCyDWD3nnY1e6eBZ5jaFKdcWGM+Sewz3i/riqBHJcqy5o4hTgNv105PMj6/YPpZLMFi2AQFi2CW25x35/r1Lds//xHe87RmGjLv03UoKmp+1SZyrVm3wxcaIw5p5iFUSqfpluPbLUA+EgS7rlp6MaaGvjJT2DJktxqhQcdBHffnXs3gFtAzfjnH6uFyAJomwaNWyC8HoI9Wc5ZCBOxOXyiBk1N3afKVK7DQ4PYkfdKFUcsBhdfDAsXDs8sl2rSjceHPMU1cUpdL0FiRAkRIOMfbm2tTViTa/NvPmnYWlttc/2ZZ8JFF9n7mU5iSadwrXNg5jI48wi4qMnez1xmt7uesxC8svV5fKZlo9CLDI0XTd2nylSuwX41NmWumqjGkkWu2FpbYZdd4P/9P+j3SNS4bRssXTqk3LEYPP+8bc1dtMhWVq846G462I0mHh9+jnxrhLmmYcsWUK++GkSI1TKYSrfOOaTOPg4thvgOfjjlFDj//MJ+PxN1+beJGjQ1dZ8qU7k24z8M/EREdsTOb3838wBjTLSA5VKFVM7NuLEYHHmkDeZeh9RCZEEfba//isbPRAj/6B6erT582Fvy+SB6Sh2BxyCzUg+MrkaYSxq2bAHVGDjtNCKPXU5Sul0PSdbWENmrj+arrir89zNRm8NdFhnKebxFqaX/ztTXwxVXaOo+VXK5BvvU5f/uwBKX/QZwTwquSqvcRzVHIllHqrfOsTXfJJCoM/i7uznr/xaR/Pk7dCYGf30H3tLVn6VDgsOb8CH/GmFmH/w557gPahshoMakhzVf+ySJfz3kfoj00u4HEt0Zb6YA389E7kOeyPluU9Ml162zXVNKlViuwX5uUUuhimcso5rzHcGdTMKVV8JvfmMff/azdjCc23NS577+es9gn970nZKoA9aHoacLu+pyRhGMEDntdzRfvf/YaoT5tIZkCaitH6gnNOUaujd5j8j390DDFpcd/f1jH3WedRRjGTeHp0zWHANKFVhOwd4Y869iF0QVyWibcfNt+m9thWefHRpY1q6Fb30LHnhg6HMyz+0hssDW6IfZ0gC97kE7kYB2aRxbjTDVtZA+eC1bbdsjoMZqIbSoi5jBe81IwGcgvMFlR2cnPPro2ILdRG4OV0oVTD5JdaqBRUATMA2bG/8x4A5jTF9xiqfGbDTNuPk2/aeC43nnDT/Xtm1232uv2ee4ndtD27TBwWxDTGuHmrhrwB94S2OpEf7wh96j1N1aQzwCamSfPpJTBJLua9TXVdVRmxSiawyBHvf+fNascc3Ul5eJ3ByulCqInEbjOwvPPAXcChwF7OHcrwaeFJGdilZCNTajGdWc7wjuSMQ7Ux3YZvrUc/JIMtO4BfxuMXBBBMT9HGNumY7F4PLLvfd7tYakAuoVV8Dy5XDFFbR951QSHoEe4OC5B9Ox9J80vSLer5fK1DcGsRisWB3g7BebWbHnBcSOb9ZAr9Qkk2vN/lJgOvAxY8yTqY0i8hHgdmf/lwtfPJVVLn3qo2nGzbfpv60Nuj1qpmCDfeo52c4NsMcesNdecNRRhPeYSctjxww/pi7OlONDVN0cxeAjQQB/TTe++rrBtzTajHGRCEiW4At2hL2bjNaExj+vyLrk7aK9FxGYvhsce6x3pr7OzjGNmB/WGzPV0HJ6L9Fjf0HTQTXln0lPKVUQuQb7EHBaeqAHMMY8KSLfBn5W8JKp7PLpU8+3GTffpv/GRqhza2931NYOPift3DECRAjTRgONtBOe+huC55wzEDCDQHTuWkK3HU2yr5dEVT/+btscFf3d4+zLDCKEaa/em4YvfYzwlZ+0b2ksUw1HunABuOoqOOMMuPferBcT4flhWta6D47ziY/wAqcJ4qCD4K673BfdGcOIedfemE4BagndspiOuxoJlMsUTKVUUeUa7OsAr07WGFBbmOKonIxmOl0+fdj5juAOh+Gss7zPV1Nj++7PPtuuAy9CKwcSIkoyVTMnTkvnZURnV5Eedpo+eDgdy98i8tSNtP/wLBpe7yW8AQI9AAmaWQlTgnBlhx2cP9aphtkudFL6+mDuXKiudr+YcFoVgm1tROecQui9q0liSPQm8Nf48YmP6OIogdrA4OdXiBHzqdaMKVNgxQoiXf9JMjlszSoAkviIdH7Wfn5FmII50VLxK1Xx3Na9zbxhk+q0Av6M7X7gceChXM4znreKXs/++uvtGtlua6L7/XbN81xkWyt87Vpj6uuNqamx5506Nfua3I89Zh699NLh5amttc9NldfvN1vrdzJBtnqvQ++1XHvaOuED7zWzTGP9bLZutefMtu681y0QMOZMZ936urqBzy0WrDMrvvExs/ziz5gVj19pYt0ubzCX95aNyxrq36q5JGtxl/Pj/H9n8ivKqN5KJZksa6hPBJPlu2CM69kvAx4FXhGRB4A3gJ2BIwABFhbyAkSNYDTT6TKrWnPmwHHHuTd1g93n80FXl63B9vfDnXd6N/c2Ndm++SuvtM3bAAceaNO/pjdPJxJEOIEk7v3iWaf+59IdMdaMcakxDocdZt97PuLx4YP7OjsJAM3X/gmmToWqxyG6z9i7WtJ5tGY08hx+4iRc8hH4idNA+8CxhcqkV+45nJSarHKdZ/+MiDQC3wQ+Avwb8BpwLXCpMebt4hVRDZNvn3pmH/bUqcP7h1PnOvJIe58+9ayvz96OOy77f2ufz+avX7rUvuZhh7n2f7fR4BqAUsXIGndG6o4oRMa4pib45z9tU/1I/ff5SH3mhehqSecxwyFMhBYuc32KjyThVGLMbJ9Lnu3xE3VlWqUqXa4L4WCMedsYs9wYc4gxZp5zf44G+hLIZzqd2yItbgPBUnp6vKfR5bpwSuo1PWrGjbTjx30e+5gzuBZqAZXddoOHHhq+oEl9vb2NRaEXoPFozQgSJ8qRBGu78E+1Mwj8xAmydeiqgF6fi9dKfq2t+RYFKO9U/EpVupyT6gCIyPbAAmA3oAPYYIx5t/DFqnBjHb2Uz3S6POa1A1nz1Of833qE17Q1zktd9415nnwhM8a5Na2HQnZqYL5N/OkKHfWytGY0+Z+h4ycRIvVLaH/0FRrWXEi4ag2Bzjezfy6jbI8vVSr+WHeMyIYIbZvbaJzeSHh+mGCdjghUKiWnYO9kz/sRsBSYmrarU0SuBr5jjMmSVUUNKNQKdLn28Y40rz1Tba2dZ+7WfJ3rf+sRXtPWOEOEuI9kXT2J7prCZnAtZMY4t6b1zIuJ2trsF0mZCh31RhjNH1iyiOYA0Dwbrv0JRPYb+XMZZXt8KVLxt25sJbQqRNIkB2Y8tKxtIbo4StMcnVKoFOSXVOdk4AfAHcCb2AF6i4D/AeqB/y5GAStKoUcv5dLHm8tUsnS1tcRMgEj3UYPz34kQJJ77f+scXrOJx+lgNyIH30j7PosKn8F1jAuoZG18ybyYmDXLZs3zSrGbqdBRL7M1A7xr7bl+LqNsjx/vVPyx7hihVSFiPYN/U6kkRqFVITqWdQxOcVRqEss12H8ZOMcYk972ugX4kYh0AeeiwX5k+daW8mjudz2UmG1uzlbrTA3Wc/4jt573EKFv/xtJ+gbnv3MZ0SmLaIp+N7f/1tmqd2kC1d0073QPnHO4dzeG2xuDok7izqnxJT1oxmKwcaMdiZ9qFamttScQsXkG0j7jokS9PNZQz6nJewzt8eOZij+yIULSuP9NJU2SyPoIzfvpiEClcg32ScBtXS6A9dj17NVI8qkt5dHc73roGX1EzSKafL8fPuAuFXTWrIFXXhn4jxybvjuhY/YmxuAAtNSo+VDVWjr2FY8x9BnSq3f9/d4DAvv64Pbb7ZQ+t24Mtzf23/9tA6jI2LpBPOTd+JJexp4eG+RramySoXPPtceM1wI0OayhnnOT9xjb48drZdq2zW2u6YjB1vDbt+iIQKUg92D/K+CrwFqXfV8Dbi5YiSpZrrWlPCKO96HVhFhDBzOGBujaWvjJT+w68xkr10V2+jZJPuZa9GRfP5FI9Yj/wAdqjdvaaLz/x4Q3CMHf/sEGdZ/Pe8pf+vuKxeDGG22wSb9QcfvcCjyJO6/GF7cPP9WKcvXVNtiX0XrseTV5T5ClcRunN2Zdf6BhWpFGBCo1weQa7P8FLBKRDcA9DPbZH41NYX6JiJzqHGuMMdcUvKQTVXoztJMq1lV6bSmPiJP1UHxECNuUqCk1NbaZN3OJ2tNOo61nvvf8965q2p/rwS0zcirAV71bxWd++hmqpIrOvk5baxQf0R9Habr2Wjv//tZb3af2pd7XXnvZAJNtCmD6a9fade/bpsdpXH444e+vITh9xojP85JXV/UEm1Sed5P3BFgaN+f1B5Sa5HIN9pc49zOBvV32p/flG0CDPbg3Qxtjc5f7fN61pTwiTtZDCdBORs0mkYANG2DFCvtksLXQri4azZLsGdc2/wX45NC3+PwDhG47mv5kHz/Y60K6+wdH8Q+rNe66q3cATyTgueds83cOa90DtM6B0GLbx5SoM/h7/kDLJTOJ/vtVNH321BGf7yavruoJNql8VE3eZdQy4SZYFyS6ODqsa2LY+gNKTXK5ZtDLOfmOcmRrig8E4MILYdMm99pSHhEn26FTidMxp52zP2DXhg+vh6CvHq65xq6TnvGkrPPfSRLedgPpwT627gFCDxxBrA48st8CabXGkd7X228T659KhOOHzwTIEKu1gT6Wtthewml0CP1+KR3/fiyBabs6B+c+0DGvrupSTSofpUpt8m6a00THsg4i6yO0b2mnYVoD4QVhDfRKpdEgXizZmnhTtdsLLrC1psxm0TyywGU7tLM2yZovRLioCc48AmYug9adu+wIfc+MayGCbB3IcDck49o9twxOL4vFiHzn8+SSrmeg1jjC+2rdtj8zO1/kTC7nIpZzJpczk1dp5cBhh0cW4PnaSYHIzcvtg5GywHV02PELH/sYLFlCMNZBNDo8cV6qC3vIV1WobH3jJDw/jE/cyzvRm7wDtQGa92vmgkMvoHm/Zg30SmXIK9iLyF4icrCIhDJvxSrghJWtibe72zZXe6UdTUWWHCKO26FTiUPtVlgcojNoy5Cos7Xg0GKIZ1mQ2M5/n8EVnMFyLuAKzqCDGTTxuG0NSKV5jURoe18/iSzL2KcM1BqzvK/YTXdy5J1fI8Z2A90ICQLE2I4QUeL4h5yzbRqer52ohfanHrCL8hx55NBUwYnEYKvLpZfawH/TTfDEE/Z+5kya/no1HR129try5fb+hRfg+eftKr0rVkCsw2kt+NznoK7OTmF0+55iMfuEgSfm1kVRDKkm72BtEH+N/Tz9NX6CtUFt8laqwuWaQe9DwK3Y/nq3BlsDVBWwXBPfSIllenvh0EPh1FNh3rzhTct5DI4acuj1j9Lx2s2s+UJkINCnSwKR+dD8F++iB1LrxGdK74dua6PxjT783d5BN8XX1084sh7+vMK+h8z3NXs2P1xyO3HxmAngMtCwcQuer+3vhob1r8Ft3/ReyKavD5YtG7Y5VguRXyylbcZzNH54X875zzDPPhlkr73Shl7U99PyNYjWR2jqesh+z/39sHgxHHTQ4PdUqGyJBaRN3kpNTrkO0FsJ9AKfBdqBPHKDTlK5JJbp7obLLvMOAnkMjho4dNsGzr57JZ0eOWYSddA+Lbe3MIzfb7PFrVgBf/4z4fXQcoT34VOljqqubqK3g3lxBStqT6Tt1K00nvU5wuc222ubWIzY7jO47APfgdc9ZgK4DDTM9to+ILwB6MmyYt22bcM2DRnw9+xV+J/zc9Y93yV58UY6E4N/KomuKiBIqOt2O7UxdUF3zz1w7bWDNfoyXes11eStlJo8cg32ewOLjDFu8+yVm1RT7iGHjJw3vcBBIGuttwcatozyxL29tl3bGEgkCALRVYMBMnX+vp4A+7Z9ix2erOeoN16gs38jM1lDssdns/JdFKfl6iTRU++l6dmriDR0ITu0Q00cet3euxmWtSnYM/S1E3X2PfucMgXyvBx1HfDXm4A/nwC9XeAyQ2FYi0P6dLsJNi0vV2Ndw0kpVRq5BvsngDnFLEhFamqCSy6xzcW5LJRSiCDwyivZa72+KsIv10Ndn21ZqK62TdAmhySIyeSw/O9NG6HjEts1UL87nPbrA7mqLcr6qhoS/VP4HXE68ZPe+5MgAHEIXbSQDr5I26F99OwbgYfd114H4SqWci4/IlDVZQe/HXwwTa2tdFySIDLftlY0bLE1+nwDPWQZ8LelAXpybHFIJIi1byDy5xW0vXw9jXsl7AyIzPKU4bS8XJRhr4RSKke5DtA7GThZRBaLyAwRmZp5K2YhJ7QlS+wArlxkCwIjDfRK7X/2WYLUEl0FwW5b2wV7H+yG6M3GBsP+frujry+3QF9TYwfouTCAEVvTveIfUeJsR6J/CgCdBPCal5dEiBC2LRHE4YCr8Mq8bJxaNMbYz3P6dEgkBl9b7P1o8zZv2NFj7ME0p8XBhZ84DQx+X60fqGfmlGs48/4zuajmCc78jDMDIvMyuQyn5Y0kvVfCbaxjrmsAKaVKI9ea/dvAy8BNWY7RAXpucs0TD95BYKQqVeZ+hta4h9Z6k0AeS96mcxnslt7P/X3fNLqqfN5z4jKkasbnpFoiBLwuDAZq0anWhV//OiOpjr2gaTnCNuM3bRzhxf1++I//gFWraJ0D13wEe6WQ+fILIrDWvcXBR5IwdnZCrBZCi7qIGezoFtLm/S+238VAi0MZTssbSYX2Sig1aeQa7G8GPgFcjA7Qy19quPzSpXDLLbY27aa/f3gQcKpOsZghwgk22UzCSTYTCtk5YZkDwRyBnuyj7t0MpJ+dlpaIpzZgZw1cddWQ2QXD+rn76zz63N2lasap/veDd4Ne14g7vBYdk97hfezOz8OCqxsRuPZaYj8+j9Av9qbb5/Gd1MWZctIiqm5di0nKwGh8X1cn0bpjCXQnoKaGyL6G5JRqSHYNO0VSnBkQL5ZfbvlcTbBkgUqpDLkG+4OArxljbilmYSpaIAC77uod6AEWLRoeBCIRWns/RojbSeJLW3b2UqI9x9K0fLl3lStPw2rKPdDyuVqiJ9xO08xP2Mx76UXL7Oeu6s4yyG649JrxPhsD1G1cSq9Hzb6XKtYzjxU0EyZCZEHcO6kOI08vZOlSCASIvLiOZF0d9Lp/L/XV9Tzwne+y7yWSNluwivCOTxAIt9oxD729tE2rJuES6MGZ93/Ux2HpV8sut3yuJliyQKVUhlyD/ctAlvZnlZOsuW2n2jnaMLjq229+Q+zvmwh1/Z4Y2w0cOrDsbPcddDxxyODUrzHwTj/bQ+i2o+lIfIPA5z5nWyYcwxLbTNkCksuFhyFAzGblc7oUIoTp8+wJMvSIj8vNsoELnc/5QiTqHnc9Oqfphc6CRNnyxQOcesCpA0u/DlntbuYxQ7o1Gt/0zjngr/HT8LmvwgSe7jbGFW+VUiWW6wC9/wd8R0R2L2JZKlP6wLquLu9V76qq7H/M1lbYdVdiy05nxVtr+YL/4/R4pGRN4iPy4ocHs7eNQdb0s91dRB68fEigh8EpfgN8SVgcstn7qtxruQDV9HEe37NZ+RwbmEcXXu9DwNgomsqqd8efo0yN+V2P9nePML0wrSraOL0Rv6/e/TBfPfN2mjd8h0sHdni99x+T9GzHticWl0MSvVHLI6mjUqoM5Vqz/z526t2LIvIy8G7mAcaYjxauWBXigQfg85+3ffF9fYNBOX3Vu9paO8L8lFNg61Y48khad+wcbE7/XQMks0z98jUOjqx3U1trp/1VV2ftQhgx/axLTdl1it/7H4dlM/DdfgfJFw93PV8fNXybC/kYTw4E/C1Mx32EnDtf0kff38Pw0eGZ/owPwm21UNXv/tmkVUXD7w/Rsu1r4PLefdu6CO9+lH2QPsH82WeHtc64zvvvgeRbh5G8Jcpyqstiulpe8+QzDm4Kh+noCJbzirdKKQ+5Bvv1zk15SWt6B2DPPe3SselSI/EDAfja1+yANxEbjK+6Cv73f4lV9Q1tTk9N/XLpB/cTp6HveQgfB3feOXykf3U1fPjDsMMONtA/9JBn8UdMP+tSU84McGCbrH21Pk75ylyu+p9uEr3uVxC91BEiajPQkWAHNpNroAc7pa/qHfeOYlNVZZfx3fj68FkMGQPkgndGid5eT2hR1/DkPLfXE9jzXthrr6Hn8ZhKmTkDYtbWaSz/22+Id6Vl3ythEr285sl7HByIRmlu1kn1Sk00uS5x+1/FLsiE1toKhx/umoLVVX+/HeyWnmjHiQKR/TKa0xdEYG2WZWen/gY+/C349a+HH9DXB3/6E/j9xHy9RD5aTdt2fYOj7NNePqf0sy4yk+pcsd93CB98OqY7wDXn9QxMQ3MzkIGu9mYWmHbqezuzNOUPVeeLY3Zox61Nw9fXT+SEBTRf9NDI6wu0tdH0YpfHNMUueO45u2hRetu7V759hs6AWMExmBr3mf/jPV0tr+y9ZZzqVyk1OrnW7AeIyI7ADsAWY8zmwhdpgonF7MpquQZ6sMfW1LjuGtacXhe3/eCrorZ9uteOxveRtAPc+t6Fc87JmqGvdXpixPno+aafdZui93QMFn7uu/DoJ6GpiejdfRxyhKHHrY2ctLnzIoRr7qSl+n/pyvFjNJKkZ5+I+3lroX1qt11o6KWXskdUZ9BkIJEYPnrf74e3384+26GqyrMbpa16b8+WjfGerpbXPHmdVK9Uxck52ItIGDgP+EDatheB7xpjXKqVlSPWHSOyIULb5jYapzcSnh8mWOd0dEYiroHWdb66c1iMAJHeMG00MLuqHRZEeGWnOI1bYPZ7Ls3pTj947bNhDnm6gUVv2Hn2ARIjZjxwHWXvMR/dOxHP0HN6JbO5pRbbmuDU/poOD3DJme0su3wWPQwfBDcwd767m2D360SnhAgF1tLb30/Xtmonc52TFk/MkAudU/YMcRUJ1/RAA90O3d2wxx7w4IPeHeQjDTOfNs17gjnAwQfDb3/r+jvQWPUS/jpDIuGSN2Ccp6vlNU9eJ9UrVXFyXeL2i8Aq4D7gAuANYBcgDKwWkSpjzOqilbKEWje2EloVImmSJHoT+Gv8tKxtIXrMGppaN8L11w/7R58tsxsbDyREdGDOPL44/P1S2C+E/yOPI9i0r8PUJajbZyW3PQSmFlanXUiEXoToB9wvLLKOsmf4fHSv9LOpi5f1O8HPD4CutIaJ1MVD2zSI10Kgv9/OY991V5bsOY9zAl+mxyWdavo8e4Am8xgdF95EpH4Jz73Qw+b6vzB9nyh7nP8zWB9mEw00YC90zMsJrhl+Sue8ad0OXV3Dm57TB57Nnm1rqVdfbcdPdHcP7dt//vnsE8zDYfjud13HBoTXLKblOPdxCOM9XS2vefI6qV6piiMmh7zoIrIeaDXGfMNl37VAkzFmQRHKN2oHHHCAeeqpp8Z0jlh3jJmXziTWM3yuVLAbOq6oJtA5dIR7rNbmQ4+5tN4Gtgbg0leJp82ZH1C7FZbNgLoEU3qgythAm9mcDkMvJOp7bOCt77P3dX32eWf+Ec79HfzwU3BRlvFUyx+DCx62P7tdpPiACx+C5YcObvcaNH9pw8Vsd8k3h1w8xGrhh3M/yeUv34/0JulODu2GSJ9+B9ha9iWXDMbjDd00/uy/CfffArXxIa0lc96F48Lu3Q5D0uX6/XDFFTaou6QWHvwOnJkRLS1w7rmDS9XOnOk+Xy4YHLyIiMddxwa4jXNLXUcUazT+unXrWLhw4ZBtub6N/A9W2bh9F6o0Jst3ISJPG2MOyNyeazN+A3CWx77bgZNGWa6yFtkQIWnc68VJILJX37B+3mw16Z6/hxGfR+5444MNYdhvJdtq4Kzfw/y3YcNOsHkKTN8Gz+wC3z4U4mkXEl1O/vVUTbvb+UYvOhCu/gic+mT2UfaztsKK/bLX2JeGGBrcPQbNJ31Dp+gNXjw8Rg87U/tsmJp3GjjthXbO3RIZSKgzxOuvZwTIOvxcwhnyU8zxIXyzHx8S2NdE4JX3jbDqXarp2W3gWbpUC83VV9tgD0PXNsgyqp9AwLUfO5UpudTT1XJ9G/kfrJSaCHIN9m8ABwAPuuw7wNlfcbJlV/PK0pZtvnrPVu858/QGYLPTPCrwvx+HRc/BPR8En4HOWmdV2lyXGxJ7UXD1R7wntCXF1thTLQhDlozrDsD6sF3idZodV0Bd9qXNfMnBKXrDxwok6HHmxF+9EM69BNfxBrFIlNBdfcQ606arEbBluy1qWz9IDHzGx4VzyINfVwezZmUfeJYucxDaGCO2x3XAuMvrbZTLVYpSqiByDfa/BM4TkSpgDTa47wx8ATgX249fcRr9s/H3DK5els5r7nm2+eq172tHfHG63QJ+TRymDw586vfBbR8aekiq1p5PIDbAaU/AVR+FHh/01EBNPIBsCNP7TgPbdnKeT3zwquBfBw4Z/U9N3E7/WxyygwWzSPWVRxbgOi0Osueuj/QvItnZBbh8RmmtH5nnOn6D94BIurth+XKb4Mhpus82gJJEAtasgRdfHJp5ZqSInVfGmsLJHEC6h9nD89i8LjzK5SpFKTVmuQb7HwA1wHJsNr2UbdiV8H5Q4HKVhfB6aPEY0uA19zzbfPWef4sw5T73OfNIEuanTSXLrI6nAvzLC+G5RSD90DdyIE7UwSZniIAI8K8D6c0WyLfuCr96EPqmDJ4kldBnVXRgXAEw0HefalJv3DJYw350d+j0ysiXJXd9Gw0Duf+HSW/9SDvXo7vDWZ8ZYanbeBxuvx38/pymIvLII3D//bmnvMsrY83YpAd3BK5+4moMZmAA6fl7nE/txtqBnP5KKZVrUp0kNjf+xcACYDfgNWC9MeadIpavpIL/eIXo6tznnoOtHa6JwBFfZnjArrdz5gM3RzGp0fg1cRvoF4cGg2imzJp2Oq9A7JjaDbfPc/riuwP2uJ7t3J9//CK49R7od88Vn1mzruuDpU/AvLfthc9TP7aHxWrhjr3dT5Eqk1fu+kba8RN3D/gZrR/D3p/Dc6nbqqrhGQq9jk/13+eSTGYck9C0bmwldPORJHt7STA8uU+iN0HSJAmtCtGxrINArTa7K6XyTKrjBPbHilSW8tPYSNNmPx2XJEace55u4/Ywtce9ZiuzH+fCf5tB/V/DPOdr4KrD2uneJ+Id6N0CtBuXJm6w3QHVqdaJZ06Efpc+CbCj61bfA/1T3PfDQM26thdqk3BfWk04RoC32ZGzuYDXd21HuiLOPPnh+n3urSKxWujaO0Lv+kvd+wAyWz8y31/mWyKju6Czk8gpHyMpf8rt+CE7kzYdcl3d8Gb6cUpCE+uOEbrpCGL9Iy9AmTRJIusjNE/glfaUUoXjGexFZG+gFfiyMSbqcUwIuAk4xBjzbHGKWEJOwpX0FKi5aJvm3YTdWQd/2DPBNc+vJLIAFtXDmiroSZ/O1h2wgfnFo2DrbO8Ana43ABsWwfzboC7O1G6oAj73PNyyD7Z1YO2lkPQoWF8AfCNk6HFq1pkL97Vicwd8n6e4iCXUbIrT+zPvroXjnsuWqCdOz36h4WMGMlo/anuhLpn2/lwM6y7w+2nbcwcSHuMMsy6Nm0jYZvmaGvvz1Klw+ulw7LGwefO4JKGJPH0jyW2dkMOvQ6I3QfsWTX6jlLKy1ey/BfzeK9ADGGOiIvIYsAw4sdCFKzm3KUge0gd8vR6AKd2wzSOu/no+3P1BSHYH6GwLwyMNtnl6QQRe3wd+tRb6ppLPwjAAvHwwXPIqvi+G+MK7j3PBw3a0fXVngL5frfUO9ADSA8kRoogkofFeup9tpntLA4fOb+dvHfcS6osSYzuSziKvvcmAHWnv0rXg74GDXh562mEj952MgWwI2z766e22Rp8K9MbHpY9WseSpXlYvsJ9lTgv4+Hw0fuIo/Osec51lMeLSuD09g837qUWHbrnFM/WxPWnhktC0/eE3roNFXV+2xk/DNE1+o5SysgX7w7FBfCSrgUsKU5wylD4F6fbb7cpxvUNXd8lMRjO1B7Zl+f/fUwU9r7qNeL/Mtkv3u6/TPqL+euivJ3lrlK1HzmCv0xP0A33PnOhcPHirop8qidNj3Pp4Dfh6YdYf4IqX7ODA3gDdNXHm9f+Majza0V26FnxmeBO+a26CuoR9noG6fjsTYWC8xJoamtpsf3XOC/gEAhCNEt5/H1p+e87Ix+cj4/dh6EkLlyqvcTP48Z7aOeRlxUd4wTim6FNKlbVswX5HYFMO53gV2KkwxSlTqSlIxx9vM4ul/XN3yz3fOVLtqyfLQDmvwJkP4+PuvjDJOifIvngU2VoJquglaj7PcdyeJdV+D/wzI6r2BugD+lyPt/ur32qgj7QkOL8KsLrHrgvQ6KS+bZvmDMj70xKnrAY+cC/sexPUxTn4n/DBVwNs/meY6a828HyynX2IECSefQGf1VUEqIKzzxrMiNcd45QDTuHyP16O9PfTLf3ZB136/bY2ny2gp6urG55yN9vgvDym64V3/ywtL691P09qZkSNH5/4iC6O6uA8pdSAbMF+CzAzh3PMdI6tfKlm/SOPtFO5yJ4xzyutLOvDttbrKpeme68TO3oDJIes9Z79nAfzCIfzEGtYxOe5h36q6KOWKcTZht8+3ysZUJby+Ilz3Kvt7PaYbR6f/bcDOa5vcF0AP3FauJTPvbAc1v10aNfFP46EBy+i+ktHsOVNuOaxKL6kj86056XS7Xou4HPI4fDX2waCbfo6Bz3JHmqlmpo+m4fg3McyAn1tLRxyCCxaZFcpXL48+4I4Ax/mwbDPPrkloclzul7wi0uIfvRbhI7ZNuTCRoClz9Qgp59Owy7zmPveXJ12p5QaIluw/y3QDESyHAPwFefYyaGpCV57DX74Q/jpT2mblvRuVvWKsVsahk+hy0k/BF6DbTt6T48D2yWwY9rgrA/cC//4jEeBDEdzN60cyHHcTjX9dDOFGnropZZattEz4hrzHou9kOTKjRECG6GjJsCeyShdaesCpKbX3fLKVS7nEOjz03frffwJA8nhzwsRpYMZBEgMH0RZX28DtTGwYgWxtvWEpl5LLG26Wg99UA1Xf9QG+yHq6uC22wbz45/j3vQ/RG2tfc1cRt5nTNeLESCScFo8Dl1N+KV9Ce6W8TsSDNJ0/QN0HH0kkQ/00O7voSFRS/jFWgJ33zdwgbBu3bqRX18pNalkC/YXAn8SkZXAN40xQ2rvIrI9NqHOp4GPFa2E5SgQgAsvhFmzaLzpTPzd/a4Bv67XyXqXGcemtduA7Brws9XaqyCxs132LptkFbw5D55utoP+pr/oeegUOtlGPYfw8JB153sHhnznMiIss+vBUCudfG7/EKuTCea8C5/fcwndj+Q4uixdXz343HPxJfERIUwzK4fv7OqCHXe03S7JJJG9EiSPAFy+p6RAZL9amv/Y4978nmrROeQQ16VsBxiTe/982nS91GyGgRaP7jgte9QSdVuZt6mJwL9eo1nT2Cql8uAZ7I0xzzhL294AfFFEngI2Yv+zz8HmxO8DvlSR0+5ysWQJ4e99m5ZD3edyCTClx2VU/oKInQbnpqbT9gv0e4zGzxrozeD9H5fZEfbRK7GT1t1r9SB8W35Mn/FqnhihywBc9gs91f3cctgz3CXQ+dqBcOMlWWYDZDm/qYF+99GOCQK0M9hdMSwF7pePJxizwTnbmgWJWmg/7hBYmKX5vakJLrkEli3zDvgtLbkHXWfN+BgBQtjZDOnvC5eVeQdoGlulVJ68Oo4BMMbcAeyFzX3fDewH7I+dWPVjYC/nmMkpGCR4931E75xCsNv2n4K9D3bDsX/3mH5XZzPpUbt1MPFMTdw+/s8j4Fu7QGgp7PRXEM/hbx7EuVDAXhj01w8+drGNqfSZLF0C+U7/G2BH4ncaZzBitml/2QYlSi9Udbnvq4kzq8p2V7TOsUsLn3mEXdL3zCNg5mk9tM6xh6bWLHDjlzoaDloEF1xgg2h6dI3FYMUKOPts+7jW42Krrg7OOCPLe8zgrBkfITwwZTFTKh9PWUn/PFas8F5BUClVVkbMoGeMeY0yyX0vIp8BrsDmi1lhjLmwxEWCpiaannyTjltvJPKve2kPQMMeHyR85vWsnpvg7r2Me41yjjOXfNiCNs4gsI9eA+/Ngbf+LY/CeAXmfLenqe4cHEzYX09uNX0G89hnHYyYg+ou+5puYxScjHqx54fPiMhMgZt1il7SuE9TcxtAl0zahDrJpO0qGCiLwF575Z4L30nYlG0tgALm4ymMccz/r5QqrLzS5ZaSs+LeVcBh2CmBT4rIPcaY50pbMiAQIPC1pTSzdHDbMT8g/PX/ooU1rk+p74Ov/jlBrH4lHXPht++3K9INkbVvf5yIAdIT7uRY00/lsd/cmL38vm74zFnwQMZofIy90PjPI+1Dj4x6mzYmiFR7z4hIXxXvlCfh8o/bV+juD1D7TBjzTgOn7LAjpjswdHhCtnz3fr/tn0/X1WVvuebCd8YBNB66Gn+3+1oABczHM3bjmP9fKVV4EybYAx8F2o0x/wQQkdXA0UDpg72bQIDgtSuJ7ncPoS/0uC6kk8orf/ah8KDbP/VsffvFJr22Vm180DdCXn43/TXQcC+Yz3pfsFR1wREtthVjn5vg2RPxPX8Uh7wEC7a/l+u/chO9UxJ2kKNLRj0/CRqegRenZ+mPz1gVr6caqv95IKyOYvp89CYDXEWca2YYovfJYAU1W7773t7C5MJvaiL80r607FELLj0VBczHM3bjlP9fKVUcEynYzwReSXu8iXKfBRAM0vTLh+n4/GeINHTRvl2/60I6qf7kYQGrLg7HHwc3r2X0feejJP2QrGbUSX6StXBlGxx/rK2Fu6nqsUEebPfFR6+h9sPXEI7aaXQ/+BncuA+cdQT0pjLqpZb6/d259G3XTmh9BPOhuPvnh81muGYedKdaTboD9K22CY1SaXISBCAORx7WwwVLj+eV3bpofLOfcG8C1/Q22Ubk59n2HtwtQPTB4a3jueTjGVfOgEJXZdffoJTKJCazObJMicgXgCOMMV91Hn8Z+Kgx5vS0Y04GTgbYZZdd9l+9enVJyjpMMglbttjMaj098M47Q5qBkwLP7mIXnhsmsaNdDGcs/d7jZNasOJs2ZUQnScIO/4B39kQMGHyDwX96G9QOn8mwSxxmbR18HK+1o+lNTwDzTqPdaHwISQTYU9r4xy5x189PnI/ZpK6Vsn2ekkS2ewXjfxufAYy9EMu2wuEwPh/Mnm2n/XlJ/32oq4Np00jiy9yEb5RfeTweJ1Doq4S334ZXXnGv3efynieponwXalQmy3dx0EEHPW2MOSBz+0Sq2W8CZqc9ngV0pB9gjLkOuA7ggAMOMAsXLhy3wuUsFrNzvzNGMdfOgSMX28A2pBL/4AXw+JIsJ8xxwNyo5X7+iy9exze/uXDoxpo4HLkK5p9F3bNhlt7fwB/+rZ0/HBmBmEtN0cCSZ+CGu4dufq0mwB79r9KVHN6lEOQA1syawXFfTgzrLjnkuQB3JdMGQb45z6bl9XLgBXDYYAKdYHfaGve5CAaz91+7DXJLVeOPK8wgt3Xr1lHw332P31tg5Pc8iRXlu1CjMtm/i2xL3I6UNm0IY8zIi2yPzZNAo4jMxebjPwH4UpFfs/DSV9Lr7x9YPa1pI7x2Cfzwk3DZJ5xBZNXkMEiv2M37Yzx/alR+XYLqfVYy7zXo3xn+kGXK/fROJ6Mcgzn0303W21YBF0l8vLIpTMclK4ekzJ39twM5iihI2sA+UwVVne7TEVODCtPPnZ5wp6Yme4782trsbe8TeZCb2wqQZdnfoJRyk61mHye/DtuqMZYlK2NMn4icBqx1XmulMWY0a5SVXvpKeo8+CmvWgM9HYNs2LnzYpm6NzIcNO8EV+0RIlmqQXiGkBdDUevEL3oK6Huh2mbJe3wM1Lx/IzLSMcvUSp8vUeM7VTxBgDYs4vuc2mv9iuwViBJhJlL60ZDUjLjbkTOUbcu70hDsdHfa76hy8rh24KPHtReNx+xPep8m9nx8m/iC39N9bzd6n1ISSLdh/hYIswVY4xpgoEC11OQoilQWtuRmuvXbwH2gsRuCqqwbyvL/hj3PL4tDQqWe+HNae91TAZn/pc1LZ9nkn7kkLoKn14me/lzZgLkN1V4Cr2qLE04J0lwk4v4neZX+Eg5nJqwOL42RLVkP1NtuJ77NL9db54nRX26l8A3kOHP5ktU24s1+zrZHfeefAviFpbpMB/HcbWv4vy7TzDRtGHuSWyyp4eayUV3CavU+pCSlbutwbxrEck1vmP9DmZthvPwAO+hfcvffjJNKnnsV3gw3HQd9oalQFbPY31SBddpH6vW8GZtnpdP31Q+bCpwJovw/+vAuc6rXiroG91oX5q8+XZSlBdz3U00P9wOI42ZLV0DcV9lhLbcM9nPbQLPaQdpafHiEeHB6IfSKDCXfSmrJj/VMJdWakuU3YN+XaIt/aCtdc4/0GUnP3nVz+nklrSpnYppQXGUqpMZlIA/Qmjw9/GA49FB56aDDzW2rqGdjpZ38/tsAvOsoav3PBUf380bDLL+Gom4fMhacuMSRl/9Ufx7u9SODp+oYsy+mOXL7U4jiNtDOVOJ1eAf9fn6b6pU9wjLEtAfv82mbbG5YPYVbL0HXhnabsyNK/kLy1Dly68JM9vURu7Kd5qZP1L9VX3+2RrxdsBr6rrhpYOhkY3p9vjHef/5FH2tUYi9WkrtnzlJrQcp7cIyJhEXlIRDaKyJuZt2IWclK64w6YOpVgj03AE+y2c8YB99z6VZ3YKDqWnhfj8XMOz+yrh62zYP5t8Kkf22by351rV97rDoBAVy5J+N63yTsXfg4SBHjO18CcWRE6a7M0D/TX02m2I0SUOH6aNtpR91fcD8sfs/cdPw/QdOK5w58bCNC26ydJ9HqMIeiuof2sq2yAhOx99WCX4z311OFZ+VJS/fnZzhOP22WXiyF9YGHq4iKRGNyefoGilCpLOdXsReRLwErsCngHOz/7gM8D7wI3Fad4k1gwCGvXQihE0xs9dFzSTWS+zQZ323zoTeXWd5r2a7Zv5+TW93H1ez/FjGqspMt68nnU9vuphW3T4OLXnaeZwRHway+1Fyfvfzz7Sf51IDz0Y+gfwwp8NXGuOqyda/aNw2vOWIf+Wvfc+kCXz8fSWWGufPtGglJP819yG2Xe2Aj+qYZE5/Dy+InT0PschL5va+TZEtIAsa+eReTZ/WhLnEsj7YSJECSjht/ePlir9nLZZXCuy8XJWI3TwMJYd4zIhghtm9tonN5IeH6YYJ12EyhVCLk24/8/4HzsGvcnA1cbY/4sIkHgQaDY0+4mp7TRz4HnnqN582aaOzq49vLfcuMHe7j3AwkIrOSo12DJg3B+zwWjDPTZ5NO8L9DrH7opNQJ+VdRenCAui//Ebe1/VRR63VLzGmfanA/6/C7704uQpHufCNRgLy6WzYBf3wbtIdfDe5MBbpnZwJ1fNkRnnEbTK5LTKPPwnD/Q0rkAXMbe+0gSJuIk5o8MrHBHIjFsGd45Lx7CcSvOI2mEBDX4idPCpQMDDYHBJPnG2Ol9Xhn8ROzr7bln9s8oX+OQPa91YyuhVSGSJkmiN4G/xk/L2haii6M0zdFuAqXGKtdg3wg8bozpF5F+sKOSjDExEfkJcBlwcZHKOLllDt6LxQjMnMnSp3pY+tTQQ0fsp85bIQfz+eB334Enlw7OKqiOQ/RnMO92Jz2ve69SlXRzUf/Z/HkGrNp0VVrZzODPLgMCAfvz3nfAvz7lnqugJk7fTu3EapKE3ruaju93DO2jdxOLETzuCKL82+BofAL4ieMjSZQQARKQwAbCc86BlhZa5wwdFzB1a4DO9XdAz+DMitSgwtRAwwCJwST5xtjmfi/d3fb1Ch3s0y5WhinAaj2x7hihVSFiPYNjERK99rVCq0J0LMvhO1FKZZVrn/17QKpt9VVg77R9AkwvZKFUFqkR4cGg/UcL9n7qVMJVt1OV7zD2nBRgBmZvAP7YAj3bDQbdvgD0T4G//Ses/6Ln7IJ+U89LZk/u2XQh9tctdRHi/FzVDYd9y9bi3boKFkS88/OnTQ1MmiSR9TksIO80azfxOB3M4ArOYDkXcAVn0MGM4TXyYJDYPWsGluFN5fDvbPNe/reHWm6s/drg9x0I2J/POsu7XMVaJi8c9s7dW4DVeiIbIiSN+/eT83eilMoq12D/FJBaWP0e4Lsi8jURWQL8FPhTMQqnPKSa96+4ApYvt/dvvEHw3VeIfu0uAmylsCkSClDDr3LWpfeSLW9ATZynd5juPW/e1wvV3UNr9Okv5TagsSZuH6e1BCR6E7RvyaFJOq1ZO0CCZlZyAefQzEpbEx8o12AgjGy3kWQgowtiS4NnZsRu6jmr/2Ja17w+dLT7ued6dy8Ua5k8rwvM9AuRMWjb3DZQk8+U83eilMoq12b8C4D3Oz9/1/n5amwmuydxFp9R48gjuUnTdSfyWs3Z/PDq7bmEFvqqzOC8d+ODvil4B2+v/vl8t7sdKp4Z8EYkSXr9m0ls8QgqqZS8aab22un/Bmcq3a6PI6fPoCka5qHtG+jbKW1qYOo51VPpiHVw9oNnZx8glq1ZG+xKNhmpc10D2gipkHv7qwgdN3XonP1gEO67b/zT1hYxe17j9Eb8NX7XgO+v8dMwrQitFUpNMjkFe2PMH4E/Oj+/CxwtInVAnTFma7bnqvEXCMCFnMO5/IgbCXP3rg08sn87/f8WgX8eDJG7KUx/fOocJuNngD6gxvbL+5Lw4RXw1Kmeo+LdGaiJUXVCiHmPfpDnvMYj1MSpfV87PaTNj18F+77OkFz54Q0JDCuZsQziLtcdnX2d3P7320ceIBYO2znmbmpq4JJLYMmSIYHQNaAtiNiZClm4DnbPJ/AWMhFOkbLnheeHaVnr/nn6xDeY1EgpNWp5J9UREQF2BN42xmTJEqJKxql5BhIJlvavZOnr0Po3OHRf6P7g/8F/Hg6r74FklW0+r4nbnxH3YFzVbVsFkjW4XySIy881Nq0vVbDwXFh3fpYpdR6quuGw5VTPfpxjOqZyE+4j8f29SY5+tp5/rL+AvUw7F74eYbde21yfSjuc0jrHLm4z7PrE+TkVjLMOEBtpURiXJDOuAS3VvXDjw955/70Gu48QeGPdMSJ3/ZC2my6jcYsQ/nMPwZryTIQTrAsSXRwdNhrfJz6ii6M6OE+pAsg52ItICDgX2N95Xp+IPA38yBhzb5HKp0bDpebZtBFOfRIu+3eg4SH4fzsNpt+d7iz9+sdl7ufrr4fpG2Dz/PzKkay1Q88fuIxRtST018N7s1m9KsCJ/Ws8zmFIUsXdr/6EBAHWE+fOzKlrjlitHQ3fmTk8IEtKgdQAseb9MgJrns3awbog0WPWELrpiKFZ+nZ9nOb3tXD1O5fQw/ALrdGMuYv3xJl5yQySiTiJj9rXaTkIoqsSNG0ktxX2xjk1btOcJjqWdRBZH6F9SzsN0xoILwhroFeqQHJNqvN1bB/9w8AZwJvAzsCxwD0icqox5udFK6XKj1vNc+pU5r3dib/bGQ2enn4XbKY7r/7j6ji80zhuxR9QE+esF9p5++0si9oA29Jq/K5T1xyRBVlS7ntci2QdIJZns3ZT60Y6rplKZG5nWtcCmJ6b+AUXugb7IWPucgjAse4YbVvaiPXGwbmoSY3+Dy22WQIDIyXCKVFq3EBtYPhFlVKqIHKt2Z8DXGeMOSVj+7Uici3wHUCDfTlxqXmGZ0yn5bFj3I/P1n9sqqCqdwwr7Y1ufICPJK9/PEL32nNJeAxi8zp3Kkd+M4MXNG3TBgNfrgo6QKytjcC7ncO6FiBOlCMJ1T5EsqbefcxdjgE4ssF7mloSO4ah+S9ZEuGkp8ZNyczRr0vaKjXh5BrspwN3eOy7HfjPwhRHFVRGzTMIROeuJXTb0ST7+0j4+vB324HyRuKY40N03Za2lG4qUc1e99i58KOWy6h9AzWJIa+bXBzi1jkJkHZq743T47lAznAJArQzGKRjBHj9xTDVcWckfipz3wgKOkAsyyj+Jv8zdPwkQqR+yfBegTwCcNvmNnY2O7u+fKLODlbM2jcwTqlxlVLjK9dg/yjwaWxq3EyfBn5XsBKpomr64OF0LH/L9o2+8RwNrc8RvvQBSCaJzH+c5z4xg80vhYnFGrjn39vp+1AENpwAz/+H5xSxMfN1w5c+C1vnDF8xD2BBhJ61l4Jrllj3Cwk/cRqwtdfUuvP9G330bcwxX78BP9WFHSCWbRS/z0dgySKa3V4qjwDcOL2R2OaY66H+btt1kHU+/jikxlVKjb9cg/3/AitEZDpwF4N99scARwJfFZF5qYONMc8VuJyqgIb0jR4JnPYazJ1L81+6sTlebdN3/EFYWg237B2hb4QpYkM5ATjVMvCBe2D9Ylxr91VdcESLHTSY9tQhUqPWV2W2OhibYtclX34qP32MACGGrjs/LF9/nXtw6ytoYiJGHsXv1TyeRwAOzw+z4sUVrof6gPC/Atlfq8ipcZVSpZFrsF/r3H/duWX+S77fuU+Nay70aiyqmHbbDR56aNiAvkBnJ1feB3fOixPLDLa+nix9+AIzfw/7/8JJRSvwwufdF7mp6oF9bhryVFepRW3SZxDMj8Dr+w4pV2Z++hU0ew/uMz57vvSBimnl6Kaf0M1H0vHN1zxr93kPWh9Ncpo8AnCwLkjjtEaCtcHBaWxShy9piM46i8C/smTggxFbH4qSoU8pVXS5BvuDiloKVXpuQWj2bILHHUf09l5Cix6n//QZdLaFqX6rARPfjf6/H+eez74mzvF1v+C2D68cDN7/OfRioV7idNUkqT8+RFddIrdu/cwZBDBwEVD3bJil9zcwL2mXiE2Nwm+jYWCE/jC9AXxvN2RdTSDZ1+s+9Y4xDFrPNzlNngE4UBsY/TS20bY+KKXKWq4Z9H5b7IKoMuAWhDo6aIpE6Gh/jsiOr9D+11/S0GUIPR/gA33H4jbELdCb5JPBCL/pgc7U6Pe0mnn1Ww2EX23nwtci3LshwfV18KfZGSfpDrgvhZuhthfqSBBdv5Iml6jdSDt+4q4Bfypx+rdvJ1tmqITptlPvMqrwsVCYUCg4PoPWRxGAh01ji8XgphW5NUEUMTXupJNMwoocP3eliijvDHpqknEuAAJAM0BTKxx8MPTGuY/QkCVefSQJspUoIf5vp8RgoE9xauZ9wG6Pwa4bbYY7I7B+57Rpcf86cHj/vMuAuto+uHQtLPkrBDyWeA8ToQX38QZJX5LIcxFO+DB0VePasuCXOhq2GJg5c0gXR+SUp0may8BlbnxRBq2PJQCPpgmiSKlxJ5XWVnj2Wfif/xnXfAVKufEM9iLyJnCEMeYvIvIWIyyjZozHfB9VWZqa4NJLYdkymnrsEq8RwrTTwGxm0MHnCZDg+S0MJvDJMDAqHDslruvZMD21DbBTOzTeawN9j/eAOj+Jgfz3TRuzFzdInKhzUdIrPrpM2pTC40N8eXaCW38NJ3wBumuGP9/X00v4pIthW//gxs5O2ng/CZdAD8MHrce6Y0Q2RGjb3JZ9gZ2RjCYA67z50kh97t/73uDnrZ+7KqFsNfurgDfSfi7w0GQ1YS1ZAuecAz09A0u8Aqzj4oG+8vB6aDnC/ek+bOa41JS4ZL+P3j86QTj6MzvK3kVdn4+D7wqzqH4l4Q22Nh+rtZnx2qZB4xb7usGMWn4Tj/NCzQzmHhaG9wYH93XVJegCTlwE99wKx4UZmsoWiK5KEtg2vCzZugfSx8y1bmwdlvPdc4GdYijEvPlxTp1bETRfgSoznsHeGPP9tJ/PG5fSqIkhvQ+5txe6ugb3VVeDCMGzWoieeDChO48j2dNNgp4hK9KZnixT4jx0JwPs8/cGUv8iW+fYFLDpAbrlCPca/70fSlC9z0q6XVoaksAr77OpZIeukje67gFffw/hUDexbruQTqxnsFaddYGd0XALxOnGOm++RKlzC61grSu50nwFqszkmht/NrCTMebPLvv2A94yxrxS6MKpMpbeh/zcc7B5M+yyC1x77UBfchPYUeH/+3Xa779lSABdQbZ89yMnykktahOrww7mezpMwhnMd+RxEV67Mo5hsNb/7C7eqXJTmeUCPcNXyfOS3j2QGrMwOO1vEYG9/sSK608hadxrd54L7OTDKxDfcsvgMWOZN18hXQCFaF3J+2Ih9bm70XwFqgRyHaB3DfAiMCzYA18C9gI+V6hCqQkisw953TpYuHDoIbUBmt+aZZdQSpN1SpzHHLx+X5JQVQR60xa1cRnMF197Kd/4UIh7Dn98oNZf24vn9L66PpjVVQv0gAiY3Hqsmhg6ZqEBZ9pfVwK6oO2Xl5D4RL/rc7MusJOLbIG4rQ3icfv9jGXefAU0Rce6Y2NuXRnVxYLmK1BlxnspsaE+Djzise9RZ79S7lxqOak+bzdV0km1bKNenP01cajdCl8Ksdc3E7TOcRa1ITA4mC/VBdAbgJ7tWPW3KDH8A7X5nho85/F3V8MZh/Vy17ePgY/n96ucGrNwAefQzMohq+w1vtWP36MbYMwL7GQLxKn9MNjlEgwOfgd+/+D2bDXzCmiKjmyIjNi6kk36xULqIiHRmyDWY7fHezzWV0h9vj5f/p+7UkWQa7CfSvYBeh7tVUphazG+ob9qYSL4PNLZ9Nf0UX3a7nR99gw48AI48gxYNoOuhseJ1dnm+9nvQe0zYVujd5PKjjdsO66/yf0Yjqm7k0uX7JXnm/MWXg8+j7+aMS+wky0QJ5NDA3Gqy+WKK2D5cnvf0TFyn3sFNEW3bW4bCNKZcmldGdPFQlMT7LNP/p+7UkWQazP+34AvAve67PsisKFgJVKVxyUpTHqfdz8+OkmbErc4RNf0N2G6SxpbbPO9AOadBu9Bfb0Bm1Y3k4AvCUmPWv6y127gS37Y1SOO5iPYYwcLhhbb10vUgr/HXgBE979wbIPzsvXF+3zDA/Fopu1VQFN04/RG/DV+14CfS+vKWC8W8PnKvqtDTQ65BvsLgdtFpA64AXgN2A1YAixybkp5Sx/Qt2EDXHMNTV22z3vpnDC3zHSWnk1f7c5Dog42bQdn/aWdi2ri7gG/Jm6n2GWo7oO+EX7rlx8KN9ydz5vz1rTRfZS/+fnZrPi/JG2JV0Y3OjxbIE7tH6sKSJ0bnh+mZa3755RL68pYLxaUKhe5psu9U0SWABdgA3tqqNOrwH8aY+4qWglV5UivXR57LIRCBJJJdv3ASvryaNlMJeU5fkuEq7nUvedfks4iPENVGRu3kl4dWAIvTM+9LLnIHOVvpwzGST70TRKme3Rz77MF4sbGwgXiCZ46N1gXJLo4OmyAnU98OS1fPNaLBaXKRc7pco0xvxKRm7Ej76cDm4EXjMlx6LJS6dKCSONLt+OXR0iYbFnqB6WS8gQYnrI3Nf3twu1DLCdBsntokpw1a3wcdULSe/EbA3ttLtB7dDFkyqDzfkc79z62TxORH79J270v0CjthI9KEFxyLDz1VGELPcFT5zbNaRr1wkBjvVhQqlzklRvfCezPF6ksarJxgki4+3haLp0JPS7B3oC/DxI14KcWX3cP0VWDyW48p7+9meDEzObzv/sIfPxT/Pq2dRxzAp6j8y98aBTvpa7OphFevnywpl1bCz1Dh+MPTBl0kc/c+8Ep9vUkEvvg9+9DSytE9xlF2SeBYQsD5WEsFwtKlYucg72IzAA+C8xi+OofxhhzdiELpiaPbLWnNcev4ZX3Xhn8J7t1NoHL/wMYzGGbnrI33fAkOUlYt47/AC5ZC8tS6XyFgRH6V0UzBufV1w/NEOhl6VI49VQ48cTBJu9Zs2zwjw92NLRNy5LcJ8e59yPlurnrrpGLq/IzlosFpcpBrhn0jgFuBaqAN4HM2cMG0GCvRi2v2tNdd9mo1u+esCYXLX+EL/3NDsZ7Ybptur/wobRAX1VF7FNHEfntrrQxl0anxSDoNkLA74d58+zPmU3e++wzJK1wY7YFgnz1OQ34GinXzZYtI55CKTXJ5Fqz/zHwAHCSMUb/laiiyKn2FIvBcceNKdCn7JrwHnXfWnMQocdWk0z2D4wFaOFSooRo4vGhB2ebhtbUBC+8AHPnAiMsELSti/DuR3mWN5Wy9foH9ySROMj1mEQCunMb+qCUmkRyDfazgdM10KuSGylzXAHEaqcT6rqdGFMGtqVS+4aI0sGMIZnyuPBCm2J3xYohC9LECNo1aiIdNPadRJhVBHvig3PvyVhh7/Z6Anve6zoYbkjK1m0nQO1HoMd9xb06j24CpdTklWuw/z12FP5ohi4pVTjZMseNQawOIp+dS9t+u/P6Lz5A/z/d5+Yl8REhPHSMwLJlcPbZNuA7U+Ba//s2QhIlmRQSXfvjZy9auMi2DGx83GOFvS7XFLTD8rsviMBa7xX3pr2vuBdDSqmJJ9dg3wKsEpE48CDwbuYBxpjOApZLKXfZMseNUuscCH11CsmqN0n0vkT1zofT90/3kdYJArST0a+eMYAvlhBCrCGW9uc1rGWgJzF8hT2PFLTDUrbWxWFxaMgCQOkr7vWtD8GUWk3LqpQakGtu/L8CHwJ+CbwCxFxuShWfS579sRiY957cNjDfvW+ndpuBz0X6MrteIlmW7021DLjy6Pt3Tdn6/sdh2Qw48gw+/v4LuIIz6GAGTV0P2W6OUGjILACl1OSWa83+K2RfCEep8ZEtc9yFFw6d554D13nvWZrJ+31J1n8qwoqtdrBd0GVVu2zL97q2DIyQgnZ2/TxqnzmVnrdmw7R2W766ONQl8C9YyVdfgeZ/ZTxpgixBq5QaH7mmy72hyOVQKnfZUrhmznMH+Oc/4bnn4IEHhg3uc5337tJMPrBIz/EhLm9I4O+2o+qjq2z++3Sp5XvdAv5Ay0BtrZ1VMGdO1hS0ra3w7aNOpKd7kR2QVxO3FyKLQ/D+x/EZ298/TCIBa9bA8cfbCySl1KSWVwY9pcqGVwrXbKldr7zSDqZLy2rnOe891Uy+IWxXz5tuF+npchbpSR0fWgwdlwqB7sGGrzARWvAYQEeSMBE7ZP7nP8+aYz6VPCceE0hdOKQW/Vl1H4FvziV6e8IO7HPzyCMwc6ZtMdD+e6UmNc/OTxF5QkTmOT8/6Tz2vI1fkZUapSVLhs1LC6/P8kdQl4D9VsJh58CHV7quxpcEIh8aeobU8r1BtuJ3kvD4iRNkK9H6RQSCua0al22WYV1VPRfu3E7TazXeJ+jpSbti0P57pSazbDX7DQzmJN2A9tmric6lvz9Y4yd6Z5LQYqHfB529HpNKPPLoJ+qg/X3DE/wM5OyvW0L7135CQ+wvhKc/RGDeCRC+M6dV47LNMuzeVsOm17cffD89Pd7ZdLT/XqlJzzPYG2P+K+3nk8alNEoVm0t/f1M4TEctRNZHePTlR1nz3BqqOrvpdBLe9PlsrO9yqUSnltt1EwgIzfd9EZoCwCedW+6yzTIcmKWXej9f+ALcf7/7iRIJ1/n7SqnJY8Q+exGpB94DwrpuvaoILv36AaB5v2aa92vm2s9eS+Rn36D9vlU0bIFQG+x1Orj1jKeW2x2mttbODhhDX3k4DC3uS6kPnaUXCMCiRfDYY95NAboS9fiIxeyFZCqT4h57lLpESgE5zLM3xnRhF7/pK35xlCq9QG2A5mU3c8G1bTT/rZrd4nbUfbDb1uTB3ge7GbLc7hA9PbBp05jKkep1CAZtTR7sfWr7kJ6AcBjEo68B4KqrtN++2Fpb7YDIM8+Eiy6y988+a7crVWK5jsb/OfDfIrLWGNNbzAIpVTYaGuDRRyEUomlzko5LEkNT3LbVEoi7RXo8s+Glan6x9f8i8s7htE37KI3z6wiH3WfIZZtlOEQwaJfYvegi9/IYo/32xeS17nAqwVFHR07jNJQqllyD/fbAAuBlEXkYeIOhA/Z0PXtVmdKibaC9nebU3P1Nm6B5+Hr1A9yy4bW2QihEa+/HCHXdThIfCerw1/fT0lLlOUMu22zCnGm/fXGNtO6wXmipEss12C8CUkN93UYZ6Xr2qnJli7ap9eozs/lltrM7Nb9YzBDidmJsN7Ar0VUFXQWoAKZG9LnxamlQhZFt6oReaKkykGsGvbnFLohSE1Ku7exOzS/CCd5588daAcx5RJ8quJymTihVOlmDvYhMAULA7sBrwMPGmDfGoVxKTRy5tLM7Nb+sefPzrQBmjvwOh22LwpNPDgaeEfLuqwLRCy1V5jyDvYjsgV2/fve0zVtF5HhjzAPFLphSFcWp+TUmsuTNz6cC6PT/D+k+aGmxQX2ffeCKK0YY0acKKtsCTXqhpcpAtpr9RdhsoJ8EngbmAldjR+Zrs75S+XBqflnz5udaAfQa+Q12+113lWYwmFtLw2RahMetS2fuXF2XQJWFbMH+E8AyY8zjzuO/i8jXnfvdjDGvFb94SlUIp+YXDIWI9i5KG40fwF/fj6+mKvcKYCRCrKqfyH521b7GLWnL7SaTsMUjpV8hZQb2OXPsKn5uLQ2TKdhldumsW1eyoiiVLluw3w34Z8a2f2Azh+6K7cNXSuXKqfk1RSJ0PHcJkc2H0j79YzTMq82rpb31H48SOqWTJDY3/9DldhPwzjs2GLvVqgtR+87sQpg6FToz1hRIb2nQOeZKldxIo/E1x6ZSheTU/ALAaBraY90xQlPuIJb2lzlkud1LsAHdbWnbbP38uda+3boQMgN9Op1jrlRZGCnYrxURtzS5D2duN8bsXLhiKaXcRDZESFb7wCWPZRKIzIc9jRkMyqladSxG7OgjiTTG05r+E7bpP5/ad7bkMW7KbY75ZB9XoCatbMH+++NWihGIyHnA14C3nE3nGGOipSuRUqXRtrmNhMcyvIk6m8p3z9SGtFp1600/JPT1uHvT/+Y8at/Zkse4Kac55oVo2VBqgsq2xG3ZBHvHZcaYi0tdCKVKqXF6I/4aP4ne4QF32HK7Tq061h0j9NblxOrSdg1p+k9g2jcQ+fMK2ja30Ti9kfD8MME6lxpvtuQxbspljvlIMxh0XIGqcCOueqeUKh/h+WF84v5nO2y5XadWHdkQIemxIl4S+OHB1cyccg1n3n8mF/3+Is68/0xmXjqT1o0uq7WFwzaAe5k6dfC1XZfnK5FcctcrVcEmUrA/TUT+KiIrRWSHUhdGqVII1gWJLo4SrA3ir7F58P09HsvtOrXqts1tJAaWthgqUQeXfaSPmOkaaC1I9CaI9cQIrQoR78lY5Cfburtr18L//q9dHOiKK2xtuVyaxzV3vZrkxJjyGHAvIg9hp/Rl+g7wR+Bt7OyA84HdjDFfcTnHycDJALvsssv+q1evLl6B1TDxeJxAOdTiJoGkSbJl2xa6+7up64NpG9/ElwSSSeKzZxN49VXb5B4I8Hbn27yy9RWSZnjNVgwggnGZeOMTH7O3m82OU3d0KYAzn7+7G+rqYNq07DX+Unv7bXjlFffavc8Hs2fDji7vc4z0b6J8TJbv4qCDDnraGHNA5vayCfa5EpHdgd8YYxZkO+6AAw4wTz311PgUSgGwbt06Fi5cWOpiTE7x+EDmtnX778/Cz3xmoPk81h1j5qUzifXEhj2tRmroNS5D+x3L37+YC066uWjFHjep6Yix4Z8BwWDR+uz1b6J8TJbvQkRcg30ZX4oPEpHd0h4eA6wvVVmUKkupzG0XXGBrqGmBy7Xpv8ZPsDbIWf9+Fv6aqa6n9HdDw3Vr7IXERJet+6FcxhUoVUS5rmdfaheJyL7YZvyXga+XtDRKTTBNc5roWNZBZH2E9i3tNExrILwgjDGGa37/v67P8QHhv1dVTlKcXJcjVqoCTYhgb4z5cqnLoNREF6gN0Lzf8KAd3XYsIbllyBx8H86Av3c7K2vwWi7LEStVgSZEsFdKFU/TngfR8f/uIjK3k/Zpdq5+eIMzsr+ckuIopUZNg71Sk104TKClhea/uOwrl6Q4SqkxmRAD9JRSRaSD15SqeFqzV0rp4DWlKpwGe6WUpYPXlKpY2oyvlFJKVTgN9koppVSF02CvlFJKVTgN9koppVSF02CvlFJKVTgN9koppVSF02CvlFJKVTidZ6+Uyl0sZhPvtLVBY6NNvBMMlrpUSqkRaLBXSuWmtRVCIUgmIZGwKXVbWmxK3aamkZ9fxAsFvQZRKjsN9kqpkcViNtDHYoPbEgl7HwrZVLvZUuuOcKEwlmA91msQpSYDDfZKqZFFIjaaukkm7X6vVLsjXCi0rnmd0HFTRxWsx3oNMiFos4UqAA32SqmRtbUNRtFMiYRdPMdLlguFWP9UQkdXE+saejrILViP5RpkQtBmC1UgOhpfKTWyxsbB5W8z+f12lTwvWS4UIp2fJdlvXPelgnU2Y7kGKXvpzRapN5lIDG6Px0tbPjWhaLBXSo0sHAafx78Ln8/u95LlQqGtem8SvXWu+3IJ1mO5Bil7uTRbKJUjDfZKqZEFg7bpOBgcjK5+/+D2bG3tWS4UGqtewu93r9nnEqzHcg1S9iq62UKNNw32SqncNDXZTvQrroDly+19R8fIfcdZLhTC9yzG5xPXp+USrMdyDVL2KrrZQo03HaCnlMpdIDC6EW+pC4VIxNZIGxogHCYYCBCNDh+D5vPlHqw9Tj2xAz3YN9HS4r5vwjdbqPGmwV4pNT48LhQKEaxHew1S1lLNE2O5ElLKocFeKVVy4xmsJ9S09YpttlDjTYO9UmrSmJDT1iuy2UKNNx2gp5SaFHTauprMNNgrpSYFnbauJjMN9kqpSUGnravJTIO9UmpS0GnrajLTYK+UmhQqOtueUiPQYK+UmhQqOtueUiPQqXdKqUlDp62ryUqDvVJqUtFp62oy0mZ8pZRSqsJpsFdKKaUqnAZ7pZRSqsJpsFdKKaUqnAZ7pZRSqsJpsFdKKaUqnAZ7pZRSqsJpsFdKKaUqnAZ7pZRSqsJpsFdKKaUqnAZ7pZRSqsJpsFdKKaUqnAZ7pZRSqsJpsFdKKaUqnC5xq5RS5SAWg0gE2tqgsRHCYQgGS10qVSE02CulVKm1tkIoBMkkJBLg90NLC0Sj0NRU6tKpCqDN+EopVUqxmA30sZgN9GDvU9vj8dKWT1UEDfZKKVVKkYit0btJJu1+pcZIg71SSpVSW9tgjT5TIgHt7eNbHlWRNNgrpVQpNTbaPno3fj80NIxveVRF0mCvlFKlFA6Dz+Nfsc9n9ys1RhrslVKqlIJBO+o+GBys4fv9g9sDgdKWT1UEnXqnlFKl1tQEHR12MF57u226D4c10KuC0WCvlFLlIBCA5uZSl0JVKG3GV0oppSqcBnullFKqwpVNsBeRL4jIBhFJisgBGfu+LSLtIvKCiBxRqjIqpZRSE1E59dmvB44Ffp6+UUTmAScA84EZwEMi8gFjTP/4F1EppZSaeMqmZm+M+bsx5gWXXUcDq40x3caYl4B24KPjWzqllFJq4iqbYJ/FTOCVtMebnG1KKaWUysG4NuOLyEPAri67vmOMudvraS7bjMf5TwZOBthll11Yt27daIqpRikej+tnXgb0eygf+l2Uj8n+XYxrsDfGHDqKp20CZqc9ngV0eJz/OuA6gAMOOMAsXLhwFC+nRmvdunXoZ156+j2UD/0uysdk/y4mQjP+PcAJIlInInOBRuCJEpdJKaWUmjDKJtiLyDEisgn4BHCviKwFMMZsAG4DngPuB5bqSHyllFIqd2Uz9c4Ycydwp8e+HwE/Gt8SKaWUUpWhbGr2SimllCoODfZKKaVUhdNgr5RSSlU4DfZKKaVUhdNgr5RSSlU4DfZKKaVUhdNgr5RSSlU4DfZKKaVUhdNgr5RSSlU4DfZKKaVUhdNgr5RSSlU4DfZKKaVUhdNgr5RSSlU4DfZKKaVUhdNgr5RSSlU4DfZKKaVUhdNgr5RSSlU4DfZKKaVUhdNgr5RSSlU4DfZKKaVUhdNgr5RSSlU4DfZKKaVUhdNgr5RSSlU4DfZKKaVUhdNgr5RSSlU4DfZKKaVUhdNgr5RSSlU4DfZKKaVUhdNgr5RSSlU4DfZKKaVUhdNgr5RSSlU4DfZKKaVUhasudQGUUkqpSSUWg0gE2tqgsRHCYQgGi/qSGuyVUkqp8dLaCqEQJJOQSIDfDy0tEI1CU1PRXlab8ZVSSqnxEIvZQB+L2UAP9j61PR4v2ktrsFdKKaXGQyRia/Rukkm7v0g02CullFLjoa1tsEafKZGA9vaivbQGe6WUUmo8NDbaPno3fj80NBTtpTXYK6WUUuMhHAafR9j1+ez+ItFgr5RSSo2HYNCOug8GB2v4fv/g9kCgaC+tU++UUkqp8dLUBB0ddjBee7ttug+HixroQYO9UkopNb4CAWhuHteX1GZ8pZRSqsJpsFdKKaUqnAZ7pZRSqsJpsFdKKaUqnAZ7pZRSqsJpsFdKKaUqnAZ7pZRSqsJpsFdKKaUqnAZ7pZRSqsJpsFdKKaUqnAZ7pZRSqsJpsFdKKaUqnAZ7pZRSqsJpsFdKKaUqnBhjSl2GohCRt4B/lbock8yOwNulLoTS76GM6HdRPibLd/F+Y8xOmRsrNtir8SciTxljDih1OSY7/R7Kh34X5WOyfxfajK+UUkpVOA32SimlVIXTYK8K6bpSF0AB+j2UE/0uysek/i60z14ppZSqcFqzV0oppSqcBns1ZiLyGRF5QUTaRWR5qcszmYnIyyLyNxF5RkSeKnV5JhMRWSkib4rI+rRt00TkQRFpc+53KGUZJwuP7+I8EXnV+dt4RkRCpSzjeNNgr8ZERKqAq4AjgXnAF0VkXmlLNekdZIzZdzJPMyqRG4DPZGxbDjxsjGkEHnYeq+K7geHfBcBlzt/GvsaY6DiXqaQ02Kux+ijQboz5pzGmB1gNHF3iMik17owxvwO2ZGw+GrjR+flG4D/Gs0yTlcd3MalpsFdjNRN4Je3xJmebKg0DPCAiT4vIyaUujGIXY8xrAM79ziUuz2R3moj81Wnmn1RdKhrs1ViJyzad4lE6Bxpj9sN2qywVkU+VukBKlYlrgD2BfYHXgEtKWppxpsFejdUmYHba41lAR4nKMukZYzqc+zeBO7HdLKp03hCR3QCc+zdLXJ5JyxjzhjGm3xiTBK5nkv1taLBXY/Uk0Cgic0WkFjgBuKfEZZqURMQvIsHUz8DhwPrsz1JFdg+wxPl5CXB3CcsyqaUuuhzHMMn+NqpLXQA1sRlj+kTkNGAtUAWsNMZsKHGxJqtdgDtFBOzf9i3GmPtLW6TJQ0RuBRYCO4rIJuB7wIXAbSLSDGwEvlC6Ek4eHt/FQhHZF9vN+DLw9VKVrxQ0g55SSilV4bQZXymllKpwGuyVUkqpCqfBXimllKpwGuyVUkqpCqfBXimllKpwGuzVpOeshmXSbh0icruI7JnDc28oxupyTpneLvR5nXOf5LzPQA7H7isiERF5XUR6nM/mBl3sKDcicryInJTjsWERuUNEXnO+n5yep1QuNNgrZb0HfMK5fRObUvNhJzlNNucDJxWhPCuAI4pw3pyJyLHAE8B04CzgUOxnsyPweAmLNpEcT+6/H8cBuwO/KVZh1OSlSXWUsvqMMX90fv6jiGwEHgNCwK8zDxaRKcaYbcaYfxSjMMaYTdhUxCUhIjOwq7TdCpxkhibkuEVEPluaklW0sDEm6bS4fLXUhVGVRWv2Srl72rnfHUBEXhaRS0Tkf5yMXFud7UOa8dOayD8kIg+KSEJEnndqyUOIyDEi8oSIbBORzSISFZH3O/uGNOOLyELnvIeLyG+c824UkW9knPMTInKP09yeEJFnRGTxKN7/V4FaYJlxybxljBmofYpIlVPejSLSLSIbRORLGeW6QUSeEpGjROQ5EekUkXtFZJqINIjIo055nxKRf8t4rhGRFhG5QkS2iMi7IvIzJz1z+nH7isjDzrnfEZFVIrJL2v7dnXMdLyI/F5H3RGSTiHxfRHwZ51rglC/m3H4tIrum7U99HwudfXER+aeInJr+noFFwKfTuojO8/rAnZztShWFBnul3O3u3L+etu1LwKeBU4HwCM+/BZsX/RigDVgtIrNSO0Xky8AdwD+wTb3/BbwI7DTCeX8B/BU4FrgPuCajlv1+bBP7V4HPAbcDvxSRL45w3kyfBp4yxuQybuAHwHeA64DPO6+/yuU15zjHngucDPy785zVzu04bGvjahHJXE1xGXaRpcXAD53n/yi1U0R2AtYBU7Hf0+nOe3gw86IAuAiIO693M/Bd5+fUuRqc91APfBnbDD8f+D+Xcl0PPIv9ntcBV4lIaoGV84FHgb8w2EW0AqVKwRijN71N6htwHvA2NtBUAx/A/pPeCuzmHPMydlnM+ozn3oANiqnHJ2Fzb38lbdt0oA/4hvPYB7wK3DFSmdIeL3TOe13GcQ8Cf/Q4hzjv5+fAIy5lDGR5/eeBW3P47KYBCeB7GdujwAsZn1MfsGfatouccpyYti3kbNs7bZtxyuNL2/YdoBOY5jy+EHgX2C7tmI86z/2i83h35/FNGWV9Blid9vhXwAtAbdq2RqAfOCrj+/hB2jE1wFvAhWnb1gDr8vx9DDjnPqnUfxt6q5yb1uyVsqYDvc7tBWAPbB/qa2nHPGyM6crxfA+kfjDGbMYubZqq2e8FzAB+OYpy3pnx+A5gfxGpAhCRHUTkf0XkXwy+n5OxFzD5ymXhjAXY2nTmuIYI8AER2Tlt28tm6BiHduf+EZdtMzPOd7cZ2sx9BzDFeX2wgf0BY8zWgcIb8wT2Iq0p41wPZDx+jsHvBuxAxDuBpIhUi0g18JJzrgO8zmWM6cW24sxCqTKjwV4p6z3gI9h/5rOA3Y0x92Uc80Ye53s343EPtlkY7IUF2JaCfGWuh/4mtva+o/P4BmwXw0+xS9x+BFiZ9tq5ehXb7D6S1LKhmZ9N6vEOadvezTimx2V7altmed3ed/rr7+ZShlQ5pmVscytH+uvtCJzN4MVS6rYHMDvPcylVFnQ0vlJWnzFmpPnyhVoicrNzv1vWo9zt7PK4D3hbROqBo4DTjDHXpg7IHHyWo3XAd0RkmjFmS5bjUhcsOzP4vsAutwuQ7bn5cHvf6a//mssxqXI87bI9my3Ymr1b/3pRch8oVWxas1dq/L2ArTkvGcVzj3F5/LQxph+oA6qA7tROEQliB83l6xfY2uzFbjtF5Cjnx/XYvvPMddqPB140xrw1itd2c3TGRcuxwDbn9QH+BBzhvN9UGT+C7advzfO1HsZ2DzxtjHkq4/ZynufSmr4qC1qzV2qcGTuX+lvYEeursHPZDXAwdlBcthaGI0XkR8BvsQHvMOBo57zviciTwHdFZCuQBJZjuyi2y7OMHWIzuN3qzCJYib1AmYntJvg0dnDcFhG5HDhXRPqAp5xyhYB8ZwBkEwR+LSLXY0fGfxe4Mq3V4VLgFGCtiPwEO8jtQuBv2BkJ+TgPm0zoXhFZia3Nz8R+1jcYY9blca7nsRcq/4HNm9BhjOlwO1BsVsJ5DF4cHCAiceAtY8xv83wPSg2hwV6pEjDG3CIiXdhR5WuwI9r/iB3Nnc1XgTOxGe22AEuNMfek7f8SdjrbTdhm9SuxA+hOG0UZbxeRjwHfBq7A9n2/hR1Qd2jaod/FdiWcgm02bwf+0xizOt/XzOISbJ/5rdgWyRXAOWllfUtEDnKOuxVbo44CZxljeoafzpsx5kUR+Th2it912IGAr2Jr/O3ZnuviauDD2IulHYDvYy8m3BwPfC/t8VLn9lvs6H+lRk2MKVQ3pFKqWERkIXY64IeMMeuzH11ZRMQApxtjrix1WZSaqLTPXimllKpwGuyVUkqpCqfN+EoppVSF05q9UkopVeE02CullFIVToO9UkopVeE02CullFIVToO9UkopVeE02CullFIV7v8DtY3IR8IH5u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61" name="그림 76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3671780"/>
            <a:ext cx="2807163" cy="2801626"/>
          </a:xfrm>
          <a:prstGeom prst="rect">
            <a:avLst/>
          </a:prstGeom>
        </p:spPr>
      </p:pic>
      <p:pic>
        <p:nvPicPr>
          <p:cNvPr id="762" name="그림 76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160" y="3867299"/>
            <a:ext cx="3801326" cy="254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Yonsei_CSE">
  <a:themeElements>
    <a:clrScheme name="MPMC Theme">
      <a:dk1>
        <a:srgbClr val="141414"/>
      </a:dk1>
      <a:lt1>
        <a:srgbClr val="FFFFFF"/>
      </a:lt1>
      <a:dk2>
        <a:srgbClr val="141414"/>
      </a:dk2>
      <a:lt2>
        <a:srgbClr val="808080"/>
      </a:lt2>
      <a:accent1>
        <a:srgbClr val="C00000"/>
      </a:accent1>
      <a:accent2>
        <a:srgbClr val="00205C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205C"/>
      </a:accent6>
      <a:hlink>
        <a:srgbClr val="009999"/>
      </a:hlink>
      <a:folHlink>
        <a:srgbClr val="99CC00"/>
      </a:folHlink>
    </a:clrScheme>
    <a:fontScheme name="MPMC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Yonsei_CSE" id="{B234979A-BA19-42C6-96ED-417E72528C24}" vid="{CB9268FE-BF58-46A1-AF19-E6187FE166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</TotalTime>
  <Words>1445</Words>
  <Application>Microsoft Office PowerPoint</Application>
  <PresentationFormat>와이드스크린</PresentationFormat>
  <Paragraphs>845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Helvetica Neue</vt:lpstr>
      <vt:lpstr>맑은 고딕</vt:lpstr>
      <vt:lpstr>Arial</vt:lpstr>
      <vt:lpstr>Calibri</vt:lpstr>
      <vt:lpstr>Cambria Math</vt:lpstr>
      <vt:lpstr>Tahoma</vt:lpstr>
      <vt:lpstr>Wingdings</vt:lpstr>
      <vt:lpstr>Yonsei_CSE</vt:lpstr>
      <vt:lpstr>고령 위암 환자 합병증 DL 예측 모형</vt:lpstr>
      <vt:lpstr>Results from Multi-class MLP</vt:lpstr>
      <vt:lpstr>Results from Multi-class MLP</vt:lpstr>
      <vt:lpstr>Results from Multi-class MLP</vt:lpstr>
      <vt:lpstr>Results from Multi-class MLP</vt:lpstr>
      <vt:lpstr>Autoencoder + MLP</vt:lpstr>
      <vt:lpstr>AE + Multi-class MLP 결과</vt:lpstr>
      <vt:lpstr>AE + Multi-class MLP 결과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고령 위암 환자 합병증 DL 예측 모형</dc:title>
  <dc:creator>Dafne Lee</dc:creator>
  <cp:lastModifiedBy>Dafne Lee</cp:lastModifiedBy>
  <cp:revision>19</cp:revision>
  <dcterms:created xsi:type="dcterms:W3CDTF">2022-10-05T04:59:39Z</dcterms:created>
  <dcterms:modified xsi:type="dcterms:W3CDTF">2022-10-07T08:44:41Z</dcterms:modified>
</cp:coreProperties>
</file>