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9_D61F185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6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0F3168-C2AE-E3CA-34D6-515F800118B8}" name="Lee Dafne" initials="LD" userId="a846f053e34acdc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9_D61F185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8F80876-D212-4112-B773-A27A81540D8B}" authorId="{E90F3168-C2AE-E3CA-34D6-515F800118B8}" created="2022-08-08T08:43:05.338">
    <pc:sldMkLst xmlns:pc="http://schemas.microsoft.com/office/powerpoint/2013/main/command">
      <pc:docMk/>
      <pc:sldMk cId="3592362073" sldId="265"/>
    </pc:sldMkLst>
    <p188:txBody>
      <a:bodyPr/>
      <a:lstStyle/>
      <a:p>
        <a:r>
          <a:rPr lang="ko-KR" altLang="en-US"/>
          <a:t>Xgboost parameter meaning 살펴볼 것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13E5B-CA34-4F69-A4D0-0485402763F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43654-4C22-425D-A6F0-EFA4B8A19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8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A02F-FB72-43F2-B0AC-C6DC5D0D8AB3}" type="datetime1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8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CC35-1BDF-4619-9BEB-126ACC100517}" type="datetime1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19C1-E506-4A13-827D-B0AB9EDE678C}" type="datetime1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4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466" y="347078"/>
            <a:ext cx="11643069" cy="575154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4466" y="1421769"/>
            <a:ext cx="11643069" cy="4719099"/>
          </a:xfrm>
        </p:spPr>
        <p:txBody>
          <a:bodyPr/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4568" y="6355032"/>
            <a:ext cx="2743200" cy="365125"/>
          </a:xfrm>
        </p:spPr>
        <p:txBody>
          <a:bodyPr/>
          <a:lstStyle/>
          <a:p>
            <a:fld id="{D8D673AC-C236-41D9-B8C1-033A3B20824A}" type="datetime1">
              <a:rPr lang="ko-KR" altLang="en-US" smtClean="0"/>
              <a:t>2022-08-08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5784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B45E44-963F-46BF-A956-CF04B0715FB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66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7F67-FEFF-495A-88CE-2515ED7C06FA}" type="datetime1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CE97-6A70-4A35-92DC-CFC0154AC921}" type="datetime1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DEF-0B71-4E1A-9A85-EC6CFCA7AA25}" type="datetime1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4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DE55-D02E-4FD8-8549-2E0E0AC335F1}" type="datetime1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4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25C0-392C-41C1-9118-C03A5725F53C}" type="datetime1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1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52AB-E9EE-4B1E-86DD-897B9AA65BA5}" type="datetime1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1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F56E-088E-49A2-B9E9-7EDCD45AF2C5}" type="datetime1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3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AB99-EE6B-4590-8996-11CCA1DE4810}" type="datetime1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45E44-963F-46BF-A956-CF04B0715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4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8/10/relationships/comments" Target="../comments/modernComment_109_D61F185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65514" y="258540"/>
            <a:ext cx="5778979" cy="9246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Event: Early complication Yes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Variable: ASA score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Chisq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test p-value &lt;.0001</a:t>
            </a:r>
            <a:endParaRPr lang="en-US" altLang="ko-KR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16591"/>
              </p:ext>
            </p:extLst>
          </p:nvPr>
        </p:nvGraphicFramePr>
        <p:xfrm>
          <a:off x="365514" y="1336844"/>
          <a:ext cx="4187436" cy="17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68011">
                  <a:extLst>
                    <a:ext uri="{9D8B030D-6E8A-4147-A177-3AD203B41FA5}">
                      <a16:colId xmlns:a16="http://schemas.microsoft.com/office/drawing/2014/main" val="1048233275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747955052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396792646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302789807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3810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ASA score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0496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189 (18.2)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851 (81.8)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1040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5052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II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448 (21.1)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1671 (78.9)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2119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4413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III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117 (30.39)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268 (69.6)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385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65172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IV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 (66.7)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 (33.3)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2864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756 (21.3)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2791 (78.7)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3547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89905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28572"/>
              </p:ext>
            </p:extLst>
          </p:nvPr>
        </p:nvGraphicFramePr>
        <p:xfrm>
          <a:off x="4659499" y="1348381"/>
          <a:ext cx="2486385" cy="100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34269">
                  <a:extLst>
                    <a:ext uri="{9D8B030D-6E8A-4147-A177-3AD203B41FA5}">
                      <a16:colId xmlns:a16="http://schemas.microsoft.com/office/drawing/2014/main" val="3957328741"/>
                    </a:ext>
                  </a:extLst>
                </a:gridCol>
                <a:gridCol w="752116">
                  <a:extLst>
                    <a:ext uri="{9D8B030D-6E8A-4147-A177-3AD203B41FA5}">
                      <a16:colId xmlns:a16="http://schemas.microsoft.com/office/drawing/2014/main" val="115090775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통계량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7053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카이제곱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&lt;.0001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9052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우도비</a:t>
                      </a:r>
                      <a:r>
                        <a:rPr lang="ko-KR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카이제곱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&lt;.0001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837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Mantel-</a:t>
                      </a:r>
                      <a:r>
                        <a:rPr 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Haenszel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카이제곱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&lt;.0001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08685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75222"/>
              </p:ext>
            </p:extLst>
          </p:nvPr>
        </p:nvGraphicFramePr>
        <p:xfrm>
          <a:off x="365512" y="3150535"/>
          <a:ext cx="5220868" cy="1260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58488">
                  <a:extLst>
                    <a:ext uri="{9D8B030D-6E8A-4147-A177-3AD203B41FA5}">
                      <a16:colId xmlns:a16="http://schemas.microsoft.com/office/drawing/2014/main" val="937185920"/>
                    </a:ext>
                  </a:extLst>
                </a:gridCol>
                <a:gridCol w="1015595">
                  <a:extLst>
                    <a:ext uri="{9D8B030D-6E8A-4147-A177-3AD203B41FA5}">
                      <a16:colId xmlns:a16="http://schemas.microsoft.com/office/drawing/2014/main" val="3188934867"/>
                    </a:ext>
                  </a:extLst>
                </a:gridCol>
                <a:gridCol w="1015595">
                  <a:extLst>
                    <a:ext uri="{9D8B030D-6E8A-4147-A177-3AD203B41FA5}">
                      <a16:colId xmlns:a16="http://schemas.microsoft.com/office/drawing/2014/main" val="2439705209"/>
                    </a:ext>
                  </a:extLst>
                </a:gridCol>
                <a:gridCol w="1015595">
                  <a:extLst>
                    <a:ext uri="{9D8B030D-6E8A-4147-A177-3AD203B41FA5}">
                      <a16:colId xmlns:a16="http://schemas.microsoft.com/office/drawing/2014/main" val="1522507951"/>
                    </a:ext>
                  </a:extLst>
                </a:gridCol>
                <a:gridCol w="1015595">
                  <a:extLst>
                    <a:ext uri="{9D8B030D-6E8A-4147-A177-3AD203B41FA5}">
                      <a16:colId xmlns:a16="http://schemas.microsoft.com/office/drawing/2014/main" val="13936772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 (95% CI)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&gt; </a:t>
                      </a:r>
                      <a:r>
                        <a:rPr 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ChiSq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6803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Intercept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-0.7399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0.3082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0.0164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40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ASA_Score</a:t>
                      </a:r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 vs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-0.5764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0.3105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1.21 (0.99-1.46)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0.0634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1374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ASA_Score</a:t>
                      </a:r>
                      <a:r>
                        <a:rPr lang="en-US" altLang="ko-KR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 vs 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-0.0889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0.3180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1.97 (1.50-2.57)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0.7799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4838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ASA_Score</a:t>
                      </a:r>
                      <a:r>
                        <a:rPr lang="en-US" altLang="ko-KR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4 vs 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1.4300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0.9188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8.98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(0.81-99.4)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0.1196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034506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0547"/>
              </p:ext>
            </p:extLst>
          </p:nvPr>
        </p:nvGraphicFramePr>
        <p:xfrm>
          <a:off x="365514" y="4468851"/>
          <a:ext cx="6780370" cy="20571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8037">
                  <a:extLst>
                    <a:ext uri="{9D8B030D-6E8A-4147-A177-3AD203B41FA5}">
                      <a16:colId xmlns:a16="http://schemas.microsoft.com/office/drawing/2014/main" val="1746421497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2086610780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518795451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2450210010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341631309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1149007581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1032766491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1755283004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3400606144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918055259"/>
                    </a:ext>
                  </a:extLst>
                </a:gridCol>
              </a:tblGrid>
              <a:tr h="215228">
                <a:tc gridSpan="10"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Classification Table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3612"/>
                  </a:ext>
                </a:extLst>
              </a:tr>
              <a:tr h="215228">
                <a:tc rowSpan="2"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b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Correct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Incorrect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Percentages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15775"/>
                  </a:ext>
                </a:extLst>
              </a:tr>
              <a:tr h="2152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  Event</a:t>
                      </a:r>
                      <a:endParaRPr lang="en-US" sz="1100" b="0" i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</a:t>
                      </a:r>
                      <a:r>
                        <a:rPr lang="en-US" sz="1100" i="1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Non-Event</a:t>
                      </a:r>
                      <a:endParaRPr lang="en-US" sz="1100" b="0" i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  Event</a:t>
                      </a:r>
                      <a:endParaRPr lang="en-US" sz="1100" b="0" i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</a:t>
                      </a:r>
                      <a:r>
                        <a:rPr lang="en-US" sz="1100" i="1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Non-Event</a:t>
                      </a:r>
                      <a:endParaRPr lang="en-US" sz="1100" b="0" i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Correct*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0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Sensitivity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0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Specificity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0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 POS 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0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 NEG 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0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464005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2791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21.3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78.7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82404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2791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21.3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78.7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832214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567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851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1940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30.5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77.4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18.2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459916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2522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637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74.5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15.7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90.4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69.3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20.2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870345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2790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78.7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33.3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21.3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448355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2790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78.7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21.3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701419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846115" y="2592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Univariate 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p-values were not significant, AUC=0.5461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Cut-off probability maximizing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Youden’s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J index=0.3039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5884" y="6266830"/>
            <a:ext cx="4878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*Correct classification rate= (# of True Positive + # of True Negative) / Total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500" y="1196083"/>
            <a:ext cx="4572638" cy="4572638"/>
          </a:xfrm>
          <a:prstGeom prst="rect">
            <a:avLst/>
          </a:prstGeom>
        </p:spPr>
      </p:pic>
      <p:sp>
        <p:nvSpPr>
          <p:cNvPr id="3" name="설명선 2(테두리 없음) 2"/>
          <p:cNvSpPr/>
          <p:nvPr/>
        </p:nvSpPr>
        <p:spPr>
          <a:xfrm>
            <a:off x="3498789" y="6529720"/>
            <a:ext cx="2087592" cy="259271"/>
          </a:xfrm>
          <a:prstGeom prst="callout2">
            <a:avLst>
              <a:gd name="adj1" fmla="val 51449"/>
              <a:gd name="adj2" fmla="val 459"/>
              <a:gd name="adj3" fmla="val 47655"/>
              <a:gd name="adj4" fmla="val -8682"/>
              <a:gd name="adj5" fmla="val -31731"/>
              <a:gd name="adj6" fmla="val -153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Calibri" panose="020F0502020204030204" pitchFamily="34" charset="0"/>
                <a:cs typeface="Calibri" panose="020F0502020204030204" pitchFamily="34" charset="0"/>
              </a:rPr>
              <a:t>Complication Yes</a:t>
            </a:r>
            <a:r>
              <a:rPr lang="ko-KR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인데 </a:t>
            </a:r>
            <a:r>
              <a:rPr lang="en-US" altLang="ko-KR" sz="105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ko-KR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로 예측</a:t>
            </a:r>
            <a:endParaRPr lang="ko-KR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설명선 2(테두리 없음) 12"/>
          <p:cNvSpPr/>
          <p:nvPr/>
        </p:nvSpPr>
        <p:spPr>
          <a:xfrm>
            <a:off x="400050" y="6532974"/>
            <a:ext cx="2002256" cy="259271"/>
          </a:xfrm>
          <a:prstGeom prst="callout2">
            <a:avLst>
              <a:gd name="adj1" fmla="val 53898"/>
              <a:gd name="adj2" fmla="val 99925"/>
              <a:gd name="adj3" fmla="val 52554"/>
              <a:gd name="adj4" fmla="val 110252"/>
              <a:gd name="adj5" fmla="val -43977"/>
              <a:gd name="adj6" fmla="val 117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Calibri" panose="020F0502020204030204" pitchFamily="34" charset="0"/>
                <a:cs typeface="Calibri" panose="020F0502020204030204" pitchFamily="34" charset="0"/>
              </a:rPr>
              <a:t>Complication No</a:t>
            </a:r>
            <a:r>
              <a:rPr lang="ko-KR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인데 </a:t>
            </a:r>
            <a:r>
              <a:rPr lang="en-US" altLang="ko-KR" sz="105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ko-KR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로 예측</a:t>
            </a:r>
            <a:endParaRPr lang="ko-KR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FC46A1-DA76-9D5F-895C-F83D751E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92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EC30-48DB-2465-BA55-DC5818A8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Multivariate logistic regression results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824AA14-7CAC-7A31-B637-492FC98C1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0212" y="1043372"/>
            <a:ext cx="3990407" cy="5425160"/>
          </a:xfr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7AA833D-CED7-0D43-17D4-7C430C72BF27}"/>
              </a:ext>
            </a:extLst>
          </p:cNvPr>
          <p:cNvGrpSpPr/>
          <p:nvPr/>
        </p:nvGrpSpPr>
        <p:grpSpPr>
          <a:xfrm>
            <a:off x="8120619" y="1043372"/>
            <a:ext cx="3990408" cy="5227525"/>
            <a:chOff x="5809726" y="1283396"/>
            <a:chExt cx="3990408" cy="522752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7C26F2B-F2A7-7345-96AA-43A5EA560D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31"/>
            <a:stretch/>
          </p:blipFill>
          <p:spPr>
            <a:xfrm>
              <a:off x="5809727" y="2022474"/>
              <a:ext cx="3990407" cy="4488447"/>
            </a:xfrm>
            <a:prstGeom prst="rect">
              <a:avLst/>
            </a:prstGeom>
          </p:spPr>
        </p:pic>
        <p:pic>
          <p:nvPicPr>
            <p:cNvPr id="11" name="내용 개체 틀 5">
              <a:extLst>
                <a:ext uri="{FF2B5EF4-FFF2-40B4-BE49-F238E27FC236}">
                  <a16:creationId xmlns:a16="http://schemas.microsoft.com/office/drawing/2014/main" id="{04BB55C9-8034-C16C-4507-867DBB531B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6376"/>
            <a:stretch/>
          </p:blipFill>
          <p:spPr>
            <a:xfrm>
              <a:off x="5809726" y="1283396"/>
              <a:ext cx="3990408" cy="739078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F9F5AB20-148C-CE93-C0E1-0C6F2D8E0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" y="1085762"/>
            <a:ext cx="4055467" cy="40554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B478D4-649B-D1D3-0895-46D890D7496B}"/>
              </a:ext>
            </a:extLst>
          </p:cNvPr>
          <p:cNvSpPr txBox="1"/>
          <p:nvPr/>
        </p:nvSpPr>
        <p:spPr>
          <a:xfrm>
            <a:off x="274466" y="5226891"/>
            <a:ext cx="332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Sensitivity is decaying too fast.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91E1AC79-B45A-04A8-5AEA-ADD1C8D2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15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4A9F3-45B5-256F-3E96-16E0011C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1" y="346959"/>
            <a:ext cx="11322737" cy="575154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7CA48-4C95-05D1-98F6-AEB4E8D3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1" y="1439697"/>
            <a:ext cx="5390883" cy="47190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600" dirty="0"/>
              <a:t>As a gold standard, </a:t>
            </a:r>
            <a:r>
              <a:rPr lang="en-US" altLang="ko-KR" sz="1600" dirty="0" err="1"/>
              <a:t>XGboost</a:t>
            </a:r>
            <a:r>
              <a:rPr lang="en-US" altLang="ko-KR" sz="1600" dirty="0"/>
              <a:t> results were derived.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600" dirty="0"/>
              <a:t>Train set: </a:t>
            </a:r>
            <a:r>
              <a:rPr lang="ko-KR" altLang="en-US" sz="1600" dirty="0"/>
              <a:t>짝수 년도 수술 환자</a:t>
            </a: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600" dirty="0"/>
              <a:t>Test set: </a:t>
            </a:r>
            <a:r>
              <a:rPr lang="ko-KR" altLang="en-US" sz="1600" dirty="0"/>
              <a:t>홀수 년도 수술 환자</a:t>
            </a: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600" dirty="0"/>
              <a:t>Pre-operative &amp; Post-operative variables were used.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600" dirty="0"/>
              <a:t>Continuous variables were standardized using Robust Scaler from scikit-learn.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600" dirty="0"/>
              <a:t>Max Train AUC=0.8869 but </a:t>
            </a:r>
            <a:r>
              <a:rPr lang="en-US" altLang="ko-KR" sz="1600" dirty="0">
                <a:solidFill>
                  <a:srgbClr val="FF0000"/>
                </a:solidFill>
              </a:rPr>
              <a:t>Max Test AUC=0.5825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AFC0DE-9399-56BB-D15D-7F74D7CE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30" y="940280"/>
            <a:ext cx="6197919" cy="510566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58540-1035-C0A9-FCD2-D88206B1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3620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65514" y="258540"/>
            <a:ext cx="5778979" cy="9245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Event: Early complication Yes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Variable: Clinical stage (missing n=2)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Chisq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test p-value &lt;.0001</a:t>
            </a:r>
            <a:endParaRPr lang="en-US" altLang="ko-KR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974631"/>
              </p:ext>
            </p:extLst>
          </p:nvPr>
        </p:nvGraphicFramePr>
        <p:xfrm>
          <a:off x="4659499" y="1336844"/>
          <a:ext cx="2486385" cy="100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34269">
                  <a:extLst>
                    <a:ext uri="{9D8B030D-6E8A-4147-A177-3AD203B41FA5}">
                      <a16:colId xmlns:a16="http://schemas.microsoft.com/office/drawing/2014/main" val="3957328741"/>
                    </a:ext>
                  </a:extLst>
                </a:gridCol>
                <a:gridCol w="752116">
                  <a:extLst>
                    <a:ext uri="{9D8B030D-6E8A-4147-A177-3AD203B41FA5}">
                      <a16:colId xmlns:a16="http://schemas.microsoft.com/office/drawing/2014/main" val="115090775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통계량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7053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카이제곱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&lt;.0001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9052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우도비</a:t>
                      </a:r>
                      <a:r>
                        <a:rPr lang="ko-KR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카이제곱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&lt;.0001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837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Mantel-</a:t>
                      </a:r>
                      <a:r>
                        <a:rPr 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Haenszel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카이제곱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&lt;.0001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086856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68610"/>
              </p:ext>
            </p:extLst>
          </p:nvPr>
        </p:nvGraphicFramePr>
        <p:xfrm>
          <a:off x="365514" y="4484746"/>
          <a:ext cx="6780370" cy="20571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8037">
                  <a:extLst>
                    <a:ext uri="{9D8B030D-6E8A-4147-A177-3AD203B41FA5}">
                      <a16:colId xmlns:a16="http://schemas.microsoft.com/office/drawing/2014/main" val="1746421497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2086610780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518795451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2450210010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341631309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1149007581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1032766491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1755283004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3400606144"/>
                    </a:ext>
                  </a:extLst>
                </a:gridCol>
                <a:gridCol w="678037">
                  <a:extLst>
                    <a:ext uri="{9D8B030D-6E8A-4147-A177-3AD203B41FA5}">
                      <a16:colId xmlns:a16="http://schemas.microsoft.com/office/drawing/2014/main" val="918055259"/>
                    </a:ext>
                  </a:extLst>
                </a:gridCol>
              </a:tblGrid>
              <a:tr h="215228">
                <a:tc gridSpan="10"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Classification Table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3612"/>
                  </a:ext>
                </a:extLst>
              </a:tr>
              <a:tr h="215228">
                <a:tc rowSpan="2"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b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Correct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Incorrect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Percentages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15775"/>
                  </a:ext>
                </a:extLst>
              </a:tr>
              <a:tr h="2152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  Event</a:t>
                      </a:r>
                      <a:endParaRPr lang="en-US" sz="1100" b="0" i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</a:t>
                      </a:r>
                      <a:r>
                        <a:rPr lang="en-US" sz="1100" i="1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Non-Event</a:t>
                      </a:r>
                      <a:endParaRPr lang="en-US" sz="1100" b="0" i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  Event</a:t>
                      </a:r>
                      <a:endParaRPr lang="en-US" sz="1100" b="0" i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</a:t>
                      </a:r>
                      <a:r>
                        <a:rPr lang="en-US" sz="1100" i="1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Non-Event</a:t>
                      </a:r>
                      <a:endParaRPr lang="en-US" sz="1100" b="0" i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Correct*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Sensitivity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Specificity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 POS 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 NEG 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464005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0.01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2789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21.3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78.7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82404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2789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21.3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78.7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832214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0.2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286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2041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748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470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65.6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37.8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73.2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72.3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18.7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459916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2780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749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78.6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99.7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56.3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21.2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870345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0.4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2780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749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78.6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99.7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56.3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21.2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448355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2789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78.7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21.3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701419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632839" y="2597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Univariate 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p-values are insignificant, AUC=0.5589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Cut-off probability maximizing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Youden’s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J index=0.2445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5884" y="6339062"/>
            <a:ext cx="4878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*Correct classification rate= (# of True Positive + # of True Negative) / Total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53951"/>
              </p:ext>
            </p:extLst>
          </p:nvPr>
        </p:nvGraphicFramePr>
        <p:xfrm>
          <a:off x="365514" y="1336844"/>
          <a:ext cx="4187436" cy="17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3261">
                  <a:extLst>
                    <a:ext uri="{9D8B030D-6E8A-4147-A177-3AD203B41FA5}">
                      <a16:colId xmlns:a16="http://schemas.microsoft.com/office/drawing/2014/main" val="1048233275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1747955052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1396792646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302789807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3810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Clinical stage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0496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470 (18.7)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2041 (81.3)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2511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5052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II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111 (24.5)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343 (75.6)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454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4413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III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168 (29.8)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396 (70.2)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564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65172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IV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 (43.8)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 (56.3)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2864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756 (21.3)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2789 (78.7)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3545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89905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29520"/>
              </p:ext>
            </p:extLst>
          </p:nvPr>
        </p:nvGraphicFramePr>
        <p:xfrm>
          <a:off x="365512" y="3150535"/>
          <a:ext cx="5220868" cy="1260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63263">
                  <a:extLst>
                    <a:ext uri="{9D8B030D-6E8A-4147-A177-3AD203B41FA5}">
                      <a16:colId xmlns:a16="http://schemas.microsoft.com/office/drawing/2014/main" val="937185920"/>
                    </a:ext>
                  </a:extLst>
                </a:gridCol>
                <a:gridCol w="980670">
                  <a:extLst>
                    <a:ext uri="{9D8B030D-6E8A-4147-A177-3AD203B41FA5}">
                      <a16:colId xmlns:a16="http://schemas.microsoft.com/office/drawing/2014/main" val="3188934867"/>
                    </a:ext>
                  </a:extLst>
                </a:gridCol>
                <a:gridCol w="980670">
                  <a:extLst>
                    <a:ext uri="{9D8B030D-6E8A-4147-A177-3AD203B41FA5}">
                      <a16:colId xmlns:a16="http://schemas.microsoft.com/office/drawing/2014/main" val="2439705209"/>
                    </a:ext>
                  </a:extLst>
                </a:gridCol>
                <a:gridCol w="980670">
                  <a:extLst>
                    <a:ext uri="{9D8B030D-6E8A-4147-A177-3AD203B41FA5}">
                      <a16:colId xmlns:a16="http://schemas.microsoft.com/office/drawing/2014/main" val="1522507951"/>
                    </a:ext>
                  </a:extLst>
                </a:gridCol>
                <a:gridCol w="1015595">
                  <a:extLst>
                    <a:ext uri="{9D8B030D-6E8A-4147-A177-3AD203B41FA5}">
                      <a16:colId xmlns:a16="http://schemas.microsoft.com/office/drawing/2014/main" val="13936772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 (95% CI)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&gt; </a:t>
                      </a:r>
                      <a:r>
                        <a:rPr 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ChiSq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6803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Intercept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-0.9264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0.1316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&lt;.0001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40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Clinical_Stage</a:t>
                      </a:r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 vs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-0.2018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0.1526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1.41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(1.11-1.78)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0.1858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1374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Clinical_Stage</a:t>
                      </a:r>
                      <a:r>
                        <a:rPr lang="en-US" altLang="ko-KR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 vs 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0.0689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0.1468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1.84 (1.50-2.27)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0.6388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4838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Clinical_Stage</a:t>
                      </a:r>
                      <a:r>
                        <a:rPr lang="en-US" altLang="ko-KR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4 vs 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0.6750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0.3799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3.38 (1.25-9.12)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0.0756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0345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92" y="1336844"/>
            <a:ext cx="4572638" cy="4572638"/>
          </a:xfrm>
          <a:prstGeom prst="rect">
            <a:avLst/>
          </a:prstGeom>
        </p:spPr>
      </p:pic>
      <p:sp>
        <p:nvSpPr>
          <p:cNvPr id="13" name="설명선 2(테두리 없음) 12"/>
          <p:cNvSpPr/>
          <p:nvPr/>
        </p:nvSpPr>
        <p:spPr>
          <a:xfrm>
            <a:off x="3498789" y="6529720"/>
            <a:ext cx="2087592" cy="259271"/>
          </a:xfrm>
          <a:prstGeom prst="callout2">
            <a:avLst>
              <a:gd name="adj1" fmla="val 51449"/>
              <a:gd name="adj2" fmla="val 459"/>
              <a:gd name="adj3" fmla="val 47655"/>
              <a:gd name="adj4" fmla="val -8682"/>
              <a:gd name="adj5" fmla="val -31731"/>
              <a:gd name="adj6" fmla="val -153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Calibri" panose="020F0502020204030204" pitchFamily="34" charset="0"/>
                <a:cs typeface="Calibri" panose="020F0502020204030204" pitchFamily="34" charset="0"/>
              </a:rPr>
              <a:t>Complication Yes</a:t>
            </a:r>
            <a:r>
              <a:rPr lang="ko-KR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인데 </a:t>
            </a:r>
            <a:r>
              <a:rPr lang="en-US" altLang="ko-KR" sz="105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ko-KR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로 예측</a:t>
            </a:r>
            <a:endParaRPr lang="ko-KR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설명선 2(테두리 없음) 15"/>
          <p:cNvSpPr/>
          <p:nvPr/>
        </p:nvSpPr>
        <p:spPr>
          <a:xfrm>
            <a:off x="400050" y="6532974"/>
            <a:ext cx="2002256" cy="259271"/>
          </a:xfrm>
          <a:prstGeom prst="callout2">
            <a:avLst>
              <a:gd name="adj1" fmla="val 53898"/>
              <a:gd name="adj2" fmla="val 99925"/>
              <a:gd name="adj3" fmla="val 52554"/>
              <a:gd name="adj4" fmla="val 110252"/>
              <a:gd name="adj5" fmla="val -43977"/>
              <a:gd name="adj6" fmla="val 117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Calibri" panose="020F0502020204030204" pitchFamily="34" charset="0"/>
                <a:cs typeface="Calibri" panose="020F0502020204030204" pitchFamily="34" charset="0"/>
              </a:rPr>
              <a:t>Complication No</a:t>
            </a:r>
            <a:r>
              <a:rPr lang="ko-KR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인데 </a:t>
            </a:r>
            <a:r>
              <a:rPr lang="en-US" altLang="ko-KR" sz="105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ko-KR" alt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로 예측</a:t>
            </a:r>
            <a:endParaRPr lang="ko-KR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2BDF66-FBDE-3892-891F-0118C182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3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047104"/>
              </p:ext>
            </p:extLst>
          </p:nvPr>
        </p:nvGraphicFramePr>
        <p:xfrm>
          <a:off x="604568" y="895611"/>
          <a:ext cx="10982863" cy="5619761"/>
        </p:xfrm>
        <a:graphic>
          <a:graphicData uri="http://schemas.openxmlformats.org/drawingml/2006/table">
            <a:tbl>
              <a:tblPr/>
              <a:tblGrid>
                <a:gridCol w="1452832">
                  <a:extLst>
                    <a:ext uri="{9D8B030D-6E8A-4147-A177-3AD203B41FA5}">
                      <a16:colId xmlns:a16="http://schemas.microsoft.com/office/drawing/2014/main" val="3122569849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2235623706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2693058944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2796019708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4159340542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3730229369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531305990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3819925724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3462474284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3160522238"/>
                    </a:ext>
                  </a:extLst>
                </a:gridCol>
                <a:gridCol w="992278">
                  <a:extLst>
                    <a:ext uri="{9D8B030D-6E8A-4147-A177-3AD203B41FA5}">
                      <a16:colId xmlns:a16="http://schemas.microsoft.com/office/drawing/2014/main" val="1047547821"/>
                    </a:ext>
                  </a:extLst>
                </a:gridCol>
                <a:gridCol w="992278">
                  <a:extLst>
                    <a:ext uri="{9D8B030D-6E8A-4147-A177-3AD203B41FA5}">
                      <a16:colId xmlns:a16="http://schemas.microsoft.com/office/drawing/2014/main" val="4084799899"/>
                    </a:ext>
                  </a:extLst>
                </a:gridCol>
                <a:gridCol w="992278">
                  <a:extLst>
                    <a:ext uri="{9D8B030D-6E8A-4147-A177-3AD203B41FA5}">
                      <a16:colId xmlns:a16="http://schemas.microsoft.com/office/drawing/2014/main" val="1397615666"/>
                    </a:ext>
                  </a:extLst>
                </a:gridCol>
              </a:tblGrid>
              <a:tr h="42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Missing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Mean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Std.Dev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Median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1Q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3Q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Min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Max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T-Test*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F Test (Equal variance)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Mann-Whitney U test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802965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EBL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0.0006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&lt;.0001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&lt;.0001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438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Yes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 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 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144.5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258.4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150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2200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16586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No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2,791 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 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94.5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584.6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30000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99644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WBC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0.0006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&lt;.0001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0.0047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16265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Yes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6.6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2.1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6.285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5.25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7.47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2.71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19.57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97176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No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2791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6.3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1.8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6.1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5.03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7.31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1.05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16.17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61949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Hemoglobin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0.0128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&lt;.0001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0.0737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881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Yes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13.6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2.1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13.9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12.4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15.15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5.9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18.4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910308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No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2791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13.8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12.8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15.1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18.4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75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Segmented Neutrophil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0.2190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0.8326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0.3978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37664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Yes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13.6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2.1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13.9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12.4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15.15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5.9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18.4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4068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No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2791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58.1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9.4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58.1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52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64.5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5.8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92.2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6496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ANC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0.0018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&lt;.0001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0.0097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5409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Yes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3981.3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1858.2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3583.5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2849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4554.5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1111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24240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3196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No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2791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3752.1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1490.6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3519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2705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4464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803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14672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73657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Lymphocytes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0.0082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0.8284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0.0133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12162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Yes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31.5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8.8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31.5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25.5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37.05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8013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No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2791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32.4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8.7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32.2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26.6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4.2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75.9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454701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Platelets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0.0531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0.0015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0.0368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464171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Yes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260.1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77.8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251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210.5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300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57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743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68241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No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2791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254.1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71.1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244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208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289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829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74856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Albumin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&lt;.0001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0.0001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&lt;.0001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906948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Yes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4.2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4.3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4.0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4.5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5.2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10041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No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2791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4.3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4.3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4.1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4.5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5.3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54223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84BC0D-2F30-2886-455D-361EDB9A5A26}"/>
              </a:ext>
            </a:extLst>
          </p:cNvPr>
          <p:cNvSpPr txBox="1"/>
          <p:nvPr/>
        </p:nvSpPr>
        <p:spPr>
          <a:xfrm>
            <a:off x="538952" y="187725"/>
            <a:ext cx="9063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Continuous variables descriptive statistics</a:t>
            </a:r>
            <a:endParaRPr lang="ko-KR" alt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C2DFC8-B483-F0EE-4C63-2480CE35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48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9871"/>
              </p:ext>
            </p:extLst>
          </p:nvPr>
        </p:nvGraphicFramePr>
        <p:xfrm>
          <a:off x="604574" y="101600"/>
          <a:ext cx="10982852" cy="3060704"/>
        </p:xfrm>
        <a:graphic>
          <a:graphicData uri="http://schemas.openxmlformats.org/drawingml/2006/table">
            <a:tbl>
              <a:tblPr/>
              <a:tblGrid>
                <a:gridCol w="832385">
                  <a:extLst>
                    <a:ext uri="{9D8B030D-6E8A-4147-A177-3AD203B41FA5}">
                      <a16:colId xmlns:a16="http://schemas.microsoft.com/office/drawing/2014/main" val="3504166656"/>
                    </a:ext>
                  </a:extLst>
                </a:gridCol>
                <a:gridCol w="801804">
                  <a:extLst>
                    <a:ext uri="{9D8B030D-6E8A-4147-A177-3AD203B41FA5}">
                      <a16:colId xmlns:a16="http://schemas.microsoft.com/office/drawing/2014/main" val="2691430834"/>
                    </a:ext>
                  </a:extLst>
                </a:gridCol>
                <a:gridCol w="801804">
                  <a:extLst>
                    <a:ext uri="{9D8B030D-6E8A-4147-A177-3AD203B41FA5}">
                      <a16:colId xmlns:a16="http://schemas.microsoft.com/office/drawing/2014/main" val="1043780575"/>
                    </a:ext>
                  </a:extLst>
                </a:gridCol>
                <a:gridCol w="801804">
                  <a:extLst>
                    <a:ext uri="{9D8B030D-6E8A-4147-A177-3AD203B41FA5}">
                      <a16:colId xmlns:a16="http://schemas.microsoft.com/office/drawing/2014/main" val="1633479430"/>
                    </a:ext>
                  </a:extLst>
                </a:gridCol>
                <a:gridCol w="801804">
                  <a:extLst>
                    <a:ext uri="{9D8B030D-6E8A-4147-A177-3AD203B41FA5}">
                      <a16:colId xmlns:a16="http://schemas.microsoft.com/office/drawing/2014/main" val="1332728410"/>
                    </a:ext>
                  </a:extLst>
                </a:gridCol>
                <a:gridCol w="801804">
                  <a:extLst>
                    <a:ext uri="{9D8B030D-6E8A-4147-A177-3AD203B41FA5}">
                      <a16:colId xmlns:a16="http://schemas.microsoft.com/office/drawing/2014/main" val="326016790"/>
                    </a:ext>
                  </a:extLst>
                </a:gridCol>
                <a:gridCol w="801804">
                  <a:extLst>
                    <a:ext uri="{9D8B030D-6E8A-4147-A177-3AD203B41FA5}">
                      <a16:colId xmlns:a16="http://schemas.microsoft.com/office/drawing/2014/main" val="3995810900"/>
                    </a:ext>
                  </a:extLst>
                </a:gridCol>
                <a:gridCol w="801804">
                  <a:extLst>
                    <a:ext uri="{9D8B030D-6E8A-4147-A177-3AD203B41FA5}">
                      <a16:colId xmlns:a16="http://schemas.microsoft.com/office/drawing/2014/main" val="1494677553"/>
                    </a:ext>
                  </a:extLst>
                </a:gridCol>
                <a:gridCol w="801804">
                  <a:extLst>
                    <a:ext uri="{9D8B030D-6E8A-4147-A177-3AD203B41FA5}">
                      <a16:colId xmlns:a16="http://schemas.microsoft.com/office/drawing/2014/main" val="1891202222"/>
                    </a:ext>
                  </a:extLst>
                </a:gridCol>
                <a:gridCol w="801804">
                  <a:extLst>
                    <a:ext uri="{9D8B030D-6E8A-4147-A177-3AD203B41FA5}">
                      <a16:colId xmlns:a16="http://schemas.microsoft.com/office/drawing/2014/main" val="2166044532"/>
                    </a:ext>
                  </a:extLst>
                </a:gridCol>
                <a:gridCol w="978077">
                  <a:extLst>
                    <a:ext uri="{9D8B030D-6E8A-4147-A177-3AD203B41FA5}">
                      <a16:colId xmlns:a16="http://schemas.microsoft.com/office/drawing/2014/main" val="1104058524"/>
                    </a:ext>
                  </a:extLst>
                </a:gridCol>
                <a:gridCol w="978077">
                  <a:extLst>
                    <a:ext uri="{9D8B030D-6E8A-4147-A177-3AD203B41FA5}">
                      <a16:colId xmlns:a16="http://schemas.microsoft.com/office/drawing/2014/main" val="1295764814"/>
                    </a:ext>
                  </a:extLst>
                </a:gridCol>
                <a:gridCol w="978077">
                  <a:extLst>
                    <a:ext uri="{9D8B030D-6E8A-4147-A177-3AD203B41FA5}">
                      <a16:colId xmlns:a16="http://schemas.microsoft.com/office/drawing/2014/main" val="3031165897"/>
                    </a:ext>
                  </a:extLst>
                </a:gridCol>
              </a:tblGrid>
              <a:tr h="43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Missing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Mean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Std.Dev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Median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1Q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3Q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Min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Max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T-Test*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F Test (Equal variance)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Mann-Whitney U test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276626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NLR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0.0546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0.2635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0.0578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823614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Yes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2.2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1.3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1.8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2.5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84637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No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2791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2.1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1.2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1.8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0.2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098798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Cell Count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0.5427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0.4749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0.7362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2621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Yes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2.0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0.7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1.91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2.39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0.44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5.35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593689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No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2791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2.0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0.7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1.92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2.37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0.2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63892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PNI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0.0087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0.0011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0.0075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573775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Yes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52.5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5.4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52.4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49.6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55.8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27.4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73.7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764873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No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2791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53.0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4.9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53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50.1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55.9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27.9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81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507695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SII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0.0889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&lt;.0001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0.0088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503347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Yes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756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574.4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418.3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468.5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325.0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696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3969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27179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 No</a:t>
                      </a:r>
                    </a:p>
                  </a:txBody>
                  <a:tcPr marL="36000" marR="5765" marT="57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2791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543.3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532.9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445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311.0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639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39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13854</a:t>
                      </a: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36000" marR="5765" marT="57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50617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128BFD-B9FF-52D3-CD18-FCFCB996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43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Q-Q Plots for EB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Q-Q Plots for W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Q-Q Plots for Hemoglob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Q-Q Plots for Segmented_neutrophi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8173F1-8A0F-2B2E-94A2-25DB0EED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58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Q-Q Plots for Platel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Q-Q Plots for A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Q-Q Plots for Lymphocy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Q-Q Plots for Album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55541-2065-738F-7EFA-60BB8254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0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Q-Q Plots for NL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Q-Q Plots for Cell_Cou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Q-Q Plots for PN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Q-Q Plots for SI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C11C33-E016-3CB5-87CB-02CF7F6D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8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EC30-48DB-2465-BA55-DC5818A8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66" y="347078"/>
            <a:ext cx="11643069" cy="575154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Multivariate logistic regression results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4EDC0A-6E08-92E8-283A-C4D88988D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022" y="3925226"/>
            <a:ext cx="5264421" cy="279779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970088-694B-8AFE-4684-1891FE93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318" y="2252390"/>
            <a:ext cx="5264421" cy="4496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3913F1-D01D-498A-7ACA-C0AF19E8F7D1}"/>
              </a:ext>
            </a:extLst>
          </p:cNvPr>
          <p:cNvSpPr txBox="1"/>
          <p:nvPr/>
        </p:nvSpPr>
        <p:spPr>
          <a:xfrm>
            <a:off x="274466" y="1184218"/>
            <a:ext cx="5821534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Pre-operative &amp; Post-operative variables were used.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Event: Early complication Yes/No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No intercept model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Selected variables: Sex, Location, </a:t>
            </a:r>
            <a:r>
              <a:rPr lang="en-US" altLang="ko-KR" sz="1600" dirty="0">
                <a:solidFill>
                  <a:srgbClr val="FF0000"/>
                </a:solidFill>
              </a:rPr>
              <a:t>Clinical Stage</a:t>
            </a:r>
            <a:r>
              <a:rPr lang="en-US" altLang="ko-KR" sz="1600" dirty="0"/>
              <a:t>, ASA Score, Op Time, Intra-op CC, EBL, WBC, Albumin</a:t>
            </a:r>
          </a:p>
          <a:p>
            <a:pPr marL="54000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AUC=</a:t>
            </a:r>
            <a:r>
              <a:rPr lang="en-US" altLang="ko-KR" sz="1600" dirty="0">
                <a:solidFill>
                  <a:srgbClr val="FF0000"/>
                </a:solidFill>
              </a:rPr>
              <a:t>0.6364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Model with intercept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Selected variables: Sex, Location, </a:t>
            </a:r>
            <a:r>
              <a:rPr lang="en-US" altLang="ko-KR" sz="1600" dirty="0">
                <a:solidFill>
                  <a:srgbClr val="FF0000"/>
                </a:solidFill>
              </a:rPr>
              <a:t>LN Dissection</a:t>
            </a:r>
            <a:r>
              <a:rPr lang="en-US" altLang="ko-KR" sz="1600" dirty="0"/>
              <a:t>, ASA Score, Op Time, Intra-op CC, EBL, WBC, Albumin 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AUC=</a:t>
            </a:r>
            <a:r>
              <a:rPr lang="en-US" altLang="ko-KR" sz="1600" dirty="0">
                <a:solidFill>
                  <a:srgbClr val="FF0000"/>
                </a:solidFill>
              </a:rPr>
              <a:t>0.6353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9E93F2-E8BD-416E-A3C4-169B7830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95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EC30-48DB-2465-BA55-DC5818A8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Multivariate logistic regression results</a:t>
            </a:r>
            <a:endParaRPr lang="ko-KR" altLang="en-US" b="1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87C9062-08DD-1264-0CE9-8A8A346F8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378" y="1393797"/>
            <a:ext cx="4866952" cy="4706282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B457C1-9B22-B910-6A6B-C5628885C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1477933"/>
            <a:ext cx="4572638" cy="4572638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88C389F3-52D3-F65B-3C82-16CC192F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E44-963F-46BF-A956-CF04B0715FB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48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0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1082</Words>
  <Application>Microsoft Office PowerPoint</Application>
  <PresentationFormat>와이드스크린</PresentationFormat>
  <Paragraphs>627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Multivariate logistic regression results</vt:lpstr>
      <vt:lpstr>Multivariate logistic regression results</vt:lpstr>
      <vt:lpstr>Multivariate logistic regression results</vt:lpstr>
      <vt:lpstr>XGboost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evaluation</dc:title>
  <dc:creator>Dafne Lee</dc:creator>
  <cp:lastModifiedBy>Lee Dafne</cp:lastModifiedBy>
  <cp:revision>25</cp:revision>
  <dcterms:created xsi:type="dcterms:W3CDTF">2022-08-03T08:18:09Z</dcterms:created>
  <dcterms:modified xsi:type="dcterms:W3CDTF">2022-08-08T08:43:08Z</dcterms:modified>
</cp:coreProperties>
</file>