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AF"/>
    <a:srgbClr val="A58260"/>
    <a:srgbClr val="FB8F8F"/>
    <a:srgbClr val="FD93AC"/>
    <a:srgbClr val="F1B4C2"/>
    <a:srgbClr val="F8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E07C-5456-4FE3-B0FB-121C60BCC8D8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51B80-2586-4420-9A03-EF80E8E72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59D5-E376-40C1-A155-818C36AD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45822-C7A5-4397-A266-E0E8A5765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2E88D-2C37-483A-B77F-DEB7185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9E643-E72B-4DE3-AED8-1112F5A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39E5-9481-41A2-8E1D-F7ED02B0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D2727-530F-4710-BFFB-0B479107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2BAC7-5888-491B-A4B6-8EEBA246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68219-B761-41F7-8DE9-68231D53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215ED-8AC0-4647-B42B-ABCE9AF8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B78B4-8A33-4501-B1CB-C22E1FA7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76EA1-3944-4A1C-9AC2-63434F3AF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055FC-16BD-4E77-AD18-AABBBB15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DD0E7-0DEB-4F1C-BFBE-81CCAD46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1371-D1CD-4A2C-834F-1BF7DEBA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97CEF-856A-450C-9B9C-143B8666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195D1-3F21-456A-9804-3C0ECDE7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7719-B2B7-4772-A78F-4ECD1112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C2551-7BE3-4709-91D8-9CA94FC2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EA38B-F904-4AAB-9DB2-FD8E2EAF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1DF5E-08D7-472B-873B-C333CA33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82E2D-EBA6-47C5-B569-07D8F969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65FDB-D0D9-4BE0-80DF-FE7AC6AC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77D3F-E8B6-4028-9F27-1386A7FF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CFFC-DC90-4720-898A-F12C3B4D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A2B4E-21FE-4897-BE9E-3C51805C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0F588-F8D3-47CF-9588-DAF4B358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ACFEB-EE5F-4316-A076-E49B4E24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79BE9-992D-4B44-91E3-B54BE189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CD329-2B30-4EAB-90D4-5071A35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F9640-B1F6-4D6D-A3E8-F1D1728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1DF08-2755-4E20-8E14-AF05767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3A2A-CCE8-4B7B-AD9E-4CF5D6B1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04BDA-1F2E-4B40-B0EC-74C35DE4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4DFE77-E70F-45F7-B9B6-2FB1FE2C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A3BF0-BBD0-4F39-BFFA-81A74BB23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7E55C1-D067-4AC1-AFF2-504226F5A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5B5490-E9D1-4C8D-904D-AB83F3E7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6CF15-C99C-4319-A8E6-D98039B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B9BDD3-16E7-4BA9-B5AD-89DCE01D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B671C-188F-42C7-A02F-62541380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871E4-C0D0-4C56-9207-0026367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C132F-E1FA-4E4C-933A-0F49FFF4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BE4C7-A293-495F-A5DD-5B62A3AD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B69FBF-514F-456F-9C1A-81C241BC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C01B0-8393-4929-A8A0-A4E2A4E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40E68-3F97-4D4D-AF75-D2118D6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C158-10B4-4094-B106-876DD266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3BC81-A9A8-4E21-B31F-1F60C84B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755BD-C4FA-499E-A261-8899EC52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730B5-A33C-40AA-9B79-5824E876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562BA-2A99-4038-BC84-7ACF061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303F7-72BE-4385-8BDB-53C085CF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F4C6-A985-4193-AB08-5A27153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4D885B-BD45-4364-86D1-E97C7FBA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CCCC4-6866-45A4-A8E7-DB1CC186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4D9AE-89FE-4E38-99AD-85E9B7F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83A70D-75CA-4BA3-B8EC-3B34D227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2A282-F6FF-4B38-849B-FF6DE6B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34BE94-F846-48FE-864F-8051FA3F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0595C-73B4-4F58-9C2B-4C99B6F7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A953D-C470-4121-B7CD-FEA4B3BE4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0F14-F0EE-47F1-8485-631A311C4114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44453-C8BE-40EF-A944-82154B452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2AAA-BE99-4335-8772-76A92031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7FF6-AF90-4C87-A1C5-6FB3A7394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wangjh79@kpu.ac.k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ABB8C1B-9329-4031-B389-050A2DC20A96}"/>
              </a:ext>
            </a:extLst>
          </p:cNvPr>
          <p:cNvSpPr/>
          <p:nvPr/>
        </p:nvSpPr>
        <p:spPr>
          <a:xfrm>
            <a:off x="2428875" y="1362075"/>
            <a:ext cx="7353300" cy="40957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569103-FEE9-4511-9730-931243ABA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6129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스크립트 언어</a:t>
            </a:r>
            <a:b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8A815-EAF2-415E-977D-FB6837641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638"/>
            <a:ext cx="9144000" cy="1655762"/>
          </a:xfrm>
          <a:noFill/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2017184007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김지혜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2017182031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이예은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1F7F5E9-A85F-4D23-B959-C208781B1A7B}"/>
              </a:ext>
            </a:extLst>
          </p:cNvPr>
          <p:cNvSpPr/>
          <p:nvPr/>
        </p:nvSpPr>
        <p:spPr>
          <a:xfrm rot="5400000">
            <a:off x="9110662" y="4770438"/>
            <a:ext cx="676275" cy="676275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8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8FAC1-3723-415C-8DA1-EA19EE3FD119}"/>
              </a:ext>
            </a:extLst>
          </p:cNvPr>
          <p:cNvSpPr txBox="1"/>
          <p:nvPr/>
        </p:nvSpPr>
        <p:spPr>
          <a:xfrm>
            <a:off x="6214610" y="2053726"/>
            <a:ext cx="3255235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품종 개 </a:t>
            </a:r>
            <a:r>
              <a:rPr lang="en-US" altLang="ko-KR" sz="1200" dirty="0"/>
              <a:t>&gt; </a:t>
            </a:r>
            <a:r>
              <a:rPr lang="ko-KR" altLang="en-US" sz="1200" dirty="0"/>
              <a:t>푸들</a:t>
            </a:r>
            <a:r>
              <a:rPr lang="en-US" altLang="ko-KR" sz="1200" dirty="0"/>
              <a:t>, </a:t>
            </a:r>
            <a:r>
              <a:rPr lang="ko-KR" altLang="en-US" sz="1200" dirty="0"/>
              <a:t>암컷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털색</a:t>
            </a:r>
            <a:r>
              <a:rPr lang="ko-KR" altLang="en-US" sz="1200" dirty="0"/>
              <a:t> 흑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체중 </a:t>
            </a:r>
            <a:r>
              <a:rPr lang="en-US" altLang="ko-KR" sz="1200" dirty="0"/>
              <a:t>6Kg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나이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살추정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발견 </a:t>
            </a:r>
            <a:r>
              <a:rPr lang="ko-KR" altLang="en-US" sz="1200" dirty="0" err="1"/>
              <a:t>배곧</a:t>
            </a:r>
            <a:r>
              <a:rPr lang="en-US" altLang="ko-KR" sz="1200" dirty="0"/>
              <a:t>3</a:t>
            </a:r>
            <a:r>
              <a:rPr lang="ko-KR" altLang="en-US" sz="1200" dirty="0"/>
              <a:t>로 </a:t>
            </a:r>
            <a:r>
              <a:rPr lang="en-US" altLang="ko-KR" sz="1200" dirty="0"/>
              <a:t>96 </a:t>
            </a:r>
            <a:r>
              <a:rPr lang="ko-KR" altLang="en-US" sz="1200" dirty="0"/>
              <a:t>부근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전체미용</a:t>
            </a:r>
            <a:r>
              <a:rPr lang="en-US" altLang="ko-KR" sz="1200" dirty="0"/>
              <a:t>, </a:t>
            </a:r>
            <a:r>
              <a:rPr lang="ko-KR" altLang="en-US" sz="1200" dirty="0"/>
              <a:t>단미</a:t>
            </a:r>
            <a:r>
              <a:rPr lang="en-US" altLang="ko-KR" sz="1200" dirty="0"/>
              <a:t>, </a:t>
            </a:r>
            <a:r>
              <a:rPr lang="ko-KR" altLang="en-US" sz="1200" dirty="0"/>
              <a:t>성대수술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</a:t>
            </a:r>
            <a:r>
              <a:rPr lang="en-US" altLang="ko-KR" sz="1200" dirty="0"/>
              <a:t>2019.05.11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중성화여부 </a:t>
            </a:r>
            <a:r>
              <a:rPr lang="en-US" altLang="ko-KR" sz="1200" dirty="0"/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보호소이름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보호장소 경기도 안산시 </a:t>
            </a:r>
            <a:r>
              <a:rPr lang="ko-KR" altLang="en-US" sz="1200" dirty="0" err="1"/>
              <a:t>상록구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청곡길</a:t>
            </a:r>
            <a:r>
              <a:rPr lang="ko-KR" altLang="en-US" sz="1200" dirty="0"/>
              <a:t> </a:t>
            </a:r>
            <a:r>
              <a:rPr lang="en-US" altLang="ko-KR" sz="1200" dirty="0"/>
              <a:t>50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담당자 </a:t>
            </a:r>
            <a:r>
              <a:rPr lang="ko-KR" altLang="en-US" sz="1200" dirty="0" err="1"/>
              <a:t>박보검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 031-000-1111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AA2D50CF-7301-4F2F-BC8D-D289FFB9C7E7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C69A-8E81-492C-86ED-66D923097DDF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47BD9D8-EA7D-4587-91B9-626FE76EB6D8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DEA8DE-CC17-4B71-B66D-B7969B707EEE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FA124-F0EB-4DD2-882C-F62CC94CE4C1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D9BCAE0D-4185-41E4-9DC1-AC8E124D4037}"/>
              </a:ext>
            </a:extLst>
          </p:cNvPr>
          <p:cNvSpPr/>
          <p:nvPr/>
        </p:nvSpPr>
        <p:spPr>
          <a:xfrm rot="13722745">
            <a:off x="8656532" y="1624584"/>
            <a:ext cx="324696" cy="335839"/>
          </a:xfrm>
          <a:prstGeom prst="up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벡터그래픽이(가) 표시된 사진&#10;&#10;자동 생성된 설명">
            <a:extLst>
              <a:ext uri="{FF2B5EF4-FFF2-40B4-BE49-F238E27FC236}">
                <a16:creationId xmlns:a16="http://schemas.microsoft.com/office/drawing/2014/main" id="{F6A36C6B-D3D1-4096-8D5B-322EE12F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8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/>
              <a:t>[</a:t>
            </a:r>
            <a:r>
              <a:rPr lang="ko-KR" altLang="en-US"/>
              <a:t>개</a:t>
            </a:r>
            <a:r>
              <a:rPr lang="en-US" altLang="ko-KR"/>
              <a:t>] </a:t>
            </a:r>
            <a:r>
              <a:rPr lang="ko-KR" altLang="en-US"/>
              <a:t>푸들</a:t>
            </a:r>
            <a:r>
              <a:rPr lang="en-US" altLang="ko-KR"/>
              <a:t>		   3        </a:t>
            </a:r>
            <a:r>
              <a:rPr lang="ko-KR" altLang="en-US"/>
              <a:t>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[</a:t>
            </a:r>
            <a:r>
              <a:rPr lang="ko-KR" altLang="en-US"/>
              <a:t>개</a:t>
            </a:r>
            <a:r>
              <a:rPr lang="en-US" altLang="ko-KR"/>
              <a:t>] </a:t>
            </a:r>
            <a:r>
              <a:rPr lang="ko-KR" altLang="en-US"/>
              <a:t>골든리트리버               </a:t>
            </a:r>
            <a:r>
              <a:rPr lang="en-US" altLang="ko-KR"/>
              <a:t>5       </a:t>
            </a:r>
            <a:r>
              <a:rPr lang="ko-KR" altLang="en-US"/>
              <a:t>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[</a:t>
            </a:r>
            <a:r>
              <a:rPr lang="ko-KR" altLang="en-US"/>
              <a:t>고양이</a:t>
            </a:r>
            <a:r>
              <a:rPr lang="en-US" altLang="ko-KR"/>
              <a:t>] </a:t>
            </a:r>
            <a:r>
              <a:rPr lang="ko-KR" altLang="en-US"/>
              <a:t>믹스묘                 </a:t>
            </a:r>
            <a:r>
              <a:rPr lang="en-US" altLang="ko-KR"/>
              <a:t>4        </a:t>
            </a:r>
            <a:r>
              <a:rPr lang="ko-KR" altLang="en-US"/>
              <a:t>남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AA2D50CF-7301-4F2F-BC8D-D289FFB9C7E7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C69A-8E81-492C-86ED-66D923097DDF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47BD9D8-EA7D-4587-91B9-626FE76EB6D8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96B675-2B41-4146-8751-AB9EDB285279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3B53B1-3455-4B19-A6DA-6A61F32299A4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CB6776-88F4-4B20-95DF-21AF9D6A7FE7}"/>
              </a:ext>
            </a:extLst>
          </p:cNvPr>
          <p:cNvSpPr txBox="1"/>
          <p:nvPr/>
        </p:nvSpPr>
        <p:spPr>
          <a:xfrm>
            <a:off x="6202713" y="2048408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</p:txBody>
      </p:sp>
      <p:pic>
        <p:nvPicPr>
          <p:cNvPr id="50" name="그림 49" descr="벡터그래픽이(가) 표시된 사진&#10;&#10;자동 생성된 설명">
            <a:extLst>
              <a:ext uri="{FF2B5EF4-FFF2-40B4-BE49-F238E27FC236}">
                <a16:creationId xmlns:a16="http://schemas.microsoft.com/office/drawing/2014/main" id="{E1CE081E-394D-4BA8-8513-22FBE9D4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8FAC1-3723-415C-8DA1-EA19EE3FD119}"/>
              </a:ext>
            </a:extLst>
          </p:cNvPr>
          <p:cNvSpPr txBox="1"/>
          <p:nvPr/>
        </p:nvSpPr>
        <p:spPr>
          <a:xfrm>
            <a:off x="6214610" y="2053726"/>
            <a:ext cx="3255235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품종 개 </a:t>
            </a:r>
            <a:r>
              <a:rPr lang="en-US" altLang="ko-KR" sz="1200" dirty="0"/>
              <a:t>&gt; </a:t>
            </a:r>
            <a:r>
              <a:rPr lang="ko-KR" altLang="en-US" sz="1200" dirty="0"/>
              <a:t>푸들</a:t>
            </a:r>
            <a:r>
              <a:rPr lang="en-US" altLang="ko-KR" sz="1200" dirty="0"/>
              <a:t>, </a:t>
            </a:r>
            <a:r>
              <a:rPr lang="ko-KR" altLang="en-US" sz="1200" dirty="0"/>
              <a:t>암컷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털색</a:t>
            </a:r>
            <a:r>
              <a:rPr lang="ko-KR" altLang="en-US" sz="1200" dirty="0"/>
              <a:t> 흑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체중 </a:t>
            </a:r>
            <a:r>
              <a:rPr lang="en-US" altLang="ko-KR" sz="1200" dirty="0"/>
              <a:t>6Kg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나이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살추정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발견 </a:t>
            </a:r>
            <a:r>
              <a:rPr lang="ko-KR" altLang="en-US" sz="1200" dirty="0" err="1"/>
              <a:t>배곧</a:t>
            </a:r>
            <a:r>
              <a:rPr lang="en-US" altLang="ko-KR" sz="1200" dirty="0"/>
              <a:t>3</a:t>
            </a:r>
            <a:r>
              <a:rPr lang="ko-KR" altLang="en-US" sz="1200" dirty="0"/>
              <a:t>로 </a:t>
            </a:r>
            <a:r>
              <a:rPr lang="en-US" altLang="ko-KR" sz="1200" dirty="0"/>
              <a:t>96 </a:t>
            </a:r>
            <a:r>
              <a:rPr lang="ko-KR" altLang="en-US" sz="1200" dirty="0"/>
              <a:t>부근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전체미용</a:t>
            </a:r>
            <a:r>
              <a:rPr lang="en-US" altLang="ko-KR" sz="1200" dirty="0"/>
              <a:t>, </a:t>
            </a:r>
            <a:r>
              <a:rPr lang="ko-KR" altLang="en-US" sz="1200" dirty="0"/>
              <a:t>단미</a:t>
            </a:r>
            <a:r>
              <a:rPr lang="en-US" altLang="ko-KR" sz="1200" dirty="0"/>
              <a:t>, </a:t>
            </a:r>
            <a:r>
              <a:rPr lang="ko-KR" altLang="en-US" sz="1200" dirty="0"/>
              <a:t>성대수술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</a:t>
            </a:r>
            <a:r>
              <a:rPr lang="en-US" altLang="ko-KR" sz="1200" dirty="0"/>
              <a:t>2019.05.11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중성화여부 </a:t>
            </a:r>
            <a:r>
              <a:rPr lang="en-US" altLang="ko-KR" sz="1200" dirty="0"/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보호소이름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보호장소 경기도 안산시 </a:t>
            </a:r>
            <a:r>
              <a:rPr lang="ko-KR" altLang="en-US" sz="1200" dirty="0" err="1"/>
              <a:t>상록구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청곡길</a:t>
            </a:r>
            <a:r>
              <a:rPr lang="ko-KR" altLang="en-US" sz="1200" dirty="0"/>
              <a:t> </a:t>
            </a:r>
            <a:r>
              <a:rPr lang="en-US" altLang="ko-KR" sz="1200" dirty="0"/>
              <a:t>50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담당자 </a:t>
            </a:r>
            <a:r>
              <a:rPr lang="ko-KR" altLang="en-US" sz="1200" dirty="0" err="1"/>
              <a:t>박보검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 031-000-1111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AA2D50CF-7301-4F2F-BC8D-D289FFB9C7E7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C69A-8E81-492C-86ED-66D923097DDF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47BD9D8-EA7D-4587-91B9-626FE76EB6D8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DEA8DE-CC17-4B71-B66D-B7969B707EEE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FA124-F0EB-4DD2-882C-F62CC94CE4C1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A3F3CEC3-09F9-4048-8FBD-BA1B3B3C66C2}"/>
              </a:ext>
            </a:extLst>
          </p:cNvPr>
          <p:cNvSpPr/>
          <p:nvPr/>
        </p:nvSpPr>
        <p:spPr>
          <a:xfrm rot="13722745">
            <a:off x="9016234" y="1666760"/>
            <a:ext cx="324696" cy="335839"/>
          </a:xfrm>
          <a:prstGeom prst="up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 descr="벡터그래픽이(가) 표시된 사진&#10;&#10;자동 생성된 설명">
            <a:extLst>
              <a:ext uri="{FF2B5EF4-FFF2-40B4-BE49-F238E27FC236}">
                <a16:creationId xmlns:a16="http://schemas.microsoft.com/office/drawing/2014/main" id="{B5DBD8E9-856B-4E93-BE1B-2337840C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1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8FAC1-3723-415C-8DA1-EA19EE3FD119}"/>
              </a:ext>
            </a:extLst>
          </p:cNvPr>
          <p:cNvSpPr txBox="1"/>
          <p:nvPr/>
        </p:nvSpPr>
        <p:spPr>
          <a:xfrm>
            <a:off x="6214610" y="2053726"/>
            <a:ext cx="3255235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품종 개 </a:t>
            </a:r>
            <a:r>
              <a:rPr lang="en-US" altLang="ko-KR" sz="1200" dirty="0"/>
              <a:t>&gt; </a:t>
            </a:r>
            <a:r>
              <a:rPr lang="ko-KR" altLang="en-US" sz="1200" dirty="0"/>
              <a:t>푸들</a:t>
            </a:r>
            <a:r>
              <a:rPr lang="en-US" altLang="ko-KR" sz="1200" dirty="0"/>
              <a:t>, </a:t>
            </a:r>
            <a:r>
              <a:rPr lang="ko-KR" altLang="en-US" sz="1200" dirty="0"/>
              <a:t>암컷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털색</a:t>
            </a:r>
            <a:r>
              <a:rPr lang="ko-KR" altLang="en-US" sz="1200" dirty="0"/>
              <a:t> 흑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체중 </a:t>
            </a:r>
            <a:r>
              <a:rPr lang="en-US" altLang="ko-KR" sz="1200" dirty="0"/>
              <a:t>6Kg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나이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살추정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발견 </a:t>
            </a:r>
            <a:r>
              <a:rPr lang="ko-KR" altLang="en-US" sz="1200" dirty="0" err="1"/>
              <a:t>배곧</a:t>
            </a:r>
            <a:r>
              <a:rPr lang="en-US" altLang="ko-KR" sz="1200" dirty="0"/>
              <a:t>3</a:t>
            </a:r>
            <a:r>
              <a:rPr lang="ko-KR" altLang="en-US" sz="1200" dirty="0"/>
              <a:t>로 </a:t>
            </a:r>
            <a:r>
              <a:rPr lang="en-US" altLang="ko-KR" sz="1200" dirty="0"/>
              <a:t>96 </a:t>
            </a:r>
            <a:r>
              <a:rPr lang="ko-KR" altLang="en-US" sz="1200" dirty="0"/>
              <a:t>부근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전체미용</a:t>
            </a:r>
            <a:r>
              <a:rPr lang="en-US" altLang="ko-KR" sz="1200" dirty="0"/>
              <a:t>, </a:t>
            </a:r>
            <a:r>
              <a:rPr lang="ko-KR" altLang="en-US" sz="1200" dirty="0"/>
              <a:t>단미</a:t>
            </a:r>
            <a:r>
              <a:rPr lang="en-US" altLang="ko-KR" sz="1200" dirty="0"/>
              <a:t>, </a:t>
            </a:r>
            <a:r>
              <a:rPr lang="ko-KR" altLang="en-US" sz="1200" dirty="0"/>
              <a:t>성대수술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</a:t>
            </a:r>
            <a:r>
              <a:rPr lang="en-US" altLang="ko-KR" sz="1200" dirty="0"/>
              <a:t>2019.05.11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중성화여부 </a:t>
            </a:r>
            <a:r>
              <a:rPr lang="en-US" altLang="ko-KR" sz="1200" dirty="0"/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보호소이름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보호장소 경기도 안산시 </a:t>
            </a:r>
            <a:r>
              <a:rPr lang="ko-KR" altLang="en-US" sz="1200" dirty="0" err="1"/>
              <a:t>상록구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청곡길</a:t>
            </a:r>
            <a:r>
              <a:rPr lang="ko-KR" altLang="en-US" sz="1200" dirty="0"/>
              <a:t> </a:t>
            </a:r>
            <a:r>
              <a:rPr lang="en-US" altLang="ko-KR" sz="1200" dirty="0"/>
              <a:t>50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담당자 </a:t>
            </a:r>
            <a:r>
              <a:rPr lang="ko-KR" altLang="en-US" sz="1200" dirty="0" err="1"/>
              <a:t>박보검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 031-000-1111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AA2D50CF-7301-4F2F-BC8D-D289FFB9C7E7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C69A-8E81-492C-86ED-66D923097DDF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47BD9D8-EA7D-4587-91B9-626FE76EB6D8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DEA8DE-CC17-4B71-B66D-B7969B707EEE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FA124-F0EB-4DD2-882C-F62CC94CE4C1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0F2DD148-03DB-4069-81EA-537C3A178375}"/>
              </a:ext>
            </a:extLst>
          </p:cNvPr>
          <p:cNvSpPr/>
          <p:nvPr/>
        </p:nvSpPr>
        <p:spPr>
          <a:xfrm rot="13722745">
            <a:off x="9016234" y="1666760"/>
            <a:ext cx="324696" cy="335839"/>
          </a:xfrm>
          <a:prstGeom prst="up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7E9655-19C9-4301-B722-49AF1FC3FFFA}"/>
              </a:ext>
            </a:extLst>
          </p:cNvPr>
          <p:cNvSpPr/>
          <p:nvPr/>
        </p:nvSpPr>
        <p:spPr>
          <a:xfrm>
            <a:off x="5251553" y="2743831"/>
            <a:ext cx="1748246" cy="1306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505F8C-BB81-4EC7-B505-3D4626AE6D3E}"/>
              </a:ext>
            </a:extLst>
          </p:cNvPr>
          <p:cNvSpPr txBox="1"/>
          <p:nvPr/>
        </p:nvSpPr>
        <p:spPr>
          <a:xfrm>
            <a:off x="5238259" y="2740743"/>
            <a:ext cx="188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 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</a:p>
          <a:p>
            <a:endParaRPr lang="en-US" altLang="ko-KR" sz="1200" dirty="0"/>
          </a:p>
          <a:p>
            <a:r>
              <a:rPr lang="ko-KR" altLang="en-US" sz="1200" dirty="0"/>
              <a:t>메일 주소를 입력하세요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wangjh79@kpu.ac.kr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확인</a:t>
            </a:r>
            <a:endParaRPr lang="en-US" altLang="ko-KR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7D3E23D-CC0D-4DAC-B9F8-A1DAD52D7EDD}"/>
              </a:ext>
            </a:extLst>
          </p:cNvPr>
          <p:cNvSpPr/>
          <p:nvPr/>
        </p:nvSpPr>
        <p:spPr>
          <a:xfrm>
            <a:off x="5333228" y="3479581"/>
            <a:ext cx="1557510" cy="21809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C4757C-D702-4A55-B268-3BC690141336}"/>
              </a:ext>
            </a:extLst>
          </p:cNvPr>
          <p:cNvSpPr/>
          <p:nvPr/>
        </p:nvSpPr>
        <p:spPr>
          <a:xfrm>
            <a:off x="5841863" y="3736525"/>
            <a:ext cx="547195" cy="1816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벡터그래픽이(가) 표시된 사진&#10;&#10;자동 생성된 설명">
            <a:extLst>
              <a:ext uri="{FF2B5EF4-FFF2-40B4-BE49-F238E27FC236}">
                <a16:creationId xmlns:a16="http://schemas.microsoft.com/office/drawing/2014/main" id="{4A4F5621-99AC-491E-B5F7-89B35CF68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9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역할분담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6AEF5C-AAB5-4305-AF0B-3B41170FB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7446"/>
              </p:ext>
            </p:extLst>
          </p:nvPr>
        </p:nvGraphicFramePr>
        <p:xfrm>
          <a:off x="2621280" y="2333836"/>
          <a:ext cx="6624320" cy="219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516">
                  <a:extLst>
                    <a:ext uri="{9D8B030D-6E8A-4147-A177-3AD203B41FA5}">
                      <a16:colId xmlns:a16="http://schemas.microsoft.com/office/drawing/2014/main" val="2021570301"/>
                    </a:ext>
                  </a:extLst>
                </a:gridCol>
                <a:gridCol w="4382804">
                  <a:extLst>
                    <a:ext uri="{9D8B030D-6E8A-4147-A177-3AD203B41FA5}">
                      <a16:colId xmlns:a16="http://schemas.microsoft.com/office/drawing/2014/main" val="2217329788"/>
                    </a:ext>
                  </a:extLst>
                </a:gridCol>
              </a:tblGrid>
              <a:tr h="730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PPT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김지혜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530292"/>
                  </a:ext>
                </a:extLst>
              </a:tr>
              <a:tr h="730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영상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이예은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61683"/>
                  </a:ext>
                </a:extLst>
              </a:tr>
              <a:tr h="730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프로그램 코딩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함께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^~^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89083"/>
                  </a:ext>
                </a:extLst>
              </a:tr>
            </a:tbl>
          </a:graphicData>
        </a:graphic>
      </p:graphicFrame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180E3191-7478-4461-9515-00CD43A5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C79DAF-C5F4-49AD-8FDB-5FA3C9DE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52155"/>
              </p:ext>
            </p:extLst>
          </p:nvPr>
        </p:nvGraphicFramePr>
        <p:xfrm>
          <a:off x="1706880" y="1543548"/>
          <a:ext cx="8117840" cy="435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3574379884"/>
                    </a:ext>
                  </a:extLst>
                </a:gridCol>
                <a:gridCol w="6278880">
                  <a:extLst>
                    <a:ext uri="{9D8B030D-6E8A-4147-A177-3AD203B41FA5}">
                      <a16:colId xmlns:a16="http://schemas.microsoft.com/office/drawing/2014/main" val="1391193513"/>
                    </a:ext>
                  </a:extLst>
                </a:gridCol>
              </a:tblGrid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5/06 ~ 5/12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국가공공데이터 포털 사례 조사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주제 선정</a:t>
                      </a:r>
                      <a:endParaRPr lang="en-US" altLang="ko-KR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022237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5/13 ~ 5/19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PPT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및 영상 제작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기획 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785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5/20 ~ 5/26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Open API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유기날짜 기준으로 검색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476486"/>
                  </a:ext>
                </a:extLst>
              </a:tr>
              <a:tr h="665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5/27 ~ 6/02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중간 발표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지역 보호소 정보로 검색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지도 연동으로 보호소 위치 출력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877974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6/03 ~ 6/09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하트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이메일 연동 기능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en-US" altLang="ko-KR" b="1" dirty="0" err="1">
                          <a:solidFill>
                            <a:srgbClr val="FCAFAF"/>
                          </a:solidFill>
                        </a:rPr>
                        <a:t>Tkinter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 GUI</a:t>
                      </a:r>
                      <a:endParaRPr lang="ko-KR" altLang="en-US" b="1" dirty="0">
                        <a:solidFill>
                          <a:srgbClr val="FCAFAF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359000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6/10 ~ 6/16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 err="1">
                          <a:solidFill>
                            <a:srgbClr val="FCAFAF"/>
                          </a:solidFill>
                        </a:rPr>
                        <a:t>텔레그렘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 봇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C, C++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연동 </a:t>
                      </a:r>
                      <a:r>
                        <a:rPr lang="en-US" altLang="ko-KR" b="1" dirty="0">
                          <a:solidFill>
                            <a:srgbClr val="FCAFAF"/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배포파일 작성 및 최종점검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604743"/>
                  </a:ext>
                </a:extLst>
              </a:tr>
              <a:tr h="615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6/17</a:t>
                      </a:r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rgbClr val="FCAFAF"/>
                          </a:solidFill>
                        </a:rPr>
                        <a:t>최종발표</a:t>
                      </a:r>
                    </a:p>
                  </a:txBody>
                  <a:tcPr>
                    <a:lnL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C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012066"/>
                  </a:ext>
                </a:extLst>
              </a:tr>
            </a:tbl>
          </a:graphicData>
        </a:graphic>
      </p:graphicFrame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0386CD6-1EC5-4841-A639-16C9B0DF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Tic-Tac-Toe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벡터그래픽이(가) 표시된 사진&#10;&#10;자동 생성된 설명">
            <a:extLst>
              <a:ext uri="{FF2B5EF4-FFF2-40B4-BE49-F238E27FC236}">
                <a16:creationId xmlns:a16="http://schemas.microsoft.com/office/drawing/2014/main" id="{D5A562C5-1B85-4733-AA08-A7FB75FC1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ABB8C1B-9329-4031-B389-050A2DC20A96}"/>
              </a:ext>
            </a:extLst>
          </p:cNvPr>
          <p:cNvSpPr/>
          <p:nvPr/>
        </p:nvSpPr>
        <p:spPr>
          <a:xfrm>
            <a:off x="2419350" y="466725"/>
            <a:ext cx="7353300" cy="5924550"/>
          </a:xfrm>
          <a:prstGeom prst="foldedCorner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1F7F5E9-A85F-4D23-B959-C208781B1A7B}"/>
              </a:ext>
            </a:extLst>
          </p:cNvPr>
          <p:cNvSpPr/>
          <p:nvPr/>
        </p:nvSpPr>
        <p:spPr>
          <a:xfrm rot="5400000">
            <a:off x="8780462" y="5399088"/>
            <a:ext cx="992187" cy="992187"/>
          </a:xfrm>
          <a:prstGeom prst="rtTriangle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F9175-00D5-416E-B27F-A85C5309FCE2}"/>
              </a:ext>
            </a:extLst>
          </p:cNvPr>
          <p:cNvSpPr txBox="1"/>
          <p:nvPr/>
        </p:nvSpPr>
        <p:spPr>
          <a:xfrm>
            <a:off x="4648200" y="78140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6254-57A7-4046-9ACF-55290561DEC3}"/>
              </a:ext>
            </a:extLst>
          </p:cNvPr>
          <p:cNvSpPr txBox="1"/>
          <p:nvPr/>
        </p:nvSpPr>
        <p:spPr>
          <a:xfrm>
            <a:off x="3082132" y="1585162"/>
            <a:ext cx="6027736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 데이터 소개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및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 분담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Tic-Tac-Toe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2B1D5A5-8EB9-4F62-90EE-6EB8B5CF25E0}"/>
              </a:ext>
            </a:extLst>
          </p:cNvPr>
          <p:cNvCxnSpPr>
            <a:cxnSpLocks/>
          </p:cNvCxnSpPr>
          <p:nvPr/>
        </p:nvCxnSpPr>
        <p:spPr>
          <a:xfrm>
            <a:off x="296227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DAA26CF-50FD-45CD-AD30-3309C44004AC}"/>
              </a:ext>
            </a:extLst>
          </p:cNvPr>
          <p:cNvCxnSpPr>
            <a:cxnSpLocks/>
          </p:cNvCxnSpPr>
          <p:nvPr/>
        </p:nvCxnSpPr>
        <p:spPr>
          <a:xfrm>
            <a:off x="6704805" y="1019228"/>
            <a:ext cx="25717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4FD21-B580-486B-B91F-149F630648C7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주제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206D48-952C-41A1-86F4-BFE173191F0F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78A45-FD3A-4DB3-A02F-0DC22C0A17EB}"/>
              </a:ext>
            </a:extLst>
          </p:cNvPr>
          <p:cNvSpPr txBox="1"/>
          <p:nvPr/>
        </p:nvSpPr>
        <p:spPr>
          <a:xfrm>
            <a:off x="1614565" y="2124756"/>
            <a:ext cx="9158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동물 보호소</a:t>
            </a:r>
            <a:endParaRPr lang="en-US" altLang="ko-KR" sz="5400" b="1" dirty="0">
              <a:solidFill>
                <a:srgbClr val="FCAFAF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CAFAF"/>
                </a:solidFill>
              </a:rPr>
              <a:t>유기동물 조회 서비스</a:t>
            </a:r>
          </a:p>
        </p:txBody>
      </p:sp>
      <p:pic>
        <p:nvPicPr>
          <p:cNvPr id="15" name="그림 14" descr="벡터그래픽이(가) 표시된 사진&#10;&#10;자동 생성된 설명">
            <a:extLst>
              <a:ext uri="{FF2B5EF4-FFF2-40B4-BE49-F238E27FC236}">
                <a16:creationId xmlns:a16="http://schemas.microsoft.com/office/drawing/2014/main" id="{3B4BA68C-2E52-4AAF-BA48-490E4902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49" y="4542744"/>
            <a:ext cx="1487237" cy="14872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58E1C0-980D-4D35-8163-A6CEAB2C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7528" y="4542744"/>
            <a:ext cx="1487237" cy="14872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151713-8AAC-4ADE-8F93-780B6D6E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6256" y="5868121"/>
            <a:ext cx="224220" cy="323717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269C561-E3C6-4143-BF48-E30955CB32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9857" y="5756010"/>
            <a:ext cx="224220" cy="32371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D47A4E1-B609-43FE-8DBE-A11D105E62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3458" y="5880534"/>
            <a:ext cx="224220" cy="323717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30A5E9-7AF3-447F-B7E1-77A8DBA3ED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97059" y="5756009"/>
            <a:ext cx="224220" cy="3237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106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활용 데이터 소개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96ED1-BAB2-4DC3-8E46-E1839681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1045526"/>
            <a:ext cx="6524625" cy="5190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A1B08D-E641-4AE9-8DD6-7AFCB1778AF1}"/>
              </a:ext>
            </a:extLst>
          </p:cNvPr>
          <p:cNvSpPr txBox="1"/>
          <p:nvPr/>
        </p:nvSpPr>
        <p:spPr>
          <a:xfrm>
            <a:off x="347661" y="2745428"/>
            <a:ext cx="4767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CAFAF"/>
                </a:solidFill>
              </a:rPr>
              <a:t>공공 데이터 포털</a:t>
            </a:r>
            <a:endParaRPr lang="en-US" altLang="ko-KR" b="1" dirty="0">
              <a:solidFill>
                <a:srgbClr val="FCAFAF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en-US" altLang="ko-KR" b="1" dirty="0">
              <a:solidFill>
                <a:srgbClr val="FCAFAF"/>
              </a:solidFill>
            </a:endParaRPr>
          </a:p>
          <a:p>
            <a:r>
              <a:rPr lang="ko-KR" altLang="en-US" b="1" dirty="0">
                <a:solidFill>
                  <a:srgbClr val="FCAFAF"/>
                </a:solidFill>
              </a:rPr>
              <a:t>동물보호관리시스템 유기동물 조회 서비스</a:t>
            </a:r>
          </a:p>
        </p:txBody>
      </p:sp>
      <p:pic>
        <p:nvPicPr>
          <p:cNvPr id="18" name="그림 17" descr="벡터그래픽이(가) 표시된 사진&#10;&#10;자동 생성된 설명">
            <a:extLst>
              <a:ext uri="{FF2B5EF4-FFF2-40B4-BE49-F238E27FC236}">
                <a16:creationId xmlns:a16="http://schemas.microsoft.com/office/drawing/2014/main" id="{15C438EE-F5C2-42CA-93FE-9A535D87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CAFAF"/>
                </a:solidFill>
              </a:rPr>
              <a:t>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1B08D-E641-4AE9-8DD6-7AFCB1778AF1}"/>
              </a:ext>
            </a:extLst>
          </p:cNvPr>
          <p:cNvSpPr txBox="1"/>
          <p:nvPr/>
        </p:nvSpPr>
        <p:spPr>
          <a:xfrm>
            <a:off x="2247900" y="1756522"/>
            <a:ext cx="9060657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지도와 연동하여 위치 알림</a:t>
            </a:r>
            <a:endParaRPr lang="en-US" altLang="ko-KR" sz="2400" b="1" dirty="0">
              <a:solidFill>
                <a:srgbClr val="FCAFA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지역 검색으로 유기동물 조회</a:t>
            </a:r>
            <a:endParaRPr lang="en-US" altLang="ko-KR" sz="2400" b="1" dirty="0">
              <a:solidFill>
                <a:srgbClr val="FCAFA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유기 날짜로 유기동물 조회</a:t>
            </a:r>
            <a:endParaRPr lang="en-US" altLang="ko-KR" sz="2400" b="1" dirty="0">
              <a:solidFill>
                <a:srgbClr val="FCAFA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하트기능</a:t>
            </a:r>
            <a:endParaRPr lang="en-US" altLang="ko-KR" sz="2400" b="1" dirty="0">
              <a:solidFill>
                <a:srgbClr val="FCAFA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이메일로 정보 수신</a:t>
            </a:r>
            <a:endParaRPr lang="en-US" altLang="ko-KR" sz="2400" b="1" dirty="0">
              <a:solidFill>
                <a:srgbClr val="FCAFAF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rgbClr val="FCAFAF"/>
                </a:solidFill>
              </a:rPr>
              <a:t>텔레그램 봇</a:t>
            </a:r>
          </a:p>
        </p:txBody>
      </p:sp>
      <p:pic>
        <p:nvPicPr>
          <p:cNvPr id="6" name="그림 5" descr="벡터그래픽이(가) 표시된 사진&#10;&#10;자동 생성된 설명">
            <a:extLst>
              <a:ext uri="{FF2B5EF4-FFF2-40B4-BE49-F238E27FC236}">
                <a16:creationId xmlns:a16="http://schemas.microsoft.com/office/drawing/2014/main" id="{15ABF95D-CD5E-411F-90B6-DB1A3029D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5337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7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EFEF4A-9061-4506-AFA5-7B239B9F3F92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A57D2CF1-A080-4FE9-BDCD-0855EE8FD31F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EE6A15-6C47-46E6-A6D9-FC6EDBFD8376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6F935CF7-D6D3-4FA6-BBE1-B919A1E98B5F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C784B5-5710-45E2-9C52-8C1DE0E7447C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193D74-3C97-4A4A-8AB4-ECF15E566A85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pic>
        <p:nvPicPr>
          <p:cNvPr id="38" name="그림 37" descr="벡터그래픽이(가) 표시된 사진&#10;&#10;자동 생성된 설명">
            <a:extLst>
              <a:ext uri="{FF2B5EF4-FFF2-40B4-BE49-F238E27FC236}">
                <a16:creationId xmlns:a16="http://schemas.microsoft.com/office/drawing/2014/main" id="{9CAAA525-560B-4D1B-9E79-735A5FC56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100711" y="227725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1"/>
            <a:ext cx="632823" cy="215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63D45D-1B90-45F6-A426-973B0D23B265}"/>
              </a:ext>
            </a:extLst>
          </p:cNvPr>
          <p:cNvSpPr/>
          <p:nvPr/>
        </p:nvSpPr>
        <p:spPr>
          <a:xfrm>
            <a:off x="3627120" y="2668532"/>
            <a:ext cx="120983" cy="2100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E703E90-FF7D-467B-B623-E5E564BBD5FC}"/>
              </a:ext>
            </a:extLst>
          </p:cNvPr>
          <p:cNvSpPr/>
          <p:nvPr/>
        </p:nvSpPr>
        <p:spPr>
          <a:xfrm rot="18900000">
            <a:off x="3662565" y="2788326"/>
            <a:ext cx="64589" cy="6458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99DB57-1A51-440D-BE1C-499BE2DCBBE5}"/>
              </a:ext>
            </a:extLst>
          </p:cNvPr>
          <p:cNvSpPr txBox="1"/>
          <p:nvPr/>
        </p:nvSpPr>
        <p:spPr>
          <a:xfrm>
            <a:off x="2940167" y="2574835"/>
            <a:ext cx="6869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경기도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06486" y="2367899"/>
            <a:ext cx="6869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시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ED4E95-734A-416F-BAF1-A41B6B3FB07D}"/>
              </a:ext>
            </a:extLst>
          </p:cNvPr>
          <p:cNvSpPr/>
          <p:nvPr/>
        </p:nvSpPr>
        <p:spPr>
          <a:xfrm>
            <a:off x="4487850" y="2683098"/>
            <a:ext cx="120983" cy="2100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080D9-D0B6-437E-A801-F9A0FD2FC3B2}"/>
              </a:ext>
            </a:extLst>
          </p:cNvPr>
          <p:cNvSpPr txBox="1"/>
          <p:nvPr/>
        </p:nvSpPr>
        <p:spPr>
          <a:xfrm>
            <a:off x="3800897" y="2589401"/>
            <a:ext cx="686953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안산시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04061B-8D5A-4354-8E56-66825D5722D3}"/>
              </a:ext>
            </a:extLst>
          </p:cNvPr>
          <p:cNvSpPr txBox="1"/>
          <p:nvPr/>
        </p:nvSpPr>
        <p:spPr>
          <a:xfrm>
            <a:off x="3767216" y="2382465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시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E64485-48F7-43B5-9712-46E1AC7DDE60}"/>
              </a:ext>
            </a:extLst>
          </p:cNvPr>
          <p:cNvSpPr/>
          <p:nvPr/>
        </p:nvSpPr>
        <p:spPr>
          <a:xfrm>
            <a:off x="3827961" y="2677094"/>
            <a:ext cx="632823" cy="21504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8FAFFD45-8E21-4717-92DF-ED969706EB07}"/>
              </a:ext>
            </a:extLst>
          </p:cNvPr>
          <p:cNvSpPr/>
          <p:nvPr/>
        </p:nvSpPr>
        <p:spPr>
          <a:xfrm rot="18900000">
            <a:off x="4501224" y="2767215"/>
            <a:ext cx="64589" cy="64589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8FAC1-3723-415C-8DA1-EA19EE3FD119}"/>
              </a:ext>
            </a:extLst>
          </p:cNvPr>
          <p:cNvSpPr txBox="1"/>
          <p:nvPr/>
        </p:nvSpPr>
        <p:spPr>
          <a:xfrm>
            <a:off x="6214610" y="2053726"/>
            <a:ext cx="3255235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품종 개 </a:t>
            </a:r>
            <a:r>
              <a:rPr lang="en-US" altLang="ko-KR" sz="1200" dirty="0"/>
              <a:t>&gt; </a:t>
            </a:r>
            <a:r>
              <a:rPr lang="ko-KR" altLang="en-US" sz="1200" dirty="0"/>
              <a:t>푸들</a:t>
            </a:r>
            <a:r>
              <a:rPr lang="en-US" altLang="ko-KR" sz="1200" dirty="0"/>
              <a:t>, </a:t>
            </a:r>
            <a:r>
              <a:rPr lang="ko-KR" altLang="en-US" sz="1200" dirty="0"/>
              <a:t>암컷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털색</a:t>
            </a:r>
            <a:r>
              <a:rPr lang="ko-KR" altLang="en-US" sz="1200" dirty="0"/>
              <a:t> 흑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체중 </a:t>
            </a:r>
            <a:r>
              <a:rPr lang="en-US" altLang="ko-KR" sz="1200" dirty="0"/>
              <a:t>6Kg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나이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살추정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발견 </a:t>
            </a:r>
            <a:r>
              <a:rPr lang="ko-KR" altLang="en-US" sz="1200" dirty="0" err="1"/>
              <a:t>배곧</a:t>
            </a:r>
            <a:r>
              <a:rPr lang="en-US" altLang="ko-KR" sz="1200" dirty="0"/>
              <a:t>3</a:t>
            </a:r>
            <a:r>
              <a:rPr lang="ko-KR" altLang="en-US" sz="1200" dirty="0"/>
              <a:t>로 </a:t>
            </a:r>
            <a:r>
              <a:rPr lang="en-US" altLang="ko-KR" sz="1200" dirty="0"/>
              <a:t>96 </a:t>
            </a:r>
            <a:r>
              <a:rPr lang="ko-KR" altLang="en-US" sz="1200" dirty="0"/>
              <a:t>부근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전체미용</a:t>
            </a:r>
            <a:r>
              <a:rPr lang="en-US" altLang="ko-KR" sz="1200" dirty="0"/>
              <a:t>, </a:t>
            </a:r>
            <a:r>
              <a:rPr lang="ko-KR" altLang="en-US" sz="1200" dirty="0"/>
              <a:t>단미</a:t>
            </a:r>
            <a:r>
              <a:rPr lang="en-US" altLang="ko-KR" sz="1200" dirty="0"/>
              <a:t>, </a:t>
            </a:r>
            <a:r>
              <a:rPr lang="ko-KR" altLang="en-US" sz="1200" dirty="0"/>
              <a:t>성대수술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</a:t>
            </a:r>
            <a:r>
              <a:rPr lang="en-US" altLang="ko-KR" sz="1200" dirty="0"/>
              <a:t>2019.05.11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중성화여부 </a:t>
            </a:r>
            <a:r>
              <a:rPr lang="en-US" altLang="ko-KR" sz="1200" dirty="0"/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보호소이름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보호장소 경기도 안산시 </a:t>
            </a:r>
            <a:r>
              <a:rPr lang="ko-KR" altLang="en-US" sz="1200" dirty="0" err="1"/>
              <a:t>상록구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청곡길</a:t>
            </a:r>
            <a:r>
              <a:rPr lang="ko-KR" altLang="en-US" sz="1200" dirty="0"/>
              <a:t> </a:t>
            </a:r>
            <a:r>
              <a:rPr lang="en-US" altLang="ko-KR" sz="1200" dirty="0"/>
              <a:t>50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담당자 </a:t>
            </a:r>
            <a:r>
              <a:rPr lang="ko-KR" altLang="en-US" sz="1200" dirty="0" err="1"/>
              <a:t>박보검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 031-000-1111</a:t>
            </a:r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956CBD19-C81C-4666-B7FA-8834259E2502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F0A3EB-38C7-4529-9F4B-078746D06E62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901386D1-1DD0-4F30-B0C2-1D4F219D004B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9EFFA3-001E-4A56-A065-BC57DEAD33E4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AA88ED-1242-414E-A94E-9243CF1E2E65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pic>
        <p:nvPicPr>
          <p:cNvPr id="55" name="그림 54" descr="벡터그래픽이(가) 표시된 사진&#10;&#10;자동 생성된 설명">
            <a:extLst>
              <a:ext uri="{FF2B5EF4-FFF2-40B4-BE49-F238E27FC236}">
                <a16:creationId xmlns:a16="http://schemas.microsoft.com/office/drawing/2014/main" id="{8D276D84-60C8-4FF2-8310-4831E29E1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0604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C8FAC1-3723-415C-8DA1-EA19EE3FD119}"/>
              </a:ext>
            </a:extLst>
          </p:cNvPr>
          <p:cNvSpPr txBox="1"/>
          <p:nvPr/>
        </p:nvSpPr>
        <p:spPr>
          <a:xfrm>
            <a:off x="6214610" y="2053726"/>
            <a:ext cx="3255235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품종 개 </a:t>
            </a:r>
            <a:r>
              <a:rPr lang="en-US" altLang="ko-KR" sz="1200" dirty="0"/>
              <a:t>&gt; </a:t>
            </a:r>
            <a:r>
              <a:rPr lang="ko-KR" altLang="en-US" sz="1200" dirty="0"/>
              <a:t>푸들</a:t>
            </a:r>
            <a:r>
              <a:rPr lang="en-US" altLang="ko-KR" sz="1200" dirty="0"/>
              <a:t>, </a:t>
            </a:r>
            <a:r>
              <a:rPr lang="ko-KR" altLang="en-US" sz="1200" dirty="0"/>
              <a:t>암컷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털색</a:t>
            </a:r>
            <a:r>
              <a:rPr lang="ko-KR" altLang="en-US" sz="1200" dirty="0"/>
              <a:t> 흑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체중 </a:t>
            </a:r>
            <a:r>
              <a:rPr lang="en-US" altLang="ko-KR" sz="1200" dirty="0"/>
              <a:t>6Kg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나이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살추정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발견 </a:t>
            </a:r>
            <a:r>
              <a:rPr lang="ko-KR" altLang="en-US" sz="1200" dirty="0" err="1"/>
              <a:t>배곧</a:t>
            </a:r>
            <a:r>
              <a:rPr lang="en-US" altLang="ko-KR" sz="1200" dirty="0"/>
              <a:t>3</a:t>
            </a:r>
            <a:r>
              <a:rPr lang="ko-KR" altLang="en-US" sz="1200" dirty="0"/>
              <a:t>로 </a:t>
            </a:r>
            <a:r>
              <a:rPr lang="en-US" altLang="ko-KR" sz="1200" dirty="0"/>
              <a:t>96 </a:t>
            </a:r>
            <a:r>
              <a:rPr lang="ko-KR" altLang="en-US" sz="1200" dirty="0"/>
              <a:t>부근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특징 </a:t>
            </a:r>
            <a:r>
              <a:rPr lang="ko-KR" altLang="en-US" sz="1200" dirty="0" err="1"/>
              <a:t>전체미용</a:t>
            </a:r>
            <a:r>
              <a:rPr lang="en-US" altLang="ko-KR" sz="1200" dirty="0"/>
              <a:t>, </a:t>
            </a:r>
            <a:r>
              <a:rPr lang="ko-KR" altLang="en-US" sz="1200" dirty="0"/>
              <a:t>단미</a:t>
            </a:r>
            <a:r>
              <a:rPr lang="en-US" altLang="ko-KR" sz="1200" dirty="0"/>
              <a:t>, </a:t>
            </a:r>
            <a:r>
              <a:rPr lang="ko-KR" altLang="en-US" sz="1200" dirty="0"/>
              <a:t>성대수술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접수 </a:t>
            </a:r>
            <a:r>
              <a:rPr lang="en-US" altLang="ko-KR" sz="1200" dirty="0"/>
              <a:t>2019.05.11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중성화여부 </a:t>
            </a:r>
            <a:r>
              <a:rPr lang="en-US" altLang="ko-KR" sz="1200" dirty="0"/>
              <a:t>Y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보호소이름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보호장소 경기도 안산시 </a:t>
            </a:r>
            <a:r>
              <a:rPr lang="ko-KR" altLang="en-US" sz="1200" dirty="0" err="1"/>
              <a:t>상록구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청곡길</a:t>
            </a:r>
            <a:r>
              <a:rPr lang="ko-KR" altLang="en-US" sz="1200" dirty="0"/>
              <a:t> </a:t>
            </a:r>
            <a:r>
              <a:rPr lang="en-US" altLang="ko-KR" sz="1200" dirty="0"/>
              <a:t>50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     </a:t>
            </a:r>
            <a:r>
              <a:rPr lang="ko-KR" altLang="en-US" sz="1200" dirty="0" err="1"/>
              <a:t>한국야생동물보호협회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담당자 </a:t>
            </a:r>
            <a:r>
              <a:rPr lang="ko-KR" altLang="en-US" sz="1200" dirty="0" err="1"/>
              <a:t>박보검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연락처</a:t>
            </a:r>
            <a:r>
              <a:rPr lang="en-US" altLang="ko-KR" sz="1200" dirty="0"/>
              <a:t> 031-000-1111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AA2D50CF-7301-4F2F-BC8D-D289FFB9C7E7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7FC69A-8E81-492C-86ED-66D923097DDF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D47BD9D8-EA7D-4587-91B9-626FE76EB6D8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DEA8DE-CC17-4B71-B66D-B7969B707EEE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CFA124-F0EB-4DD2-882C-F62CC94CE4C1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pic>
        <p:nvPicPr>
          <p:cNvPr id="53" name="그림 52" descr="벡터그래픽이(가) 표시된 사진&#10;&#10;자동 생성된 설명">
            <a:extLst>
              <a:ext uri="{FF2B5EF4-FFF2-40B4-BE49-F238E27FC236}">
                <a16:creationId xmlns:a16="http://schemas.microsoft.com/office/drawing/2014/main" id="{BBFD773E-54A6-4551-AFC9-2FE0695CD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4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4A96EBE-4D24-4958-9EE6-48EFD4E27A96}"/>
              </a:ext>
            </a:extLst>
          </p:cNvPr>
          <p:cNvSpPr txBox="1"/>
          <p:nvPr/>
        </p:nvSpPr>
        <p:spPr>
          <a:xfrm>
            <a:off x="147636" y="128415"/>
            <a:ext cx="21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CAFAF"/>
                </a:solidFill>
              </a:rPr>
              <a:t>UI</a:t>
            </a:r>
            <a:endParaRPr lang="ko-KR" altLang="en-US" sz="1600" b="1" dirty="0">
              <a:solidFill>
                <a:srgbClr val="FCAFAF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A1184-1C54-4C4D-820F-C219C9AD973E}"/>
              </a:ext>
            </a:extLst>
          </p:cNvPr>
          <p:cNvSpPr/>
          <p:nvPr/>
        </p:nvSpPr>
        <p:spPr>
          <a:xfrm flipV="1">
            <a:off x="147636" y="467528"/>
            <a:ext cx="1890714" cy="60038"/>
          </a:xfrm>
          <a:prstGeom prst="rect">
            <a:avLst/>
          </a:prstGeom>
          <a:solidFill>
            <a:srgbClr val="FC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4F451F-CE78-4C24-AEED-B0144DB74B36}"/>
              </a:ext>
            </a:extLst>
          </p:cNvPr>
          <p:cNvSpPr/>
          <p:nvPr/>
        </p:nvSpPr>
        <p:spPr>
          <a:xfrm>
            <a:off x="2732314" y="1197429"/>
            <a:ext cx="6727372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DFECE-231A-4FB7-AD7C-095B330F8A22}"/>
              </a:ext>
            </a:extLst>
          </p:cNvPr>
          <p:cNvSpPr txBox="1"/>
          <p:nvPr/>
        </p:nvSpPr>
        <p:spPr>
          <a:xfrm>
            <a:off x="2994297" y="1216708"/>
            <a:ext cx="654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WarmHeart						</a:t>
            </a:r>
            <a:r>
              <a:rPr lang="ko-KR" altLang="en-US" sz="1200" dirty="0"/>
              <a:t>ㅡ   □   </a:t>
            </a:r>
            <a:r>
              <a:rPr lang="en-US" altLang="ko-KR" sz="1200" dirty="0"/>
              <a:t>X</a:t>
            </a:r>
            <a:endParaRPr lang="ko-KR" altLang="en-US" sz="1200" dirty="0"/>
          </a:p>
        </p:txBody>
      </p:sp>
      <p:sp>
        <p:nvSpPr>
          <p:cNvPr id="4" name="하트 3">
            <a:extLst>
              <a:ext uri="{FF2B5EF4-FFF2-40B4-BE49-F238E27FC236}">
                <a16:creationId xmlns:a16="http://schemas.microsoft.com/office/drawing/2014/main" id="{5039C71A-F328-4018-8877-0A03D9660215}"/>
              </a:ext>
            </a:extLst>
          </p:cNvPr>
          <p:cNvSpPr/>
          <p:nvPr/>
        </p:nvSpPr>
        <p:spPr>
          <a:xfrm>
            <a:off x="2808515" y="1268735"/>
            <a:ext cx="195942" cy="195942"/>
          </a:xfrm>
          <a:prstGeom prst="heart">
            <a:avLst/>
          </a:prstGeom>
          <a:solidFill>
            <a:srgbClr val="FCA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5A3F92-6756-4F98-A991-3C1159AFFC1C}"/>
              </a:ext>
            </a:extLst>
          </p:cNvPr>
          <p:cNvSpPr/>
          <p:nvPr/>
        </p:nvSpPr>
        <p:spPr>
          <a:xfrm>
            <a:off x="3004457" y="1656080"/>
            <a:ext cx="2932151" cy="451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BEA22-CF9C-4387-8739-D90E18736A3F}"/>
              </a:ext>
            </a:extLst>
          </p:cNvPr>
          <p:cNvSpPr/>
          <p:nvPr/>
        </p:nvSpPr>
        <p:spPr>
          <a:xfrm>
            <a:off x="2994297" y="2974280"/>
            <a:ext cx="2942311" cy="272311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EEBC5-5317-4CFB-AB0C-C48ED32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97" y="1688148"/>
            <a:ext cx="2932151" cy="3932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2F6DCFC-A959-4F32-82F8-124A281AC19E}"/>
              </a:ext>
            </a:extLst>
          </p:cNvPr>
          <p:cNvSpPr/>
          <p:nvPr/>
        </p:nvSpPr>
        <p:spPr>
          <a:xfrm>
            <a:off x="3058913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7379A-6A11-43C7-96DF-3DC5C44D244A}"/>
              </a:ext>
            </a:extLst>
          </p:cNvPr>
          <p:cNvSpPr txBox="1"/>
          <p:nvPr/>
        </p:nvSpPr>
        <p:spPr>
          <a:xfrm>
            <a:off x="3184489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지역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8241ED-BF34-4EED-A85B-EB6E82AF8BCF}"/>
              </a:ext>
            </a:extLst>
          </p:cNvPr>
          <p:cNvSpPr/>
          <p:nvPr/>
        </p:nvSpPr>
        <p:spPr>
          <a:xfrm>
            <a:off x="3718560" y="2230332"/>
            <a:ext cx="125576" cy="1255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4681A-03B8-45DC-8664-73A220CCE4CC}"/>
              </a:ext>
            </a:extLst>
          </p:cNvPr>
          <p:cNvSpPr txBox="1"/>
          <p:nvPr/>
        </p:nvSpPr>
        <p:spPr>
          <a:xfrm>
            <a:off x="3844136" y="2121871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날짜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99C85FF-2C50-440C-A6EC-AE68AA29CA47}"/>
              </a:ext>
            </a:extLst>
          </p:cNvPr>
          <p:cNvSpPr/>
          <p:nvPr/>
        </p:nvSpPr>
        <p:spPr>
          <a:xfrm>
            <a:off x="3753840" y="2265566"/>
            <a:ext cx="45719" cy="4571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4C182A-EC65-4C9A-ACF2-C06893D43B01}"/>
              </a:ext>
            </a:extLst>
          </p:cNvPr>
          <p:cNvSpPr/>
          <p:nvPr/>
        </p:nvSpPr>
        <p:spPr>
          <a:xfrm>
            <a:off x="6226991" y="2081401"/>
            <a:ext cx="2942311" cy="36159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D6D4FF-FFB6-40A3-853E-EB795802C45E}"/>
              </a:ext>
            </a:extLst>
          </p:cNvPr>
          <p:cNvSpPr/>
          <p:nvPr/>
        </p:nvSpPr>
        <p:spPr>
          <a:xfrm>
            <a:off x="6226991" y="1804403"/>
            <a:ext cx="547195" cy="2769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4D15B-EDB0-42B8-903C-7AC6A097DD8F}"/>
              </a:ext>
            </a:extLst>
          </p:cNvPr>
          <p:cNvSpPr/>
          <p:nvPr/>
        </p:nvSpPr>
        <p:spPr>
          <a:xfrm>
            <a:off x="6774186" y="1805012"/>
            <a:ext cx="547195" cy="276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D99B7-2827-419B-A1F1-E0B4F3267325}"/>
              </a:ext>
            </a:extLst>
          </p:cNvPr>
          <p:cNvSpPr txBox="1"/>
          <p:nvPr/>
        </p:nvSpPr>
        <p:spPr>
          <a:xfrm>
            <a:off x="6278215" y="1758639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정보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AFEE2-ADEB-460A-9F76-C7E14CC98AB9}"/>
              </a:ext>
            </a:extLst>
          </p:cNvPr>
          <p:cNvSpPr txBox="1"/>
          <p:nvPr/>
        </p:nvSpPr>
        <p:spPr>
          <a:xfrm>
            <a:off x="6799798" y="1765605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지도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C992D-3C9F-4E7F-AFA0-63F90CB28BCA}"/>
              </a:ext>
            </a:extLst>
          </p:cNvPr>
          <p:cNvSpPr/>
          <p:nvPr/>
        </p:nvSpPr>
        <p:spPr>
          <a:xfrm>
            <a:off x="3000454" y="2664540"/>
            <a:ext cx="799105" cy="216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4AD6AC-C6E4-4600-B216-6433380FB22D}"/>
              </a:ext>
            </a:extLst>
          </p:cNvPr>
          <p:cNvSpPr txBox="1"/>
          <p:nvPr/>
        </p:nvSpPr>
        <p:spPr>
          <a:xfrm>
            <a:off x="2918096" y="2344947"/>
            <a:ext cx="277585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검색 시작일 </a:t>
            </a:r>
            <a:r>
              <a:rPr lang="en-US" altLang="ko-KR" sz="1200" b="1" dirty="0"/>
              <a:t>~ </a:t>
            </a:r>
            <a:r>
              <a:rPr lang="ko-KR" altLang="en-US" sz="1200" b="1" dirty="0"/>
              <a:t>종료일 </a:t>
            </a:r>
            <a:r>
              <a:rPr lang="en-US" altLang="ko-KR" sz="1200" b="1" dirty="0"/>
              <a:t>(20xxxxxx)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20190501   ~  20190515</a:t>
            </a:r>
            <a:endParaRPr lang="ko-KR" altLang="en-US" sz="12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9707A2-B912-4314-A344-9B2C4439201C}"/>
              </a:ext>
            </a:extLst>
          </p:cNvPr>
          <p:cNvSpPr/>
          <p:nvPr/>
        </p:nvSpPr>
        <p:spPr>
          <a:xfrm>
            <a:off x="5596887" y="2651252"/>
            <a:ext cx="334196" cy="24088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5867B-8898-4F1B-9C2F-FFD4C80B6DF2}"/>
              </a:ext>
            </a:extLst>
          </p:cNvPr>
          <p:cNvSpPr txBox="1"/>
          <p:nvPr/>
        </p:nvSpPr>
        <p:spPr>
          <a:xfrm>
            <a:off x="5502203" y="2601814"/>
            <a:ext cx="104427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검색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8814C-B948-4964-904A-7B5FF5F1F2F2}"/>
              </a:ext>
            </a:extLst>
          </p:cNvPr>
          <p:cNvSpPr txBox="1"/>
          <p:nvPr/>
        </p:nvSpPr>
        <p:spPr>
          <a:xfrm>
            <a:off x="2971801" y="2925513"/>
            <a:ext cx="299499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품종</a:t>
            </a:r>
            <a:r>
              <a:rPr lang="en-US" altLang="ko-KR" sz="1200" b="1" dirty="0"/>
              <a:t>	                  </a:t>
            </a:r>
            <a:r>
              <a:rPr lang="ko-KR" altLang="en-US" sz="1200" b="1" dirty="0"/>
              <a:t>나이</a:t>
            </a:r>
            <a:r>
              <a:rPr lang="en-US" altLang="ko-KR" sz="1200" b="1" dirty="0"/>
              <a:t>    </a:t>
            </a:r>
            <a:r>
              <a:rPr lang="ko-KR" altLang="en-US" sz="1200" b="1" dirty="0"/>
              <a:t>성별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A33F6F-3AA8-4427-B6FF-D6AE50829B12}"/>
              </a:ext>
            </a:extLst>
          </p:cNvPr>
          <p:cNvSpPr/>
          <p:nvPr/>
        </p:nvSpPr>
        <p:spPr>
          <a:xfrm>
            <a:off x="2994297" y="3259130"/>
            <a:ext cx="2942311" cy="2438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DACD7F9-71FE-4026-AD9D-5608B3E7D775}"/>
              </a:ext>
            </a:extLst>
          </p:cNvPr>
          <p:cNvSpPr/>
          <p:nvPr/>
        </p:nvSpPr>
        <p:spPr>
          <a:xfrm>
            <a:off x="3004457" y="3271121"/>
            <a:ext cx="2942311" cy="270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8D7DF-8257-41EA-98F8-32D57F04BD2F}"/>
              </a:ext>
            </a:extLst>
          </p:cNvPr>
          <p:cNvSpPr txBox="1"/>
          <p:nvPr/>
        </p:nvSpPr>
        <p:spPr>
          <a:xfrm>
            <a:off x="2971801" y="3208491"/>
            <a:ext cx="299499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/>
              <a:t>푸들</a:t>
            </a:r>
            <a:r>
              <a:rPr lang="en-US" altLang="ko-KR" sz="1200" dirty="0"/>
              <a:t>		   3        </a:t>
            </a:r>
            <a:r>
              <a:rPr lang="ko-KR" altLang="en-US" sz="1200" dirty="0"/>
              <a:t>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개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골든리트리버</a:t>
            </a:r>
            <a:r>
              <a:rPr lang="ko-KR" altLang="en-US" sz="1200" dirty="0"/>
              <a:t>               </a:t>
            </a:r>
            <a:r>
              <a:rPr lang="en-US" altLang="ko-KR" sz="1200" dirty="0"/>
              <a:t>5       </a:t>
            </a:r>
            <a:r>
              <a:rPr lang="ko-KR" altLang="en-US" sz="1200" dirty="0"/>
              <a:t>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[</a:t>
            </a:r>
            <a:r>
              <a:rPr lang="ko-KR" altLang="en-US" sz="1200" dirty="0"/>
              <a:t>고양이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믹스묘</a:t>
            </a:r>
            <a:r>
              <a:rPr lang="ko-KR" altLang="en-US" sz="1200" dirty="0"/>
              <a:t>                 </a:t>
            </a:r>
            <a:r>
              <a:rPr lang="en-US" altLang="ko-KR" sz="1200" dirty="0"/>
              <a:t>4        </a:t>
            </a:r>
            <a:r>
              <a:rPr lang="ko-KR" altLang="en-US" sz="1200" dirty="0"/>
              <a:t>남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8D1806-ABAB-42A1-8BB1-EB99B5441714}"/>
              </a:ext>
            </a:extLst>
          </p:cNvPr>
          <p:cNvSpPr/>
          <p:nvPr/>
        </p:nvSpPr>
        <p:spPr>
          <a:xfrm>
            <a:off x="4067120" y="2664540"/>
            <a:ext cx="799105" cy="21634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6546D-C4C4-4662-B5E3-1EA60FC1A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69" t="19798" r="25296" b="27632"/>
          <a:stretch/>
        </p:blipFill>
        <p:spPr>
          <a:xfrm>
            <a:off x="6248962" y="2092256"/>
            <a:ext cx="2881618" cy="3605141"/>
          </a:xfrm>
          <a:prstGeom prst="rect">
            <a:avLst/>
          </a:prstGeom>
        </p:spPr>
      </p:pic>
      <p:sp>
        <p:nvSpPr>
          <p:cNvPr id="32" name="하트 31">
            <a:extLst>
              <a:ext uri="{FF2B5EF4-FFF2-40B4-BE49-F238E27FC236}">
                <a16:creationId xmlns:a16="http://schemas.microsoft.com/office/drawing/2014/main" id="{C2E5ABC1-52F4-4EE4-BF17-50B8577D229D}"/>
              </a:ext>
            </a:extLst>
          </p:cNvPr>
          <p:cNvSpPr/>
          <p:nvPr/>
        </p:nvSpPr>
        <p:spPr>
          <a:xfrm>
            <a:off x="8528224" y="1832965"/>
            <a:ext cx="195942" cy="195942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C54D56-E514-4D1F-ACC9-F8B2E060192D}"/>
              </a:ext>
            </a:extLst>
          </p:cNvPr>
          <p:cNvSpPr/>
          <p:nvPr/>
        </p:nvSpPr>
        <p:spPr>
          <a:xfrm>
            <a:off x="8876374" y="1855202"/>
            <a:ext cx="239085" cy="1631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id="{26A01125-2267-482B-90D2-9D0398A0263E}"/>
              </a:ext>
            </a:extLst>
          </p:cNvPr>
          <p:cNvSpPr/>
          <p:nvPr/>
        </p:nvSpPr>
        <p:spPr>
          <a:xfrm rot="18900000">
            <a:off x="8908425" y="1767711"/>
            <a:ext cx="174980" cy="17498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09C280-32E8-42AE-A2C4-08403523ACE0}"/>
              </a:ext>
            </a:extLst>
          </p:cNvPr>
          <p:cNvSpPr/>
          <p:nvPr/>
        </p:nvSpPr>
        <p:spPr>
          <a:xfrm>
            <a:off x="7326782" y="1804403"/>
            <a:ext cx="547195" cy="27699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641EC3-2A67-400D-91BF-E399E3012B06}"/>
              </a:ext>
            </a:extLst>
          </p:cNvPr>
          <p:cNvSpPr txBox="1"/>
          <p:nvPr/>
        </p:nvSpPr>
        <p:spPr>
          <a:xfrm>
            <a:off x="7335333" y="1764026"/>
            <a:ext cx="53407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/>
              <a:t>하트</a:t>
            </a:r>
            <a:endParaRPr lang="ko-KR" altLang="en-US" sz="1200" b="1" dirty="0"/>
          </a:p>
        </p:txBody>
      </p:sp>
      <p:pic>
        <p:nvPicPr>
          <p:cNvPr id="38" name="그림 37" descr="벡터그래픽이(가) 표시된 사진&#10;&#10;자동 생성된 설명">
            <a:extLst>
              <a:ext uri="{FF2B5EF4-FFF2-40B4-BE49-F238E27FC236}">
                <a16:creationId xmlns:a16="http://schemas.microsoft.com/office/drawing/2014/main" id="{D9CA468B-1E16-4AA9-B689-D43894C0C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9" y="6033053"/>
            <a:ext cx="696532" cy="6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382</Words>
  <Application>Microsoft Office PowerPoint</Application>
  <PresentationFormat>와이드스크린</PresentationFormat>
  <Paragraphs>231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스크립트 언어 기획발표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wangjh79@naver.com</dc:creator>
  <cp:lastModifiedBy>wangjh79@naver.com</cp:lastModifiedBy>
  <cp:revision>52</cp:revision>
  <dcterms:created xsi:type="dcterms:W3CDTF">2019-05-12T11:56:04Z</dcterms:created>
  <dcterms:modified xsi:type="dcterms:W3CDTF">2019-05-12T15:35:33Z</dcterms:modified>
</cp:coreProperties>
</file>