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Maven Pro"/>
      <p:regular r:id="rId32"/>
      <p:bold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35" Type="http://schemas.openxmlformats.org/officeDocument/2006/relationships/font" Target="fonts/DMSans-bold.fntdata"/><Relationship Id="rId12" Type="http://schemas.openxmlformats.org/officeDocument/2006/relationships/slide" Target="slides/slide6.xml"/><Relationship Id="rId34" Type="http://schemas.openxmlformats.org/officeDocument/2006/relationships/font" Target="fonts/DMSans-regular.fntdata"/><Relationship Id="rId15" Type="http://schemas.openxmlformats.org/officeDocument/2006/relationships/slide" Target="slides/slide9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1085891c40_3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1085891c40_3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1085891c40_5_5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1085891c40_5_5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1085891c40_5_3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1085891c40_5_3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1085891c40_5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1085891c40_5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09bf6b1c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09bf6b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역할 분담에 대해서 설명해드리겠습니다.</a:t>
            </a:r>
            <a:br>
              <a:rPr lang="ko"/>
            </a:br>
            <a:r>
              <a:rPr lang="ko"/>
              <a:t>팀장인 제가 플레이어 조작, 맵 생성, UI, 데이터베이스 구현을 담당했고,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오현민 팀원이 게임의 전반적인 기획과 전투 파트 구현을 하는 식으로 역할을 나눴습니다.</a:t>
            </a:r>
            <a:br>
              <a:rPr lang="ko"/>
            </a:b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09bf6b1c4d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09bf6b1c4d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게임 엔진으로는 C#을 사용하며, 3개월이라는 짧은 개발 기간 상 비교적 입문 난이도가 쉬운 유니티를 사용하였습니다.</a:t>
            </a:r>
            <a:br>
              <a:rPr lang="ko"/>
            </a:br>
            <a:r>
              <a:rPr lang="ko"/>
              <a:t>또한 게임의 특성상 설정해야 할 기획이 방대하므로 텍스트가 실시간으로 동기화되는 협업 툴인 노션을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09bf6b1c4d_1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09bf6b1c4d_1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</a:t>
            </a:r>
            <a:r>
              <a:rPr lang="ko"/>
              <a:t>플레이어 조작의 개발 상황에 대해 설명하겠습니다</a:t>
            </a:r>
            <a:br>
              <a:rPr lang="ko"/>
            </a:br>
            <a:r>
              <a:rPr lang="ko"/>
              <a:t>영상을 보시다시피 플레이어 캐릭터가 문을 통해서 방을 이동하고, 카메라가 따라서 이동하는 것까지 구현이 되었습니다.</a:t>
            </a:r>
            <a:br>
              <a:rPr lang="ko"/>
            </a:br>
            <a:r>
              <a:rPr lang="ko"/>
              <a:t>이후로는 플레이어의 동작에 따른 모션, 사운드를 추가하고, 벽 등으로 막힌 지역을 이동하지 못하도록 이동 가능 범위를 설정하는 작업을 할 예정입니다.</a:t>
            </a:r>
            <a:br>
              <a:rPr lang="ko"/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09bf6b1c4d_1_2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09bf6b1c4d_1_2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다음으로는 맵의 현재 개발 상황에 대해서 설명해드리겠습니다.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맵은 다양한 종류의 방들로 이루어져 있고 스테이지에 따라 다른 갯수를 갖습니다.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각각의 방은 랜덤으로 배치가 되며, 영상을 보시면 게임을 실행할 때마다 맵이 랜덤성을 갖고 다르게 배치가 되는 것을 볼 수 있습니다.</a:t>
            </a:r>
            <a:br>
              <a:rPr lang="ko"/>
            </a:br>
            <a:r>
              <a:rPr lang="ko"/>
              <a:t>구현 방식은 시작 지점에서 DFS를 하되, 탐색 시마다 랜덤한 방향으로 탐색하여 2차원 좌표 그래프를 만들고 그 그래프를 토대로 게임 상에 방을 생성하는 방식으로 구현했습니다.</a:t>
            </a:r>
            <a:br>
              <a:rPr lang="ko"/>
            </a:br>
            <a:r>
              <a:rPr lang="ko"/>
              <a:t>현재로서는 기초적인 맵 생성 알고리즘은 설계가 끝난 상태고,</a:t>
            </a:r>
            <a:br>
              <a:rPr lang="ko"/>
            </a:br>
            <a:r>
              <a:rPr lang="ko"/>
              <a:t>기획에 맞게 방 갯수와 방에서 발생할 이벤트 등을 수정하고, 맵의 디자인을 업데이트하는 작업이 진행될 예정입니다.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09bf6b1c4d_1_2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09bf6b1c4d_1_2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 UI 및 데이터베이스의 개발 상황입니다.</a:t>
            </a:r>
            <a:br>
              <a:rPr lang="ko"/>
            </a:br>
            <a:r>
              <a:rPr lang="ko"/>
              <a:t>자세한 내용은 소개 동영상에 들어가겠지만 타이틀 화면, 카드 인벤토리, 대화창 등의 일부 UI와 스크립트가 완성이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카드 인벤토리와 같은 UI가 파일로 저장된 데이터를 가져와서 보여주는 구조도 완성이 되었습니다.</a:t>
            </a:r>
            <a:br>
              <a:rPr lang="ko"/>
            </a:br>
            <a:r>
              <a:rPr lang="ko"/>
              <a:t>기획에 따라 이벤트의 종류나 아이템 등의 데이터를 담은 다양한 데이터베이스를 완성하고 UI와 연동할 계획입니다.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현재는 JSON으로 모든 데이터를 저장하고 있는데, 카드의 양과 한 카드가 가지는 정보량이 많아짐에 따라, 추가 및 수정이 편하도록 카드 데이터를 DB 파일로 저장하는 것을 고려하고 있습니다.</a:t>
            </a:r>
            <a:br>
              <a:rPr lang="ko"/>
            </a:b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1085891c40_5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1085891c40_5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앞으로의 계획입니다.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09bf6b1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09bf6b1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구체적인 게임의 시나리오 스크립트를 작성하고,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하나도 구현이 되어있지 않은 상태인 전투 시스템을 설계 및 구현하고,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맵에서 발생하는 이벤트들의 종류에 대해 생각해 보고 그것을 구현하고,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게임의 완성도를 높이기 위해 다양한 그래픽 자료를 적용할 예정입니다.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짧은 기간 상 처음에 구상했던 기획에서 줄어든 내용이 많아, 캡스톤 기간 이후의 목표에 대해서도 설명하고자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머신러닝을 공부하여 전투 AI에 적용해 AI의 퀄리티를 상승시키고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서버와 게임을 연동하는 구조를 추가해보고,</a:t>
            </a:r>
            <a:br>
              <a:rPr lang="ko"/>
            </a:br>
            <a:r>
              <a:rPr lang="ko"/>
              <a:t>최종적으로 스팀에 실제로 판매할 수 있는 게임을 만드는 것이 목표입니다.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1085891c40_3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1085891c40_3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09bf6b1c4d_1_3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09bf6b1c4d_1_3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준비한 발표는 여기까지입니다. 감사합니다.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1085891c40_5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1085891c40_5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2a013e5b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2a013e5b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29deeb69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29deeb69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1085891c40_5_3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1085891c40_5_3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29deeb696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29deeb696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2a013e5b0f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2a013e5b0f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2a013e5b0f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2a013e5b0f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ctrTitle"/>
          </p:nvPr>
        </p:nvSpPr>
        <p:spPr>
          <a:xfrm>
            <a:off x="1147950" y="1034050"/>
            <a:ext cx="4610400" cy="25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70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1" type="subTitle"/>
          </p:nvPr>
        </p:nvSpPr>
        <p:spPr>
          <a:xfrm>
            <a:off x="1147950" y="3686200"/>
            <a:ext cx="46104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5"/>
          <p:cNvGrpSpPr/>
          <p:nvPr/>
        </p:nvGrpSpPr>
        <p:grpSpPr>
          <a:xfrm>
            <a:off x="-628088" y="253713"/>
            <a:ext cx="2459358" cy="2567980"/>
            <a:chOff x="-3972346" y="2464832"/>
            <a:chExt cx="2459358" cy="2567980"/>
          </a:xfrm>
        </p:grpSpPr>
        <p:sp>
          <p:nvSpPr>
            <p:cNvPr id="281" name="Google Shape;281;p15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5"/>
          <p:cNvSpPr txBox="1"/>
          <p:nvPr>
            <p:ph type="title"/>
          </p:nvPr>
        </p:nvSpPr>
        <p:spPr>
          <a:xfrm>
            <a:off x="1634500" y="2278550"/>
            <a:ext cx="58749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5"/>
          <p:cNvSpPr txBox="1"/>
          <p:nvPr>
            <p:ph hasCustomPrompt="1" idx="2" type="title"/>
          </p:nvPr>
        </p:nvSpPr>
        <p:spPr>
          <a:xfrm>
            <a:off x="3705000" y="993225"/>
            <a:ext cx="1734000" cy="113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1634600" y="3196550"/>
            <a:ext cx="58749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15"/>
          <p:cNvGrpSpPr/>
          <p:nvPr/>
        </p:nvGrpSpPr>
        <p:grpSpPr>
          <a:xfrm>
            <a:off x="6797827" y="454889"/>
            <a:ext cx="1230138" cy="1415830"/>
            <a:chOff x="3498929" y="-84118"/>
            <a:chExt cx="1230138" cy="1415830"/>
          </a:xfrm>
        </p:grpSpPr>
        <p:sp>
          <p:nvSpPr>
            <p:cNvPr id="296" name="Google Shape;296;p15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5"/>
          <p:cNvGrpSpPr/>
          <p:nvPr/>
        </p:nvGrpSpPr>
        <p:grpSpPr>
          <a:xfrm>
            <a:off x="7955145" y="2430813"/>
            <a:ext cx="2459358" cy="2567980"/>
            <a:chOff x="-3972346" y="2464832"/>
            <a:chExt cx="2459358" cy="2567980"/>
          </a:xfrm>
        </p:grpSpPr>
        <p:sp>
          <p:nvSpPr>
            <p:cNvPr id="301" name="Google Shape;301;p15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720000" y="1381075"/>
            <a:ext cx="77040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15" name="Google Shape;315;p16"/>
          <p:cNvGrpSpPr/>
          <p:nvPr/>
        </p:nvGrpSpPr>
        <p:grpSpPr>
          <a:xfrm>
            <a:off x="-627499" y="-396388"/>
            <a:ext cx="1230138" cy="1415830"/>
            <a:chOff x="3498929" y="-84118"/>
            <a:chExt cx="1230138" cy="1415830"/>
          </a:xfrm>
        </p:grpSpPr>
        <p:sp>
          <p:nvSpPr>
            <p:cNvPr id="316" name="Google Shape;316;p16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6"/>
          <p:cNvGrpSpPr/>
          <p:nvPr/>
        </p:nvGrpSpPr>
        <p:grpSpPr>
          <a:xfrm>
            <a:off x="8533027" y="2425937"/>
            <a:ext cx="1230138" cy="1415830"/>
            <a:chOff x="3498929" y="-84118"/>
            <a:chExt cx="1230138" cy="1415830"/>
          </a:xfrm>
        </p:grpSpPr>
        <p:sp>
          <p:nvSpPr>
            <p:cNvPr id="321" name="Google Shape;321;p16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5533988" y="4299201"/>
            <a:ext cx="2446536" cy="1415830"/>
            <a:chOff x="-498273" y="-481349"/>
            <a:chExt cx="2446536" cy="1415830"/>
          </a:xfrm>
        </p:grpSpPr>
        <p:grpSp>
          <p:nvGrpSpPr>
            <p:cNvPr id="326" name="Google Shape;326;p16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" name="Google Shape;331;p16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332" name="Google Shape;332;p16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36" name="Google Shape;336;p16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6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>
            <p:ph idx="1" type="subTitle"/>
          </p:nvPr>
        </p:nvSpPr>
        <p:spPr>
          <a:xfrm>
            <a:off x="1290750" y="20625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2" type="subTitle"/>
          </p:nvPr>
        </p:nvSpPr>
        <p:spPr>
          <a:xfrm>
            <a:off x="4945625" y="20625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3" type="subTitle"/>
          </p:nvPr>
        </p:nvSpPr>
        <p:spPr>
          <a:xfrm>
            <a:off x="1290750" y="2428323"/>
            <a:ext cx="2907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7"/>
          <p:cNvSpPr txBox="1"/>
          <p:nvPr>
            <p:ph idx="4" type="subTitle"/>
          </p:nvPr>
        </p:nvSpPr>
        <p:spPr>
          <a:xfrm>
            <a:off x="4945625" y="2428323"/>
            <a:ext cx="2907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4" name="Google Shape;344;p17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7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" name="Google Shape;346;p17"/>
          <p:cNvGrpSpPr/>
          <p:nvPr/>
        </p:nvGrpSpPr>
        <p:grpSpPr>
          <a:xfrm>
            <a:off x="-617001" y="3097826"/>
            <a:ext cx="1230138" cy="1415830"/>
            <a:chOff x="3498929" y="-84118"/>
            <a:chExt cx="1230138" cy="1415830"/>
          </a:xfrm>
        </p:grpSpPr>
        <p:sp>
          <p:nvSpPr>
            <p:cNvPr id="347" name="Google Shape;347;p17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7"/>
          <p:cNvGrpSpPr/>
          <p:nvPr/>
        </p:nvGrpSpPr>
        <p:grpSpPr>
          <a:xfrm>
            <a:off x="5175788" y="4418876"/>
            <a:ext cx="2447263" cy="1415830"/>
            <a:chOff x="4151676" y="4418876"/>
            <a:chExt cx="2447263" cy="1415830"/>
          </a:xfrm>
        </p:grpSpPr>
        <p:grpSp>
          <p:nvGrpSpPr>
            <p:cNvPr id="352" name="Google Shape;352;p17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353" name="Google Shape;353;p17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17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2" name="Google Shape;362;p17"/>
          <p:cNvGrpSpPr/>
          <p:nvPr/>
        </p:nvGrpSpPr>
        <p:grpSpPr>
          <a:xfrm>
            <a:off x="8569947" y="-272162"/>
            <a:ext cx="1844556" cy="2567980"/>
            <a:chOff x="-3357544" y="2464832"/>
            <a:chExt cx="1844556" cy="2567980"/>
          </a:xfrm>
        </p:grpSpPr>
        <p:sp>
          <p:nvSpPr>
            <p:cNvPr id="363" name="Google Shape;363;p17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2" name="Google Shape;372;p18"/>
          <p:cNvGrpSpPr/>
          <p:nvPr/>
        </p:nvGrpSpPr>
        <p:grpSpPr>
          <a:xfrm>
            <a:off x="-627499" y="4399337"/>
            <a:ext cx="1230138" cy="1415830"/>
            <a:chOff x="3498929" y="-84118"/>
            <a:chExt cx="1230138" cy="1415830"/>
          </a:xfrm>
        </p:grpSpPr>
        <p:sp>
          <p:nvSpPr>
            <p:cNvPr id="373" name="Google Shape;373;p18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8"/>
          <p:cNvGrpSpPr/>
          <p:nvPr/>
        </p:nvGrpSpPr>
        <p:grpSpPr>
          <a:xfrm>
            <a:off x="8533027" y="732612"/>
            <a:ext cx="1230138" cy="1415830"/>
            <a:chOff x="3498929" y="-84118"/>
            <a:chExt cx="1230138" cy="1415830"/>
          </a:xfrm>
        </p:grpSpPr>
        <p:sp>
          <p:nvSpPr>
            <p:cNvPr id="378" name="Google Shape;378;p18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2" name="Google Shape;382;p18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1" type="body"/>
          </p:nvPr>
        </p:nvSpPr>
        <p:spPr>
          <a:xfrm>
            <a:off x="720000" y="1526375"/>
            <a:ext cx="44277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7" name="Google Shape;387;p19"/>
          <p:cNvSpPr/>
          <p:nvPr>
            <p:ph idx="2" type="pic"/>
          </p:nvPr>
        </p:nvSpPr>
        <p:spPr>
          <a:xfrm>
            <a:off x="5671800" y="1294900"/>
            <a:ext cx="2752200" cy="2463600"/>
          </a:xfrm>
          <a:prstGeom prst="cube">
            <a:avLst>
              <a:gd fmla="val 25000" name="adj"/>
            </a:avLst>
          </a:prstGeom>
          <a:noFill/>
          <a:ln>
            <a:noFill/>
          </a:ln>
        </p:spPr>
      </p:sp>
      <p:cxnSp>
        <p:nvCxnSpPr>
          <p:cNvPr id="388" name="Google Shape;388;p19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9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19"/>
          <p:cNvGrpSpPr/>
          <p:nvPr/>
        </p:nvGrpSpPr>
        <p:grpSpPr>
          <a:xfrm>
            <a:off x="-610540" y="575101"/>
            <a:ext cx="1230138" cy="1415830"/>
            <a:chOff x="3498929" y="-84118"/>
            <a:chExt cx="1230138" cy="1415830"/>
          </a:xfrm>
        </p:grpSpPr>
        <p:sp>
          <p:nvSpPr>
            <p:cNvPr id="391" name="Google Shape;391;p19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1678026" y="4418876"/>
            <a:ext cx="2447263" cy="1415830"/>
            <a:chOff x="4151676" y="4418876"/>
            <a:chExt cx="2447263" cy="1415830"/>
          </a:xfrm>
        </p:grpSpPr>
        <p:grpSp>
          <p:nvGrpSpPr>
            <p:cNvPr id="396" name="Google Shape;396;p19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397" name="Google Shape;397;p19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19"/>
          <p:cNvGrpSpPr/>
          <p:nvPr/>
        </p:nvGrpSpPr>
        <p:grpSpPr>
          <a:xfrm>
            <a:off x="8521391" y="-602753"/>
            <a:ext cx="1230138" cy="1415830"/>
            <a:chOff x="3498929" y="-84118"/>
            <a:chExt cx="1230138" cy="1415830"/>
          </a:xfrm>
        </p:grpSpPr>
        <p:sp>
          <p:nvSpPr>
            <p:cNvPr id="407" name="Google Shape;407;p19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/>
          <p:nvPr>
            <p:ph type="title"/>
          </p:nvPr>
        </p:nvSpPr>
        <p:spPr>
          <a:xfrm flipH="1">
            <a:off x="713325" y="1361525"/>
            <a:ext cx="5152200" cy="225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413" name="Google Shape;413;p20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" name="Google Shape;414;p20"/>
          <p:cNvGrpSpPr/>
          <p:nvPr/>
        </p:nvGrpSpPr>
        <p:grpSpPr>
          <a:xfrm>
            <a:off x="-615731" y="-557549"/>
            <a:ext cx="2446536" cy="1415830"/>
            <a:chOff x="-498273" y="-481349"/>
            <a:chExt cx="2446536" cy="1415830"/>
          </a:xfrm>
        </p:grpSpPr>
        <p:grpSp>
          <p:nvGrpSpPr>
            <p:cNvPr id="415" name="Google Shape;415;p20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421" name="Google Shape;421;p20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408470" y="4005496"/>
            <a:ext cx="2459358" cy="2567980"/>
            <a:chOff x="-3972346" y="2464832"/>
            <a:chExt cx="2459358" cy="2567980"/>
          </a:xfrm>
        </p:grpSpPr>
        <p:sp>
          <p:nvSpPr>
            <p:cNvPr id="426" name="Google Shape;426;p20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1"/>
          <p:cNvSpPr txBox="1"/>
          <p:nvPr>
            <p:ph idx="1" type="subTitle"/>
          </p:nvPr>
        </p:nvSpPr>
        <p:spPr>
          <a:xfrm>
            <a:off x="799451" y="1503925"/>
            <a:ext cx="35229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0" name="Google Shape;440;p21"/>
          <p:cNvSpPr txBox="1"/>
          <p:nvPr>
            <p:ph idx="2" type="subTitle"/>
          </p:nvPr>
        </p:nvSpPr>
        <p:spPr>
          <a:xfrm>
            <a:off x="4821649" y="1503925"/>
            <a:ext cx="35229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1" name="Google Shape;441;p21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1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" name="Google Shape;443;p21"/>
          <p:cNvGrpSpPr/>
          <p:nvPr/>
        </p:nvGrpSpPr>
        <p:grpSpPr>
          <a:xfrm>
            <a:off x="-612197" y="4418876"/>
            <a:ext cx="1230138" cy="1415830"/>
            <a:chOff x="3498929" y="-84118"/>
            <a:chExt cx="1230138" cy="1415830"/>
          </a:xfrm>
        </p:grpSpPr>
        <p:sp>
          <p:nvSpPr>
            <p:cNvPr id="444" name="Google Shape;444;p2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1"/>
          <p:cNvGrpSpPr/>
          <p:nvPr/>
        </p:nvGrpSpPr>
        <p:grpSpPr>
          <a:xfrm>
            <a:off x="604927" y="4418876"/>
            <a:ext cx="1230138" cy="1415830"/>
            <a:chOff x="3498929" y="-84118"/>
            <a:chExt cx="1230138" cy="1415830"/>
          </a:xfrm>
        </p:grpSpPr>
        <p:sp>
          <p:nvSpPr>
            <p:cNvPr id="449" name="Google Shape;449;p2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8534977" y="10426"/>
            <a:ext cx="1230138" cy="1415830"/>
            <a:chOff x="3498929" y="-84118"/>
            <a:chExt cx="1230138" cy="1415830"/>
          </a:xfrm>
        </p:grpSpPr>
        <p:sp>
          <p:nvSpPr>
            <p:cNvPr id="454" name="Google Shape;454;p2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>
            <p:ph type="title"/>
          </p:nvPr>
        </p:nvSpPr>
        <p:spPr>
          <a:xfrm>
            <a:off x="722376" y="431200"/>
            <a:ext cx="41001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60" name="Google Shape;460;p22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/>
          <p:nvPr>
            <p:ph hasCustomPrompt="1" type="title"/>
          </p:nvPr>
        </p:nvSpPr>
        <p:spPr>
          <a:xfrm>
            <a:off x="2166000" y="1667275"/>
            <a:ext cx="4812000" cy="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2166000" y="2729874"/>
            <a:ext cx="4812000" cy="46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65" name="Google Shape;465;p23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3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7" name="Google Shape;467;p23"/>
          <p:cNvGrpSpPr/>
          <p:nvPr/>
        </p:nvGrpSpPr>
        <p:grpSpPr>
          <a:xfrm>
            <a:off x="-1234867" y="2597675"/>
            <a:ext cx="2459358" cy="2567980"/>
            <a:chOff x="-3972346" y="2464832"/>
            <a:chExt cx="2459358" cy="2567980"/>
          </a:xfrm>
        </p:grpSpPr>
        <p:sp>
          <p:nvSpPr>
            <p:cNvPr id="468" name="Google Shape;468;p23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7311257" y="504932"/>
            <a:ext cx="2459358" cy="2567980"/>
            <a:chOff x="-3972346" y="2464832"/>
            <a:chExt cx="2459358" cy="2567980"/>
          </a:xfrm>
        </p:grpSpPr>
        <p:sp>
          <p:nvSpPr>
            <p:cNvPr id="480" name="Google Shape;480;p23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1021913" y="-860024"/>
            <a:ext cx="2446536" cy="1415830"/>
            <a:chOff x="-498273" y="-481349"/>
            <a:chExt cx="2446536" cy="1415830"/>
          </a:xfrm>
        </p:grpSpPr>
        <p:grpSp>
          <p:nvGrpSpPr>
            <p:cNvPr id="492" name="Google Shape;492;p23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493" name="Google Shape;493;p23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2" name="Google Shape;502;p23"/>
          <p:cNvGrpSpPr/>
          <p:nvPr/>
        </p:nvGrpSpPr>
        <p:grpSpPr>
          <a:xfrm>
            <a:off x="5475252" y="3577926"/>
            <a:ext cx="1230138" cy="1415830"/>
            <a:chOff x="3498929" y="-84118"/>
            <a:chExt cx="1230138" cy="1415830"/>
          </a:xfrm>
        </p:grpSpPr>
        <p:sp>
          <p:nvSpPr>
            <p:cNvPr id="503" name="Google Shape;503;p23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1973361" y="1934553"/>
            <a:ext cx="244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25"/>
          <p:cNvSpPr txBox="1"/>
          <p:nvPr>
            <p:ph idx="2" type="subTitle"/>
          </p:nvPr>
        </p:nvSpPr>
        <p:spPr>
          <a:xfrm>
            <a:off x="5836240" y="1936125"/>
            <a:ext cx="244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25"/>
          <p:cNvSpPr txBox="1"/>
          <p:nvPr>
            <p:ph idx="3" type="subTitle"/>
          </p:nvPr>
        </p:nvSpPr>
        <p:spPr>
          <a:xfrm>
            <a:off x="1973399" y="3208969"/>
            <a:ext cx="244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3" name="Google Shape;513;p25"/>
          <p:cNvSpPr txBox="1"/>
          <p:nvPr>
            <p:ph hasCustomPrompt="1" idx="4" type="title"/>
          </p:nvPr>
        </p:nvSpPr>
        <p:spPr>
          <a:xfrm>
            <a:off x="831010" y="1684983"/>
            <a:ext cx="11424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25"/>
          <p:cNvSpPr txBox="1"/>
          <p:nvPr>
            <p:ph hasCustomPrompt="1" idx="5" type="title"/>
          </p:nvPr>
        </p:nvSpPr>
        <p:spPr>
          <a:xfrm>
            <a:off x="832656" y="2964108"/>
            <a:ext cx="11391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5" name="Google Shape;515;p25"/>
          <p:cNvSpPr txBox="1"/>
          <p:nvPr>
            <p:ph hasCustomPrompt="1" idx="6" type="title"/>
          </p:nvPr>
        </p:nvSpPr>
        <p:spPr>
          <a:xfrm>
            <a:off x="4693843" y="1686033"/>
            <a:ext cx="1142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25"/>
          <p:cNvSpPr txBox="1"/>
          <p:nvPr>
            <p:ph idx="7" type="subTitle"/>
          </p:nvPr>
        </p:nvSpPr>
        <p:spPr>
          <a:xfrm>
            <a:off x="1973263" y="1677600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8" type="subTitle"/>
          </p:nvPr>
        </p:nvSpPr>
        <p:spPr>
          <a:xfrm>
            <a:off x="1973301" y="2952146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8" name="Google Shape;518;p25"/>
          <p:cNvSpPr txBox="1"/>
          <p:nvPr>
            <p:ph idx="9" type="subTitle"/>
          </p:nvPr>
        </p:nvSpPr>
        <p:spPr>
          <a:xfrm>
            <a:off x="5836240" y="1679175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9" name="Google Shape;519;p25"/>
          <p:cNvSpPr txBox="1"/>
          <p:nvPr>
            <p:ph idx="13" type="subTitle"/>
          </p:nvPr>
        </p:nvSpPr>
        <p:spPr>
          <a:xfrm>
            <a:off x="5836240" y="3209025"/>
            <a:ext cx="244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5"/>
          <p:cNvSpPr txBox="1"/>
          <p:nvPr>
            <p:ph hasCustomPrompt="1" idx="14" type="title"/>
          </p:nvPr>
        </p:nvSpPr>
        <p:spPr>
          <a:xfrm>
            <a:off x="4693768" y="2958933"/>
            <a:ext cx="1142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1" name="Google Shape;521;p25"/>
          <p:cNvSpPr txBox="1"/>
          <p:nvPr>
            <p:ph idx="15" type="subTitle"/>
          </p:nvPr>
        </p:nvSpPr>
        <p:spPr>
          <a:xfrm>
            <a:off x="5836240" y="2952075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22" name="Google Shape;522;p25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4" name="Google Shape;524;p25"/>
          <p:cNvGrpSpPr/>
          <p:nvPr/>
        </p:nvGrpSpPr>
        <p:grpSpPr>
          <a:xfrm>
            <a:off x="-1234867" y="123932"/>
            <a:ext cx="2459358" cy="2567980"/>
            <a:chOff x="-3972346" y="2464832"/>
            <a:chExt cx="2459358" cy="2567980"/>
          </a:xfrm>
        </p:grpSpPr>
        <p:sp>
          <p:nvSpPr>
            <p:cNvPr id="525" name="Google Shape;525;p25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5"/>
          <p:cNvGrpSpPr/>
          <p:nvPr/>
        </p:nvGrpSpPr>
        <p:grpSpPr>
          <a:xfrm>
            <a:off x="8534977" y="546014"/>
            <a:ext cx="1230138" cy="1415830"/>
            <a:chOff x="3498929" y="-84118"/>
            <a:chExt cx="1230138" cy="1415830"/>
          </a:xfrm>
        </p:grpSpPr>
        <p:sp>
          <p:nvSpPr>
            <p:cNvPr id="537" name="Google Shape;537;p25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5"/>
          <p:cNvGrpSpPr/>
          <p:nvPr/>
        </p:nvGrpSpPr>
        <p:grpSpPr>
          <a:xfrm>
            <a:off x="4151676" y="4418876"/>
            <a:ext cx="2447263" cy="1415830"/>
            <a:chOff x="4151676" y="4418876"/>
            <a:chExt cx="2447263" cy="1415830"/>
          </a:xfrm>
        </p:grpSpPr>
        <p:grpSp>
          <p:nvGrpSpPr>
            <p:cNvPr id="542" name="Google Shape;542;p25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543" name="Google Shape;543;p25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25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548" name="Google Shape;548;p25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"/>
          <p:cNvSpPr txBox="1"/>
          <p:nvPr>
            <p:ph idx="1" type="subTitle"/>
          </p:nvPr>
        </p:nvSpPr>
        <p:spPr>
          <a:xfrm>
            <a:off x="4938050" y="2193550"/>
            <a:ext cx="31635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555" name="Google Shape;555;p26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26"/>
          <p:cNvGrpSpPr/>
          <p:nvPr/>
        </p:nvGrpSpPr>
        <p:grpSpPr>
          <a:xfrm>
            <a:off x="-606312" y="4318326"/>
            <a:ext cx="2446536" cy="1415830"/>
            <a:chOff x="-498273" y="-481349"/>
            <a:chExt cx="2446536" cy="1415830"/>
          </a:xfrm>
        </p:grpSpPr>
        <p:grpSp>
          <p:nvGrpSpPr>
            <p:cNvPr id="557" name="Google Shape;557;p26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558" name="Google Shape;558;p26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26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563" name="Google Shape;563;p26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" name="Google Shape;567;p26"/>
          <p:cNvGrpSpPr/>
          <p:nvPr/>
        </p:nvGrpSpPr>
        <p:grpSpPr>
          <a:xfrm>
            <a:off x="681802" y="-966074"/>
            <a:ext cx="1230138" cy="1415830"/>
            <a:chOff x="3498929" y="-84118"/>
            <a:chExt cx="1230138" cy="1415830"/>
          </a:xfrm>
        </p:grpSpPr>
        <p:sp>
          <p:nvSpPr>
            <p:cNvPr id="568" name="Google Shape;568;p26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6"/>
          <p:cNvGrpSpPr/>
          <p:nvPr/>
        </p:nvGrpSpPr>
        <p:grpSpPr>
          <a:xfrm>
            <a:off x="8551291" y="2296676"/>
            <a:ext cx="1230138" cy="1415830"/>
            <a:chOff x="3498929" y="-84118"/>
            <a:chExt cx="1230138" cy="1415830"/>
          </a:xfrm>
        </p:grpSpPr>
        <p:sp>
          <p:nvSpPr>
            <p:cNvPr id="573" name="Google Shape;573;p26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27"/>
          <p:cNvSpPr txBox="1"/>
          <p:nvPr>
            <p:ph idx="1" type="body"/>
          </p:nvPr>
        </p:nvSpPr>
        <p:spPr>
          <a:xfrm>
            <a:off x="720000" y="1381075"/>
            <a:ext cx="7704000" cy="1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idx="1" type="subTitle"/>
          </p:nvPr>
        </p:nvSpPr>
        <p:spPr>
          <a:xfrm>
            <a:off x="1095463" y="1886975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8"/>
          <p:cNvSpPr txBox="1"/>
          <p:nvPr>
            <p:ph idx="2" type="subTitle"/>
          </p:nvPr>
        </p:nvSpPr>
        <p:spPr>
          <a:xfrm>
            <a:off x="3378900" y="3175201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3" type="subTitle"/>
          </p:nvPr>
        </p:nvSpPr>
        <p:spPr>
          <a:xfrm>
            <a:off x="5662337" y="1886975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8"/>
          <p:cNvSpPr txBox="1"/>
          <p:nvPr>
            <p:ph idx="4" type="subTitle"/>
          </p:nvPr>
        </p:nvSpPr>
        <p:spPr>
          <a:xfrm>
            <a:off x="1095463" y="15915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6" name="Google Shape;586;p28"/>
          <p:cNvSpPr txBox="1"/>
          <p:nvPr>
            <p:ph idx="5" type="subTitle"/>
          </p:nvPr>
        </p:nvSpPr>
        <p:spPr>
          <a:xfrm>
            <a:off x="5662337" y="15915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7" name="Google Shape;587;p28"/>
          <p:cNvSpPr txBox="1"/>
          <p:nvPr>
            <p:ph idx="6" type="subTitle"/>
          </p:nvPr>
        </p:nvSpPr>
        <p:spPr>
          <a:xfrm>
            <a:off x="3378900" y="2880674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88" name="Google Shape;588;p28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28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0" name="Google Shape;590;p28"/>
          <p:cNvGrpSpPr/>
          <p:nvPr/>
        </p:nvGrpSpPr>
        <p:grpSpPr>
          <a:xfrm>
            <a:off x="-617980" y="3556863"/>
            <a:ext cx="2459358" cy="2567980"/>
            <a:chOff x="-3972346" y="2464832"/>
            <a:chExt cx="2459358" cy="2567980"/>
          </a:xfrm>
        </p:grpSpPr>
        <p:sp>
          <p:nvSpPr>
            <p:cNvPr id="591" name="Google Shape;591;p28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8528164" y="3120576"/>
            <a:ext cx="1230138" cy="1415830"/>
            <a:chOff x="3498929" y="-84118"/>
            <a:chExt cx="1230138" cy="1415830"/>
          </a:xfrm>
        </p:grpSpPr>
        <p:sp>
          <p:nvSpPr>
            <p:cNvPr id="603" name="Google Shape;603;p28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8"/>
          <p:cNvGrpSpPr/>
          <p:nvPr/>
        </p:nvGrpSpPr>
        <p:grpSpPr>
          <a:xfrm>
            <a:off x="7320033" y="-885574"/>
            <a:ext cx="2447263" cy="1415830"/>
            <a:chOff x="4151676" y="4418876"/>
            <a:chExt cx="2447263" cy="1415830"/>
          </a:xfrm>
        </p:grpSpPr>
        <p:grpSp>
          <p:nvGrpSpPr>
            <p:cNvPr id="608" name="Google Shape;608;p28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609" name="Google Shape;609;p28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28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614" name="Google Shape;614;p28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/>
          <p:nvPr>
            <p:ph idx="1" type="subTitle"/>
          </p:nvPr>
        </p:nvSpPr>
        <p:spPr>
          <a:xfrm>
            <a:off x="719975" y="2057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9"/>
          <p:cNvSpPr txBox="1"/>
          <p:nvPr>
            <p:ph idx="2" type="subTitle"/>
          </p:nvPr>
        </p:nvSpPr>
        <p:spPr>
          <a:xfrm>
            <a:off x="3419244" y="2057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9"/>
          <p:cNvSpPr txBox="1"/>
          <p:nvPr>
            <p:ph idx="3" type="subTitle"/>
          </p:nvPr>
        </p:nvSpPr>
        <p:spPr>
          <a:xfrm>
            <a:off x="719975" y="3262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9"/>
          <p:cNvSpPr txBox="1"/>
          <p:nvPr>
            <p:ph idx="4" type="subTitle"/>
          </p:nvPr>
        </p:nvSpPr>
        <p:spPr>
          <a:xfrm>
            <a:off x="3419244" y="3262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9"/>
          <p:cNvSpPr txBox="1"/>
          <p:nvPr>
            <p:ph idx="5" type="subTitle"/>
          </p:nvPr>
        </p:nvSpPr>
        <p:spPr>
          <a:xfrm>
            <a:off x="6118520" y="20578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9"/>
          <p:cNvSpPr txBox="1"/>
          <p:nvPr>
            <p:ph idx="6" type="subTitle"/>
          </p:nvPr>
        </p:nvSpPr>
        <p:spPr>
          <a:xfrm>
            <a:off x="6118520" y="32626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6" name="Google Shape;626;p29"/>
          <p:cNvSpPr txBox="1"/>
          <p:nvPr>
            <p:ph idx="7" type="subTitle"/>
          </p:nvPr>
        </p:nvSpPr>
        <p:spPr>
          <a:xfrm>
            <a:off x="719975" y="18184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7" name="Google Shape;627;p29"/>
          <p:cNvSpPr txBox="1"/>
          <p:nvPr>
            <p:ph idx="8" type="subTitle"/>
          </p:nvPr>
        </p:nvSpPr>
        <p:spPr>
          <a:xfrm>
            <a:off x="3419244" y="18184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8" name="Google Shape;628;p29"/>
          <p:cNvSpPr txBox="1"/>
          <p:nvPr>
            <p:ph idx="9" type="subTitle"/>
          </p:nvPr>
        </p:nvSpPr>
        <p:spPr>
          <a:xfrm>
            <a:off x="6118520" y="18184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9" name="Google Shape;629;p29"/>
          <p:cNvSpPr txBox="1"/>
          <p:nvPr>
            <p:ph idx="13" type="subTitle"/>
          </p:nvPr>
        </p:nvSpPr>
        <p:spPr>
          <a:xfrm>
            <a:off x="719975" y="30232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9"/>
          <p:cNvSpPr txBox="1"/>
          <p:nvPr>
            <p:ph idx="14" type="subTitle"/>
          </p:nvPr>
        </p:nvSpPr>
        <p:spPr>
          <a:xfrm>
            <a:off x="3419250" y="30232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9"/>
          <p:cNvSpPr txBox="1"/>
          <p:nvPr>
            <p:ph idx="15" type="subTitle"/>
          </p:nvPr>
        </p:nvSpPr>
        <p:spPr>
          <a:xfrm>
            <a:off x="6118525" y="30232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632" name="Google Shape;632;p29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9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4" name="Google Shape;634;p29"/>
          <p:cNvGrpSpPr/>
          <p:nvPr/>
        </p:nvGrpSpPr>
        <p:grpSpPr>
          <a:xfrm>
            <a:off x="-616248" y="705176"/>
            <a:ext cx="1230138" cy="1415830"/>
            <a:chOff x="3498929" y="-84118"/>
            <a:chExt cx="1230138" cy="1415830"/>
          </a:xfrm>
        </p:grpSpPr>
        <p:sp>
          <p:nvSpPr>
            <p:cNvPr id="635" name="Google Shape;635;p29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9"/>
          <p:cNvGrpSpPr/>
          <p:nvPr/>
        </p:nvGrpSpPr>
        <p:grpSpPr>
          <a:xfrm>
            <a:off x="8530102" y="1"/>
            <a:ext cx="1230138" cy="1415830"/>
            <a:chOff x="3498929" y="-84118"/>
            <a:chExt cx="1230138" cy="1415830"/>
          </a:xfrm>
        </p:grpSpPr>
        <p:sp>
          <p:nvSpPr>
            <p:cNvPr id="640" name="Google Shape;640;p29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9"/>
          <p:cNvGrpSpPr/>
          <p:nvPr/>
        </p:nvGrpSpPr>
        <p:grpSpPr>
          <a:xfrm>
            <a:off x="4827376" y="4418876"/>
            <a:ext cx="2447263" cy="1415830"/>
            <a:chOff x="4151676" y="4418876"/>
            <a:chExt cx="2447263" cy="1415830"/>
          </a:xfrm>
        </p:grpSpPr>
        <p:grpSp>
          <p:nvGrpSpPr>
            <p:cNvPr id="645" name="Google Shape;645;p29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646" name="Google Shape;646;p29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29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651" name="Google Shape;651;p29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0"/>
          <p:cNvSpPr txBox="1"/>
          <p:nvPr>
            <p:ph hasCustomPrompt="1" type="title"/>
          </p:nvPr>
        </p:nvSpPr>
        <p:spPr>
          <a:xfrm>
            <a:off x="2322600" y="1271300"/>
            <a:ext cx="4498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57" name="Google Shape;657;p30"/>
          <p:cNvSpPr txBox="1"/>
          <p:nvPr>
            <p:ph idx="1" type="subTitle"/>
          </p:nvPr>
        </p:nvSpPr>
        <p:spPr>
          <a:xfrm>
            <a:off x="2322600" y="2026183"/>
            <a:ext cx="4498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30"/>
          <p:cNvSpPr txBox="1"/>
          <p:nvPr>
            <p:ph hasCustomPrompt="1" idx="2" type="title"/>
          </p:nvPr>
        </p:nvSpPr>
        <p:spPr>
          <a:xfrm>
            <a:off x="2322600" y="2816895"/>
            <a:ext cx="4498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59" name="Google Shape;659;p30"/>
          <p:cNvSpPr txBox="1"/>
          <p:nvPr>
            <p:ph idx="3" type="subTitle"/>
          </p:nvPr>
        </p:nvSpPr>
        <p:spPr>
          <a:xfrm>
            <a:off x="2322600" y="3571700"/>
            <a:ext cx="4498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0" name="Google Shape;660;p30"/>
          <p:cNvGrpSpPr/>
          <p:nvPr/>
        </p:nvGrpSpPr>
        <p:grpSpPr>
          <a:xfrm>
            <a:off x="7304728" y="2953432"/>
            <a:ext cx="2460492" cy="2571067"/>
            <a:chOff x="6705747" y="490157"/>
            <a:chExt cx="2460492" cy="2571067"/>
          </a:xfrm>
        </p:grpSpPr>
        <p:sp>
          <p:nvSpPr>
            <p:cNvPr id="661" name="Google Shape;661;p30"/>
            <p:cNvSpPr/>
            <p:nvPr/>
          </p:nvSpPr>
          <p:spPr>
            <a:xfrm>
              <a:off x="7320337" y="748913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6705747" y="490157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7320337" y="490157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8549556" y="748913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7934967" y="490157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8549556" y="490157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7934967" y="748913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6707799" y="748750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7320549" y="1642155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8549768" y="1642155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7326662" y="1903987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 flipH="1">
              <a:off x="7936079" y="1897106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8548249" y="1900549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0"/>
          <p:cNvGrpSpPr/>
          <p:nvPr/>
        </p:nvGrpSpPr>
        <p:grpSpPr>
          <a:xfrm>
            <a:off x="-648689" y="442551"/>
            <a:ext cx="2446536" cy="1415830"/>
            <a:chOff x="-498273" y="-481349"/>
            <a:chExt cx="2446536" cy="1415830"/>
          </a:xfrm>
        </p:grpSpPr>
        <p:grpSp>
          <p:nvGrpSpPr>
            <p:cNvPr id="675" name="Google Shape;675;p30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676" name="Google Shape;676;p30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0" name="Google Shape;680;p30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681" name="Google Shape;681;p30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5" name="Google Shape;685;p30"/>
          <p:cNvGrpSpPr/>
          <p:nvPr/>
        </p:nvGrpSpPr>
        <p:grpSpPr>
          <a:xfrm>
            <a:off x="7304727" y="-496474"/>
            <a:ext cx="1230138" cy="1415830"/>
            <a:chOff x="3498929" y="-84118"/>
            <a:chExt cx="1230138" cy="1415830"/>
          </a:xfrm>
        </p:grpSpPr>
        <p:sp>
          <p:nvSpPr>
            <p:cNvPr id="686" name="Google Shape;686;p30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0"/>
          <p:cNvGrpSpPr/>
          <p:nvPr/>
        </p:nvGrpSpPr>
        <p:grpSpPr>
          <a:xfrm>
            <a:off x="-40498" y="4179726"/>
            <a:ext cx="1230138" cy="1415830"/>
            <a:chOff x="3498929" y="-84118"/>
            <a:chExt cx="1230138" cy="1415830"/>
          </a:xfrm>
        </p:grpSpPr>
        <p:sp>
          <p:nvSpPr>
            <p:cNvPr id="691" name="Google Shape;691;p30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30"/>
          <p:cNvCxnSpPr/>
          <p:nvPr/>
        </p:nvCxnSpPr>
        <p:spPr>
          <a:xfrm>
            <a:off x="4389600" y="4812964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98" name="Google Shape;698;p31"/>
          <p:cNvGrpSpPr/>
          <p:nvPr/>
        </p:nvGrpSpPr>
        <p:grpSpPr>
          <a:xfrm>
            <a:off x="7193865" y="4466007"/>
            <a:ext cx="1230138" cy="1415830"/>
            <a:chOff x="3498929" y="-84118"/>
            <a:chExt cx="1230138" cy="1415830"/>
          </a:xfrm>
        </p:grpSpPr>
        <p:sp>
          <p:nvSpPr>
            <p:cNvPr id="699" name="Google Shape;699;p3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1"/>
          <p:cNvGrpSpPr/>
          <p:nvPr/>
        </p:nvGrpSpPr>
        <p:grpSpPr>
          <a:xfrm>
            <a:off x="-621760" y="539501"/>
            <a:ext cx="1230138" cy="1415830"/>
            <a:chOff x="3498929" y="-84118"/>
            <a:chExt cx="1230138" cy="1415830"/>
          </a:xfrm>
        </p:grpSpPr>
        <p:sp>
          <p:nvSpPr>
            <p:cNvPr id="704" name="Google Shape;704;p3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1"/>
          <p:cNvGrpSpPr/>
          <p:nvPr/>
        </p:nvGrpSpPr>
        <p:grpSpPr>
          <a:xfrm>
            <a:off x="8572536" y="539501"/>
            <a:ext cx="1230138" cy="1415830"/>
            <a:chOff x="3498929" y="-84118"/>
            <a:chExt cx="1230138" cy="1415830"/>
          </a:xfrm>
        </p:grpSpPr>
        <p:sp>
          <p:nvSpPr>
            <p:cNvPr id="709" name="Google Shape;709;p31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3" name="Google Shape;713;p31"/>
          <p:cNvCxnSpPr/>
          <p:nvPr/>
        </p:nvCxnSpPr>
        <p:spPr>
          <a:xfrm>
            <a:off x="729425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1"/>
          <p:cNvCxnSpPr/>
          <p:nvPr/>
        </p:nvCxnSpPr>
        <p:spPr>
          <a:xfrm>
            <a:off x="8059200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17" name="Google Shape;717;p32"/>
          <p:cNvGrpSpPr/>
          <p:nvPr/>
        </p:nvGrpSpPr>
        <p:grpSpPr>
          <a:xfrm>
            <a:off x="-621760" y="3018751"/>
            <a:ext cx="1230138" cy="1415830"/>
            <a:chOff x="3498929" y="-84118"/>
            <a:chExt cx="1230138" cy="1415830"/>
          </a:xfrm>
        </p:grpSpPr>
        <p:sp>
          <p:nvSpPr>
            <p:cNvPr id="718" name="Google Shape;718;p32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2"/>
          <p:cNvGrpSpPr/>
          <p:nvPr/>
        </p:nvGrpSpPr>
        <p:grpSpPr>
          <a:xfrm>
            <a:off x="8580590" y="-43841"/>
            <a:ext cx="1230138" cy="1415830"/>
            <a:chOff x="3498929" y="-84118"/>
            <a:chExt cx="1230138" cy="1415830"/>
          </a:xfrm>
        </p:grpSpPr>
        <p:sp>
          <p:nvSpPr>
            <p:cNvPr id="723" name="Google Shape;723;p32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32"/>
          <p:cNvCxnSpPr/>
          <p:nvPr/>
        </p:nvCxnSpPr>
        <p:spPr>
          <a:xfrm>
            <a:off x="729425" y="26052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2"/>
          <p:cNvCxnSpPr/>
          <p:nvPr/>
        </p:nvCxnSpPr>
        <p:spPr>
          <a:xfrm>
            <a:off x="8059200" y="4812975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32"/>
          <p:cNvGrpSpPr/>
          <p:nvPr/>
        </p:nvGrpSpPr>
        <p:grpSpPr>
          <a:xfrm>
            <a:off x="2257290" y="4466007"/>
            <a:ext cx="1230138" cy="1415830"/>
            <a:chOff x="3498929" y="-84118"/>
            <a:chExt cx="1230138" cy="1415830"/>
          </a:xfrm>
        </p:grpSpPr>
        <p:sp>
          <p:nvSpPr>
            <p:cNvPr id="730" name="Google Shape;730;p32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>
            <p:ph type="title"/>
          </p:nvPr>
        </p:nvSpPr>
        <p:spPr>
          <a:xfrm>
            <a:off x="2347950" y="387600"/>
            <a:ext cx="44481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6" name="Google Shape;736;p33"/>
          <p:cNvSpPr txBox="1"/>
          <p:nvPr>
            <p:ph idx="1" type="subTitle"/>
          </p:nvPr>
        </p:nvSpPr>
        <p:spPr>
          <a:xfrm>
            <a:off x="2347900" y="1689050"/>
            <a:ext cx="44481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3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ko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ko" sz="12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ko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ko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ko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ko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38" name="Google Shape;738;p33"/>
          <p:cNvCxnSpPr/>
          <p:nvPr/>
        </p:nvCxnSpPr>
        <p:spPr>
          <a:xfrm>
            <a:off x="4389600" y="4812964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9" name="Google Shape;739;p33"/>
          <p:cNvGrpSpPr/>
          <p:nvPr/>
        </p:nvGrpSpPr>
        <p:grpSpPr>
          <a:xfrm>
            <a:off x="7317813" y="1523403"/>
            <a:ext cx="2446536" cy="1415830"/>
            <a:chOff x="-498273" y="-481349"/>
            <a:chExt cx="2446536" cy="1415830"/>
          </a:xfrm>
        </p:grpSpPr>
        <p:grpSp>
          <p:nvGrpSpPr>
            <p:cNvPr id="740" name="Google Shape;740;p33"/>
            <p:cNvGrpSpPr/>
            <p:nvPr/>
          </p:nvGrpSpPr>
          <p:grpSpPr>
            <a:xfrm>
              <a:off x="718124" y="-481349"/>
              <a:ext cx="1230138" cy="1415830"/>
              <a:chOff x="3498929" y="-84118"/>
              <a:chExt cx="1230138" cy="1415830"/>
            </a:xfrm>
          </p:grpSpPr>
          <p:sp>
            <p:nvSpPr>
              <p:cNvPr id="741" name="Google Shape;741;p33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3"/>
            <p:cNvGrpSpPr/>
            <p:nvPr/>
          </p:nvGrpSpPr>
          <p:grpSpPr>
            <a:xfrm>
              <a:off x="-498273" y="-481349"/>
              <a:ext cx="1230138" cy="1415830"/>
              <a:chOff x="3498929" y="-84118"/>
              <a:chExt cx="1230138" cy="1415830"/>
            </a:xfrm>
          </p:grpSpPr>
          <p:sp>
            <p:nvSpPr>
              <p:cNvPr id="746" name="Google Shape;746;p33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0" name="Google Shape;750;p33"/>
          <p:cNvGrpSpPr/>
          <p:nvPr/>
        </p:nvGrpSpPr>
        <p:grpSpPr>
          <a:xfrm>
            <a:off x="-1234867" y="304800"/>
            <a:ext cx="2459358" cy="2567980"/>
            <a:chOff x="-3972346" y="2464832"/>
            <a:chExt cx="2459358" cy="2567980"/>
          </a:xfrm>
        </p:grpSpPr>
        <p:sp>
          <p:nvSpPr>
            <p:cNvPr id="751" name="Google Shape;751;p33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3"/>
          <p:cNvGrpSpPr/>
          <p:nvPr/>
        </p:nvGrpSpPr>
        <p:grpSpPr>
          <a:xfrm>
            <a:off x="760627" y="4224676"/>
            <a:ext cx="1230138" cy="1415830"/>
            <a:chOff x="3498929" y="-84118"/>
            <a:chExt cx="1230138" cy="1415830"/>
          </a:xfrm>
        </p:grpSpPr>
        <p:sp>
          <p:nvSpPr>
            <p:cNvPr id="763" name="Google Shape;763;p33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34"/>
          <p:cNvGrpSpPr/>
          <p:nvPr/>
        </p:nvGrpSpPr>
        <p:grpSpPr>
          <a:xfrm>
            <a:off x="8550716" y="1111732"/>
            <a:ext cx="1230138" cy="1415830"/>
            <a:chOff x="3498929" y="-84118"/>
            <a:chExt cx="1230138" cy="1415830"/>
          </a:xfrm>
        </p:grpSpPr>
        <p:sp>
          <p:nvSpPr>
            <p:cNvPr id="769" name="Google Shape;769;p34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4"/>
          <p:cNvGrpSpPr/>
          <p:nvPr/>
        </p:nvGrpSpPr>
        <p:grpSpPr>
          <a:xfrm>
            <a:off x="-621760" y="3018751"/>
            <a:ext cx="1230138" cy="1415830"/>
            <a:chOff x="3498929" y="-84118"/>
            <a:chExt cx="1230138" cy="1415830"/>
          </a:xfrm>
        </p:grpSpPr>
        <p:sp>
          <p:nvSpPr>
            <p:cNvPr id="774" name="Google Shape;774;p34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4"/>
          <p:cNvGrpSpPr/>
          <p:nvPr/>
        </p:nvGrpSpPr>
        <p:grpSpPr>
          <a:xfrm>
            <a:off x="5853415" y="4318176"/>
            <a:ext cx="1230138" cy="1415830"/>
            <a:chOff x="3498929" y="-84118"/>
            <a:chExt cx="1230138" cy="1415830"/>
          </a:xfrm>
        </p:grpSpPr>
        <p:sp>
          <p:nvSpPr>
            <p:cNvPr id="779" name="Google Shape;779;p34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35"/>
          <p:cNvGrpSpPr/>
          <p:nvPr/>
        </p:nvGrpSpPr>
        <p:grpSpPr>
          <a:xfrm>
            <a:off x="1312701" y="4418876"/>
            <a:ext cx="2447263" cy="1415830"/>
            <a:chOff x="4151676" y="4418876"/>
            <a:chExt cx="2447263" cy="1415830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151676" y="4418876"/>
              <a:ext cx="1230138" cy="1415830"/>
              <a:chOff x="3498929" y="-84118"/>
              <a:chExt cx="1230138" cy="141583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35"/>
            <p:cNvGrpSpPr/>
            <p:nvPr/>
          </p:nvGrpSpPr>
          <p:grpSpPr>
            <a:xfrm>
              <a:off x="5368800" y="4418876"/>
              <a:ext cx="1230138" cy="1415830"/>
              <a:chOff x="3498929" y="-84118"/>
              <a:chExt cx="1230138" cy="1415830"/>
            </a:xfrm>
          </p:grpSpPr>
          <p:sp>
            <p:nvSpPr>
              <p:cNvPr id="791" name="Google Shape;791;p35"/>
              <p:cNvSpPr/>
              <p:nvPr/>
            </p:nvSpPr>
            <p:spPr>
              <a:xfrm>
                <a:off x="3498929" y="-84118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4113518" y="-84118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3500981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 flipH="1">
                <a:off x="4113893" y="174475"/>
                <a:ext cx="614818" cy="1157237"/>
              </a:xfrm>
              <a:custGeom>
                <a:rect b="b" l="l" r="r" t="t"/>
                <a:pathLst>
                  <a:path extrusionOk="0" h="54026" w="28703">
                    <a:moveTo>
                      <a:pt x="28703" y="54025"/>
                    </a:moveTo>
                    <a:lnTo>
                      <a:pt x="1" y="41958"/>
                    </a:lnTo>
                    <a:lnTo>
                      <a:pt x="1" y="1"/>
                    </a:lnTo>
                    <a:lnTo>
                      <a:pt x="28703" y="1206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5" name="Google Shape;795;p35"/>
          <p:cNvGrpSpPr/>
          <p:nvPr/>
        </p:nvGrpSpPr>
        <p:grpSpPr>
          <a:xfrm>
            <a:off x="8506965" y="174925"/>
            <a:ext cx="1230138" cy="1415830"/>
            <a:chOff x="3498929" y="-84118"/>
            <a:chExt cx="1230138" cy="1415830"/>
          </a:xfrm>
        </p:grpSpPr>
        <p:sp>
          <p:nvSpPr>
            <p:cNvPr id="796" name="Google Shape;796;p35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5"/>
          <p:cNvGrpSpPr/>
          <p:nvPr/>
        </p:nvGrpSpPr>
        <p:grpSpPr>
          <a:xfrm>
            <a:off x="-641778" y="977025"/>
            <a:ext cx="1230138" cy="1415830"/>
            <a:chOff x="3498929" y="-84118"/>
            <a:chExt cx="1230138" cy="1415830"/>
          </a:xfrm>
        </p:grpSpPr>
        <p:sp>
          <p:nvSpPr>
            <p:cNvPr id="801" name="Google Shape;801;p35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b="1" sz="3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mTYCUzetJqJeTt30oxvB6wzXMD-sj3v_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eB5nZ1jRroq3cPlbrCWsp855Fx_hKxtJ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6"/>
          <p:cNvSpPr txBox="1"/>
          <p:nvPr>
            <p:ph type="ctrTitle"/>
          </p:nvPr>
        </p:nvSpPr>
        <p:spPr>
          <a:xfrm>
            <a:off x="1147950" y="1034050"/>
            <a:ext cx="4610400" cy="25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700"/>
              <a:t>캡스톤디자인 중간발표</a:t>
            </a:r>
            <a:endParaRPr sz="5700"/>
          </a:p>
        </p:txBody>
      </p:sp>
      <p:sp>
        <p:nvSpPr>
          <p:cNvPr id="810" name="Google Shape;810;p36"/>
          <p:cNvSpPr txBox="1"/>
          <p:nvPr>
            <p:ph idx="1" type="subTitle"/>
          </p:nvPr>
        </p:nvSpPr>
        <p:spPr>
          <a:xfrm>
            <a:off x="1243450" y="3248250"/>
            <a:ext cx="46104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03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20182010 임준범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20181642 오현민</a:t>
            </a:r>
            <a:endParaRPr/>
          </a:p>
        </p:txBody>
      </p:sp>
      <p:cxnSp>
        <p:nvCxnSpPr>
          <p:cNvPr id="811" name="Google Shape;811;p36"/>
          <p:cNvCxnSpPr/>
          <p:nvPr/>
        </p:nvCxnSpPr>
        <p:spPr>
          <a:xfrm>
            <a:off x="1243441" y="4305621"/>
            <a:ext cx="36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2" name="Google Shape;812;p36"/>
          <p:cNvGrpSpPr/>
          <p:nvPr/>
        </p:nvGrpSpPr>
        <p:grpSpPr>
          <a:xfrm>
            <a:off x="6083454" y="490157"/>
            <a:ext cx="4302457" cy="5122874"/>
            <a:chOff x="6083454" y="490157"/>
            <a:chExt cx="4302457" cy="5122874"/>
          </a:xfrm>
        </p:grpSpPr>
        <p:sp>
          <p:nvSpPr>
            <p:cNvPr id="813" name="Google Shape;813;p36"/>
            <p:cNvSpPr/>
            <p:nvPr/>
          </p:nvSpPr>
          <p:spPr>
            <a:xfrm>
              <a:off x="7927262" y="748913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312673" y="490157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927262" y="490157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8539837" y="748913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9154426" y="748913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8539837" y="490157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9154426" y="490157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312673" y="748913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36"/>
            <p:cNvGrpSpPr/>
            <p:nvPr/>
          </p:nvGrpSpPr>
          <p:grpSpPr>
            <a:xfrm>
              <a:off x="6083454" y="2788914"/>
              <a:ext cx="3687655" cy="1671267"/>
              <a:chOff x="5768775" y="490157"/>
              <a:chExt cx="3687655" cy="1671267"/>
            </a:xfrm>
          </p:grpSpPr>
          <p:sp>
            <p:nvSpPr>
              <p:cNvPr id="822" name="Google Shape;822;p36"/>
              <p:cNvSpPr/>
              <p:nvPr/>
            </p:nvSpPr>
            <p:spPr>
              <a:xfrm>
                <a:off x="6383364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5768775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383364" y="490157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7612583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997994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7612583" y="490157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8225158" y="748913"/>
                <a:ext cx="615561" cy="1412510"/>
              </a:xfrm>
              <a:custGeom>
                <a:rect b="b" l="l" r="r" t="t"/>
                <a:pathLst>
                  <a:path extrusionOk="0" h="114582" w="49934">
                    <a:moveTo>
                      <a:pt x="49933" y="20959"/>
                    </a:moveTo>
                    <a:lnTo>
                      <a:pt x="49933" y="93624"/>
                    </a:lnTo>
                    <a:lnTo>
                      <a:pt x="49566" y="93777"/>
                    </a:lnTo>
                    <a:lnTo>
                      <a:pt x="62" y="114582"/>
                    </a:lnTo>
                    <a:lnTo>
                      <a:pt x="62" y="72971"/>
                    </a:lnTo>
                    <a:lnTo>
                      <a:pt x="1" y="7297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839747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8225158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8839747" y="490157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997994" y="748913"/>
                <a:ext cx="615561" cy="1412510"/>
              </a:xfrm>
              <a:custGeom>
                <a:rect b="b" l="l" r="r" t="t"/>
                <a:pathLst>
                  <a:path extrusionOk="0" h="114582" w="49934">
                    <a:moveTo>
                      <a:pt x="49933" y="20959"/>
                    </a:moveTo>
                    <a:lnTo>
                      <a:pt x="49933" y="93624"/>
                    </a:lnTo>
                    <a:lnTo>
                      <a:pt x="49566" y="93777"/>
                    </a:lnTo>
                    <a:lnTo>
                      <a:pt x="62" y="114582"/>
                    </a:lnTo>
                    <a:lnTo>
                      <a:pt x="62" y="72971"/>
                    </a:lnTo>
                    <a:lnTo>
                      <a:pt x="1" y="7297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3" name="Google Shape;833;p36"/>
            <p:cNvSpPr/>
            <p:nvPr/>
          </p:nvSpPr>
          <p:spPr>
            <a:xfrm>
              <a:off x="6085506" y="3045926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6698256" y="1900912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12845" y="1900912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927475" y="1900912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8542064" y="1900912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9154638" y="1900912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9769228" y="1900912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9154638" y="1642155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9769228" y="1642155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698256" y="1642155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42064" y="1642155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7927475" y="1642155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36"/>
            <p:cNvGrpSpPr/>
            <p:nvPr/>
          </p:nvGrpSpPr>
          <p:grpSpPr>
            <a:xfrm>
              <a:off x="6698256" y="3941764"/>
              <a:ext cx="3687655" cy="1671267"/>
              <a:chOff x="5768775" y="490157"/>
              <a:chExt cx="3687655" cy="1671267"/>
            </a:xfrm>
          </p:grpSpPr>
          <p:sp>
            <p:nvSpPr>
              <p:cNvPr id="846" name="Google Shape;846;p36"/>
              <p:cNvSpPr/>
              <p:nvPr/>
            </p:nvSpPr>
            <p:spPr>
              <a:xfrm>
                <a:off x="5768775" y="748913"/>
                <a:ext cx="615561" cy="1412510"/>
              </a:xfrm>
              <a:custGeom>
                <a:rect b="b" l="l" r="r" t="t"/>
                <a:pathLst>
                  <a:path extrusionOk="0" h="114582" w="49934">
                    <a:moveTo>
                      <a:pt x="49933" y="20959"/>
                    </a:moveTo>
                    <a:lnTo>
                      <a:pt x="49933" y="93624"/>
                    </a:lnTo>
                    <a:lnTo>
                      <a:pt x="49566" y="93777"/>
                    </a:lnTo>
                    <a:lnTo>
                      <a:pt x="62" y="114582"/>
                    </a:lnTo>
                    <a:lnTo>
                      <a:pt x="62" y="72971"/>
                    </a:lnTo>
                    <a:lnTo>
                      <a:pt x="1" y="7297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383364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997994" y="748913"/>
                <a:ext cx="615561" cy="1412510"/>
              </a:xfrm>
              <a:custGeom>
                <a:rect b="b" l="l" r="r" t="t"/>
                <a:pathLst>
                  <a:path extrusionOk="0" h="114582" w="49934">
                    <a:moveTo>
                      <a:pt x="49933" y="20959"/>
                    </a:moveTo>
                    <a:lnTo>
                      <a:pt x="49933" y="93624"/>
                    </a:lnTo>
                    <a:lnTo>
                      <a:pt x="49566" y="93777"/>
                    </a:lnTo>
                    <a:lnTo>
                      <a:pt x="62" y="114582"/>
                    </a:lnTo>
                    <a:lnTo>
                      <a:pt x="62" y="72971"/>
                    </a:lnTo>
                    <a:lnTo>
                      <a:pt x="1" y="7297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7612583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8225158" y="748913"/>
                <a:ext cx="615561" cy="1412510"/>
              </a:xfrm>
              <a:custGeom>
                <a:rect b="b" l="l" r="r" t="t"/>
                <a:pathLst>
                  <a:path extrusionOk="0" h="114582" w="49934">
                    <a:moveTo>
                      <a:pt x="49933" y="20959"/>
                    </a:moveTo>
                    <a:lnTo>
                      <a:pt x="49933" y="93624"/>
                    </a:lnTo>
                    <a:lnTo>
                      <a:pt x="49566" y="93777"/>
                    </a:lnTo>
                    <a:lnTo>
                      <a:pt x="62" y="114582"/>
                    </a:lnTo>
                    <a:lnTo>
                      <a:pt x="62" y="72971"/>
                    </a:lnTo>
                    <a:lnTo>
                      <a:pt x="1" y="7297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8839747" y="748913"/>
                <a:ext cx="616683" cy="1412510"/>
              </a:xfrm>
              <a:custGeom>
                <a:rect b="b" l="l" r="r" t="t"/>
                <a:pathLst>
                  <a:path extrusionOk="0" h="114582" w="50025">
                    <a:moveTo>
                      <a:pt x="50024" y="72635"/>
                    </a:moveTo>
                    <a:lnTo>
                      <a:pt x="50024" y="114582"/>
                    </a:lnTo>
                    <a:lnTo>
                      <a:pt x="428" y="93746"/>
                    </a:lnTo>
                    <a:lnTo>
                      <a:pt x="0" y="93929"/>
                    </a:lnTo>
                    <a:lnTo>
                      <a:pt x="0" y="20959"/>
                    </a:lnTo>
                    <a:lnTo>
                      <a:pt x="49932" y="1"/>
                    </a:lnTo>
                    <a:lnTo>
                      <a:pt x="49932" y="7266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8225158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8839747" y="490157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768775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7612583" y="490157"/>
                <a:ext cx="615549" cy="517102"/>
              </a:xfrm>
              <a:custGeom>
                <a:rect b="b" l="l" r="r" t="t"/>
                <a:pathLst>
                  <a:path extrusionOk="0" h="41947" w="49933">
                    <a:moveTo>
                      <a:pt x="0" y="0"/>
                    </a:moveTo>
                    <a:lnTo>
                      <a:pt x="49932" y="20989"/>
                    </a:lnTo>
                    <a:lnTo>
                      <a:pt x="0" y="4194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997994" y="490157"/>
                <a:ext cx="615561" cy="517102"/>
              </a:xfrm>
              <a:custGeom>
                <a:rect b="b" l="l" r="r" t="t"/>
                <a:pathLst>
                  <a:path extrusionOk="0" h="41947" w="49934">
                    <a:moveTo>
                      <a:pt x="49933" y="41947"/>
                    </a:moveTo>
                    <a:lnTo>
                      <a:pt x="1" y="20989"/>
                    </a:lnTo>
                    <a:lnTo>
                      <a:pt x="499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dk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36"/>
            <p:cNvSpPr/>
            <p:nvPr/>
          </p:nvSpPr>
          <p:spPr>
            <a:xfrm>
              <a:off x="7311641" y="279097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8538516" y="279097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6"/>
          <p:cNvGrpSpPr/>
          <p:nvPr/>
        </p:nvGrpSpPr>
        <p:grpSpPr>
          <a:xfrm>
            <a:off x="-618024" y="12"/>
            <a:ext cx="1230138" cy="1415830"/>
            <a:chOff x="3498929" y="-84118"/>
            <a:chExt cx="1230138" cy="1415830"/>
          </a:xfrm>
        </p:grpSpPr>
        <p:sp>
          <p:nvSpPr>
            <p:cNvPr id="860" name="Google Shape;860;p36"/>
            <p:cNvSpPr/>
            <p:nvPr/>
          </p:nvSpPr>
          <p:spPr>
            <a:xfrm>
              <a:off x="3498929" y="-84118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113518" y="-84118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500981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 flipH="1">
              <a:off x="4113893" y="1744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레퍼런스 게임</a:t>
            </a:r>
            <a:endParaRPr/>
          </a:p>
        </p:txBody>
      </p:sp>
      <p:sp>
        <p:nvSpPr>
          <p:cNvPr id="942" name="Google Shape;942;p45"/>
          <p:cNvSpPr txBox="1"/>
          <p:nvPr>
            <p:ph idx="3" type="subTitle"/>
          </p:nvPr>
        </p:nvSpPr>
        <p:spPr>
          <a:xfrm>
            <a:off x="1290750" y="2428325"/>
            <a:ext cx="29076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2인 개발사 Mega Crit Games에서 개발한 </a:t>
            </a:r>
            <a:r>
              <a:rPr lang="ko" sz="1300"/>
              <a:t>덱빌딩 로그라이크의 시초 적당한 밸런스와 참신한 플레이로 큰 인기를 얻은 작품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카드의 밸런스 조절이나 아이템 등의 부분을 참고</a:t>
            </a:r>
            <a:endParaRPr sz="1300"/>
          </a:p>
        </p:txBody>
      </p:sp>
      <p:sp>
        <p:nvSpPr>
          <p:cNvPr id="943" name="Google Shape;943;p45"/>
          <p:cNvSpPr txBox="1"/>
          <p:nvPr>
            <p:ph idx="4" type="subTitle"/>
          </p:nvPr>
        </p:nvSpPr>
        <p:spPr>
          <a:xfrm>
            <a:off x="4945625" y="2428323"/>
            <a:ext cx="2907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한국의 인디게임 개발사인 AI Fine에서 개발한 동일 장르 게임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전투에 간접적인 도움을 주는 주인공과 실질적 전투를 하는 파티원 기반이라는 차이점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애청자 카드 제작 부분 참고</a:t>
            </a:r>
            <a:endParaRPr sz="1300"/>
          </a:p>
        </p:txBody>
      </p:sp>
      <p:sp>
        <p:nvSpPr>
          <p:cNvPr id="944" name="Google Shape;944;p45"/>
          <p:cNvSpPr txBox="1"/>
          <p:nvPr>
            <p:ph idx="1" type="subTitle"/>
          </p:nvPr>
        </p:nvSpPr>
        <p:spPr>
          <a:xfrm>
            <a:off x="1290750" y="20625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Slay the Spire</a:t>
            </a:r>
            <a:endParaRPr/>
          </a:p>
        </p:txBody>
      </p:sp>
      <p:sp>
        <p:nvSpPr>
          <p:cNvPr id="945" name="Google Shape;945;p45"/>
          <p:cNvSpPr txBox="1"/>
          <p:nvPr>
            <p:ph idx="2" type="subTitle"/>
          </p:nvPr>
        </p:nvSpPr>
        <p:spPr>
          <a:xfrm>
            <a:off x="4945625" y="206252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크로노 아크</a:t>
            </a:r>
            <a:endParaRPr/>
          </a:p>
        </p:txBody>
      </p:sp>
      <p:grpSp>
        <p:nvGrpSpPr>
          <p:cNvPr id="946" name="Google Shape;946;p45"/>
          <p:cNvGrpSpPr/>
          <p:nvPr/>
        </p:nvGrpSpPr>
        <p:grpSpPr>
          <a:xfrm>
            <a:off x="7955145" y="-272162"/>
            <a:ext cx="1231272" cy="1671267"/>
            <a:chOff x="-3972346" y="2464832"/>
            <a:chExt cx="1231272" cy="1671267"/>
          </a:xfrm>
        </p:grpSpPr>
        <p:sp>
          <p:nvSpPr>
            <p:cNvPr id="947" name="Google Shape;947;p45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최종 목표</a:t>
            </a:r>
            <a:endParaRPr/>
          </a:p>
        </p:txBody>
      </p:sp>
      <p:sp>
        <p:nvSpPr>
          <p:cNvPr id="956" name="Google Shape;956;p46"/>
          <p:cNvSpPr txBox="1"/>
          <p:nvPr>
            <p:ph idx="1" type="subTitle"/>
          </p:nvPr>
        </p:nvSpPr>
        <p:spPr>
          <a:xfrm>
            <a:off x="1539000" y="1396050"/>
            <a:ext cx="60660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다양한 랜덤 요소에서 오는 재미</a:t>
            </a:r>
            <a:endParaRPr sz="1400"/>
          </a:p>
          <a:p>
            <a:pPr indent="-215900" lvl="0" marL="241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본인만의 덱을 이용한 긴장감있는 전투 흐름</a:t>
            </a:r>
            <a:endParaRPr sz="1400"/>
          </a:p>
          <a:p>
            <a:pPr indent="-215900" lvl="0" marL="241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개성있는 등장인물간의 협력 및 분쟁을 담은 흥미로운 시나리오</a:t>
            </a:r>
            <a:endParaRPr sz="1400"/>
          </a:p>
          <a:p>
            <a:pPr indent="-215900" lvl="0" marL="241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버츄얼 캐릭터를 이용한 현실과 가상현실의 융합</a:t>
            </a:r>
            <a:endParaRPr sz="1400"/>
          </a:p>
          <a:p>
            <a:pPr indent="-215900" lvl="0" marL="241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장르 특유의 도전욕구와 완성된 성장에서 오는 희열감</a:t>
            </a:r>
            <a:endParaRPr sz="1400"/>
          </a:p>
        </p:txBody>
      </p:sp>
      <p:sp>
        <p:nvSpPr>
          <p:cNvPr id="957" name="Google Shape;957;p46"/>
          <p:cNvSpPr txBox="1"/>
          <p:nvPr/>
        </p:nvSpPr>
        <p:spPr>
          <a:xfrm>
            <a:off x="2151450" y="3798800"/>
            <a:ext cx="48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latin typeface="DM Sans"/>
                <a:ea typeface="DM Sans"/>
                <a:cs typeface="DM Sans"/>
                <a:sym typeface="DM Sans"/>
              </a:rPr>
              <a:t>위 모든 항목을 충족할 수 있는 게임 개발</a:t>
            </a:r>
            <a:endParaRPr b="1" sz="19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7"/>
          <p:cNvSpPr txBox="1"/>
          <p:nvPr>
            <p:ph idx="1" type="subTitle"/>
          </p:nvPr>
        </p:nvSpPr>
        <p:spPr>
          <a:xfrm>
            <a:off x="1634600" y="3272750"/>
            <a:ext cx="58749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역할 분담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개발 환경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현재 개발 상황</a:t>
            </a:r>
            <a:endParaRPr sz="1500"/>
          </a:p>
        </p:txBody>
      </p:sp>
      <p:sp>
        <p:nvSpPr>
          <p:cNvPr id="963" name="Google Shape;963;p47"/>
          <p:cNvSpPr txBox="1"/>
          <p:nvPr>
            <p:ph type="title"/>
          </p:nvPr>
        </p:nvSpPr>
        <p:spPr>
          <a:xfrm>
            <a:off x="1634500" y="2278550"/>
            <a:ext cx="58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개발 상황</a:t>
            </a:r>
            <a:endParaRPr/>
          </a:p>
        </p:txBody>
      </p:sp>
      <p:sp>
        <p:nvSpPr>
          <p:cNvPr id="964" name="Google Shape;964;p47"/>
          <p:cNvSpPr txBox="1"/>
          <p:nvPr>
            <p:ph idx="2" type="title"/>
          </p:nvPr>
        </p:nvSpPr>
        <p:spPr>
          <a:xfrm>
            <a:off x="3705000" y="993225"/>
            <a:ext cx="17340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8"/>
          <p:cNvSpPr txBox="1"/>
          <p:nvPr/>
        </p:nvSpPr>
        <p:spPr>
          <a:xfrm>
            <a:off x="1634650" y="1540825"/>
            <a:ext cx="32643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임준범 (팀장)</a:t>
            </a:r>
            <a:endParaRPr b="1"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1" name="Google Shape;971;p48"/>
          <p:cNvSpPr txBox="1"/>
          <p:nvPr/>
        </p:nvSpPr>
        <p:spPr>
          <a:xfrm>
            <a:off x="1634650" y="1950025"/>
            <a:ext cx="37758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-플레이어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-맵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-UI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-데이터베이스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2" name="Google Shape;972;p48"/>
          <p:cNvSpPr txBox="1"/>
          <p:nvPr/>
        </p:nvSpPr>
        <p:spPr>
          <a:xfrm>
            <a:off x="5089050" y="1540825"/>
            <a:ext cx="3079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오현민</a:t>
            </a:r>
            <a:endParaRPr b="1"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3" name="Google Shape;973;p48"/>
          <p:cNvSpPr txBox="1"/>
          <p:nvPr/>
        </p:nvSpPr>
        <p:spPr>
          <a:xfrm>
            <a:off x="5089050" y="1950025"/>
            <a:ext cx="38520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-기획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-전투 시스템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9"/>
          <p:cNvSpPr txBox="1"/>
          <p:nvPr>
            <p:ph idx="3" type="subTitle"/>
          </p:nvPr>
        </p:nvSpPr>
        <p:spPr>
          <a:xfrm>
            <a:off x="3378900" y="3314425"/>
            <a:ext cx="23862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2021.3.20f1</a:t>
            </a:r>
            <a:endParaRPr/>
          </a:p>
        </p:txBody>
      </p:sp>
      <p:sp>
        <p:nvSpPr>
          <p:cNvPr id="980" name="Google Shape;980;p49"/>
          <p:cNvSpPr txBox="1"/>
          <p:nvPr>
            <p:ph idx="4" type="subTitle"/>
          </p:nvPr>
        </p:nvSpPr>
        <p:spPr>
          <a:xfrm>
            <a:off x="922363" y="30312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C#</a:t>
            </a:r>
            <a:endParaRPr/>
          </a:p>
        </p:txBody>
      </p:sp>
      <p:sp>
        <p:nvSpPr>
          <p:cNvPr id="981" name="Google Shape;981;p49"/>
          <p:cNvSpPr txBox="1"/>
          <p:nvPr>
            <p:ph idx="5" type="subTitle"/>
          </p:nvPr>
        </p:nvSpPr>
        <p:spPr>
          <a:xfrm>
            <a:off x="6037812" y="30312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Notion</a:t>
            </a:r>
            <a:endParaRPr/>
          </a:p>
        </p:txBody>
      </p:sp>
      <p:sp>
        <p:nvSpPr>
          <p:cNvPr id="982" name="Google Shape;982;p49"/>
          <p:cNvSpPr txBox="1"/>
          <p:nvPr>
            <p:ph idx="6" type="subTitle"/>
          </p:nvPr>
        </p:nvSpPr>
        <p:spPr>
          <a:xfrm>
            <a:off x="3378900" y="3031224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Unity</a:t>
            </a:r>
            <a:endParaRPr/>
          </a:p>
        </p:txBody>
      </p:sp>
      <p:pic>
        <p:nvPicPr>
          <p:cNvPr id="983" name="Google Shape;9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870" y="1826678"/>
            <a:ext cx="1849200" cy="10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49"/>
          <p:cNvSpPr txBox="1"/>
          <p:nvPr>
            <p:ph idx="3" type="subTitle"/>
          </p:nvPr>
        </p:nvSpPr>
        <p:spPr>
          <a:xfrm>
            <a:off x="6037812" y="3314437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기획용 협업 툴</a:t>
            </a:r>
            <a:endParaRPr/>
          </a:p>
        </p:txBody>
      </p:sp>
      <p:pic>
        <p:nvPicPr>
          <p:cNvPr id="985" name="Google Shape;9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825" y="1826675"/>
            <a:ext cx="1040150" cy="1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929" y="1826675"/>
            <a:ext cx="1040150" cy="10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개발 상황 - 플레이어 조작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0"/>
          <p:cNvSpPr txBox="1"/>
          <p:nvPr/>
        </p:nvSpPr>
        <p:spPr>
          <a:xfrm>
            <a:off x="5298175" y="1663400"/>
            <a:ext cx="34008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현재 상황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-플레이어 캐릭터 이동 구현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-카메라 이동 구현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개발 계획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-상황에 맞는 모션, 사운드 등 추가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-캐릭터 이동 가능 범위 설정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93" name="Google Shape;993;p50" title="2023-04-01 21-26-0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663400"/>
            <a:ext cx="3914300" cy="2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개발 상황 - 맵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1"/>
          <p:cNvSpPr txBox="1"/>
          <p:nvPr/>
        </p:nvSpPr>
        <p:spPr>
          <a:xfrm>
            <a:off x="5183875" y="1590425"/>
            <a:ext cx="3465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현재 상황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-랜덤 맵 생성 기본 알고리즘 구현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개발 계획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-기획에 맞게 방 갯수, 이벤트 등 수정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-디자인 업데이트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00" name="Google Shape;1000;p51" title="2023-04-01 21-19-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590425"/>
            <a:ext cx="4117150" cy="2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개발 상황 - UI, 데이터베이스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Google Shape;10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00" y="2971275"/>
            <a:ext cx="2577756" cy="1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763" y="2971275"/>
            <a:ext cx="2883975" cy="16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8" name="Google Shape;1008;p52"/>
          <p:cNvCxnSpPr>
            <a:stCxn id="1006" idx="1"/>
            <a:endCxn id="1007" idx="3"/>
          </p:cNvCxnSpPr>
          <p:nvPr/>
        </p:nvCxnSpPr>
        <p:spPr>
          <a:xfrm rot="10800000">
            <a:off x="3953700" y="3783163"/>
            <a:ext cx="15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52"/>
          <p:cNvSpPr txBox="1"/>
          <p:nvPr/>
        </p:nvSpPr>
        <p:spPr>
          <a:xfrm>
            <a:off x="6142875" y="4595050"/>
            <a:ext cx="12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M Sans"/>
                <a:ea typeface="DM Sans"/>
                <a:cs typeface="DM Sans"/>
                <a:sym typeface="DM Sans"/>
              </a:rPr>
              <a:t>Card.json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0" name="Google Shape;1010;p52"/>
          <p:cNvSpPr txBox="1"/>
          <p:nvPr/>
        </p:nvSpPr>
        <p:spPr>
          <a:xfrm>
            <a:off x="1997400" y="459505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M Sans"/>
                <a:ea typeface="DM Sans"/>
                <a:cs typeface="DM Sans"/>
                <a:sym typeface="DM Sans"/>
              </a:rPr>
              <a:t>CardUI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1" name="Google Shape;1011;p52"/>
          <p:cNvSpPr txBox="1"/>
          <p:nvPr/>
        </p:nvSpPr>
        <p:spPr>
          <a:xfrm>
            <a:off x="791850" y="1124850"/>
            <a:ext cx="739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현재 상황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-타이틀 화면, 대화창, 카드 인벤토리 등 일부 UI 설계 완료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-대화 내용, 카드 등의 데이터를 JSON 파일로 저장, 불러오기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개발 계획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-필요한 UI 추가 제작 및 그래픽 수정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-카드 데이터 저장 방식을 DB로 변경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3"/>
          <p:cNvSpPr txBox="1"/>
          <p:nvPr>
            <p:ph type="title"/>
          </p:nvPr>
        </p:nvSpPr>
        <p:spPr>
          <a:xfrm>
            <a:off x="1634500" y="2278550"/>
            <a:ext cx="58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앞으로의 계획</a:t>
            </a:r>
            <a:endParaRPr/>
          </a:p>
        </p:txBody>
      </p:sp>
      <p:sp>
        <p:nvSpPr>
          <p:cNvPr id="1017" name="Google Shape;1017;p53"/>
          <p:cNvSpPr txBox="1"/>
          <p:nvPr>
            <p:ph idx="2" type="title"/>
          </p:nvPr>
        </p:nvSpPr>
        <p:spPr>
          <a:xfrm>
            <a:off x="3705000" y="993225"/>
            <a:ext cx="17340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앞으로의 계획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4"/>
          <p:cNvSpPr txBox="1"/>
          <p:nvPr/>
        </p:nvSpPr>
        <p:spPr>
          <a:xfrm>
            <a:off x="720000" y="1017725"/>
            <a:ext cx="73488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캡스톤 기간 내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-구체적인 시나리오 스크립트 작성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-전투 시스템 설계 및 구현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-맵에서 발생하는 이벤트(아이템 획득, 스탯 상승 등) 구현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-게임의 완성도를 높이기 위한 그래픽 에셋 활용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캡스톤 기간 이후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-전투 AI에 머신러닝 활용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-DB 서버와 게임 연동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b="1" lang="ko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스팀 출시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869" name="Google Shape;869;p37"/>
          <p:cNvSpPr txBox="1"/>
          <p:nvPr>
            <p:ph idx="4" type="title"/>
          </p:nvPr>
        </p:nvSpPr>
        <p:spPr>
          <a:xfrm>
            <a:off x="831010" y="1684983"/>
            <a:ext cx="11424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  <p:sp>
        <p:nvSpPr>
          <p:cNvPr id="870" name="Google Shape;870;p37"/>
          <p:cNvSpPr txBox="1"/>
          <p:nvPr>
            <p:ph idx="5" type="title"/>
          </p:nvPr>
        </p:nvSpPr>
        <p:spPr>
          <a:xfrm>
            <a:off x="832656" y="2964108"/>
            <a:ext cx="1139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</a:t>
            </a:r>
            <a:endParaRPr/>
          </a:p>
        </p:txBody>
      </p:sp>
      <p:sp>
        <p:nvSpPr>
          <p:cNvPr id="871" name="Google Shape;871;p37"/>
          <p:cNvSpPr txBox="1"/>
          <p:nvPr>
            <p:ph idx="6" type="title"/>
          </p:nvPr>
        </p:nvSpPr>
        <p:spPr>
          <a:xfrm>
            <a:off x="4693843" y="1686033"/>
            <a:ext cx="1142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  <p:sp>
        <p:nvSpPr>
          <p:cNvPr id="872" name="Google Shape;872;p37"/>
          <p:cNvSpPr txBox="1"/>
          <p:nvPr>
            <p:ph idx="7" type="subTitle"/>
          </p:nvPr>
        </p:nvSpPr>
        <p:spPr>
          <a:xfrm>
            <a:off x="1973300" y="1889550"/>
            <a:ext cx="2527200" cy="4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시놉시스</a:t>
            </a:r>
            <a:endParaRPr/>
          </a:p>
        </p:txBody>
      </p:sp>
      <p:sp>
        <p:nvSpPr>
          <p:cNvPr id="873" name="Google Shape;873;p37"/>
          <p:cNvSpPr txBox="1"/>
          <p:nvPr>
            <p:ph idx="8" type="subTitle"/>
          </p:nvPr>
        </p:nvSpPr>
        <p:spPr>
          <a:xfrm>
            <a:off x="1973301" y="3180746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앞으로의 계획</a:t>
            </a:r>
            <a:endParaRPr/>
          </a:p>
        </p:txBody>
      </p:sp>
      <p:sp>
        <p:nvSpPr>
          <p:cNvPr id="874" name="Google Shape;874;p37"/>
          <p:cNvSpPr txBox="1"/>
          <p:nvPr>
            <p:ph idx="9" type="subTitle"/>
          </p:nvPr>
        </p:nvSpPr>
        <p:spPr>
          <a:xfrm>
            <a:off x="5836251" y="1907775"/>
            <a:ext cx="2657700" cy="4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게임 개발 상황</a:t>
            </a:r>
            <a:endParaRPr/>
          </a:p>
        </p:txBody>
      </p:sp>
      <p:sp>
        <p:nvSpPr>
          <p:cNvPr id="875" name="Google Shape;875;p37"/>
          <p:cNvSpPr txBox="1"/>
          <p:nvPr>
            <p:ph idx="14" type="title"/>
          </p:nvPr>
        </p:nvSpPr>
        <p:spPr>
          <a:xfrm>
            <a:off x="4693768" y="2958933"/>
            <a:ext cx="1142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04</a:t>
            </a:r>
            <a:endParaRPr/>
          </a:p>
        </p:txBody>
      </p:sp>
      <p:sp>
        <p:nvSpPr>
          <p:cNvPr id="876" name="Google Shape;876;p37"/>
          <p:cNvSpPr txBox="1"/>
          <p:nvPr>
            <p:ph idx="15" type="subTitle"/>
          </p:nvPr>
        </p:nvSpPr>
        <p:spPr>
          <a:xfrm>
            <a:off x="5836240" y="3180675"/>
            <a:ext cx="2447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 &amp; 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5"/>
          <p:cNvSpPr txBox="1"/>
          <p:nvPr>
            <p:ph type="title"/>
          </p:nvPr>
        </p:nvSpPr>
        <p:spPr>
          <a:xfrm>
            <a:off x="1634550" y="2319300"/>
            <a:ext cx="58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Q &amp; 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5"/>
          <p:cNvSpPr txBox="1"/>
          <p:nvPr/>
        </p:nvSpPr>
        <p:spPr>
          <a:xfrm>
            <a:off x="3072000" y="7890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>
            <p:ph idx="1" type="subTitle"/>
          </p:nvPr>
        </p:nvSpPr>
        <p:spPr>
          <a:xfrm>
            <a:off x="1672400" y="3733600"/>
            <a:ext cx="58749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소개 및 세계관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주제 선정 동기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게임 진행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레퍼런스</a:t>
            </a:r>
            <a:r>
              <a:rPr lang="ko" sz="1500"/>
              <a:t> 게임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최종 목표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2" name="Google Shape;882;p38"/>
          <p:cNvSpPr txBox="1"/>
          <p:nvPr>
            <p:ph type="title"/>
          </p:nvPr>
        </p:nvSpPr>
        <p:spPr>
          <a:xfrm>
            <a:off x="1634500" y="2278550"/>
            <a:ext cx="58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시놉시스</a:t>
            </a:r>
            <a:endParaRPr/>
          </a:p>
        </p:txBody>
      </p:sp>
      <p:sp>
        <p:nvSpPr>
          <p:cNvPr id="883" name="Google Shape;883;p38"/>
          <p:cNvSpPr txBox="1"/>
          <p:nvPr>
            <p:ph idx="2" type="title"/>
          </p:nvPr>
        </p:nvSpPr>
        <p:spPr>
          <a:xfrm>
            <a:off x="3705000" y="993225"/>
            <a:ext cx="1734000" cy="11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소개</a:t>
            </a:r>
            <a:endParaRPr/>
          </a:p>
        </p:txBody>
      </p:sp>
      <p:sp>
        <p:nvSpPr>
          <p:cNvPr id="889" name="Google Shape;889;p39"/>
          <p:cNvSpPr txBox="1"/>
          <p:nvPr>
            <p:ph idx="1" type="body"/>
          </p:nvPr>
        </p:nvSpPr>
        <p:spPr>
          <a:xfrm>
            <a:off x="2091600" y="1526375"/>
            <a:ext cx="5127000" cy="28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ko" sz="1600"/>
              <a:t>장르 : 덱빌딩 로그라이크 카드게임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ko" sz="1600"/>
              <a:t>소재 : 22세기 가상현실을 배경으로 한 버츄얼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ko" sz="1600"/>
              <a:t>          캐릭터들의 배틀로얄 서바이벌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ko" sz="1600"/>
              <a:t>시점 : 3D 쿼터뷰(방 탐색)와 사이드뷰(전투)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ko" sz="1600"/>
              <a:t>플랫폼 : PC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sz="1600"/>
          </a:p>
        </p:txBody>
      </p:sp>
      <p:grpSp>
        <p:nvGrpSpPr>
          <p:cNvPr id="890" name="Google Shape;890;p39"/>
          <p:cNvGrpSpPr/>
          <p:nvPr/>
        </p:nvGrpSpPr>
        <p:grpSpPr>
          <a:xfrm>
            <a:off x="7297095" y="3368019"/>
            <a:ext cx="2459358" cy="2567980"/>
            <a:chOff x="-3972346" y="2464832"/>
            <a:chExt cx="2459358" cy="2567980"/>
          </a:xfrm>
        </p:grpSpPr>
        <p:sp>
          <p:nvSpPr>
            <p:cNvPr id="891" name="Google Shape;891;p39"/>
            <p:cNvSpPr/>
            <p:nvPr/>
          </p:nvSpPr>
          <p:spPr>
            <a:xfrm>
              <a:off x="-3357757" y="2723588"/>
              <a:ext cx="616683" cy="1412510"/>
            </a:xfrm>
            <a:custGeom>
              <a:rect b="b" l="l" r="r" t="t"/>
              <a:pathLst>
                <a:path extrusionOk="0" h="114582" w="50025">
                  <a:moveTo>
                    <a:pt x="50024" y="72635"/>
                  </a:moveTo>
                  <a:lnTo>
                    <a:pt x="50024" y="114582"/>
                  </a:lnTo>
                  <a:lnTo>
                    <a:pt x="428" y="93746"/>
                  </a:lnTo>
                  <a:lnTo>
                    <a:pt x="0" y="93929"/>
                  </a:lnTo>
                  <a:lnTo>
                    <a:pt x="0" y="20959"/>
                  </a:lnTo>
                  <a:lnTo>
                    <a:pt x="49932" y="1"/>
                  </a:lnTo>
                  <a:lnTo>
                    <a:pt x="49932" y="7266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-3972346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-3357757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-2743127" y="2464832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-2128538" y="2464832"/>
              <a:ext cx="615549" cy="517102"/>
            </a:xfrm>
            <a:custGeom>
              <a:rect b="b" l="l" r="r" t="t"/>
              <a:pathLst>
                <a:path extrusionOk="0" h="41947" w="49933">
                  <a:moveTo>
                    <a:pt x="0" y="0"/>
                  </a:moveTo>
                  <a:lnTo>
                    <a:pt x="49932" y="20989"/>
                  </a:lnTo>
                  <a:lnTo>
                    <a:pt x="0" y="41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-2743127" y="2723588"/>
              <a:ext cx="615561" cy="1412510"/>
            </a:xfrm>
            <a:custGeom>
              <a:rect b="b" l="l" r="r" t="t"/>
              <a:pathLst>
                <a:path extrusionOk="0" h="114582" w="49934">
                  <a:moveTo>
                    <a:pt x="49933" y="20959"/>
                  </a:moveTo>
                  <a:lnTo>
                    <a:pt x="49933" y="93624"/>
                  </a:lnTo>
                  <a:lnTo>
                    <a:pt x="49566" y="93777"/>
                  </a:lnTo>
                  <a:lnTo>
                    <a:pt x="62" y="114582"/>
                  </a:lnTo>
                  <a:lnTo>
                    <a:pt x="62" y="72971"/>
                  </a:lnTo>
                  <a:lnTo>
                    <a:pt x="1" y="7297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-3970294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-3357544" y="3616830"/>
              <a:ext cx="615561" cy="517102"/>
            </a:xfrm>
            <a:custGeom>
              <a:rect b="b" l="l" r="r" t="t"/>
              <a:pathLst>
                <a:path extrusionOk="0" h="41947" w="49934">
                  <a:moveTo>
                    <a:pt x="49933" y="41947"/>
                  </a:moveTo>
                  <a:lnTo>
                    <a:pt x="1" y="20989"/>
                  </a:lnTo>
                  <a:lnTo>
                    <a:pt x="4993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flipH="1">
              <a:off x="-2132570" y="272342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flipH="1">
              <a:off x="-2742757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-3357382" y="3875575"/>
              <a:ext cx="614818" cy="1157237"/>
            </a:xfrm>
            <a:custGeom>
              <a:rect b="b" l="l" r="r" t="t"/>
              <a:pathLst>
                <a:path extrusionOk="0" h="54026" w="28703">
                  <a:moveTo>
                    <a:pt x="28703" y="54025"/>
                  </a:moveTo>
                  <a:lnTo>
                    <a:pt x="1" y="41958"/>
                  </a:lnTo>
                  <a:lnTo>
                    <a:pt x="1" y="1"/>
                  </a:lnTo>
                  <a:lnTo>
                    <a:pt x="28703" y="1206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세계관</a:t>
            </a:r>
            <a:endParaRPr/>
          </a:p>
        </p:txBody>
      </p:sp>
      <p:sp>
        <p:nvSpPr>
          <p:cNvPr id="907" name="Google Shape;907;p40"/>
          <p:cNvSpPr txBox="1"/>
          <p:nvPr>
            <p:ph idx="2" type="subTitle"/>
          </p:nvPr>
        </p:nvSpPr>
        <p:spPr>
          <a:xfrm>
            <a:off x="1186801" y="1268600"/>
            <a:ext cx="67704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2132년, 세계는 무구한 발전을 이룩, 완벽한 메타버스 세상에 돌입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전세계 사람들은 이제 모두 본인의 버츄얼 캐릭터를 이용해 교류하고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현실에서 할 수 없는 일들을 쉽게 경험할 수 있는 가상현실의 인기는 날로 늘어가고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가상의 인기는 곧 현실의 돈과 권력이 되는 시대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최근 인기를 끄는 것은 바로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본인의 캐릭터를 이용한 배틀로얄 서바이벌 게임 (이름)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우승 조건은 단 하나, 가장 화려한 퍼포먼스를 선보이고 살아남아라!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당신은 과연 올해의 우승자가 될 수 있을까?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선정 동기</a:t>
            </a:r>
            <a:endParaRPr/>
          </a:p>
        </p:txBody>
      </p:sp>
      <p:sp>
        <p:nvSpPr>
          <p:cNvPr id="913" name="Google Shape;913;p41"/>
          <p:cNvSpPr txBox="1"/>
          <p:nvPr>
            <p:ph idx="1" type="subTitle"/>
          </p:nvPr>
        </p:nvSpPr>
        <p:spPr>
          <a:xfrm>
            <a:off x="1095463" y="1886975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 이후 전세계적으로 메타버스와 가상현실에 대한 관심도 상승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대중들의 현실과 가상현실 사이 거리감이 감소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가상현실의 대중화 </a:t>
            </a:r>
            <a:endParaRPr/>
          </a:p>
        </p:txBody>
      </p:sp>
      <p:sp>
        <p:nvSpPr>
          <p:cNvPr id="914" name="Google Shape;914;p41"/>
          <p:cNvSpPr txBox="1"/>
          <p:nvPr>
            <p:ph idx="2" type="subTitle"/>
          </p:nvPr>
        </p:nvSpPr>
        <p:spPr>
          <a:xfrm>
            <a:off x="3378900" y="3175201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가상의 캐릭터를 이용한 사람들간의 소통 증가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버츄얼 캐릭터에 대한 거부감 감소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누구나 자유롭게 원하는 모습을 가질 수 있음</a:t>
            </a:r>
            <a:endParaRPr/>
          </a:p>
        </p:txBody>
      </p:sp>
      <p:sp>
        <p:nvSpPr>
          <p:cNvPr id="915" name="Google Shape;915;p41"/>
          <p:cNvSpPr txBox="1"/>
          <p:nvPr>
            <p:ph idx="3" type="subTitle"/>
          </p:nvPr>
        </p:nvSpPr>
        <p:spPr>
          <a:xfrm>
            <a:off x="5662337" y="1886975"/>
            <a:ext cx="2386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로그라이크의 특징인 반복적 요소를 통한 한정적인 자원으로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오랜 기간 플레이 가능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턴제 카드게임 방식을 통해 한정된 개발인력으로 긴장감있는 전투 구현에 용이 </a:t>
            </a:r>
            <a:endParaRPr/>
          </a:p>
        </p:txBody>
      </p:sp>
      <p:sp>
        <p:nvSpPr>
          <p:cNvPr id="916" name="Google Shape;916;p41"/>
          <p:cNvSpPr txBox="1"/>
          <p:nvPr>
            <p:ph idx="4" type="subTitle"/>
          </p:nvPr>
        </p:nvSpPr>
        <p:spPr>
          <a:xfrm>
            <a:off x="1095463" y="15915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배경</a:t>
            </a:r>
            <a:endParaRPr/>
          </a:p>
        </p:txBody>
      </p:sp>
      <p:sp>
        <p:nvSpPr>
          <p:cNvPr id="917" name="Google Shape;917;p41"/>
          <p:cNvSpPr txBox="1"/>
          <p:nvPr>
            <p:ph idx="5" type="subTitle"/>
          </p:nvPr>
        </p:nvSpPr>
        <p:spPr>
          <a:xfrm>
            <a:off x="5662337" y="1591525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</a:t>
            </a:r>
            <a:endParaRPr/>
          </a:p>
        </p:txBody>
      </p:sp>
      <p:sp>
        <p:nvSpPr>
          <p:cNvPr id="918" name="Google Shape;918;p41"/>
          <p:cNvSpPr txBox="1"/>
          <p:nvPr>
            <p:ph idx="6" type="subTitle"/>
          </p:nvPr>
        </p:nvSpPr>
        <p:spPr>
          <a:xfrm>
            <a:off x="3378900" y="2880674"/>
            <a:ext cx="2386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등장인물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진행 (시작 화면)</a:t>
            </a:r>
            <a:endParaRPr/>
          </a:p>
        </p:txBody>
      </p:sp>
      <p:pic>
        <p:nvPicPr>
          <p:cNvPr id="924" name="Google Shape;9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51" y="1144550"/>
            <a:ext cx="6303900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진행 (방 탐색)</a:t>
            </a:r>
            <a:endParaRPr/>
          </a:p>
        </p:txBody>
      </p:sp>
      <p:pic>
        <p:nvPicPr>
          <p:cNvPr id="930" name="Google Shape;9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150" y="1017725"/>
            <a:ext cx="5907700" cy="39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4"/>
          <p:cNvSpPr txBox="1"/>
          <p:nvPr>
            <p:ph type="title"/>
          </p:nvPr>
        </p:nvSpPr>
        <p:spPr>
          <a:xfrm>
            <a:off x="720000" y="299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진행 (전투)</a:t>
            </a:r>
            <a:endParaRPr/>
          </a:p>
        </p:txBody>
      </p:sp>
      <p:pic>
        <p:nvPicPr>
          <p:cNvPr id="936" name="Google Shape;9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13" y="871925"/>
            <a:ext cx="5431975" cy="4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nners Podium MK Minitheme by Slidesgo">
  <a:themeElements>
    <a:clrScheme name="Simple Light">
      <a:dk1>
        <a:srgbClr val="000000"/>
      </a:dk1>
      <a:lt1>
        <a:srgbClr val="F3F3F3"/>
      </a:lt1>
      <a:dk2>
        <a:srgbClr val="4D3362"/>
      </a:dk2>
      <a:lt2>
        <a:srgbClr val="7D6E99"/>
      </a:lt2>
      <a:accent1>
        <a:srgbClr val="998EB4"/>
      </a:accent1>
      <a:accent2>
        <a:srgbClr val="B7B3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