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9" r:id="rId4"/>
    <p:sldId id="260" r:id="rId5"/>
    <p:sldId id="261" r:id="rId6"/>
    <p:sldId id="262" r:id="rId7"/>
    <p:sldId id="263" r:id="rId8"/>
    <p:sldId id="264" r:id="rId9"/>
    <p:sldId id="272" r:id="rId10"/>
    <p:sldId id="265" r:id="rId11"/>
    <p:sldId id="273" r:id="rId12"/>
    <p:sldId id="271" r:id="rId13"/>
    <p:sldId id="266" r:id="rId14"/>
    <p:sldId id="270" r:id="rId15"/>
    <p:sldId id="309" r:id="rId16"/>
    <p:sldId id="267" r:id="rId17"/>
    <p:sldId id="287" r:id="rId18"/>
    <p:sldId id="274" r:id="rId19"/>
    <p:sldId id="292" r:id="rId20"/>
    <p:sldId id="293" r:id="rId21"/>
    <p:sldId id="294" r:id="rId22"/>
    <p:sldId id="278" r:id="rId23"/>
    <p:sldId id="281" r:id="rId24"/>
    <p:sldId id="282" r:id="rId25"/>
    <p:sldId id="304" r:id="rId26"/>
    <p:sldId id="305" r:id="rId27"/>
    <p:sldId id="306" r:id="rId28"/>
    <p:sldId id="307" r:id="rId29"/>
    <p:sldId id="308" r:id="rId30"/>
    <p:sldId id="320" r:id="rId31"/>
    <p:sldId id="321" r:id="rId32"/>
    <p:sldId id="322" r:id="rId33"/>
    <p:sldId id="323" r:id="rId34"/>
    <p:sldId id="325" r:id="rId35"/>
    <p:sldId id="326" r:id="rId36"/>
    <p:sldId id="327" r:id="rId37"/>
    <p:sldId id="397" r:id="rId38"/>
    <p:sldId id="316" r:id="rId39"/>
    <p:sldId id="334" r:id="rId40"/>
    <p:sldId id="390" r:id="rId41"/>
    <p:sldId id="391" r:id="rId42"/>
    <p:sldId id="392" r:id="rId43"/>
    <p:sldId id="393" r:id="rId44"/>
    <p:sldId id="394" r:id="rId45"/>
    <p:sldId id="395" r:id="rId46"/>
    <p:sldId id="324" r:id="rId47"/>
    <p:sldId id="336" r:id="rId48"/>
    <p:sldId id="396" r:id="rId49"/>
    <p:sldId id="288" r:id="rId50"/>
    <p:sldId id="289" r:id="rId51"/>
    <p:sldId id="290" r:id="rId52"/>
    <p:sldId id="297" r:id="rId53"/>
    <p:sldId id="298" r:id="rId54"/>
    <p:sldId id="299" r:id="rId55"/>
    <p:sldId id="300" r:id="rId56"/>
    <p:sldId id="301" r:id="rId57"/>
    <p:sldId id="302" r:id="rId58"/>
    <p:sldId id="317" r:id="rId59"/>
    <p:sldId id="318" r:id="rId60"/>
    <p:sldId id="385" r:id="rId61"/>
    <p:sldId id="386" r:id="rId62"/>
    <p:sldId id="387" r:id="rId63"/>
    <p:sldId id="388" r:id="rId64"/>
    <p:sldId id="381" r:id="rId65"/>
    <p:sldId id="303" r:id="rId66"/>
    <p:sldId id="389" r:id="rId67"/>
    <p:sldId id="291" r:id="rId68"/>
  </p:sldIdLst>
  <p:sldSz cx="12192000" cy="6858000"/>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E69AD-DF8A-4884-A3E9-E4289884221B}" v="388" dt="2019-06-03T14:01:48.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80797" autoAdjust="0"/>
  </p:normalViewPr>
  <p:slideViewPr>
    <p:cSldViewPr snapToGrid="0">
      <p:cViewPr varScale="1">
        <p:scale>
          <a:sx n="70" d="100"/>
          <a:sy n="70" d="100"/>
        </p:scale>
        <p:origin x="9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A9CE1-5745-425A-91A6-80C729C4AF3E}"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1"/>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2A24AB76-8B66-4CC1-87A1-096EB80041A2}" type="slidenum">
              <a:rPr lang="en-US" smtClean="0"/>
              <a:t>‹#›</a:t>
            </a:fld>
            <a:endParaRPr lang="en-US"/>
          </a:p>
        </p:txBody>
      </p:sp>
    </p:spTree>
    <p:extLst>
      <p:ext uri="{BB962C8B-B14F-4D97-AF65-F5344CB8AC3E}">
        <p14:creationId xmlns:p14="http://schemas.microsoft.com/office/powerpoint/2010/main" val="178908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ongodb.com/manual/reference/glossary/#term-collectio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ongodb.com/manual/reference/operator/query/in/#op._S_in"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ongodb.com/manual/reference/operator/query/in/#op._S_in"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3F2A3-E308-4D45-B9BB-48CC9A7C8E88}" type="slidenum">
              <a:rPr lang="en-US" smtClean="0"/>
              <a:t>1</a:t>
            </a:fld>
            <a:endParaRPr lang="en-US"/>
          </a:p>
        </p:txBody>
      </p:sp>
    </p:spTree>
    <p:extLst>
      <p:ext uri="{BB962C8B-B14F-4D97-AF65-F5344CB8AC3E}">
        <p14:creationId xmlns:p14="http://schemas.microsoft.com/office/powerpoint/2010/main" val="1539916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Mmap:  </a:t>
            </a:r>
            <a:r>
              <a:rPr lang="en-US" sz="1200" i="1" dirty="0">
                <a:solidFill>
                  <a:schemeClr val="bg1">
                    <a:lumMod val="50000"/>
                  </a:schemeClr>
                </a:solidFill>
              </a:rPr>
              <a:t>(based on memory mapped files. It excels at workloads with high volume inserts, reads, and in-place updates).</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10</a:t>
            </a:fld>
            <a:endParaRPr lang="en-US"/>
          </a:p>
        </p:txBody>
      </p:sp>
    </p:spTree>
    <p:extLst>
      <p:ext uri="{BB962C8B-B14F-4D97-AF65-F5344CB8AC3E}">
        <p14:creationId xmlns:p14="http://schemas.microsoft.com/office/powerpoint/2010/main" val="403829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11</a:t>
            </a:fld>
            <a:endParaRPr lang="en-US"/>
          </a:p>
        </p:txBody>
      </p:sp>
    </p:spTree>
    <p:extLst>
      <p:ext uri="{BB962C8B-B14F-4D97-AF65-F5344CB8AC3E}">
        <p14:creationId xmlns:p14="http://schemas.microsoft.com/office/powerpoint/2010/main" val="333558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 transaction: is either all occur or nothing occur.</a:t>
            </a:r>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154072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1393959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Dynamic schema supports fluent polymorphism</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type(s)</a:t>
            </a:r>
            <a:endParaRPr lang="en-US" dirty="0"/>
          </a:p>
          <a:p>
            <a:r>
              <a:rPr lang="en-US" dirty="0"/>
              <a:t>http://stackoverflow.com/questions/36946572/meaning-of-dynamic-schema-supports-fluent-polymorphism-in-mongodb-doc</a:t>
            </a:r>
          </a:p>
          <a:p>
            <a:endParaRPr lang="en-US" dirty="0"/>
          </a:p>
          <a:p>
            <a:pPr fontAlgn="base"/>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 or types. Lets have an </a:t>
            </a:r>
            <a:r>
              <a:rPr lang="en-US" sz="1200" b="0" i="0" kern="1200" dirty="0" err="1">
                <a:solidFill>
                  <a:schemeClr val="tx1"/>
                </a:solidFill>
                <a:effectLst/>
                <a:latin typeface="+mn-lt"/>
                <a:ea typeface="+mn-ea"/>
                <a:cs typeface="+mn-cs"/>
              </a:rPr>
              <a:t>example,consider</a:t>
            </a:r>
            <a:r>
              <a:rPr lang="en-US" sz="1200" b="0" i="0" kern="1200" dirty="0">
                <a:solidFill>
                  <a:schemeClr val="tx1"/>
                </a:solidFill>
                <a:effectLst/>
                <a:latin typeface="+mn-lt"/>
                <a:ea typeface="+mn-ea"/>
                <a:cs typeface="+mn-cs"/>
              </a:rPr>
              <a:t> the following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collection of cars</a:t>
            </a:r>
          </a:p>
          <a:p>
            <a:pPr fontAlgn="base"/>
            <a:r>
              <a:rPr lang="en-US" sz="1200" b="0" i="0" kern="1200" dirty="0">
                <a:solidFill>
                  <a:schemeClr val="tx1"/>
                </a:solidFill>
                <a:effectLst/>
                <a:latin typeface="+mn-lt"/>
                <a:ea typeface="+mn-ea"/>
                <a:cs typeface="+mn-cs"/>
              </a:rPr>
              <a:t>A basic car structure</a:t>
            </a:r>
          </a:p>
          <a:p>
            <a:pPr fontAlgn="base"/>
            <a:r>
              <a:rPr lang="en-US" sz="1200" b="0" i="0" kern="1200" dirty="0">
                <a:solidFill>
                  <a:schemeClr val="tx1"/>
                </a:solidFill>
                <a:effectLst/>
                <a:latin typeface="+mn-lt"/>
                <a:ea typeface="+mn-ea"/>
                <a:cs typeface="+mn-cs"/>
              </a:rPr>
              <a:t>{ "TYPE": "BASIC CAR", "MAX_SPEED": 100, "MILEAGE": 20, "GEARS": 4, "FEATURES": [ { "AC": "yes" } ] }The first 4 keys will be same for almost all cars ----&gt; </a:t>
            </a:r>
            <a:r>
              <a:rPr lang="en-US" sz="1200" b="1" i="0" kern="1200" dirty="0">
                <a:solidFill>
                  <a:schemeClr val="tx1"/>
                </a:solidFill>
                <a:effectLst/>
                <a:latin typeface="+mn-lt"/>
                <a:ea typeface="+mn-ea"/>
                <a:cs typeface="+mn-cs"/>
              </a:rPr>
              <a:t>polymorphic type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sports car</a:t>
            </a:r>
          </a:p>
          <a:p>
            <a:pPr fontAlgn="base"/>
            <a:r>
              <a:rPr lang="en-US" sz="1200" b="0" i="0" kern="1200" dirty="0">
                <a:solidFill>
                  <a:schemeClr val="tx1"/>
                </a:solidFill>
                <a:effectLst/>
                <a:latin typeface="+mn-lt"/>
                <a:ea typeface="+mn-ea"/>
                <a:cs typeface="+mn-cs"/>
              </a:rPr>
              <a:t>{ "TYPE": "SPORTS CAR", "MAX_SPEED": 300, "MILEAGE": 10, "GEARS": 8, "FEATURES": [ { "AC": "yes" }, { "NITRO": "yes" }, { "NAVIGATION": "yes" }, . . . . ... so on ] "ADVANCED PROTECTION" : "yes", "SENSORS" : [ {"OBSTACLE" : "yes"} ] }</a:t>
            </a:r>
          </a:p>
          <a:p>
            <a:pPr fontAlgn="base"/>
            <a:r>
              <a:rPr lang="en-US" sz="1200" b="0" i="0" kern="1200" dirty="0">
                <a:solidFill>
                  <a:schemeClr val="tx1"/>
                </a:solidFill>
                <a:effectLst/>
                <a:latin typeface="+mn-lt"/>
                <a:ea typeface="+mn-ea"/>
                <a:cs typeface="+mn-cs"/>
              </a:rPr>
              <a:t>The sports inherits the features of </a:t>
            </a:r>
            <a:r>
              <a:rPr lang="en-US" sz="1200" b="1" i="0" kern="1200" dirty="0">
                <a:solidFill>
                  <a:schemeClr val="tx1"/>
                </a:solidFill>
                <a:effectLst/>
                <a:latin typeface="+mn-lt"/>
                <a:ea typeface="+mn-ea"/>
                <a:cs typeface="+mn-cs"/>
              </a:rPr>
              <a:t>BASIC CAR</a:t>
            </a:r>
            <a:r>
              <a:rPr lang="en-US" sz="1200" b="0" i="0" kern="1200" dirty="0">
                <a:solidFill>
                  <a:schemeClr val="tx1"/>
                </a:solidFill>
                <a:effectLst/>
                <a:latin typeface="+mn-lt"/>
                <a:ea typeface="+mn-ea"/>
                <a:cs typeface="+mn-cs"/>
              </a:rPr>
              <a:t> and also has some its own features, that's satisfies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And coming to the part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 we can see that structure of document is different for both documents MongoDB won't restrict to a particular structure so that's satisfies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14</a:t>
            </a:fld>
            <a:endParaRPr lang="en-US"/>
          </a:p>
        </p:txBody>
      </p:sp>
    </p:spTree>
    <p:extLst>
      <p:ext uri="{BB962C8B-B14F-4D97-AF65-F5344CB8AC3E}">
        <p14:creationId xmlns:p14="http://schemas.microsoft.com/office/powerpoint/2010/main" val="291547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15</a:t>
            </a:fld>
            <a:endParaRPr lang="en-US"/>
          </a:p>
        </p:txBody>
      </p:sp>
    </p:spTree>
    <p:extLst>
      <p:ext uri="{BB962C8B-B14F-4D97-AF65-F5344CB8AC3E}">
        <p14:creationId xmlns:p14="http://schemas.microsoft.com/office/powerpoint/2010/main" val="143628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16</a:t>
            </a:fld>
            <a:endParaRPr lang="en-US"/>
          </a:p>
        </p:txBody>
      </p:sp>
    </p:spTree>
    <p:extLst>
      <p:ext uri="{BB962C8B-B14F-4D97-AF65-F5344CB8AC3E}">
        <p14:creationId xmlns:p14="http://schemas.microsoft.com/office/powerpoint/2010/main" val="746713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 Sept. Like this slide!!!!!!!!!!!!!!!!!!!</a:t>
            </a:r>
          </a:p>
          <a:p>
            <a:endParaRPr lang="en-US" dirty="0"/>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 {_id:ObjectId(...), a:1, b:2} </a:t>
            </a:r>
          </a:p>
          <a:p>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fruit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upsert</a:t>
            </a:r>
            <a:r>
              <a:rPr lang="en-US" dirty="0">
                <a:solidFill>
                  <a:srgbClr val="008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17</a:t>
            </a:fld>
            <a:endParaRPr lang="en-US"/>
          </a:p>
        </p:txBody>
      </p:sp>
    </p:spTree>
    <p:extLst>
      <p:ext uri="{BB962C8B-B14F-4D97-AF65-F5344CB8AC3E}">
        <p14:creationId xmlns:p14="http://schemas.microsoft.com/office/powerpoint/2010/main" val="1189907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 32bit is limited to 2GB of data – Dev only</a:t>
            </a:r>
          </a:p>
          <a:p>
            <a:endParaRPr lang="en-US" sz="1200" b="1" i="1" dirty="0"/>
          </a:p>
          <a:p>
            <a:r>
              <a:rPr lang="en-US" b="1" dirty="0"/>
              <a:t>Daemon</a:t>
            </a:r>
            <a:r>
              <a:rPr lang="en-US" dirty="0"/>
              <a:t> The conventional name for a background, non-interactive process. </a:t>
            </a:r>
            <a:r>
              <a:rPr lang="en-US" dirty="0" err="1">
                <a:latin typeface="Courier New" panose="02070309020205020404" pitchFamily="49" charset="0"/>
                <a:cs typeface="Courier New" panose="02070309020205020404" pitchFamily="49" charset="0"/>
              </a:rPr>
              <a:t>mongod.exe</a:t>
            </a:r>
            <a:r>
              <a:rPr lang="en-US" dirty="0"/>
              <a:t> (Daemon) - </a:t>
            </a:r>
            <a:r>
              <a:rPr lang="en-US" dirty="0">
                <a:solidFill>
                  <a:srgbClr val="C00000"/>
                </a:solidFill>
              </a:rPr>
              <a:t>we need to create c:\data\db folder</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859912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provides the </a:t>
            </a:r>
            <a:r>
              <a:rPr lang="en-US" b="1" dirty="0" err="1">
                <a:latin typeface="Courier New" panose="02070309020205020404" pitchFamily="49" charset="0"/>
                <a:cs typeface="Courier New" panose="02070309020205020404" pitchFamily="49" charset="0"/>
              </a:rPr>
              <a:t>db.createCollection</a:t>
            </a:r>
            <a:r>
              <a:rPr lang="en-US" b="1" dirty="0">
                <a:latin typeface="Courier New" panose="02070309020205020404" pitchFamily="49" charset="0"/>
                <a:cs typeface="Courier New" panose="02070309020205020404" pitchFamily="49" charset="0"/>
              </a:rPr>
              <a:t>(name, options) </a:t>
            </a:r>
            <a:r>
              <a:rPr lang="en-US" dirty="0"/>
              <a:t>method to explicitly create a collection with various options, such as setting the maximum size or the documentation validation rules. </a:t>
            </a:r>
          </a:p>
        </p:txBody>
      </p:sp>
      <p:sp>
        <p:nvSpPr>
          <p:cNvPr id="4" name="Slide Number Placeholder 3"/>
          <p:cNvSpPr>
            <a:spLocks noGrp="1"/>
          </p:cNvSpPr>
          <p:nvPr>
            <p:ph type="sldNum" sz="quarter" idx="10"/>
          </p:nvPr>
        </p:nvSpPr>
        <p:spPr/>
        <p:txBody>
          <a:bodyPr/>
          <a:lstStyle/>
          <a:p>
            <a:fld id="{AAC4D8B7-AF8D-4076-B508-1822F4A0FD73}" type="slidenum">
              <a:rPr lang="en-US" smtClean="0"/>
              <a:t>19</a:t>
            </a:fld>
            <a:endParaRPr lang="en-US"/>
          </a:p>
        </p:txBody>
      </p:sp>
    </p:spTree>
    <p:extLst>
      <p:ext uri="{BB962C8B-B14F-4D97-AF65-F5344CB8AC3E}">
        <p14:creationId xmlns:p14="http://schemas.microsoft.com/office/powerpoint/2010/main" val="136496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2</a:t>
            </a:fld>
            <a:endParaRPr lang="en-US"/>
          </a:p>
        </p:txBody>
      </p:sp>
    </p:spTree>
    <p:extLst>
      <p:ext uri="{BB962C8B-B14F-4D97-AF65-F5344CB8AC3E}">
        <p14:creationId xmlns:p14="http://schemas.microsoft.com/office/powerpoint/2010/main" val="3783125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20</a:t>
            </a:fld>
            <a:endParaRPr lang="en-US"/>
          </a:p>
        </p:txBody>
      </p:sp>
    </p:spTree>
    <p:extLst>
      <p:ext uri="{BB962C8B-B14F-4D97-AF65-F5344CB8AC3E}">
        <p14:creationId xmlns:p14="http://schemas.microsoft.com/office/powerpoint/2010/main" val="1212070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21</a:t>
            </a:fld>
            <a:endParaRPr lang="en-US"/>
          </a:p>
        </p:txBody>
      </p:sp>
    </p:spTree>
    <p:extLst>
      <p:ext uri="{BB962C8B-B14F-4D97-AF65-F5344CB8AC3E}">
        <p14:creationId xmlns:p14="http://schemas.microsoft.com/office/powerpoint/2010/main" val="995828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22</a:t>
            </a:fld>
            <a:endParaRPr lang="en-US"/>
          </a:p>
        </p:txBody>
      </p:sp>
    </p:spTree>
    <p:extLst>
      <p:ext uri="{BB962C8B-B14F-4D97-AF65-F5344CB8AC3E}">
        <p14:creationId xmlns:p14="http://schemas.microsoft.com/office/powerpoint/2010/main" val="2074906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that while Mongo Shell is Synchronous. MongoDB and Node.JS are </a:t>
            </a:r>
            <a:r>
              <a:rPr lang="en-US" sz="1200" b="1" dirty="0"/>
              <a:t>Asynchronous</a:t>
            </a:r>
            <a:r>
              <a:rPr lang="en-US" sz="1200" dirty="0"/>
              <a:t>.</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23</a:t>
            </a:fld>
            <a:endParaRPr lang="en-US"/>
          </a:p>
        </p:txBody>
      </p:sp>
    </p:spTree>
    <p:extLst>
      <p:ext uri="{BB962C8B-B14F-4D97-AF65-F5344CB8AC3E}">
        <p14:creationId xmlns:p14="http://schemas.microsoft.com/office/powerpoint/2010/main" val="2208017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Remember Sync and </a:t>
            </a:r>
            <a:r>
              <a:rPr lang="en-US" b="1" baseline="0" dirty="0" err="1"/>
              <a:t>Async</a:t>
            </a:r>
            <a:r>
              <a:rPr lang="en-US" b="1" baseline="0" dirty="0"/>
              <a:t> </a:t>
            </a:r>
            <a:r>
              <a:rPr lang="en-US" dirty="0"/>
              <a:t>The output for this script will be:</a:t>
            </a:r>
          </a:p>
          <a:p>
            <a:r>
              <a:rPr lang="en-US" dirty="0"/>
              <a:t>Called</a:t>
            </a:r>
            <a:r>
              <a:rPr lang="en-US" baseline="0" dirty="0"/>
              <a:t> </a:t>
            </a:r>
            <a:r>
              <a:rPr lang="en-US" baseline="0" dirty="0" err="1"/>
              <a:t>findOne</a:t>
            </a:r>
            <a:r>
              <a:rPr lang="en-US" baseline="0" dirty="0"/>
              <a:t>!</a:t>
            </a:r>
          </a:p>
          <a:p>
            <a:r>
              <a:rPr lang="en-US" baseline="0" dirty="0"/>
              <a:t>{ _id:5hfs98dsflksjdfkdjf888dslkfjhw32, name: ‘Asaad’ }</a:t>
            </a:r>
          </a:p>
          <a:p>
            <a:endParaRPr lang="en-US" b="1" baseline="0" dirty="0"/>
          </a:p>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24</a:t>
            </a:fld>
            <a:endParaRPr lang="en-US"/>
          </a:p>
        </p:txBody>
      </p:sp>
    </p:spTree>
    <p:extLst>
      <p:ext uri="{BB962C8B-B14F-4D97-AF65-F5344CB8AC3E}">
        <p14:creationId xmlns:p14="http://schemas.microsoft.com/office/powerpoint/2010/main" val="719846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capped collections, natural order is the same as insertion order. </a:t>
            </a:r>
          </a:p>
          <a:p>
            <a:r>
              <a:rPr lang="en-US" b="1" dirty="0"/>
              <a:t>capped collection</a:t>
            </a:r>
          </a:p>
          <a:p>
            <a:r>
              <a:rPr lang="en-US" dirty="0"/>
              <a:t>A </a:t>
            </a:r>
            <a:r>
              <a:rPr lang="en-US" sz="1200" kern="1200" dirty="0">
                <a:solidFill>
                  <a:schemeClr val="tx1"/>
                </a:solidFill>
                <a:latin typeface="+mn-lt"/>
                <a:ea typeface="+mn-ea"/>
                <a:cs typeface="+mn-cs"/>
              </a:rPr>
              <a:t>fixed-sized </a:t>
            </a:r>
            <a:r>
              <a:rPr lang="en-US" sz="1200" kern="1200" dirty="0">
                <a:solidFill>
                  <a:schemeClr val="tx1"/>
                </a:solidFill>
                <a:latin typeface="+mn-lt"/>
                <a:ea typeface="+mn-ea"/>
                <a:cs typeface="+mn-cs"/>
                <a:hlinkClick r:id="rId3"/>
              </a:rPr>
              <a:t>collection</a:t>
            </a:r>
            <a:r>
              <a:rPr lang="en-US" sz="1200" kern="1200" dirty="0">
                <a:solidFill>
                  <a:schemeClr val="tx1"/>
                </a:solidFill>
                <a:latin typeface="+mn-lt"/>
                <a:ea typeface="+mn-ea"/>
                <a:cs typeface="+mn-cs"/>
              </a:rPr>
              <a:t> that </a:t>
            </a:r>
            <a:r>
              <a:rPr lang="en-US" dirty="0"/>
              <a:t>automatically overwrites its oldest entries when it reaches its maximum size. </a:t>
            </a:r>
          </a:p>
        </p:txBody>
      </p:sp>
      <p:sp>
        <p:nvSpPr>
          <p:cNvPr id="4" name="Slide Number Placeholder 3"/>
          <p:cNvSpPr>
            <a:spLocks noGrp="1"/>
          </p:cNvSpPr>
          <p:nvPr>
            <p:ph type="sldNum" sz="quarter" idx="10"/>
          </p:nvPr>
        </p:nvSpPr>
        <p:spPr/>
        <p:txBody>
          <a:bodyPr/>
          <a:lstStyle/>
          <a:p>
            <a:fld id="{AAC4D8B7-AF8D-4076-B508-1822F4A0FD73}" type="slidenum">
              <a:rPr lang="en-US" smtClean="0"/>
              <a:t>25</a:t>
            </a:fld>
            <a:endParaRPr lang="en-US"/>
          </a:p>
        </p:txBody>
      </p:sp>
    </p:spTree>
    <p:extLst>
      <p:ext uri="{BB962C8B-B14F-4D97-AF65-F5344CB8AC3E}">
        <p14:creationId xmlns:p14="http://schemas.microsoft.com/office/powerpoint/2010/main" val="2017755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pass the projection object as a second parameter to </a:t>
            </a:r>
            <a:r>
              <a:rPr lang="en-US" dirty="0" err="1"/>
              <a:t>findOne</a:t>
            </a:r>
            <a:r>
              <a:rPr lang="en-US" dirty="0"/>
              <a:t>() within Mongo Shell.</a:t>
            </a:r>
          </a:p>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26</a:t>
            </a:fld>
            <a:endParaRPr lang="en-US"/>
          </a:p>
        </p:txBody>
      </p:sp>
    </p:spTree>
    <p:extLst>
      <p:ext uri="{BB962C8B-B14F-4D97-AF65-F5344CB8AC3E}">
        <p14:creationId xmlns:p14="http://schemas.microsoft.com/office/powerpoint/2010/main" val="1676413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a:t>
            </a:r>
            <a:r>
              <a:rPr lang="en-US" baseline="0" dirty="0"/>
              <a:t> = </a:t>
            </a:r>
            <a:r>
              <a:rPr lang="en-US" baseline="0" dirty="0" err="1"/>
              <a:t>db.test.find</a:t>
            </a:r>
            <a:r>
              <a:rPr lang="en-US" baseline="0" dirty="0"/>
              <a:t>(); null;  </a:t>
            </a:r>
            <a:r>
              <a:rPr lang="en-US" baseline="0" dirty="0">
                <a:sym typeface="Wingdings" panose="05000000000000000000" pitchFamily="2" charset="2"/>
              </a:rPr>
              <a:t> to stop automatic iteration in shell</a:t>
            </a:r>
          </a:p>
          <a:p>
            <a:r>
              <a:rPr lang="en-US" baseline="0" dirty="0">
                <a:sym typeface="Wingdings" panose="05000000000000000000" pitchFamily="2" charset="2"/>
              </a:rPr>
              <a:t>Now cur is a cursor object which has the following methods: </a:t>
            </a:r>
          </a:p>
          <a:p>
            <a:r>
              <a:rPr lang="en-US" baseline="0" dirty="0">
                <a:sym typeface="Wingdings" panose="05000000000000000000" pitchFamily="2" charset="2"/>
              </a:rPr>
              <a:t>	</a:t>
            </a:r>
            <a:r>
              <a:rPr lang="en-US" baseline="0" dirty="0" err="1">
                <a:sym typeface="Wingdings" panose="05000000000000000000" pitchFamily="2" charset="2"/>
              </a:rPr>
              <a:t>cur.hasNext</a:t>
            </a:r>
            <a:r>
              <a:rPr lang="en-US" baseline="0" dirty="0">
                <a:sym typeface="Wingdings" panose="05000000000000000000" pitchFamily="2" charset="2"/>
              </a:rPr>
              <a:t>()  true/false</a:t>
            </a:r>
          </a:p>
          <a:p>
            <a:r>
              <a:rPr lang="en-US" baseline="0" dirty="0">
                <a:sym typeface="Wingdings" panose="05000000000000000000" pitchFamily="2" charset="2"/>
              </a:rPr>
              <a:t>	</a:t>
            </a:r>
            <a:r>
              <a:rPr lang="en-US" baseline="0" dirty="0" err="1">
                <a:sym typeface="Wingdings" panose="05000000000000000000" pitchFamily="2" charset="2"/>
              </a:rPr>
              <a:t>cur.next</a:t>
            </a:r>
            <a:r>
              <a:rPr lang="en-US" baseline="0" dirty="0">
                <a:sym typeface="Wingdings" panose="05000000000000000000" pitchFamily="2" charset="2"/>
              </a:rPr>
              <a:t>()  document</a:t>
            </a:r>
          </a:p>
          <a:p>
            <a:r>
              <a:rPr lang="en-US" baseline="0" dirty="0">
                <a:sym typeface="Wingdings" panose="05000000000000000000" pitchFamily="2" charset="2"/>
              </a:rPr>
              <a:t>While(</a:t>
            </a:r>
            <a:r>
              <a:rPr lang="en-US" baseline="0" dirty="0" err="1">
                <a:sym typeface="Wingdings" panose="05000000000000000000" pitchFamily="2" charset="2"/>
              </a:rPr>
              <a:t>cur.hasNext</a:t>
            </a:r>
            <a:r>
              <a:rPr lang="en-US" baseline="0" dirty="0">
                <a:sym typeface="Wingdings" panose="05000000000000000000" pitchFamily="2" charset="2"/>
              </a:rPr>
              <a:t>()) </a:t>
            </a:r>
            <a:r>
              <a:rPr lang="en-US" baseline="0" dirty="0" err="1">
                <a:sym typeface="Wingdings" panose="05000000000000000000" pitchFamily="2" charset="2"/>
              </a:rPr>
              <a:t>printjson</a:t>
            </a:r>
            <a:r>
              <a:rPr lang="en-US" baseline="0" dirty="0">
                <a:sym typeface="Wingdings" panose="05000000000000000000" pitchFamily="2" charset="2"/>
              </a:rPr>
              <a:t>(</a:t>
            </a:r>
            <a:r>
              <a:rPr lang="en-US" baseline="0" dirty="0" err="1">
                <a:sym typeface="Wingdings" panose="05000000000000000000" pitchFamily="2" charset="2"/>
              </a:rPr>
              <a:t>cur.next</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27</a:t>
            </a:fld>
            <a:endParaRPr lang="en-US"/>
          </a:p>
        </p:txBody>
      </p:sp>
    </p:spTree>
    <p:extLst>
      <p:ext uri="{BB962C8B-B14F-4D97-AF65-F5344CB8AC3E}">
        <p14:creationId xmlns:p14="http://schemas.microsoft.com/office/powerpoint/2010/main" val="2676989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28</a:t>
            </a:fld>
            <a:endParaRPr lang="en-US"/>
          </a:p>
        </p:txBody>
      </p:sp>
    </p:spTree>
    <p:extLst>
      <p:ext uri="{BB962C8B-B14F-4D97-AF65-F5344CB8AC3E}">
        <p14:creationId xmlns:p14="http://schemas.microsoft.com/office/powerpoint/2010/main" val="3020077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29</a:t>
            </a:fld>
            <a:endParaRPr lang="en-US"/>
          </a:p>
        </p:txBody>
      </p:sp>
    </p:spTree>
    <p:extLst>
      <p:ext uri="{BB962C8B-B14F-4D97-AF65-F5344CB8AC3E}">
        <p14:creationId xmlns:p14="http://schemas.microsoft.com/office/powerpoint/2010/main" val="367838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3</a:t>
            </a:fld>
            <a:endParaRPr lang="en-US"/>
          </a:p>
        </p:txBody>
      </p:sp>
    </p:spTree>
    <p:extLst>
      <p:ext uri="{BB962C8B-B14F-4D97-AF65-F5344CB8AC3E}">
        <p14:creationId xmlns:p14="http://schemas.microsoft.com/office/powerpoint/2010/main" val="3818256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30</a:t>
            </a:fld>
            <a:endParaRPr lang="en-US"/>
          </a:p>
        </p:txBody>
      </p:sp>
    </p:spTree>
    <p:extLst>
      <p:ext uri="{BB962C8B-B14F-4D97-AF65-F5344CB8AC3E}">
        <p14:creationId xmlns:p14="http://schemas.microsoft.com/office/powerpoint/2010/main" val="2335036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Note: </a:t>
            </a:r>
            <a:r>
              <a:rPr lang="en-US" dirty="0"/>
              <a:t>It’s important to know that </a:t>
            </a:r>
            <a:r>
              <a:rPr lang="en-US" b="1" dirty="0"/>
              <a:t>find() </a:t>
            </a:r>
            <a:r>
              <a:rPr lang="en-US" dirty="0"/>
              <a:t>will return a </a:t>
            </a:r>
            <a:r>
              <a:rPr lang="en-US" b="1" dirty="0"/>
              <a:t>cursor object </a:t>
            </a:r>
            <a:r>
              <a:rPr lang="en-US" i="1" dirty="0"/>
              <a:t>(an object that has instructions to DB server </a:t>
            </a:r>
          </a:p>
          <a:p>
            <a:pPr lvl="0">
              <a:defRPr/>
            </a:pPr>
            <a:r>
              <a:rPr lang="en-US" i="1" dirty="0"/>
              <a:t>           of how to perform the query) </a:t>
            </a:r>
            <a:r>
              <a:rPr lang="en-US" dirty="0"/>
              <a:t>We can perform the connection to DB by calling some methods on this </a:t>
            </a:r>
          </a:p>
          <a:p>
            <a:pPr lvl="0">
              <a:defRPr/>
            </a:pPr>
            <a:r>
              <a:rPr lang="en-US" dirty="0"/>
              <a:t>           cursor object:</a:t>
            </a:r>
          </a:p>
          <a:p>
            <a:pPr lvl="1">
              <a:defRPr/>
            </a:pPr>
            <a:r>
              <a:rPr lang="en-US" dirty="0">
                <a:latin typeface="Consolas" panose="020B0609020204030204" pitchFamily="49" charset="0"/>
                <a:cs typeface="Courier New" panose="02070309020205020404" pitchFamily="49" charset="0"/>
              </a:rPr>
              <a:t> .</a:t>
            </a:r>
            <a:r>
              <a:rPr lang="en-US" b="1" dirty="0">
                <a:latin typeface="Consolas" panose="020B0609020204030204" pitchFamily="49" charset="0"/>
                <a:cs typeface="Courier New" panose="02070309020205020404" pitchFamily="49" charset="0"/>
              </a:rPr>
              <a:t>each</a:t>
            </a:r>
            <a:r>
              <a:rPr lang="en-US" sz="1600" dirty="0">
                <a:latin typeface="Consolas" panose="020B0609020204030204" pitchFamily="49" charset="0"/>
                <a:cs typeface="Courier New" panose="02070309020205020404" pitchFamily="49" charset="0"/>
              </a:rPr>
              <a:t>( </a:t>
            </a:r>
            <a:r>
              <a:rPr lang="en-US" sz="1400" dirty="0">
                <a:latin typeface="Consolas" panose="020B0609020204030204" pitchFamily="49" charset="0"/>
                <a:cs typeface="Courier New" panose="02070309020205020404" pitchFamily="49" charset="0"/>
              </a:rPr>
              <a:t>callback(err, doc){    doc   } </a:t>
            </a:r>
            <a:r>
              <a:rPr lang="en-US" sz="1600" dirty="0">
                <a:latin typeface="Consolas" panose="020B0609020204030204" pitchFamily="49" charset="0"/>
                <a:cs typeface="Courier New" panose="02070309020205020404" pitchFamily="49" charset="0"/>
              </a:rPr>
              <a:t>)</a:t>
            </a:r>
          </a:p>
          <a:p>
            <a:pPr lvl="1">
              <a:defRPr/>
            </a:pPr>
            <a:r>
              <a:rPr lang="en-US" dirty="0">
                <a:latin typeface="Consolas" panose="020B0609020204030204" pitchFamily="49" charset="0"/>
                <a:cs typeface="Courier New" panose="02070309020205020404" pitchFamily="49" charset="0"/>
              </a:rPr>
              <a:t> .</a:t>
            </a:r>
            <a:r>
              <a:rPr lang="en-US" b="1" dirty="0" err="1">
                <a:latin typeface="Consolas" panose="020B0609020204030204" pitchFamily="49" charset="0"/>
                <a:cs typeface="Courier New" panose="02070309020205020404" pitchFamily="49" charset="0"/>
              </a:rPr>
              <a:t>toArray</a:t>
            </a:r>
            <a:r>
              <a:rPr lang="en-US" sz="1600" dirty="0">
                <a:latin typeface="Consolas" panose="020B0609020204030204" pitchFamily="49" charset="0"/>
                <a:cs typeface="Courier New" panose="02070309020205020404" pitchFamily="49" charset="0"/>
              </a:rPr>
              <a:t>(</a:t>
            </a:r>
            <a:r>
              <a:rPr lang="en-US" sz="1400" dirty="0">
                <a:latin typeface="Consolas" panose="020B0609020204030204" pitchFamily="49" charset="0"/>
                <a:cs typeface="Courier New" panose="02070309020205020404" pitchFamily="49" charset="0"/>
              </a:rPr>
              <a:t>callback(err, </a:t>
            </a:r>
            <a:r>
              <a:rPr lang="en-US" sz="1400" dirty="0" err="1">
                <a:latin typeface="Consolas" panose="020B0609020204030204" pitchFamily="49" charset="0"/>
                <a:cs typeface="Courier New" panose="02070309020205020404" pitchFamily="49" charset="0"/>
              </a:rPr>
              <a:t>allDocs</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allDocs.forEach</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cb</a:t>
            </a:r>
            <a:r>
              <a:rPr lang="en-US" sz="1400" dirty="0">
                <a:latin typeface="Consolas" panose="020B0609020204030204" pitchFamily="49" charset="0"/>
                <a:cs typeface="Courier New" panose="02070309020205020404" pitchFamily="49" charset="0"/>
              </a:rPr>
              <a:t>(</a:t>
            </a:r>
            <a:r>
              <a:rPr lang="en-US" sz="1400" dirty="0" err="1">
                <a:latin typeface="Consolas" panose="020B0609020204030204" pitchFamily="49" charset="0"/>
                <a:cs typeface="Courier New" panose="02070309020205020404" pitchFamily="49" charset="0"/>
              </a:rPr>
              <a:t>err,doc</a:t>
            </a:r>
            <a:r>
              <a:rPr lang="en-US" sz="1400" dirty="0">
                <a:latin typeface="Consolas" panose="020B0609020204030204" pitchFamily="49" charset="0"/>
                <a:cs typeface="Courier New" panose="02070309020205020404" pitchFamily="49" charset="0"/>
              </a:rPr>
              <a:t>){ doc } )})</a:t>
            </a:r>
            <a:endParaRPr lang="en-US" sz="1600" dirty="0">
              <a:latin typeface="Consolas" panose="020B06090202040302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AAC4D8B7-AF8D-4076-B508-1822F4A0FD73}" type="slidenum">
              <a:rPr lang="en-US" smtClean="0"/>
              <a:t>31</a:t>
            </a:fld>
            <a:endParaRPr lang="en-US"/>
          </a:p>
        </p:txBody>
      </p:sp>
    </p:spTree>
    <p:extLst>
      <p:ext uri="{BB962C8B-B14F-4D97-AF65-F5344CB8AC3E}">
        <p14:creationId xmlns:p14="http://schemas.microsoft.com/office/powerpoint/2010/main" val="18693133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32</a:t>
            </a:fld>
            <a:endParaRPr lang="en-US"/>
          </a:p>
        </p:txBody>
      </p:sp>
    </p:spTree>
    <p:extLst>
      <p:ext uri="{BB962C8B-B14F-4D97-AF65-F5344CB8AC3E}">
        <p14:creationId xmlns:p14="http://schemas.microsoft.com/office/powerpoint/2010/main" val="4294613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33</a:t>
            </a:fld>
            <a:endParaRPr lang="en-US"/>
          </a:p>
        </p:txBody>
      </p:sp>
    </p:spTree>
    <p:extLst>
      <p:ext uri="{BB962C8B-B14F-4D97-AF65-F5344CB8AC3E}">
        <p14:creationId xmlns:p14="http://schemas.microsoft.com/office/powerpoint/2010/main" val="3705677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a:t>
            </a:r>
            <a:r>
              <a:rPr lang="en-US" baseline="0" dirty="0"/>
              <a:t> = </a:t>
            </a:r>
            <a:r>
              <a:rPr lang="en-US" baseline="0" dirty="0" err="1"/>
              <a:t>db.test.find</a:t>
            </a:r>
            <a:r>
              <a:rPr lang="en-US" baseline="0" dirty="0"/>
              <a:t>(); null;  </a:t>
            </a:r>
            <a:r>
              <a:rPr lang="en-US" baseline="0" dirty="0">
                <a:sym typeface="Wingdings" panose="05000000000000000000" pitchFamily="2" charset="2"/>
              </a:rPr>
              <a:t> to stop automatic iteration in shell</a:t>
            </a:r>
          </a:p>
          <a:p>
            <a:r>
              <a:rPr lang="en-US" baseline="0" dirty="0">
                <a:sym typeface="Wingdings" panose="05000000000000000000" pitchFamily="2" charset="2"/>
              </a:rPr>
              <a:t>Now cur is a cursor object which has the following methods: </a:t>
            </a:r>
          </a:p>
          <a:p>
            <a:r>
              <a:rPr lang="en-US" baseline="0" dirty="0">
                <a:sym typeface="Wingdings" panose="05000000000000000000" pitchFamily="2" charset="2"/>
              </a:rPr>
              <a:t>	</a:t>
            </a:r>
            <a:r>
              <a:rPr lang="en-US" baseline="0" dirty="0" err="1">
                <a:sym typeface="Wingdings" panose="05000000000000000000" pitchFamily="2" charset="2"/>
              </a:rPr>
              <a:t>cur.hasNext</a:t>
            </a:r>
            <a:r>
              <a:rPr lang="en-US" baseline="0" dirty="0">
                <a:sym typeface="Wingdings" panose="05000000000000000000" pitchFamily="2" charset="2"/>
              </a:rPr>
              <a:t>()  true/false</a:t>
            </a:r>
          </a:p>
          <a:p>
            <a:r>
              <a:rPr lang="en-US" baseline="0" dirty="0">
                <a:sym typeface="Wingdings" panose="05000000000000000000" pitchFamily="2" charset="2"/>
              </a:rPr>
              <a:t>	</a:t>
            </a:r>
            <a:r>
              <a:rPr lang="en-US" baseline="0" dirty="0" err="1">
                <a:sym typeface="Wingdings" panose="05000000000000000000" pitchFamily="2" charset="2"/>
              </a:rPr>
              <a:t>cur.next</a:t>
            </a:r>
            <a:r>
              <a:rPr lang="en-US" baseline="0" dirty="0">
                <a:sym typeface="Wingdings" panose="05000000000000000000" pitchFamily="2" charset="2"/>
              </a:rPr>
              <a:t>()  document</a:t>
            </a:r>
          </a:p>
          <a:p>
            <a:r>
              <a:rPr lang="en-US" baseline="0" dirty="0">
                <a:sym typeface="Wingdings" panose="05000000000000000000" pitchFamily="2" charset="2"/>
              </a:rPr>
              <a:t>While(</a:t>
            </a:r>
            <a:r>
              <a:rPr lang="en-US" baseline="0" dirty="0" err="1">
                <a:sym typeface="Wingdings" panose="05000000000000000000" pitchFamily="2" charset="2"/>
              </a:rPr>
              <a:t>cur.hasNext</a:t>
            </a:r>
            <a:r>
              <a:rPr lang="en-US" baseline="0" dirty="0">
                <a:sym typeface="Wingdings" panose="05000000000000000000" pitchFamily="2" charset="2"/>
              </a:rPr>
              <a:t>()) </a:t>
            </a:r>
            <a:r>
              <a:rPr lang="en-US" baseline="0" dirty="0" err="1">
                <a:sym typeface="Wingdings" panose="05000000000000000000" pitchFamily="2" charset="2"/>
              </a:rPr>
              <a:t>printjson</a:t>
            </a:r>
            <a:r>
              <a:rPr lang="en-US" baseline="0" dirty="0">
                <a:sym typeface="Wingdings" panose="05000000000000000000" pitchFamily="2" charset="2"/>
              </a:rPr>
              <a:t>(</a:t>
            </a:r>
            <a:r>
              <a:rPr lang="en-US" baseline="0" dirty="0" err="1">
                <a:sym typeface="Wingdings" panose="05000000000000000000" pitchFamily="2" charset="2"/>
              </a:rPr>
              <a:t>cur.next</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34</a:t>
            </a:fld>
            <a:endParaRPr lang="en-US"/>
          </a:p>
        </p:txBody>
      </p:sp>
    </p:spTree>
    <p:extLst>
      <p:ext uri="{BB962C8B-B14F-4D97-AF65-F5344CB8AC3E}">
        <p14:creationId xmlns:p14="http://schemas.microsoft.com/office/powerpoint/2010/main" val="1882598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i="1" dirty="0"/>
              <a:t>(remember cursor object is being built and sent to the server only , to run call </a:t>
            </a:r>
            <a:r>
              <a:rPr lang="en-US" sz="1100" i="1" dirty="0">
                <a:latin typeface="Courier New" panose="02070309020205020404" pitchFamily="49" charset="0"/>
                <a:cs typeface="Courier New" panose="02070309020205020404" pitchFamily="49" charset="0"/>
              </a:rPr>
              <a:t>.each()</a:t>
            </a:r>
            <a:r>
              <a:rPr lang="en-US" i="1" dirty="0"/>
              <a:t>)</a:t>
            </a:r>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35</a:t>
            </a:fld>
            <a:endParaRPr lang="en-US"/>
          </a:p>
        </p:txBody>
      </p:sp>
    </p:spTree>
    <p:extLst>
      <p:ext uri="{BB962C8B-B14F-4D97-AF65-F5344CB8AC3E}">
        <p14:creationId xmlns:p14="http://schemas.microsoft.com/office/powerpoint/2010/main" val="3597590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t>36</a:t>
            </a:fld>
            <a:endParaRPr lang="en-US"/>
          </a:p>
        </p:txBody>
      </p:sp>
    </p:spTree>
    <p:extLst>
      <p:ext uri="{BB962C8B-B14F-4D97-AF65-F5344CB8AC3E}">
        <p14:creationId xmlns:p14="http://schemas.microsoft.com/office/powerpoint/2010/main" val="3402147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doc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'_id'</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calvin</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'age'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aseline="0" dirty="0">
                <a:solidFill>
                  <a:srgbClr val="000000"/>
                </a:solidFill>
                <a:latin typeface="Courier New" panose="02070309020205020404" pitchFamily="49" charset="0"/>
              </a:rPr>
              <a:t> OKAY</a:t>
            </a:r>
          </a:p>
          <a:p>
            <a:endParaRPr lang="en-US" baseline="0" dirty="0">
              <a:solidFill>
                <a:srgbClr val="000000"/>
              </a:solidFill>
              <a:latin typeface="Courier New" panose="02070309020205020404" pitchFamily="49" charset="0"/>
            </a:endParaRPr>
          </a:p>
          <a:p>
            <a:r>
              <a:rPr lang="en-US" baseline="0" dirty="0">
                <a:solidFill>
                  <a:srgbClr val="000000"/>
                </a:solidFill>
                <a:latin typeface="Courier New" panose="02070309020205020404" pitchFamily="49" charset="0"/>
              </a:rPr>
              <a:t>Returns JSON with information about what happened</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37</a:t>
            </a:fld>
            <a:endParaRPr lang="en-US"/>
          </a:p>
        </p:txBody>
      </p:sp>
    </p:spTree>
    <p:extLst>
      <p:ext uri="{BB962C8B-B14F-4D97-AF65-F5344CB8AC3E}">
        <p14:creationId xmlns:p14="http://schemas.microsoft.com/office/powerpoint/2010/main" val="11349314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drop database:   </a:t>
            </a:r>
            <a:r>
              <a:rPr lang="en-US" b="1" dirty="0" err="1"/>
              <a:t>db.dropDatabase</a:t>
            </a:r>
            <a:r>
              <a:rPr lang="en-US" b="1" dirty="0"/>
              <a:t>()</a:t>
            </a:r>
          </a:p>
        </p:txBody>
      </p:sp>
      <p:sp>
        <p:nvSpPr>
          <p:cNvPr id="4" name="Slide Number Placeholder 3"/>
          <p:cNvSpPr>
            <a:spLocks noGrp="1"/>
          </p:cNvSpPr>
          <p:nvPr>
            <p:ph type="sldNum" sz="quarter" idx="10"/>
          </p:nvPr>
        </p:nvSpPr>
        <p:spPr/>
        <p:txBody>
          <a:bodyPr/>
          <a:lstStyle/>
          <a:p>
            <a:fld id="{AAC4D8B7-AF8D-4076-B508-1822F4A0FD73}" type="slidenum">
              <a:rPr lang="en-US" smtClean="0"/>
              <a:t>38</a:t>
            </a:fld>
            <a:endParaRPr lang="en-US"/>
          </a:p>
        </p:txBody>
      </p:sp>
    </p:spTree>
    <p:extLst>
      <p:ext uri="{BB962C8B-B14F-4D97-AF65-F5344CB8AC3E}">
        <p14:creationId xmlns:p14="http://schemas.microsoft.com/office/powerpoint/2010/main" val="547893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39</a:t>
            </a:fld>
            <a:endParaRPr lang="en-US"/>
          </a:p>
        </p:txBody>
      </p:sp>
    </p:spTree>
    <p:extLst>
      <p:ext uri="{BB962C8B-B14F-4D97-AF65-F5344CB8AC3E}">
        <p14:creationId xmlns:p14="http://schemas.microsoft.com/office/powerpoint/2010/main" val="405411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4</a:t>
            </a:fld>
            <a:endParaRPr lang="en-US"/>
          </a:p>
        </p:txBody>
      </p:sp>
    </p:spTree>
    <p:extLst>
      <p:ext uri="{BB962C8B-B14F-4D97-AF65-F5344CB8AC3E}">
        <p14:creationId xmlns:p14="http://schemas.microsoft.com/office/powerpoint/2010/main" val="2313307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Filler: in shell execute the following:</a:t>
            </a:r>
          </a:p>
          <a:p>
            <a:endParaRPr lang="en-US" dirty="0"/>
          </a:p>
          <a:p>
            <a:r>
              <a:rPr lang="en-US" dirty="0"/>
              <a:t>for (</a:t>
            </a:r>
            <a:r>
              <a:rPr lang="en-US" dirty="0" err="1"/>
              <a:t>i</a:t>
            </a:r>
            <a:r>
              <a:rPr lang="en-US" dirty="0"/>
              <a:t>=0; </a:t>
            </a:r>
            <a:r>
              <a:rPr lang="en-US" dirty="0" err="1"/>
              <a:t>i</a:t>
            </a:r>
            <a:r>
              <a:rPr lang="en-US" dirty="0"/>
              <a:t>&lt;1000; </a:t>
            </a:r>
            <a:r>
              <a:rPr lang="en-US" dirty="0" err="1"/>
              <a:t>i</a:t>
            </a:r>
            <a:r>
              <a:rPr lang="en-US" dirty="0"/>
              <a:t>++){ names = ["exam", "essay", "quiz"]; for(j=0; j&lt;3; </a:t>
            </a:r>
            <a:r>
              <a:rPr lang="en-US" dirty="0" err="1"/>
              <a:t>j++</a:t>
            </a:r>
            <a:r>
              <a:rPr lang="en-US" dirty="0"/>
              <a:t>){ </a:t>
            </a:r>
            <a:r>
              <a:rPr lang="en-US" dirty="0" err="1"/>
              <a:t>db.scores.insert</a:t>
            </a:r>
            <a:r>
              <a:rPr lang="en-US" dirty="0"/>
              <a:t>( {"student": </a:t>
            </a:r>
            <a:r>
              <a:rPr lang="en-US" dirty="0" err="1"/>
              <a:t>i</a:t>
            </a:r>
            <a:r>
              <a:rPr lang="en-US" dirty="0"/>
              <a:t>, "type": names[j], "score": </a:t>
            </a:r>
            <a:r>
              <a:rPr lang="en-US" dirty="0" err="1"/>
              <a:t>Math.round</a:t>
            </a:r>
            <a:r>
              <a:rPr lang="en-US" dirty="0"/>
              <a:t>(</a:t>
            </a:r>
            <a:r>
              <a:rPr lang="en-US" dirty="0" err="1"/>
              <a:t>Math.random</a:t>
            </a:r>
            <a:r>
              <a:rPr lang="en-US" dirty="0"/>
              <a:t>()*100)} ); } }</a:t>
            </a:r>
          </a:p>
        </p:txBody>
      </p:sp>
      <p:sp>
        <p:nvSpPr>
          <p:cNvPr id="4" name="Slide Number Placeholder 3"/>
          <p:cNvSpPr>
            <a:spLocks noGrp="1"/>
          </p:cNvSpPr>
          <p:nvPr>
            <p:ph type="sldNum" sz="quarter" idx="10"/>
          </p:nvPr>
        </p:nvSpPr>
        <p:spPr/>
        <p:txBody>
          <a:bodyPr/>
          <a:lstStyle/>
          <a:p>
            <a:fld id="{AAC4D8B7-AF8D-4076-B508-1822F4A0FD73}" type="slidenum">
              <a:rPr lang="en-US" smtClean="0"/>
              <a:t>40</a:t>
            </a:fld>
            <a:endParaRPr lang="en-US"/>
          </a:p>
        </p:txBody>
      </p:sp>
    </p:spTree>
    <p:extLst>
      <p:ext uri="{BB962C8B-B14F-4D97-AF65-F5344CB8AC3E}">
        <p14:creationId xmlns:p14="http://schemas.microsoft.com/office/powerpoint/2010/main" val="30448097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NOTICE SAME KEY IMPLICIT AND </a:t>
            </a:r>
            <a:r>
              <a:rPr lang="en-US" b="1" dirty="0" err="1"/>
              <a:t>and</a:t>
            </a:r>
            <a:r>
              <a:rPr lang="en-US" b="1" baseline="0" dirty="0"/>
              <a:t> OR – for different key refer to $and $or</a:t>
            </a:r>
          </a:p>
          <a:p>
            <a:endParaRPr lang="en-US" baseline="0" dirty="0"/>
          </a:p>
          <a:p>
            <a:r>
              <a:rPr lang="en-US" dirty="0"/>
              <a:t>When a field has text and numbers:</a:t>
            </a:r>
          </a:p>
          <a:p>
            <a:r>
              <a:rPr lang="en-US" dirty="0"/>
              <a:t>If</a:t>
            </a:r>
            <a:r>
              <a:rPr lang="en-US" baseline="0" dirty="0"/>
              <a:t> we compare $</a:t>
            </a:r>
            <a:r>
              <a:rPr lang="en-US" baseline="0" dirty="0" err="1"/>
              <a:t>gt</a:t>
            </a:r>
            <a:r>
              <a:rPr lang="en-US" baseline="0" dirty="0"/>
              <a:t>: “A” will return only text fields in the results and ignore all the numeric fields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we compare $</a:t>
            </a:r>
            <a:r>
              <a:rPr lang="en-US" baseline="0" dirty="0" err="1"/>
              <a:t>gt</a:t>
            </a:r>
            <a:r>
              <a:rPr lang="en-US" baseline="0" dirty="0"/>
              <a:t>:  5    will return only numeric fields in the results and ignore all the string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MongoDB has zero knowledge about locals, so we compare text based on the bytes of the UTF-8 code units (works best on codec-locals)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solidFill>
                  <a:srgbClr val="008000"/>
                </a:solidFill>
                <a:latin typeface="Consolas" panose="020B0609020204030204" pitchFamily="49" charset="0"/>
              </a:rPr>
              <a:t>// return all documents that the name property starts with A, B and C only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return all documents that the name property starts C only (implicit AND)</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41</a:t>
            </a:fld>
            <a:endParaRPr lang="en-US"/>
          </a:p>
        </p:txBody>
      </p:sp>
    </p:spTree>
    <p:extLst>
      <p:ext uri="{BB962C8B-B14F-4D97-AF65-F5344CB8AC3E}">
        <p14:creationId xmlns:p14="http://schemas.microsoft.com/office/powerpoint/2010/main" val="2361854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42</a:t>
            </a:fld>
            <a:endParaRPr lang="en-US"/>
          </a:p>
        </p:txBody>
      </p:sp>
    </p:spTree>
    <p:extLst>
      <p:ext uri="{BB962C8B-B14F-4D97-AF65-F5344CB8AC3E}">
        <p14:creationId xmlns:p14="http://schemas.microsoft.com/office/powerpoint/2010/main" val="445092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43</a:t>
            </a:fld>
            <a:endParaRPr lang="en-US"/>
          </a:p>
        </p:txBody>
      </p:sp>
    </p:spTree>
    <p:extLst>
      <p:ext uri="{BB962C8B-B14F-4D97-AF65-F5344CB8AC3E}">
        <p14:creationId xmlns:p14="http://schemas.microsoft.com/office/powerpoint/2010/main" val="1336403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$or versus $in</a:t>
            </a:r>
          </a:p>
          <a:p>
            <a:r>
              <a:rPr lang="en-US" sz="1200" b="0" i="0" kern="1200" dirty="0">
                <a:solidFill>
                  <a:schemeClr val="tx1"/>
                </a:solidFill>
                <a:effectLst/>
                <a:latin typeface="+mn-lt"/>
                <a:ea typeface="+mn-ea"/>
                <a:cs typeface="+mn-cs"/>
              </a:rPr>
              <a:t>When using $or with &lt;expressions&gt; that are equality checks for the value of the </a:t>
            </a:r>
            <a:r>
              <a:rPr lang="en-US" sz="1200" b="1" i="0" kern="1200" dirty="0">
                <a:solidFill>
                  <a:schemeClr val="tx1"/>
                </a:solidFill>
                <a:effectLst/>
                <a:latin typeface="+mn-lt"/>
                <a:ea typeface="+mn-ea"/>
                <a:cs typeface="+mn-cs"/>
              </a:rPr>
              <a:t>same field</a:t>
            </a:r>
            <a:r>
              <a:rPr lang="en-US" sz="1200" b="0" i="0" kern="1200" dirty="0">
                <a:solidFill>
                  <a:schemeClr val="tx1"/>
                </a:solidFill>
                <a:effectLst/>
                <a:latin typeface="+mn-lt"/>
                <a:ea typeface="+mn-ea"/>
                <a:cs typeface="+mn-cs"/>
              </a:rPr>
              <a:t>, use the </a:t>
            </a:r>
            <a:r>
              <a:rPr lang="en-US" sz="1200" b="1" i="0" u="none" strike="noStrike" kern="1200" dirty="0">
                <a:solidFill>
                  <a:schemeClr val="tx1"/>
                </a:solidFill>
                <a:effectLst/>
                <a:latin typeface="+mn-lt"/>
                <a:ea typeface="+mn-ea"/>
                <a:cs typeface="+mn-cs"/>
                <a:hlinkClick r:id="rId3" tooltip="$in"/>
              </a:rPr>
              <a:t>$in</a:t>
            </a:r>
            <a:r>
              <a:rPr lang="en-US" sz="1200" b="1"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operator instead of the $or operator.</a:t>
            </a:r>
          </a:p>
          <a:p>
            <a:r>
              <a:rPr lang="en-US" sz="1200" b="0" i="0" kern="1200" dirty="0">
                <a:solidFill>
                  <a:schemeClr val="tx1"/>
                </a:solidFill>
                <a:effectLst/>
                <a:latin typeface="+mn-lt"/>
                <a:ea typeface="+mn-ea"/>
                <a:cs typeface="+mn-cs"/>
              </a:rPr>
              <a:t>For example, to select all documents in the inventory collection where the quantity field value equals either 20 </a:t>
            </a:r>
            <a:r>
              <a:rPr lang="en-US" sz="1200" b="0" i="1"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50, use the </a:t>
            </a:r>
            <a:r>
              <a:rPr lang="en-US" sz="1200" b="0" i="0" u="none" strike="noStrike" kern="1200" dirty="0">
                <a:solidFill>
                  <a:schemeClr val="tx1"/>
                </a:solidFill>
                <a:effectLst/>
                <a:latin typeface="+mn-lt"/>
                <a:ea typeface="+mn-ea"/>
                <a:cs typeface="+mn-cs"/>
                <a:hlinkClick r:id="rId3" tooltip="$in"/>
              </a:rPr>
              <a:t>$in</a:t>
            </a:r>
            <a:r>
              <a:rPr lang="en-US" sz="1200" b="0" i="0" kern="1200" dirty="0">
                <a:solidFill>
                  <a:schemeClr val="tx1"/>
                </a:solidFill>
                <a:effectLst/>
                <a:latin typeface="+mn-lt"/>
                <a:ea typeface="+mn-ea"/>
                <a:cs typeface="+mn-cs"/>
              </a:rPr>
              <a:t> operator:</a:t>
            </a:r>
          </a:p>
          <a:p>
            <a:r>
              <a:rPr lang="en-US" sz="1200" b="0" i="0" kern="1200" dirty="0" err="1">
                <a:solidFill>
                  <a:schemeClr val="tx1"/>
                </a:solidFill>
                <a:effectLst/>
                <a:latin typeface="+mn-lt"/>
                <a:ea typeface="+mn-ea"/>
                <a:cs typeface="+mn-cs"/>
              </a:rPr>
              <a:t>db.inventory.find</a:t>
            </a:r>
            <a:r>
              <a:rPr lang="en-US" sz="1200" b="0" i="0" kern="1200" dirty="0">
                <a:solidFill>
                  <a:schemeClr val="tx1"/>
                </a:solidFill>
                <a:effectLst/>
                <a:latin typeface="+mn-lt"/>
                <a:ea typeface="+mn-ea"/>
                <a:cs typeface="+mn-cs"/>
              </a:rPr>
              <a:t> ( { quantity: { $in: [20, 50] } } )</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44</a:t>
            </a:fld>
            <a:endParaRPr lang="en-US"/>
          </a:p>
        </p:txBody>
      </p:sp>
    </p:spTree>
    <p:extLst>
      <p:ext uri="{BB962C8B-B14F-4D97-AF65-F5344CB8AC3E}">
        <p14:creationId xmlns:p14="http://schemas.microsoft.com/office/powerpoint/2010/main" val="1147697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ourier New" panose="02070309020205020404" pitchFamily="49" charset="0"/>
              </a:rPr>
              <a:t>Bad because use $in:</a:t>
            </a:r>
          </a:p>
          <a:p>
            <a:r>
              <a:rPr lang="en-US" sz="1200" b="0" i="0" kern="1200" dirty="0">
                <a:solidFill>
                  <a:schemeClr val="tx1"/>
                </a:solidFill>
                <a:effectLst/>
                <a:latin typeface="+mn-lt"/>
                <a:ea typeface="+mn-ea"/>
                <a:cs typeface="+mn-cs"/>
              </a:rPr>
              <a:t>{ price: { $in: [0.99, 1.99] } }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$or versus $in</a:t>
            </a:r>
          </a:p>
          <a:p>
            <a:r>
              <a:rPr lang="en-US" sz="1200" b="0" i="0" kern="1200" dirty="0">
                <a:solidFill>
                  <a:schemeClr val="tx1"/>
                </a:solidFill>
                <a:effectLst/>
                <a:latin typeface="+mn-lt"/>
                <a:ea typeface="+mn-ea"/>
                <a:cs typeface="+mn-cs"/>
              </a:rPr>
              <a:t>When using $or with &lt;expressions&gt; that are </a:t>
            </a:r>
            <a:r>
              <a:rPr lang="en-US" sz="1200" b="1" i="0" kern="1200" dirty="0">
                <a:solidFill>
                  <a:schemeClr val="tx1"/>
                </a:solidFill>
                <a:effectLst/>
                <a:latin typeface="+mn-lt"/>
                <a:ea typeface="+mn-ea"/>
                <a:cs typeface="+mn-cs"/>
              </a:rPr>
              <a:t>equality</a:t>
            </a:r>
            <a:r>
              <a:rPr lang="en-US" sz="1200" b="0" i="0" kern="1200" dirty="0">
                <a:solidFill>
                  <a:schemeClr val="tx1"/>
                </a:solidFill>
                <a:effectLst/>
                <a:latin typeface="+mn-lt"/>
                <a:ea typeface="+mn-ea"/>
                <a:cs typeface="+mn-cs"/>
              </a:rPr>
              <a:t> checks for the value of the same field, use the </a:t>
            </a:r>
            <a:r>
              <a:rPr lang="en-US" sz="1200" b="1" i="0" u="none" strike="noStrike" kern="1200" dirty="0">
                <a:solidFill>
                  <a:schemeClr val="tx1"/>
                </a:solidFill>
                <a:effectLst/>
                <a:latin typeface="+mn-lt"/>
                <a:ea typeface="+mn-ea"/>
                <a:cs typeface="+mn-cs"/>
                <a:hlinkClick r:id="rId3" tooltip="$in"/>
              </a:rPr>
              <a:t>$in</a:t>
            </a:r>
            <a:r>
              <a:rPr lang="en-US" sz="1200" b="1"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operator instead of the $or operator.</a:t>
            </a:r>
          </a:p>
          <a:p>
            <a:r>
              <a:rPr lang="en-US" sz="1200" b="0" i="0" kern="1200" dirty="0">
                <a:solidFill>
                  <a:schemeClr val="tx1"/>
                </a:solidFill>
                <a:effectLst/>
                <a:latin typeface="+mn-lt"/>
                <a:ea typeface="+mn-ea"/>
                <a:cs typeface="+mn-cs"/>
              </a:rPr>
              <a:t>For example, to select all documents in the inventory collection where the quantity field value equals either 20 </a:t>
            </a:r>
            <a:r>
              <a:rPr lang="en-US" sz="1200" b="0" i="1"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50, use the </a:t>
            </a:r>
            <a:r>
              <a:rPr lang="en-US" sz="1200" b="0" i="0" u="none" strike="noStrike" kern="1200" dirty="0">
                <a:solidFill>
                  <a:schemeClr val="tx1"/>
                </a:solidFill>
                <a:effectLst/>
                <a:latin typeface="+mn-lt"/>
                <a:ea typeface="+mn-ea"/>
                <a:cs typeface="+mn-cs"/>
                <a:hlinkClick r:id="rId3" tooltip="$in"/>
              </a:rPr>
              <a:t>$in</a:t>
            </a:r>
            <a:r>
              <a:rPr lang="en-US" sz="1200" b="0" i="0" kern="1200" dirty="0">
                <a:solidFill>
                  <a:schemeClr val="tx1"/>
                </a:solidFill>
                <a:effectLst/>
                <a:latin typeface="+mn-lt"/>
                <a:ea typeface="+mn-ea"/>
                <a:cs typeface="+mn-cs"/>
              </a:rPr>
              <a:t> operator:</a:t>
            </a:r>
          </a:p>
          <a:p>
            <a:r>
              <a:rPr lang="en-US" sz="1200" b="0" i="0" kern="1200" dirty="0" err="1">
                <a:solidFill>
                  <a:schemeClr val="tx1"/>
                </a:solidFill>
                <a:effectLst/>
                <a:latin typeface="+mn-lt"/>
                <a:ea typeface="+mn-ea"/>
                <a:cs typeface="+mn-cs"/>
              </a:rPr>
              <a:t>db.inventory.find</a:t>
            </a:r>
            <a:r>
              <a:rPr lang="en-US" sz="1200" b="0" i="0" kern="1200" dirty="0">
                <a:solidFill>
                  <a:schemeClr val="tx1"/>
                </a:solidFill>
                <a:effectLst/>
                <a:latin typeface="+mn-lt"/>
                <a:ea typeface="+mn-ea"/>
                <a:cs typeface="+mn-cs"/>
              </a:rPr>
              <a:t> ( { quantity: { $in: [20, 50] } }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C4D8B7-AF8D-4076-B508-1822F4A0FD73}" type="slidenum">
              <a:rPr lang="en-US" smtClean="0"/>
              <a:t>45</a:t>
            </a:fld>
            <a:endParaRPr lang="en-US"/>
          </a:p>
        </p:txBody>
      </p:sp>
    </p:spTree>
    <p:extLst>
      <p:ext uri="{BB962C8B-B14F-4D97-AF65-F5344CB8AC3E}">
        <p14:creationId xmlns:p14="http://schemas.microsoft.com/office/powerpoint/2010/main" val="3954696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46</a:t>
            </a:fld>
            <a:endParaRPr lang="en-US"/>
          </a:p>
        </p:txBody>
      </p:sp>
    </p:spTree>
    <p:extLst>
      <p:ext uri="{BB962C8B-B14F-4D97-AF65-F5344CB8AC3E}">
        <p14:creationId xmlns:p14="http://schemas.microsoft.com/office/powerpoint/2010/main" val="4195887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JS will construct an object and the property price cannot be mentioned twice! So the second condition will replace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Courier New" panose="02070309020205020404" pitchFamily="49" charset="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urier New" panose="02070309020205020404" pitchFamily="49" charset="0"/>
                <a:sym typeface="Wingdings" panose="05000000000000000000" pitchFamily="2" charset="2"/>
              </a:rPr>
              <a:t> Find all documents with price less than 60</a:t>
            </a:r>
          </a:p>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47</a:t>
            </a:fld>
            <a:endParaRPr lang="en-US"/>
          </a:p>
        </p:txBody>
      </p:sp>
    </p:spTree>
    <p:extLst>
      <p:ext uri="{BB962C8B-B14F-4D97-AF65-F5344CB8AC3E}">
        <p14:creationId xmlns:p14="http://schemas.microsoft.com/office/powerpoint/2010/main" val="1178408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all queries work only if the field exists. If not the document will be ignored. Kind of exists: true</a:t>
            </a:r>
          </a:p>
        </p:txBody>
      </p:sp>
      <p:sp>
        <p:nvSpPr>
          <p:cNvPr id="4" name="Slide Number Placeholder 3"/>
          <p:cNvSpPr>
            <a:spLocks noGrp="1"/>
          </p:cNvSpPr>
          <p:nvPr>
            <p:ph type="sldNum" sz="quarter" idx="10"/>
          </p:nvPr>
        </p:nvSpPr>
        <p:spPr/>
        <p:txBody>
          <a:bodyPr/>
          <a:lstStyle/>
          <a:p>
            <a:fld id="{EDA3AFCA-9F88-4901-B26C-398C7844979C}" type="slidenum">
              <a:rPr lang="en-US" smtClean="0"/>
              <a:t>48</a:t>
            </a:fld>
            <a:endParaRPr lang="en-US"/>
          </a:p>
        </p:txBody>
      </p:sp>
    </p:spTree>
    <p:extLst>
      <p:ext uri="{BB962C8B-B14F-4D97-AF65-F5344CB8AC3E}">
        <p14:creationId xmlns:p14="http://schemas.microsoft.com/office/powerpoint/2010/main" val="15944843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In order to display a blog post with its comments and tags, how many tables will need to be accessed?</a:t>
            </a:r>
            <a:r>
              <a:rPr lang="en-US" sz="1200" baseline="0" dirty="0"/>
              <a:t>   </a:t>
            </a:r>
            <a:r>
              <a:rPr lang="en-US" dirty="0"/>
              <a:t>All 6 tables!</a:t>
            </a:r>
          </a:p>
        </p:txBody>
      </p:sp>
      <p:sp>
        <p:nvSpPr>
          <p:cNvPr id="4" name="Slide Number Placeholder 3"/>
          <p:cNvSpPr>
            <a:spLocks noGrp="1"/>
          </p:cNvSpPr>
          <p:nvPr>
            <p:ph type="sldNum" sz="quarter" idx="10"/>
          </p:nvPr>
        </p:nvSpPr>
        <p:spPr/>
        <p:txBody>
          <a:bodyPr/>
          <a:lstStyle/>
          <a:p>
            <a:fld id="{AAC4D8B7-AF8D-4076-B508-1822F4A0FD73}" type="slidenum">
              <a:rPr lang="en-US" smtClean="0"/>
              <a:t>49</a:t>
            </a:fld>
            <a:endParaRPr lang="en-US"/>
          </a:p>
        </p:txBody>
      </p:sp>
    </p:spTree>
    <p:extLst>
      <p:ext uri="{BB962C8B-B14F-4D97-AF65-F5344CB8AC3E}">
        <p14:creationId xmlns:p14="http://schemas.microsoft.com/office/powerpoint/2010/main" val="405669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2668530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document schema that we proposed for the blog, how many collections would we need to access to display the blog home page? One only!</a:t>
            </a:r>
          </a:p>
        </p:txBody>
      </p:sp>
      <p:sp>
        <p:nvSpPr>
          <p:cNvPr id="4" name="Slide Number Placeholder 3"/>
          <p:cNvSpPr>
            <a:spLocks noGrp="1"/>
          </p:cNvSpPr>
          <p:nvPr>
            <p:ph type="sldNum" sz="quarter" idx="10"/>
          </p:nvPr>
        </p:nvSpPr>
        <p:spPr/>
        <p:txBody>
          <a:bodyPr/>
          <a:lstStyle/>
          <a:p>
            <a:fld id="{AAC4D8B7-AF8D-4076-B508-1822F4A0FD73}" type="slidenum">
              <a:rPr lang="en-US" smtClean="0"/>
              <a:t>50</a:t>
            </a:fld>
            <a:endParaRPr lang="en-US"/>
          </a:p>
        </p:txBody>
      </p:sp>
    </p:spTree>
    <p:extLst>
      <p:ext uri="{BB962C8B-B14F-4D97-AF65-F5344CB8AC3E}">
        <p14:creationId xmlns:p14="http://schemas.microsoft.com/office/powerpoint/2010/main" val="3676548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Remember the key features of MongoDB:</a:t>
            </a:r>
          </a:p>
          <a:p>
            <a:pPr lvl="1"/>
            <a:r>
              <a:rPr lang="en-US" dirty="0"/>
              <a:t>Rich documents (arrays, other documents)</a:t>
            </a:r>
          </a:p>
          <a:p>
            <a:pPr lvl="1"/>
            <a:r>
              <a:rPr lang="en-US" dirty="0"/>
              <a:t>Embed data (pre-joins)</a:t>
            </a:r>
          </a:p>
          <a:p>
            <a:pPr lvl="1"/>
            <a:r>
              <a:rPr lang="en-US" dirty="0"/>
              <a:t>No constrains (no FK)</a:t>
            </a:r>
          </a:p>
          <a:p>
            <a:pPr lvl="1"/>
            <a:r>
              <a:rPr lang="en-US" dirty="0"/>
              <a:t>Atomic operations within one document (No transactions)</a:t>
            </a:r>
          </a:p>
          <a:p>
            <a:pPr lvl="1"/>
            <a:r>
              <a:rPr lang="en-US" dirty="0"/>
              <a:t>No declared schema</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51</a:t>
            </a:fld>
            <a:endParaRPr lang="en-US"/>
          </a:p>
        </p:txBody>
      </p:sp>
    </p:spTree>
    <p:extLst>
      <p:ext uri="{BB962C8B-B14F-4D97-AF65-F5344CB8AC3E}">
        <p14:creationId xmlns:p14="http://schemas.microsoft.com/office/powerpoint/2010/main" val="24500534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will not modify the DB.</a:t>
            </a:r>
            <a:r>
              <a:rPr lang="en-US" baseline="0" dirty="0"/>
              <a:t> Mongo is designed to be schema free! Each document CAN have its own structure.</a:t>
            </a:r>
          </a:p>
          <a:p>
            <a:pPr marL="228600" indent="-228600">
              <a:buAutoNum type="arabicPeriod"/>
            </a:pPr>
            <a:r>
              <a:rPr lang="en-US" baseline="0" dirty="0"/>
              <a:t>Again, Schema free DB means we can redesign and extend with no problems</a:t>
            </a:r>
          </a:p>
          <a:p>
            <a:pPr marL="228600" indent="-228600">
              <a:buAutoNum type="arabicPeriod"/>
            </a:pPr>
            <a:r>
              <a:rPr lang="en-US" dirty="0"/>
              <a:t>Mongo</a:t>
            </a:r>
            <a:r>
              <a:rPr lang="en-US" baseline="0" dirty="0"/>
              <a:t> is in opposition to the third rule, as we tend to design our data based on how we access them!</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52</a:t>
            </a:fld>
            <a:endParaRPr lang="en-US"/>
          </a:p>
        </p:txBody>
      </p:sp>
    </p:spTree>
    <p:extLst>
      <p:ext uri="{BB962C8B-B14F-4D97-AF65-F5344CB8AC3E}">
        <p14:creationId xmlns:p14="http://schemas.microsoft.com/office/powerpoint/2010/main" val="3833907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53</a:t>
            </a:fld>
            <a:endParaRPr lang="en-US"/>
          </a:p>
        </p:txBody>
      </p:sp>
    </p:spTree>
    <p:extLst>
      <p:ext uri="{BB962C8B-B14F-4D97-AF65-F5344CB8AC3E}">
        <p14:creationId xmlns:p14="http://schemas.microsoft.com/office/powerpoint/2010/main" val="34930537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54</a:t>
            </a:fld>
            <a:endParaRPr lang="en-US"/>
          </a:p>
        </p:txBody>
      </p:sp>
    </p:spTree>
    <p:extLst>
      <p:ext uri="{BB962C8B-B14F-4D97-AF65-F5344CB8AC3E}">
        <p14:creationId xmlns:p14="http://schemas.microsoft.com/office/powerpoint/2010/main" val="521697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55</a:t>
            </a:fld>
            <a:endParaRPr lang="en-US"/>
          </a:p>
        </p:txBody>
      </p:sp>
    </p:spTree>
    <p:extLst>
      <p:ext uri="{BB962C8B-B14F-4D97-AF65-F5344CB8AC3E}">
        <p14:creationId xmlns:p14="http://schemas.microsoft.com/office/powerpoint/2010/main" val="874623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Linking</a:t>
            </a:r>
            <a:r>
              <a:rPr lang="en-US" dirty="0"/>
              <a:t>: Two collections with shared IDs</a:t>
            </a:r>
          </a:p>
          <a:p>
            <a:r>
              <a:rPr lang="en-US" b="1" dirty="0"/>
              <a:t>Embed</a:t>
            </a:r>
            <a:r>
              <a:rPr lang="en-US" dirty="0"/>
              <a:t>: One collection that has all information</a:t>
            </a:r>
          </a:p>
        </p:txBody>
      </p:sp>
      <p:sp>
        <p:nvSpPr>
          <p:cNvPr id="4" name="Slide Number Placeholder 3"/>
          <p:cNvSpPr>
            <a:spLocks noGrp="1"/>
          </p:cNvSpPr>
          <p:nvPr>
            <p:ph type="sldNum" sz="quarter" idx="10"/>
          </p:nvPr>
        </p:nvSpPr>
        <p:spPr/>
        <p:txBody>
          <a:bodyPr/>
          <a:lstStyle/>
          <a:p>
            <a:fld id="{AAC4D8B7-AF8D-4076-B508-1822F4A0FD73}" type="slidenum">
              <a:rPr lang="en-US" smtClean="0"/>
              <a:t>56</a:t>
            </a:fld>
            <a:endParaRPr lang="en-US"/>
          </a:p>
        </p:txBody>
      </p:sp>
    </p:spTree>
    <p:extLst>
      <p:ext uri="{BB962C8B-B14F-4D97-AF65-F5344CB8AC3E}">
        <p14:creationId xmlns:p14="http://schemas.microsoft.com/office/powerpoint/2010/main" val="2145595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57</a:t>
            </a:fld>
            <a:endParaRPr lang="en-US"/>
          </a:p>
        </p:txBody>
      </p:sp>
    </p:spTree>
    <p:extLst>
      <p:ext uri="{BB962C8B-B14F-4D97-AF65-F5344CB8AC3E}">
        <p14:creationId xmlns:p14="http://schemas.microsoft.com/office/powerpoint/2010/main" val="33411951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58</a:t>
            </a:fld>
            <a:endParaRPr lang="en-US"/>
          </a:p>
        </p:txBody>
      </p:sp>
    </p:spTree>
    <p:extLst>
      <p:ext uri="{BB962C8B-B14F-4D97-AF65-F5344CB8AC3E}">
        <p14:creationId xmlns:p14="http://schemas.microsoft.com/office/powerpoint/2010/main" val="656468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59</a:t>
            </a:fld>
            <a:endParaRPr lang="en-US"/>
          </a:p>
        </p:txBody>
      </p:sp>
    </p:spTree>
    <p:extLst>
      <p:ext uri="{BB962C8B-B14F-4D97-AF65-F5344CB8AC3E}">
        <p14:creationId xmlns:p14="http://schemas.microsoft.com/office/powerpoint/2010/main" val="132410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6</a:t>
            </a:fld>
            <a:endParaRPr lang="en-US"/>
          </a:p>
        </p:txBody>
      </p:sp>
    </p:spTree>
    <p:extLst>
      <p:ext uri="{BB962C8B-B14F-4D97-AF65-F5344CB8AC3E}">
        <p14:creationId xmlns:p14="http://schemas.microsoft.com/office/powerpoint/2010/main" val="15536600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start an "image" it becomes a </a:t>
            </a:r>
            <a:r>
              <a:rPr lang="en-US"/>
              <a:t>"container"</a:t>
            </a:r>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60</a:t>
            </a:fld>
            <a:endParaRPr lang="en-US"/>
          </a:p>
        </p:txBody>
      </p:sp>
    </p:spTree>
    <p:extLst>
      <p:ext uri="{BB962C8B-B14F-4D97-AF65-F5344CB8AC3E}">
        <p14:creationId xmlns:p14="http://schemas.microsoft.com/office/powerpoint/2010/main" val="34969090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61</a:t>
            </a:fld>
            <a:endParaRPr lang="en-US"/>
          </a:p>
        </p:txBody>
      </p:sp>
    </p:spTree>
    <p:extLst>
      <p:ext uri="{BB962C8B-B14F-4D97-AF65-F5344CB8AC3E}">
        <p14:creationId xmlns:p14="http://schemas.microsoft.com/office/powerpoint/2010/main" val="26344904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62</a:t>
            </a:fld>
            <a:endParaRPr lang="en-US"/>
          </a:p>
        </p:txBody>
      </p:sp>
    </p:spTree>
    <p:extLst>
      <p:ext uri="{BB962C8B-B14F-4D97-AF65-F5344CB8AC3E}">
        <p14:creationId xmlns:p14="http://schemas.microsoft.com/office/powerpoint/2010/main" val="20098069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63</a:t>
            </a:fld>
            <a:endParaRPr lang="en-US"/>
          </a:p>
        </p:txBody>
      </p:sp>
    </p:spTree>
    <p:extLst>
      <p:ext uri="{BB962C8B-B14F-4D97-AF65-F5344CB8AC3E}">
        <p14:creationId xmlns:p14="http://schemas.microsoft.com/office/powerpoint/2010/main" val="10189935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https://hub.docker.com/</a:t>
            </a:r>
          </a:p>
          <a:p>
            <a:endParaRPr lang="en-US" dirty="0"/>
          </a:p>
          <a:p>
            <a:r>
              <a:rPr lang="en-US" dirty="0" err="1"/>
              <a:t>rmi</a:t>
            </a:r>
            <a:r>
              <a:rPr lang="en-US" dirty="0"/>
              <a:t> </a:t>
            </a:r>
            <a:r>
              <a:rPr lang="en-US" dirty="0" err="1"/>
              <a:t>remore</a:t>
            </a:r>
            <a:r>
              <a:rPr lang="en-US" dirty="0"/>
              <a:t> image</a:t>
            </a:r>
          </a:p>
          <a:p>
            <a:r>
              <a:rPr lang="en-US" dirty="0" err="1"/>
              <a:t>ps</a:t>
            </a:r>
            <a:r>
              <a:rPr lang="en-US" dirty="0"/>
              <a:t> list containers (-a all = </a:t>
            </a:r>
            <a:r>
              <a:rPr lang="en-US" sz="1200" b="0" i="0" kern="1200" dirty="0">
                <a:solidFill>
                  <a:schemeClr val="tx1"/>
                </a:solidFill>
                <a:effectLst/>
                <a:latin typeface="+mn-lt"/>
                <a:ea typeface="+mn-ea"/>
                <a:cs typeface="+mn-cs"/>
              </a:rPr>
              <a:t>Show all containers (default shows just running))</a:t>
            </a:r>
            <a:endParaRPr lang="en-US" dirty="0"/>
          </a:p>
          <a:p>
            <a:r>
              <a:rPr lang="en-US" dirty="0"/>
              <a:t>-d detach (</a:t>
            </a:r>
            <a:r>
              <a:rPr lang="en-US" sz="1200" b="0" i="0" kern="1200" dirty="0">
                <a:solidFill>
                  <a:schemeClr val="tx1"/>
                </a:solidFill>
                <a:effectLst/>
                <a:latin typeface="+mn-lt"/>
                <a:ea typeface="+mn-ea"/>
                <a:cs typeface="+mn-cs"/>
              </a:rPr>
              <a:t>Run container in background and print container ID)</a:t>
            </a:r>
            <a:endParaRPr lang="en-US" dirty="0"/>
          </a:p>
          <a:p>
            <a:r>
              <a:rPr lang="en-US" dirty="0"/>
              <a:t>-p publish to port</a:t>
            </a:r>
          </a:p>
        </p:txBody>
      </p:sp>
      <p:sp>
        <p:nvSpPr>
          <p:cNvPr id="4" name="Slide Number Placeholder 3"/>
          <p:cNvSpPr>
            <a:spLocks noGrp="1"/>
          </p:cNvSpPr>
          <p:nvPr>
            <p:ph type="sldNum" sz="quarter" idx="10"/>
          </p:nvPr>
        </p:nvSpPr>
        <p:spPr/>
        <p:txBody>
          <a:bodyPr/>
          <a:lstStyle/>
          <a:p>
            <a:fld id="{EDA3AFCA-9F88-4901-B26C-398C7844979C}" type="slidenum">
              <a:rPr lang="en-US" smtClean="0"/>
              <a:t>64</a:t>
            </a:fld>
            <a:endParaRPr lang="en-US"/>
          </a:p>
        </p:txBody>
      </p:sp>
    </p:spTree>
    <p:extLst>
      <p:ext uri="{BB962C8B-B14F-4D97-AF65-F5344CB8AC3E}">
        <p14:creationId xmlns:p14="http://schemas.microsoft.com/office/powerpoint/2010/main" val="9642767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suggested indexes you must have for your collections</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65</a:t>
            </a:fld>
            <a:endParaRPr lang="en-US"/>
          </a:p>
        </p:txBody>
      </p:sp>
    </p:spTree>
    <p:extLst>
      <p:ext uri="{BB962C8B-B14F-4D97-AF65-F5344CB8AC3E}">
        <p14:creationId xmlns:p14="http://schemas.microsoft.com/office/powerpoint/2010/main" val="31370450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66</a:t>
            </a:fld>
            <a:endParaRPr lang="en-US"/>
          </a:p>
        </p:txBody>
      </p:sp>
    </p:spTree>
    <p:extLst>
      <p:ext uri="{BB962C8B-B14F-4D97-AF65-F5344CB8AC3E}">
        <p14:creationId xmlns:p14="http://schemas.microsoft.com/office/powerpoint/2010/main" val="40484021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67</a:t>
            </a:fld>
            <a:endParaRPr lang="en-US"/>
          </a:p>
        </p:txBody>
      </p:sp>
    </p:spTree>
    <p:extLst>
      <p:ext uri="{BB962C8B-B14F-4D97-AF65-F5344CB8AC3E}">
        <p14:creationId xmlns:p14="http://schemas.microsoft.com/office/powerpoint/2010/main" val="2551067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7</a:t>
            </a:fld>
            <a:endParaRPr lang="en-US"/>
          </a:p>
        </p:txBody>
      </p:sp>
    </p:spTree>
    <p:extLst>
      <p:ext uri="{BB962C8B-B14F-4D97-AF65-F5344CB8AC3E}">
        <p14:creationId xmlns:p14="http://schemas.microsoft.com/office/powerpoint/2010/main" val="32458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https://blog.michaelckennedy.net/2010/04/29/mongodb-vs-sql-server-2008-performance-showdown/</a:t>
            </a:r>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248301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add many server to relational</a:t>
            </a:r>
            <a:r>
              <a:rPr lang="en-US" baseline="0" dirty="0"/>
              <a:t> </a:t>
            </a:r>
            <a:r>
              <a:rPr lang="en-US" dirty="0"/>
              <a:t>DMBS we could achieve performance</a:t>
            </a:r>
            <a:r>
              <a:rPr lang="en-US" baseline="0" dirty="0"/>
              <a:t> but they are not scalable.</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9</a:t>
            </a:fld>
            <a:endParaRPr lang="en-US"/>
          </a:p>
        </p:txBody>
      </p:sp>
    </p:spTree>
    <p:extLst>
      <p:ext uri="{BB962C8B-B14F-4D97-AF65-F5344CB8AC3E}">
        <p14:creationId xmlns:p14="http://schemas.microsoft.com/office/powerpoint/2010/main" val="280875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81ED3C-CC80-4E2D-9327-559C31806E08}"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59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0B6CA-9987-47A2-8C57-ABCD6ADE40B9}"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34338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3021-BA4D-4FB9-9E13-553D3B9DA63A}"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2164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F20D4-DA14-47B4-8F09-29CB956D7CBA}"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37161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29415-3156-4C34-B66E-311B49975953}"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7952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0F775-9166-4A28-AF9A-B14DBB9D34D4}"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97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5467D7-265A-4F7A-9ADA-EACCFCFCF1E9}" type="datetime1">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585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66F44-C6D0-46C2-963E-01194C23B1BB}" type="datetime1">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8315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7D97E-1DCB-4FD4-82EE-83BC7DED7FED}" type="datetime1">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2350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81A712-BAC5-492D-B72E-B648D7F9819C}"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82185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62964B-0C31-4D39-8BB1-727734B15BFA}"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416218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21B75-4314-415A-836D-1FE59145F269}" type="datetime1">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7D68-7806-41C0-A50B-13413955851C}" type="slidenum">
              <a:rPr lang="en-US" smtClean="0"/>
              <a:t>‹#›</a:t>
            </a:fld>
            <a:endParaRPr lang="en-US"/>
          </a:p>
        </p:txBody>
      </p:sp>
    </p:spTree>
    <p:extLst>
      <p:ext uri="{BB962C8B-B14F-4D97-AF65-F5344CB8AC3E}">
        <p14:creationId xmlns:p14="http://schemas.microsoft.com/office/powerpoint/2010/main" val="31347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mongodb.com/products/compas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ongodb.com/manual/reference/operator/query/type/#op._S_typ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mailto:auth1@gmail.co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mailto:auth2@gmail.com"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marketplace.visualstudio.com/itemdetails?itemName=humao.rest-clien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0562" y="28348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CS418 Databases and Software Development</a:t>
            </a:r>
          </a:p>
          <a:p>
            <a:r>
              <a:rPr lang="en-US" b="1" dirty="0"/>
              <a:t>Maharishi International University</a:t>
            </a:r>
          </a:p>
          <a:p>
            <a:r>
              <a:rPr lang="en-US" b="1" dirty="0"/>
              <a:t>Department of Computer Science</a:t>
            </a:r>
          </a:p>
          <a:p>
            <a:endParaRPr lang="en-US" dirty="0"/>
          </a:p>
        </p:txBody>
      </p:sp>
      <p:sp>
        <p:nvSpPr>
          <p:cNvPr id="5" name="TextBox 4"/>
          <p:cNvSpPr txBox="1"/>
          <p:nvPr/>
        </p:nvSpPr>
        <p:spPr>
          <a:xfrm>
            <a:off x="1062681" y="4736757"/>
            <a:ext cx="9901881" cy="1015663"/>
          </a:xfrm>
          <a:prstGeom prst="rect">
            <a:avLst/>
          </a:prstGeom>
          <a:noFill/>
        </p:spPr>
        <p:txBody>
          <a:bodyPr wrap="square" rtlCol="0">
            <a:spAutoFit/>
          </a:bodyPr>
          <a:lstStyle/>
          <a:p>
            <a:r>
              <a:rPr lang="en-US" sz="1200" dirty="0"/>
              <a:t>Except where otherwise noted, the contents of this document are Copyrighted. All rights reserved. Any redistribution, reproduction, transmission, or storage of part or all of the contents in any form is prohibited without the author's expressed written permission. Slides have been modified for Maharishi University of Management Computer Science course CS572. Credit goes to: Andrew </a:t>
            </a:r>
            <a:r>
              <a:rPr lang="en-US" sz="1200" dirty="0" err="1"/>
              <a:t>Erlichson</a:t>
            </a:r>
            <a:r>
              <a:rPr lang="en-US" sz="1200" dirty="0"/>
              <a:t>, Shaun </a:t>
            </a:r>
            <a:r>
              <a:rPr lang="en-US" sz="1200" dirty="0" err="1"/>
              <a:t>Verch</a:t>
            </a:r>
            <a:r>
              <a:rPr lang="en-US" sz="1200" dirty="0"/>
              <a:t>, Richard </a:t>
            </a:r>
            <a:r>
              <a:rPr lang="en-US" sz="1200" dirty="0" err="1"/>
              <a:t>Kreuter</a:t>
            </a:r>
            <a:r>
              <a:rPr lang="en-US" sz="1200" dirty="0"/>
              <a:t>.</a:t>
            </a:r>
          </a:p>
          <a:p>
            <a:br>
              <a:rPr lang="en-US" sz="1200" dirty="0"/>
            </a:b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259" y="1077049"/>
            <a:ext cx="5726723" cy="1511734"/>
          </a:xfrm>
          <a:prstGeom prst="rect">
            <a:avLst/>
          </a:prstGeom>
        </p:spPr>
      </p:pic>
      <p:sp>
        <p:nvSpPr>
          <p:cNvPr id="2" name="Slide Number Placeholder 1">
            <a:extLst>
              <a:ext uri="{FF2B5EF4-FFF2-40B4-BE49-F238E27FC236}">
                <a16:creationId xmlns:a16="http://schemas.microsoft.com/office/drawing/2014/main" id="{FDAEDF8C-8563-419C-82A2-2CA8D4DF0784}"/>
              </a:ext>
            </a:extLst>
          </p:cNvPr>
          <p:cNvSpPr>
            <a:spLocks noGrp="1"/>
          </p:cNvSpPr>
          <p:nvPr>
            <p:ph type="sldNum" sz="quarter" idx="12"/>
          </p:nvPr>
        </p:nvSpPr>
        <p:spPr/>
        <p:txBody>
          <a:bodyPr/>
          <a:lstStyle/>
          <a:p>
            <a:fld id="{8A8A7D68-7806-41C0-A50B-13413955851C}" type="slidenum">
              <a:rPr lang="en-US" smtClean="0"/>
              <a:t>1</a:t>
            </a:fld>
            <a:endParaRPr lang="en-US"/>
          </a:p>
        </p:txBody>
      </p:sp>
    </p:spTree>
    <p:extLst>
      <p:ext uri="{BB962C8B-B14F-4D97-AF65-F5344CB8AC3E}">
        <p14:creationId xmlns:p14="http://schemas.microsoft.com/office/powerpoint/2010/main" val="157464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Advantages of NoSQL</a:t>
            </a:r>
          </a:p>
        </p:txBody>
      </p:sp>
      <p:sp>
        <p:nvSpPr>
          <p:cNvPr id="3" name="Content Placeholder 2"/>
          <p:cNvSpPr>
            <a:spLocks noGrp="1"/>
          </p:cNvSpPr>
          <p:nvPr>
            <p:ph idx="1"/>
          </p:nvPr>
        </p:nvSpPr>
        <p:spPr>
          <a:xfrm>
            <a:off x="838200" y="1825625"/>
            <a:ext cx="10515600" cy="4351338"/>
          </a:xfrm>
        </p:spPr>
        <p:txBody>
          <a:bodyPr>
            <a:noAutofit/>
          </a:bodyPr>
          <a:lstStyle/>
          <a:p>
            <a:r>
              <a:rPr lang="en-US" b="1" dirty="0"/>
              <a:t>Transparent Scaling</a:t>
            </a:r>
            <a:endParaRPr lang="en-US" dirty="0"/>
          </a:p>
          <a:p>
            <a:r>
              <a:rPr lang="en-US" b="1" dirty="0"/>
              <a:t>Significantly cheaper </a:t>
            </a:r>
            <a:r>
              <a:rPr lang="en-US" dirty="0"/>
              <a:t>to scale with commodity hardware</a:t>
            </a:r>
          </a:p>
          <a:p>
            <a:r>
              <a:rPr lang="en-US" b="1" dirty="0"/>
              <a:t>Less Management</a:t>
            </a:r>
            <a:r>
              <a:rPr lang="en-US" dirty="0"/>
              <a:t> than RDBMS</a:t>
            </a:r>
          </a:p>
          <a:p>
            <a:r>
              <a:rPr lang="en-US" b="1" dirty="0"/>
              <a:t>Unlimited Space </a:t>
            </a:r>
            <a:r>
              <a:rPr lang="en-US" dirty="0"/>
              <a:t>with cloud solutions</a:t>
            </a:r>
          </a:p>
          <a:p>
            <a:r>
              <a:rPr lang="en-US" b="1" dirty="0"/>
              <a:t>Performance </a:t>
            </a:r>
            <a:r>
              <a:rPr lang="en-US" dirty="0"/>
              <a:t>as embedded data models reduces I/O activity on DB</a:t>
            </a:r>
          </a:p>
          <a:p>
            <a:r>
              <a:rPr lang="en-US" b="1" dirty="0"/>
              <a:t>Depth of Functionality </a:t>
            </a:r>
            <a:r>
              <a:rPr lang="en-US" dirty="0"/>
              <a:t>Aggregation framework, Text Search, Geospatial Queries</a:t>
            </a:r>
          </a:p>
          <a:p>
            <a:r>
              <a:rPr lang="en-US" b="1" dirty="0"/>
              <a:t>Support for Multiple Storage Engines </a:t>
            </a:r>
            <a:r>
              <a:rPr lang="en-US" dirty="0"/>
              <a:t>such as WiredTiger Storage Engine (default) and MMAPv1 Storage Engine</a:t>
            </a:r>
          </a:p>
          <a:p>
            <a:endParaRPr lang="en-US" dirty="0"/>
          </a:p>
          <a:p>
            <a:endParaRPr lang="en-US" dirty="0"/>
          </a:p>
        </p:txBody>
      </p:sp>
      <p:sp>
        <p:nvSpPr>
          <p:cNvPr id="5" name="Slide Number Placeholder 4">
            <a:extLst>
              <a:ext uri="{FF2B5EF4-FFF2-40B4-BE49-F238E27FC236}">
                <a16:creationId xmlns:a16="http://schemas.microsoft.com/office/drawing/2014/main" id="{B6A88FBA-6306-43C5-961C-01D7074585BF}"/>
              </a:ext>
            </a:extLst>
          </p:cNvPr>
          <p:cNvSpPr>
            <a:spLocks noGrp="1"/>
          </p:cNvSpPr>
          <p:nvPr>
            <p:ph type="sldNum" sz="quarter" idx="12"/>
          </p:nvPr>
        </p:nvSpPr>
        <p:spPr/>
        <p:txBody>
          <a:bodyPr/>
          <a:lstStyle/>
          <a:p>
            <a:fld id="{8A8A7D68-7806-41C0-A50B-13413955851C}" type="slidenum">
              <a:rPr lang="en-US" smtClean="0"/>
              <a:t>10</a:t>
            </a:fld>
            <a:endParaRPr lang="en-US"/>
          </a:p>
        </p:txBody>
      </p:sp>
    </p:spTree>
    <p:extLst>
      <p:ext uri="{BB962C8B-B14F-4D97-AF65-F5344CB8AC3E}">
        <p14:creationId xmlns:p14="http://schemas.microsoft.com/office/powerpoint/2010/main" val="124331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High Availability and Scalability</a:t>
            </a:r>
          </a:p>
        </p:txBody>
      </p:sp>
      <p:sp>
        <p:nvSpPr>
          <p:cNvPr id="3" name="Content Placeholder 2"/>
          <p:cNvSpPr>
            <a:spLocks noGrp="1"/>
          </p:cNvSpPr>
          <p:nvPr>
            <p:ph idx="1"/>
          </p:nvPr>
        </p:nvSpPr>
        <p:spPr>
          <a:xfrm>
            <a:off x="838200" y="1825625"/>
            <a:ext cx="7391898" cy="4351338"/>
          </a:xfrm>
        </p:spPr>
        <p:txBody>
          <a:bodyPr>
            <a:normAutofit/>
          </a:bodyPr>
          <a:lstStyle/>
          <a:p>
            <a:r>
              <a:rPr lang="en-US" b="1" dirty="0"/>
              <a:t>Replica Sets</a:t>
            </a:r>
            <a:endParaRPr lang="en-US" dirty="0"/>
          </a:p>
          <a:p>
            <a:pPr marL="457200" lvl="1" indent="0">
              <a:buNone/>
            </a:pPr>
            <a:r>
              <a:rPr lang="en-US" dirty="0"/>
              <a:t>replica set (group of MongoDB servers), provides automatic failover and data redundancy. </a:t>
            </a:r>
          </a:p>
          <a:p>
            <a:r>
              <a:rPr lang="en-US" b="1" dirty="0"/>
              <a:t>Shards</a:t>
            </a:r>
            <a:endParaRPr lang="en-US" dirty="0"/>
          </a:p>
          <a:p>
            <a:pPr marL="457200" lvl="1" indent="0">
              <a:buNone/>
            </a:pPr>
            <a:r>
              <a:rPr lang="en-US" dirty="0" err="1"/>
              <a:t>Sharding</a:t>
            </a:r>
            <a:r>
              <a:rPr lang="en-US" dirty="0"/>
              <a:t> distributes data across a cluster of machines.</a:t>
            </a:r>
          </a:p>
          <a:p>
            <a:endParaRPr lang="en-US" sz="20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138FEB03-3DE0-4712-8AA4-AE9C984EB668}"/>
              </a:ext>
            </a:extLst>
          </p:cNvPr>
          <p:cNvSpPr>
            <a:spLocks noGrp="1"/>
          </p:cNvSpPr>
          <p:nvPr>
            <p:ph type="sldNum" sz="quarter" idx="12"/>
          </p:nvPr>
        </p:nvSpPr>
        <p:spPr/>
        <p:txBody>
          <a:bodyPr/>
          <a:lstStyle/>
          <a:p>
            <a:fld id="{8A8A7D68-7806-41C0-A50B-13413955851C}" type="slidenum">
              <a:rPr lang="en-US" smtClean="0"/>
              <a:t>11</a:t>
            </a:fld>
            <a:endParaRPr lang="en-US"/>
          </a:p>
        </p:txBody>
      </p:sp>
      <p:pic>
        <p:nvPicPr>
          <p:cNvPr id="6" name="Picture 5">
            <a:extLst>
              <a:ext uri="{FF2B5EF4-FFF2-40B4-BE49-F238E27FC236}">
                <a16:creationId xmlns:a16="http://schemas.microsoft.com/office/drawing/2014/main" id="{A2EA4DAD-90EE-EF4E-806A-32D183E94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330" y="1825625"/>
            <a:ext cx="2353886" cy="2537123"/>
          </a:xfrm>
          <a:prstGeom prst="rect">
            <a:avLst/>
          </a:prstGeom>
        </p:spPr>
      </p:pic>
    </p:spTree>
    <p:extLst>
      <p:ext uri="{BB962C8B-B14F-4D97-AF65-F5344CB8AC3E}">
        <p14:creationId xmlns:p14="http://schemas.microsoft.com/office/powerpoint/2010/main" val="357243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Scalability Implications </a:t>
            </a:r>
          </a:p>
        </p:txBody>
      </p:sp>
      <p:sp>
        <p:nvSpPr>
          <p:cNvPr id="3" name="Content Placeholder 2"/>
          <p:cNvSpPr>
            <a:spLocks noGrp="1"/>
          </p:cNvSpPr>
          <p:nvPr>
            <p:ph idx="1"/>
          </p:nvPr>
        </p:nvSpPr>
        <p:spPr>
          <a:xfrm>
            <a:off x="838200" y="1825625"/>
            <a:ext cx="10691408" cy="2175670"/>
          </a:xfrm>
        </p:spPr>
        <p:txBody>
          <a:bodyPr>
            <a:noAutofit/>
          </a:bodyPr>
          <a:lstStyle/>
          <a:p>
            <a:pPr marL="0" indent="0">
              <a:buNone/>
            </a:pPr>
            <a:r>
              <a:rPr lang="en-US" dirty="0"/>
              <a:t>To retains scalability</a:t>
            </a:r>
          </a:p>
          <a:p>
            <a:pPr lvl="1"/>
            <a:r>
              <a:rPr lang="en-US" sz="2800" dirty="0"/>
              <a:t>MongoDB </a:t>
            </a:r>
            <a:r>
              <a:rPr lang="en-US" sz="2800" b="1" dirty="0"/>
              <a:t>does not support Joins </a:t>
            </a:r>
            <a:r>
              <a:rPr lang="en-US" sz="2800" dirty="0"/>
              <a:t>between two collections</a:t>
            </a:r>
          </a:p>
          <a:p>
            <a:pPr lvl="1"/>
            <a:r>
              <a:rPr lang="en-US" sz="2800" b="1" dirty="0"/>
              <a:t>No relational algebra: </a:t>
            </a:r>
            <a:r>
              <a:rPr lang="en-US" sz="2800" dirty="0"/>
              <a:t>tables/columns/rows </a:t>
            </a:r>
            <a:r>
              <a:rPr lang="en-US" sz="2800" i="1" dirty="0">
                <a:solidFill>
                  <a:schemeClr val="bg1">
                    <a:lumMod val="50000"/>
                  </a:schemeClr>
                </a:solidFill>
              </a:rPr>
              <a:t>(SQL)</a:t>
            </a:r>
          </a:p>
          <a:p>
            <a:pPr lvl="1"/>
            <a:r>
              <a:rPr lang="en-US" sz="2800" b="1" dirty="0"/>
              <a:t>Transactions </a:t>
            </a:r>
            <a:r>
              <a:rPr lang="en-US" sz="2800" dirty="0"/>
              <a:t>across multiple collections </a:t>
            </a:r>
            <a:r>
              <a:rPr lang="en-US" sz="2800" i="1" dirty="0">
                <a:solidFill>
                  <a:schemeClr val="bg1">
                    <a:lumMod val="50000"/>
                  </a:schemeClr>
                </a:solidFill>
              </a:rPr>
              <a:t>(documents can be accessed atomically) works on </a:t>
            </a:r>
            <a:r>
              <a:rPr lang="en-US" sz="2800" i="1" dirty="0" err="1">
                <a:solidFill>
                  <a:schemeClr val="bg1">
                    <a:lumMod val="50000"/>
                  </a:schemeClr>
                </a:solidFill>
              </a:rPr>
              <a:t>replicaset</a:t>
            </a:r>
            <a:endParaRPr lang="en-US" sz="2800" i="1" dirty="0">
              <a:solidFill>
                <a:schemeClr val="bg1">
                  <a:lumMod val="50000"/>
                </a:schemeClr>
              </a:solidFill>
            </a:endParaRPr>
          </a:p>
        </p:txBody>
      </p:sp>
      <p:sp>
        <p:nvSpPr>
          <p:cNvPr id="5" name="Slide Number Placeholder 4">
            <a:extLst>
              <a:ext uri="{FF2B5EF4-FFF2-40B4-BE49-F238E27FC236}">
                <a16:creationId xmlns:a16="http://schemas.microsoft.com/office/drawing/2014/main" id="{112E19DD-7A16-4C3B-BA7A-25D94FD58B8E}"/>
              </a:ext>
            </a:extLst>
          </p:cNvPr>
          <p:cNvSpPr>
            <a:spLocks noGrp="1"/>
          </p:cNvSpPr>
          <p:nvPr>
            <p:ph type="sldNum" sz="quarter" idx="12"/>
          </p:nvPr>
        </p:nvSpPr>
        <p:spPr/>
        <p:txBody>
          <a:bodyPr/>
          <a:lstStyle/>
          <a:p>
            <a:fld id="{8A8A7D68-7806-41C0-A50B-13413955851C}" type="slidenum">
              <a:rPr lang="en-US" smtClean="0"/>
              <a:t>12</a:t>
            </a:fld>
            <a:endParaRPr lang="en-US"/>
          </a:p>
        </p:txBody>
      </p:sp>
    </p:spTree>
    <p:extLst>
      <p:ext uri="{BB962C8B-B14F-4D97-AF65-F5344CB8AC3E}">
        <p14:creationId xmlns:p14="http://schemas.microsoft.com/office/powerpoint/2010/main" val="379526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Data Model</a:t>
            </a:r>
          </a:p>
        </p:txBody>
      </p:sp>
      <p:sp>
        <p:nvSpPr>
          <p:cNvPr id="3" name="Content Placeholder 2"/>
          <p:cNvSpPr>
            <a:spLocks noGrp="1"/>
          </p:cNvSpPr>
          <p:nvPr>
            <p:ph idx="1"/>
          </p:nvPr>
        </p:nvSpPr>
        <p:spPr/>
        <p:txBody>
          <a:bodyPr/>
          <a:lstStyle/>
          <a:p>
            <a:r>
              <a:rPr lang="en-US" dirty="0"/>
              <a:t>A record in MongoDB is a </a:t>
            </a:r>
            <a:r>
              <a:rPr lang="en-US" b="1" dirty="0"/>
              <a:t>Document</a:t>
            </a:r>
          </a:p>
          <a:p>
            <a:r>
              <a:rPr lang="en-US" dirty="0"/>
              <a:t>Structure of key/value pairs</a:t>
            </a:r>
          </a:p>
          <a:p>
            <a:r>
              <a:rPr lang="en-US" dirty="0"/>
              <a:t>Values may contain other documents (embedded documents), arrays and arrays of documents (rich document).</a:t>
            </a:r>
          </a:p>
        </p:txBody>
      </p:sp>
      <p:sp>
        <p:nvSpPr>
          <p:cNvPr id="4" name="Rectangle 3"/>
          <p:cNvSpPr/>
          <p:nvPr/>
        </p:nvSpPr>
        <p:spPr>
          <a:xfrm>
            <a:off x="2200101" y="4180994"/>
            <a:ext cx="7293033" cy="1754326"/>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"asaad@mum.edu"</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"CS472"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9ED5DCFE-8E48-4E60-BA0F-E8C5B919DD71}"/>
              </a:ext>
            </a:extLst>
          </p:cNvPr>
          <p:cNvSpPr>
            <a:spLocks noGrp="1"/>
          </p:cNvSpPr>
          <p:nvPr>
            <p:ph type="sldNum" sz="quarter" idx="12"/>
          </p:nvPr>
        </p:nvSpPr>
        <p:spPr/>
        <p:txBody>
          <a:bodyPr/>
          <a:lstStyle/>
          <a:p>
            <a:fld id="{8A8A7D68-7806-41C0-A50B-13413955851C}" type="slidenum">
              <a:rPr lang="en-US" smtClean="0"/>
              <a:t>13</a:t>
            </a:fld>
            <a:endParaRPr lang="en-US"/>
          </a:p>
        </p:txBody>
      </p:sp>
    </p:spTree>
    <p:extLst>
      <p:ext uri="{BB962C8B-B14F-4D97-AF65-F5344CB8AC3E}">
        <p14:creationId xmlns:p14="http://schemas.microsoft.com/office/powerpoint/2010/main" val="423215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Implications </a:t>
            </a:r>
          </a:p>
        </p:txBody>
      </p:sp>
      <p:sp>
        <p:nvSpPr>
          <p:cNvPr id="3" name="Content Placeholder 2"/>
          <p:cNvSpPr>
            <a:spLocks noGrp="1"/>
          </p:cNvSpPr>
          <p:nvPr>
            <p:ph idx="1"/>
          </p:nvPr>
        </p:nvSpPr>
        <p:spPr/>
        <p:txBody>
          <a:bodyPr>
            <a:normAutofit/>
          </a:bodyPr>
          <a:lstStyle/>
          <a:p>
            <a:r>
              <a:rPr lang="en-US" dirty="0"/>
              <a:t>Documents (objects) correspond to native data types in many programming languages.</a:t>
            </a:r>
          </a:p>
          <a:p>
            <a:r>
              <a:rPr lang="en-US" dirty="0"/>
              <a:t>Embedded documents &amp; arrays reduce the need for expensive joins.</a:t>
            </a:r>
          </a:p>
          <a:p>
            <a:r>
              <a:rPr lang="en-US" dirty="0"/>
              <a:t>Dynamic schema supports fluent polymorphism: A </a:t>
            </a:r>
            <a:r>
              <a:rPr lang="en-US" b="1" dirty="0"/>
              <a:t>polymorphic type</a:t>
            </a:r>
            <a:r>
              <a:rPr lang="en-US" dirty="0"/>
              <a:t> is one whose operations can also be applied to values of some other type(s)</a:t>
            </a:r>
          </a:p>
          <a:p>
            <a:r>
              <a:rPr lang="en-US" dirty="0"/>
              <a:t>Atomic transaction on the document level.</a:t>
            </a:r>
          </a:p>
          <a:p>
            <a:endParaRPr lang="en-US" dirty="0"/>
          </a:p>
        </p:txBody>
      </p:sp>
      <p:sp>
        <p:nvSpPr>
          <p:cNvPr id="4" name="Slide Number Placeholder 3">
            <a:extLst>
              <a:ext uri="{FF2B5EF4-FFF2-40B4-BE49-F238E27FC236}">
                <a16:creationId xmlns:a16="http://schemas.microsoft.com/office/drawing/2014/main" id="{107A9337-519F-4C0E-AF25-6C293A1A4873}"/>
              </a:ext>
            </a:extLst>
          </p:cNvPr>
          <p:cNvSpPr>
            <a:spLocks noGrp="1"/>
          </p:cNvSpPr>
          <p:nvPr>
            <p:ph type="sldNum" sz="quarter" idx="12"/>
          </p:nvPr>
        </p:nvSpPr>
        <p:spPr/>
        <p:txBody>
          <a:bodyPr/>
          <a:lstStyle/>
          <a:p>
            <a:fld id="{8A8A7D68-7806-41C0-A50B-13413955851C}" type="slidenum">
              <a:rPr lang="en-US" smtClean="0"/>
              <a:t>14</a:t>
            </a:fld>
            <a:endParaRPr lang="en-US"/>
          </a:p>
        </p:txBody>
      </p:sp>
      <p:sp>
        <p:nvSpPr>
          <p:cNvPr id="5" name="Rectangle 4">
            <a:extLst>
              <a:ext uri="{FF2B5EF4-FFF2-40B4-BE49-F238E27FC236}">
                <a16:creationId xmlns:a16="http://schemas.microsoft.com/office/drawing/2014/main" id="{FE4B89A7-5B6F-4F63-B7E9-4FCCFA8766B5}"/>
              </a:ext>
            </a:extLst>
          </p:cNvPr>
          <p:cNvSpPr/>
          <p:nvPr/>
        </p:nvSpPr>
        <p:spPr>
          <a:xfrm>
            <a:off x="838200" y="5275377"/>
            <a:ext cx="10515600" cy="400110"/>
          </a:xfrm>
          <a:prstGeom prst="rect">
            <a:avLst/>
          </a:prstGeom>
          <a:solidFill>
            <a:schemeClr val="bg1">
              <a:lumMod val="95000"/>
            </a:schemeClr>
          </a:solidFill>
          <a:ln>
            <a:solidFill>
              <a:schemeClr val="bg2">
                <a:lumMod val="90000"/>
              </a:schemeClr>
            </a:solidFill>
          </a:ln>
        </p:spPr>
        <p:txBody>
          <a:bodyPr wrap="square">
            <a:spAutoFit/>
          </a:bodyPr>
          <a:lstStyle/>
          <a:p>
            <a:r>
              <a:rPr lang="en-US" sz="2000" dirty="0"/>
              <a:t>Atomic transaction: is either all occur or nothing occur.</a:t>
            </a:r>
          </a:p>
        </p:txBody>
      </p:sp>
    </p:spTree>
    <p:extLst>
      <p:ext uri="{BB962C8B-B14F-4D97-AF65-F5344CB8AC3E}">
        <p14:creationId xmlns:p14="http://schemas.microsoft.com/office/powerpoint/2010/main" val="110147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 Types </a:t>
            </a:r>
          </a:p>
        </p:txBody>
      </p:sp>
      <p:sp>
        <p:nvSpPr>
          <p:cNvPr id="3" name="Content Placeholder 2"/>
          <p:cNvSpPr>
            <a:spLocks noGrp="1"/>
          </p:cNvSpPr>
          <p:nvPr>
            <p:ph idx="1"/>
          </p:nvPr>
        </p:nvSpPr>
        <p:spPr>
          <a:xfrm>
            <a:off x="838200" y="1825625"/>
            <a:ext cx="10515600" cy="3166611"/>
          </a:xfrm>
        </p:spPr>
        <p:txBody>
          <a:bodyPr/>
          <a:lstStyle/>
          <a:p>
            <a:pPr marL="0" indent="0">
              <a:buNone/>
            </a:pPr>
            <a:r>
              <a:rPr lang="en-US" dirty="0"/>
              <a:t>The value of a field can be any of the </a:t>
            </a:r>
            <a:r>
              <a:rPr lang="en-US" b="1" dirty="0"/>
              <a:t>BSON data types</a:t>
            </a:r>
            <a:r>
              <a:rPr lang="en-US" dirty="0"/>
              <a:t>, including other documents, arrays, and arrays of documents. </a:t>
            </a:r>
          </a:p>
        </p:txBody>
      </p:sp>
      <p:sp>
        <p:nvSpPr>
          <p:cNvPr id="4" name="Rectangle 3"/>
          <p:cNvSpPr/>
          <p:nvPr/>
        </p:nvSpPr>
        <p:spPr>
          <a:xfrm>
            <a:off x="838200" y="2960911"/>
            <a:ext cx="10515600" cy="2031325"/>
          </a:xfrm>
          <a:prstGeom prst="rect">
            <a:avLst/>
          </a:prstGeom>
        </p:spPr>
        <p:txBody>
          <a:bodyPr wrap="square">
            <a:spAutoFit/>
          </a:bodyPr>
          <a:lstStyle/>
          <a:p>
            <a:r>
              <a:rPr lang="en-US" b="1"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mydoc</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ObjectId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"5099803df3f4948bd2f98391"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first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last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"Saad"</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8000FF"/>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'Oct 31, 1979'</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"CS472"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students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NumberLong</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1250000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EA2C32BC-7DD0-4831-A5C6-AFB8F74681B2}"/>
              </a:ext>
            </a:extLst>
          </p:cNvPr>
          <p:cNvSpPr>
            <a:spLocks noGrp="1"/>
          </p:cNvSpPr>
          <p:nvPr>
            <p:ph type="sldNum" sz="quarter" idx="12"/>
          </p:nvPr>
        </p:nvSpPr>
        <p:spPr/>
        <p:txBody>
          <a:bodyPr/>
          <a:lstStyle/>
          <a:p>
            <a:fld id="{8A8A7D68-7806-41C0-A50B-13413955851C}" type="slidenum">
              <a:rPr lang="en-US" smtClean="0"/>
              <a:t>15</a:t>
            </a:fld>
            <a:endParaRPr lang="en-US"/>
          </a:p>
        </p:txBody>
      </p:sp>
    </p:spTree>
    <p:extLst>
      <p:ext uri="{BB962C8B-B14F-4D97-AF65-F5344CB8AC3E}">
        <p14:creationId xmlns:p14="http://schemas.microsoft.com/office/powerpoint/2010/main" val="155965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BSON</a:t>
            </a:r>
          </a:p>
        </p:txBody>
      </p:sp>
      <p:sp>
        <p:nvSpPr>
          <p:cNvPr id="3" name="Content Placeholder 2"/>
          <p:cNvSpPr>
            <a:spLocks noGrp="1"/>
          </p:cNvSpPr>
          <p:nvPr>
            <p:ph idx="1"/>
          </p:nvPr>
        </p:nvSpPr>
        <p:spPr/>
        <p:txBody>
          <a:bodyPr>
            <a:normAutofit/>
          </a:bodyPr>
          <a:lstStyle/>
          <a:p>
            <a:r>
              <a:rPr lang="en-US" sz="2400" dirty="0"/>
              <a:t>BSON, short for </a:t>
            </a:r>
            <a:r>
              <a:rPr lang="en-US" sz="2400" b="1" dirty="0"/>
              <a:t>Bin­ary JSON</a:t>
            </a:r>
            <a:r>
              <a:rPr lang="en-US" sz="2400" dirty="0"/>
              <a:t>, is a bin­ary-en­coded seri­al­iz­a­tion of JSON-like doc­u­ments. </a:t>
            </a:r>
          </a:p>
          <a:p>
            <a:r>
              <a:rPr lang="en-US" sz="2400" dirty="0"/>
              <a:t>Both JSON and BSON sup­port </a:t>
            </a:r>
            <a:r>
              <a:rPr lang="en-US" sz="2400" b="1" dirty="0"/>
              <a:t>Rich Documents </a:t>
            </a:r>
            <a:r>
              <a:rPr lang="en-US" sz="2400" i="1" dirty="0">
                <a:solidFill>
                  <a:schemeClr val="bg1">
                    <a:lumMod val="50000"/>
                  </a:schemeClr>
                </a:solidFill>
              </a:rPr>
              <a:t>(em­bed­ding doc­u­ments and arrays with­in oth­er doc­u­ments and ar­rays)</a:t>
            </a:r>
            <a:r>
              <a:rPr lang="en-US" sz="2400" dirty="0"/>
              <a:t>. </a:t>
            </a:r>
          </a:p>
          <a:p>
            <a:r>
              <a:rPr lang="en-US" sz="2400" dirty="0"/>
              <a:t>BSON also con­tains ex­ten­sions that al­low rep­res­ent­a­tion of </a:t>
            </a:r>
            <a:r>
              <a:rPr lang="en-US" sz="2400" b="1" dirty="0"/>
              <a:t>data types</a:t>
            </a:r>
            <a:r>
              <a:rPr lang="en-US" sz="2400" dirty="0"/>
              <a:t> that are not part of the JSON spec. </a:t>
            </a:r>
            <a:r>
              <a:rPr lang="en-US" sz="2400" i="1" dirty="0">
                <a:solidFill>
                  <a:schemeClr val="bg1">
                    <a:lumMod val="50000"/>
                  </a:schemeClr>
                </a:solidFill>
              </a:rPr>
              <a:t>(For ex­ample, BSON has a </a:t>
            </a:r>
            <a:r>
              <a:rPr lang="en-US" sz="2400" b="1" i="1" dirty="0">
                <a:solidFill>
                  <a:schemeClr val="bg1">
                    <a:lumMod val="50000"/>
                  </a:schemeClr>
                </a:solidFill>
              </a:rPr>
              <a:t>BinData</a:t>
            </a:r>
            <a:r>
              <a:rPr lang="en-US" sz="2400" i="1" dirty="0">
                <a:solidFill>
                  <a:schemeClr val="bg1">
                    <a:lumMod val="50000"/>
                  </a:schemeClr>
                </a:solidFill>
              </a:rPr>
              <a:t> </a:t>
            </a:r>
            <a:r>
              <a:rPr lang="en-US" sz="2400" b="1" i="1" dirty="0">
                <a:solidFill>
                  <a:schemeClr val="bg1">
                    <a:lumMod val="50000"/>
                  </a:schemeClr>
                </a:solidFill>
              </a:rPr>
              <a:t>ObjectId</a:t>
            </a:r>
            <a:r>
              <a:rPr lang="en-US" sz="2400" i="1" dirty="0">
                <a:solidFill>
                  <a:schemeClr val="bg1">
                    <a:lumMod val="50000"/>
                  </a:schemeClr>
                </a:solidFill>
              </a:rPr>
              <a:t>, </a:t>
            </a:r>
            <a:r>
              <a:rPr lang="en-US" sz="2400" b="1" i="1" dirty="0">
                <a:solidFill>
                  <a:schemeClr val="bg1">
                    <a:lumMod val="50000"/>
                  </a:schemeClr>
                </a:solidFill>
              </a:rPr>
              <a:t>64 bits Integers </a:t>
            </a:r>
            <a:r>
              <a:rPr lang="en-US" sz="2400" i="1" dirty="0">
                <a:solidFill>
                  <a:schemeClr val="bg1">
                    <a:lumMod val="50000"/>
                  </a:schemeClr>
                </a:solidFill>
              </a:rPr>
              <a:t>and </a:t>
            </a:r>
            <a:r>
              <a:rPr lang="en-US" sz="2400" b="1" i="1" dirty="0">
                <a:solidFill>
                  <a:schemeClr val="bg1">
                    <a:lumMod val="50000"/>
                  </a:schemeClr>
                </a:solidFill>
              </a:rPr>
              <a:t>Date</a:t>
            </a:r>
            <a:r>
              <a:rPr lang="en-US" sz="2400" i="1" dirty="0">
                <a:solidFill>
                  <a:schemeClr val="bg1">
                    <a:lumMod val="50000"/>
                  </a:schemeClr>
                </a:solidFill>
              </a:rPr>
              <a:t> type…etc)</a:t>
            </a:r>
          </a:p>
          <a:p>
            <a:r>
              <a:rPr lang="en-US" sz="2400" b="1" dirty="0"/>
              <a:t>En­cod­ing</a:t>
            </a:r>
            <a:r>
              <a:rPr lang="en-US" sz="2400" dirty="0"/>
              <a:t> data to BSON and</a:t>
            </a:r>
            <a:r>
              <a:rPr lang="en-US" sz="2400" b="1" dirty="0"/>
              <a:t> de­cod­ing </a:t>
            </a:r>
            <a:r>
              <a:rPr lang="en-US" sz="2400" dirty="0"/>
              <a:t>from BSON can be per­formed very quickly in most lan­guages. </a:t>
            </a:r>
            <a:r>
              <a:rPr lang="en-US" sz="2400" i="1" dirty="0"/>
              <a:t>For example, integers are stored as 32 (or 64) bit integers and they don't need to be parsed to and from text.</a:t>
            </a:r>
            <a:endParaRPr lang="en-US" sz="24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7E8F16AB-0A7E-48CA-A99F-533E703BCC61}"/>
              </a:ext>
            </a:extLst>
          </p:cNvPr>
          <p:cNvSpPr>
            <a:spLocks noGrp="1"/>
          </p:cNvSpPr>
          <p:nvPr>
            <p:ph type="sldNum" sz="quarter" idx="12"/>
          </p:nvPr>
        </p:nvSpPr>
        <p:spPr/>
        <p:txBody>
          <a:bodyPr/>
          <a:lstStyle/>
          <a:p>
            <a:fld id="{8A8A7D68-7806-41C0-A50B-13413955851C}" type="slidenum">
              <a:rPr lang="en-US" smtClean="0"/>
              <a:t>16</a:t>
            </a:fld>
            <a:endParaRPr lang="en-US"/>
          </a:p>
        </p:txBody>
      </p:sp>
    </p:spTree>
    <p:extLst>
      <p:ext uri="{BB962C8B-B14F-4D97-AF65-F5344CB8AC3E}">
        <p14:creationId xmlns:p14="http://schemas.microsoft.com/office/powerpoint/2010/main" val="319269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Schema and Agile Structure</a:t>
            </a:r>
          </a:p>
        </p:txBody>
      </p:sp>
      <p:sp>
        <p:nvSpPr>
          <p:cNvPr id="3" name="Content Placeholder 2"/>
          <p:cNvSpPr>
            <a:spLocks noGrp="1"/>
          </p:cNvSpPr>
          <p:nvPr>
            <p:ph idx="1"/>
          </p:nvPr>
        </p:nvSpPr>
        <p:spPr>
          <a:xfrm>
            <a:off x="838200" y="1825624"/>
            <a:ext cx="10515600" cy="4078671"/>
          </a:xfrm>
        </p:spPr>
        <p:txBody>
          <a:bodyPr>
            <a:noAutofit/>
          </a:bodyPr>
          <a:lstStyle/>
          <a:p>
            <a:pPr marL="0" indent="0">
              <a:buNone/>
            </a:pPr>
            <a:r>
              <a:rPr lang="en-US" dirty="0"/>
              <a:t>By default, a collection does not require its documents to have the same schema, the documents in a single collection do not need to have the same set of fields and the data type for a field can differ across documents within a collection. </a:t>
            </a:r>
          </a:p>
          <a:p>
            <a:pPr marL="0" indent="0">
              <a:buNone/>
            </a:pPr>
            <a:r>
              <a:rPr lang="en-US" dirty="0"/>
              <a:t>To add more information to a table in relational DBMS, we need to add more columns to the table (which might leave many null values) or add new table.</a:t>
            </a:r>
          </a:p>
          <a:p>
            <a:pPr marL="0" indent="0">
              <a:buNone/>
            </a:pPr>
            <a:r>
              <a:rPr lang="en-US" dirty="0"/>
              <a:t>MongoDB is agile, there will be no need to have same structure in documents. Every document can have its own structure.</a:t>
            </a:r>
          </a:p>
        </p:txBody>
      </p:sp>
      <p:sp>
        <p:nvSpPr>
          <p:cNvPr id="4" name="Rectangle 3"/>
          <p:cNvSpPr/>
          <p:nvPr/>
        </p:nvSpPr>
        <p:spPr>
          <a:xfrm>
            <a:off x="838200" y="4149969"/>
            <a:ext cx="10515600" cy="1754326"/>
          </a:xfrm>
          <a:prstGeom prst="rect">
            <a:avLst/>
          </a:prstGeom>
        </p:spPr>
        <p:txBody>
          <a:bodyPr wrap="square">
            <a:spAutoFit/>
          </a:bodyPr>
          <a:lstStyle/>
          <a:p>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378E7F61-71E3-4579-BB16-969ABF94A494}"/>
              </a:ext>
            </a:extLst>
          </p:cNvPr>
          <p:cNvSpPr>
            <a:spLocks noGrp="1"/>
          </p:cNvSpPr>
          <p:nvPr>
            <p:ph type="sldNum" sz="quarter" idx="12"/>
          </p:nvPr>
        </p:nvSpPr>
        <p:spPr/>
        <p:txBody>
          <a:bodyPr/>
          <a:lstStyle/>
          <a:p>
            <a:fld id="{8A8A7D68-7806-41C0-A50B-13413955851C}" type="slidenum">
              <a:rPr lang="en-US" smtClean="0"/>
              <a:t>17</a:t>
            </a:fld>
            <a:endParaRPr lang="en-US"/>
          </a:p>
        </p:txBody>
      </p:sp>
      <p:sp>
        <p:nvSpPr>
          <p:cNvPr id="7" name="Rectangle 6">
            <a:extLst>
              <a:ext uri="{FF2B5EF4-FFF2-40B4-BE49-F238E27FC236}">
                <a16:creationId xmlns:a16="http://schemas.microsoft.com/office/drawing/2014/main" id="{3CF8AFDD-49FF-D34B-AABA-B73FA1432833}"/>
              </a:ext>
            </a:extLst>
          </p:cNvPr>
          <p:cNvSpPr/>
          <p:nvPr/>
        </p:nvSpPr>
        <p:spPr>
          <a:xfrm>
            <a:off x="838200" y="5807157"/>
            <a:ext cx="10515600"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(Starting of MongoDB 3.2, you can enforce document validation rules for a collection during update and insert operations)</a:t>
            </a:r>
          </a:p>
        </p:txBody>
      </p:sp>
    </p:spTree>
    <p:extLst>
      <p:ext uri="{BB962C8B-B14F-4D97-AF65-F5344CB8AC3E}">
        <p14:creationId xmlns:p14="http://schemas.microsoft.com/office/powerpoint/2010/main" val="254530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Building an application</a:t>
            </a:r>
          </a:p>
        </p:txBody>
      </p:sp>
      <p:sp>
        <p:nvSpPr>
          <p:cNvPr id="3" name="Content Placeholder 2"/>
          <p:cNvSpPr>
            <a:spLocks noGrp="1"/>
          </p:cNvSpPr>
          <p:nvPr>
            <p:ph idx="1"/>
          </p:nvPr>
        </p:nvSpPr>
        <p:spPr/>
        <p:txBody>
          <a:bodyPr/>
          <a:lstStyle/>
          <a:p>
            <a:r>
              <a:rPr lang="en-US" b="1" dirty="0"/>
              <a:t>Client</a:t>
            </a:r>
            <a:r>
              <a:rPr lang="en-US" dirty="0"/>
              <a:t> </a:t>
            </a:r>
            <a:r>
              <a:rPr lang="en-US" sz="2000" i="1" dirty="0">
                <a:solidFill>
                  <a:schemeClr val="bg1">
                    <a:lumMod val="50000"/>
                  </a:schemeClr>
                </a:solidFill>
              </a:rPr>
              <a:t>(JavaScript) </a:t>
            </a:r>
            <a:r>
              <a:rPr lang="en-US" dirty="0"/>
              <a:t>ask for data or want to store data</a:t>
            </a:r>
          </a:p>
          <a:p>
            <a:r>
              <a:rPr lang="en-US" b="1" dirty="0"/>
              <a:t>Server</a:t>
            </a:r>
            <a:r>
              <a:rPr lang="en-US" dirty="0"/>
              <a:t> </a:t>
            </a:r>
            <a:r>
              <a:rPr lang="en-US" sz="2000" i="1" dirty="0">
                <a:solidFill>
                  <a:schemeClr val="bg1">
                    <a:lumMod val="50000"/>
                  </a:schemeClr>
                </a:solidFill>
              </a:rPr>
              <a:t>(JavaScript) </a:t>
            </a:r>
            <a:r>
              <a:rPr lang="en-US" dirty="0"/>
              <a:t>- Driver to communicate with MongoDB</a:t>
            </a:r>
          </a:p>
          <a:p>
            <a:r>
              <a:rPr lang="en-US" b="1" dirty="0"/>
              <a:t>MongoDB Local Server </a:t>
            </a:r>
            <a:r>
              <a:rPr lang="en-US" sz="2000" i="1" dirty="0">
                <a:solidFill>
                  <a:schemeClr val="bg1">
                    <a:lumMod val="50000"/>
                  </a:schemeClr>
                </a:solidFill>
              </a:rPr>
              <a:t>(JavaScript) </a:t>
            </a:r>
            <a:endParaRPr lang="en-US" dirty="0"/>
          </a:p>
          <a:p>
            <a:pPr lvl="1"/>
            <a:r>
              <a:rPr lang="en-US" dirty="0" err="1"/>
              <a:t>MongoShell</a:t>
            </a:r>
            <a:r>
              <a:rPr lang="en-US" dirty="0"/>
              <a:t> - Browse to the bin folder (or add bin folder to PATH)</a:t>
            </a:r>
          </a:p>
          <a:p>
            <a:pPr lvl="2"/>
            <a:r>
              <a:rPr lang="en-US" dirty="0">
                <a:latin typeface="Courier New" panose="02070309020205020404" pitchFamily="49" charset="0"/>
                <a:cs typeface="Courier New" panose="02070309020205020404" pitchFamily="49" charset="0"/>
              </a:rPr>
              <a:t>mongo.exe </a:t>
            </a:r>
            <a:r>
              <a:rPr lang="en-US" dirty="0"/>
              <a:t>(Shell)</a:t>
            </a:r>
          </a:p>
          <a:p>
            <a:r>
              <a:rPr lang="en-US" b="1" dirty="0"/>
              <a:t>MongoDB As a Service DaaS </a:t>
            </a:r>
            <a:r>
              <a:rPr lang="en-US" sz="2000" i="1" dirty="0">
                <a:solidFill>
                  <a:schemeClr val="bg1">
                    <a:lumMod val="50000"/>
                  </a:schemeClr>
                </a:solidFill>
              </a:rPr>
              <a:t>(JavaScript) </a:t>
            </a:r>
            <a:endParaRPr lang="en-US" dirty="0"/>
          </a:p>
          <a:p>
            <a:pPr lvl="1"/>
            <a:r>
              <a:rPr lang="en-US" dirty="0"/>
              <a:t>Mongo Atlas</a:t>
            </a:r>
          </a:p>
          <a:p>
            <a:pPr lvl="2"/>
            <a:endParaRPr lang="en-US" dirty="0">
              <a:solidFill>
                <a:srgbClr val="C00000"/>
              </a:solidFill>
            </a:endParaRPr>
          </a:p>
          <a:p>
            <a:endParaRPr lang="en-US" sz="2000" i="1" dirty="0">
              <a:solidFill>
                <a:schemeClr val="bg1">
                  <a:lumMod val="50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3288" y="1176926"/>
            <a:ext cx="2286000" cy="603456"/>
          </a:xfrm>
          <a:prstGeom prst="rect">
            <a:avLst/>
          </a:prstGeom>
        </p:spPr>
      </p:pic>
      <p:sp>
        <p:nvSpPr>
          <p:cNvPr id="5" name="TextBox 4"/>
          <p:cNvSpPr txBox="1"/>
          <p:nvPr/>
        </p:nvSpPr>
        <p:spPr>
          <a:xfrm>
            <a:off x="838200" y="5807631"/>
            <a:ext cx="9916689" cy="369332"/>
          </a:xfrm>
          <a:prstGeom prst="rect">
            <a:avLst/>
          </a:prstGeom>
          <a:noFill/>
        </p:spPr>
        <p:txBody>
          <a:bodyPr wrap="none" rtlCol="0">
            <a:spAutoFit/>
          </a:bodyPr>
          <a:lstStyle/>
          <a:p>
            <a:r>
              <a:rPr lang="en-US" b="1" dirty="0"/>
              <a:t>Note: </a:t>
            </a:r>
            <a:r>
              <a:rPr lang="en-US" dirty="0"/>
              <a:t>An easy way to manage your data visually is to use a GUI for MongoDB like: </a:t>
            </a:r>
            <a:r>
              <a:rPr lang="en-US" dirty="0">
                <a:hlinkClick r:id="rId4"/>
              </a:rPr>
              <a:t>MongoDB Compass</a:t>
            </a:r>
            <a:endParaRPr lang="en-US" dirty="0"/>
          </a:p>
        </p:txBody>
      </p:sp>
      <p:sp>
        <p:nvSpPr>
          <p:cNvPr id="6" name="Slide Number Placeholder 5">
            <a:extLst>
              <a:ext uri="{FF2B5EF4-FFF2-40B4-BE49-F238E27FC236}">
                <a16:creationId xmlns:a16="http://schemas.microsoft.com/office/drawing/2014/main" id="{5F6CD8B3-8F3C-49B4-870E-AA9DC012725D}"/>
              </a:ext>
            </a:extLst>
          </p:cNvPr>
          <p:cNvSpPr>
            <a:spLocks noGrp="1"/>
          </p:cNvSpPr>
          <p:nvPr>
            <p:ph type="sldNum" sz="quarter" idx="12"/>
          </p:nvPr>
        </p:nvSpPr>
        <p:spPr/>
        <p:txBody>
          <a:bodyPr/>
          <a:lstStyle/>
          <a:p>
            <a:fld id="{8A8A7D68-7806-41C0-A50B-13413955851C}" type="slidenum">
              <a:rPr lang="en-US" smtClean="0"/>
              <a:t>18</a:t>
            </a:fld>
            <a:endParaRPr lang="en-US"/>
          </a:p>
        </p:txBody>
      </p:sp>
    </p:spTree>
    <p:extLst>
      <p:ext uri="{BB962C8B-B14F-4D97-AF65-F5344CB8AC3E}">
        <p14:creationId xmlns:p14="http://schemas.microsoft.com/office/powerpoint/2010/main" val="299537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Collections</a:t>
            </a:r>
          </a:p>
        </p:txBody>
      </p:sp>
      <p:sp>
        <p:nvSpPr>
          <p:cNvPr id="3" name="Content Placeholder 2"/>
          <p:cNvSpPr>
            <a:spLocks noGrp="1"/>
          </p:cNvSpPr>
          <p:nvPr>
            <p:ph idx="1"/>
          </p:nvPr>
        </p:nvSpPr>
        <p:spPr>
          <a:xfrm>
            <a:off x="838200" y="1825625"/>
            <a:ext cx="10515600" cy="1831975"/>
          </a:xfrm>
        </p:spPr>
        <p:txBody>
          <a:bodyPr>
            <a:normAutofit fontScale="92500" lnSpcReduction="10000"/>
          </a:bodyPr>
          <a:lstStyle/>
          <a:p>
            <a:pPr marL="0" indent="0">
              <a:buNone/>
            </a:pPr>
            <a:r>
              <a:rPr lang="en-US" sz="2600" dirty="0"/>
              <a:t>MongoDB stores documents in </a:t>
            </a:r>
            <a:r>
              <a:rPr lang="en-US" sz="2600" b="1" dirty="0"/>
              <a:t>collections</a:t>
            </a:r>
            <a:r>
              <a:rPr lang="en-US" sz="2600" dirty="0"/>
              <a:t>. </a:t>
            </a:r>
            <a:r>
              <a:rPr lang="en-US" sz="2600" i="1" dirty="0">
                <a:solidFill>
                  <a:schemeClr val="bg1">
                    <a:lumMod val="50000"/>
                  </a:schemeClr>
                </a:solidFill>
              </a:rPr>
              <a:t>(Collections are similar to tables in relational databases)</a:t>
            </a:r>
          </a:p>
          <a:p>
            <a:pPr marL="0" indent="0">
              <a:buNone/>
            </a:pPr>
            <a:endParaRPr lang="en-US" dirty="0"/>
          </a:p>
          <a:p>
            <a:pPr marL="0" indent="0">
              <a:buNone/>
            </a:pPr>
            <a:r>
              <a:rPr lang="en-US" sz="2400" dirty="0"/>
              <a:t>If a database/collection does not exist, MongoDB creates the </a:t>
            </a:r>
            <a:r>
              <a:rPr lang="en-US" sz="2400" dirty="0" err="1"/>
              <a:t>db</a:t>
            </a:r>
            <a:r>
              <a:rPr lang="en-US" sz="2400" dirty="0"/>
              <a:t>/collection when you first store data for that collection</a:t>
            </a:r>
          </a:p>
        </p:txBody>
      </p:sp>
      <p:sp>
        <p:nvSpPr>
          <p:cNvPr id="7" name="Rectangle 6"/>
          <p:cNvSpPr/>
          <p:nvPr/>
        </p:nvSpPr>
        <p:spPr>
          <a:xfrm>
            <a:off x="1327935" y="3792537"/>
            <a:ext cx="4870244" cy="923330"/>
          </a:xfrm>
          <a:prstGeom prst="rect">
            <a:avLst/>
          </a:prstGeom>
        </p:spPr>
        <p:txBody>
          <a:bodyPr wrap="none">
            <a:spAutoFit/>
          </a:bodyPr>
          <a:lstStyle/>
          <a:p>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myNewDB</a:t>
            </a:r>
            <a:endParaRPr lang="en-US" dirty="0">
              <a:latin typeface="Consolas" panose="020B0609020204030204" pitchFamily="49" charset="0"/>
              <a:cs typeface="Courier New" panose="02070309020205020404" pitchFamily="49" charset="0"/>
            </a:endParaRPr>
          </a:p>
          <a:p>
            <a:endParaRPr lang="en-US" dirty="0">
              <a:latin typeface="Consolas" panose="020B0609020204030204" pitchFamily="49" charset="0"/>
              <a:cs typeface="Courier New" panose="02070309020205020404" pitchFamily="49" charset="0"/>
            </a:endParaRPr>
          </a:p>
          <a:p>
            <a:r>
              <a:rPr lang="en-US" dirty="0" err="1">
                <a:latin typeface="Consolas" panose="020B0609020204030204" pitchFamily="49" charset="0"/>
                <a:cs typeface="Courier New" panose="02070309020205020404" pitchFamily="49" charset="0"/>
              </a:rPr>
              <a:t>db.myNewCollection.insert</a:t>
            </a:r>
            <a:r>
              <a:rPr lang="en-US" dirty="0">
                <a:latin typeface="Consolas" panose="020B0609020204030204" pitchFamily="49" charset="0"/>
                <a:cs typeface="Courier New" panose="02070309020205020404" pitchFamily="49" charset="0"/>
              </a:rPr>
              <a:t>( { x: 1 } )</a:t>
            </a:r>
          </a:p>
        </p:txBody>
      </p:sp>
      <p:sp>
        <p:nvSpPr>
          <p:cNvPr id="9" name="Rectangle 8"/>
          <p:cNvSpPr/>
          <p:nvPr/>
        </p:nvSpPr>
        <p:spPr>
          <a:xfrm>
            <a:off x="838200" y="4850804"/>
            <a:ext cx="10515600" cy="646331"/>
          </a:xfrm>
          <a:prstGeom prst="rect">
            <a:avLst/>
          </a:prstGeom>
        </p:spPr>
        <p:txBody>
          <a:bodyPr wrap="square">
            <a:spAutoFit/>
          </a:bodyPr>
          <a:lstStyle/>
          <a:p>
            <a:r>
              <a:rPr lang="en-US" i="1" dirty="0">
                <a:solidFill>
                  <a:schemeClr val="bg1">
                    <a:lumMod val="50000"/>
                  </a:schemeClr>
                </a:solidFill>
              </a:rPr>
              <a:t>The insert() operation creates both the database </a:t>
            </a:r>
            <a:r>
              <a:rPr lang="en-US" i="1" dirty="0" err="1">
                <a:solidFill>
                  <a:schemeClr val="bg1">
                    <a:lumMod val="50000"/>
                  </a:schemeClr>
                </a:solidFill>
              </a:rPr>
              <a:t>myNewDB</a:t>
            </a:r>
            <a:r>
              <a:rPr lang="en-US" i="1" dirty="0">
                <a:solidFill>
                  <a:schemeClr val="bg1">
                    <a:lumMod val="50000"/>
                  </a:schemeClr>
                </a:solidFill>
              </a:rPr>
              <a:t> and the collection </a:t>
            </a:r>
            <a:r>
              <a:rPr lang="en-US" i="1" dirty="0" err="1">
                <a:solidFill>
                  <a:schemeClr val="bg1">
                    <a:lumMod val="50000"/>
                  </a:schemeClr>
                </a:solidFill>
              </a:rPr>
              <a:t>myNewCollection</a:t>
            </a:r>
            <a:r>
              <a:rPr lang="en-US" i="1" dirty="0">
                <a:solidFill>
                  <a:schemeClr val="bg1">
                    <a:lumMod val="50000"/>
                  </a:schemeClr>
                </a:solidFill>
              </a:rPr>
              <a:t> if they do not already exist.</a:t>
            </a:r>
          </a:p>
        </p:txBody>
      </p:sp>
      <p:sp>
        <p:nvSpPr>
          <p:cNvPr id="4" name="Slide Number Placeholder 3">
            <a:extLst>
              <a:ext uri="{FF2B5EF4-FFF2-40B4-BE49-F238E27FC236}">
                <a16:creationId xmlns:a16="http://schemas.microsoft.com/office/drawing/2014/main" id="{3192C039-B5F6-4FD1-9FA7-E271611B63DC}"/>
              </a:ext>
            </a:extLst>
          </p:cNvPr>
          <p:cNvSpPr>
            <a:spLocks noGrp="1"/>
          </p:cNvSpPr>
          <p:nvPr>
            <p:ph type="sldNum" sz="quarter" idx="12"/>
          </p:nvPr>
        </p:nvSpPr>
        <p:spPr/>
        <p:txBody>
          <a:bodyPr/>
          <a:lstStyle/>
          <a:p>
            <a:fld id="{8A8A7D68-7806-41C0-A50B-13413955851C}" type="slidenum">
              <a:rPr lang="en-US" smtClean="0"/>
              <a:t>19</a:t>
            </a:fld>
            <a:endParaRPr lang="en-US"/>
          </a:p>
        </p:txBody>
      </p:sp>
    </p:spTree>
    <p:extLst>
      <p:ext uri="{BB962C8B-B14F-4D97-AF65-F5344CB8AC3E}">
        <p14:creationId xmlns:p14="http://schemas.microsoft.com/office/powerpoint/2010/main" val="104702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215847"/>
            <a:ext cx="10515600" cy="1325563"/>
          </a:xfrm>
        </p:spPr>
        <p:txBody>
          <a:bodyPr>
            <a:normAutofit/>
          </a:bodyPr>
          <a:lstStyle/>
          <a:p>
            <a:r>
              <a:rPr lang="en-US" sz="3200" b="1" dirty="0">
                <a:latin typeface="+mn-lt"/>
              </a:rPr>
              <a:t>Maharishi University of Management - Fairfield, Iowa</a:t>
            </a:r>
            <a:br>
              <a:rPr lang="en-US" sz="3200" b="1" dirty="0">
                <a:latin typeface="+mn-lt"/>
              </a:rPr>
            </a:br>
            <a:endParaRPr lang="en-US" sz="3200" b="1" dirty="0">
              <a:latin typeface="+mn-lt"/>
            </a:endParaRPr>
          </a:p>
        </p:txBody>
      </p:sp>
      <p:sp>
        <p:nvSpPr>
          <p:cNvPr id="3" name="Content Placeholder 2"/>
          <p:cNvSpPr>
            <a:spLocks noGrp="1"/>
          </p:cNvSpPr>
          <p:nvPr>
            <p:ph idx="1"/>
          </p:nvPr>
        </p:nvSpPr>
        <p:spPr>
          <a:xfrm>
            <a:off x="3572069" y="2291753"/>
            <a:ext cx="7158135" cy="2312145"/>
          </a:xfrm>
        </p:spPr>
        <p:txBody>
          <a:bodyPr>
            <a:normAutofit fontScale="92500" lnSpcReduction="10000"/>
          </a:bodyPr>
          <a:lstStyle/>
          <a:p>
            <a:pPr marL="0" indent="0">
              <a:buNone/>
            </a:pPr>
            <a:r>
              <a:rPr lang="en-US" dirty="0"/>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p>
          <a:p>
            <a:pPr marL="0" indent="0">
              <a:buNone/>
            </a:pPr>
            <a:endParaRPr lang="en-US" dirty="0"/>
          </a:p>
        </p:txBody>
      </p:sp>
      <p:sp>
        <p:nvSpPr>
          <p:cNvPr id="4" name="Rectangle 3"/>
          <p:cNvSpPr/>
          <p:nvPr/>
        </p:nvSpPr>
        <p:spPr>
          <a:xfrm>
            <a:off x="9832201" y="1509296"/>
            <a:ext cx="898003" cy="369332"/>
          </a:xfrm>
          <a:prstGeom prst="rect">
            <a:avLst/>
          </a:prstGeom>
        </p:spPr>
        <p:txBody>
          <a:bodyPr wrap="none">
            <a:spAutoFit/>
          </a:bodyPr>
          <a:lstStyle/>
          <a:p>
            <a:r>
              <a:rPr lang="en-US" dirty="0"/>
              <a:t>© 2018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78" y="2291753"/>
            <a:ext cx="2539432" cy="2418146"/>
          </a:xfrm>
          <a:prstGeom prst="rect">
            <a:avLst/>
          </a:prstGeom>
        </p:spPr>
      </p:pic>
      <p:sp>
        <p:nvSpPr>
          <p:cNvPr id="6" name="Slide Number Placeholder 5">
            <a:extLst>
              <a:ext uri="{FF2B5EF4-FFF2-40B4-BE49-F238E27FC236}">
                <a16:creationId xmlns:a16="http://schemas.microsoft.com/office/drawing/2014/main" id="{C46E3277-2498-4681-8011-64ECEF991F08}"/>
              </a:ext>
            </a:extLst>
          </p:cNvPr>
          <p:cNvSpPr>
            <a:spLocks noGrp="1"/>
          </p:cNvSpPr>
          <p:nvPr>
            <p:ph type="sldNum" sz="quarter" idx="12"/>
          </p:nvPr>
        </p:nvSpPr>
        <p:spPr/>
        <p:txBody>
          <a:bodyPr/>
          <a:lstStyle/>
          <a:p>
            <a:fld id="{8A8A7D68-7806-41C0-A50B-13413955851C}" type="slidenum">
              <a:rPr lang="en-US" smtClean="0"/>
              <a:t>2</a:t>
            </a:fld>
            <a:endParaRPr lang="en-US"/>
          </a:p>
        </p:txBody>
      </p:sp>
    </p:spTree>
    <p:extLst>
      <p:ext uri="{BB962C8B-B14F-4D97-AF65-F5344CB8AC3E}">
        <p14:creationId xmlns:p14="http://schemas.microsoft.com/office/powerpoint/2010/main" val="3616088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Exploring the shell - Demo</a:t>
            </a:r>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US" sz="1800" b="1" dirty="0">
                <a:solidFill>
                  <a:srgbClr val="0000FF"/>
                </a:solidFill>
                <a:latin typeface="Consolas" panose="020B0609020204030204" pitchFamily="49" charset="0"/>
              </a:rPr>
              <a:t>show</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dbs</a:t>
            </a:r>
            <a:endParaRPr lang="en-US" sz="1800" dirty="0">
              <a:latin typeface="Consolas" panose="020B0609020204030204" pitchFamily="49" charset="0"/>
              <a:cs typeface="Courier New" panose="02070309020205020404" pitchFamily="49" charset="0"/>
            </a:endParaRPr>
          </a:p>
          <a:p>
            <a:pPr marL="0" indent="0">
              <a:buNone/>
            </a:pPr>
            <a:r>
              <a:rPr lang="en-US" sz="1800" b="1" dirty="0">
                <a:solidFill>
                  <a:srgbClr val="0000FF"/>
                </a:solidFill>
                <a:latin typeface="Consolas" panose="020B0609020204030204" pitchFamily="49" charset="0"/>
              </a:rPr>
              <a:t>use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testDB</a:t>
            </a:r>
            <a:r>
              <a:rPr lang="en-US" sz="1800" dirty="0">
                <a:latin typeface="Consolas" panose="020B0609020204030204" pitchFamily="49" charset="0"/>
                <a:cs typeface="Courier New" panose="02070309020205020404" pitchFamily="49" charset="0"/>
              </a:rPr>
              <a:t> </a:t>
            </a:r>
            <a:r>
              <a:rPr lang="en-US" sz="1800" dirty="0">
                <a:solidFill>
                  <a:srgbClr val="008000"/>
                </a:solidFill>
                <a:latin typeface="Consolas" panose="020B0609020204030204" pitchFamily="49" charset="0"/>
              </a:rPr>
              <a:t>// switch or create</a:t>
            </a:r>
          </a:p>
          <a:p>
            <a:pPr marL="0" indent="0">
              <a:buNone/>
            </a:pPr>
            <a:r>
              <a:rPr lang="en-US" sz="1800" b="1" dirty="0">
                <a:solidFill>
                  <a:srgbClr val="0000FF"/>
                </a:solidFill>
                <a:latin typeface="Consolas" panose="020B0609020204030204" pitchFamily="49" charset="0"/>
              </a:rPr>
              <a:t>show</a:t>
            </a:r>
            <a:r>
              <a:rPr lang="en-US" sz="1800" dirty="0">
                <a:latin typeface="Consolas" panose="020B0609020204030204" pitchFamily="49" charset="0"/>
                <a:cs typeface="Courier New" panose="02070309020205020404" pitchFamily="49" charset="0"/>
              </a:rPr>
              <a:t> collections</a:t>
            </a:r>
          </a:p>
          <a:p>
            <a:pPr marL="0" indent="0">
              <a:buNone/>
            </a:pPr>
            <a:r>
              <a:rPr lang="en-US" sz="1800" dirty="0" err="1">
                <a:latin typeface="Consolas" panose="020B0609020204030204" pitchFamily="49" charset="0"/>
                <a:cs typeface="Courier New" panose="02070309020205020404" pitchFamily="49" charset="0"/>
              </a:rPr>
              <a:t>db.testCol.insert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a:solidFill>
                  <a:srgbClr val="808080"/>
                </a:solidFill>
                <a:latin typeface="Consolas" panose="020B0609020204030204" pitchFamily="49" charset="0"/>
              </a:rPr>
              <a:t>name</a:t>
            </a:r>
            <a:r>
              <a:rPr lang="en-US" sz="1800" dirty="0">
                <a:latin typeface="Consolas" panose="020B0609020204030204" pitchFamily="49" charset="0"/>
                <a:cs typeface="Courier New" panose="02070309020205020404" pitchFamily="49" charset="0"/>
              </a:rPr>
              <a:t>": "</a:t>
            </a:r>
            <a:r>
              <a:rPr lang="en-US" sz="1800" dirty="0">
                <a:solidFill>
                  <a:srgbClr val="808080"/>
                </a:solidFill>
                <a:latin typeface="Consolas" panose="020B0609020204030204" pitchFamily="49" charset="0"/>
              </a:rPr>
              <a:t>Saad</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solidFill>
                  <a:srgbClr val="008000"/>
                </a:solidFill>
                <a:latin typeface="Consolas" panose="020B0609020204030204" pitchFamily="49" charset="0"/>
              </a:rPr>
              <a:t>//</a:t>
            </a:r>
            <a:r>
              <a:rPr lang="en-US" sz="1800" dirty="0">
                <a:solidFill>
                  <a:srgbClr val="00B050"/>
                </a:solidFill>
                <a:latin typeface="Consolas" panose="020B0609020204030204" pitchFamily="49" charset="0"/>
                <a:cs typeface="Courier New" panose="02070309020205020404" pitchFamily="49" charset="0"/>
              </a:rPr>
              <a:t> </a:t>
            </a:r>
            <a:r>
              <a:rPr lang="en-US" sz="1800" dirty="0" err="1">
                <a:solidFill>
                  <a:srgbClr val="008000"/>
                </a:solidFill>
                <a:latin typeface="Consolas" panose="020B0609020204030204" pitchFamily="49" charset="0"/>
              </a:rPr>
              <a:t>db</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var</a:t>
            </a:r>
            <a:r>
              <a:rPr lang="en-US" sz="1800" dirty="0">
                <a:solidFill>
                  <a:srgbClr val="008000"/>
                </a:solidFill>
                <a:latin typeface="Consolas" panose="020B0609020204030204" pitchFamily="49" charset="0"/>
              </a:rPr>
              <a:t> refers to the current database</a:t>
            </a:r>
          </a:p>
          <a:p>
            <a:pPr marL="0" indent="0">
              <a:buNone/>
            </a:pPr>
            <a:r>
              <a:rPr lang="en-US" sz="1800" dirty="0" err="1">
                <a:latin typeface="Consolas" panose="020B0609020204030204" pitchFamily="49" charset="0"/>
                <a:cs typeface="Courier New" panose="02070309020205020404" pitchFamily="49" charset="0"/>
              </a:rPr>
              <a:t>db.testCol.find</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r>
              <a:rPr lang="en-US" sz="1800" dirty="0">
                <a:solidFill>
                  <a:srgbClr val="008000"/>
                </a:solidFill>
                <a:latin typeface="Consolas" panose="020B0609020204030204" pitchFamily="49" charset="0"/>
              </a:rPr>
              <a:t>//</a:t>
            </a:r>
            <a:r>
              <a:rPr lang="en-US" sz="1800" dirty="0">
                <a:solidFill>
                  <a:srgbClr val="00B050"/>
                </a:solidFill>
                <a:latin typeface="Consolas" panose="020B0609020204030204" pitchFamily="49" charset="0"/>
                <a:cs typeface="Courier New" panose="02070309020205020404" pitchFamily="49" charset="0"/>
              </a:rPr>
              <a:t> </a:t>
            </a:r>
            <a:r>
              <a:rPr lang="en-US" sz="1800" dirty="0">
                <a:solidFill>
                  <a:srgbClr val="008000"/>
                </a:solidFill>
                <a:latin typeface="Consolas" panose="020B0609020204030204" pitchFamily="49" charset="0"/>
              </a:rPr>
              <a:t>notice _id</a:t>
            </a:r>
          </a:p>
          <a:p>
            <a:pPr marL="0" indent="0">
              <a:buNone/>
            </a:pPr>
            <a:r>
              <a:rPr lang="en-US" sz="1800" dirty="0">
                <a:solidFill>
                  <a:srgbClr val="008000"/>
                </a:solidFill>
                <a:latin typeface="Consolas" panose="020B0609020204030204" pitchFamily="49" charset="0"/>
              </a:rPr>
              <a:t>// passing a parameter to find a document that has a property "name" and value "Asaad"</a:t>
            </a:r>
          </a:p>
          <a:p>
            <a:pPr marL="0" indent="0">
              <a:buNone/>
            </a:pPr>
            <a:r>
              <a:rPr lang="en-US" sz="1800" dirty="0" err="1">
                <a:latin typeface="Consolas" panose="020B0609020204030204" pitchFamily="49" charset="0"/>
                <a:cs typeface="Courier New" panose="02070309020205020404" pitchFamily="49" charset="0"/>
              </a:rPr>
              <a:t>db.testCol.find</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name</a:t>
            </a:r>
            <a:r>
              <a:rPr lang="en-US" sz="1800" dirty="0" err="1">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Asaad</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008000"/>
                </a:solidFill>
                <a:latin typeface="Consolas" panose="020B0609020204030204" pitchFamily="49" charset="0"/>
              </a:rPr>
              <a:t>// save() = </a:t>
            </a:r>
            <a:r>
              <a:rPr lang="en-US" sz="1800" dirty="0" err="1">
                <a:solidFill>
                  <a:srgbClr val="008000"/>
                </a:solidFill>
                <a:latin typeface="Consolas" panose="020B0609020204030204" pitchFamily="49" charset="0"/>
              </a:rPr>
              <a:t>upsert</a:t>
            </a:r>
            <a:r>
              <a:rPr lang="en-US" sz="1800" dirty="0">
                <a:solidFill>
                  <a:srgbClr val="008000"/>
                </a:solidFill>
                <a:latin typeface="Consolas" panose="020B0609020204030204" pitchFamily="49" charset="0"/>
              </a:rPr>
              <a:t> if _id provided</a:t>
            </a:r>
          </a:p>
          <a:p>
            <a:pPr marL="0" indent="0">
              <a:buNone/>
            </a:pPr>
            <a:r>
              <a:rPr lang="en-US" sz="1800" dirty="0" err="1">
                <a:latin typeface="Consolas" panose="020B0609020204030204" pitchFamily="49" charset="0"/>
                <a:cs typeface="Courier New" panose="02070309020205020404" pitchFamily="49" charset="0"/>
              </a:rPr>
              <a:t>db.testCol.save</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name</a:t>
            </a:r>
            <a:r>
              <a:rPr lang="en-US" sz="1800" dirty="0" err="1">
                <a:latin typeface="Consolas" panose="020B0609020204030204" pitchFamily="49" charset="0"/>
                <a:cs typeface="Courier New" panose="02070309020205020404" pitchFamily="49" charset="0"/>
              </a:rPr>
              <a:t>":"</a:t>
            </a:r>
            <a:r>
              <a:rPr lang="en-US" sz="1800" dirty="0" err="1">
                <a:solidFill>
                  <a:srgbClr val="808080"/>
                </a:solidFill>
                <a:latin typeface="Consolas" panose="020B0609020204030204" pitchFamily="49" charset="0"/>
              </a:rPr>
              <a:t>Mike</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008000"/>
                </a:solidFill>
                <a:latin typeface="Consolas" panose="020B0609020204030204" pitchFamily="49" charset="0"/>
              </a:rPr>
              <a:t>// insert 10 documents – Shell is C++ app that uses V8</a:t>
            </a:r>
          </a:p>
          <a:p>
            <a:pPr marL="0" indent="0">
              <a:buNone/>
            </a:pPr>
            <a:r>
              <a:rPr lang="en-US" sz="1800" b="1" dirty="0">
                <a:solidFill>
                  <a:srgbClr val="0000FF"/>
                </a:solidFill>
                <a:latin typeface="Consolas" panose="020B0609020204030204" pitchFamily="49" charset="0"/>
              </a:rPr>
              <a:t>for</a:t>
            </a:r>
            <a:r>
              <a:rPr lang="en-US" sz="1800" dirty="0">
                <a:latin typeface="Consolas" panose="020B0609020204030204" pitchFamily="49" charset="0"/>
                <a:cs typeface="Courier New" panose="02070309020205020404" pitchFamily="49" charset="0"/>
              </a:rPr>
              <a:t> </a:t>
            </a:r>
            <a:r>
              <a:rPr lang="en-US" sz="1800" b="1" dirty="0">
                <a:solidFill>
                  <a:srgbClr val="000080"/>
                </a:solidFill>
                <a:latin typeface="Consolas" panose="020B0609020204030204" pitchFamily="49" charset="0"/>
              </a:rPr>
              <a:t>(</a:t>
            </a:r>
            <a:r>
              <a:rPr lang="en-US" sz="1800" b="1" dirty="0" err="1">
                <a:solidFill>
                  <a:srgbClr val="0000FF"/>
                </a:solidFill>
                <a:latin typeface="Consolas" panose="020B0609020204030204" pitchFamily="49" charset="0"/>
              </a:rPr>
              <a:t>var</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dirty="0">
                <a:latin typeface="Consolas" panose="020B0609020204030204" pitchFamily="49" charset="0"/>
                <a:cs typeface="Courier New" panose="02070309020205020404" pitchFamily="49" charset="0"/>
              </a:rPr>
              <a:t>=</a:t>
            </a:r>
            <a:r>
              <a:rPr lang="en-US" sz="1800" dirty="0">
                <a:solidFill>
                  <a:srgbClr val="FF8000"/>
                </a:solidFill>
                <a:latin typeface="Consolas" panose="020B0609020204030204" pitchFamily="49" charset="0"/>
              </a:rPr>
              <a:t>0</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dirty="0">
                <a:latin typeface="Consolas" panose="020B0609020204030204" pitchFamily="49" charset="0"/>
                <a:cs typeface="Courier New" panose="02070309020205020404" pitchFamily="49" charset="0"/>
              </a:rPr>
              <a:t>&lt;</a:t>
            </a:r>
            <a:r>
              <a:rPr lang="en-US" sz="1800" dirty="0">
                <a:solidFill>
                  <a:srgbClr val="FF8000"/>
                </a:solidFill>
                <a:latin typeface="Consolas" panose="020B0609020204030204" pitchFamily="49" charset="0"/>
              </a:rPr>
              <a:t>10</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dirty="0">
                <a:latin typeface="Consolas" panose="020B0609020204030204" pitchFamily="49" charset="0"/>
                <a:cs typeface="Courier New" panose="02070309020205020404" pitchFamily="49" charset="0"/>
              </a:rPr>
              <a: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db.testCol.insert</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a:t>
            </a:r>
            <a:r>
              <a:rPr lang="en-US" sz="1800" dirty="0">
                <a:solidFill>
                  <a:srgbClr val="808080"/>
                </a:solidFill>
                <a:latin typeface="Consolas" panose="020B0609020204030204" pitchFamily="49" charset="0"/>
              </a:rPr>
              <a:t>x</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r>
              <a:rPr lang="en-US" sz="1800" b="1" dirty="0">
                <a:solidFill>
                  <a:srgbClr val="000080"/>
                </a:solidFill>
                <a:latin typeface="Consolas" panose="020B0609020204030204" pitchFamily="49" charset="0"/>
              </a:rPr>
              <a:t>}</a:t>
            </a:r>
            <a:r>
              <a:rPr lang="en-US" sz="1800" dirty="0">
                <a:latin typeface="Consolas" panose="020B06090202040302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3C12F984-AAFD-452C-AB74-297162DAF669}"/>
              </a:ext>
            </a:extLst>
          </p:cNvPr>
          <p:cNvSpPr>
            <a:spLocks noGrp="1"/>
          </p:cNvSpPr>
          <p:nvPr>
            <p:ph type="sldNum" sz="quarter" idx="12"/>
          </p:nvPr>
        </p:nvSpPr>
        <p:spPr/>
        <p:txBody>
          <a:bodyPr/>
          <a:lstStyle/>
          <a:p>
            <a:fld id="{8A8A7D68-7806-41C0-A50B-13413955851C}" type="slidenum">
              <a:rPr lang="en-US" smtClean="0"/>
              <a:t>20</a:t>
            </a:fld>
            <a:endParaRPr lang="en-US" dirty="0"/>
          </a:p>
        </p:txBody>
      </p:sp>
    </p:spTree>
    <p:extLst>
      <p:ext uri="{BB962C8B-B14F-4D97-AF65-F5344CB8AC3E}">
        <p14:creationId xmlns:p14="http://schemas.microsoft.com/office/powerpoint/2010/main" val="373679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Exploring the shell - Demo</a:t>
            </a:r>
          </a:p>
        </p:txBody>
      </p:sp>
      <p:sp>
        <p:nvSpPr>
          <p:cNvPr id="4" name="Rectangle 3"/>
          <p:cNvSpPr/>
          <p:nvPr/>
        </p:nvSpPr>
        <p:spPr>
          <a:xfrm>
            <a:off x="838200" y="1690688"/>
            <a:ext cx="10515600" cy="2308324"/>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fruit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address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city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"Fairfield"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zip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52557</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street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"1000 N 4th street"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show documents in a nice way, it will only work when you have nested or larger documents:</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3070C5B9-FA0E-47D3-B588-72BCE69DE7FA}"/>
              </a:ext>
            </a:extLst>
          </p:cNvPr>
          <p:cNvSpPr>
            <a:spLocks noGrp="1"/>
          </p:cNvSpPr>
          <p:nvPr>
            <p:ph type="sldNum" sz="quarter" idx="12"/>
          </p:nvPr>
        </p:nvSpPr>
        <p:spPr/>
        <p:txBody>
          <a:bodyPr/>
          <a:lstStyle/>
          <a:p>
            <a:fld id="{8A8A7D68-7806-41C0-A50B-13413955851C}" type="slidenum">
              <a:rPr lang="en-US" smtClean="0"/>
              <a:t>21</a:t>
            </a:fld>
            <a:endParaRPr lang="en-US"/>
          </a:p>
        </p:txBody>
      </p:sp>
    </p:spTree>
    <p:extLst>
      <p:ext uri="{BB962C8B-B14F-4D97-AF65-F5344CB8AC3E}">
        <p14:creationId xmlns:p14="http://schemas.microsoft.com/office/powerpoint/2010/main" val="1602500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General Rules</a:t>
            </a:r>
          </a:p>
        </p:txBody>
      </p:sp>
      <p:sp>
        <p:nvSpPr>
          <p:cNvPr id="3" name="Content Placeholder 2"/>
          <p:cNvSpPr>
            <a:spLocks noGrp="1"/>
          </p:cNvSpPr>
          <p:nvPr>
            <p:ph idx="1"/>
          </p:nvPr>
        </p:nvSpPr>
        <p:spPr/>
        <p:txBody>
          <a:bodyPr>
            <a:normAutofit/>
          </a:bodyPr>
          <a:lstStyle/>
          <a:p>
            <a:r>
              <a:rPr lang="en-US" dirty="0"/>
              <a:t>Field names are strings.</a:t>
            </a:r>
          </a:p>
          <a:p>
            <a:r>
              <a:rPr lang="en-US" dirty="0"/>
              <a:t>The field name </a:t>
            </a:r>
            <a:r>
              <a:rPr lang="en-US" sz="2400" dirty="0">
                <a:latin typeface="Courier New" panose="02070309020205020404" pitchFamily="49" charset="0"/>
                <a:cs typeface="Courier New" panose="02070309020205020404" pitchFamily="49" charset="0"/>
              </a:rPr>
              <a:t>_id </a:t>
            </a:r>
            <a:r>
              <a:rPr lang="en-US" dirty="0"/>
              <a:t>is reserved for use as a primary key. It is immutable and always the first field in the document. It may contain values of any BSON data type, other than an array.</a:t>
            </a:r>
          </a:p>
          <a:p>
            <a:r>
              <a:rPr lang="en-US" dirty="0"/>
              <a:t>The field names cannot start with the dollar sign ($) character and cannot contain the dot (.) character or </a:t>
            </a:r>
            <a:r>
              <a:rPr lang="en-US" sz="2400" dirty="0">
                <a:latin typeface="Courier New" panose="02070309020205020404" pitchFamily="49" charset="0"/>
                <a:cs typeface="Courier New" panose="02070309020205020404" pitchFamily="49" charset="0"/>
              </a:rPr>
              <a:t>null</a:t>
            </a:r>
            <a:r>
              <a:rPr lang="en-US" dirty="0"/>
              <a:t>. Field names cannot be duplicated.</a:t>
            </a:r>
          </a:p>
          <a:p>
            <a:r>
              <a:rPr lang="en-US" dirty="0"/>
              <a:t>The maximum BSON document size is 16 megabytes. </a:t>
            </a:r>
            <a:r>
              <a:rPr lang="en-US" sz="2400" i="1" dirty="0">
                <a:solidFill>
                  <a:schemeClr val="bg1">
                    <a:lumMod val="50000"/>
                  </a:schemeClr>
                </a:solidFill>
              </a:rPr>
              <a:t>(To store documents larger than the maximum size, MongoDB provides the </a:t>
            </a:r>
            <a:r>
              <a:rPr lang="en-US" sz="2400" i="1" dirty="0" err="1">
                <a:solidFill>
                  <a:schemeClr val="bg1">
                    <a:lumMod val="50000"/>
                  </a:schemeClr>
                </a:solidFill>
              </a:rPr>
              <a:t>GridFS</a:t>
            </a:r>
            <a:r>
              <a:rPr lang="en-US" sz="2400" i="1" dirty="0">
                <a:solidFill>
                  <a:schemeClr val="bg1">
                    <a:lumMod val="50000"/>
                  </a:schemeClr>
                </a:solidFill>
              </a:rPr>
              <a:t> API)</a:t>
            </a:r>
          </a:p>
        </p:txBody>
      </p:sp>
      <p:sp>
        <p:nvSpPr>
          <p:cNvPr id="4" name="Slide Number Placeholder 3">
            <a:extLst>
              <a:ext uri="{FF2B5EF4-FFF2-40B4-BE49-F238E27FC236}">
                <a16:creationId xmlns:a16="http://schemas.microsoft.com/office/drawing/2014/main" id="{F62D10D6-3491-427C-88AE-E7701F404A63}"/>
              </a:ext>
            </a:extLst>
          </p:cNvPr>
          <p:cNvSpPr>
            <a:spLocks noGrp="1"/>
          </p:cNvSpPr>
          <p:nvPr>
            <p:ph type="sldNum" sz="quarter" idx="12"/>
          </p:nvPr>
        </p:nvSpPr>
        <p:spPr/>
        <p:txBody>
          <a:bodyPr/>
          <a:lstStyle/>
          <a:p>
            <a:fld id="{8A8A7D68-7806-41C0-A50B-13413955851C}" type="slidenum">
              <a:rPr lang="en-US" smtClean="0"/>
              <a:t>22</a:t>
            </a:fld>
            <a:endParaRPr lang="en-US"/>
          </a:p>
        </p:txBody>
      </p:sp>
    </p:spTree>
    <p:extLst>
      <p:ext uri="{BB962C8B-B14F-4D97-AF65-F5344CB8AC3E}">
        <p14:creationId xmlns:p14="http://schemas.microsoft.com/office/powerpoint/2010/main" val="277972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MongoDB Driver</a:t>
            </a:r>
          </a:p>
        </p:txBody>
      </p:sp>
      <p:sp>
        <p:nvSpPr>
          <p:cNvPr id="3" name="Content Placeholder 2"/>
          <p:cNvSpPr>
            <a:spLocks noGrp="1"/>
          </p:cNvSpPr>
          <p:nvPr>
            <p:ph idx="1"/>
          </p:nvPr>
        </p:nvSpPr>
        <p:spPr/>
        <p:txBody>
          <a:bodyPr/>
          <a:lstStyle/>
          <a:p>
            <a:pPr marL="0" indent="0">
              <a:buNone/>
            </a:pPr>
            <a:r>
              <a:rPr lang="en-US" dirty="0"/>
              <a:t>A library written in JS to handle the communication, open sockets, handle errors and talk with MongoDB Server. </a:t>
            </a:r>
          </a:p>
        </p:txBody>
      </p:sp>
      <p:sp>
        <p:nvSpPr>
          <p:cNvPr id="4" name="TextBox 3"/>
          <p:cNvSpPr txBox="1"/>
          <p:nvPr/>
        </p:nvSpPr>
        <p:spPr>
          <a:xfrm>
            <a:off x="838200" y="2987040"/>
            <a:ext cx="2185214" cy="400110"/>
          </a:xfrm>
          <a:prstGeom prst="rect">
            <a:avLst/>
          </a:prstGeom>
          <a:noFill/>
        </p:spPr>
        <p:txBody>
          <a:bodyPr wrap="none" rtlCol="0">
            <a:spAutoFit/>
          </a:bodyPr>
          <a:lstStyle/>
          <a:p>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 </a:t>
            </a:r>
            <a:r>
              <a:rPr lang="en-US" sz="2000" b="1" dirty="0" err="1">
                <a:latin typeface="Courier New" panose="02070309020205020404" pitchFamily="49" charset="0"/>
                <a:cs typeface="Courier New" panose="02070309020205020404" pitchFamily="49" charset="0"/>
              </a:rPr>
              <a:t>mongodb</a:t>
            </a:r>
            <a:endParaRPr lang="en-US" sz="2000" dirty="0">
              <a:latin typeface="Courier New" panose="02070309020205020404" pitchFamily="49" charset="0"/>
              <a:cs typeface="Courier New" panose="02070309020205020404" pitchFamily="49" charset="0"/>
            </a:endParaRPr>
          </a:p>
        </p:txBody>
      </p:sp>
      <p:sp>
        <p:nvSpPr>
          <p:cNvPr id="6" name="Can 5"/>
          <p:cNvSpPr/>
          <p:nvPr/>
        </p:nvSpPr>
        <p:spPr>
          <a:xfrm>
            <a:off x="9361325" y="4097226"/>
            <a:ext cx="1239252" cy="9384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7" name="Flowchart: Magnetic Disk 6"/>
          <p:cNvSpPr/>
          <p:nvPr/>
        </p:nvSpPr>
        <p:spPr>
          <a:xfrm>
            <a:off x="3055186" y="4181447"/>
            <a:ext cx="1179095" cy="7700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a:t>
            </a:r>
          </a:p>
        </p:txBody>
      </p:sp>
      <p:sp>
        <p:nvSpPr>
          <p:cNvPr id="8" name="Left-Right Arrow 7"/>
          <p:cNvSpPr/>
          <p:nvPr/>
        </p:nvSpPr>
        <p:spPr>
          <a:xfrm>
            <a:off x="4373638" y="4367937"/>
            <a:ext cx="2225842" cy="3970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23030" y="3931137"/>
            <a:ext cx="1748556" cy="369332"/>
          </a:xfrm>
          <a:prstGeom prst="rect">
            <a:avLst/>
          </a:prstGeom>
          <a:noFill/>
        </p:spPr>
        <p:txBody>
          <a:bodyPr wrap="none" rtlCol="0">
            <a:spAutoFit/>
          </a:bodyPr>
          <a:lstStyle/>
          <a:p>
            <a:r>
              <a:rPr lang="en-US" dirty="0"/>
              <a:t>MongoDB Driver</a:t>
            </a:r>
          </a:p>
        </p:txBody>
      </p:sp>
      <p:sp>
        <p:nvSpPr>
          <p:cNvPr id="11" name="Left-Right Arrow 10"/>
          <p:cNvSpPr/>
          <p:nvPr/>
        </p:nvSpPr>
        <p:spPr>
          <a:xfrm>
            <a:off x="6978659" y="4367937"/>
            <a:ext cx="2225842" cy="39704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6657127" y="4367937"/>
            <a:ext cx="281351" cy="3970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361325" y="5035690"/>
            <a:ext cx="1528111" cy="369332"/>
          </a:xfrm>
          <a:prstGeom prst="rect">
            <a:avLst/>
          </a:prstGeom>
        </p:spPr>
        <p:txBody>
          <a:bodyPr wrap="none">
            <a:spAutoFit/>
          </a:bodyPr>
          <a:lstStyle/>
          <a:p>
            <a:r>
              <a:rPr lang="en-US" b="1" dirty="0"/>
              <a:t>Asynchronous</a:t>
            </a:r>
            <a:endParaRPr lang="en-US" dirty="0"/>
          </a:p>
        </p:txBody>
      </p:sp>
      <p:sp>
        <p:nvSpPr>
          <p:cNvPr id="14" name="Rectangle 13"/>
          <p:cNvSpPr/>
          <p:nvPr/>
        </p:nvSpPr>
        <p:spPr>
          <a:xfrm>
            <a:off x="2880677" y="4962736"/>
            <a:ext cx="1528111" cy="369332"/>
          </a:xfrm>
          <a:prstGeom prst="rect">
            <a:avLst/>
          </a:prstGeom>
        </p:spPr>
        <p:txBody>
          <a:bodyPr wrap="none">
            <a:spAutoFit/>
          </a:bodyPr>
          <a:lstStyle/>
          <a:p>
            <a:r>
              <a:rPr lang="en-US" b="1" dirty="0"/>
              <a:t>Asynchronous</a:t>
            </a:r>
            <a:endParaRPr lang="en-US" dirty="0"/>
          </a:p>
        </p:txBody>
      </p:sp>
      <p:sp>
        <p:nvSpPr>
          <p:cNvPr id="15" name="TextBox 14"/>
          <p:cNvSpPr txBox="1"/>
          <p:nvPr/>
        </p:nvSpPr>
        <p:spPr>
          <a:xfrm>
            <a:off x="5076037" y="4715250"/>
            <a:ext cx="665567" cy="369332"/>
          </a:xfrm>
          <a:prstGeom prst="rect">
            <a:avLst/>
          </a:prstGeom>
          <a:noFill/>
        </p:spPr>
        <p:txBody>
          <a:bodyPr wrap="none" rtlCol="0">
            <a:spAutoFit/>
          </a:bodyPr>
          <a:lstStyle/>
          <a:p>
            <a:r>
              <a:rPr lang="en-US" dirty="0"/>
              <a:t>JSON</a:t>
            </a:r>
          </a:p>
        </p:txBody>
      </p:sp>
      <p:sp>
        <p:nvSpPr>
          <p:cNvPr id="16" name="TextBox 15"/>
          <p:cNvSpPr txBox="1"/>
          <p:nvPr/>
        </p:nvSpPr>
        <p:spPr>
          <a:xfrm>
            <a:off x="7710515" y="4715250"/>
            <a:ext cx="716863" cy="369332"/>
          </a:xfrm>
          <a:prstGeom prst="rect">
            <a:avLst/>
          </a:prstGeom>
          <a:noFill/>
        </p:spPr>
        <p:txBody>
          <a:bodyPr wrap="none" rtlCol="0">
            <a:spAutoFit/>
          </a:bodyPr>
          <a:lstStyle/>
          <a:p>
            <a:r>
              <a:rPr lang="en-US" dirty="0"/>
              <a:t>BSON</a:t>
            </a:r>
          </a:p>
        </p:txBody>
      </p:sp>
      <p:sp>
        <p:nvSpPr>
          <p:cNvPr id="9" name="Left Arrow 8"/>
          <p:cNvSpPr/>
          <p:nvPr/>
        </p:nvSpPr>
        <p:spPr>
          <a:xfrm>
            <a:off x="2218821" y="4367937"/>
            <a:ext cx="661856" cy="3970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73882" y="4395647"/>
            <a:ext cx="1125629" cy="369332"/>
          </a:xfrm>
          <a:prstGeom prst="rect">
            <a:avLst/>
          </a:prstGeom>
          <a:noFill/>
        </p:spPr>
        <p:txBody>
          <a:bodyPr wrap="none" rtlCol="0">
            <a:spAutoFit/>
          </a:bodyPr>
          <a:lstStyle/>
          <a:p>
            <a:r>
              <a:rPr lang="en-US" dirty="0"/>
              <a:t>JS Objects</a:t>
            </a:r>
          </a:p>
        </p:txBody>
      </p:sp>
      <p:sp>
        <p:nvSpPr>
          <p:cNvPr id="18" name="Slide Number Placeholder 17">
            <a:extLst>
              <a:ext uri="{FF2B5EF4-FFF2-40B4-BE49-F238E27FC236}">
                <a16:creationId xmlns:a16="http://schemas.microsoft.com/office/drawing/2014/main" id="{884A8793-C630-4120-889D-C9737E148B18}"/>
              </a:ext>
            </a:extLst>
          </p:cNvPr>
          <p:cNvSpPr>
            <a:spLocks noGrp="1"/>
          </p:cNvSpPr>
          <p:nvPr>
            <p:ph type="sldNum" sz="quarter" idx="12"/>
          </p:nvPr>
        </p:nvSpPr>
        <p:spPr/>
        <p:txBody>
          <a:bodyPr/>
          <a:lstStyle/>
          <a:p>
            <a:fld id="{8A8A7D68-7806-41C0-A50B-13413955851C}" type="slidenum">
              <a:rPr lang="en-US" smtClean="0"/>
              <a:t>23</a:t>
            </a:fld>
            <a:endParaRPr lang="en-US"/>
          </a:p>
        </p:txBody>
      </p:sp>
    </p:spTree>
    <p:extLst>
      <p:ext uri="{BB962C8B-B14F-4D97-AF65-F5344CB8AC3E}">
        <p14:creationId xmlns:p14="http://schemas.microsoft.com/office/powerpoint/2010/main" val="2910388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Connect to MongoDB</a:t>
            </a:r>
          </a:p>
        </p:txBody>
      </p:sp>
      <p:sp>
        <p:nvSpPr>
          <p:cNvPr id="3" name="TextBox 2"/>
          <p:cNvSpPr txBox="1"/>
          <p:nvPr/>
        </p:nvSpPr>
        <p:spPr>
          <a:xfrm>
            <a:off x="8199282" y="5739063"/>
            <a:ext cx="3154517" cy="369332"/>
          </a:xfrm>
          <a:prstGeom prst="rect">
            <a:avLst/>
          </a:prstGeom>
          <a:solidFill>
            <a:schemeClr val="bg1">
              <a:lumMod val="95000"/>
            </a:schemeClr>
          </a:solidFill>
        </p:spPr>
        <p:txBody>
          <a:bodyPr wrap="none" rtlCol="0">
            <a:spAutoFit/>
          </a:bodyPr>
          <a:lstStyle/>
          <a:p>
            <a:pPr algn="ctr"/>
            <a:r>
              <a:rPr lang="en-US" dirty="0"/>
              <a:t>What’s the output of this code?</a:t>
            </a:r>
          </a:p>
        </p:txBody>
      </p:sp>
      <p:sp>
        <p:nvSpPr>
          <p:cNvPr id="4" name="Slide Number Placeholder 3">
            <a:extLst>
              <a:ext uri="{FF2B5EF4-FFF2-40B4-BE49-F238E27FC236}">
                <a16:creationId xmlns:a16="http://schemas.microsoft.com/office/drawing/2014/main" id="{97C14AC6-0019-40AF-8731-92910135322C}"/>
              </a:ext>
            </a:extLst>
          </p:cNvPr>
          <p:cNvSpPr>
            <a:spLocks noGrp="1"/>
          </p:cNvSpPr>
          <p:nvPr>
            <p:ph type="sldNum" sz="quarter" idx="12"/>
          </p:nvPr>
        </p:nvSpPr>
        <p:spPr/>
        <p:txBody>
          <a:bodyPr/>
          <a:lstStyle/>
          <a:p>
            <a:fld id="{8A8A7D68-7806-41C0-A50B-13413955851C}" type="slidenum">
              <a:rPr lang="en-US" smtClean="0"/>
              <a:t>24</a:t>
            </a:fld>
            <a:endParaRPr lang="en-US"/>
          </a:p>
        </p:txBody>
      </p:sp>
      <p:sp>
        <p:nvSpPr>
          <p:cNvPr id="6" name="Rectangle 5">
            <a:extLst>
              <a:ext uri="{FF2B5EF4-FFF2-40B4-BE49-F238E27FC236}">
                <a16:creationId xmlns:a16="http://schemas.microsoft.com/office/drawing/2014/main" id="{F7E092D5-C3B6-42CA-B492-C949887C3C10}"/>
              </a:ext>
            </a:extLst>
          </p:cNvPr>
          <p:cNvSpPr/>
          <p:nvPr/>
        </p:nvSpPr>
        <p:spPr>
          <a:xfrm>
            <a:off x="838199" y="1658267"/>
            <a:ext cx="10515599" cy="4247317"/>
          </a:xfrm>
          <a:prstGeom prst="rect">
            <a:avLst/>
          </a:prstGeom>
        </p:spPr>
        <p:txBody>
          <a:bodyPr wrap="square">
            <a:spAutoFit/>
          </a:bodyPr>
          <a:lstStyle/>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require</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mongodb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client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new</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u="sng" dirty="0" err="1">
                <a:solidFill>
                  <a:srgbClr val="808080"/>
                </a:solidFill>
                <a:latin typeface="Operator Mono Bold" panose="02000009000000000000" pitchFamily="49" charset="0"/>
              </a:rPr>
              <a:t>mongodb</a:t>
            </a:r>
            <a:r>
              <a:rPr lang="en-US" u="sng" dirty="0">
                <a:solidFill>
                  <a:srgbClr val="808080"/>
                </a:solidFill>
                <a:latin typeface="Operator Mono Bold" panose="02000009000000000000" pitchFamily="49" charset="0"/>
              </a:rPr>
              <a:t>://localhost:27017</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connect</a:t>
            </a:r>
            <a:r>
              <a:rPr lang="en-US" b="1" dirty="0">
                <a:solidFill>
                  <a:srgbClr val="000080"/>
                </a:solidFill>
                <a:latin typeface="Operator Mono Bold" panose="02000009000000000000" pitchFamily="49" charset="0"/>
              </a:rPr>
              <a:t>(</a:t>
            </a:r>
            <a:r>
              <a:rPr lang="en-US" b="1" dirty="0">
                <a:solidFill>
                  <a:srgbClr val="0000FF"/>
                </a:solidFill>
                <a:latin typeface="Operator Mono Bold" panose="02000009000000000000" pitchFamily="49" charset="0"/>
              </a:rPr>
              <a:t>function</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b="1" dirty="0">
                <a:solidFill>
                  <a:srgbClr val="0000FF"/>
                </a:solidFill>
                <a:latin typeface="Operator Mono Bold" panose="02000009000000000000" pitchFamily="49" charset="0"/>
              </a:rPr>
              <a:t>   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db</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collection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collection</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myCollection</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collection</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findOne</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function</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doc</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console</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dir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doc</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b="1" dirty="0" err="1">
                <a:solidFill>
                  <a:srgbClr val="804000"/>
                </a:solidFill>
                <a:latin typeface="Operator Mono Bold" panose="02000009000000000000" pitchFamily="49" charset="0"/>
              </a:rPr>
              <a:t>close</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console</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dir</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"Done"</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80"/>
                </a:solidFill>
                <a:latin typeface="Operator Mono Bold" panose="02000009000000000000" pitchFamily="49" charset="0"/>
              </a:rPr>
              <a:t>});</a:t>
            </a:r>
            <a:endParaRPr lang="en-US" dirty="0">
              <a:effectLst/>
            </a:endParaRPr>
          </a:p>
        </p:txBody>
      </p:sp>
    </p:spTree>
    <p:extLst>
      <p:ext uri="{BB962C8B-B14F-4D97-AF65-F5344CB8AC3E}">
        <p14:creationId xmlns:p14="http://schemas.microsoft.com/office/powerpoint/2010/main" val="2682726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olas" panose="020B0609020204030204" pitchFamily="49" charset="0"/>
                <a:cs typeface="Courier New" panose="02070309020205020404" pitchFamily="49" charset="0"/>
              </a:rPr>
              <a:t>db.collection.findOne({query}, {projection: {} })</a:t>
            </a:r>
          </a:p>
        </p:txBody>
      </p:sp>
      <p:sp>
        <p:nvSpPr>
          <p:cNvPr id="3" name="Content Placeholder 2"/>
          <p:cNvSpPr>
            <a:spLocks noGrp="1"/>
          </p:cNvSpPr>
          <p:nvPr>
            <p:ph idx="1"/>
          </p:nvPr>
        </p:nvSpPr>
        <p:spPr>
          <a:xfrm>
            <a:off x="838200" y="1527674"/>
            <a:ext cx="10515600" cy="2352871"/>
          </a:xfrm>
        </p:spPr>
        <p:txBody>
          <a:bodyPr>
            <a:normAutofit/>
          </a:bodyPr>
          <a:lstStyle/>
          <a:p>
            <a:pPr marL="0" indent="0">
              <a:buNone/>
            </a:pPr>
            <a:r>
              <a:rPr lang="en-US" sz="2400" dirty="0"/>
              <a:t>Returns </a:t>
            </a:r>
            <a:r>
              <a:rPr lang="en-US" sz="2400" b="1" dirty="0"/>
              <a:t>one document </a:t>
            </a:r>
            <a:r>
              <a:rPr lang="en-US" sz="2400" dirty="0"/>
              <a:t>that satisfies the specified </a:t>
            </a:r>
            <a:r>
              <a:rPr lang="en-US" sz="2400" b="1" dirty="0"/>
              <a:t>query</a:t>
            </a:r>
            <a:r>
              <a:rPr lang="en-US" sz="2400" dirty="0"/>
              <a:t> criteria. If multiple documents satisfy the query, this method returns the first document according to the </a:t>
            </a:r>
            <a:r>
              <a:rPr lang="en-US" sz="2400" b="1" dirty="0"/>
              <a:t>natural order </a:t>
            </a:r>
            <a:r>
              <a:rPr lang="en-US" sz="2400" dirty="0"/>
              <a:t>which reflects the order of documents on the disk. If no document satisfies the query, the method returns null.</a:t>
            </a:r>
          </a:p>
          <a:p>
            <a:r>
              <a:rPr lang="en-US" sz="2400" dirty="0"/>
              <a:t>The </a:t>
            </a:r>
            <a:r>
              <a:rPr lang="en-US" sz="2000" b="1" dirty="0">
                <a:latin typeface="Consolas" panose="020B0609020204030204" pitchFamily="49" charset="0"/>
                <a:cs typeface="Courier New" panose="02070309020205020404" pitchFamily="49" charset="0"/>
              </a:rPr>
              <a:t>query</a:t>
            </a:r>
            <a:r>
              <a:rPr lang="en-US" sz="2400" dirty="0"/>
              <a:t> is equivalent to </a:t>
            </a:r>
            <a:r>
              <a:rPr lang="en-US" sz="2000" b="1" dirty="0">
                <a:latin typeface="Consolas" panose="020B0609020204030204" pitchFamily="49" charset="0"/>
                <a:cs typeface="Courier New" panose="02070309020205020404" pitchFamily="49" charset="0"/>
              </a:rPr>
              <a:t>where</a:t>
            </a:r>
            <a:r>
              <a:rPr lang="en-US" sz="2400" dirty="0"/>
              <a:t> in SQL, it takes the form of JSON object.</a:t>
            </a:r>
          </a:p>
          <a:p>
            <a:r>
              <a:rPr lang="en-US" sz="2400" dirty="0"/>
              <a:t>The </a:t>
            </a:r>
            <a:r>
              <a:rPr lang="en-US" sz="2000" b="1" dirty="0">
                <a:latin typeface="Consolas" panose="020B0609020204030204" pitchFamily="49" charset="0"/>
                <a:cs typeface="Courier New" panose="02070309020205020404" pitchFamily="49" charset="0"/>
              </a:rPr>
              <a:t>project</a:t>
            </a:r>
            <a:r>
              <a:rPr lang="en-US" sz="2400" dirty="0"/>
              <a:t> method accepts JSON of the following form:</a:t>
            </a:r>
          </a:p>
        </p:txBody>
      </p:sp>
      <p:sp>
        <p:nvSpPr>
          <p:cNvPr id="6" name="Rectangle 5"/>
          <p:cNvSpPr/>
          <p:nvPr/>
        </p:nvSpPr>
        <p:spPr>
          <a:xfrm>
            <a:off x="1481959" y="4043819"/>
            <a:ext cx="9871841" cy="369332"/>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field1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b="1" dirty="0" err="1">
                <a:solidFill>
                  <a:srgbClr val="0000FF"/>
                </a:solidFill>
                <a:latin typeface="Consolas" panose="020B0609020204030204" pitchFamily="49" charset="0"/>
              </a:rPr>
              <a:t>boolean</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field2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b="1" dirty="0" err="1">
                <a:solidFill>
                  <a:srgbClr val="0000FF"/>
                </a:solidFill>
                <a:latin typeface="Consolas" panose="020B0609020204030204" pitchFamily="49" charset="0"/>
              </a:rPr>
              <a:t>boolean</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8" name="Rectangle 7"/>
          <p:cNvSpPr/>
          <p:nvPr/>
        </p:nvSpPr>
        <p:spPr>
          <a:xfrm>
            <a:off x="838200" y="4576425"/>
            <a:ext cx="10515600" cy="2308324"/>
          </a:xfrm>
          <a:prstGeom prst="rect">
            <a:avLst/>
          </a:prstGeom>
        </p:spPr>
        <p:txBody>
          <a:bodyPr wrap="square">
            <a:spAutoFit/>
          </a:bodyPr>
          <a:lstStyle/>
          <a:p>
            <a:r>
              <a:rPr lang="en-US" sz="2400" b="1" dirty="0"/>
              <a:t>Notes: </a:t>
            </a:r>
          </a:p>
          <a:p>
            <a:pPr marL="342900" indent="-342900">
              <a:buFont typeface="Arial" panose="020B0604020202020204" pitchFamily="34" charset="0"/>
              <a:buChar char="•"/>
            </a:pPr>
            <a:r>
              <a:rPr lang="en-US" sz="2400" dirty="0"/>
              <a:t>The </a:t>
            </a:r>
            <a:r>
              <a:rPr lang="en-US" sz="2000" b="1" dirty="0" err="1">
                <a:latin typeface="Consolas" panose="020B0609020204030204" pitchFamily="49" charset="0"/>
                <a:cs typeface="Courier New" panose="02070309020205020404" pitchFamily="49" charset="0"/>
              </a:rPr>
              <a:t>findOne</a:t>
            </a:r>
            <a:r>
              <a:rPr lang="en-US" sz="2000" b="1" dirty="0">
                <a:latin typeface="Consolas" panose="020B0609020204030204" pitchFamily="49" charset="0"/>
                <a:cs typeface="Courier New" panose="02070309020205020404" pitchFamily="49" charset="0"/>
              </a:rPr>
              <a:t>()</a:t>
            </a:r>
            <a:r>
              <a:rPr lang="en-US" sz="2400" dirty="0"/>
              <a:t> method always includes the </a:t>
            </a:r>
            <a:r>
              <a:rPr lang="en-US" sz="2000" b="1" dirty="0">
                <a:latin typeface="Consolas" panose="020B0609020204030204" pitchFamily="49" charset="0"/>
                <a:cs typeface="Courier New" panose="02070309020205020404" pitchFamily="49" charset="0"/>
              </a:rPr>
              <a:t>_id</a:t>
            </a:r>
            <a:r>
              <a:rPr lang="en-US" sz="2000" dirty="0">
                <a:latin typeface="Courier New" panose="02070309020205020404" pitchFamily="49" charset="0"/>
                <a:cs typeface="Courier New" panose="02070309020205020404" pitchFamily="49" charset="0"/>
              </a:rPr>
              <a:t> </a:t>
            </a:r>
            <a:r>
              <a:rPr lang="en-US" sz="2400" dirty="0"/>
              <a:t>field even if the field is not explicitly specified in the projection parameter, unless you explicitly exclude it.</a:t>
            </a:r>
          </a:p>
          <a:p>
            <a:pPr marL="342900" indent="-342900">
              <a:buFont typeface="Arial" panose="020B0604020202020204" pitchFamily="34" charset="0"/>
              <a:buChar char="•"/>
            </a:pPr>
            <a:r>
              <a:rPr lang="en-US" sz="2400" dirty="0"/>
              <a:t>The projection argument cannot mix include and exclude specifications, with the exception of excluding the</a:t>
            </a:r>
            <a:r>
              <a:rPr lang="en-US" sz="2000" dirty="0">
                <a:latin typeface="Courier New" panose="02070309020205020404" pitchFamily="49" charset="0"/>
                <a:cs typeface="Courier New" panose="02070309020205020404" pitchFamily="49" charset="0"/>
              </a:rPr>
              <a:t> </a:t>
            </a:r>
            <a:r>
              <a:rPr lang="en-US" sz="2000" b="1" dirty="0">
                <a:latin typeface="Consolas" panose="020B0609020204030204" pitchFamily="49" charset="0"/>
                <a:cs typeface="Courier New" panose="02070309020205020404" pitchFamily="49" charset="0"/>
              </a:rPr>
              <a:t>_id</a:t>
            </a:r>
            <a:r>
              <a:rPr lang="en-US" sz="2000" dirty="0">
                <a:latin typeface="Courier New" panose="02070309020205020404" pitchFamily="49" charset="0"/>
                <a:cs typeface="Courier New" panose="02070309020205020404" pitchFamily="49" charset="0"/>
              </a:rPr>
              <a:t> </a:t>
            </a:r>
            <a:r>
              <a:rPr lang="en-US" sz="2400" dirty="0"/>
              <a:t>field.</a:t>
            </a:r>
          </a:p>
          <a:p>
            <a:endParaRPr lang="en-US" sz="2400" dirty="0"/>
          </a:p>
        </p:txBody>
      </p:sp>
      <p:sp>
        <p:nvSpPr>
          <p:cNvPr id="4" name="Slide Number Placeholder 3">
            <a:extLst>
              <a:ext uri="{FF2B5EF4-FFF2-40B4-BE49-F238E27FC236}">
                <a16:creationId xmlns:a16="http://schemas.microsoft.com/office/drawing/2014/main" id="{99FCBA8A-1832-4A8D-A8DF-2F4FD903EB0E}"/>
              </a:ext>
            </a:extLst>
          </p:cNvPr>
          <p:cNvSpPr>
            <a:spLocks noGrp="1"/>
          </p:cNvSpPr>
          <p:nvPr>
            <p:ph type="sldNum" sz="quarter" idx="12"/>
          </p:nvPr>
        </p:nvSpPr>
        <p:spPr/>
        <p:txBody>
          <a:bodyPr/>
          <a:lstStyle/>
          <a:p>
            <a:fld id="{8A8A7D68-7806-41C0-A50B-13413955851C}" type="slidenum">
              <a:rPr lang="en-US" smtClean="0"/>
              <a:t>25</a:t>
            </a:fld>
            <a:endParaRPr lang="en-US"/>
          </a:p>
        </p:txBody>
      </p:sp>
    </p:spTree>
    <p:extLst>
      <p:ext uri="{BB962C8B-B14F-4D97-AF65-F5344CB8AC3E}">
        <p14:creationId xmlns:p14="http://schemas.microsoft.com/office/powerpoint/2010/main" val="176584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Examples</a:t>
            </a:r>
            <a:r>
              <a:rPr lang="en-US" sz="40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sz="4000" b="1" dirty="0" err="1">
                <a:latin typeface="Consolas" panose="020B0609020204030204" pitchFamily="49" charset="0"/>
                <a:cs typeface="Courier New" panose="02070309020205020404" pitchFamily="49" charset="0"/>
              </a:rPr>
              <a:t>findOne</a:t>
            </a:r>
            <a:r>
              <a:rPr lang="en-US" sz="4000" b="1" dirty="0">
                <a:latin typeface="Consolas" panose="020B0609020204030204" pitchFamily="49" charset="0"/>
                <a:cs typeface="Courier New" panose="02070309020205020404" pitchFamily="49" charset="0"/>
              </a:rPr>
              <a:t>()</a:t>
            </a:r>
          </a:p>
        </p:txBody>
      </p:sp>
      <p:sp>
        <p:nvSpPr>
          <p:cNvPr id="5" name="Rectangle 4"/>
          <p:cNvSpPr/>
          <p:nvPr/>
        </p:nvSpPr>
        <p:spPr>
          <a:xfrm>
            <a:off x="838200" y="2083586"/>
            <a:ext cx="10515600" cy="2585323"/>
          </a:xfrm>
          <a:prstGeom prst="rect">
            <a:avLst/>
          </a:prstGeom>
        </p:spPr>
        <p:txBody>
          <a:bodyPr wrap="square">
            <a:spAutoFit/>
          </a:bodyPr>
          <a:lstStyle/>
          <a:p>
            <a:r>
              <a:rPr lang="en-US" dirty="0">
                <a:solidFill>
                  <a:srgbClr val="008000"/>
                </a:solidFill>
                <a:latin typeface="Consolas" panose="020B0609020204030204" pitchFamily="49" charset="0"/>
              </a:rPr>
              <a:t>// return one document with all fields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return one document with two fields "_id" and "name"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 { </a:t>
            </a:r>
            <a:r>
              <a:rPr lang="en-US" dirty="0">
                <a:solidFill>
                  <a:srgbClr val="000000"/>
                </a:solidFill>
                <a:latin typeface="Consolas" panose="020B0609020204030204" pitchFamily="49" charset="0"/>
              </a:rPr>
              <a:t>projection</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p>
          <a:p>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 return one document that has "name" property with value "Asaad",  </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   this document will have all fields but "_id" and "birth"</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projection</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 })</a:t>
            </a:r>
            <a:endParaRPr lang="en-US"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CC3603EF-2208-4ED3-A7BB-2F1DD71F3D64}"/>
              </a:ext>
            </a:extLst>
          </p:cNvPr>
          <p:cNvSpPr>
            <a:spLocks noGrp="1"/>
          </p:cNvSpPr>
          <p:nvPr>
            <p:ph type="sldNum" sz="quarter" idx="12"/>
          </p:nvPr>
        </p:nvSpPr>
        <p:spPr/>
        <p:txBody>
          <a:bodyPr/>
          <a:lstStyle/>
          <a:p>
            <a:fld id="{8A8A7D68-7806-41C0-A50B-13413955851C}" type="slidenum">
              <a:rPr lang="en-US" smtClean="0"/>
              <a:t>26</a:t>
            </a:fld>
            <a:endParaRPr lang="en-US"/>
          </a:p>
        </p:txBody>
      </p:sp>
    </p:spTree>
    <p:extLst>
      <p:ext uri="{BB962C8B-B14F-4D97-AF65-F5344CB8AC3E}">
        <p14:creationId xmlns:p14="http://schemas.microsoft.com/office/powerpoint/2010/main" val="146112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onsolas" panose="020B0609020204030204" pitchFamily="49" charset="0"/>
                <a:cs typeface="Courier New" panose="02070309020205020404" pitchFamily="49" charset="0"/>
              </a:rPr>
              <a:t>db.collection.find({query}).project({projection})</a:t>
            </a:r>
          </a:p>
        </p:txBody>
      </p:sp>
      <p:sp>
        <p:nvSpPr>
          <p:cNvPr id="3" name="Content Placeholder 2"/>
          <p:cNvSpPr>
            <a:spLocks noGrp="1"/>
          </p:cNvSpPr>
          <p:nvPr>
            <p:ph idx="1"/>
          </p:nvPr>
        </p:nvSpPr>
        <p:spPr>
          <a:xfrm>
            <a:off x="838200" y="1825625"/>
            <a:ext cx="10515600" cy="2175669"/>
          </a:xfrm>
        </p:spPr>
        <p:txBody>
          <a:bodyPr/>
          <a:lstStyle/>
          <a:p>
            <a:pPr marL="0" indent="0">
              <a:buNone/>
            </a:pPr>
            <a:r>
              <a:rPr lang="en-US" dirty="0"/>
              <a:t>Selects documents in a collection and returns a </a:t>
            </a:r>
            <a:r>
              <a:rPr lang="en-US" sz="2400" b="1" dirty="0">
                <a:latin typeface="Consolas" panose="020B0609020204030204" pitchFamily="49" charset="0"/>
                <a:cs typeface="Courier New" panose="02070309020205020404" pitchFamily="49" charset="0"/>
              </a:rPr>
              <a:t>cursor</a:t>
            </a:r>
            <a:r>
              <a:rPr lang="en-US" dirty="0"/>
              <a:t> to the selected documents.</a:t>
            </a:r>
          </a:p>
          <a:p>
            <a:pPr marL="0" indent="0">
              <a:buNone/>
            </a:pPr>
            <a:r>
              <a:rPr lang="en-US" sz="2400" b="1" dirty="0">
                <a:latin typeface="Consolas" panose="020B0609020204030204" pitchFamily="49" charset="0"/>
                <a:cs typeface="Courier New" panose="02070309020205020404" pitchFamily="49" charset="0"/>
              </a:rPr>
              <a:t>cursor</a:t>
            </a:r>
            <a:r>
              <a:rPr lang="en-US" dirty="0"/>
              <a:t>: </a:t>
            </a:r>
            <a:r>
              <a:rPr lang="en-US" sz="2400" dirty="0"/>
              <a:t>A pointer to the result set of a query. Clients can iterate through a cursor to retrieve results. By default, cursors timeout after 10 minutes of inactivity. </a:t>
            </a:r>
          </a:p>
        </p:txBody>
      </p:sp>
      <p:sp>
        <p:nvSpPr>
          <p:cNvPr id="7" name="Rectangle 6"/>
          <p:cNvSpPr/>
          <p:nvPr/>
        </p:nvSpPr>
        <p:spPr>
          <a:xfrm>
            <a:off x="838200" y="4001294"/>
            <a:ext cx="10515600" cy="1569660"/>
          </a:xfrm>
          <a:prstGeom prst="rect">
            <a:avLst/>
          </a:prstGeom>
        </p:spPr>
        <p:txBody>
          <a:bodyPr wrap="square">
            <a:spAutoFit/>
          </a:bodyPr>
          <a:lstStyle/>
          <a:p>
            <a:r>
              <a:rPr lang="en-US" sz="2400" b="1" dirty="0"/>
              <a:t>Notes: </a:t>
            </a:r>
          </a:p>
          <a:p>
            <a:pPr marL="800100" lvl="1" indent="-342900">
              <a:buFont typeface="Arial" panose="020B0604020202020204" pitchFamily="34" charset="0"/>
              <a:buChar char="•"/>
            </a:pPr>
            <a:r>
              <a:rPr lang="en-US" sz="2400" dirty="0"/>
              <a:t>Executing </a:t>
            </a:r>
            <a:r>
              <a:rPr lang="en-US" sz="2000" b="1" dirty="0">
                <a:latin typeface="Consolas" panose="020B0609020204030204" pitchFamily="49" charset="0"/>
                <a:cs typeface="Courier New" panose="02070309020205020404" pitchFamily="49" charset="0"/>
              </a:rPr>
              <a:t>find()</a:t>
            </a:r>
            <a:r>
              <a:rPr lang="en-US" sz="2000" dirty="0">
                <a:latin typeface="+mj-lt"/>
                <a:cs typeface="Courier New" panose="02070309020205020404" pitchFamily="49" charset="0"/>
              </a:rPr>
              <a:t> </a:t>
            </a:r>
            <a:r>
              <a:rPr lang="en-US" sz="2400" dirty="0"/>
              <a:t>in the mongo shell automatically iterates the cursor to display the first 20 documents. Type </a:t>
            </a:r>
            <a:r>
              <a:rPr lang="en-US" sz="2000" b="1" dirty="0">
                <a:latin typeface="Consolas" panose="020B0609020204030204" pitchFamily="49" charset="0"/>
                <a:cs typeface="Courier New" panose="02070309020205020404" pitchFamily="49" charset="0"/>
              </a:rPr>
              <a:t>it</a:t>
            </a:r>
            <a:r>
              <a:rPr lang="en-US" sz="2400" dirty="0"/>
              <a:t> to continue iteration.</a:t>
            </a:r>
          </a:p>
          <a:p>
            <a:endParaRPr lang="en-US" sz="2400" dirty="0"/>
          </a:p>
        </p:txBody>
      </p:sp>
      <p:sp>
        <p:nvSpPr>
          <p:cNvPr id="4" name="Slide Number Placeholder 3">
            <a:extLst>
              <a:ext uri="{FF2B5EF4-FFF2-40B4-BE49-F238E27FC236}">
                <a16:creationId xmlns:a16="http://schemas.microsoft.com/office/drawing/2014/main" id="{4A1C438C-9F71-424C-8801-9D0231D23753}"/>
              </a:ext>
            </a:extLst>
          </p:cNvPr>
          <p:cNvSpPr>
            <a:spLocks noGrp="1"/>
          </p:cNvSpPr>
          <p:nvPr>
            <p:ph type="sldNum" sz="quarter" idx="12"/>
          </p:nvPr>
        </p:nvSpPr>
        <p:spPr/>
        <p:txBody>
          <a:bodyPr/>
          <a:lstStyle/>
          <a:p>
            <a:fld id="{8A8A7D68-7806-41C0-A50B-13413955851C}" type="slidenum">
              <a:rPr lang="en-US" smtClean="0"/>
              <a:t>27</a:t>
            </a:fld>
            <a:endParaRPr lang="en-US"/>
          </a:p>
        </p:txBody>
      </p:sp>
    </p:spTree>
    <p:extLst>
      <p:ext uri="{BB962C8B-B14F-4D97-AF65-F5344CB8AC3E}">
        <p14:creationId xmlns:p14="http://schemas.microsoft.com/office/powerpoint/2010/main" val="4036650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Examples</a:t>
            </a:r>
            <a:r>
              <a:rPr lang="en-US" sz="2800" b="1" dirty="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4000" b="1" dirty="0">
                <a:latin typeface="Consolas" panose="020B0609020204030204" pitchFamily="49" charset="0"/>
                <a:cs typeface="Courier New" panose="02070309020205020404" pitchFamily="49" charset="0"/>
              </a:rPr>
              <a:t>find()</a:t>
            </a:r>
          </a:p>
        </p:txBody>
      </p:sp>
      <p:sp>
        <p:nvSpPr>
          <p:cNvPr id="5" name="Rectangle 4"/>
          <p:cNvSpPr/>
          <p:nvPr/>
        </p:nvSpPr>
        <p:spPr>
          <a:xfrm>
            <a:off x="838200" y="2083586"/>
            <a:ext cx="10515600" cy="646331"/>
          </a:xfrm>
          <a:prstGeom prst="rect">
            <a:avLst/>
          </a:prstGeom>
        </p:spPr>
        <p:txBody>
          <a:bodyPr wrap="square">
            <a:spAutoFit/>
          </a:bodyPr>
          <a:lstStyle/>
          <a:p>
            <a:r>
              <a:rPr lang="en-US" dirty="0">
                <a:solidFill>
                  <a:srgbClr val="008000"/>
                </a:solidFill>
                <a:latin typeface="Consolas" panose="020B0609020204030204" pitchFamily="49" charset="0"/>
              </a:rPr>
              <a:t>// returns all documents in a collection</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4" name="Rectangle 3"/>
          <p:cNvSpPr/>
          <p:nvPr/>
        </p:nvSpPr>
        <p:spPr>
          <a:xfrm>
            <a:off x="838200" y="3122815"/>
            <a:ext cx="10515600" cy="1200329"/>
          </a:xfrm>
          <a:prstGeom prst="rect">
            <a:avLst/>
          </a:prstGeom>
        </p:spPr>
        <p:txBody>
          <a:bodyPr wrap="square">
            <a:spAutoFit/>
          </a:bodyPr>
          <a:lstStyle/>
          <a:p>
            <a:r>
              <a:rPr lang="en-US" dirty="0">
                <a:solidFill>
                  <a:srgbClr val="008000"/>
                </a:solidFill>
                <a:latin typeface="Consolas" panose="020B0609020204030204" pitchFamily="49" charset="0"/>
              </a:rPr>
              <a:t>// It works also for Array type fields:</a:t>
            </a:r>
          </a:p>
          <a:p>
            <a:r>
              <a:rPr lang="en-US" dirty="0">
                <a:solidFill>
                  <a:srgbClr val="008000"/>
                </a:solidFill>
                <a:latin typeface="Consolas" panose="020B0609020204030204" pitchFamily="49" charset="0"/>
              </a:rPr>
              <a:t>   return all documents where the tags field value is CS572</a:t>
            </a:r>
          </a:p>
          <a:p>
            <a:r>
              <a:rPr lang="sv-SE" dirty="0">
                <a:solidFill>
                  <a:srgbClr val="008000"/>
                </a:solidFill>
                <a:latin typeface="Consolas" panose="020B0609020204030204" pitchFamily="49" charset="0"/>
              </a:rPr>
              <a:t>   { _id: 1, tags: [ "CS472", "CS572", "CS435" ]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tags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E6A7A9AD-FAA8-4374-BCE9-41DCB0921BC6}"/>
              </a:ext>
            </a:extLst>
          </p:cNvPr>
          <p:cNvSpPr>
            <a:spLocks noGrp="1"/>
          </p:cNvSpPr>
          <p:nvPr>
            <p:ph type="sldNum" sz="quarter" idx="12"/>
          </p:nvPr>
        </p:nvSpPr>
        <p:spPr/>
        <p:txBody>
          <a:bodyPr/>
          <a:lstStyle/>
          <a:p>
            <a:fld id="{8A8A7D68-7806-41C0-A50B-13413955851C}" type="slidenum">
              <a:rPr lang="en-US" smtClean="0"/>
              <a:t>28</a:t>
            </a:fld>
            <a:endParaRPr lang="en-US"/>
          </a:p>
        </p:txBody>
      </p:sp>
    </p:spTree>
    <p:extLst>
      <p:ext uri="{BB962C8B-B14F-4D97-AF65-F5344CB8AC3E}">
        <p14:creationId xmlns:p14="http://schemas.microsoft.com/office/powerpoint/2010/main" val="94313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onsolas" panose="020B0609020204030204" pitchFamily="49" charset="0"/>
                <a:cs typeface="Courier New" panose="02070309020205020404" pitchFamily="49" charset="0"/>
              </a:rPr>
              <a:t>count()</a:t>
            </a:r>
          </a:p>
        </p:txBody>
      </p:sp>
      <p:sp>
        <p:nvSpPr>
          <p:cNvPr id="3" name="Content Placeholder 2"/>
          <p:cNvSpPr>
            <a:spLocks noGrp="1"/>
          </p:cNvSpPr>
          <p:nvPr>
            <p:ph idx="1"/>
          </p:nvPr>
        </p:nvSpPr>
        <p:spPr/>
        <p:txBody>
          <a:bodyPr/>
          <a:lstStyle/>
          <a:p>
            <a:pPr marL="0" indent="0">
              <a:buNone/>
            </a:pPr>
            <a:r>
              <a:rPr lang="en-US" dirty="0"/>
              <a:t>We can use </a:t>
            </a:r>
            <a:r>
              <a:rPr lang="en-US" sz="2400" b="1" dirty="0">
                <a:latin typeface="Consolas" panose="020B0609020204030204" pitchFamily="49" charset="0"/>
                <a:cs typeface="Courier New" panose="02070309020205020404" pitchFamily="49" charset="0"/>
              </a:rPr>
              <a:t>count()</a:t>
            </a:r>
            <a:r>
              <a:rPr lang="en-US" dirty="0"/>
              <a:t> method exactly like </a:t>
            </a:r>
            <a:r>
              <a:rPr lang="en-US" sz="2400" b="1" dirty="0">
                <a:latin typeface="Consolas" panose="020B0609020204030204" pitchFamily="49" charset="0"/>
                <a:cs typeface="Courier New" panose="02070309020205020404" pitchFamily="49" charset="0"/>
              </a:rPr>
              <a:t>find()</a:t>
            </a:r>
            <a:r>
              <a:rPr lang="en-US" dirty="0"/>
              <a:t> to get the count of all the documents that match a certain criteria.</a:t>
            </a:r>
          </a:p>
        </p:txBody>
      </p:sp>
      <p:sp>
        <p:nvSpPr>
          <p:cNvPr id="4" name="Rectangle 3"/>
          <p:cNvSpPr/>
          <p:nvPr/>
        </p:nvSpPr>
        <p:spPr>
          <a:xfrm>
            <a:off x="838200" y="2967335"/>
            <a:ext cx="8305800" cy="1754326"/>
          </a:xfrm>
          <a:prstGeom prst="rect">
            <a:avLst/>
          </a:prstGeom>
        </p:spPr>
        <p:txBody>
          <a:bodyPr wrap="square">
            <a:spAutoFit/>
          </a:bodyPr>
          <a:lstStyle/>
          <a:p>
            <a:r>
              <a:rPr lang="en-US" dirty="0">
                <a:solidFill>
                  <a:srgbClr val="008000"/>
                </a:solidFill>
                <a:latin typeface="Consolas" panose="020B0609020204030204" pitchFamily="49" charset="0"/>
              </a:rPr>
              <a:t>// returns number of all documents in the collection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returns number of students who received A</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5" name="Slide Number Placeholder 4">
            <a:extLst>
              <a:ext uri="{FF2B5EF4-FFF2-40B4-BE49-F238E27FC236}">
                <a16:creationId xmlns:a16="http://schemas.microsoft.com/office/drawing/2014/main" id="{58C5B5AA-2954-487C-8B03-7ACE8640B279}"/>
              </a:ext>
            </a:extLst>
          </p:cNvPr>
          <p:cNvSpPr>
            <a:spLocks noGrp="1"/>
          </p:cNvSpPr>
          <p:nvPr>
            <p:ph type="sldNum" sz="quarter" idx="12"/>
          </p:nvPr>
        </p:nvSpPr>
        <p:spPr/>
        <p:txBody>
          <a:bodyPr/>
          <a:lstStyle/>
          <a:p>
            <a:fld id="{8A8A7D68-7806-41C0-A50B-13413955851C}" type="slidenum">
              <a:rPr lang="en-US" smtClean="0"/>
              <a:t>29</a:t>
            </a:fld>
            <a:endParaRPr lang="en-US"/>
          </a:p>
        </p:txBody>
      </p:sp>
    </p:spTree>
    <p:extLst>
      <p:ext uri="{BB962C8B-B14F-4D97-AF65-F5344CB8AC3E}">
        <p14:creationId xmlns:p14="http://schemas.microsoft.com/office/powerpoint/2010/main" val="231599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What is MongoDB?</a:t>
            </a:r>
          </a:p>
        </p:txBody>
      </p:sp>
      <p:sp>
        <p:nvSpPr>
          <p:cNvPr id="3" name="Content Placeholder 2"/>
          <p:cNvSpPr>
            <a:spLocks noGrp="1"/>
          </p:cNvSpPr>
          <p:nvPr>
            <p:ph idx="1"/>
          </p:nvPr>
        </p:nvSpPr>
        <p:spPr>
          <a:xfrm>
            <a:off x="838200" y="1825625"/>
            <a:ext cx="6934200" cy="4351338"/>
          </a:xfrm>
        </p:spPr>
        <p:txBody>
          <a:bodyPr/>
          <a:lstStyle/>
          <a:p>
            <a:r>
              <a:rPr lang="en-US" dirty="0"/>
              <a:t>MongoDB is an open-source document database that provides high performance, high availability, and automatic scaling.</a:t>
            </a:r>
          </a:p>
          <a:p>
            <a:r>
              <a:rPr lang="en-US" dirty="0"/>
              <a:t>Non relational DB, stores BSON documents.</a:t>
            </a:r>
          </a:p>
          <a:p>
            <a:r>
              <a:rPr lang="en-US" dirty="0" err="1"/>
              <a:t>Schemaless</a:t>
            </a:r>
            <a:r>
              <a:rPr lang="en-US" dirty="0"/>
              <a:t>: Two documents don't have the same schema.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333" y="1690688"/>
            <a:ext cx="3818467" cy="3818467"/>
          </a:xfrm>
          <a:prstGeom prst="rect">
            <a:avLst/>
          </a:prstGeom>
        </p:spPr>
      </p:pic>
      <p:sp>
        <p:nvSpPr>
          <p:cNvPr id="5" name="Slide Number Placeholder 4">
            <a:extLst>
              <a:ext uri="{FF2B5EF4-FFF2-40B4-BE49-F238E27FC236}">
                <a16:creationId xmlns:a16="http://schemas.microsoft.com/office/drawing/2014/main" id="{32229F82-D225-4FDF-93DF-9BAAC7F7AB46}"/>
              </a:ext>
            </a:extLst>
          </p:cNvPr>
          <p:cNvSpPr>
            <a:spLocks noGrp="1"/>
          </p:cNvSpPr>
          <p:nvPr>
            <p:ph type="sldNum" sz="quarter" idx="12"/>
          </p:nvPr>
        </p:nvSpPr>
        <p:spPr/>
        <p:txBody>
          <a:bodyPr/>
          <a:lstStyle/>
          <a:p>
            <a:fld id="{8A8A7D68-7806-41C0-A50B-13413955851C}" type="slidenum">
              <a:rPr lang="en-US" smtClean="0"/>
              <a:t>3</a:t>
            </a:fld>
            <a:endParaRPr lang="en-US"/>
          </a:p>
        </p:txBody>
      </p:sp>
    </p:spTree>
    <p:extLst>
      <p:ext uri="{BB962C8B-B14F-4D97-AF65-F5344CB8AC3E}">
        <p14:creationId xmlns:p14="http://schemas.microsoft.com/office/powerpoint/2010/main" val="2417875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err="1">
                <a:latin typeface="Consolas" panose="020B0609020204030204" pitchFamily="49" charset="0"/>
                <a:cs typeface="Courier New" panose="02070309020205020404" pitchFamily="49" charset="0"/>
              </a:rPr>
              <a:t>findOne</a:t>
            </a:r>
            <a:r>
              <a:rPr lang="en-US" sz="4000" b="1" dirty="0">
                <a:latin typeface="Consolas" panose="020B0609020204030204" pitchFamily="49" charset="0"/>
                <a:cs typeface="Courier New" panose="02070309020205020404" pitchFamily="49" charset="0"/>
              </a:rPr>
              <a:t>()</a:t>
            </a:r>
          </a:p>
        </p:txBody>
      </p:sp>
      <p:sp>
        <p:nvSpPr>
          <p:cNvPr id="4" name="Rectangle 3"/>
          <p:cNvSpPr/>
          <p:nvPr/>
        </p:nvSpPr>
        <p:spPr>
          <a:xfrm>
            <a:off x="838200" y="1690688"/>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findOne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6" name="Rectangle 5"/>
          <p:cNvSpPr/>
          <p:nvPr/>
        </p:nvSpPr>
        <p:spPr>
          <a:xfrm>
            <a:off x="838200" y="4303317"/>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600" b="1" dirty="0" err="1">
                <a:latin typeface="Consolas" panose="020B0609020204030204" pitchFamily="49" charset="0"/>
                <a:cs typeface="Courier New" panose="02070309020205020404" pitchFamily="49" charset="0"/>
              </a:rPr>
              <a:t>console.dir</a:t>
            </a:r>
            <a:r>
              <a:rPr lang="en-US" b="1" dirty="0">
                <a:latin typeface="Consolas" panose="020B0609020204030204" pitchFamily="49" charset="0"/>
              </a:rPr>
              <a:t> vs </a:t>
            </a:r>
            <a:r>
              <a:rPr lang="en-US" sz="1600" b="1" dirty="0">
                <a:latin typeface="Consolas" panose="020B0609020204030204" pitchFamily="49" charset="0"/>
                <a:cs typeface="Courier New" panose="02070309020205020404" pitchFamily="49" charset="0"/>
              </a:rPr>
              <a:t>console.log</a:t>
            </a:r>
          </a:p>
          <a:p>
            <a:r>
              <a:rPr lang="en-US" sz="1600" dirty="0">
                <a:latin typeface="Consolas" panose="020B0609020204030204" pitchFamily="49" charset="0"/>
                <a:cs typeface="Courier New" panose="02070309020205020404" pitchFamily="49" charset="0"/>
              </a:rPr>
              <a:t>console.log()</a:t>
            </a:r>
            <a:r>
              <a:rPr lang="en-US" dirty="0"/>
              <a:t> only prints out a string, whereas </a:t>
            </a:r>
            <a:r>
              <a:rPr lang="en-US" sz="1600" dirty="0" err="1">
                <a:latin typeface="Consolas" panose="020B0609020204030204" pitchFamily="49" charset="0"/>
                <a:cs typeface="Courier New" panose="02070309020205020404" pitchFamily="49" charset="0"/>
              </a:rPr>
              <a:t>console.dir</a:t>
            </a:r>
            <a:r>
              <a:rPr lang="en-US" sz="1600" dirty="0">
                <a:latin typeface="Consolas" panose="020B0609020204030204" pitchFamily="49" charset="0"/>
                <a:cs typeface="Courier New" panose="02070309020205020404" pitchFamily="49" charset="0"/>
              </a:rPr>
              <a:t>()</a:t>
            </a:r>
            <a:r>
              <a:rPr lang="en-US" dirty="0"/>
              <a:t> prints out a navigable object tree</a:t>
            </a:r>
          </a:p>
        </p:txBody>
      </p:sp>
      <p:sp>
        <p:nvSpPr>
          <p:cNvPr id="3" name="Slide Number Placeholder 2">
            <a:extLst>
              <a:ext uri="{FF2B5EF4-FFF2-40B4-BE49-F238E27FC236}">
                <a16:creationId xmlns:a16="http://schemas.microsoft.com/office/drawing/2014/main" id="{4FE97F88-3841-469F-8374-CA7E8701740F}"/>
              </a:ext>
            </a:extLst>
          </p:cNvPr>
          <p:cNvSpPr>
            <a:spLocks noGrp="1"/>
          </p:cNvSpPr>
          <p:nvPr>
            <p:ph type="sldNum" sz="quarter" idx="12"/>
          </p:nvPr>
        </p:nvSpPr>
        <p:spPr/>
        <p:txBody>
          <a:bodyPr/>
          <a:lstStyle/>
          <a:p>
            <a:fld id="{8713C6CA-2201-4392-A031-34DB96794837}" type="slidenum">
              <a:rPr lang="en-US" smtClean="0"/>
              <a:t>30</a:t>
            </a:fld>
            <a:endParaRPr lang="en-US"/>
          </a:p>
        </p:txBody>
      </p:sp>
    </p:spTree>
    <p:extLst>
      <p:ext uri="{BB962C8B-B14F-4D97-AF65-F5344CB8AC3E}">
        <p14:creationId xmlns:p14="http://schemas.microsoft.com/office/powerpoint/2010/main" val="220741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find()</a:t>
            </a:r>
          </a:p>
        </p:txBody>
      </p:sp>
      <p:sp>
        <p:nvSpPr>
          <p:cNvPr id="4" name="Rectangle 3"/>
          <p:cNvSpPr/>
          <p:nvPr/>
        </p:nvSpPr>
        <p:spPr>
          <a:xfrm>
            <a:off x="838200" y="1690688"/>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solidFill>
                <a:srgbClr val="008000"/>
              </a:solidFill>
              <a:latin typeface="Consolas" panose="020B0609020204030204" pitchFamily="49" charset="0"/>
            </a:endParaRPr>
          </a:p>
          <a:p>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toArray</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docsArr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docsArr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3" name="Slide Number Placeholder 2">
            <a:extLst>
              <a:ext uri="{FF2B5EF4-FFF2-40B4-BE49-F238E27FC236}">
                <a16:creationId xmlns:a16="http://schemas.microsoft.com/office/drawing/2014/main" id="{723661E6-572E-43F0-9744-002ABD3B4BD3}"/>
              </a:ext>
            </a:extLst>
          </p:cNvPr>
          <p:cNvSpPr>
            <a:spLocks noGrp="1"/>
          </p:cNvSpPr>
          <p:nvPr>
            <p:ph type="sldNum" sz="quarter" idx="12"/>
          </p:nvPr>
        </p:nvSpPr>
        <p:spPr/>
        <p:txBody>
          <a:bodyPr/>
          <a:lstStyle/>
          <a:p>
            <a:fld id="{8713C6CA-2201-4392-A031-34DB96794837}" type="slidenum">
              <a:rPr lang="en-US" smtClean="0"/>
              <a:t>31</a:t>
            </a:fld>
            <a:endParaRPr lang="en-US"/>
          </a:p>
        </p:txBody>
      </p:sp>
      <p:sp>
        <p:nvSpPr>
          <p:cNvPr id="6" name="Rectangle 5">
            <a:extLst>
              <a:ext uri="{FF2B5EF4-FFF2-40B4-BE49-F238E27FC236}">
                <a16:creationId xmlns:a16="http://schemas.microsoft.com/office/drawing/2014/main" id="{9133CFF8-F9FB-4F2A-BD30-71E8720869CD}"/>
              </a:ext>
            </a:extLst>
          </p:cNvPr>
          <p:cNvSpPr/>
          <p:nvPr/>
        </p:nvSpPr>
        <p:spPr>
          <a:xfrm>
            <a:off x="838200" y="3862218"/>
            <a:ext cx="10515600" cy="338554"/>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400" dirty="0" err="1">
                <a:latin typeface="Courier New" panose="02070309020205020404" pitchFamily="49" charset="0"/>
                <a:cs typeface="Courier New" panose="02070309020205020404" pitchFamily="49" charset="0"/>
              </a:rPr>
              <a:t>toArray</a:t>
            </a:r>
            <a:r>
              <a:rPr lang="en-US" sz="1400" dirty="0">
                <a:latin typeface="Courier New" panose="02070309020205020404" pitchFamily="49" charset="0"/>
                <a:cs typeface="Courier New" panose="02070309020205020404" pitchFamily="49" charset="0"/>
              </a:rPr>
              <a:t>()</a:t>
            </a:r>
            <a:r>
              <a:rPr lang="en-US" sz="1600" dirty="0"/>
              <a:t> will buffer all data in memory as array before processing the callback function.</a:t>
            </a:r>
          </a:p>
        </p:txBody>
      </p:sp>
    </p:spTree>
    <p:extLst>
      <p:ext uri="{BB962C8B-B14F-4D97-AF65-F5344CB8AC3E}">
        <p14:creationId xmlns:p14="http://schemas.microsoft.com/office/powerpoint/2010/main" val="1928497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find()</a:t>
            </a:r>
            <a:r>
              <a:rPr lang="en-US" sz="3200" b="1" dirty="0">
                <a:latin typeface="Consolas" panose="020B0609020204030204" pitchFamily="49" charset="0"/>
                <a:cs typeface="Courier New" panose="02070309020205020404" pitchFamily="49" charset="0"/>
              </a:rPr>
              <a:t> </a:t>
            </a:r>
            <a:r>
              <a:rPr lang="en-US" b="1" dirty="0">
                <a:latin typeface="+mn-lt"/>
              </a:rPr>
              <a:t>with</a:t>
            </a:r>
            <a:r>
              <a:rPr lang="en-US" b="1" dirty="0"/>
              <a:t> </a:t>
            </a:r>
            <a:r>
              <a:rPr lang="en-US" b="1" dirty="0">
                <a:latin typeface="+mn-lt"/>
              </a:rPr>
              <a:t>cursors</a:t>
            </a:r>
          </a:p>
        </p:txBody>
      </p:sp>
      <p:sp>
        <p:nvSpPr>
          <p:cNvPr id="5" name="Rectangle 4"/>
          <p:cNvSpPr/>
          <p:nvPr/>
        </p:nvSpPr>
        <p:spPr>
          <a:xfrm>
            <a:off x="838200" y="1690688"/>
            <a:ext cx="10515600" cy="2031325"/>
          </a:xfrm>
          <a:prstGeom prst="rect">
            <a:avLst/>
          </a:prstGeom>
        </p:spPr>
        <p:txBody>
          <a:bodyPr wrap="square">
            <a:spAutoFit/>
          </a:bodyPr>
          <a:lstStyle/>
          <a:p>
            <a:r>
              <a:rPr lang="en-US" b="1" i="1"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a:t>
            </a:r>
          </a:p>
          <a:p>
            <a:r>
              <a:rPr lang="en-US" b="1" i="1"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a:t>
            </a:r>
            <a:r>
              <a:rPr lang="en-US" b="1" dirty="0">
                <a:solidFill>
                  <a:srgbClr val="0070C0"/>
                </a:solidFill>
                <a:latin typeface="Consolas" panose="020B0609020204030204" pitchFamily="49" charset="0"/>
              </a:rPr>
              <a:t>cursor</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err="1">
                <a:solidFill>
                  <a:srgbClr val="0070C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forEach</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doc</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student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p:txBody>
      </p:sp>
      <p:sp>
        <p:nvSpPr>
          <p:cNvPr id="6" name="Rectangle 5"/>
          <p:cNvSpPr/>
          <p:nvPr/>
        </p:nvSpPr>
        <p:spPr>
          <a:xfrm>
            <a:off x="838200" y="4582537"/>
            <a:ext cx="10515600" cy="584775"/>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600" dirty="0"/>
              <a:t>Behind the scene, MongoDB sends the data in batches (stream) is doesn’t send everything at once. The cursor will send a new request every time it finishes processing the batch. </a:t>
            </a:r>
          </a:p>
        </p:txBody>
      </p:sp>
      <p:sp>
        <p:nvSpPr>
          <p:cNvPr id="3" name="Slide Number Placeholder 2">
            <a:extLst>
              <a:ext uri="{FF2B5EF4-FFF2-40B4-BE49-F238E27FC236}">
                <a16:creationId xmlns:a16="http://schemas.microsoft.com/office/drawing/2014/main" id="{728416C9-1C8B-420C-B9ED-286CE3E8C214}"/>
              </a:ext>
            </a:extLst>
          </p:cNvPr>
          <p:cNvSpPr>
            <a:spLocks noGrp="1"/>
          </p:cNvSpPr>
          <p:nvPr>
            <p:ph type="sldNum" sz="quarter" idx="12"/>
          </p:nvPr>
        </p:nvSpPr>
        <p:spPr/>
        <p:txBody>
          <a:bodyPr/>
          <a:lstStyle/>
          <a:p>
            <a:fld id="{8713C6CA-2201-4392-A031-34DB96794837}" type="slidenum">
              <a:rPr lang="en-US" smtClean="0"/>
              <a:t>32</a:t>
            </a:fld>
            <a:endParaRPr lang="en-US"/>
          </a:p>
        </p:txBody>
      </p:sp>
    </p:spTree>
    <p:extLst>
      <p:ext uri="{BB962C8B-B14F-4D97-AF65-F5344CB8AC3E}">
        <p14:creationId xmlns:p14="http://schemas.microsoft.com/office/powerpoint/2010/main" val="2118755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find()</a:t>
            </a:r>
            <a:r>
              <a:rPr lang="en-US" sz="3200" b="1" dirty="0">
                <a:latin typeface="Consolas" panose="020B0609020204030204" pitchFamily="49" charset="0"/>
                <a:cs typeface="Courier New" panose="02070309020205020404" pitchFamily="49" charset="0"/>
              </a:rPr>
              <a:t> </a:t>
            </a:r>
            <a:r>
              <a:rPr lang="en-US" b="1" dirty="0">
                <a:latin typeface="+mn-lt"/>
              </a:rPr>
              <a:t>with</a:t>
            </a:r>
            <a:r>
              <a:rPr lang="en-US" b="1" dirty="0"/>
              <a:t> </a:t>
            </a:r>
            <a:r>
              <a:rPr lang="en-US" b="1" dirty="0">
                <a:latin typeface="+mn-lt"/>
              </a:rPr>
              <a:t>projection</a:t>
            </a:r>
          </a:p>
        </p:txBody>
      </p:sp>
      <p:sp>
        <p:nvSpPr>
          <p:cNvPr id="4" name="Rectangle 3"/>
          <p:cNvSpPr/>
          <p:nvPr/>
        </p:nvSpPr>
        <p:spPr>
          <a:xfrm>
            <a:off x="838199" y="1690688"/>
            <a:ext cx="11061193" cy="2554545"/>
          </a:xfrm>
          <a:prstGeom prst="rect">
            <a:avLst/>
          </a:prstGeom>
        </p:spPr>
        <p:txBody>
          <a:bodyPr wrap="square">
            <a:spAutoFit/>
          </a:bodyPr>
          <a:lstStyle/>
          <a:p>
            <a:r>
              <a:rPr lang="en-US" sz="1600" b="1" i="1" dirty="0">
                <a:solidFill>
                  <a:srgbClr val="000080"/>
                </a:solidFill>
                <a:latin typeface="Consolas" panose="020B0609020204030204" pitchFamily="49" charset="0"/>
              </a:rPr>
              <a:t>var</a:t>
            </a:r>
            <a:r>
              <a:rPr lang="en-US" sz="1600" dirty="0">
                <a:solidFill>
                  <a:srgbClr val="000000"/>
                </a:solidFill>
                <a:latin typeface="Consolas" panose="020B0609020204030204" pitchFamily="49" charset="0"/>
              </a:rPr>
              <a:t> query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'grade'</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100</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p>
          <a:p>
            <a:r>
              <a:rPr lang="en-US" sz="1600" b="1" i="1" dirty="0">
                <a:solidFill>
                  <a:srgbClr val="000080"/>
                </a:solidFill>
                <a:latin typeface="Consolas" panose="020B0609020204030204" pitchFamily="49" charset="0"/>
              </a:rPr>
              <a:t>var</a:t>
            </a:r>
            <a:r>
              <a:rPr lang="en-US" sz="1600" dirty="0">
                <a:solidFill>
                  <a:srgbClr val="000000"/>
                </a:solidFill>
                <a:latin typeface="Consolas" panose="020B0609020204030204" pitchFamily="49" charset="0"/>
              </a:rPr>
              <a:t> projection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'student'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collection</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'grades'</a:t>
            </a:r>
            <a:r>
              <a:rPr lang="en-US" sz="1600" b="1" dirty="0">
                <a:solidFill>
                  <a:srgbClr val="000000"/>
                </a:solidFill>
                <a:latin typeface="Consolas" panose="020B0609020204030204" pitchFamily="49" charset="0"/>
              </a:rPr>
              <a:t>).</a:t>
            </a:r>
            <a:r>
              <a:rPr lang="en-US" sz="1600" b="1" dirty="0">
                <a:solidFill>
                  <a:schemeClr val="accent2"/>
                </a:solidFill>
                <a:latin typeface="Consolas" panose="020B0609020204030204" pitchFamily="49" charset="0"/>
              </a:rPr>
              <a:t>find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query</a:t>
            </a:r>
            <a:r>
              <a:rPr lang="en-US" sz="1600" b="1" dirty="0">
                <a:solidFill>
                  <a:srgbClr val="000000"/>
                </a:solidFill>
                <a:latin typeface="Consolas" panose="020B0609020204030204" pitchFamily="49" charset="0"/>
              </a:rPr>
              <a:t>).</a:t>
            </a:r>
            <a:r>
              <a:rPr lang="en-US" sz="1600" b="1" dirty="0">
                <a:solidFill>
                  <a:schemeClr val="accent2"/>
                </a:solidFill>
                <a:latin typeface="Consolas" panose="020B0609020204030204" pitchFamily="49" charset="0"/>
              </a:rPr>
              <a:t>project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projection</a:t>
            </a:r>
            <a:r>
              <a:rPr lang="en-US" sz="1600" b="1" dirty="0">
                <a:solidFill>
                  <a:srgbClr val="000000"/>
                </a:solidFill>
                <a:latin typeface="Consolas" panose="020B0609020204030204" pitchFamily="49" charset="0"/>
              </a:rPr>
              <a:t>).</a:t>
            </a:r>
            <a:r>
              <a:rPr lang="en-US" sz="1600" b="1" dirty="0" err="1">
                <a:solidFill>
                  <a:schemeClr val="accent2"/>
                </a:solidFill>
                <a:latin typeface="Consolas" panose="020B0609020204030204" pitchFamily="49" charset="0"/>
              </a:rPr>
              <a:t>toArray</a:t>
            </a:r>
            <a:r>
              <a:rPr lang="en-US" sz="1600" b="1" dirty="0">
                <a:solidFill>
                  <a:srgbClr val="000000"/>
                </a:solidFill>
                <a:latin typeface="Consolas" panose="020B0609020204030204" pitchFamily="49" charset="0"/>
              </a:rPr>
              <a:t>(</a:t>
            </a:r>
            <a:r>
              <a:rPr lang="en-US" sz="1600" b="1" i="1" dirty="0">
                <a:solidFill>
                  <a:srgbClr val="000080"/>
                </a:solidFill>
                <a:latin typeface="Consolas" panose="020B0609020204030204" pitchFamily="49" charset="0"/>
              </a:rPr>
              <a:t>function</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err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docsArr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i="1" dirty="0">
                <a:solidFill>
                  <a:srgbClr val="000000"/>
                </a:solidFill>
                <a:latin typeface="Consolas" panose="020B0609020204030204" pitchFamily="49" charset="0"/>
              </a:rPr>
              <a:t>	</a:t>
            </a:r>
            <a:r>
              <a:rPr lang="en-US" sz="1600" b="1" i="1" dirty="0">
                <a:solidFill>
                  <a:srgbClr val="000080"/>
                </a:solidFill>
                <a:latin typeface="Consolas" panose="020B0609020204030204" pitchFamily="49" charset="0"/>
              </a:rPr>
              <a:t>if</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err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i="1" dirty="0">
                <a:solidFill>
                  <a:srgbClr val="000080"/>
                </a:solidFill>
                <a:latin typeface="Consolas" panose="020B0609020204030204" pitchFamily="49" charset="0"/>
              </a:rPr>
              <a:t>throw</a:t>
            </a:r>
            <a:r>
              <a:rPr lang="en-US" sz="1600" dirty="0">
                <a:solidFill>
                  <a:srgbClr val="000000"/>
                </a:solidFill>
                <a:latin typeface="Consolas" panose="020B0609020204030204" pitchFamily="49" charset="0"/>
              </a:rPr>
              <a:t> err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docsArr</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forEach</a:t>
            </a:r>
            <a:r>
              <a:rPr lang="en-US" sz="1600" b="1" dirty="0">
                <a:solidFill>
                  <a:srgbClr val="000000"/>
                </a:solidFill>
                <a:latin typeface="Consolas" panose="020B0609020204030204" pitchFamily="49" charset="0"/>
              </a:rPr>
              <a:t>(</a:t>
            </a:r>
            <a:r>
              <a:rPr lang="en-US" sz="1600" b="1" i="1" dirty="0">
                <a:solidFill>
                  <a:srgbClr val="000080"/>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doc</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dir</a:t>
            </a:r>
            <a:r>
              <a:rPr lang="en-US" sz="1600" b="1"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doc</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student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close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p:txBody>
      </p:sp>
      <p:sp>
        <p:nvSpPr>
          <p:cNvPr id="5" name="Rectangle 4"/>
          <p:cNvSpPr/>
          <p:nvPr/>
        </p:nvSpPr>
        <p:spPr>
          <a:xfrm>
            <a:off x="838200" y="4982646"/>
            <a:ext cx="10515600" cy="369332"/>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Projection is a good practice to save bandwidth and retrieve only the data we need.</a:t>
            </a:r>
          </a:p>
        </p:txBody>
      </p:sp>
      <p:sp>
        <p:nvSpPr>
          <p:cNvPr id="3" name="Slide Number Placeholder 2">
            <a:extLst>
              <a:ext uri="{FF2B5EF4-FFF2-40B4-BE49-F238E27FC236}">
                <a16:creationId xmlns:a16="http://schemas.microsoft.com/office/drawing/2014/main" id="{7D04F017-3725-4A43-BF08-3575A9E940F9}"/>
              </a:ext>
            </a:extLst>
          </p:cNvPr>
          <p:cNvSpPr>
            <a:spLocks noGrp="1"/>
          </p:cNvSpPr>
          <p:nvPr>
            <p:ph type="sldNum" sz="quarter" idx="12"/>
          </p:nvPr>
        </p:nvSpPr>
        <p:spPr/>
        <p:txBody>
          <a:bodyPr/>
          <a:lstStyle/>
          <a:p>
            <a:fld id="{8713C6CA-2201-4392-A031-34DB96794837}" type="slidenum">
              <a:rPr lang="en-US" smtClean="0"/>
              <a:t>33</a:t>
            </a:fld>
            <a:endParaRPr lang="en-US"/>
          </a:p>
        </p:txBody>
      </p:sp>
    </p:spTree>
    <p:extLst>
      <p:ext uri="{BB962C8B-B14F-4D97-AF65-F5344CB8AC3E}">
        <p14:creationId xmlns:p14="http://schemas.microsoft.com/office/powerpoint/2010/main" val="1679932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onsolas" panose="020B0609020204030204" pitchFamily="49" charset="0"/>
                <a:cs typeface="Courier New" panose="02070309020205020404" pitchFamily="49" charset="0"/>
              </a:rPr>
              <a:t>sort() limit() skip()</a:t>
            </a:r>
          </a:p>
        </p:txBody>
      </p:sp>
      <p:sp>
        <p:nvSpPr>
          <p:cNvPr id="3" name="Content Placeholder 2"/>
          <p:cNvSpPr>
            <a:spLocks noGrp="1"/>
          </p:cNvSpPr>
          <p:nvPr>
            <p:ph idx="1"/>
          </p:nvPr>
        </p:nvSpPr>
        <p:spPr>
          <a:xfrm>
            <a:off x="838200" y="1825625"/>
            <a:ext cx="10515600" cy="1240304"/>
          </a:xfrm>
        </p:spPr>
        <p:txBody>
          <a:bodyPr>
            <a:normAutofit lnSpcReduction="10000"/>
          </a:bodyPr>
          <a:lstStyle/>
          <a:p>
            <a:pPr marL="0" indent="0">
              <a:buNone/>
            </a:pPr>
            <a:r>
              <a:rPr lang="en-US" dirty="0"/>
              <a:t>Similar to SQL language, MongoDB provides certain methods on the collection object, they work as instructions sent to DB to affect the retrieval of data, all these methods will return a cursor back (chain):</a:t>
            </a:r>
          </a:p>
        </p:txBody>
      </p:sp>
      <p:graphicFrame>
        <p:nvGraphicFramePr>
          <p:cNvPr id="5" name="Table 4"/>
          <p:cNvGraphicFramePr>
            <a:graphicFrameLocks noGrp="1"/>
          </p:cNvGraphicFramePr>
          <p:nvPr/>
        </p:nvGraphicFramePr>
        <p:xfrm>
          <a:off x="2820893" y="3334871"/>
          <a:ext cx="5928659" cy="2110988"/>
        </p:xfrm>
        <a:graphic>
          <a:graphicData uri="http://schemas.openxmlformats.org/drawingml/2006/table">
            <a:tbl>
              <a:tblPr firstRow="1" bandRow="1">
                <a:tableStyleId>{5C22544A-7EE6-4342-B048-85BDC9FD1C3A}</a:tableStyleId>
              </a:tblPr>
              <a:tblGrid>
                <a:gridCol w="2864117">
                  <a:extLst>
                    <a:ext uri="{9D8B030D-6E8A-4147-A177-3AD203B41FA5}">
                      <a16:colId xmlns:a16="http://schemas.microsoft.com/office/drawing/2014/main" val="4046005767"/>
                    </a:ext>
                  </a:extLst>
                </a:gridCol>
                <a:gridCol w="3064542">
                  <a:extLst>
                    <a:ext uri="{9D8B030D-6E8A-4147-A177-3AD203B41FA5}">
                      <a16:colId xmlns:a16="http://schemas.microsoft.com/office/drawing/2014/main" val="852635248"/>
                    </a:ext>
                  </a:extLst>
                </a:gridCol>
              </a:tblGrid>
              <a:tr h="527747">
                <a:tc>
                  <a:txBody>
                    <a:bodyPr/>
                    <a:lstStyle/>
                    <a:p>
                      <a:pPr algn="ctr"/>
                      <a:r>
                        <a:rPr lang="en-US" sz="2800" dirty="0"/>
                        <a:t>SQL</a:t>
                      </a:r>
                    </a:p>
                  </a:txBody>
                  <a:tcPr/>
                </a:tc>
                <a:tc>
                  <a:txBody>
                    <a:bodyPr/>
                    <a:lstStyle/>
                    <a:p>
                      <a:pPr algn="ctr"/>
                      <a:r>
                        <a:rPr lang="en-US" sz="2800" dirty="0"/>
                        <a:t>MongoDB Method</a:t>
                      </a:r>
                    </a:p>
                  </a:txBody>
                  <a:tcPr/>
                </a:tc>
                <a:extLst>
                  <a:ext uri="{0D108BD9-81ED-4DB2-BD59-A6C34878D82A}">
                    <a16:rowId xmlns:a16="http://schemas.microsoft.com/office/drawing/2014/main" val="1784876103"/>
                  </a:ext>
                </a:extLst>
              </a:tr>
              <a:tr h="527747">
                <a:tc>
                  <a:txBody>
                    <a:bodyPr/>
                    <a:lstStyle/>
                    <a:p>
                      <a:pPr algn="ctr"/>
                      <a:r>
                        <a:rPr lang="en-US" sz="2800" b="1" dirty="0">
                          <a:latin typeface="Consolas" panose="020B0609020204030204" pitchFamily="49" charset="0"/>
                        </a:rPr>
                        <a:t>Order</a:t>
                      </a:r>
                      <a:r>
                        <a:rPr lang="en-US" sz="2800" b="1" baseline="0" dirty="0">
                          <a:latin typeface="Consolas" panose="020B0609020204030204" pitchFamily="49" charset="0"/>
                        </a:rPr>
                        <a:t> by</a:t>
                      </a:r>
                      <a:endParaRPr lang="en-US" sz="2800" b="1" dirty="0">
                        <a:latin typeface="Consolas" panose="020B0609020204030204" pitchFamily="49" charset="0"/>
                      </a:endParaRPr>
                    </a:p>
                  </a:txBody>
                  <a:tcPr/>
                </a:tc>
                <a:tc>
                  <a:txBody>
                    <a:bodyPr/>
                    <a:lstStyle/>
                    <a:p>
                      <a:pPr algn="ctr"/>
                      <a:r>
                        <a:rPr lang="en-US" sz="2800" b="1" dirty="0">
                          <a:latin typeface="Consolas" panose="020B0609020204030204" pitchFamily="49" charset="0"/>
                        </a:rPr>
                        <a:t>sort()</a:t>
                      </a:r>
                    </a:p>
                  </a:txBody>
                  <a:tcPr/>
                </a:tc>
                <a:extLst>
                  <a:ext uri="{0D108BD9-81ED-4DB2-BD59-A6C34878D82A}">
                    <a16:rowId xmlns:a16="http://schemas.microsoft.com/office/drawing/2014/main" val="1855364590"/>
                  </a:ext>
                </a:extLst>
              </a:tr>
              <a:tr h="527747">
                <a:tc>
                  <a:txBody>
                    <a:bodyPr/>
                    <a:lstStyle/>
                    <a:p>
                      <a:pPr algn="ctr"/>
                      <a:r>
                        <a:rPr lang="en-US" sz="2800" b="1" dirty="0">
                          <a:latin typeface="Consolas" panose="020B0609020204030204" pitchFamily="49" charset="0"/>
                        </a:rPr>
                        <a:t>Limit</a:t>
                      </a:r>
                    </a:p>
                  </a:txBody>
                  <a:tcPr/>
                </a:tc>
                <a:tc>
                  <a:txBody>
                    <a:bodyPr/>
                    <a:lstStyle/>
                    <a:p>
                      <a:pPr algn="ctr"/>
                      <a:r>
                        <a:rPr lang="en-US" sz="2800" b="1" dirty="0">
                          <a:latin typeface="Consolas" panose="020B0609020204030204" pitchFamily="49" charset="0"/>
                        </a:rPr>
                        <a:t>limit()</a:t>
                      </a:r>
                    </a:p>
                  </a:txBody>
                  <a:tcPr/>
                </a:tc>
                <a:extLst>
                  <a:ext uri="{0D108BD9-81ED-4DB2-BD59-A6C34878D82A}">
                    <a16:rowId xmlns:a16="http://schemas.microsoft.com/office/drawing/2014/main" val="3764144903"/>
                  </a:ext>
                </a:extLst>
              </a:tr>
              <a:tr h="527747">
                <a:tc>
                  <a:txBody>
                    <a:bodyPr/>
                    <a:lstStyle/>
                    <a:p>
                      <a:pPr algn="ctr"/>
                      <a:r>
                        <a:rPr lang="en-US" sz="2800" b="1" dirty="0">
                          <a:latin typeface="Consolas" panose="020B0609020204030204" pitchFamily="49" charset="0"/>
                        </a:rPr>
                        <a:t>Skip</a:t>
                      </a:r>
                    </a:p>
                  </a:txBody>
                  <a:tcPr/>
                </a:tc>
                <a:tc>
                  <a:txBody>
                    <a:bodyPr/>
                    <a:lstStyle/>
                    <a:p>
                      <a:pPr algn="ctr"/>
                      <a:r>
                        <a:rPr lang="en-US" sz="2800" b="1" dirty="0">
                          <a:latin typeface="Consolas" panose="020B0609020204030204" pitchFamily="49" charset="0"/>
                        </a:rPr>
                        <a:t>skip()</a:t>
                      </a:r>
                    </a:p>
                  </a:txBody>
                  <a:tcPr/>
                </a:tc>
                <a:extLst>
                  <a:ext uri="{0D108BD9-81ED-4DB2-BD59-A6C34878D82A}">
                    <a16:rowId xmlns:a16="http://schemas.microsoft.com/office/drawing/2014/main" val="782686907"/>
                  </a:ext>
                </a:extLst>
              </a:tr>
            </a:tbl>
          </a:graphicData>
        </a:graphic>
      </p:graphicFrame>
      <p:sp>
        <p:nvSpPr>
          <p:cNvPr id="6" name="TextBox 5"/>
          <p:cNvSpPr txBox="1"/>
          <p:nvPr/>
        </p:nvSpPr>
        <p:spPr>
          <a:xfrm>
            <a:off x="838200" y="5714801"/>
            <a:ext cx="10515600" cy="646331"/>
          </a:xfrm>
          <a:prstGeom prst="rect">
            <a:avLst/>
          </a:prstGeom>
          <a:noFill/>
        </p:spPr>
        <p:txBody>
          <a:bodyPr wrap="square" rtlCol="0">
            <a:spAutoFit/>
          </a:bodyPr>
          <a:lstStyle/>
          <a:p>
            <a:r>
              <a:rPr lang="en-US" b="1" dirty="0"/>
              <a:t>Note</a:t>
            </a:r>
            <a:r>
              <a:rPr lang="en-US" dirty="0"/>
              <a:t>: These will set instructions to DB server to process the information before its being sent to client. </a:t>
            </a:r>
            <a:br>
              <a:rPr lang="en-US" dirty="0"/>
            </a:br>
            <a:r>
              <a:rPr lang="en-US" dirty="0"/>
              <a:t>           No processing will ever happen at the client side.</a:t>
            </a:r>
          </a:p>
        </p:txBody>
      </p:sp>
      <p:sp>
        <p:nvSpPr>
          <p:cNvPr id="4" name="Slide Number Placeholder 3">
            <a:extLst>
              <a:ext uri="{FF2B5EF4-FFF2-40B4-BE49-F238E27FC236}">
                <a16:creationId xmlns:a16="http://schemas.microsoft.com/office/drawing/2014/main" id="{E729510B-3B93-451F-AD0D-28BF9AB185CD}"/>
              </a:ext>
            </a:extLst>
          </p:cNvPr>
          <p:cNvSpPr>
            <a:spLocks noGrp="1"/>
          </p:cNvSpPr>
          <p:nvPr>
            <p:ph type="sldNum" sz="quarter" idx="12"/>
          </p:nvPr>
        </p:nvSpPr>
        <p:spPr/>
        <p:txBody>
          <a:bodyPr/>
          <a:lstStyle/>
          <a:p>
            <a:fld id="{8713C6CA-2201-4392-A031-34DB96794837}" type="slidenum">
              <a:rPr lang="en-US" smtClean="0"/>
              <a:t>34</a:t>
            </a:fld>
            <a:endParaRPr lang="en-US"/>
          </a:p>
        </p:txBody>
      </p:sp>
    </p:spTree>
    <p:extLst>
      <p:ext uri="{BB962C8B-B14F-4D97-AF65-F5344CB8AC3E}">
        <p14:creationId xmlns:p14="http://schemas.microsoft.com/office/powerpoint/2010/main" val="4292795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sz="4000" b="1" dirty="0">
                <a:latin typeface="Consolas" panose="020B0609020204030204" pitchFamily="49" charset="0"/>
                <a:cs typeface="Courier New" panose="02070309020205020404" pitchFamily="49" charset="0"/>
              </a:rPr>
              <a:t>Skip</a:t>
            </a:r>
            <a:r>
              <a:rPr lang="en-US" b="1" dirty="0"/>
              <a:t>, </a:t>
            </a:r>
            <a:r>
              <a:rPr lang="en-US" sz="4000" b="1" dirty="0">
                <a:latin typeface="Consolas" panose="020B0609020204030204" pitchFamily="49" charset="0"/>
                <a:cs typeface="Courier New" panose="02070309020205020404" pitchFamily="49" charset="0"/>
              </a:rPr>
              <a:t>Limit</a:t>
            </a:r>
            <a:r>
              <a:rPr lang="en-US" b="1" dirty="0"/>
              <a:t> </a:t>
            </a:r>
            <a:r>
              <a:rPr lang="en-US" b="1" dirty="0">
                <a:latin typeface="+mn-lt"/>
              </a:rPr>
              <a:t>and</a:t>
            </a:r>
            <a:r>
              <a:rPr lang="en-US" b="1" dirty="0"/>
              <a:t> </a:t>
            </a:r>
            <a:r>
              <a:rPr lang="en-US" sz="4000" b="1" dirty="0">
                <a:latin typeface="Consolas" panose="020B0609020204030204" pitchFamily="49" charset="0"/>
                <a:cs typeface="Courier New" panose="02070309020205020404" pitchFamily="49" charset="0"/>
              </a:rPr>
              <a:t>Sort</a:t>
            </a:r>
          </a:p>
        </p:txBody>
      </p:sp>
      <p:sp>
        <p:nvSpPr>
          <p:cNvPr id="4" name="Rectangle 3"/>
          <p:cNvSpPr/>
          <p:nvPr/>
        </p:nvSpPr>
        <p:spPr>
          <a:xfrm>
            <a:off x="838200" y="1690688"/>
            <a:ext cx="10515600" cy="2585323"/>
          </a:xfrm>
          <a:prstGeom prst="rect">
            <a:avLst/>
          </a:prstGeom>
        </p:spPr>
        <p:txBody>
          <a:bodyPr wrap="square">
            <a:spAutoFit/>
          </a:bodyPr>
          <a:lstStyle/>
          <a:p>
            <a:r>
              <a:rPr lang="en-US" b="1" i="1"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const</a:t>
            </a:r>
            <a:r>
              <a:rPr lang="en-US" dirty="0">
                <a:solidFill>
                  <a:srgbClr val="000000"/>
                </a:solidFill>
                <a:latin typeface="Consolas" panose="020B0609020204030204" pitchFamily="49" charset="0"/>
              </a:rPr>
              <a:t> cursor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chemeClr val="bg2">
                    <a:lumMod val="75000"/>
                  </a:schemeClr>
                </a:solidFill>
                <a:latin typeface="Consolas" panose="020B0609020204030204" pitchFamily="49" charset="0"/>
              </a:rPr>
              <a:t>db</a:t>
            </a:r>
            <a:r>
              <a:rPr lang="en-US" b="1" dirty="0" err="1">
                <a:solidFill>
                  <a:schemeClr val="bg2">
                    <a:lumMod val="75000"/>
                  </a:schemeClr>
                </a:solidFill>
                <a:latin typeface="Consolas" panose="020B0609020204030204" pitchFamily="49" charset="0"/>
              </a:rPr>
              <a:t>.</a:t>
            </a:r>
            <a:r>
              <a:rPr lang="en-US" dirty="0" err="1">
                <a:solidFill>
                  <a:schemeClr val="bg2">
                    <a:lumMod val="75000"/>
                  </a:schemeClr>
                </a:solidFill>
                <a:latin typeface="Consolas" panose="020B0609020204030204" pitchFamily="49" charset="0"/>
              </a:rPr>
              <a:t>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skip</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10</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limit</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sort</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'grade'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cursor.sort</a:t>
            </a:r>
            <a:r>
              <a:rPr lang="en-US" sz="1600" dirty="0">
                <a:solidFill>
                  <a:srgbClr val="008000"/>
                </a:solidFill>
                <a:latin typeface="Consolas" panose="020B0609020204030204" pitchFamily="49" charset="0"/>
              </a:rPr>
              <a:t>([['grade', 1], ['student', -1]]);</a:t>
            </a:r>
          </a:p>
          <a:p>
            <a:r>
              <a:rPr lang="en-US" dirty="0">
                <a:solidFill>
                  <a:srgbClr val="008000"/>
                </a:solidFill>
                <a:latin typeface="Consolas" panose="020B0609020204030204" pitchFamily="49" charset="0"/>
              </a:rPr>
              <a:t>	</a:t>
            </a:r>
          </a:p>
          <a:p>
            <a:r>
              <a:rPr lang="en-US" dirty="0">
                <a:solidFill>
                  <a:srgbClr val="008000"/>
                </a:solidFill>
                <a:latin typeface="Consolas" panose="020B0609020204030204" pitchFamily="49" charset="0"/>
              </a:rPr>
              <a:t>	</a:t>
            </a:r>
            <a:r>
              <a:rPr lang="en-US" dirty="0" err="1">
                <a:solidFill>
                  <a:srgbClr val="000000"/>
                </a:solidFill>
                <a:latin typeface="Consolas" panose="020B0609020204030204" pitchFamily="49" charset="0"/>
              </a:rPr>
              <a:t>cursor</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forEach</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endParaRPr lang="en-US" b="1" i="1" dirty="0">
              <a:solidFill>
                <a:srgbClr val="00008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5" name="Rectangle 4"/>
          <p:cNvSpPr/>
          <p:nvPr/>
        </p:nvSpPr>
        <p:spPr>
          <a:xfrm>
            <a:off x="838200" y="4647997"/>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These will be implemented in the DB in a very specific order: </a:t>
            </a:r>
            <a:r>
              <a:rPr lang="en-US" b="1" dirty="0"/>
              <a:t>1. sort,  2. skip,  3. limit  </a:t>
            </a:r>
            <a:r>
              <a:rPr lang="en-US" dirty="0"/>
              <a:t>no matter how we put them in the code</a:t>
            </a:r>
            <a:endParaRPr lang="en-US" i="1" dirty="0"/>
          </a:p>
        </p:txBody>
      </p:sp>
      <p:sp>
        <p:nvSpPr>
          <p:cNvPr id="3" name="Slide Number Placeholder 2">
            <a:extLst>
              <a:ext uri="{FF2B5EF4-FFF2-40B4-BE49-F238E27FC236}">
                <a16:creationId xmlns:a16="http://schemas.microsoft.com/office/drawing/2014/main" id="{1CD9AAB9-41C3-4249-B262-82149895C516}"/>
              </a:ext>
            </a:extLst>
          </p:cNvPr>
          <p:cNvSpPr>
            <a:spLocks noGrp="1"/>
          </p:cNvSpPr>
          <p:nvPr>
            <p:ph type="sldNum" sz="quarter" idx="12"/>
          </p:nvPr>
        </p:nvSpPr>
        <p:spPr/>
        <p:txBody>
          <a:bodyPr/>
          <a:lstStyle/>
          <a:p>
            <a:fld id="{8713C6CA-2201-4392-A031-34DB96794837}" type="slidenum">
              <a:rPr lang="en-US" smtClean="0"/>
              <a:t>35</a:t>
            </a:fld>
            <a:endParaRPr lang="en-US"/>
          </a:p>
        </p:txBody>
      </p:sp>
    </p:spTree>
    <p:extLst>
      <p:ext uri="{BB962C8B-B14F-4D97-AF65-F5344CB8AC3E}">
        <p14:creationId xmlns:p14="http://schemas.microsoft.com/office/powerpoint/2010/main" val="3586150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sz="4000" b="1" dirty="0">
                <a:latin typeface="Consolas" panose="020B0609020204030204" pitchFamily="49" charset="0"/>
                <a:cs typeface="Courier New" panose="02070309020205020404" pitchFamily="49" charset="0"/>
              </a:rPr>
              <a:t>Skip</a:t>
            </a:r>
            <a:r>
              <a:rPr lang="en-US" b="1" dirty="0"/>
              <a:t>, </a:t>
            </a:r>
            <a:r>
              <a:rPr lang="en-US" sz="4000" b="1" dirty="0">
                <a:latin typeface="Consolas" panose="020B0609020204030204" pitchFamily="49" charset="0"/>
                <a:cs typeface="Courier New" panose="02070309020205020404" pitchFamily="49" charset="0"/>
              </a:rPr>
              <a:t>Limit</a:t>
            </a:r>
            <a:r>
              <a:rPr lang="en-US" b="1" dirty="0"/>
              <a:t> </a:t>
            </a:r>
            <a:r>
              <a:rPr lang="en-US" b="1" dirty="0">
                <a:latin typeface="+mn-lt"/>
              </a:rPr>
              <a:t>and</a:t>
            </a:r>
            <a:r>
              <a:rPr lang="en-US" b="1" dirty="0"/>
              <a:t> </a:t>
            </a:r>
            <a:r>
              <a:rPr lang="en-US" sz="4000" b="1" dirty="0">
                <a:latin typeface="Consolas" panose="020B0609020204030204" pitchFamily="49" charset="0"/>
                <a:cs typeface="Courier New" panose="02070309020205020404" pitchFamily="49" charset="0"/>
              </a:rPr>
              <a:t>Sort</a:t>
            </a:r>
          </a:p>
        </p:txBody>
      </p:sp>
      <p:sp>
        <p:nvSpPr>
          <p:cNvPr id="3" name="Slide Number Placeholder 2">
            <a:extLst>
              <a:ext uri="{FF2B5EF4-FFF2-40B4-BE49-F238E27FC236}">
                <a16:creationId xmlns:a16="http://schemas.microsoft.com/office/drawing/2014/main" id="{527D24AF-FF61-4F68-BF02-3ED5C3B0BA9D}"/>
              </a:ext>
            </a:extLst>
          </p:cNvPr>
          <p:cNvSpPr>
            <a:spLocks noGrp="1"/>
          </p:cNvSpPr>
          <p:nvPr>
            <p:ph type="sldNum" sz="quarter" idx="12"/>
          </p:nvPr>
        </p:nvSpPr>
        <p:spPr/>
        <p:txBody>
          <a:bodyPr/>
          <a:lstStyle/>
          <a:p>
            <a:fld id="{8713C6CA-2201-4392-A031-34DB96794837}" type="slidenum">
              <a:rPr lang="en-US" smtClean="0"/>
              <a:t>36</a:t>
            </a:fld>
            <a:endParaRPr lang="en-US"/>
          </a:p>
        </p:txBody>
      </p:sp>
      <p:sp>
        <p:nvSpPr>
          <p:cNvPr id="5" name="Rectangle 4">
            <a:extLst>
              <a:ext uri="{FF2B5EF4-FFF2-40B4-BE49-F238E27FC236}">
                <a16:creationId xmlns:a16="http://schemas.microsoft.com/office/drawing/2014/main" id="{7D052885-5AFF-483E-A7AA-ADD435D6EF80}"/>
              </a:ext>
            </a:extLst>
          </p:cNvPr>
          <p:cNvSpPr/>
          <p:nvPr/>
        </p:nvSpPr>
        <p:spPr>
          <a:xfrm>
            <a:off x="838200" y="1618179"/>
            <a:ext cx="10515600" cy="3970318"/>
          </a:xfrm>
          <a:prstGeom prst="rect">
            <a:avLst/>
          </a:prstGeom>
        </p:spPr>
        <p:txBody>
          <a:bodyPr wrap="square">
            <a:spAutoFit/>
          </a:bodyPr>
          <a:lstStyle/>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require</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mongodb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client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new</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MongoClient</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u="sng" dirty="0" err="1">
                <a:solidFill>
                  <a:srgbClr val="808080"/>
                </a:solidFill>
                <a:latin typeface="Operator Mono Bold" panose="02000009000000000000" pitchFamily="49" charset="0"/>
              </a:rPr>
              <a:t>mongodb</a:t>
            </a:r>
            <a:r>
              <a:rPr lang="en-US" u="sng" dirty="0">
                <a:solidFill>
                  <a:srgbClr val="808080"/>
                </a:solidFill>
                <a:latin typeface="Operator Mono Bold" panose="02000009000000000000" pitchFamily="49" charset="0"/>
              </a:rPr>
              <a:t>://localhost:27017</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connect</a:t>
            </a:r>
            <a:r>
              <a:rPr lang="en-US" b="1" dirty="0">
                <a:solidFill>
                  <a:srgbClr val="000080"/>
                </a:solidFill>
                <a:latin typeface="Operator Mono Bold" panose="02000009000000000000" pitchFamily="49" charset="0"/>
              </a:rPr>
              <a:t>(</a:t>
            </a:r>
            <a:r>
              <a:rPr lang="en-US" b="1" dirty="0">
                <a:solidFill>
                  <a:srgbClr val="0000FF"/>
                </a:solidFill>
                <a:latin typeface="Operator Mono Bold" panose="02000009000000000000" pitchFamily="49" charset="0"/>
              </a:rPr>
              <a:t>function</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client</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db</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myDB</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collection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db</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collection</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a:t>
            </a:r>
            <a:r>
              <a:rPr lang="en-US" dirty="0" err="1">
                <a:solidFill>
                  <a:srgbClr val="808080"/>
                </a:solidFill>
                <a:latin typeface="Operator Mono Bold" panose="02000009000000000000" pitchFamily="49" charset="0"/>
              </a:rPr>
              <a:t>myCollection</a:t>
            </a:r>
            <a:r>
              <a:rPr lang="en-US" dirty="0">
                <a:solidFill>
                  <a:srgbClr val="808080"/>
                </a:solidFill>
                <a:latin typeface="Operator Mono Bold" panose="02000009000000000000" pitchFamily="49" charset="0"/>
              </a:rPr>
              <a:t>’</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b="1" dirty="0">
              <a:solidFill>
                <a:srgbClr val="000000"/>
              </a:solidFill>
              <a:latin typeface="Operator Mono Bold" panose="02000009000000000000" pitchFamily="49" charset="0"/>
            </a:endParaRP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options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808080"/>
                </a:solidFill>
                <a:latin typeface="Operator Mono Bold" panose="02000009000000000000" pitchFamily="49" charset="0"/>
              </a:rPr>
              <a:t>'skip'</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FF8000"/>
                </a:solidFill>
                <a:latin typeface="Operator Mono Bold" panose="02000009000000000000" pitchFamily="49" charset="0"/>
              </a:rPr>
              <a:t>10</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808080"/>
                </a:solidFill>
                <a:latin typeface="Operator Mono Bold" panose="02000009000000000000" pitchFamily="49" charset="0"/>
              </a:rPr>
              <a:t>'limit'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FF8000"/>
                </a:solidFill>
                <a:latin typeface="Operator Mono Bold" panose="02000009000000000000" pitchFamily="49" charset="0"/>
              </a:rPr>
              <a:t>5</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808080"/>
                </a:solidFill>
                <a:latin typeface="Operator Mono Bold" panose="02000009000000000000" pitchFamily="49" charset="0"/>
              </a:rPr>
              <a:t>'sort'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808080"/>
                </a:solidFill>
                <a:latin typeface="Operator Mono Bold" panose="02000009000000000000" pitchFamily="49" charset="0"/>
              </a:rPr>
              <a:t>'grade'</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a:solidFill>
                  <a:srgbClr val="FF8000"/>
                </a:solidFill>
                <a:latin typeface="Operator Mono Bold" panose="02000009000000000000" pitchFamily="49" charset="0"/>
              </a:rPr>
              <a:t>1</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FF"/>
                </a:solidFill>
                <a:latin typeface="Operator Mono Bold" panose="02000009000000000000" pitchFamily="49" charset="0"/>
              </a:rPr>
              <a:t>const</a:t>
            </a:r>
            <a:r>
              <a:rPr lang="en-US" dirty="0">
                <a:solidFill>
                  <a:srgbClr val="000000"/>
                </a:solidFill>
                <a:latin typeface="Operator Mono Bold" panose="02000009000000000000" pitchFamily="49" charset="0"/>
              </a:rPr>
              <a:t> cursor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collection</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find</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options</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endParaRPr lang="en-US" dirty="0">
              <a:solidFill>
                <a:srgbClr val="000000"/>
              </a:solidFill>
              <a:latin typeface="Operator Mono Bold" panose="02000009000000000000" pitchFamily="49" charset="0"/>
            </a:endParaRP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cursor</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forEach</a:t>
            </a:r>
            <a:r>
              <a:rPr lang="en-US" b="1" dirty="0">
                <a:solidFill>
                  <a:srgbClr val="000080"/>
                </a:solidFill>
                <a:latin typeface="Operator Mono Bold" panose="02000009000000000000" pitchFamily="49" charset="0"/>
              </a:rPr>
              <a:t>(</a:t>
            </a:r>
            <a:r>
              <a:rPr lang="en-US" b="1" dirty="0">
                <a:solidFill>
                  <a:srgbClr val="0000FF"/>
                </a:solidFill>
                <a:latin typeface="Operator Mono Bold" panose="02000009000000000000" pitchFamily="49" charset="0"/>
              </a:rPr>
              <a:t>function</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err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doc</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dirty="0">
                <a:solidFill>
                  <a:srgbClr val="000000"/>
                </a:solidFill>
                <a:latin typeface="Operator Mono Bold" panose="02000009000000000000" pitchFamily="49" charset="0"/>
              </a:rPr>
              <a:t>	</a:t>
            </a:r>
            <a:r>
              <a:rPr lang="en-US" dirty="0" err="1">
                <a:solidFill>
                  <a:srgbClr val="000000"/>
                </a:solidFill>
                <a:latin typeface="Operator Mono Bold" panose="02000009000000000000" pitchFamily="49" charset="0"/>
              </a:rPr>
              <a:t>console</a:t>
            </a:r>
            <a:r>
              <a:rPr lang="en-US" b="1" dirty="0" err="1">
                <a:solidFill>
                  <a:srgbClr val="000080"/>
                </a:solidFill>
                <a:latin typeface="Operator Mono Bold" panose="02000009000000000000" pitchFamily="49" charset="0"/>
              </a:rPr>
              <a:t>.</a:t>
            </a:r>
            <a:r>
              <a:rPr lang="en-US" dirty="0" err="1">
                <a:solidFill>
                  <a:srgbClr val="000000"/>
                </a:solidFill>
                <a:latin typeface="Operator Mono Bold" panose="02000009000000000000" pitchFamily="49" charset="0"/>
              </a:rPr>
              <a:t>dir</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doc</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00"/>
                </a:solidFill>
                <a:latin typeface="Operator Mono Bold" panose="02000009000000000000" pitchFamily="49" charset="0"/>
              </a:rPr>
              <a:t>   </a:t>
            </a:r>
            <a:r>
              <a:rPr lang="en-US" b="1" dirty="0">
                <a:solidFill>
                  <a:srgbClr val="000080"/>
                </a:solidFill>
                <a:latin typeface="Operator Mono Bold" panose="02000009000000000000" pitchFamily="49" charset="0"/>
              </a:rPr>
              <a:t>});</a:t>
            </a:r>
            <a:r>
              <a:rPr lang="en-US" dirty="0">
                <a:solidFill>
                  <a:srgbClr val="000000"/>
                </a:solidFill>
                <a:latin typeface="Operator Mono Bold" panose="02000009000000000000" pitchFamily="49" charset="0"/>
              </a:rPr>
              <a:t> </a:t>
            </a:r>
          </a:p>
          <a:p>
            <a:r>
              <a:rPr lang="en-US" b="1" dirty="0">
                <a:solidFill>
                  <a:srgbClr val="000080"/>
                </a:solidFill>
                <a:latin typeface="Operator Mono Bold" panose="02000009000000000000" pitchFamily="49" charset="0"/>
              </a:rPr>
              <a:t>});</a:t>
            </a:r>
            <a:endParaRPr lang="en-US" dirty="0">
              <a:effectLst/>
            </a:endParaRPr>
          </a:p>
        </p:txBody>
      </p:sp>
    </p:spTree>
    <p:extLst>
      <p:ext uri="{BB962C8B-B14F-4D97-AF65-F5344CB8AC3E}">
        <p14:creationId xmlns:p14="http://schemas.microsoft.com/office/powerpoint/2010/main" val="1321298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insert()</a:t>
            </a:r>
          </a:p>
        </p:txBody>
      </p:sp>
      <p:sp>
        <p:nvSpPr>
          <p:cNvPr id="4" name="Rectangle 3"/>
          <p:cNvSpPr/>
          <p:nvPr/>
        </p:nvSpPr>
        <p:spPr>
          <a:xfrm>
            <a:off x="838200" y="1690688"/>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'student'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100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b="1" i="1" dirty="0">
              <a:solidFill>
                <a:srgbClr val="000080"/>
              </a:solidFill>
              <a:latin typeface="Consolas" panose="020B0609020204030204" pitchFamily="49" charset="0"/>
            </a:endParaRPr>
          </a:p>
          <a:p>
            <a:r>
              <a:rPr lang="en-US" sz="1700" b="1" dirty="0" err="1">
                <a:solidFill>
                  <a:schemeClr val="bg2">
                    <a:lumMod val="75000"/>
                  </a:schemeClr>
                </a:solidFill>
                <a:latin typeface="Consolas" panose="020B0609020204030204" pitchFamily="49" charset="0"/>
              </a:rPr>
              <a:t>db.collection</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docInserted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`Success: ${</a:t>
            </a:r>
            <a:r>
              <a:rPr lang="en-US" dirty="0" err="1">
                <a:solidFill>
                  <a:schemeClr val="tx1">
                    <a:lumMod val="50000"/>
                    <a:lumOff val="50000"/>
                  </a:schemeClr>
                </a:solidFill>
                <a:latin typeface="Consolas" panose="020B0609020204030204" pitchFamily="49" charset="0"/>
              </a:rPr>
              <a:t>docInserted</a:t>
            </a:r>
            <a:r>
              <a:rPr lang="en-US"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3" name="Slide Number Placeholder 2">
            <a:extLst>
              <a:ext uri="{FF2B5EF4-FFF2-40B4-BE49-F238E27FC236}">
                <a16:creationId xmlns:a16="http://schemas.microsoft.com/office/drawing/2014/main" id="{443F5611-D6F1-4CB7-A7E3-B4DF7850BFFE}"/>
              </a:ext>
            </a:extLst>
          </p:cNvPr>
          <p:cNvSpPr>
            <a:spLocks noGrp="1"/>
          </p:cNvSpPr>
          <p:nvPr>
            <p:ph type="sldNum" sz="quarter" idx="12"/>
          </p:nvPr>
        </p:nvSpPr>
        <p:spPr/>
        <p:txBody>
          <a:bodyPr/>
          <a:lstStyle/>
          <a:p>
            <a:fld id="{8713C6CA-2201-4392-A031-34DB96794837}" type="slidenum">
              <a:rPr lang="en-US" smtClean="0"/>
              <a:t>37</a:t>
            </a:fld>
            <a:endParaRPr lang="en-US"/>
          </a:p>
        </p:txBody>
      </p:sp>
      <p:sp>
        <p:nvSpPr>
          <p:cNvPr id="5" name="Rectangle 4">
            <a:extLst>
              <a:ext uri="{FF2B5EF4-FFF2-40B4-BE49-F238E27FC236}">
                <a16:creationId xmlns:a16="http://schemas.microsoft.com/office/drawing/2014/main" id="{C2FA1E5C-4FC3-442C-A016-B895B2F3CABA}"/>
              </a:ext>
            </a:extLst>
          </p:cNvPr>
          <p:cNvSpPr/>
          <p:nvPr/>
        </p:nvSpPr>
        <p:spPr>
          <a:xfrm>
            <a:off x="838200" y="3746520"/>
            <a:ext cx="10515600" cy="1754326"/>
          </a:xfrm>
          <a:prstGeom prst="rect">
            <a:avLst/>
          </a:prstGeom>
        </p:spPr>
        <p:txBody>
          <a:bodyPr wrap="square">
            <a:spAutoFit/>
          </a:bodyPr>
          <a:lstStyle/>
          <a:p>
            <a:r>
              <a:rPr lang="en-US" b="1" i="1" dirty="0">
                <a:solidFill>
                  <a:srgbClr val="000080"/>
                </a:solidFill>
                <a:latin typeface="Consolas" panose="020B0609020204030204" pitchFamily="49" charset="0"/>
              </a:rPr>
              <a:t>var</a:t>
            </a:r>
            <a:r>
              <a:rPr lang="en-US" dirty="0">
                <a:solidFill>
                  <a:srgbClr val="000000"/>
                </a:solidFill>
                <a:latin typeface="Consolas" panose="020B0609020204030204" pitchFamily="49" charset="0"/>
              </a:rPr>
              <a:t> docs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'student'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'Kevin'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90</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'student'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'Susie'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95</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sz="1700" b="1" dirty="0" err="1">
                <a:solidFill>
                  <a:schemeClr val="bg2">
                    <a:lumMod val="75000"/>
                  </a:schemeClr>
                </a:solidFill>
                <a:latin typeface="Consolas" panose="020B0609020204030204" pitchFamily="49" charset="0"/>
              </a:rPr>
              <a:t>db.collection</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insert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docsInserted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`Success: ${</a:t>
            </a:r>
            <a:r>
              <a:rPr lang="en-US" dirty="0" err="1">
                <a:solidFill>
                  <a:schemeClr val="tx1">
                    <a:lumMod val="50000"/>
                    <a:lumOff val="50000"/>
                  </a:schemeClr>
                </a:solidFill>
                <a:latin typeface="Consolas" panose="020B0609020204030204" pitchFamily="49" charset="0"/>
              </a:rPr>
              <a:t>docInserted</a:t>
            </a:r>
            <a:r>
              <a:rPr lang="en-US"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87041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mn-lt"/>
              </a:rPr>
              <a:t>Delete documents</a:t>
            </a:r>
            <a:r>
              <a:rPr lang="en-US" b="1" dirty="0"/>
              <a:t> </a:t>
            </a:r>
            <a:r>
              <a:rPr lang="en-US" sz="4000" b="1" dirty="0" err="1">
                <a:latin typeface="Consolas" panose="020B0609020204030204" pitchFamily="49" charset="0"/>
                <a:cs typeface="Courier New" panose="02070309020205020404" pitchFamily="49" charset="0"/>
              </a:rPr>
              <a:t>db.collection.remove</a:t>
            </a:r>
            <a:r>
              <a:rPr lang="en-US" sz="4000" b="1" dirty="0">
                <a:latin typeface="Consolas" panose="020B0609020204030204" pitchFamily="49" charset="0"/>
                <a:cs typeface="Courier New" panose="02070309020205020404" pitchFamily="49" charset="0"/>
              </a:rPr>
              <a:t>()</a:t>
            </a:r>
          </a:p>
        </p:txBody>
      </p:sp>
      <p:sp>
        <p:nvSpPr>
          <p:cNvPr id="3" name="Content Placeholder 2"/>
          <p:cNvSpPr>
            <a:spLocks noGrp="1"/>
          </p:cNvSpPr>
          <p:nvPr>
            <p:ph idx="1"/>
          </p:nvPr>
        </p:nvSpPr>
        <p:spPr>
          <a:xfrm>
            <a:off x="838200" y="3986212"/>
            <a:ext cx="10515600" cy="2543175"/>
          </a:xfrm>
        </p:spPr>
        <p:txBody>
          <a:bodyPr>
            <a:noAutofit/>
          </a:bodyPr>
          <a:lstStyle/>
          <a:p>
            <a:pPr marL="0" indent="0">
              <a:buNone/>
            </a:pPr>
            <a:r>
              <a:rPr lang="en-US" sz="2400" b="1" dirty="0"/>
              <a:t>Notes</a:t>
            </a:r>
          </a:p>
          <a:p>
            <a:pPr lvl="1"/>
            <a:r>
              <a:rPr lang="en-US" sz="2000" dirty="0"/>
              <a:t>When we want to delete large number of documents, it’s faster to use drop() but we will need to create the collection again and create all indexes as drop() will take the indexes away (while remove() will keep them)</a:t>
            </a:r>
          </a:p>
          <a:p>
            <a:pPr lvl="1"/>
            <a:r>
              <a:rPr lang="en-US" sz="2000" dirty="0"/>
              <a:t>Multi-docs remove are not atomic isolated transactions to other R/</a:t>
            </a:r>
            <a:r>
              <a:rPr lang="en-US" sz="2000" dirty="0" err="1"/>
              <a:t>Ws</a:t>
            </a:r>
            <a:r>
              <a:rPr lang="en-US" sz="2000" dirty="0"/>
              <a:t> and it will yield in between.</a:t>
            </a:r>
          </a:p>
          <a:p>
            <a:pPr lvl="1"/>
            <a:r>
              <a:rPr lang="en-US" sz="2000" dirty="0"/>
              <a:t>Each single document is atomic, no other R/</a:t>
            </a:r>
            <a:r>
              <a:rPr lang="en-US" sz="2000" dirty="0" err="1"/>
              <a:t>Ws</a:t>
            </a:r>
            <a:r>
              <a:rPr lang="en-US" sz="2000" dirty="0"/>
              <a:t> will see a half removed document.</a:t>
            </a:r>
          </a:p>
        </p:txBody>
      </p:sp>
      <p:sp>
        <p:nvSpPr>
          <p:cNvPr id="4" name="Rectangle 3"/>
          <p:cNvSpPr/>
          <p:nvPr/>
        </p:nvSpPr>
        <p:spPr>
          <a:xfrm>
            <a:off x="838200" y="1494562"/>
            <a:ext cx="10515600" cy="2308324"/>
          </a:xfrm>
          <a:prstGeom prst="rect">
            <a:avLst/>
          </a:prstGeom>
        </p:spPr>
        <p:txBody>
          <a:bodyPr wrap="square">
            <a:spAutoFit/>
          </a:bodyPr>
          <a:lstStyle/>
          <a:p>
            <a:r>
              <a:rPr lang="en-US" dirty="0">
                <a:solidFill>
                  <a:srgbClr val="008000"/>
                </a:solidFill>
                <a:latin typeface="Consolas" panose="020B0609020204030204" pitchFamily="49" charset="0"/>
              </a:rPr>
              <a:t>// delete all documents - One by One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remove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delete all students whose names start with N-Z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remove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"student"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drop the collection - Faster than remove()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drop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4A473224-54A4-4F3B-9A0B-2291A094B16A}"/>
              </a:ext>
            </a:extLst>
          </p:cNvPr>
          <p:cNvSpPr>
            <a:spLocks noGrp="1"/>
          </p:cNvSpPr>
          <p:nvPr>
            <p:ph type="sldNum" sz="quarter" idx="12"/>
          </p:nvPr>
        </p:nvSpPr>
        <p:spPr/>
        <p:txBody>
          <a:bodyPr/>
          <a:lstStyle/>
          <a:p>
            <a:fld id="{8713C6CA-2201-4392-A031-34DB96794837}" type="slidenum">
              <a:rPr lang="en-US" smtClean="0"/>
              <a:t>38</a:t>
            </a:fld>
            <a:endParaRPr lang="en-US"/>
          </a:p>
        </p:txBody>
      </p:sp>
    </p:spTree>
    <p:extLst>
      <p:ext uri="{BB962C8B-B14F-4D97-AF65-F5344CB8AC3E}">
        <p14:creationId xmlns:p14="http://schemas.microsoft.com/office/powerpoint/2010/main" val="4070994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a:t>
            </a:r>
            <a:r>
              <a:rPr lang="en-US" b="1" dirty="0"/>
              <a:t> </a:t>
            </a:r>
            <a:r>
              <a:rPr lang="en-US" sz="4000" b="1" dirty="0">
                <a:latin typeface="Consolas" panose="020B0609020204030204" pitchFamily="49" charset="0"/>
                <a:cs typeface="Courier New" panose="02070309020205020404" pitchFamily="49" charset="0"/>
              </a:rPr>
              <a:t>remove()</a:t>
            </a:r>
          </a:p>
        </p:txBody>
      </p:sp>
      <p:sp>
        <p:nvSpPr>
          <p:cNvPr id="3" name="Rectangle 2"/>
          <p:cNvSpPr/>
          <p:nvPr/>
        </p:nvSpPr>
        <p:spPr>
          <a:xfrm>
            <a:off x="838200" y="1690688"/>
            <a:ext cx="10515600" cy="2000548"/>
          </a:xfrm>
          <a:prstGeom prst="rect">
            <a:avLst/>
          </a:prstGeom>
        </p:spPr>
        <p:txBody>
          <a:bodyPr wrap="square">
            <a:spAutoFit/>
          </a:bodyPr>
          <a:lstStyle/>
          <a:p>
            <a:r>
              <a:rPr lang="en-US" b="1" i="1" dirty="0">
                <a:solidFill>
                  <a:srgbClr val="000000"/>
                </a:solidFill>
                <a:latin typeface="Consolas" panose="020B0609020204030204" pitchFamily="49" charset="0"/>
              </a:rPr>
              <a:t>	</a:t>
            </a:r>
            <a:r>
              <a:rPr lang="en-US" b="1" i="1" dirty="0" err="1">
                <a:solidFill>
                  <a:srgbClr val="000080"/>
                </a:solidFill>
                <a:latin typeface="Consolas" panose="020B0609020204030204" pitchFamily="49" charset="0"/>
              </a:rPr>
              <a:t>var</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'assignment'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'hw3'</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a:t>
            </a:r>
            <a:r>
              <a:rPr lang="en-US" sz="1600" dirty="0">
                <a:latin typeface="Consolas" panose="020B0609020204030204" pitchFamily="49" charset="0"/>
              </a:rPr>
              <a:t> </a:t>
            </a:r>
            <a:r>
              <a:rPr lang="en-US" sz="1600" dirty="0">
                <a:solidFill>
                  <a:srgbClr val="008000"/>
                </a:solidFill>
                <a:latin typeface="Consolas" panose="020B0609020204030204" pitchFamily="49" charset="0"/>
              </a:rPr>
              <a:t>remove all documents that have 'hw3' value in 'assignment'</a:t>
            </a:r>
            <a:endParaRPr lang="en-US" sz="1600"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sz="1700" b="1" dirty="0">
                <a:solidFill>
                  <a:schemeClr val="bg2">
                    <a:lumMod val="75000"/>
                  </a:schemeClr>
                </a:solidFill>
                <a:latin typeface="Consolas" panose="020B0609020204030204" pitchFamily="49" charset="0"/>
              </a:rPr>
              <a:t>db.collection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remove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removed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removed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 documents removed!"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06E7BDA2-4057-4176-A8AE-F80E74833B9E}"/>
              </a:ext>
            </a:extLst>
          </p:cNvPr>
          <p:cNvSpPr>
            <a:spLocks noGrp="1"/>
          </p:cNvSpPr>
          <p:nvPr>
            <p:ph type="sldNum" sz="quarter" idx="12"/>
          </p:nvPr>
        </p:nvSpPr>
        <p:spPr/>
        <p:txBody>
          <a:bodyPr/>
          <a:lstStyle/>
          <a:p>
            <a:fld id="{8713C6CA-2201-4392-A031-34DB96794837}" type="slidenum">
              <a:rPr lang="en-US" smtClean="0"/>
              <a:t>39</a:t>
            </a:fld>
            <a:endParaRPr lang="en-US"/>
          </a:p>
        </p:txBody>
      </p:sp>
    </p:spTree>
    <p:extLst>
      <p:ext uri="{BB962C8B-B14F-4D97-AF65-F5344CB8AC3E}">
        <p14:creationId xmlns:p14="http://schemas.microsoft.com/office/powerpoint/2010/main" val="256783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NoSQL Revolution</a:t>
            </a:r>
          </a:p>
        </p:txBody>
      </p:sp>
      <p:sp>
        <p:nvSpPr>
          <p:cNvPr id="3" name="Content Placeholder 2"/>
          <p:cNvSpPr>
            <a:spLocks noGrp="1"/>
          </p:cNvSpPr>
          <p:nvPr>
            <p:ph idx="1"/>
          </p:nvPr>
        </p:nvSpPr>
        <p:spPr/>
        <p:txBody>
          <a:bodyPr/>
          <a:lstStyle/>
          <a:p>
            <a:pPr marL="0" indent="0">
              <a:buNone/>
            </a:pPr>
            <a:r>
              <a:rPr lang="en-US" b="1" dirty="0"/>
              <a:t>NoSQL</a:t>
            </a:r>
            <a:r>
              <a:rPr lang="en-US" dirty="0"/>
              <a:t> (Not Only SQL) databases were created for "</a:t>
            </a:r>
            <a:r>
              <a:rPr lang="en-US" b="1" dirty="0"/>
              <a:t>Big Data</a:t>
            </a:r>
            <a:r>
              <a:rPr lang="en-US" dirty="0"/>
              <a:t>" and </a:t>
            </a:r>
            <a:r>
              <a:rPr lang="en-US" b="1" dirty="0"/>
              <a:t>Real-Time Web Applications</a:t>
            </a:r>
            <a:r>
              <a:rPr lang="en-US" dirty="0"/>
              <a:t>, it provides new data architectures that can handle the ever-growing velocity and volume of data.</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914816"/>
              </p:ext>
            </p:extLst>
          </p:nvPr>
        </p:nvGraphicFramePr>
        <p:xfrm>
          <a:off x="962437" y="3201352"/>
          <a:ext cx="7401584" cy="3337560"/>
        </p:xfrm>
        <a:graphic>
          <a:graphicData uri="http://schemas.openxmlformats.org/drawingml/2006/table">
            <a:tbl>
              <a:tblPr firstRow="1" bandRow="1">
                <a:tableStyleId>{5C22544A-7EE6-4342-B048-85BDC9FD1C3A}</a:tableStyleId>
              </a:tblPr>
              <a:tblGrid>
                <a:gridCol w="2137024">
                  <a:extLst>
                    <a:ext uri="{9D8B030D-6E8A-4147-A177-3AD203B41FA5}">
                      <a16:colId xmlns:a16="http://schemas.microsoft.com/office/drawing/2014/main" val="2381777673"/>
                    </a:ext>
                  </a:extLst>
                </a:gridCol>
                <a:gridCol w="1058239">
                  <a:extLst>
                    <a:ext uri="{9D8B030D-6E8A-4147-A177-3AD203B41FA5}">
                      <a16:colId xmlns:a16="http://schemas.microsoft.com/office/drawing/2014/main" val="2737766057"/>
                    </a:ext>
                  </a:extLst>
                </a:gridCol>
                <a:gridCol w="1671768">
                  <a:extLst>
                    <a:ext uri="{9D8B030D-6E8A-4147-A177-3AD203B41FA5}">
                      <a16:colId xmlns:a16="http://schemas.microsoft.com/office/drawing/2014/main" val="3142317453"/>
                    </a:ext>
                  </a:extLst>
                </a:gridCol>
                <a:gridCol w="2534553">
                  <a:extLst>
                    <a:ext uri="{9D8B030D-6E8A-4147-A177-3AD203B41FA5}">
                      <a16:colId xmlns:a16="http://schemas.microsoft.com/office/drawing/2014/main" val="2562986189"/>
                    </a:ext>
                  </a:extLst>
                </a:gridCol>
              </a:tblGrid>
              <a:tr h="370840">
                <a:tc>
                  <a:txBody>
                    <a:bodyPr/>
                    <a:lstStyle/>
                    <a:p>
                      <a:r>
                        <a:rPr lang="en-US" sz="1800" dirty="0"/>
                        <a:t>Name</a:t>
                      </a:r>
                    </a:p>
                  </a:txBody>
                  <a:tcPr/>
                </a:tc>
                <a:tc>
                  <a:txBody>
                    <a:bodyPr/>
                    <a:lstStyle/>
                    <a:p>
                      <a:r>
                        <a:rPr lang="en-US" sz="1800" dirty="0"/>
                        <a:t>Year</a:t>
                      </a:r>
                    </a:p>
                  </a:txBody>
                  <a:tcPr/>
                </a:tc>
                <a:tc>
                  <a:txBody>
                    <a:bodyPr/>
                    <a:lstStyle/>
                    <a:p>
                      <a:r>
                        <a:rPr lang="en-US" sz="1800" dirty="0"/>
                        <a:t>Type</a:t>
                      </a:r>
                    </a:p>
                  </a:txBody>
                  <a:tcPr/>
                </a:tc>
                <a:tc>
                  <a:txBody>
                    <a:bodyPr/>
                    <a:lstStyle/>
                    <a:p>
                      <a:r>
                        <a:rPr lang="en-US" sz="1800" dirty="0"/>
                        <a:t>Developer</a:t>
                      </a:r>
                    </a:p>
                  </a:txBody>
                  <a:tcPr/>
                </a:tc>
                <a:extLst>
                  <a:ext uri="{0D108BD9-81ED-4DB2-BD59-A6C34878D82A}">
                    <a16:rowId xmlns:a16="http://schemas.microsoft.com/office/drawing/2014/main" val="2566519224"/>
                  </a:ext>
                </a:extLst>
              </a:tr>
              <a:tr h="370840">
                <a:tc>
                  <a:txBody>
                    <a:bodyPr/>
                    <a:lstStyle/>
                    <a:p>
                      <a:r>
                        <a:rPr lang="en-US" sz="1800" b="1" dirty="0"/>
                        <a:t>MongoDB</a:t>
                      </a:r>
                    </a:p>
                  </a:txBody>
                  <a:tcPr/>
                </a:tc>
                <a:tc>
                  <a:txBody>
                    <a:bodyPr/>
                    <a:lstStyle/>
                    <a:p>
                      <a:r>
                        <a:rPr lang="en-US" sz="1800" b="1" dirty="0"/>
                        <a:t>2008</a:t>
                      </a:r>
                    </a:p>
                  </a:txBody>
                  <a:tcPr/>
                </a:tc>
                <a:tc>
                  <a:txBody>
                    <a:bodyPr/>
                    <a:lstStyle/>
                    <a:p>
                      <a:r>
                        <a:rPr lang="en-US" sz="1800" b="1" dirty="0"/>
                        <a:t>Document</a:t>
                      </a:r>
                    </a:p>
                  </a:txBody>
                  <a:tcPr/>
                </a:tc>
                <a:tc>
                  <a:txBody>
                    <a:bodyPr/>
                    <a:lstStyle/>
                    <a:p>
                      <a:r>
                        <a:rPr lang="en-US" sz="1800" b="1" dirty="0"/>
                        <a:t>10Gen</a:t>
                      </a:r>
                    </a:p>
                  </a:txBody>
                  <a:tcPr/>
                </a:tc>
                <a:extLst>
                  <a:ext uri="{0D108BD9-81ED-4DB2-BD59-A6C34878D82A}">
                    <a16:rowId xmlns:a16="http://schemas.microsoft.com/office/drawing/2014/main" val="1753246829"/>
                  </a:ext>
                </a:extLst>
              </a:tr>
              <a:tr h="370840">
                <a:tc>
                  <a:txBody>
                    <a:bodyPr/>
                    <a:lstStyle/>
                    <a:p>
                      <a:r>
                        <a:rPr lang="en-US" sz="1800" dirty="0" err="1"/>
                        <a:t>CouchDB</a:t>
                      </a:r>
                      <a:endParaRPr lang="en-US" sz="1800" dirty="0"/>
                    </a:p>
                  </a:txBody>
                  <a:tcPr/>
                </a:tc>
                <a:tc>
                  <a:txBody>
                    <a:bodyPr/>
                    <a:lstStyle/>
                    <a:p>
                      <a:r>
                        <a:rPr lang="en-US" sz="1800" dirty="0"/>
                        <a:t>2005</a:t>
                      </a:r>
                    </a:p>
                  </a:txBody>
                  <a:tcPr/>
                </a:tc>
                <a:tc>
                  <a:txBody>
                    <a:bodyPr/>
                    <a:lstStyle/>
                    <a:p>
                      <a:r>
                        <a:rPr lang="en-US" sz="1800" dirty="0"/>
                        <a:t>Document</a:t>
                      </a:r>
                    </a:p>
                  </a:txBody>
                  <a:tcPr/>
                </a:tc>
                <a:tc>
                  <a:txBody>
                    <a:bodyPr/>
                    <a:lstStyle/>
                    <a:p>
                      <a:r>
                        <a:rPr lang="en-US" sz="1800" dirty="0"/>
                        <a:t>Apache</a:t>
                      </a:r>
                    </a:p>
                  </a:txBody>
                  <a:tcPr/>
                </a:tc>
                <a:extLst>
                  <a:ext uri="{0D108BD9-81ED-4DB2-BD59-A6C34878D82A}">
                    <a16:rowId xmlns:a16="http://schemas.microsoft.com/office/drawing/2014/main" val="1499620968"/>
                  </a:ext>
                </a:extLst>
              </a:tr>
              <a:tr h="370840">
                <a:tc>
                  <a:txBody>
                    <a:bodyPr/>
                    <a:lstStyle/>
                    <a:p>
                      <a:r>
                        <a:rPr lang="en-US" sz="1800" dirty="0"/>
                        <a:t>Cassandra</a:t>
                      </a:r>
                    </a:p>
                  </a:txBody>
                  <a:tcPr/>
                </a:tc>
                <a:tc>
                  <a:txBody>
                    <a:bodyPr/>
                    <a:lstStyle/>
                    <a:p>
                      <a:r>
                        <a:rPr lang="en-US" sz="1800" dirty="0"/>
                        <a:t>2008</a:t>
                      </a:r>
                    </a:p>
                  </a:txBody>
                  <a:tcPr/>
                </a:tc>
                <a:tc>
                  <a:txBody>
                    <a:bodyPr/>
                    <a:lstStyle/>
                    <a:p>
                      <a:r>
                        <a:rPr lang="en-US" sz="1800" dirty="0"/>
                        <a:t>Column Store</a:t>
                      </a:r>
                    </a:p>
                  </a:txBody>
                  <a:tcPr/>
                </a:tc>
                <a:tc>
                  <a:txBody>
                    <a:bodyPr/>
                    <a:lstStyle/>
                    <a:p>
                      <a:r>
                        <a:rPr lang="en-US" sz="1800" dirty="0"/>
                        <a:t>Apache</a:t>
                      </a:r>
                    </a:p>
                  </a:txBody>
                  <a:tcPr/>
                </a:tc>
                <a:extLst>
                  <a:ext uri="{0D108BD9-81ED-4DB2-BD59-A6C34878D82A}">
                    <a16:rowId xmlns:a16="http://schemas.microsoft.com/office/drawing/2014/main" val="1911584537"/>
                  </a:ext>
                </a:extLst>
              </a:tr>
              <a:tr h="370840">
                <a:tc>
                  <a:txBody>
                    <a:bodyPr/>
                    <a:lstStyle/>
                    <a:p>
                      <a:r>
                        <a:rPr lang="en-US" sz="1800" dirty="0" err="1"/>
                        <a:t>CouchBase</a:t>
                      </a:r>
                      <a:endParaRPr lang="en-US" sz="1800" dirty="0"/>
                    </a:p>
                  </a:txBody>
                  <a:tcPr/>
                </a:tc>
                <a:tc>
                  <a:txBody>
                    <a:bodyPr/>
                    <a:lstStyle/>
                    <a:p>
                      <a:r>
                        <a:rPr lang="en-US" sz="1800" dirty="0"/>
                        <a:t>2011</a:t>
                      </a:r>
                    </a:p>
                  </a:txBody>
                  <a:tcPr/>
                </a:tc>
                <a:tc>
                  <a:txBody>
                    <a:bodyPr/>
                    <a:lstStyle/>
                    <a:p>
                      <a:r>
                        <a:rPr lang="en-US" sz="1800" dirty="0"/>
                        <a:t>Document</a:t>
                      </a:r>
                    </a:p>
                  </a:txBody>
                  <a:tcPr/>
                </a:tc>
                <a:tc>
                  <a:txBody>
                    <a:bodyPr/>
                    <a:lstStyle/>
                    <a:p>
                      <a:r>
                        <a:rPr lang="en-US" sz="1800" dirty="0" err="1"/>
                        <a:t>Couchbase</a:t>
                      </a:r>
                      <a:endParaRPr lang="en-US" sz="1800" dirty="0"/>
                    </a:p>
                  </a:txBody>
                  <a:tcPr/>
                </a:tc>
                <a:extLst>
                  <a:ext uri="{0D108BD9-81ED-4DB2-BD59-A6C34878D82A}">
                    <a16:rowId xmlns:a16="http://schemas.microsoft.com/office/drawing/2014/main" val="2772146677"/>
                  </a:ext>
                </a:extLst>
              </a:tr>
              <a:tr h="370840">
                <a:tc>
                  <a:txBody>
                    <a:bodyPr/>
                    <a:lstStyle/>
                    <a:p>
                      <a:r>
                        <a:rPr lang="en-US" sz="1800" dirty="0" err="1"/>
                        <a:t>Riak</a:t>
                      </a:r>
                      <a:endParaRPr lang="en-US" sz="1800" dirty="0"/>
                    </a:p>
                  </a:txBody>
                  <a:tcPr/>
                </a:tc>
                <a:tc>
                  <a:txBody>
                    <a:bodyPr/>
                    <a:lstStyle/>
                    <a:p>
                      <a:r>
                        <a:rPr lang="en-US" sz="1800" dirty="0"/>
                        <a:t>2009</a:t>
                      </a:r>
                    </a:p>
                  </a:txBody>
                  <a:tcPr/>
                </a:tc>
                <a:tc>
                  <a:txBody>
                    <a:bodyPr/>
                    <a:lstStyle/>
                    <a:p>
                      <a:r>
                        <a:rPr lang="en-US" sz="1800" dirty="0"/>
                        <a:t>Key-Value</a:t>
                      </a:r>
                    </a:p>
                  </a:txBody>
                  <a:tcPr/>
                </a:tc>
                <a:tc>
                  <a:txBody>
                    <a:bodyPr/>
                    <a:lstStyle/>
                    <a:p>
                      <a:r>
                        <a:rPr lang="en-US" sz="1800" dirty="0"/>
                        <a:t>Basho Technologies</a:t>
                      </a:r>
                    </a:p>
                  </a:txBody>
                  <a:tcPr/>
                </a:tc>
                <a:extLst>
                  <a:ext uri="{0D108BD9-81ED-4DB2-BD59-A6C34878D82A}">
                    <a16:rowId xmlns:a16="http://schemas.microsoft.com/office/drawing/2014/main" val="2635262322"/>
                  </a:ext>
                </a:extLst>
              </a:tr>
              <a:tr h="370840">
                <a:tc>
                  <a:txBody>
                    <a:bodyPr/>
                    <a:lstStyle/>
                    <a:p>
                      <a:r>
                        <a:rPr lang="en-US" sz="1800" dirty="0" err="1"/>
                        <a:t>SimpleDB</a:t>
                      </a:r>
                      <a:endParaRPr lang="en-US" sz="1800" dirty="0"/>
                    </a:p>
                  </a:txBody>
                  <a:tcPr/>
                </a:tc>
                <a:tc>
                  <a:txBody>
                    <a:bodyPr/>
                    <a:lstStyle/>
                    <a:p>
                      <a:r>
                        <a:rPr lang="en-US" sz="1800" dirty="0"/>
                        <a:t>2007</a:t>
                      </a:r>
                    </a:p>
                  </a:txBody>
                  <a:tcPr/>
                </a:tc>
                <a:tc>
                  <a:txBody>
                    <a:bodyPr/>
                    <a:lstStyle/>
                    <a:p>
                      <a:r>
                        <a:rPr lang="en-US" sz="1800" dirty="0"/>
                        <a:t>Document</a:t>
                      </a:r>
                    </a:p>
                  </a:txBody>
                  <a:tcPr/>
                </a:tc>
                <a:tc>
                  <a:txBody>
                    <a:bodyPr/>
                    <a:lstStyle/>
                    <a:p>
                      <a:r>
                        <a:rPr lang="en-US" sz="1800" dirty="0"/>
                        <a:t>Amazon</a:t>
                      </a:r>
                    </a:p>
                  </a:txBody>
                  <a:tcPr/>
                </a:tc>
                <a:extLst>
                  <a:ext uri="{0D108BD9-81ED-4DB2-BD59-A6C34878D82A}">
                    <a16:rowId xmlns:a16="http://schemas.microsoft.com/office/drawing/2014/main" val="2795544789"/>
                  </a:ext>
                </a:extLst>
              </a:tr>
              <a:tr h="370840">
                <a:tc>
                  <a:txBody>
                    <a:bodyPr/>
                    <a:lstStyle/>
                    <a:p>
                      <a:r>
                        <a:rPr lang="en-US" sz="1800" dirty="0" err="1"/>
                        <a:t>BigTable</a:t>
                      </a:r>
                      <a:endParaRPr lang="en-US" sz="1800" dirty="0"/>
                    </a:p>
                  </a:txBody>
                  <a:tcPr/>
                </a:tc>
                <a:tc>
                  <a:txBody>
                    <a:bodyPr/>
                    <a:lstStyle/>
                    <a:p>
                      <a:r>
                        <a:rPr lang="en-US" sz="1800" dirty="0"/>
                        <a:t>2015</a:t>
                      </a:r>
                    </a:p>
                  </a:txBody>
                  <a:tcPr/>
                </a:tc>
                <a:tc>
                  <a:txBody>
                    <a:bodyPr/>
                    <a:lstStyle/>
                    <a:p>
                      <a:r>
                        <a:rPr lang="en-US" sz="1800" dirty="0"/>
                        <a:t>Column Store</a:t>
                      </a:r>
                    </a:p>
                  </a:txBody>
                  <a:tcPr/>
                </a:tc>
                <a:tc>
                  <a:txBody>
                    <a:bodyPr/>
                    <a:lstStyle/>
                    <a:p>
                      <a:r>
                        <a:rPr lang="en-US" sz="1800" dirty="0"/>
                        <a:t>Google</a:t>
                      </a:r>
                    </a:p>
                  </a:txBody>
                  <a:tcPr/>
                </a:tc>
                <a:extLst>
                  <a:ext uri="{0D108BD9-81ED-4DB2-BD59-A6C34878D82A}">
                    <a16:rowId xmlns:a16="http://schemas.microsoft.com/office/drawing/2014/main" val="1949387867"/>
                  </a:ext>
                </a:extLst>
              </a:tr>
              <a:tr h="370840">
                <a:tc>
                  <a:txBody>
                    <a:bodyPr/>
                    <a:lstStyle/>
                    <a:p>
                      <a:r>
                        <a:rPr lang="en-US" sz="1800" dirty="0"/>
                        <a:t>Azure Cosmos DB</a:t>
                      </a:r>
                    </a:p>
                  </a:txBody>
                  <a:tcPr/>
                </a:tc>
                <a:tc>
                  <a:txBody>
                    <a:bodyPr/>
                    <a:lstStyle/>
                    <a:p>
                      <a:r>
                        <a:rPr lang="en-US" sz="1800" dirty="0"/>
                        <a:t>2017</a:t>
                      </a:r>
                    </a:p>
                  </a:txBody>
                  <a:tcPr/>
                </a:tc>
                <a:tc>
                  <a:txBody>
                    <a:bodyPr/>
                    <a:lstStyle/>
                    <a:p>
                      <a:r>
                        <a:rPr lang="en-US" sz="1800" dirty="0"/>
                        <a:t>Multi-Model</a:t>
                      </a:r>
                    </a:p>
                  </a:txBody>
                  <a:tcPr/>
                </a:tc>
                <a:tc>
                  <a:txBody>
                    <a:bodyPr/>
                    <a:lstStyle/>
                    <a:p>
                      <a:r>
                        <a:rPr lang="en-US" sz="1800" dirty="0"/>
                        <a:t>Microsoft</a:t>
                      </a:r>
                    </a:p>
                  </a:txBody>
                  <a:tcPr/>
                </a:tc>
                <a:extLst>
                  <a:ext uri="{0D108BD9-81ED-4DB2-BD59-A6C34878D82A}">
                    <a16:rowId xmlns:a16="http://schemas.microsoft.com/office/drawing/2014/main" val="2014989365"/>
                  </a:ext>
                </a:extLst>
              </a:tr>
            </a:tbl>
          </a:graphicData>
        </a:graphic>
      </p:graphicFrame>
      <p:sp>
        <p:nvSpPr>
          <p:cNvPr id="5" name="Slide Number Placeholder 4">
            <a:extLst>
              <a:ext uri="{FF2B5EF4-FFF2-40B4-BE49-F238E27FC236}">
                <a16:creationId xmlns:a16="http://schemas.microsoft.com/office/drawing/2014/main" id="{33C86A87-7035-4AA0-9BAD-6242CCB80B47}"/>
              </a:ext>
            </a:extLst>
          </p:cNvPr>
          <p:cNvSpPr>
            <a:spLocks noGrp="1"/>
          </p:cNvSpPr>
          <p:nvPr>
            <p:ph type="sldNum" sz="quarter" idx="12"/>
          </p:nvPr>
        </p:nvSpPr>
        <p:spPr/>
        <p:txBody>
          <a:bodyPr/>
          <a:lstStyle/>
          <a:p>
            <a:fld id="{8A8A7D68-7806-41C0-A50B-13413955851C}" type="slidenum">
              <a:rPr lang="en-US" smtClean="0"/>
              <a:t>4</a:t>
            </a:fld>
            <a:endParaRPr lang="en-US"/>
          </a:p>
        </p:txBody>
      </p:sp>
    </p:spTree>
    <p:extLst>
      <p:ext uri="{BB962C8B-B14F-4D97-AF65-F5344CB8AC3E}">
        <p14:creationId xmlns:p14="http://schemas.microsoft.com/office/powerpoint/2010/main" val="2646419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1878250"/>
            <a:ext cx="7390485" cy="523220"/>
          </a:xfrm>
          <a:prstGeom prst="rect">
            <a:avLst/>
          </a:prstGeom>
        </p:spPr>
        <p:txBody>
          <a:bodyPr wrap="none">
            <a:spAutoFit/>
          </a:bodyPr>
          <a:lstStyle/>
          <a:p>
            <a:r>
              <a:rPr lang="en-US" sz="2800" dirty="0"/>
              <a:t>Can be applied on </a:t>
            </a:r>
            <a:r>
              <a:rPr lang="en-US" sz="2800" b="1" dirty="0"/>
              <a:t>numeric</a:t>
            </a:r>
            <a:r>
              <a:rPr lang="en-US" sz="2800" dirty="0"/>
              <a:t> and </a:t>
            </a:r>
            <a:r>
              <a:rPr lang="en-US" sz="2800" b="1" dirty="0"/>
              <a:t>string</a:t>
            </a:r>
            <a:r>
              <a:rPr lang="en-US" sz="2800" dirty="0"/>
              <a:t> field values</a:t>
            </a:r>
          </a:p>
        </p:txBody>
      </p:sp>
      <p:sp>
        <p:nvSpPr>
          <p:cNvPr id="2" name="Title 1"/>
          <p:cNvSpPr>
            <a:spLocks noGrp="1"/>
          </p:cNvSpPr>
          <p:nvPr>
            <p:ph type="title"/>
          </p:nvPr>
        </p:nvSpPr>
        <p:spPr>
          <a:xfrm>
            <a:off x="838200" y="849212"/>
            <a:ext cx="10515600" cy="1325563"/>
          </a:xfrm>
        </p:spPr>
        <p:txBody>
          <a:bodyPr>
            <a:normAutofit/>
          </a:bodyPr>
          <a:lstStyle/>
          <a:p>
            <a:r>
              <a:rPr lang="en-US" b="1" dirty="0">
                <a:latin typeface="+mn-lt"/>
              </a:rPr>
              <a:t>Comparison Query Operators</a:t>
            </a:r>
          </a:p>
        </p:txBody>
      </p:sp>
      <p:sp>
        <p:nvSpPr>
          <p:cNvPr id="3" name="Content Placeholder 2"/>
          <p:cNvSpPr>
            <a:spLocks noGrp="1"/>
          </p:cNvSpPr>
          <p:nvPr>
            <p:ph idx="1"/>
          </p:nvPr>
        </p:nvSpPr>
        <p:spPr>
          <a:xfrm>
            <a:off x="838200" y="2492592"/>
            <a:ext cx="10515600" cy="4351338"/>
          </a:xfrm>
        </p:spPr>
        <p:txBody>
          <a:bodyPr>
            <a:normAutofit lnSpcReduction="10000"/>
          </a:bodyPr>
          <a:lstStyle/>
          <a:p>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eq</a:t>
            </a:r>
            <a:r>
              <a:rPr lang="en-US" dirty="0"/>
              <a:t>	 equal to</a:t>
            </a:r>
          </a:p>
          <a:p>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gt</a:t>
            </a:r>
            <a:r>
              <a:rPr lang="en-US" dirty="0"/>
              <a:t>	 greater than</a:t>
            </a:r>
          </a:p>
          <a:p>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gte</a:t>
            </a:r>
            <a:r>
              <a:rPr lang="en-US" dirty="0"/>
              <a:t> greater than or equal to </a:t>
            </a:r>
          </a:p>
          <a:p>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lt</a:t>
            </a:r>
            <a:r>
              <a:rPr lang="en-US" dirty="0"/>
              <a:t>	 less than</a:t>
            </a:r>
          </a:p>
          <a:p>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lte</a:t>
            </a:r>
            <a:r>
              <a:rPr lang="en-US" dirty="0"/>
              <a:t> less than or equal to</a:t>
            </a:r>
          </a:p>
          <a:p>
            <a:r>
              <a:rPr lang="en-US" sz="2400" b="1" dirty="0">
                <a:latin typeface="Consolas" panose="020B0609020204030204" pitchFamily="49" charset="0"/>
                <a:cs typeface="Courier New" panose="02070309020205020404" pitchFamily="49" charset="0"/>
              </a:rPr>
              <a:t>$ne</a:t>
            </a:r>
            <a:r>
              <a:rPr lang="en-US" dirty="0"/>
              <a:t>	not equal to </a:t>
            </a:r>
          </a:p>
          <a:p>
            <a:r>
              <a:rPr lang="en-US" sz="2400" b="1" dirty="0">
                <a:latin typeface="Consolas" panose="020B0609020204030204" pitchFamily="49" charset="0"/>
                <a:cs typeface="Courier New" panose="02070309020205020404" pitchFamily="49" charset="0"/>
              </a:rPr>
              <a:t>$in</a:t>
            </a:r>
            <a:r>
              <a:rPr lang="en-US" dirty="0"/>
              <a:t>	matches any of the values specified in an array (implicit OR)</a:t>
            </a:r>
          </a:p>
          <a:p>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nin</a:t>
            </a:r>
            <a:r>
              <a:rPr lang="en-US" dirty="0"/>
              <a:t> matches none of the values specified in an array.</a:t>
            </a:r>
          </a:p>
          <a:p>
            <a:r>
              <a:rPr lang="en-US" sz="2400" b="1" dirty="0">
                <a:latin typeface="Consolas" panose="020B0609020204030204" pitchFamily="49" charset="0"/>
              </a:rPr>
              <a:t>Comma</a:t>
            </a:r>
            <a:r>
              <a:rPr lang="en-US" dirty="0"/>
              <a:t> between operators works as (implicit AND)</a:t>
            </a:r>
          </a:p>
        </p:txBody>
      </p:sp>
      <p:sp>
        <p:nvSpPr>
          <p:cNvPr id="6" name="Rectangle 5"/>
          <p:cNvSpPr/>
          <p:nvPr/>
        </p:nvSpPr>
        <p:spPr>
          <a:xfrm>
            <a:off x="911966" y="622517"/>
            <a:ext cx="5508239" cy="523220"/>
          </a:xfrm>
          <a:prstGeom prst="rect">
            <a:avLst/>
          </a:prstGeom>
          <a:solidFill>
            <a:schemeClr val="accent6">
              <a:lumMod val="60000"/>
              <a:lumOff val="40000"/>
            </a:schemeClr>
          </a:solidFill>
          <a:effectLst>
            <a:outerShdw blurRad="63500" sx="102000" sy="102000" algn="ctr" rotWithShape="0">
              <a:prstClr val="black">
                <a:alpha val="40000"/>
              </a:prstClr>
            </a:outerShdw>
          </a:effectLst>
        </p:spPr>
        <p:txBody>
          <a:bodyPr wrap="none">
            <a:spAutoFit/>
          </a:bodyPr>
          <a:lstStyle/>
          <a:p>
            <a:r>
              <a:rPr lang="en-US" sz="2800" b="1" dirty="0">
                <a:solidFill>
                  <a:srgbClr val="000080"/>
                </a:solidFill>
                <a:latin typeface="Consolas" panose="020B0609020204030204" pitchFamily="49" charset="0"/>
              </a:rPr>
              <a:t>{</a:t>
            </a:r>
            <a:r>
              <a:rPr lang="en-US" sz="2800" dirty="0">
                <a:solidFill>
                  <a:srgbClr val="000000"/>
                </a:solidFill>
                <a:latin typeface="Consolas" panose="020B0609020204030204" pitchFamily="49" charset="0"/>
              </a:rPr>
              <a:t>field</a:t>
            </a:r>
            <a:r>
              <a:rPr lang="en-US" sz="2800" b="1" dirty="0">
                <a:solidFill>
                  <a:srgbClr val="000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b="1" dirty="0">
                <a:solidFill>
                  <a:srgbClr val="000080"/>
                </a:solidFill>
                <a:latin typeface="Consolas" panose="020B0609020204030204" pitchFamily="49" charset="0"/>
              </a:rPr>
              <a:t>{</a:t>
            </a:r>
            <a:r>
              <a:rPr lang="en-US" sz="2800" dirty="0">
                <a:solidFill>
                  <a:srgbClr val="000000"/>
                </a:solidFill>
                <a:latin typeface="Consolas" panose="020B0609020204030204" pitchFamily="49" charset="0"/>
              </a:rPr>
              <a:t>operator</a:t>
            </a:r>
            <a:r>
              <a:rPr lang="en-US" sz="2800" b="1" dirty="0">
                <a:solidFill>
                  <a:srgbClr val="000080"/>
                </a:solidFill>
                <a:latin typeface="Consolas" panose="020B0609020204030204" pitchFamily="49" charset="0"/>
              </a:rPr>
              <a:t>:</a:t>
            </a:r>
            <a:r>
              <a:rPr lang="en-US" sz="2800" dirty="0">
                <a:solidFill>
                  <a:srgbClr val="000000"/>
                </a:solidFill>
                <a:latin typeface="Consolas" panose="020B0609020204030204" pitchFamily="49" charset="0"/>
              </a:rPr>
              <a:t> value</a:t>
            </a:r>
            <a:r>
              <a:rPr lang="en-US" sz="2800" b="1" dirty="0">
                <a:solidFill>
                  <a:srgbClr val="000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b="1" dirty="0">
                <a:solidFill>
                  <a:srgbClr val="000080"/>
                </a:solidFill>
                <a:latin typeface="Consolas" panose="020B0609020204030204" pitchFamily="49" charset="0"/>
              </a:rPr>
              <a:t>}</a:t>
            </a:r>
            <a:endParaRPr lang="en-US" sz="2800" dirty="0">
              <a:effectLst/>
              <a:latin typeface="Consolas" panose="020B0609020204030204" pitchFamily="49" charset="0"/>
            </a:endParaRPr>
          </a:p>
        </p:txBody>
      </p:sp>
      <p:cxnSp>
        <p:nvCxnSpPr>
          <p:cNvPr id="8" name="Straight Arrow Connector 7"/>
          <p:cNvCxnSpPr/>
          <p:nvPr/>
        </p:nvCxnSpPr>
        <p:spPr>
          <a:xfrm>
            <a:off x="3258387" y="2714702"/>
            <a:ext cx="1241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11725" y="2485133"/>
            <a:ext cx="3616960" cy="646331"/>
          </a:xfrm>
          <a:prstGeom prst="rect">
            <a:avLst/>
          </a:prstGeom>
          <a:solidFill>
            <a:schemeClr val="bg1">
              <a:lumMod val="95000"/>
            </a:schemeClr>
          </a:solidFill>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eq</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value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value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68F30656-DB6E-435F-97C9-0D50F90FC730}"/>
              </a:ext>
            </a:extLst>
          </p:cNvPr>
          <p:cNvSpPr>
            <a:spLocks noGrp="1"/>
          </p:cNvSpPr>
          <p:nvPr>
            <p:ph type="sldNum" sz="quarter" idx="12"/>
          </p:nvPr>
        </p:nvSpPr>
        <p:spPr/>
        <p:txBody>
          <a:bodyPr/>
          <a:lstStyle/>
          <a:p>
            <a:fld id="{8713C6CA-2201-4392-A031-34DB96794837}" type="slidenum">
              <a:rPr lang="en-US" smtClean="0"/>
              <a:t>40</a:t>
            </a:fld>
            <a:endParaRPr lang="en-US"/>
          </a:p>
        </p:txBody>
      </p:sp>
    </p:spTree>
    <p:extLst>
      <p:ext uri="{BB962C8B-B14F-4D97-AF65-F5344CB8AC3E}">
        <p14:creationId xmlns:p14="http://schemas.microsoft.com/office/powerpoint/2010/main" val="2727252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Examples</a:t>
            </a:r>
            <a:r>
              <a:rPr lang="en-US" sz="40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b="1" dirty="0">
                <a:latin typeface="+mn-lt"/>
              </a:rPr>
              <a:t>Comparison Query Operators</a:t>
            </a:r>
          </a:p>
        </p:txBody>
      </p:sp>
      <p:sp>
        <p:nvSpPr>
          <p:cNvPr id="4" name="Rectangle 3"/>
          <p:cNvSpPr/>
          <p:nvPr/>
        </p:nvSpPr>
        <p:spPr>
          <a:xfrm>
            <a:off x="838200" y="1529327"/>
            <a:ext cx="10515600" cy="646331"/>
          </a:xfrm>
          <a:prstGeom prst="rect">
            <a:avLst/>
          </a:prstGeom>
        </p:spPr>
        <p:txBody>
          <a:bodyPr wrap="square">
            <a:spAutoFit/>
          </a:bodyPr>
          <a:lstStyle/>
          <a:p>
            <a:r>
              <a:rPr lang="en-US" dirty="0">
                <a:solidFill>
                  <a:srgbClr val="008000"/>
                </a:solidFill>
                <a:latin typeface="Consolas" panose="020B0609020204030204" pitchFamily="49" charset="0"/>
              </a:rPr>
              <a:t>// return all documents that the score property is greater than 85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score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gt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85</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5" name="Rectangle 4"/>
          <p:cNvSpPr/>
          <p:nvPr/>
        </p:nvSpPr>
        <p:spPr>
          <a:xfrm>
            <a:off x="838200" y="5065272"/>
            <a:ext cx="10515600" cy="707886"/>
          </a:xfrm>
          <a:prstGeom prst="rect">
            <a:avLst/>
          </a:prstGeom>
          <a:solidFill>
            <a:schemeClr val="bg1">
              <a:lumMod val="95000"/>
            </a:schemeClr>
          </a:solidFill>
          <a:ln>
            <a:solidFill>
              <a:schemeClr val="bg2">
                <a:lumMod val="90000"/>
              </a:schemeClr>
            </a:solidFill>
          </a:ln>
        </p:spPr>
        <p:txBody>
          <a:bodyPr wrap="square">
            <a:spAutoFit/>
          </a:bodyPr>
          <a:lstStyle/>
          <a:p>
            <a:r>
              <a:rPr lang="en-US" sz="2000" b="1" dirty="0"/>
              <a:t>Note: </a:t>
            </a:r>
            <a:r>
              <a:rPr lang="en-US" sz="2000" dirty="0"/>
              <a:t>Because different values types for the same field is possible, MongoDB will do strongly/dynamically typed comparison operations.</a:t>
            </a:r>
          </a:p>
        </p:txBody>
      </p:sp>
      <p:sp>
        <p:nvSpPr>
          <p:cNvPr id="7" name="Rectangle 6"/>
          <p:cNvSpPr/>
          <p:nvPr/>
        </p:nvSpPr>
        <p:spPr>
          <a:xfrm>
            <a:off x="838200" y="2334963"/>
            <a:ext cx="10515600" cy="1200329"/>
          </a:xfrm>
          <a:prstGeom prst="rect">
            <a:avLst/>
          </a:prstGeom>
        </p:spPr>
        <p:txBody>
          <a:bodyPr wrap="square">
            <a:spAutoFit/>
          </a:bodyPr>
          <a:lstStyle/>
          <a:p>
            <a:r>
              <a:rPr lang="en-US" dirty="0">
                <a:solidFill>
                  <a:srgbClr val="008000"/>
                </a:solidFill>
                <a:latin typeface="Consolas" panose="020B0609020204030204" pitchFamily="49" charset="0"/>
              </a:rPr>
              <a:t>// return all documents where the </a:t>
            </a:r>
            <a:r>
              <a:rPr lang="en-US" dirty="0" err="1">
                <a:solidFill>
                  <a:srgbClr val="008000"/>
                </a:solidFill>
                <a:latin typeface="Consolas" panose="020B0609020204030204" pitchFamily="49" charset="0"/>
              </a:rPr>
              <a:t>qty</a:t>
            </a:r>
            <a:r>
              <a:rPr lang="en-US" dirty="0">
                <a:solidFill>
                  <a:srgbClr val="008000"/>
                </a:solidFill>
                <a:latin typeface="Consolas" panose="020B0609020204030204" pitchFamily="49" charset="0"/>
              </a:rPr>
              <a:t> field value is either 5 or 15</a:t>
            </a:r>
          </a:p>
          <a:p>
            <a:r>
              <a:rPr lang="sv-SE" dirty="0">
                <a:solidFill>
                  <a:srgbClr val="008000"/>
                </a:solidFill>
                <a:latin typeface="Consolas" panose="020B0609020204030204" pitchFamily="49" charset="0"/>
              </a:rPr>
              <a:t>   { _id: 1, </a:t>
            </a:r>
            <a:r>
              <a:rPr lang="en-US" dirty="0" err="1">
                <a:solidFill>
                  <a:srgbClr val="008000"/>
                </a:solidFill>
                <a:latin typeface="Consolas" panose="020B0609020204030204" pitchFamily="49" charset="0"/>
              </a:rPr>
              <a:t>qty</a:t>
            </a:r>
            <a:r>
              <a:rPr lang="en-US" dirty="0">
                <a:solidFill>
                  <a:srgbClr val="008000"/>
                </a:solidFill>
                <a:latin typeface="Consolas" panose="020B0609020204030204" pitchFamily="49" charset="0"/>
              </a:rPr>
              <a:t> </a:t>
            </a:r>
            <a:r>
              <a:rPr lang="sv-SE" dirty="0">
                <a:solidFill>
                  <a:srgbClr val="008000"/>
                </a:solidFill>
                <a:latin typeface="Consolas" panose="020B0609020204030204" pitchFamily="49" charset="0"/>
              </a:rPr>
              <a:t>: 3 }</a:t>
            </a:r>
          </a:p>
          <a:p>
            <a:r>
              <a:rPr lang="sv-SE" dirty="0">
                <a:solidFill>
                  <a:srgbClr val="008000"/>
                </a:solidFill>
                <a:latin typeface="Consolas" panose="020B0609020204030204" pitchFamily="49" charset="0"/>
              </a:rPr>
              <a:t>   { _id: 2, </a:t>
            </a:r>
            <a:r>
              <a:rPr lang="en-US" dirty="0" err="1">
                <a:solidFill>
                  <a:srgbClr val="008000"/>
                </a:solidFill>
                <a:latin typeface="Consolas" panose="020B0609020204030204" pitchFamily="49" charset="0"/>
              </a:rPr>
              <a:t>qty</a:t>
            </a:r>
            <a:r>
              <a:rPr lang="en-US" dirty="0">
                <a:solidFill>
                  <a:srgbClr val="008000"/>
                </a:solidFill>
                <a:latin typeface="Consolas" panose="020B0609020204030204" pitchFamily="49" charset="0"/>
              </a:rPr>
              <a:t> </a:t>
            </a:r>
            <a:r>
              <a:rPr lang="sv-SE" dirty="0">
                <a:solidFill>
                  <a:srgbClr val="008000"/>
                </a:solidFill>
                <a:latin typeface="Consolas" panose="020B0609020204030204" pitchFamily="49" charset="0"/>
              </a:rPr>
              <a:t>: 5 }</a:t>
            </a:r>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qty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$in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15</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returns</a:t>
            </a:r>
            <a:r>
              <a:rPr lang="en-US" b="1" dirty="0">
                <a:solidFill>
                  <a:srgbClr val="000080"/>
                </a:solidFill>
                <a:latin typeface="Consolas" panose="020B0609020204030204" pitchFamily="49" charset="0"/>
              </a:rPr>
              <a:t> </a:t>
            </a:r>
            <a:r>
              <a:rPr lang="sv-SE" dirty="0">
                <a:solidFill>
                  <a:srgbClr val="008000"/>
                </a:solidFill>
                <a:latin typeface="Consolas" panose="020B0609020204030204" pitchFamily="49" charset="0"/>
              </a:rPr>
              <a:t>_id: 2</a:t>
            </a:r>
            <a:endParaRPr lang="en-US" dirty="0">
              <a:effectLst/>
              <a:latin typeface="Consolas" panose="020B0609020204030204" pitchFamily="49" charset="0"/>
            </a:endParaRPr>
          </a:p>
        </p:txBody>
      </p:sp>
      <p:sp>
        <p:nvSpPr>
          <p:cNvPr id="10" name="Rectangle 9"/>
          <p:cNvSpPr/>
          <p:nvPr/>
        </p:nvSpPr>
        <p:spPr>
          <a:xfrm>
            <a:off x="838200" y="3627624"/>
            <a:ext cx="10515600" cy="923330"/>
          </a:xfrm>
          <a:prstGeom prst="rect">
            <a:avLst/>
          </a:prstGeom>
        </p:spPr>
        <p:txBody>
          <a:bodyPr wrap="square">
            <a:spAutoFit/>
          </a:bodyPr>
          <a:lstStyle/>
          <a:p>
            <a:r>
              <a:rPr lang="en-US" dirty="0">
                <a:solidFill>
                  <a:srgbClr val="008000"/>
                </a:solidFill>
                <a:latin typeface="Consolas" panose="020B0609020204030204" pitchFamily="49" charset="0"/>
              </a:rPr>
              <a:t>// return all documents where courses field value is either CS472 or CS572</a:t>
            </a:r>
          </a:p>
          <a:p>
            <a:r>
              <a:rPr lang="sv-SE" dirty="0">
                <a:solidFill>
                  <a:srgbClr val="008000"/>
                </a:solidFill>
                <a:latin typeface="Consolas" panose="020B0609020204030204" pitchFamily="49" charset="0"/>
              </a:rPr>
              <a:t>   { _id: 1, courses: [ "CS472", "CS572", "CS435" ] }  (implicit OR)</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courses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$in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"CS572"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"CS472"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0238F0E2-A42E-4BF6-BB7A-1FDD8555CA53}"/>
              </a:ext>
            </a:extLst>
          </p:cNvPr>
          <p:cNvSpPr>
            <a:spLocks noGrp="1"/>
          </p:cNvSpPr>
          <p:nvPr>
            <p:ph type="sldNum" sz="quarter" idx="12"/>
          </p:nvPr>
        </p:nvSpPr>
        <p:spPr/>
        <p:txBody>
          <a:bodyPr/>
          <a:lstStyle/>
          <a:p>
            <a:fld id="{8713C6CA-2201-4392-A031-34DB96794837}" type="slidenum">
              <a:rPr lang="en-US" smtClean="0"/>
              <a:t>41</a:t>
            </a:fld>
            <a:endParaRPr lang="en-US"/>
          </a:p>
        </p:txBody>
      </p:sp>
    </p:spTree>
    <p:extLst>
      <p:ext uri="{BB962C8B-B14F-4D97-AF65-F5344CB8AC3E}">
        <p14:creationId xmlns:p14="http://schemas.microsoft.com/office/powerpoint/2010/main" val="1081731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Element Query Operators</a:t>
            </a:r>
          </a:p>
        </p:txBody>
      </p:sp>
      <p:sp>
        <p:nvSpPr>
          <p:cNvPr id="3" name="Content Placeholder 2"/>
          <p:cNvSpPr>
            <a:spLocks noGrp="1"/>
          </p:cNvSpPr>
          <p:nvPr>
            <p:ph idx="1"/>
          </p:nvPr>
        </p:nvSpPr>
        <p:spPr>
          <a:xfrm>
            <a:off x="838200" y="1825625"/>
            <a:ext cx="10515600" cy="1263015"/>
          </a:xfrm>
        </p:spPr>
        <p:txBody>
          <a:bodyPr/>
          <a:lstStyle/>
          <a:p>
            <a:r>
              <a:rPr lang="en-US" sz="2400" b="1" dirty="0">
                <a:latin typeface="Consolas" panose="020B0609020204030204" pitchFamily="49" charset="0"/>
                <a:cs typeface="Courier New" panose="02070309020205020404" pitchFamily="49" charset="0"/>
              </a:rPr>
              <a:t>$exists</a:t>
            </a:r>
            <a:r>
              <a:rPr lang="en-US" dirty="0"/>
              <a:t>	</a:t>
            </a:r>
            <a:r>
              <a:rPr lang="en-US" sz="2400" dirty="0"/>
              <a:t>Matches documents that have the specified field.</a:t>
            </a:r>
          </a:p>
          <a:p>
            <a:r>
              <a:rPr lang="en-US" sz="2400" b="1" dirty="0">
                <a:latin typeface="Consolas" panose="020B0609020204030204" pitchFamily="49" charset="0"/>
                <a:cs typeface="Courier New" panose="02070309020205020404" pitchFamily="49" charset="0"/>
              </a:rPr>
              <a:t>$type</a:t>
            </a:r>
            <a:r>
              <a:rPr lang="en-US" dirty="0"/>
              <a:t>	</a:t>
            </a:r>
            <a:r>
              <a:rPr lang="en-US" sz="2400" dirty="0"/>
              <a:t>Selects documents if a field is of the specified type.</a:t>
            </a:r>
          </a:p>
        </p:txBody>
      </p:sp>
      <p:sp>
        <p:nvSpPr>
          <p:cNvPr id="6" name="Slide Number Placeholder 5">
            <a:extLst>
              <a:ext uri="{FF2B5EF4-FFF2-40B4-BE49-F238E27FC236}">
                <a16:creationId xmlns:a16="http://schemas.microsoft.com/office/drawing/2014/main" id="{347D4FEF-37E0-49AF-99AF-C16CA2FB9C18}"/>
              </a:ext>
            </a:extLst>
          </p:cNvPr>
          <p:cNvSpPr>
            <a:spLocks noGrp="1"/>
          </p:cNvSpPr>
          <p:nvPr>
            <p:ph type="sldNum" sz="quarter" idx="12"/>
          </p:nvPr>
        </p:nvSpPr>
        <p:spPr/>
        <p:txBody>
          <a:bodyPr/>
          <a:lstStyle/>
          <a:p>
            <a:fld id="{8713C6CA-2201-4392-A031-34DB96794837}" type="slidenum">
              <a:rPr lang="en-US" smtClean="0"/>
              <a:t>42</a:t>
            </a:fld>
            <a:endParaRPr lang="en-US"/>
          </a:p>
        </p:txBody>
      </p:sp>
      <p:sp>
        <p:nvSpPr>
          <p:cNvPr id="4" name="Rectangle 3"/>
          <p:cNvSpPr/>
          <p:nvPr/>
        </p:nvSpPr>
        <p:spPr>
          <a:xfrm>
            <a:off x="838200" y="4271168"/>
            <a:ext cx="10515600" cy="1200329"/>
          </a:xfrm>
          <a:prstGeom prst="rect">
            <a:avLst/>
          </a:prstGeom>
        </p:spPr>
        <p:txBody>
          <a:bodyPr wrap="square">
            <a:spAutoFit/>
          </a:bodyPr>
          <a:lstStyle/>
          <a:p>
            <a:r>
              <a:rPr lang="en-US" dirty="0">
                <a:solidFill>
                  <a:srgbClr val="008000"/>
                </a:solidFill>
                <a:latin typeface="Consolas" panose="020B0609020204030204" pitchFamily="49" charset="0"/>
              </a:rPr>
              <a:t>$type returns documents where the BSON type of the field matches the BSON type passed to $type, return all documents where </a:t>
            </a:r>
            <a:r>
              <a:rPr lang="en-US" dirty="0" err="1">
                <a:solidFill>
                  <a:srgbClr val="008000"/>
                </a:solidFill>
                <a:latin typeface="Consolas" panose="020B0609020204030204" pitchFamily="49" charset="0"/>
              </a:rPr>
              <a:t>zipCode</a:t>
            </a:r>
            <a:r>
              <a:rPr lang="en-US" dirty="0">
                <a:solidFill>
                  <a:srgbClr val="008000"/>
                </a:solidFill>
                <a:latin typeface="Consolas" panose="020B0609020204030204" pitchFamily="49" charset="0"/>
              </a:rPr>
              <a:t> is the BSON type string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zipCode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$type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zipCode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$type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"string"</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latin typeface="Consolas" panose="020B0609020204030204" pitchFamily="49" charset="0"/>
            </a:endParaRPr>
          </a:p>
        </p:txBody>
      </p:sp>
      <p:sp>
        <p:nvSpPr>
          <p:cNvPr id="5" name="Rectangle 4"/>
          <p:cNvSpPr/>
          <p:nvPr/>
        </p:nvSpPr>
        <p:spPr>
          <a:xfrm>
            <a:off x="838200" y="5934670"/>
            <a:ext cx="10256520" cy="369332"/>
          </a:xfrm>
          <a:prstGeom prst="rect">
            <a:avLst/>
          </a:prstGeom>
        </p:spPr>
        <p:txBody>
          <a:bodyPr wrap="square">
            <a:spAutoFit/>
          </a:bodyPr>
          <a:lstStyle/>
          <a:p>
            <a:r>
              <a:rPr lang="en-US" b="1" dirty="0"/>
              <a:t>BSON types</a:t>
            </a:r>
            <a:r>
              <a:rPr lang="en-US" dirty="0"/>
              <a:t>: </a:t>
            </a:r>
            <a:r>
              <a:rPr lang="en-US" dirty="0">
                <a:hlinkClick r:id="rId3"/>
              </a:rPr>
              <a:t>https://docs.mongodb.com/manual/reference/operator/query/type/#op._S_type</a:t>
            </a:r>
            <a:r>
              <a:rPr lang="en-US" dirty="0"/>
              <a:t> </a:t>
            </a:r>
          </a:p>
        </p:txBody>
      </p:sp>
      <p:sp>
        <p:nvSpPr>
          <p:cNvPr id="7" name="Rectangle 6">
            <a:extLst>
              <a:ext uri="{FF2B5EF4-FFF2-40B4-BE49-F238E27FC236}">
                <a16:creationId xmlns:a16="http://schemas.microsoft.com/office/drawing/2014/main" id="{CF640585-9137-4B04-B1B9-8248312079B0}"/>
              </a:ext>
            </a:extLst>
          </p:cNvPr>
          <p:cNvSpPr/>
          <p:nvPr/>
        </p:nvSpPr>
        <p:spPr>
          <a:xfrm>
            <a:off x="838200" y="3108947"/>
            <a:ext cx="10515600" cy="1200329"/>
          </a:xfrm>
          <a:prstGeom prst="rect">
            <a:avLst/>
          </a:prstGeom>
        </p:spPr>
        <p:txBody>
          <a:bodyPr wrap="square">
            <a:spAutoFit/>
          </a:bodyPr>
          <a:lstStyle/>
          <a:p>
            <a:r>
              <a:rPr lang="en-US" dirty="0">
                <a:solidFill>
                  <a:srgbClr val="008000"/>
                </a:solidFill>
                <a:latin typeface="Consolas" panose="020B0609020204030204" pitchFamily="49" charset="0"/>
              </a:rPr>
              <a:t>return all documents where the qty field exists and its value is not equal to 5 nor 15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qty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$exists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true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nin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15</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65792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Examples</a:t>
            </a:r>
            <a:r>
              <a:rPr lang="en-US" sz="40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sz="4000" b="1" dirty="0">
                <a:latin typeface="Consolas" panose="020B0609020204030204" pitchFamily="49" charset="0"/>
                <a:cs typeface="Courier New" panose="02070309020205020404" pitchFamily="49" charset="0"/>
              </a:rPr>
              <a:t>$regex</a:t>
            </a:r>
          </a:p>
        </p:txBody>
      </p:sp>
      <p:sp>
        <p:nvSpPr>
          <p:cNvPr id="3" name="Content Placeholder 2"/>
          <p:cNvSpPr>
            <a:spLocks noGrp="1"/>
          </p:cNvSpPr>
          <p:nvPr>
            <p:ph idx="1"/>
          </p:nvPr>
        </p:nvSpPr>
        <p:spPr>
          <a:xfrm>
            <a:off x="838200" y="1825625"/>
            <a:ext cx="10515600" cy="1120775"/>
          </a:xfrm>
        </p:spPr>
        <p:txBody>
          <a:bodyPr>
            <a:normAutofit/>
          </a:bodyPr>
          <a:lstStyle/>
          <a:p>
            <a:pPr marL="0" indent="0">
              <a:buNone/>
            </a:pPr>
            <a:r>
              <a:rPr lang="en-US" dirty="0"/>
              <a:t>Provides regular expression capabilities for pattern matching strings in queries.  </a:t>
            </a:r>
            <a:r>
              <a:rPr lang="en-US" sz="2400" i="1" dirty="0">
                <a:solidFill>
                  <a:schemeClr val="bg1">
                    <a:lumMod val="50000"/>
                  </a:schemeClr>
                </a:solidFill>
              </a:rPr>
              <a:t>(consume a lot of CPU time are extremely slow)</a:t>
            </a:r>
          </a:p>
          <a:p>
            <a:endParaRPr lang="en-US" dirty="0"/>
          </a:p>
        </p:txBody>
      </p:sp>
      <p:sp>
        <p:nvSpPr>
          <p:cNvPr id="5" name="Rectangle 4"/>
          <p:cNvSpPr/>
          <p:nvPr/>
        </p:nvSpPr>
        <p:spPr>
          <a:xfrm>
            <a:off x="1422400" y="2896671"/>
            <a:ext cx="9347200" cy="369332"/>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$regex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'pattern'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$options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'&lt;options&gt;'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6" name="Rectangle 5"/>
          <p:cNvSpPr/>
          <p:nvPr/>
        </p:nvSpPr>
        <p:spPr>
          <a:xfrm>
            <a:off x="838200" y="3736884"/>
            <a:ext cx="10515600" cy="2308324"/>
          </a:xfrm>
          <a:prstGeom prst="rect">
            <a:avLst/>
          </a:prstGeom>
        </p:spPr>
        <p:txBody>
          <a:bodyPr wrap="square">
            <a:spAutoFit/>
          </a:bodyPr>
          <a:lstStyle/>
          <a:p>
            <a:r>
              <a:rPr lang="en-US" dirty="0">
                <a:solidFill>
                  <a:srgbClr val="008000"/>
                </a:solidFill>
                <a:latin typeface="Consolas" panose="020B0609020204030204" pitchFamily="49" charset="0"/>
              </a:rPr>
              <a:t>// return all documents where the name field has the letter "a"</a:t>
            </a:r>
          </a:p>
          <a:p>
            <a:r>
              <a:rPr lang="en-US" dirty="0">
                <a:solidFill>
                  <a:srgbClr val="008000"/>
                </a:solidFill>
                <a:latin typeface="Consolas" panose="020B0609020204030204" pitchFamily="49" charset="0"/>
              </a:rPr>
              <a:t>   anywhere in the value</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$regex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p>
          <a:p>
            <a:endParaRPr lang="en-US" b="1" dirty="0">
              <a:solidFill>
                <a:srgbClr val="000080"/>
              </a:solidFill>
              <a:latin typeface="Consolas" panose="020B0609020204030204" pitchFamily="49" charset="0"/>
            </a:endParaRPr>
          </a:p>
          <a:p>
            <a:r>
              <a:rPr lang="en-US" dirty="0">
                <a:solidFill>
                  <a:srgbClr val="008000"/>
                </a:solidFill>
                <a:latin typeface="Consolas" panose="020B0609020204030204" pitchFamily="49" charset="0"/>
              </a:rPr>
              <a:t>// return all documents where the name field values end with letter "e"</a:t>
            </a:r>
          </a:p>
          <a:p>
            <a:r>
              <a:rPr lang="en-US" dirty="0">
                <a:solidFill>
                  <a:srgbClr val="008000"/>
                </a:solidFill>
                <a:latin typeface="Consolas" panose="020B0609020204030204" pitchFamily="49" charset="0"/>
              </a:rPr>
              <a:t>   upper and lower cases (</a:t>
            </a:r>
            <a:r>
              <a:rPr lang="en-US" dirty="0" err="1">
                <a:solidFill>
                  <a:srgbClr val="008000"/>
                </a:solidFill>
                <a:latin typeface="Consolas" panose="020B0609020204030204" pitchFamily="49" charset="0"/>
              </a:rPr>
              <a:t>i</a:t>
            </a:r>
            <a:r>
              <a:rPr lang="en-US" dirty="0">
                <a:solidFill>
                  <a:srgbClr val="008000"/>
                </a:solidFill>
                <a:latin typeface="Consolas" panose="020B0609020204030204" pitchFamily="49" charset="0"/>
              </a:rPr>
              <a:t> for case insensitivity)</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$regex</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$options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i</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C169A65B-873E-4489-967A-A52D013D63A8}"/>
              </a:ext>
            </a:extLst>
          </p:cNvPr>
          <p:cNvSpPr>
            <a:spLocks noGrp="1"/>
          </p:cNvSpPr>
          <p:nvPr>
            <p:ph type="sldNum" sz="quarter" idx="12"/>
          </p:nvPr>
        </p:nvSpPr>
        <p:spPr/>
        <p:txBody>
          <a:bodyPr/>
          <a:lstStyle/>
          <a:p>
            <a:fld id="{8713C6CA-2201-4392-A031-34DB96794837}" type="slidenum">
              <a:rPr lang="en-US" smtClean="0"/>
              <a:t>43</a:t>
            </a:fld>
            <a:endParaRPr lang="en-US"/>
          </a:p>
        </p:txBody>
      </p:sp>
    </p:spTree>
    <p:extLst>
      <p:ext uri="{BB962C8B-B14F-4D97-AF65-F5344CB8AC3E}">
        <p14:creationId xmlns:p14="http://schemas.microsoft.com/office/powerpoint/2010/main" val="2457346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Logical Query Operators</a:t>
            </a:r>
          </a:p>
        </p:txBody>
      </p:sp>
      <p:sp>
        <p:nvSpPr>
          <p:cNvPr id="3" name="Content Placeholder 2"/>
          <p:cNvSpPr>
            <a:spLocks noGrp="1"/>
          </p:cNvSpPr>
          <p:nvPr>
            <p:ph idx="1"/>
          </p:nvPr>
        </p:nvSpPr>
        <p:spPr>
          <a:xfrm>
            <a:off x="838200" y="1825625"/>
            <a:ext cx="10515600" cy="2483139"/>
          </a:xfrm>
        </p:spPr>
        <p:txBody>
          <a:bodyPr>
            <a:normAutofit/>
          </a:bodyPr>
          <a:lstStyle/>
          <a:p>
            <a:pPr marL="0" indent="0">
              <a:buNone/>
            </a:pPr>
            <a:r>
              <a:rPr lang="en-US" dirty="0"/>
              <a:t>Joins query clauses with a logical operation:</a:t>
            </a:r>
          </a:p>
          <a:p>
            <a:r>
              <a:rPr lang="en-US" sz="2000" b="1" dirty="0">
                <a:latin typeface="Consolas" panose="020B0609020204030204" pitchFamily="49" charset="0"/>
                <a:cs typeface="Courier New" panose="02070309020205020404" pitchFamily="49" charset="0"/>
              </a:rPr>
              <a:t>$or</a:t>
            </a:r>
            <a:r>
              <a:rPr lang="en-US" sz="2400" dirty="0"/>
              <a:t>	returns all documents that match the conditions of </a:t>
            </a:r>
            <a:r>
              <a:rPr lang="en-US" sz="2400" b="1" dirty="0"/>
              <a:t>either</a:t>
            </a:r>
            <a:r>
              <a:rPr lang="en-US" sz="2400" dirty="0"/>
              <a:t> clause.</a:t>
            </a:r>
          </a:p>
          <a:p>
            <a:r>
              <a:rPr lang="en-US" sz="2000" b="1" dirty="0">
                <a:latin typeface="Consolas" panose="020B0609020204030204" pitchFamily="49" charset="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a:t>
            </a:r>
            <a:r>
              <a:rPr lang="en-US" sz="2400" dirty="0"/>
              <a:t>returns all documents that match the conditions of </a:t>
            </a:r>
            <a:r>
              <a:rPr lang="en-US" sz="2400" b="1" dirty="0"/>
              <a:t>both</a:t>
            </a:r>
            <a:r>
              <a:rPr lang="en-US" sz="2400" dirty="0"/>
              <a:t> clauses.</a:t>
            </a:r>
          </a:p>
          <a:p>
            <a:r>
              <a:rPr lang="en-US" sz="2000" b="1" dirty="0">
                <a:latin typeface="Consolas" panose="020B0609020204030204" pitchFamily="49" charset="0"/>
                <a:cs typeface="Courier New" panose="02070309020205020404" pitchFamily="49" charset="0"/>
              </a:rPr>
              <a:t>$not</a:t>
            </a:r>
            <a:r>
              <a:rPr lang="en-US" sz="2400" dirty="0"/>
              <a:t>	returns documents that </a:t>
            </a:r>
            <a:r>
              <a:rPr lang="en-US" sz="2400" b="1" dirty="0"/>
              <a:t>do not match </a:t>
            </a:r>
            <a:r>
              <a:rPr lang="en-US" sz="2400" dirty="0"/>
              <a:t>the query expression.</a:t>
            </a:r>
          </a:p>
          <a:p>
            <a:r>
              <a:rPr lang="en-US" sz="2000" b="1" dirty="0">
                <a:latin typeface="Consolas" panose="020B0609020204030204" pitchFamily="49" charset="0"/>
                <a:cs typeface="Courier New" panose="02070309020205020404" pitchFamily="49" charset="0"/>
              </a:rPr>
              <a:t>$nor</a:t>
            </a:r>
            <a:r>
              <a:rPr lang="en-US" sz="2400" dirty="0"/>
              <a:t>	returns all documents that </a:t>
            </a:r>
            <a:r>
              <a:rPr lang="en-US" sz="2400" b="1" dirty="0"/>
              <a:t>fail to match both </a:t>
            </a:r>
            <a:r>
              <a:rPr lang="en-US" sz="2400" dirty="0"/>
              <a:t>clauses.</a:t>
            </a:r>
          </a:p>
        </p:txBody>
      </p:sp>
      <p:sp>
        <p:nvSpPr>
          <p:cNvPr id="6" name="Rectangle 5"/>
          <p:cNvSpPr/>
          <p:nvPr/>
        </p:nvSpPr>
        <p:spPr>
          <a:xfrm>
            <a:off x="838200" y="4443701"/>
            <a:ext cx="10515600" cy="646331"/>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$or</a:t>
            </a:r>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dirty="0">
                <a:solidFill>
                  <a:srgbClr val="000000"/>
                </a:solidFill>
                <a:latin typeface="Consolas" panose="020B0609020204030204" pitchFamily="49" charset="0"/>
              </a:rPr>
              <a:t>expression1</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dirty="0">
                <a:solidFill>
                  <a:srgbClr val="000000"/>
                </a:solidFill>
                <a:latin typeface="Consolas" panose="020B0609020204030204" pitchFamily="49" charset="0"/>
              </a:rPr>
              <a:t>expression2</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dirty="0" err="1">
                <a:solidFill>
                  <a:srgbClr val="000000"/>
                </a:solidFill>
                <a:latin typeface="Consolas" panose="020B0609020204030204" pitchFamily="49" charset="0"/>
              </a:rPr>
              <a:t>expressionN</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dirty="0">
                <a:solidFill>
                  <a:srgbClr val="000000"/>
                </a:solidFill>
                <a:latin typeface="Consolas" panose="020B0609020204030204" pitchFamily="49" charset="0"/>
              </a:rPr>
              <a:t>expression1</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dirty="0">
                <a:solidFill>
                  <a:srgbClr val="000000"/>
                </a:solidFill>
                <a:latin typeface="Consolas" panose="020B0609020204030204" pitchFamily="49" charset="0"/>
              </a:rPr>
              <a:t>expression2</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&lt;</a:t>
            </a:r>
            <a:r>
              <a:rPr lang="en-US" dirty="0" err="1">
                <a:solidFill>
                  <a:srgbClr val="000000"/>
                </a:solidFill>
                <a:latin typeface="Consolas" panose="020B0609020204030204" pitchFamily="49" charset="0"/>
              </a:rPr>
              <a:t>expressionN</a:t>
            </a:r>
            <a:r>
              <a:rPr lang="en-US" b="1" dirty="0">
                <a:solidFill>
                  <a:srgbClr val="00008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8" name="Rectangle 7"/>
          <p:cNvSpPr/>
          <p:nvPr/>
        </p:nvSpPr>
        <p:spPr>
          <a:xfrm>
            <a:off x="838200" y="5380672"/>
            <a:ext cx="10515600" cy="923330"/>
          </a:xfrm>
          <a:prstGeom prst="rect">
            <a:avLst/>
          </a:prstGeom>
        </p:spPr>
        <p:txBody>
          <a:bodyPr wrap="square">
            <a:spAutoFit/>
          </a:bodyPr>
          <a:lstStyle/>
          <a:p>
            <a:r>
              <a:rPr lang="en-US" dirty="0">
                <a:solidFill>
                  <a:srgbClr val="008000"/>
                </a:solidFill>
                <a:latin typeface="Consolas" panose="020B0609020204030204" pitchFamily="49" charset="0"/>
              </a:rPr>
              <a:t>// return all documents where either the quantity field value is </a:t>
            </a:r>
          </a:p>
          <a:p>
            <a:r>
              <a:rPr lang="en-US" dirty="0">
                <a:solidFill>
                  <a:srgbClr val="008000"/>
                </a:solidFill>
                <a:latin typeface="Consolas" panose="020B0609020204030204" pitchFamily="49" charset="0"/>
              </a:rPr>
              <a:t>   less than 20 or the price field value equals 10:</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$or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quantity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20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54B9B4BE-8E41-4B6E-99FC-FAC8C94B7DBB}"/>
              </a:ext>
            </a:extLst>
          </p:cNvPr>
          <p:cNvSpPr>
            <a:spLocks noGrp="1"/>
          </p:cNvSpPr>
          <p:nvPr>
            <p:ph type="sldNum" sz="quarter" idx="12"/>
          </p:nvPr>
        </p:nvSpPr>
        <p:spPr/>
        <p:txBody>
          <a:bodyPr/>
          <a:lstStyle/>
          <a:p>
            <a:fld id="{8713C6CA-2201-4392-A031-34DB96794837}" type="slidenum">
              <a:rPr lang="en-US" smtClean="0"/>
              <a:t>44</a:t>
            </a:fld>
            <a:endParaRPr lang="en-US"/>
          </a:p>
        </p:txBody>
      </p:sp>
    </p:spTree>
    <p:extLst>
      <p:ext uri="{BB962C8B-B14F-4D97-AF65-F5344CB8AC3E}">
        <p14:creationId xmlns:p14="http://schemas.microsoft.com/office/powerpoint/2010/main" val="153803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Examples</a:t>
            </a:r>
            <a:r>
              <a:rPr lang="en-US" sz="40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b="1" dirty="0">
                <a:latin typeface="+mn-lt"/>
              </a:rPr>
              <a:t>Logical Query Operators</a:t>
            </a:r>
          </a:p>
        </p:txBody>
      </p:sp>
      <p:sp>
        <p:nvSpPr>
          <p:cNvPr id="5" name="Rectangle 4"/>
          <p:cNvSpPr/>
          <p:nvPr/>
        </p:nvSpPr>
        <p:spPr>
          <a:xfrm>
            <a:off x="838200" y="1448901"/>
            <a:ext cx="10515600" cy="5355312"/>
          </a:xfrm>
          <a:prstGeom prst="rect">
            <a:avLst/>
          </a:prstGeom>
        </p:spPr>
        <p:txBody>
          <a:bodyPr wrap="square">
            <a:spAutoFit/>
          </a:bodyPr>
          <a:lstStyle/>
          <a:p>
            <a:r>
              <a:rPr lang="en-US" dirty="0">
                <a:solidFill>
                  <a:srgbClr val="008000"/>
                </a:solidFill>
                <a:latin typeface="Consolas" panose="020B0609020204030204" pitchFamily="49" charset="0"/>
              </a:rPr>
              <a:t>// return all documents where: </a:t>
            </a:r>
          </a:p>
          <a:p>
            <a:r>
              <a:rPr lang="en-US" dirty="0">
                <a:solidFill>
                  <a:srgbClr val="008000"/>
                </a:solidFill>
                <a:latin typeface="Consolas" panose="020B0609020204030204" pitchFamily="49" charset="0"/>
              </a:rPr>
              <a:t>//    the price field value is not equal to 1.99 </a:t>
            </a:r>
          </a:p>
          <a:p>
            <a:r>
              <a:rPr lang="en-US" dirty="0">
                <a:solidFill>
                  <a:srgbClr val="008000"/>
                </a:solidFill>
                <a:latin typeface="Consolas" panose="020B0609020204030204" pitchFamily="49" charset="0"/>
              </a:rPr>
              <a:t>//    "and" the price field exists.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$exists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We can reconstruct the query with an implicit AND operation </a:t>
            </a:r>
          </a:p>
          <a:p>
            <a:r>
              <a:rPr lang="en-US" dirty="0">
                <a:solidFill>
                  <a:srgbClr val="008000"/>
                </a:solidFill>
                <a:latin typeface="Consolas" panose="020B0609020204030204" pitchFamily="49" charset="0"/>
              </a:rPr>
              <a:t>// by combining the operator expressions for the price field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$exists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return all documents where: </a:t>
            </a:r>
          </a:p>
          <a:p>
            <a:r>
              <a:rPr lang="en-US" dirty="0">
                <a:solidFill>
                  <a:srgbClr val="008000"/>
                </a:solidFill>
                <a:latin typeface="Consolas" panose="020B0609020204030204" pitchFamily="49" charset="0"/>
              </a:rPr>
              <a:t>//    the price field value equals 0.99 or 1.99, </a:t>
            </a:r>
          </a:p>
          <a:p>
            <a:r>
              <a:rPr lang="en-US" dirty="0">
                <a:solidFill>
                  <a:srgbClr val="008000"/>
                </a:solidFill>
                <a:latin typeface="Consolas" panose="020B0609020204030204" pitchFamily="49" charset="0"/>
              </a:rPr>
              <a:t>//    "and" the sale field value is equal to true or the </a:t>
            </a:r>
            <a:r>
              <a:rPr lang="en-US" dirty="0" err="1">
                <a:solidFill>
                  <a:srgbClr val="008000"/>
                </a:solidFill>
                <a:latin typeface="Consolas" panose="020B0609020204030204" pitchFamily="49" charset="0"/>
              </a:rPr>
              <a:t>qty</a:t>
            </a:r>
            <a:r>
              <a:rPr lang="en-US" dirty="0">
                <a:solidFill>
                  <a:srgbClr val="008000"/>
                </a:solidFill>
                <a:latin typeface="Consolas" panose="020B0609020204030204" pitchFamily="49" charset="0"/>
              </a:rPr>
              <a:t> field value </a:t>
            </a:r>
          </a:p>
          <a:p>
            <a:r>
              <a:rPr lang="en-US" dirty="0">
                <a:solidFill>
                  <a:srgbClr val="008000"/>
                </a:solidFill>
                <a:latin typeface="Consolas" panose="020B0609020204030204" pitchFamily="49" charset="0"/>
              </a:rPr>
              <a:t>                                                         is less than 20. </a:t>
            </a:r>
          </a:p>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$and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$or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8000"/>
                </a:solidFill>
                <a:latin typeface="Consolas" panose="020B0609020204030204" pitchFamily="49" charset="0"/>
              </a:rPr>
              <a:t>// bad</a:t>
            </a:r>
            <a:endParaRPr lang="en-US" dirty="0">
              <a:solidFill>
                <a:srgbClr val="000000"/>
              </a:solidFill>
              <a:latin typeface="Consolas" panose="020B0609020204030204" pitchFamily="49" charset="0"/>
            </a:endParaRP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$or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sale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qty</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20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6" name="Rectangle 5"/>
          <p:cNvSpPr/>
          <p:nvPr/>
        </p:nvSpPr>
        <p:spPr>
          <a:xfrm>
            <a:off x="9699812" y="2119387"/>
            <a:ext cx="2420471" cy="1477328"/>
          </a:xfrm>
          <a:prstGeom prst="rect">
            <a:avLst/>
          </a:prstGeom>
          <a:solidFill>
            <a:schemeClr val="bg1">
              <a:lumMod val="95000"/>
            </a:schemeClr>
          </a:solidFill>
        </p:spPr>
        <p:txBody>
          <a:bodyPr wrap="square">
            <a:spAutoFit/>
          </a:bodyPr>
          <a:lstStyle/>
          <a:p>
            <a:r>
              <a:rPr lang="en-US" dirty="0"/>
              <a:t>MongoDB provides an implicit AND operation when specifying a comma separated list of expressions. </a:t>
            </a:r>
          </a:p>
        </p:txBody>
      </p:sp>
      <p:sp>
        <p:nvSpPr>
          <p:cNvPr id="7" name="Right Brace 6"/>
          <p:cNvSpPr/>
          <p:nvPr/>
        </p:nvSpPr>
        <p:spPr>
          <a:xfrm>
            <a:off x="9251576" y="1448901"/>
            <a:ext cx="448236" cy="2818300"/>
          </a:xfrm>
          <a:prstGeom prst="rightBrace">
            <a:avLst>
              <a:gd name="adj1" fmla="val 55105"/>
              <a:gd name="adj2" fmla="val 50636"/>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72881B83-7994-4DC5-9025-741285BB1582}"/>
              </a:ext>
            </a:extLst>
          </p:cNvPr>
          <p:cNvSpPr>
            <a:spLocks noGrp="1"/>
          </p:cNvSpPr>
          <p:nvPr>
            <p:ph type="sldNum" sz="quarter" idx="12"/>
          </p:nvPr>
        </p:nvSpPr>
        <p:spPr/>
        <p:txBody>
          <a:bodyPr/>
          <a:lstStyle/>
          <a:p>
            <a:fld id="{8713C6CA-2201-4392-A031-34DB96794837}" type="slidenum">
              <a:rPr lang="en-US" smtClean="0"/>
              <a:t>45</a:t>
            </a:fld>
            <a:endParaRPr lang="en-US"/>
          </a:p>
        </p:txBody>
      </p:sp>
    </p:spTree>
    <p:extLst>
      <p:ext uri="{BB962C8B-B14F-4D97-AF65-F5344CB8AC3E}">
        <p14:creationId xmlns:p14="http://schemas.microsoft.com/office/powerpoint/2010/main" val="1628186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a:t>
            </a:r>
            <a:r>
              <a:rPr lang="en-US" b="1" dirty="0"/>
              <a:t> – </a:t>
            </a:r>
            <a:r>
              <a:rPr lang="en-US" b="1" dirty="0">
                <a:latin typeface="+mn-lt"/>
              </a:rPr>
              <a:t>Using Operators in Node</a:t>
            </a:r>
            <a:endParaRPr lang="en-US" sz="4000" b="1" dirty="0">
              <a:latin typeface="Consolas" panose="020B0609020204030204" pitchFamily="49" charset="0"/>
              <a:cs typeface="Courier New" panose="02070309020205020404" pitchFamily="49" charset="0"/>
            </a:endParaRPr>
          </a:p>
        </p:txBody>
      </p:sp>
      <p:sp>
        <p:nvSpPr>
          <p:cNvPr id="4" name="Rectangle 3"/>
          <p:cNvSpPr/>
          <p:nvPr/>
        </p:nvSpPr>
        <p:spPr>
          <a:xfrm>
            <a:off x="838200" y="2016701"/>
            <a:ext cx="10515600" cy="1477328"/>
          </a:xfrm>
          <a:prstGeom prst="rect">
            <a:avLst/>
          </a:prstGeom>
        </p:spPr>
        <p:txBody>
          <a:bodyPr wrap="square">
            <a:spAutoFit/>
          </a:bodyPr>
          <a:lstStyle/>
          <a:p>
            <a:r>
              <a:rPr lang="en-US" b="1" i="1" dirty="0">
                <a:solidFill>
                  <a:srgbClr val="000080"/>
                </a:solidFill>
                <a:latin typeface="Consolas" panose="020B0609020204030204" pitchFamily="49" charset="0"/>
              </a:rPr>
              <a:t>var</a:t>
            </a:r>
            <a:r>
              <a:rPr lang="en-US" dirty="0">
                <a:solidFill>
                  <a:srgbClr val="000000"/>
                </a:solidFill>
                <a:latin typeface="Consolas" panose="020B0609020204030204" pitchFamily="49" charset="0"/>
              </a:rPr>
              <a:t> query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student'</a:t>
            </a:r>
            <a:r>
              <a:rPr lang="en-US" b="1" dirty="0" err="1">
                <a:solidFill>
                  <a:srgbClr val="000000"/>
                </a:solidFill>
                <a:latin typeface="Consolas" panose="020B0609020204030204" pitchFamily="49" charset="0"/>
              </a:rPr>
              <a:t>:</a:t>
            </a:r>
            <a:r>
              <a:rPr lang="en-US" dirty="0" err="1">
                <a:solidFill>
                  <a:srgbClr val="808080"/>
                </a:solidFill>
                <a:latin typeface="Consolas" panose="020B0609020204030204" pitchFamily="49" charset="0"/>
              </a:rPr>
              <a:t>'Saad</a:t>
            </a:r>
            <a:r>
              <a:rPr lang="en-US" dirty="0">
                <a:solidFill>
                  <a:srgbClr val="808080"/>
                </a:solidFill>
                <a:latin typeface="Consolas" panose="020B0609020204030204" pitchFamily="49" charset="0"/>
              </a:rPr>
              <a:t>'</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'grade'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92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98</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sz="1700" b="1" dirty="0" err="1">
                <a:solidFill>
                  <a:schemeClr val="bg2">
                    <a:lumMod val="75000"/>
                  </a:schemeClr>
                </a:solidFill>
                <a:latin typeface="Consolas" panose="020B0609020204030204" pitchFamily="49" charset="0"/>
              </a:rPr>
              <a:t>db.collection</a:t>
            </a:r>
            <a:r>
              <a:rPr lang="en-US" b="1" dirty="0" err="1">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find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query</a:t>
            </a:r>
            <a:r>
              <a:rPr lang="en-US" b="1" dirty="0">
                <a:solidFill>
                  <a:srgbClr val="000000"/>
                </a:solidFill>
                <a:latin typeface="Consolas" panose="020B0609020204030204" pitchFamily="49" charset="0"/>
              </a:rPr>
              <a:t>).</a:t>
            </a:r>
            <a:r>
              <a:rPr lang="en-US" b="1" dirty="0" err="1">
                <a:solidFill>
                  <a:schemeClr val="accent2"/>
                </a:solidFill>
                <a:latin typeface="Consolas" panose="020B0609020204030204" pitchFamily="49" charset="0"/>
              </a:rPr>
              <a:t>forEach</a:t>
            </a:r>
            <a:r>
              <a:rPr lang="en-US" b="1" dirty="0">
                <a:solidFill>
                  <a:srgbClr val="000000"/>
                </a:solidFill>
                <a:latin typeface="Consolas" panose="020B0609020204030204" pitchFamily="49" charset="0"/>
              </a:rPr>
              <a:t>(</a:t>
            </a:r>
            <a:r>
              <a:rPr lang="en-US" b="1" i="1" dirty="0">
                <a:solidFill>
                  <a:srgbClr val="000080"/>
                </a:solidFill>
                <a:latin typeface="Consolas" panose="020B0609020204030204" pitchFamily="49" charset="0"/>
              </a:rPr>
              <a:t>function</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err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dir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5" name="Rectangle 4"/>
          <p:cNvSpPr/>
          <p:nvPr/>
        </p:nvSpPr>
        <p:spPr>
          <a:xfrm>
            <a:off x="838200" y="4325025"/>
            <a:ext cx="10515600" cy="1200329"/>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Notes: </a:t>
            </a:r>
          </a:p>
          <a:p>
            <a:pPr marL="285750" lvl="0" indent="-285750">
              <a:buFont typeface="Arial" panose="020B0604020202020204" pitchFamily="34" charset="0"/>
              <a:buChar char="•"/>
              <a:defRPr/>
            </a:pPr>
            <a:r>
              <a:rPr lang="en-US" dirty="0"/>
              <a:t>Add quotation for all MongoDB operators.</a:t>
            </a:r>
          </a:p>
          <a:p>
            <a:pPr marL="285750" lvl="0" indent="-285750">
              <a:buFont typeface="Arial" panose="020B0604020202020204" pitchFamily="34" charset="0"/>
              <a:buChar char="•"/>
              <a:defRPr/>
            </a:pPr>
            <a:r>
              <a:rPr lang="en-US" dirty="0"/>
              <a:t>Create one DB connection globally to be shared by your application.</a:t>
            </a:r>
          </a:p>
          <a:p>
            <a:pPr marL="285750" lvl="0" indent="-285750">
              <a:buFont typeface="Arial" panose="020B0604020202020204" pitchFamily="34" charset="0"/>
              <a:buChar char="•"/>
              <a:defRPr/>
            </a:pPr>
            <a:r>
              <a:rPr lang="en-US" dirty="0"/>
              <a:t>Save all application configurations in a JSON file or </a:t>
            </a:r>
            <a:r>
              <a:rPr lang="en-US" dirty="0">
                <a:solidFill>
                  <a:srgbClr val="000000"/>
                </a:solidFill>
                <a:latin typeface="Consolas" panose="020B0609020204030204" pitchFamily="49" charset="0"/>
              </a:rPr>
              <a:t>.env</a:t>
            </a:r>
            <a:r>
              <a:rPr lang="en-US" dirty="0">
                <a:solidFill>
                  <a:srgbClr val="000000"/>
                </a:solidFill>
              </a:rPr>
              <a:t> </a:t>
            </a:r>
            <a:r>
              <a:rPr lang="en-US" dirty="0"/>
              <a:t>file using </a:t>
            </a:r>
            <a:r>
              <a:rPr lang="en-US" dirty="0" err="1">
                <a:solidFill>
                  <a:srgbClr val="000000"/>
                </a:solidFill>
                <a:latin typeface="Consolas" panose="020B0609020204030204" pitchFamily="49" charset="0"/>
              </a:rPr>
              <a:t>dotenv</a:t>
            </a:r>
            <a:r>
              <a:rPr lang="en-US" dirty="0"/>
              <a:t> module.</a:t>
            </a:r>
          </a:p>
        </p:txBody>
      </p:sp>
      <p:sp>
        <p:nvSpPr>
          <p:cNvPr id="3" name="Slide Number Placeholder 2">
            <a:extLst>
              <a:ext uri="{FF2B5EF4-FFF2-40B4-BE49-F238E27FC236}">
                <a16:creationId xmlns:a16="http://schemas.microsoft.com/office/drawing/2014/main" id="{53F798E0-511E-48C0-9A88-71A47BDF145E}"/>
              </a:ext>
            </a:extLst>
          </p:cNvPr>
          <p:cNvSpPr>
            <a:spLocks noGrp="1"/>
          </p:cNvSpPr>
          <p:nvPr>
            <p:ph type="sldNum" sz="quarter" idx="12"/>
          </p:nvPr>
        </p:nvSpPr>
        <p:spPr/>
        <p:txBody>
          <a:bodyPr/>
          <a:lstStyle/>
          <a:p>
            <a:fld id="{8713C6CA-2201-4392-A031-34DB96794837}" type="slidenum">
              <a:rPr lang="en-US" smtClean="0"/>
              <a:t>46</a:t>
            </a:fld>
            <a:endParaRPr lang="en-US"/>
          </a:p>
        </p:txBody>
      </p:sp>
    </p:spTree>
    <p:extLst>
      <p:ext uri="{BB962C8B-B14F-4D97-AF65-F5344CB8AC3E}">
        <p14:creationId xmlns:p14="http://schemas.microsoft.com/office/powerpoint/2010/main" val="651378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Examples – Be careful!</a:t>
            </a:r>
          </a:p>
        </p:txBody>
      </p:sp>
      <p:sp>
        <p:nvSpPr>
          <p:cNvPr id="3" name="Content Placeholder 2"/>
          <p:cNvSpPr>
            <a:spLocks noGrp="1"/>
          </p:cNvSpPr>
          <p:nvPr>
            <p:ph idx="1"/>
          </p:nvPr>
        </p:nvSpPr>
        <p:spPr>
          <a:xfrm>
            <a:off x="838200" y="1825625"/>
            <a:ext cx="10515600" cy="541696"/>
          </a:xfrm>
        </p:spPr>
        <p:txBody>
          <a:bodyPr/>
          <a:lstStyle/>
          <a:p>
            <a:pPr marL="0" indent="0">
              <a:buNone/>
            </a:pPr>
            <a:r>
              <a:rPr lang="en-US" dirty="0"/>
              <a:t>What is the output of this query?</a:t>
            </a:r>
          </a:p>
        </p:txBody>
      </p:sp>
      <p:sp>
        <p:nvSpPr>
          <p:cNvPr id="4" name="Rectangle 3"/>
          <p:cNvSpPr/>
          <p:nvPr/>
        </p:nvSpPr>
        <p:spPr>
          <a:xfrm>
            <a:off x="838200" y="2641680"/>
            <a:ext cx="10515600" cy="36933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60</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43F09E62-A5A2-4D48-880F-7571B2C4B03D}"/>
              </a:ext>
            </a:extLst>
          </p:cNvPr>
          <p:cNvSpPr>
            <a:spLocks noGrp="1"/>
          </p:cNvSpPr>
          <p:nvPr>
            <p:ph type="sldNum" sz="quarter" idx="12"/>
          </p:nvPr>
        </p:nvSpPr>
        <p:spPr/>
        <p:txBody>
          <a:bodyPr/>
          <a:lstStyle/>
          <a:p>
            <a:fld id="{8713C6CA-2201-4392-A031-34DB96794837}" type="slidenum">
              <a:rPr lang="en-US" smtClean="0"/>
              <a:t>47</a:t>
            </a:fld>
            <a:endParaRPr lang="en-US"/>
          </a:p>
        </p:txBody>
      </p:sp>
      <p:sp>
        <p:nvSpPr>
          <p:cNvPr id="6" name="Rectangle 5">
            <a:extLst>
              <a:ext uri="{FF2B5EF4-FFF2-40B4-BE49-F238E27FC236}">
                <a16:creationId xmlns:a16="http://schemas.microsoft.com/office/drawing/2014/main" id="{7048580C-E180-4025-8F5B-3A0809E0793B}"/>
              </a:ext>
            </a:extLst>
          </p:cNvPr>
          <p:cNvSpPr/>
          <p:nvPr/>
        </p:nvSpPr>
        <p:spPr>
          <a:xfrm>
            <a:off x="955964" y="4729592"/>
            <a:ext cx="8305800" cy="36933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$not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latin typeface="Consolas" panose="020B0609020204030204" pitchFamily="49" charset="0"/>
            </a:endParaRPr>
          </a:p>
        </p:txBody>
      </p:sp>
      <p:sp>
        <p:nvSpPr>
          <p:cNvPr id="7" name="Rectangle 6">
            <a:extLst>
              <a:ext uri="{FF2B5EF4-FFF2-40B4-BE49-F238E27FC236}">
                <a16:creationId xmlns:a16="http://schemas.microsoft.com/office/drawing/2014/main" id="{7225D4EE-DD73-4325-BA8A-95355D5EFDA5}"/>
              </a:ext>
            </a:extLst>
          </p:cNvPr>
          <p:cNvSpPr/>
          <p:nvPr/>
        </p:nvSpPr>
        <p:spPr>
          <a:xfrm>
            <a:off x="955964" y="5373283"/>
            <a:ext cx="8305800" cy="36933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F874B9BF-80A6-400B-B2C4-4794C289757E}"/>
              </a:ext>
            </a:extLst>
          </p:cNvPr>
          <p:cNvSpPr txBox="1">
            <a:spLocks/>
          </p:cNvSpPr>
          <p:nvPr/>
        </p:nvSpPr>
        <p:spPr>
          <a:xfrm>
            <a:off x="955964" y="3845009"/>
            <a:ext cx="10515600" cy="541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the difference between these two queries?</a:t>
            </a:r>
          </a:p>
        </p:txBody>
      </p:sp>
    </p:spTree>
    <p:extLst>
      <p:ext uri="{BB962C8B-B14F-4D97-AF65-F5344CB8AC3E}">
        <p14:creationId xmlns:p14="http://schemas.microsoft.com/office/powerpoint/2010/main" val="1465600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Examples</a:t>
            </a:r>
            <a:r>
              <a:rPr lang="en-US" sz="4000" b="1" dirty="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b="1" dirty="0">
                <a:latin typeface="+mn-lt"/>
              </a:rPr>
              <a:t>Explanation</a:t>
            </a:r>
          </a:p>
        </p:txBody>
      </p:sp>
      <p:sp>
        <p:nvSpPr>
          <p:cNvPr id="6" name="Rectangle 5"/>
          <p:cNvSpPr/>
          <p:nvPr/>
        </p:nvSpPr>
        <p:spPr>
          <a:xfrm>
            <a:off x="897082" y="1726998"/>
            <a:ext cx="10397836" cy="1200329"/>
          </a:xfrm>
          <a:prstGeom prst="rect">
            <a:avLst/>
          </a:prstGeom>
        </p:spPr>
        <p:txBody>
          <a:bodyPr wrap="square">
            <a:spAutoFit/>
          </a:bodyPr>
          <a:lstStyle/>
          <a:p>
            <a:r>
              <a:rPr lang="en-US" sz="2400" dirty="0"/>
              <a:t>This query will select all documents where: </a:t>
            </a:r>
          </a:p>
          <a:p>
            <a:pPr lvl="1"/>
            <a:r>
              <a:rPr lang="en-US" sz="2400" dirty="0"/>
              <a:t>1. the price field value is not greater than 1.99</a:t>
            </a:r>
          </a:p>
          <a:p>
            <a:pPr lvl="1"/>
            <a:r>
              <a:rPr lang="en-US" sz="2400" dirty="0"/>
              <a:t>2. or the price field does not exist </a:t>
            </a:r>
          </a:p>
        </p:txBody>
      </p:sp>
      <p:sp>
        <p:nvSpPr>
          <p:cNvPr id="10" name="Rectangle 9"/>
          <p:cNvSpPr/>
          <p:nvPr/>
        </p:nvSpPr>
        <p:spPr>
          <a:xfrm>
            <a:off x="990600" y="3112313"/>
            <a:ext cx="8305800" cy="36933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$not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latin typeface="Consolas" panose="020B0609020204030204" pitchFamily="49" charset="0"/>
            </a:endParaRPr>
          </a:p>
        </p:txBody>
      </p:sp>
      <p:sp>
        <p:nvSpPr>
          <p:cNvPr id="15" name="Rectangle 14"/>
          <p:cNvSpPr/>
          <p:nvPr/>
        </p:nvSpPr>
        <p:spPr>
          <a:xfrm>
            <a:off x="955964" y="3654636"/>
            <a:ext cx="10397836" cy="1200329"/>
          </a:xfrm>
          <a:prstGeom prst="rect">
            <a:avLst/>
          </a:prstGeom>
        </p:spPr>
        <p:txBody>
          <a:bodyPr wrap="square">
            <a:spAutoFit/>
          </a:bodyPr>
          <a:lstStyle/>
          <a:p>
            <a:r>
              <a:rPr lang="en-US" sz="2400" dirty="0"/>
              <a:t>This query will select all documents where: </a:t>
            </a:r>
          </a:p>
          <a:p>
            <a:pPr lvl="1"/>
            <a:r>
              <a:rPr lang="en-US" sz="2400" dirty="0"/>
              <a:t>1. the price field value is less than or equal to 1.99</a:t>
            </a:r>
          </a:p>
          <a:p>
            <a:pPr lvl="1"/>
            <a:r>
              <a:rPr lang="en-US" sz="2400" dirty="0"/>
              <a:t>2. the price field must exist </a:t>
            </a:r>
          </a:p>
        </p:txBody>
      </p:sp>
      <p:sp>
        <p:nvSpPr>
          <p:cNvPr id="16" name="Rectangle 15"/>
          <p:cNvSpPr/>
          <p:nvPr/>
        </p:nvSpPr>
        <p:spPr>
          <a:xfrm>
            <a:off x="955964" y="4947613"/>
            <a:ext cx="8305800" cy="369332"/>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price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1.99</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endParaRPr lang="en-US"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6E0DA024-46AC-409E-A856-5FD271479F0A}"/>
              </a:ext>
            </a:extLst>
          </p:cNvPr>
          <p:cNvSpPr>
            <a:spLocks noGrp="1"/>
          </p:cNvSpPr>
          <p:nvPr>
            <p:ph type="sldNum" sz="quarter" idx="12"/>
          </p:nvPr>
        </p:nvSpPr>
        <p:spPr/>
        <p:txBody>
          <a:bodyPr/>
          <a:lstStyle/>
          <a:p>
            <a:fld id="{8713C6CA-2201-4392-A031-34DB96794837}" type="slidenum">
              <a:rPr lang="en-US" smtClean="0"/>
              <a:t>48</a:t>
            </a:fld>
            <a:endParaRPr lang="en-US"/>
          </a:p>
        </p:txBody>
      </p:sp>
      <p:sp>
        <p:nvSpPr>
          <p:cNvPr id="4" name="TextBox 3">
            <a:extLst>
              <a:ext uri="{FF2B5EF4-FFF2-40B4-BE49-F238E27FC236}">
                <a16:creationId xmlns:a16="http://schemas.microsoft.com/office/drawing/2014/main" id="{66849AF0-1551-4C9C-B18D-49A689B10A32}"/>
              </a:ext>
            </a:extLst>
          </p:cNvPr>
          <p:cNvSpPr txBox="1"/>
          <p:nvPr/>
        </p:nvSpPr>
        <p:spPr>
          <a:xfrm>
            <a:off x="8223738" y="3077697"/>
            <a:ext cx="2423164" cy="369332"/>
          </a:xfrm>
          <a:prstGeom prst="rect">
            <a:avLst/>
          </a:prstGeom>
          <a:solidFill>
            <a:schemeClr val="bg1">
              <a:lumMod val="95000"/>
            </a:schemeClr>
          </a:solidFill>
          <a:ln>
            <a:solidFill>
              <a:schemeClr val="bg2">
                <a:lumMod val="90000"/>
              </a:schemeClr>
            </a:solidFill>
          </a:ln>
        </p:spPr>
        <p:txBody>
          <a:bodyPr wrap="none" rtlCol="0">
            <a:spAutoFit/>
          </a:bodyPr>
          <a:lstStyle/>
          <a:p>
            <a:r>
              <a:rPr lang="en-US" dirty="0"/>
              <a:t>Has implicit $exist: false</a:t>
            </a:r>
          </a:p>
        </p:txBody>
      </p:sp>
      <p:sp>
        <p:nvSpPr>
          <p:cNvPr id="9" name="TextBox 8">
            <a:extLst>
              <a:ext uri="{FF2B5EF4-FFF2-40B4-BE49-F238E27FC236}">
                <a16:creationId xmlns:a16="http://schemas.microsoft.com/office/drawing/2014/main" id="{7DAE2BE3-9290-4CB6-B2C7-A8222F2ED45A}"/>
              </a:ext>
            </a:extLst>
          </p:cNvPr>
          <p:cNvSpPr txBox="1"/>
          <p:nvPr/>
        </p:nvSpPr>
        <p:spPr>
          <a:xfrm>
            <a:off x="8223738" y="4943865"/>
            <a:ext cx="2382768" cy="369332"/>
          </a:xfrm>
          <a:prstGeom prst="rect">
            <a:avLst/>
          </a:prstGeom>
          <a:solidFill>
            <a:schemeClr val="bg1">
              <a:lumMod val="95000"/>
            </a:schemeClr>
          </a:solidFill>
          <a:ln>
            <a:solidFill>
              <a:schemeClr val="bg2">
                <a:lumMod val="90000"/>
              </a:schemeClr>
            </a:solidFill>
          </a:ln>
        </p:spPr>
        <p:txBody>
          <a:bodyPr wrap="none" rtlCol="0">
            <a:spAutoFit/>
          </a:bodyPr>
          <a:lstStyle/>
          <a:p>
            <a:r>
              <a:rPr lang="en-US" dirty="0"/>
              <a:t>Has implicit $exist: true</a:t>
            </a:r>
          </a:p>
        </p:txBody>
      </p:sp>
    </p:spTree>
    <p:extLst>
      <p:ext uri="{BB962C8B-B14F-4D97-AF65-F5344CB8AC3E}">
        <p14:creationId xmlns:p14="http://schemas.microsoft.com/office/powerpoint/2010/main" val="939275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Modeling</a:t>
            </a:r>
          </a:p>
        </p:txBody>
      </p:sp>
      <p:sp>
        <p:nvSpPr>
          <p:cNvPr id="3" name="Content Placeholder 2"/>
          <p:cNvSpPr>
            <a:spLocks noGrp="1"/>
          </p:cNvSpPr>
          <p:nvPr>
            <p:ph idx="1"/>
          </p:nvPr>
        </p:nvSpPr>
        <p:spPr>
          <a:xfrm>
            <a:off x="838200" y="1825625"/>
            <a:ext cx="10515600" cy="565883"/>
          </a:xfrm>
        </p:spPr>
        <p:txBody>
          <a:bodyPr/>
          <a:lstStyle/>
          <a:p>
            <a:pPr marL="0" indent="0">
              <a:buNone/>
            </a:pPr>
            <a:r>
              <a:rPr lang="en-US" dirty="0"/>
              <a:t>Let’s assume that we want to model a blog with these relational tables</a:t>
            </a:r>
          </a:p>
        </p:txBody>
      </p:sp>
      <p:sp>
        <p:nvSpPr>
          <p:cNvPr id="5" name="Rectangle 4"/>
          <p:cNvSpPr/>
          <p:nvPr/>
        </p:nvSpPr>
        <p:spPr>
          <a:xfrm>
            <a:off x="838200" y="2831095"/>
            <a:ext cx="1793630" cy="16705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post_id</a:t>
            </a:r>
            <a:r>
              <a:rPr lang="en-US" dirty="0"/>
              <a:t>,</a:t>
            </a:r>
          </a:p>
          <a:p>
            <a:r>
              <a:rPr lang="en-US" dirty="0" err="1"/>
              <a:t>author_id</a:t>
            </a:r>
            <a:endParaRPr lang="en-US" dirty="0"/>
          </a:p>
          <a:p>
            <a:r>
              <a:rPr lang="en-US" dirty="0"/>
              <a:t>title,</a:t>
            </a:r>
          </a:p>
          <a:p>
            <a:r>
              <a:rPr lang="en-US" dirty="0"/>
              <a:t>body,	</a:t>
            </a:r>
          </a:p>
          <a:p>
            <a:r>
              <a:rPr lang="en-US" dirty="0" err="1"/>
              <a:t>publication_date</a:t>
            </a:r>
            <a:endParaRPr lang="en-US" dirty="0"/>
          </a:p>
        </p:txBody>
      </p:sp>
      <p:sp>
        <p:nvSpPr>
          <p:cNvPr id="6" name="Rectangle 5"/>
          <p:cNvSpPr/>
          <p:nvPr/>
        </p:nvSpPr>
        <p:spPr>
          <a:xfrm>
            <a:off x="5080118" y="2831095"/>
            <a:ext cx="1652954" cy="14419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comment_id</a:t>
            </a:r>
            <a:r>
              <a:rPr lang="en-US" dirty="0"/>
              <a:t>,</a:t>
            </a:r>
          </a:p>
          <a:p>
            <a:r>
              <a:rPr lang="en-US" dirty="0"/>
              <a:t>name, </a:t>
            </a:r>
          </a:p>
          <a:p>
            <a:r>
              <a:rPr lang="en-US" dirty="0"/>
              <a:t>email,</a:t>
            </a:r>
          </a:p>
          <a:p>
            <a:r>
              <a:rPr lang="en-US" dirty="0" err="1"/>
              <a:t>comment_text</a:t>
            </a:r>
            <a:endParaRPr lang="en-US" dirty="0"/>
          </a:p>
        </p:txBody>
      </p:sp>
      <p:sp>
        <p:nvSpPr>
          <p:cNvPr id="7" name="Rectangle 6"/>
          <p:cNvSpPr/>
          <p:nvPr/>
        </p:nvSpPr>
        <p:spPr>
          <a:xfrm>
            <a:off x="838200" y="2461763"/>
            <a:ext cx="674415" cy="369332"/>
          </a:xfrm>
          <a:prstGeom prst="rect">
            <a:avLst/>
          </a:prstGeom>
        </p:spPr>
        <p:txBody>
          <a:bodyPr wrap="none">
            <a:spAutoFit/>
          </a:bodyPr>
          <a:lstStyle/>
          <a:p>
            <a:r>
              <a:rPr lang="en-US" dirty="0"/>
              <a:t>Posts</a:t>
            </a:r>
          </a:p>
        </p:txBody>
      </p:sp>
      <p:sp>
        <p:nvSpPr>
          <p:cNvPr id="8" name="Rectangle 7"/>
          <p:cNvSpPr/>
          <p:nvPr/>
        </p:nvSpPr>
        <p:spPr>
          <a:xfrm>
            <a:off x="5080118" y="2461763"/>
            <a:ext cx="1172885" cy="369332"/>
          </a:xfrm>
          <a:prstGeom prst="rect">
            <a:avLst/>
          </a:prstGeom>
        </p:spPr>
        <p:txBody>
          <a:bodyPr wrap="none">
            <a:spAutoFit/>
          </a:bodyPr>
          <a:lstStyle/>
          <a:p>
            <a:r>
              <a:rPr lang="en-US" dirty="0"/>
              <a:t>comments</a:t>
            </a:r>
          </a:p>
        </p:txBody>
      </p:sp>
      <p:sp>
        <p:nvSpPr>
          <p:cNvPr id="9" name="Rectangle 8"/>
          <p:cNvSpPr/>
          <p:nvPr/>
        </p:nvSpPr>
        <p:spPr>
          <a:xfrm>
            <a:off x="7003220" y="2848708"/>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post_id</a:t>
            </a:r>
            <a:r>
              <a:rPr lang="en-US" dirty="0"/>
              <a:t>,</a:t>
            </a:r>
          </a:p>
          <a:p>
            <a:r>
              <a:rPr lang="en-US" dirty="0" err="1"/>
              <a:t>comment_id</a:t>
            </a:r>
            <a:endParaRPr lang="en-US" dirty="0"/>
          </a:p>
        </p:txBody>
      </p:sp>
      <p:sp>
        <p:nvSpPr>
          <p:cNvPr id="10" name="Rectangle 9"/>
          <p:cNvSpPr/>
          <p:nvPr/>
        </p:nvSpPr>
        <p:spPr>
          <a:xfrm>
            <a:off x="7003220" y="2435441"/>
            <a:ext cx="1696105" cy="369332"/>
          </a:xfrm>
          <a:prstGeom prst="rect">
            <a:avLst/>
          </a:prstGeom>
        </p:spPr>
        <p:txBody>
          <a:bodyPr wrap="none">
            <a:spAutoFit/>
          </a:bodyPr>
          <a:lstStyle/>
          <a:p>
            <a:r>
              <a:rPr lang="en-US" dirty="0" err="1"/>
              <a:t>post_comments</a:t>
            </a:r>
            <a:endParaRPr lang="en-US" dirty="0"/>
          </a:p>
        </p:txBody>
      </p:sp>
      <p:sp>
        <p:nvSpPr>
          <p:cNvPr id="11" name="Rectangle 10"/>
          <p:cNvSpPr/>
          <p:nvPr/>
        </p:nvSpPr>
        <p:spPr>
          <a:xfrm>
            <a:off x="8969473" y="2875030"/>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tag_id</a:t>
            </a:r>
            <a:r>
              <a:rPr lang="en-US" dirty="0"/>
              <a:t>,</a:t>
            </a:r>
          </a:p>
          <a:p>
            <a:r>
              <a:rPr lang="en-US" dirty="0"/>
              <a:t>name</a:t>
            </a:r>
          </a:p>
        </p:txBody>
      </p:sp>
      <p:sp>
        <p:nvSpPr>
          <p:cNvPr id="12" name="Rectangle 11"/>
          <p:cNvSpPr/>
          <p:nvPr/>
        </p:nvSpPr>
        <p:spPr>
          <a:xfrm>
            <a:off x="8969473" y="2461763"/>
            <a:ext cx="568169" cy="369332"/>
          </a:xfrm>
          <a:prstGeom prst="rect">
            <a:avLst/>
          </a:prstGeom>
        </p:spPr>
        <p:txBody>
          <a:bodyPr wrap="none">
            <a:spAutoFit/>
          </a:bodyPr>
          <a:lstStyle/>
          <a:p>
            <a:r>
              <a:rPr lang="en-US" dirty="0"/>
              <a:t>tags</a:t>
            </a:r>
          </a:p>
        </p:txBody>
      </p:sp>
      <p:sp>
        <p:nvSpPr>
          <p:cNvPr id="13" name="Rectangle 12"/>
          <p:cNvSpPr/>
          <p:nvPr/>
        </p:nvSpPr>
        <p:spPr>
          <a:xfrm>
            <a:off x="2969048" y="2853089"/>
            <a:ext cx="1793630" cy="139794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author_id</a:t>
            </a:r>
            <a:r>
              <a:rPr lang="en-US" dirty="0"/>
              <a:t>,</a:t>
            </a:r>
          </a:p>
          <a:p>
            <a:r>
              <a:rPr lang="en-US" dirty="0"/>
              <a:t>name,</a:t>
            </a:r>
          </a:p>
          <a:p>
            <a:r>
              <a:rPr lang="en-US" dirty="0"/>
              <a:t>email,</a:t>
            </a:r>
          </a:p>
          <a:p>
            <a:r>
              <a:rPr lang="en-US" dirty="0"/>
              <a:t>password</a:t>
            </a:r>
          </a:p>
        </p:txBody>
      </p:sp>
      <p:sp>
        <p:nvSpPr>
          <p:cNvPr id="14" name="Rectangle 13"/>
          <p:cNvSpPr/>
          <p:nvPr/>
        </p:nvSpPr>
        <p:spPr>
          <a:xfrm>
            <a:off x="2906404" y="2417857"/>
            <a:ext cx="903645" cy="369332"/>
          </a:xfrm>
          <a:prstGeom prst="rect">
            <a:avLst/>
          </a:prstGeom>
        </p:spPr>
        <p:txBody>
          <a:bodyPr wrap="none">
            <a:spAutoFit/>
          </a:bodyPr>
          <a:lstStyle/>
          <a:p>
            <a:r>
              <a:rPr lang="en-US" dirty="0"/>
              <a:t>authors</a:t>
            </a:r>
          </a:p>
        </p:txBody>
      </p:sp>
      <p:sp>
        <p:nvSpPr>
          <p:cNvPr id="15" name="Rectangle 14"/>
          <p:cNvSpPr/>
          <p:nvPr/>
        </p:nvSpPr>
        <p:spPr>
          <a:xfrm>
            <a:off x="8969472" y="4132357"/>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tag_id</a:t>
            </a:r>
            <a:r>
              <a:rPr lang="en-US" dirty="0"/>
              <a:t>,</a:t>
            </a:r>
          </a:p>
          <a:p>
            <a:r>
              <a:rPr lang="en-US" dirty="0" err="1"/>
              <a:t>post_id</a:t>
            </a:r>
            <a:endParaRPr lang="en-US" dirty="0"/>
          </a:p>
        </p:txBody>
      </p:sp>
      <p:sp>
        <p:nvSpPr>
          <p:cNvPr id="16" name="Rectangle 15"/>
          <p:cNvSpPr/>
          <p:nvPr/>
        </p:nvSpPr>
        <p:spPr>
          <a:xfrm>
            <a:off x="8969472" y="3719090"/>
            <a:ext cx="1091389" cy="369332"/>
          </a:xfrm>
          <a:prstGeom prst="rect">
            <a:avLst/>
          </a:prstGeom>
        </p:spPr>
        <p:txBody>
          <a:bodyPr wrap="none">
            <a:spAutoFit/>
          </a:bodyPr>
          <a:lstStyle/>
          <a:p>
            <a:r>
              <a:rPr lang="en-US" dirty="0" err="1"/>
              <a:t>post_tags</a:t>
            </a:r>
            <a:endParaRPr lang="en-US" dirty="0"/>
          </a:p>
        </p:txBody>
      </p:sp>
      <p:sp>
        <p:nvSpPr>
          <p:cNvPr id="17" name="TextBox 16"/>
          <p:cNvSpPr txBox="1"/>
          <p:nvPr/>
        </p:nvSpPr>
        <p:spPr>
          <a:xfrm>
            <a:off x="838201" y="5292746"/>
            <a:ext cx="10515600" cy="369332"/>
          </a:xfrm>
          <a:prstGeom prst="rect">
            <a:avLst/>
          </a:prstGeom>
        </p:spPr>
        <p:txBody>
          <a:bodyPr wrap="square">
            <a:spAutoFit/>
          </a:bodyPr>
          <a:lstStyle>
            <a:defPPr>
              <a:defRPr lang="en-US"/>
            </a:defPPr>
          </a:lstStyle>
          <a:p>
            <a:r>
              <a:rPr lang="en-US" dirty="0"/>
              <a:t>In order to display a blog post with its comments and tags, how many tables will need to be accessed?</a:t>
            </a:r>
          </a:p>
        </p:txBody>
      </p:sp>
      <p:sp>
        <p:nvSpPr>
          <p:cNvPr id="4" name="Slide Number Placeholder 3">
            <a:extLst>
              <a:ext uri="{FF2B5EF4-FFF2-40B4-BE49-F238E27FC236}">
                <a16:creationId xmlns:a16="http://schemas.microsoft.com/office/drawing/2014/main" id="{324B0787-DC0F-4068-9D4F-6C9E25766A8C}"/>
              </a:ext>
            </a:extLst>
          </p:cNvPr>
          <p:cNvSpPr>
            <a:spLocks noGrp="1"/>
          </p:cNvSpPr>
          <p:nvPr>
            <p:ph type="sldNum" sz="quarter" idx="12"/>
          </p:nvPr>
        </p:nvSpPr>
        <p:spPr/>
        <p:txBody>
          <a:bodyPr/>
          <a:lstStyle/>
          <a:p>
            <a:fld id="{8A8A7D68-7806-41C0-A50B-13413955851C}" type="slidenum">
              <a:rPr lang="en-US" smtClean="0"/>
              <a:t>49</a:t>
            </a:fld>
            <a:endParaRPr lang="en-US"/>
          </a:p>
        </p:txBody>
      </p:sp>
    </p:spTree>
    <p:extLst>
      <p:ext uri="{BB962C8B-B14F-4D97-AF65-F5344CB8AC3E}">
        <p14:creationId xmlns:p14="http://schemas.microsoft.com/office/powerpoint/2010/main" val="157989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NOSQL Database Types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198" y="1687952"/>
            <a:ext cx="2857899" cy="193384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3717" y="3982813"/>
            <a:ext cx="3753573" cy="26567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4017" y="2161985"/>
            <a:ext cx="3172974" cy="1188722"/>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03061" y="1901701"/>
            <a:ext cx="3030656" cy="1709290"/>
          </a:xfrm>
          <a:prstGeom prst="rect">
            <a:avLst/>
          </a:prstGeom>
        </p:spPr>
      </p:pic>
      <p:sp>
        <p:nvSpPr>
          <p:cNvPr id="9" name="Rectangle 8"/>
          <p:cNvSpPr/>
          <p:nvPr/>
        </p:nvSpPr>
        <p:spPr>
          <a:xfrm>
            <a:off x="1500469" y="3610991"/>
            <a:ext cx="1781450" cy="369332"/>
          </a:xfrm>
          <a:prstGeom prst="rect">
            <a:avLst/>
          </a:prstGeom>
        </p:spPr>
        <p:txBody>
          <a:bodyPr wrap="none">
            <a:spAutoFit/>
          </a:bodyPr>
          <a:lstStyle/>
          <a:p>
            <a:r>
              <a:rPr lang="en-US" b="1" dirty="0"/>
              <a:t>Key-Value Stores</a:t>
            </a:r>
          </a:p>
        </p:txBody>
      </p:sp>
      <p:sp>
        <p:nvSpPr>
          <p:cNvPr id="10" name="Rectangle 9"/>
          <p:cNvSpPr/>
          <p:nvPr/>
        </p:nvSpPr>
        <p:spPr>
          <a:xfrm>
            <a:off x="4623205" y="3610991"/>
            <a:ext cx="2215607" cy="369332"/>
          </a:xfrm>
          <a:prstGeom prst="rect">
            <a:avLst/>
          </a:prstGeom>
        </p:spPr>
        <p:txBody>
          <a:bodyPr wrap="none">
            <a:spAutoFit/>
          </a:bodyPr>
          <a:lstStyle/>
          <a:p>
            <a:r>
              <a:rPr lang="en-US" b="1" dirty="0"/>
              <a:t>Document Databases</a:t>
            </a:r>
          </a:p>
        </p:txBody>
      </p:sp>
      <p:sp>
        <p:nvSpPr>
          <p:cNvPr id="11" name="Rectangle 10"/>
          <p:cNvSpPr/>
          <p:nvPr/>
        </p:nvSpPr>
        <p:spPr>
          <a:xfrm>
            <a:off x="8625658" y="3610991"/>
            <a:ext cx="2244653" cy="369332"/>
          </a:xfrm>
          <a:prstGeom prst="rect">
            <a:avLst/>
          </a:prstGeom>
        </p:spPr>
        <p:txBody>
          <a:bodyPr wrap="none">
            <a:spAutoFit/>
          </a:bodyPr>
          <a:lstStyle/>
          <a:p>
            <a:r>
              <a:rPr lang="en-US" b="1" dirty="0"/>
              <a:t>Column Family Stores</a:t>
            </a:r>
          </a:p>
        </p:txBody>
      </p:sp>
      <p:sp>
        <p:nvSpPr>
          <p:cNvPr id="12" name="Rectangle 11"/>
          <p:cNvSpPr/>
          <p:nvPr/>
        </p:nvSpPr>
        <p:spPr>
          <a:xfrm>
            <a:off x="8320732" y="6314393"/>
            <a:ext cx="1807098" cy="369332"/>
          </a:xfrm>
          <a:prstGeom prst="rect">
            <a:avLst/>
          </a:prstGeom>
        </p:spPr>
        <p:txBody>
          <a:bodyPr wrap="none">
            <a:spAutoFit/>
          </a:bodyPr>
          <a:lstStyle/>
          <a:p>
            <a:r>
              <a:rPr lang="en-US" b="1" dirty="0"/>
              <a:t>Graph Databases</a:t>
            </a:r>
          </a:p>
        </p:txBody>
      </p:sp>
      <p:sp>
        <p:nvSpPr>
          <p:cNvPr id="3" name="Rectangle 2"/>
          <p:cNvSpPr/>
          <p:nvPr/>
        </p:nvSpPr>
        <p:spPr>
          <a:xfrm>
            <a:off x="1014198" y="4456566"/>
            <a:ext cx="6668445" cy="1815882"/>
          </a:xfrm>
          <a:prstGeom prst="rect">
            <a:avLst/>
          </a:prstGeom>
        </p:spPr>
        <p:txBody>
          <a:bodyPr wrap="square">
            <a:spAutoFit/>
          </a:bodyPr>
          <a:lstStyle/>
          <a:p>
            <a:r>
              <a:rPr lang="en-US" sz="1600" b="1" dirty="0"/>
              <a:t>Key-Value </a:t>
            </a:r>
            <a:r>
              <a:rPr lang="en-US" sz="1600" dirty="0"/>
              <a:t>pairs in hash table, always unique key. Logical group of keys are called: buckets</a:t>
            </a:r>
          </a:p>
          <a:p>
            <a:r>
              <a:rPr lang="en-US" sz="1600" b="1" dirty="0"/>
              <a:t>Document Databases </a:t>
            </a:r>
            <a:r>
              <a:rPr lang="en-US" sz="1600" dirty="0"/>
              <a:t>uses Key-Value pairs in a document (JSON, BSON)</a:t>
            </a:r>
          </a:p>
          <a:p>
            <a:r>
              <a:rPr lang="en-US" sz="1600" b="1" dirty="0"/>
              <a:t>Column Stores </a:t>
            </a:r>
            <a:r>
              <a:rPr lang="en-US" sz="1600" dirty="0"/>
              <a:t>data is stored in cells that are grouped in columns of data rather than rows (unlimited columns)</a:t>
            </a:r>
          </a:p>
          <a:p>
            <a:r>
              <a:rPr lang="en-US" sz="1600" b="1" dirty="0"/>
              <a:t>Graph Databases</a:t>
            </a:r>
            <a:r>
              <a:rPr lang="en-US" sz="1600" dirty="0"/>
              <a:t>, uses flexible graphical representation (edges and nodes) instead of k/v pairs. Index free. Very fast for associative data sets and maps.</a:t>
            </a:r>
          </a:p>
        </p:txBody>
      </p:sp>
      <p:sp>
        <p:nvSpPr>
          <p:cNvPr id="8" name="Slide Number Placeholder 7">
            <a:extLst>
              <a:ext uri="{FF2B5EF4-FFF2-40B4-BE49-F238E27FC236}">
                <a16:creationId xmlns:a16="http://schemas.microsoft.com/office/drawing/2014/main" id="{3B0B5B95-3A4C-4F7F-BBE4-B6C104AD0A34}"/>
              </a:ext>
            </a:extLst>
          </p:cNvPr>
          <p:cNvSpPr>
            <a:spLocks noGrp="1"/>
          </p:cNvSpPr>
          <p:nvPr>
            <p:ph type="sldNum" sz="quarter" idx="12"/>
          </p:nvPr>
        </p:nvSpPr>
        <p:spPr/>
        <p:txBody>
          <a:bodyPr/>
          <a:lstStyle/>
          <a:p>
            <a:fld id="{8A8A7D68-7806-41C0-A50B-13413955851C}" type="slidenum">
              <a:rPr lang="en-US" smtClean="0"/>
              <a:t>5</a:t>
            </a:fld>
            <a:endParaRPr lang="en-US"/>
          </a:p>
        </p:txBody>
      </p:sp>
    </p:spTree>
    <p:extLst>
      <p:ext uri="{BB962C8B-B14F-4D97-AF65-F5344CB8AC3E}">
        <p14:creationId xmlns:p14="http://schemas.microsoft.com/office/powerpoint/2010/main" val="233822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Modeling Introduction</a:t>
            </a:r>
          </a:p>
        </p:txBody>
      </p:sp>
      <p:sp>
        <p:nvSpPr>
          <p:cNvPr id="4" name="Rectangle 3"/>
          <p:cNvSpPr/>
          <p:nvPr/>
        </p:nvSpPr>
        <p:spPr>
          <a:xfrm>
            <a:off x="838200" y="1690688"/>
            <a:ext cx="10515600" cy="3416320"/>
          </a:xfrm>
          <a:prstGeom prst="rect">
            <a:avLst/>
          </a:prstGeom>
        </p:spPr>
        <p:txBody>
          <a:bodyPr wrap="square">
            <a:spAutoFit/>
          </a:bodyPr>
          <a:lstStyle/>
          <a:p>
            <a:r>
              <a:rPr lang="en-US" dirty="0">
                <a:solidFill>
                  <a:srgbClr val="008000"/>
                </a:solidFill>
                <a:latin typeface="Consolas" panose="020B0609020204030204" pitchFamily="49" charset="0"/>
              </a:rPr>
              <a:t>// posts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title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body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need for ID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comments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tags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authors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password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Rectangle 4"/>
          <p:cNvSpPr/>
          <p:nvPr/>
        </p:nvSpPr>
        <p:spPr>
          <a:xfrm>
            <a:off x="838200" y="5358843"/>
            <a:ext cx="10515600" cy="646331"/>
          </a:xfrm>
          <a:prstGeom prst="rect">
            <a:avLst/>
          </a:prstGeom>
        </p:spPr>
        <p:txBody>
          <a:bodyPr wrap="square">
            <a:spAutoFit/>
          </a:bodyPr>
          <a:lstStyle/>
          <a:p>
            <a:r>
              <a:rPr lang="en-US" dirty="0"/>
              <a:t>Given the document schema that we proposed for the blog, how many collections would we need to access to display the blog home page?</a:t>
            </a:r>
          </a:p>
        </p:txBody>
      </p:sp>
      <p:sp>
        <p:nvSpPr>
          <p:cNvPr id="3" name="Rectangle 2"/>
          <p:cNvSpPr/>
          <p:nvPr/>
        </p:nvSpPr>
        <p:spPr>
          <a:xfrm>
            <a:off x="8115299" y="1942523"/>
            <a:ext cx="3118757"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Why did we embed </a:t>
            </a:r>
            <a:r>
              <a:rPr lang="en-US" i="1" dirty="0"/>
              <a:t>tags</a:t>
            </a:r>
            <a:r>
              <a:rPr lang="en-US" dirty="0"/>
              <a:t> or </a:t>
            </a:r>
            <a:r>
              <a:rPr lang="en-US" i="1" dirty="0"/>
              <a:t>comments</a:t>
            </a:r>
            <a:r>
              <a:rPr lang="en-US" dirty="0"/>
              <a:t>? Rather than have them in separate collection? Because they need to be accessed at the same time we access the </a:t>
            </a:r>
            <a:r>
              <a:rPr lang="en-US" i="1" dirty="0"/>
              <a:t>post</a:t>
            </a:r>
            <a:r>
              <a:rPr lang="en-US" dirty="0"/>
              <a:t>. We don’t need to access </a:t>
            </a:r>
            <a:r>
              <a:rPr lang="en-US" i="1" dirty="0"/>
              <a:t>comments</a:t>
            </a:r>
            <a:r>
              <a:rPr lang="en-US" dirty="0"/>
              <a:t> or </a:t>
            </a:r>
            <a:r>
              <a:rPr lang="en-US" i="1" dirty="0"/>
              <a:t>tags</a:t>
            </a:r>
            <a:r>
              <a:rPr lang="en-US" dirty="0"/>
              <a:t> independently without accessing the </a:t>
            </a:r>
            <a:r>
              <a:rPr lang="en-US" i="1" dirty="0"/>
              <a:t>post</a:t>
            </a:r>
            <a:r>
              <a:rPr lang="en-US" dirty="0"/>
              <a:t>.</a:t>
            </a:r>
          </a:p>
        </p:txBody>
      </p:sp>
      <p:sp>
        <p:nvSpPr>
          <p:cNvPr id="6" name="Slide Number Placeholder 5">
            <a:extLst>
              <a:ext uri="{FF2B5EF4-FFF2-40B4-BE49-F238E27FC236}">
                <a16:creationId xmlns:a16="http://schemas.microsoft.com/office/drawing/2014/main" id="{B8B10308-95CC-400B-8DCA-674D0A7CE526}"/>
              </a:ext>
            </a:extLst>
          </p:cNvPr>
          <p:cNvSpPr>
            <a:spLocks noGrp="1"/>
          </p:cNvSpPr>
          <p:nvPr>
            <p:ph type="sldNum" sz="quarter" idx="12"/>
          </p:nvPr>
        </p:nvSpPr>
        <p:spPr/>
        <p:txBody>
          <a:bodyPr/>
          <a:lstStyle/>
          <a:p>
            <a:fld id="{8A8A7D68-7806-41C0-A50B-13413955851C}" type="slidenum">
              <a:rPr lang="en-US" smtClean="0"/>
              <a:t>50</a:t>
            </a:fld>
            <a:endParaRPr lang="en-US"/>
          </a:p>
        </p:txBody>
      </p:sp>
    </p:spTree>
    <p:extLst>
      <p:ext uri="{BB962C8B-B14F-4D97-AF65-F5344CB8AC3E}">
        <p14:creationId xmlns:p14="http://schemas.microsoft.com/office/powerpoint/2010/main" val="402601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MongoDB Schema Design</a:t>
            </a:r>
          </a:p>
        </p:txBody>
      </p:sp>
      <p:sp>
        <p:nvSpPr>
          <p:cNvPr id="3" name="Content Placeholder 2"/>
          <p:cNvSpPr>
            <a:spLocks noGrp="1"/>
          </p:cNvSpPr>
          <p:nvPr>
            <p:ph idx="1"/>
          </p:nvPr>
        </p:nvSpPr>
        <p:spPr/>
        <p:txBody>
          <a:bodyPr>
            <a:normAutofit/>
          </a:bodyPr>
          <a:lstStyle/>
          <a:p>
            <a:pPr marL="0" indent="0">
              <a:buNone/>
            </a:pPr>
            <a:r>
              <a:rPr lang="en-US" dirty="0"/>
              <a:t>In MongoDB we use </a:t>
            </a:r>
            <a:r>
              <a:rPr lang="en-US" b="1" dirty="0"/>
              <a:t>Application-Driven Schema</a:t>
            </a:r>
            <a:r>
              <a:rPr lang="en-US" dirty="0"/>
              <a:t>, which means we design our schema based on </a:t>
            </a:r>
            <a:r>
              <a:rPr lang="en-US" b="1" dirty="0"/>
              <a:t>how we access the data</a:t>
            </a:r>
            <a:r>
              <a:rPr lang="en-US" dirty="0"/>
              <a:t>.</a:t>
            </a:r>
          </a:p>
          <a:p>
            <a:pPr marL="0" indent="0">
              <a:buNone/>
            </a:pPr>
            <a:endParaRPr lang="en-US" sz="2400" b="1" dirty="0"/>
          </a:p>
          <a:p>
            <a:pPr marL="0" indent="0">
              <a:buNone/>
            </a:pPr>
            <a:r>
              <a:rPr lang="en-US" sz="2400" b="1" dirty="0"/>
              <a:t>Note: </a:t>
            </a:r>
            <a:r>
              <a:rPr lang="en-US" sz="2400" dirty="0"/>
              <a:t>The only scenario we cannot embed is when data exceeds 16 MB and we need to put it in separate collection.</a:t>
            </a:r>
            <a:endParaRPr lang="en-US" sz="3200" dirty="0"/>
          </a:p>
        </p:txBody>
      </p:sp>
      <p:sp>
        <p:nvSpPr>
          <p:cNvPr id="4" name="Slide Number Placeholder 3">
            <a:extLst>
              <a:ext uri="{FF2B5EF4-FFF2-40B4-BE49-F238E27FC236}">
                <a16:creationId xmlns:a16="http://schemas.microsoft.com/office/drawing/2014/main" id="{0F39EEFC-6BD6-4663-A8A2-FFC435D4B506}"/>
              </a:ext>
            </a:extLst>
          </p:cNvPr>
          <p:cNvSpPr>
            <a:spLocks noGrp="1"/>
          </p:cNvSpPr>
          <p:nvPr>
            <p:ph type="sldNum" sz="quarter" idx="12"/>
          </p:nvPr>
        </p:nvSpPr>
        <p:spPr/>
        <p:txBody>
          <a:bodyPr/>
          <a:lstStyle/>
          <a:p>
            <a:fld id="{8A8A7D68-7806-41C0-A50B-13413955851C}" type="slidenum">
              <a:rPr lang="en-US" smtClean="0"/>
              <a:t>51</a:t>
            </a:fld>
            <a:endParaRPr lang="en-US"/>
          </a:p>
        </p:txBody>
      </p:sp>
    </p:spTree>
    <p:extLst>
      <p:ext uri="{BB962C8B-B14F-4D97-AF65-F5344CB8AC3E}">
        <p14:creationId xmlns:p14="http://schemas.microsoft.com/office/powerpoint/2010/main" val="176887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Third Normal Form</a:t>
            </a:r>
          </a:p>
        </p:txBody>
      </p:sp>
      <p:sp>
        <p:nvSpPr>
          <p:cNvPr id="3" name="Content Placeholder 2"/>
          <p:cNvSpPr>
            <a:spLocks noGrp="1"/>
          </p:cNvSpPr>
          <p:nvPr>
            <p:ph idx="1"/>
          </p:nvPr>
        </p:nvSpPr>
        <p:spPr>
          <a:xfrm>
            <a:off x="838200" y="3708398"/>
            <a:ext cx="10515600" cy="1540933"/>
          </a:xfrm>
        </p:spPr>
        <p:txBody>
          <a:bodyPr/>
          <a:lstStyle/>
          <a:p>
            <a:pPr lvl="1"/>
            <a:r>
              <a:rPr lang="en-US" dirty="0"/>
              <a:t>DB should be free of modification</a:t>
            </a:r>
          </a:p>
          <a:p>
            <a:pPr lvl="1"/>
            <a:r>
              <a:rPr lang="en-US" dirty="0"/>
              <a:t>Minimize the redesign when extending</a:t>
            </a:r>
          </a:p>
          <a:p>
            <a:pPr lvl="1"/>
            <a:r>
              <a:rPr lang="en-US" dirty="0"/>
              <a:t>Avoid any bias toward any particular </a:t>
            </a:r>
            <a:r>
              <a:rPr lang="en-US" b="1" dirty="0"/>
              <a:t>access pattern</a:t>
            </a:r>
          </a:p>
        </p:txBody>
      </p:sp>
      <p:graphicFrame>
        <p:nvGraphicFramePr>
          <p:cNvPr id="4" name="Table 3"/>
          <p:cNvGraphicFramePr>
            <a:graphicFrameLocks noGrp="1"/>
          </p:cNvGraphicFramePr>
          <p:nvPr/>
        </p:nvGraphicFramePr>
        <p:xfrm>
          <a:off x="838200" y="1808850"/>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066313523"/>
                    </a:ext>
                  </a:extLst>
                </a:gridCol>
                <a:gridCol w="2103120">
                  <a:extLst>
                    <a:ext uri="{9D8B030D-6E8A-4147-A177-3AD203B41FA5}">
                      <a16:colId xmlns:a16="http://schemas.microsoft.com/office/drawing/2014/main" val="480487379"/>
                    </a:ext>
                  </a:extLst>
                </a:gridCol>
                <a:gridCol w="2103120">
                  <a:extLst>
                    <a:ext uri="{9D8B030D-6E8A-4147-A177-3AD203B41FA5}">
                      <a16:colId xmlns:a16="http://schemas.microsoft.com/office/drawing/2014/main" val="4063996622"/>
                    </a:ext>
                  </a:extLst>
                </a:gridCol>
                <a:gridCol w="2103120">
                  <a:extLst>
                    <a:ext uri="{9D8B030D-6E8A-4147-A177-3AD203B41FA5}">
                      <a16:colId xmlns:a16="http://schemas.microsoft.com/office/drawing/2014/main" val="4053074294"/>
                    </a:ext>
                  </a:extLst>
                </a:gridCol>
                <a:gridCol w="2103120">
                  <a:extLst>
                    <a:ext uri="{9D8B030D-6E8A-4147-A177-3AD203B41FA5}">
                      <a16:colId xmlns:a16="http://schemas.microsoft.com/office/drawing/2014/main" val="1727945640"/>
                    </a:ext>
                  </a:extLst>
                </a:gridCol>
              </a:tblGrid>
              <a:tr h="370840">
                <a:tc>
                  <a:txBody>
                    <a:bodyPr/>
                    <a:lstStyle/>
                    <a:p>
                      <a:r>
                        <a:rPr lang="en-US" dirty="0" err="1"/>
                        <a:t>Post_id</a:t>
                      </a:r>
                      <a:endParaRPr lang="en-US" dirty="0"/>
                    </a:p>
                  </a:txBody>
                  <a:tcPr/>
                </a:tc>
                <a:tc>
                  <a:txBody>
                    <a:bodyPr/>
                    <a:lstStyle/>
                    <a:p>
                      <a:r>
                        <a:rPr lang="en-US" dirty="0"/>
                        <a:t>Title</a:t>
                      </a:r>
                    </a:p>
                  </a:txBody>
                  <a:tcPr/>
                </a:tc>
                <a:tc>
                  <a:txBody>
                    <a:bodyPr/>
                    <a:lstStyle/>
                    <a:p>
                      <a:r>
                        <a:rPr lang="en-US" dirty="0"/>
                        <a:t>Body</a:t>
                      </a:r>
                    </a:p>
                  </a:txBody>
                  <a:tcPr/>
                </a:tc>
                <a:tc>
                  <a:txBody>
                    <a:bodyPr/>
                    <a:lstStyle/>
                    <a:p>
                      <a:r>
                        <a:rPr lang="en-US" dirty="0"/>
                        <a:t>Author</a:t>
                      </a:r>
                    </a:p>
                  </a:txBody>
                  <a:tcPr/>
                </a:tc>
                <a:tc>
                  <a:txBody>
                    <a:bodyPr/>
                    <a:lstStyle/>
                    <a:p>
                      <a:r>
                        <a:rPr lang="en-US" dirty="0" err="1"/>
                        <a:t>Author_email</a:t>
                      </a:r>
                      <a:endParaRPr lang="en-US" dirty="0"/>
                    </a:p>
                  </a:txBody>
                  <a:tcPr/>
                </a:tc>
                <a:extLst>
                  <a:ext uri="{0D108BD9-81ED-4DB2-BD59-A6C34878D82A}">
                    <a16:rowId xmlns:a16="http://schemas.microsoft.com/office/drawing/2014/main" val="3075273494"/>
                  </a:ext>
                </a:extLst>
              </a:tr>
              <a:tr h="370840">
                <a:tc>
                  <a:txBody>
                    <a:bodyPr/>
                    <a:lstStyle/>
                    <a:p>
                      <a:r>
                        <a:rPr lang="en-US" dirty="0"/>
                        <a:t>1</a:t>
                      </a:r>
                    </a:p>
                  </a:txBody>
                  <a:tcPr/>
                </a:tc>
                <a:tc>
                  <a:txBody>
                    <a:bodyPr/>
                    <a:lstStyle/>
                    <a:p>
                      <a:r>
                        <a:rPr lang="en-US" dirty="0"/>
                        <a:t>Post1</a:t>
                      </a:r>
                    </a:p>
                  </a:txBody>
                  <a:tcPr/>
                </a:tc>
                <a:tc>
                  <a:txBody>
                    <a:bodyPr/>
                    <a:lstStyle/>
                    <a:p>
                      <a:r>
                        <a:rPr lang="en-US" dirty="0"/>
                        <a:t>Body1</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3469118284"/>
                  </a:ext>
                </a:extLst>
              </a:tr>
              <a:tr h="370840">
                <a:tc>
                  <a:txBody>
                    <a:bodyPr/>
                    <a:lstStyle/>
                    <a:p>
                      <a:r>
                        <a:rPr lang="en-US" dirty="0"/>
                        <a:t>2</a:t>
                      </a:r>
                    </a:p>
                  </a:txBody>
                  <a:tcPr/>
                </a:tc>
                <a:tc>
                  <a:txBody>
                    <a:bodyPr/>
                    <a:lstStyle/>
                    <a:p>
                      <a:r>
                        <a:rPr lang="en-US" dirty="0"/>
                        <a:t>Post2</a:t>
                      </a:r>
                    </a:p>
                  </a:txBody>
                  <a:tcPr/>
                </a:tc>
                <a:tc>
                  <a:txBody>
                    <a:bodyPr/>
                    <a:lstStyle/>
                    <a:p>
                      <a:r>
                        <a:rPr lang="en-US" dirty="0"/>
                        <a:t>Body2</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2892855999"/>
                  </a:ext>
                </a:extLst>
              </a:tr>
              <a:tr h="370840">
                <a:tc>
                  <a:txBody>
                    <a:bodyPr/>
                    <a:lstStyle/>
                    <a:p>
                      <a:r>
                        <a:rPr lang="en-US" dirty="0"/>
                        <a:t>3</a:t>
                      </a:r>
                    </a:p>
                  </a:txBody>
                  <a:tcPr/>
                </a:tc>
                <a:tc>
                  <a:txBody>
                    <a:bodyPr/>
                    <a:lstStyle/>
                    <a:p>
                      <a:r>
                        <a:rPr lang="en-US" dirty="0"/>
                        <a:t>Post3</a:t>
                      </a:r>
                    </a:p>
                  </a:txBody>
                  <a:tcPr/>
                </a:tc>
                <a:tc>
                  <a:txBody>
                    <a:bodyPr/>
                    <a:lstStyle/>
                    <a:p>
                      <a:r>
                        <a:rPr lang="en-US" dirty="0"/>
                        <a:t>Body3</a:t>
                      </a:r>
                    </a:p>
                  </a:txBody>
                  <a:tcPr/>
                </a:tc>
                <a:tc>
                  <a:txBody>
                    <a:bodyPr/>
                    <a:lstStyle/>
                    <a:p>
                      <a:r>
                        <a:rPr lang="en-US" dirty="0"/>
                        <a:t>Author2</a:t>
                      </a:r>
                    </a:p>
                  </a:txBody>
                  <a:tcPr/>
                </a:tc>
                <a:tc>
                  <a:txBody>
                    <a:bodyPr/>
                    <a:lstStyle/>
                    <a:p>
                      <a:r>
                        <a:rPr lang="en-US" dirty="0">
                          <a:hlinkClick r:id="rId4"/>
                        </a:rPr>
                        <a:t>auth2@gmail.com</a:t>
                      </a:r>
                      <a:endParaRPr lang="en-US" dirty="0"/>
                    </a:p>
                  </a:txBody>
                  <a:tcPr/>
                </a:tc>
                <a:extLst>
                  <a:ext uri="{0D108BD9-81ED-4DB2-BD59-A6C34878D82A}">
                    <a16:rowId xmlns:a16="http://schemas.microsoft.com/office/drawing/2014/main" val="1231606727"/>
                  </a:ext>
                </a:extLst>
              </a:tr>
            </a:tbl>
          </a:graphicData>
        </a:graphic>
      </p:graphicFrame>
      <p:sp>
        <p:nvSpPr>
          <p:cNvPr id="5" name="TextBox 4"/>
          <p:cNvSpPr txBox="1"/>
          <p:nvPr/>
        </p:nvSpPr>
        <p:spPr>
          <a:xfrm>
            <a:off x="8923021" y="4188191"/>
            <a:ext cx="2430779" cy="1477328"/>
          </a:xfrm>
          <a:prstGeom prst="rect">
            <a:avLst/>
          </a:prstGeom>
          <a:solidFill>
            <a:schemeClr val="bg2"/>
          </a:solidFill>
        </p:spPr>
        <p:txBody>
          <a:bodyPr wrap="square" rtlCol="0">
            <a:spAutoFit/>
          </a:bodyPr>
          <a:lstStyle/>
          <a:p>
            <a:r>
              <a:rPr lang="en-US" dirty="0"/>
              <a:t>In case we want to change the email address of the author we will need to update many records!</a:t>
            </a:r>
          </a:p>
        </p:txBody>
      </p:sp>
      <p:cxnSp>
        <p:nvCxnSpPr>
          <p:cNvPr id="7" name="Straight Arrow Connector 6"/>
          <p:cNvCxnSpPr>
            <a:endCxn id="5" idx="0"/>
          </p:cNvCxnSpPr>
          <p:nvPr/>
        </p:nvCxnSpPr>
        <p:spPr>
          <a:xfrm flipH="1">
            <a:off x="10138411" y="3292210"/>
            <a:ext cx="207856" cy="89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7692" y="3708398"/>
            <a:ext cx="476616" cy="36565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354" y="4074052"/>
            <a:ext cx="476616" cy="36565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8683" y="4529662"/>
            <a:ext cx="380252" cy="380252"/>
          </a:xfrm>
          <a:prstGeom prst="rect">
            <a:avLst/>
          </a:prstGeom>
        </p:spPr>
      </p:pic>
      <p:sp>
        <p:nvSpPr>
          <p:cNvPr id="6" name="Curved Down Arrow 5"/>
          <p:cNvSpPr/>
          <p:nvPr/>
        </p:nvSpPr>
        <p:spPr>
          <a:xfrm flipH="1">
            <a:off x="8483174" y="747709"/>
            <a:ext cx="1655235" cy="1002059"/>
          </a:xfrm>
          <a:prstGeom prst="curvedDownArrow">
            <a:avLst>
              <a:gd name="adj1" fmla="val 12253"/>
              <a:gd name="adj2" fmla="val 2878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10">
            <a:extLst>
              <a:ext uri="{FF2B5EF4-FFF2-40B4-BE49-F238E27FC236}">
                <a16:creationId xmlns:a16="http://schemas.microsoft.com/office/drawing/2014/main" id="{70072627-56C1-445F-AFD7-4857ABE51001}"/>
              </a:ext>
            </a:extLst>
          </p:cNvPr>
          <p:cNvSpPr>
            <a:spLocks noGrp="1"/>
          </p:cNvSpPr>
          <p:nvPr>
            <p:ph type="sldNum" sz="quarter" idx="12"/>
          </p:nvPr>
        </p:nvSpPr>
        <p:spPr/>
        <p:txBody>
          <a:bodyPr/>
          <a:lstStyle/>
          <a:p>
            <a:fld id="{8A8A7D68-7806-41C0-A50B-13413955851C}" type="slidenum">
              <a:rPr lang="en-US" smtClean="0"/>
              <a:t>52</a:t>
            </a:fld>
            <a:endParaRPr lang="en-US"/>
          </a:p>
        </p:txBody>
      </p:sp>
    </p:spTree>
    <p:extLst>
      <p:ext uri="{BB962C8B-B14F-4D97-AF65-F5344CB8AC3E}">
        <p14:creationId xmlns:p14="http://schemas.microsoft.com/office/powerpoint/2010/main" val="1317317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6" name="Rectangle 5"/>
          <p:cNvSpPr/>
          <p:nvPr/>
        </p:nvSpPr>
        <p:spPr>
          <a:xfrm>
            <a:off x="838200" y="1882829"/>
            <a:ext cx="1793630" cy="16705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title,</a:t>
            </a:r>
          </a:p>
          <a:p>
            <a:r>
              <a:rPr lang="en-US" sz="1600" dirty="0">
                <a:latin typeface="Consolas" panose="020B0609020204030204" pitchFamily="49" charset="0"/>
                <a:cs typeface="Courier New" panose="02070309020205020404" pitchFamily="49" charset="0"/>
              </a:rPr>
              <a:t>body,	</a:t>
            </a:r>
          </a:p>
          <a:p>
            <a:r>
              <a:rPr lang="en-US" sz="1600" dirty="0" err="1">
                <a:latin typeface="Consolas" panose="020B0609020204030204" pitchFamily="49" charset="0"/>
                <a:cs typeface="Courier New" panose="02070309020205020404" pitchFamily="49" charset="0"/>
              </a:rPr>
              <a:t>shares_no</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date }</a:t>
            </a:r>
          </a:p>
        </p:txBody>
      </p:sp>
      <p:sp>
        <p:nvSpPr>
          <p:cNvPr id="7" name="Rectangle 6"/>
          <p:cNvSpPr/>
          <p:nvPr/>
        </p:nvSpPr>
        <p:spPr>
          <a:xfrm>
            <a:off x="812830" y="4114841"/>
            <a:ext cx="1818999" cy="149334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a:p>
            <a:r>
              <a:rPr lang="en-US" sz="1600" dirty="0" err="1">
                <a:latin typeface="Consolas" panose="020B0609020204030204" pitchFamily="49" charset="0"/>
                <a:cs typeface="Courier New" panose="02070309020205020404" pitchFamily="49" charset="0"/>
              </a:rPr>
              <a:t>post_id</a:t>
            </a:r>
            <a:endParaRPr lang="en-US" sz="1600" dirty="0">
              <a:latin typeface="Consolas" panose="020B0609020204030204" pitchFamily="49" charset="0"/>
              <a:cs typeface="Courier New" panose="02070309020205020404" pitchFamily="49" charset="0"/>
            </a:endParaRPr>
          </a:p>
          <a:p>
            <a:r>
              <a:rPr lang="en-US" sz="1600" dirty="0" err="1">
                <a:latin typeface="Consolas" panose="020B0609020204030204" pitchFamily="49" charset="0"/>
                <a:cs typeface="Courier New" panose="02070309020205020404" pitchFamily="49" charset="0"/>
              </a:rPr>
              <a:t>comment_text</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order }</a:t>
            </a:r>
          </a:p>
        </p:txBody>
      </p:sp>
      <p:sp>
        <p:nvSpPr>
          <p:cNvPr id="8" name="Rectangle 7"/>
          <p:cNvSpPr/>
          <p:nvPr/>
        </p:nvSpPr>
        <p:spPr>
          <a:xfrm>
            <a:off x="838200" y="1461164"/>
            <a:ext cx="817853" cy="369332"/>
          </a:xfrm>
          <a:prstGeom prst="rect">
            <a:avLst/>
          </a:prstGeom>
        </p:spPr>
        <p:txBody>
          <a:bodyPr wrap="none">
            <a:spAutoFit/>
          </a:bodyPr>
          <a:lstStyle/>
          <a:p>
            <a:r>
              <a:rPr lang="en-US" dirty="0">
                <a:latin typeface="Consolas" panose="020B0609020204030204" pitchFamily="49" charset="0"/>
              </a:rPr>
              <a:t>Posts</a:t>
            </a:r>
          </a:p>
        </p:txBody>
      </p:sp>
      <p:sp>
        <p:nvSpPr>
          <p:cNvPr id="9" name="Rectangle 8"/>
          <p:cNvSpPr/>
          <p:nvPr/>
        </p:nvSpPr>
        <p:spPr>
          <a:xfrm>
            <a:off x="812831" y="3693176"/>
            <a:ext cx="1197764" cy="369332"/>
          </a:xfrm>
          <a:prstGeom prst="rect">
            <a:avLst/>
          </a:prstGeom>
        </p:spPr>
        <p:txBody>
          <a:bodyPr wrap="none">
            <a:spAutoFit/>
          </a:bodyPr>
          <a:lstStyle/>
          <a:p>
            <a:r>
              <a:rPr lang="en-US" dirty="0">
                <a:latin typeface="Consolas" panose="020B0609020204030204" pitchFamily="49" charset="0"/>
              </a:rPr>
              <a:t>comments</a:t>
            </a:r>
          </a:p>
        </p:txBody>
      </p:sp>
      <p:sp>
        <p:nvSpPr>
          <p:cNvPr id="12" name="Rectangle 11"/>
          <p:cNvSpPr/>
          <p:nvPr/>
        </p:nvSpPr>
        <p:spPr>
          <a:xfrm>
            <a:off x="2969048" y="1904824"/>
            <a:ext cx="1793630" cy="123019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a:latin typeface="Consolas" panose="020B0609020204030204" pitchFamily="49" charset="0"/>
                <a:cs typeface="Courier New" panose="02070309020205020404" pitchFamily="49" charset="0"/>
              </a:rPr>
              <a:t>name,</a:t>
            </a:r>
          </a:p>
          <a:p>
            <a:r>
              <a:rPr lang="en-US" sz="1600" dirty="0">
                <a:latin typeface="Consolas" panose="020B0609020204030204" pitchFamily="49" charset="0"/>
                <a:cs typeface="Courier New" panose="02070309020205020404" pitchFamily="49" charset="0"/>
              </a:rPr>
              <a:t>email,</a:t>
            </a:r>
          </a:p>
          <a:p>
            <a:r>
              <a:rPr lang="en-US" sz="1600" dirty="0">
                <a:latin typeface="Consolas" panose="020B0609020204030204" pitchFamily="49" charset="0"/>
                <a:cs typeface="Courier New" panose="02070309020205020404" pitchFamily="49" charset="0"/>
              </a:rPr>
              <a:t>password }</a:t>
            </a:r>
          </a:p>
        </p:txBody>
      </p:sp>
      <p:sp>
        <p:nvSpPr>
          <p:cNvPr id="13" name="Rectangle 12"/>
          <p:cNvSpPr/>
          <p:nvPr/>
        </p:nvSpPr>
        <p:spPr>
          <a:xfrm>
            <a:off x="2906404" y="1417258"/>
            <a:ext cx="817853" cy="369332"/>
          </a:xfrm>
          <a:prstGeom prst="rect">
            <a:avLst/>
          </a:prstGeom>
        </p:spPr>
        <p:txBody>
          <a:bodyPr wrap="none">
            <a:spAutoFit/>
          </a:bodyPr>
          <a:lstStyle/>
          <a:p>
            <a:r>
              <a:rPr lang="en-US" dirty="0">
                <a:latin typeface="Consolas" panose="020B0609020204030204" pitchFamily="49" charset="0"/>
              </a:rPr>
              <a:t>users</a:t>
            </a:r>
          </a:p>
        </p:txBody>
      </p:sp>
      <p:sp>
        <p:nvSpPr>
          <p:cNvPr id="14" name="Rectangle 13"/>
          <p:cNvSpPr/>
          <p:nvPr/>
        </p:nvSpPr>
        <p:spPr>
          <a:xfrm>
            <a:off x="3017366" y="4107977"/>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post_id</a:t>
            </a:r>
            <a:r>
              <a:rPr lang="en-US" sz="1600" dirty="0">
                <a:latin typeface="Consolas" panose="020B0609020204030204" pitchFamily="49" charset="0"/>
                <a:cs typeface="Courier New" panose="02070309020205020404" pitchFamily="49" charset="0"/>
              </a:rPr>
              <a:t>,</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p:txBody>
      </p:sp>
      <p:sp>
        <p:nvSpPr>
          <p:cNvPr id="15" name="Rectangle 14"/>
          <p:cNvSpPr/>
          <p:nvPr/>
        </p:nvSpPr>
        <p:spPr>
          <a:xfrm>
            <a:off x="3017366" y="3642377"/>
            <a:ext cx="1451038" cy="369332"/>
          </a:xfrm>
          <a:prstGeom prst="rect">
            <a:avLst/>
          </a:prstGeom>
        </p:spPr>
        <p:txBody>
          <a:bodyPr wrap="none">
            <a:spAutoFit/>
          </a:bodyPr>
          <a:lstStyle/>
          <a:p>
            <a:r>
              <a:rPr lang="en-US" dirty="0" err="1">
                <a:latin typeface="Consolas" panose="020B0609020204030204" pitchFamily="49" charset="0"/>
              </a:rPr>
              <a:t>post_likes</a:t>
            </a:r>
            <a:endParaRPr lang="en-US" dirty="0">
              <a:latin typeface="Consolas" panose="020B0609020204030204" pitchFamily="49" charset="0"/>
            </a:endParaRPr>
          </a:p>
        </p:txBody>
      </p:sp>
      <p:sp>
        <p:nvSpPr>
          <p:cNvPr id="16" name="TextBox 15"/>
          <p:cNvSpPr txBox="1"/>
          <p:nvPr/>
        </p:nvSpPr>
        <p:spPr>
          <a:xfrm>
            <a:off x="5745122" y="5542493"/>
            <a:ext cx="5608678" cy="923330"/>
          </a:xfrm>
          <a:prstGeom prst="rect">
            <a:avLst/>
          </a:prstGeom>
          <a:solidFill>
            <a:schemeClr val="bg2"/>
          </a:solidFill>
        </p:spPr>
        <p:txBody>
          <a:bodyPr wrap="square" rtlCol="0">
            <a:spAutoFit/>
          </a:bodyPr>
          <a:lstStyle/>
          <a:p>
            <a:r>
              <a:rPr lang="en-US" dirty="0"/>
              <a:t>Remember that we don’t have constrains, so this design will not work as we need to perform too much work (4 joins) in the code to retrieve our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078" y="1560710"/>
            <a:ext cx="5613722" cy="3541853"/>
          </a:xfrm>
          <a:prstGeom prst="rect">
            <a:avLst/>
          </a:prstGeom>
        </p:spPr>
      </p:pic>
      <p:sp>
        <p:nvSpPr>
          <p:cNvPr id="3" name="Slide Number Placeholder 2">
            <a:extLst>
              <a:ext uri="{FF2B5EF4-FFF2-40B4-BE49-F238E27FC236}">
                <a16:creationId xmlns:a16="http://schemas.microsoft.com/office/drawing/2014/main" id="{371F9708-D5AD-4759-9D18-A29F1402EC2F}"/>
              </a:ext>
            </a:extLst>
          </p:cNvPr>
          <p:cNvSpPr>
            <a:spLocks noGrp="1"/>
          </p:cNvSpPr>
          <p:nvPr>
            <p:ph type="sldNum" sz="quarter" idx="12"/>
          </p:nvPr>
        </p:nvSpPr>
        <p:spPr/>
        <p:txBody>
          <a:bodyPr/>
          <a:lstStyle/>
          <a:p>
            <a:fld id="{8A8A7D68-7806-41C0-A50B-13413955851C}" type="slidenum">
              <a:rPr lang="en-US" smtClean="0"/>
              <a:t>53</a:t>
            </a:fld>
            <a:endParaRPr lang="en-US"/>
          </a:p>
        </p:txBody>
      </p:sp>
    </p:spTree>
    <p:extLst>
      <p:ext uri="{BB962C8B-B14F-4D97-AF65-F5344CB8AC3E}">
        <p14:creationId xmlns:p14="http://schemas.microsoft.com/office/powerpoint/2010/main" val="1126429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16" name="TextBox 15"/>
          <p:cNvSpPr txBox="1"/>
          <p:nvPr/>
        </p:nvSpPr>
        <p:spPr>
          <a:xfrm>
            <a:off x="838200" y="5542493"/>
            <a:ext cx="10515600" cy="646331"/>
          </a:xfrm>
          <a:prstGeom prst="rect">
            <a:avLst/>
          </a:prstGeom>
          <a:solidFill>
            <a:schemeClr val="bg2"/>
          </a:solidFill>
        </p:spPr>
        <p:txBody>
          <a:bodyPr wrap="square" rtlCol="0">
            <a:spAutoFit/>
          </a:bodyPr>
          <a:lstStyle/>
          <a:p>
            <a:r>
              <a:rPr lang="en-US" dirty="0"/>
              <a:t>This design is optimized for data access pattern so we can access the information much faster with 1 query. Especially that there is no need for data to be updated later.</a:t>
            </a:r>
          </a:p>
        </p:txBody>
      </p:sp>
      <p:sp>
        <p:nvSpPr>
          <p:cNvPr id="3" name="Rectangle 2"/>
          <p:cNvSpPr/>
          <p:nvPr/>
        </p:nvSpPr>
        <p:spPr>
          <a:xfrm>
            <a:off x="838200" y="1690688"/>
            <a:ext cx="4906922" cy="3416320"/>
          </a:xfrm>
          <a:prstGeom prst="rect">
            <a:avLst/>
          </a:prstGeom>
          <a:solidFill>
            <a:schemeClr val="tx2">
              <a:lumMod val="60000"/>
              <a:lumOff val="40000"/>
            </a:schemeClr>
          </a:solidFill>
        </p:spPr>
        <p:txBody>
          <a:bodyPr wrap="square">
            <a:spAutoFit/>
          </a:bodyPr>
          <a:lstStyle/>
          <a:p>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_id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objectId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 use it as ID </a:t>
            </a:r>
          </a:p>
          <a:p>
            <a:r>
              <a:rPr lang="en-US" dirty="0">
                <a:solidFill>
                  <a:schemeClr val="bg1"/>
                </a:solidFill>
                <a:latin typeface="Consolas" panose="020B0609020204030204" pitchFamily="49" charset="0"/>
              </a:rPr>
              <a:t>  title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body</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shares_no</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0</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date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comments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'user3'</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 likes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a:t>
            </a:r>
            <a:endParaRPr lang="en-US" dirty="0">
              <a:solidFill>
                <a:schemeClr val="bg1"/>
              </a:solidFill>
              <a:effectLst/>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706" y="1565155"/>
            <a:ext cx="5613722" cy="3541853"/>
          </a:xfrm>
          <a:prstGeom prst="rect">
            <a:avLst/>
          </a:prstGeom>
        </p:spPr>
      </p:pic>
      <p:sp>
        <p:nvSpPr>
          <p:cNvPr id="4" name="Slide Number Placeholder 3">
            <a:extLst>
              <a:ext uri="{FF2B5EF4-FFF2-40B4-BE49-F238E27FC236}">
                <a16:creationId xmlns:a16="http://schemas.microsoft.com/office/drawing/2014/main" id="{326A662C-4A3E-4A23-9476-22D77BFD0BFB}"/>
              </a:ext>
            </a:extLst>
          </p:cNvPr>
          <p:cNvSpPr>
            <a:spLocks noGrp="1"/>
          </p:cNvSpPr>
          <p:nvPr>
            <p:ph type="sldNum" sz="quarter" idx="12"/>
          </p:nvPr>
        </p:nvSpPr>
        <p:spPr/>
        <p:txBody>
          <a:bodyPr/>
          <a:lstStyle/>
          <a:p>
            <a:fld id="{8A8A7D68-7806-41C0-A50B-13413955851C}" type="slidenum">
              <a:rPr lang="en-US" smtClean="0"/>
              <a:t>54</a:t>
            </a:fld>
            <a:endParaRPr lang="en-US"/>
          </a:p>
        </p:txBody>
      </p:sp>
    </p:spTree>
    <p:extLst>
      <p:ext uri="{BB962C8B-B14F-4D97-AF65-F5344CB8AC3E}">
        <p14:creationId xmlns:p14="http://schemas.microsoft.com/office/powerpoint/2010/main" val="521529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Transactions vs Atomic Operations</a:t>
            </a:r>
          </a:p>
        </p:txBody>
      </p:sp>
      <p:sp>
        <p:nvSpPr>
          <p:cNvPr id="3" name="Content Placeholder 2"/>
          <p:cNvSpPr>
            <a:spLocks noGrp="1"/>
          </p:cNvSpPr>
          <p:nvPr>
            <p:ph idx="1"/>
          </p:nvPr>
        </p:nvSpPr>
        <p:spPr/>
        <p:txBody>
          <a:bodyPr/>
          <a:lstStyle/>
          <a:p>
            <a:r>
              <a:rPr lang="en-US" dirty="0"/>
              <a:t>In the world of </a:t>
            </a:r>
            <a:r>
              <a:rPr lang="en-US" b="1" dirty="0"/>
              <a:t>relational DB</a:t>
            </a:r>
            <a:r>
              <a:rPr lang="en-US" dirty="0"/>
              <a:t>, our data is usually located in many tables, so in order to update something, we will need to access all these tables and perform the update on all of them in one </a:t>
            </a:r>
            <a:r>
              <a:rPr lang="en-US" b="1" dirty="0"/>
              <a:t>Transaction</a:t>
            </a:r>
            <a:r>
              <a:rPr lang="en-US" dirty="0"/>
              <a:t>.</a:t>
            </a:r>
          </a:p>
          <a:p>
            <a:r>
              <a:rPr lang="en-US" dirty="0"/>
              <a:t>In </a:t>
            </a:r>
            <a:r>
              <a:rPr lang="en-US" b="1" dirty="0"/>
              <a:t>MongoDB</a:t>
            </a:r>
            <a:r>
              <a:rPr lang="en-US" dirty="0"/>
              <a:t>, our data is usually located in one document, and because most operations are </a:t>
            </a:r>
            <a:r>
              <a:rPr lang="en-US" b="1" dirty="0"/>
              <a:t>Atomic</a:t>
            </a:r>
            <a:r>
              <a:rPr lang="en-US" dirty="0"/>
              <a:t>, we accomplish the same thing without the need for transactions.</a:t>
            </a:r>
          </a:p>
          <a:p>
            <a:r>
              <a:rPr lang="en-US" dirty="0"/>
              <a:t>Try to restructure your design to use </a:t>
            </a:r>
            <a:r>
              <a:rPr lang="en-US" b="1" dirty="0"/>
              <a:t>less documents as possible </a:t>
            </a:r>
            <a:r>
              <a:rPr lang="en-US" dirty="0"/>
              <a:t>(with one document we guarantee Atomic operations)</a:t>
            </a:r>
          </a:p>
          <a:p>
            <a:endParaRPr lang="en-US" dirty="0"/>
          </a:p>
        </p:txBody>
      </p:sp>
      <p:sp>
        <p:nvSpPr>
          <p:cNvPr id="4" name="Slide Number Placeholder 3">
            <a:extLst>
              <a:ext uri="{FF2B5EF4-FFF2-40B4-BE49-F238E27FC236}">
                <a16:creationId xmlns:a16="http://schemas.microsoft.com/office/drawing/2014/main" id="{C99169B8-1B3C-43C0-A6EF-4A12107FBF03}"/>
              </a:ext>
            </a:extLst>
          </p:cNvPr>
          <p:cNvSpPr>
            <a:spLocks noGrp="1"/>
          </p:cNvSpPr>
          <p:nvPr>
            <p:ph type="sldNum" sz="quarter" idx="12"/>
          </p:nvPr>
        </p:nvSpPr>
        <p:spPr/>
        <p:txBody>
          <a:bodyPr/>
          <a:lstStyle/>
          <a:p>
            <a:fld id="{8A8A7D68-7806-41C0-A50B-13413955851C}" type="slidenum">
              <a:rPr lang="en-US" smtClean="0"/>
              <a:t>55</a:t>
            </a:fld>
            <a:endParaRPr lang="en-US"/>
          </a:p>
        </p:txBody>
      </p:sp>
    </p:spTree>
    <p:extLst>
      <p:ext uri="{BB962C8B-B14F-4D97-AF65-F5344CB8AC3E}">
        <p14:creationId xmlns:p14="http://schemas.microsoft.com/office/powerpoint/2010/main" val="136319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To embed or not to embed</a:t>
            </a:r>
          </a:p>
        </p:txBody>
      </p:sp>
      <p:sp>
        <p:nvSpPr>
          <p:cNvPr id="3" name="Content Placeholder 2"/>
          <p:cNvSpPr>
            <a:spLocks noGrp="1"/>
          </p:cNvSpPr>
          <p:nvPr>
            <p:ph idx="1"/>
          </p:nvPr>
        </p:nvSpPr>
        <p:spPr>
          <a:xfrm>
            <a:off x="838199" y="1690687"/>
            <a:ext cx="5715001" cy="5167313"/>
          </a:xfrm>
        </p:spPr>
        <p:txBody>
          <a:bodyPr>
            <a:normAutofit/>
          </a:bodyPr>
          <a:lstStyle/>
          <a:p>
            <a:pPr marL="0" indent="0">
              <a:buNone/>
            </a:pPr>
            <a:r>
              <a:rPr lang="en-US" b="1" dirty="0"/>
              <a:t>One-to-One relation</a:t>
            </a:r>
          </a:p>
          <a:p>
            <a:pPr lvl="1"/>
            <a:r>
              <a:rPr lang="en-US" dirty="0"/>
              <a:t>Linking is fine</a:t>
            </a:r>
          </a:p>
          <a:p>
            <a:pPr lvl="1"/>
            <a:r>
              <a:rPr lang="en-US" dirty="0"/>
              <a:t>Embed in either sides is fine</a:t>
            </a:r>
          </a:p>
          <a:p>
            <a:pPr lvl="1"/>
            <a:r>
              <a:rPr lang="en-US" dirty="0"/>
              <a:t>Embed in two side is fine</a:t>
            </a:r>
          </a:p>
          <a:p>
            <a:pPr marL="0" indent="0">
              <a:buNone/>
            </a:pPr>
            <a:r>
              <a:rPr lang="en-US" b="1" dirty="0"/>
              <a:t>One to Many relation</a:t>
            </a:r>
          </a:p>
          <a:p>
            <a:pPr lvl="1"/>
            <a:r>
              <a:rPr lang="en-US" dirty="0"/>
              <a:t>Use linking when large data and have separate collections</a:t>
            </a:r>
          </a:p>
          <a:p>
            <a:pPr lvl="1"/>
            <a:r>
              <a:rPr lang="en-US" dirty="0"/>
              <a:t>Use Embed when </a:t>
            </a:r>
            <a:r>
              <a:rPr lang="en-US" b="1" dirty="0"/>
              <a:t>One-to-Few</a:t>
            </a:r>
          </a:p>
          <a:p>
            <a:pPr marL="0" indent="0">
              <a:buNone/>
            </a:pPr>
            <a:r>
              <a:rPr lang="en-US" b="1" dirty="0"/>
              <a:t>Many to Many relation</a:t>
            </a:r>
          </a:p>
          <a:p>
            <a:pPr lvl="1"/>
            <a:r>
              <a:rPr lang="en-US" dirty="0"/>
              <a:t>Embed is better with </a:t>
            </a:r>
            <a:r>
              <a:rPr lang="en-US" b="1" dirty="0"/>
              <a:t>Few-to-Few</a:t>
            </a:r>
          </a:p>
          <a:p>
            <a:pPr lvl="1"/>
            <a:r>
              <a:rPr lang="en-US" dirty="0"/>
              <a:t>Linking is better for performance in large data</a:t>
            </a:r>
          </a:p>
          <a:p>
            <a:pPr lvl="1"/>
            <a:endParaRPr lang="en-US" dirty="0"/>
          </a:p>
          <a:p>
            <a:pPr lvl="1"/>
            <a:endParaRPr lang="en-US" dirty="0"/>
          </a:p>
          <a:p>
            <a:endParaRPr lang="en-US" dirty="0"/>
          </a:p>
        </p:txBody>
      </p:sp>
      <p:sp>
        <p:nvSpPr>
          <p:cNvPr id="16" name="TextBox 15"/>
          <p:cNvSpPr txBox="1"/>
          <p:nvPr/>
        </p:nvSpPr>
        <p:spPr>
          <a:xfrm>
            <a:off x="6613598" y="2085478"/>
            <a:ext cx="2403030" cy="923330"/>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employee: resume</a:t>
            </a:r>
          </a:p>
          <a:p>
            <a:r>
              <a:rPr lang="en-US" dirty="0"/>
              <a:t>building: floor plan</a:t>
            </a:r>
          </a:p>
          <a:p>
            <a:r>
              <a:rPr lang="en-US" dirty="0"/>
              <a:t>patient: medical history</a:t>
            </a:r>
          </a:p>
        </p:txBody>
      </p:sp>
      <p:sp>
        <p:nvSpPr>
          <p:cNvPr id="17" name="TextBox 16"/>
          <p:cNvSpPr txBox="1"/>
          <p:nvPr/>
        </p:nvSpPr>
        <p:spPr>
          <a:xfrm>
            <a:off x="6613598" y="3907859"/>
            <a:ext cx="1696105"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city: people</a:t>
            </a:r>
          </a:p>
          <a:p>
            <a:r>
              <a:rPr lang="en-US" dirty="0"/>
              <a:t>post: comments</a:t>
            </a:r>
          </a:p>
        </p:txBody>
      </p:sp>
      <p:sp>
        <p:nvSpPr>
          <p:cNvPr id="18" name="TextBox 17"/>
          <p:cNvSpPr txBox="1"/>
          <p:nvPr/>
        </p:nvSpPr>
        <p:spPr>
          <a:xfrm>
            <a:off x="6626677" y="5421847"/>
            <a:ext cx="1911164"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books: authors</a:t>
            </a:r>
          </a:p>
          <a:p>
            <a:r>
              <a:rPr lang="en-US" dirty="0"/>
              <a:t>students: teachers</a:t>
            </a:r>
          </a:p>
        </p:txBody>
      </p:sp>
      <p:sp>
        <p:nvSpPr>
          <p:cNvPr id="19" name="Right Brace 18"/>
          <p:cNvSpPr/>
          <p:nvPr/>
        </p:nvSpPr>
        <p:spPr>
          <a:xfrm>
            <a:off x="6093905" y="1690687"/>
            <a:ext cx="459296" cy="1712913"/>
          </a:xfrm>
          <a:prstGeom prst="rightBrace">
            <a:avLst>
              <a:gd name="adj1" fmla="val 51039"/>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6093905" y="3499151"/>
            <a:ext cx="459296" cy="146374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a:off x="6093905" y="4962900"/>
            <a:ext cx="459296" cy="168173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9971182" y="2843939"/>
            <a:ext cx="1626891"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The only scenario we cannot embed is when data exceeds 16 MB and we need to put it in separate collection.</a:t>
            </a:r>
          </a:p>
        </p:txBody>
      </p:sp>
      <p:sp>
        <p:nvSpPr>
          <p:cNvPr id="11" name="Right Brace 10"/>
          <p:cNvSpPr/>
          <p:nvPr/>
        </p:nvSpPr>
        <p:spPr>
          <a:xfrm>
            <a:off x="9264257" y="1628563"/>
            <a:ext cx="459296" cy="5016076"/>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323EFEA-0084-48DE-871C-8FB0259906DE}"/>
              </a:ext>
            </a:extLst>
          </p:cNvPr>
          <p:cNvSpPr>
            <a:spLocks noGrp="1"/>
          </p:cNvSpPr>
          <p:nvPr>
            <p:ph type="sldNum" sz="quarter" idx="12"/>
          </p:nvPr>
        </p:nvSpPr>
        <p:spPr/>
        <p:txBody>
          <a:bodyPr/>
          <a:lstStyle/>
          <a:p>
            <a:fld id="{8A8A7D68-7806-41C0-A50B-13413955851C}" type="slidenum">
              <a:rPr lang="en-US" smtClean="0"/>
              <a:t>56</a:t>
            </a:fld>
            <a:endParaRPr lang="en-US"/>
          </a:p>
        </p:txBody>
      </p:sp>
    </p:spTree>
    <p:extLst>
      <p:ext uri="{BB962C8B-B14F-4D97-AF65-F5344CB8AC3E}">
        <p14:creationId xmlns:p14="http://schemas.microsoft.com/office/powerpoint/2010/main" val="3098173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Considerations</a:t>
            </a:r>
          </a:p>
        </p:txBody>
      </p:sp>
      <p:sp>
        <p:nvSpPr>
          <p:cNvPr id="3" name="Content Placeholder 2"/>
          <p:cNvSpPr>
            <a:spLocks noGrp="1"/>
          </p:cNvSpPr>
          <p:nvPr>
            <p:ph idx="1"/>
          </p:nvPr>
        </p:nvSpPr>
        <p:spPr>
          <a:xfrm>
            <a:off x="838200" y="1825625"/>
            <a:ext cx="10515600" cy="4812242"/>
          </a:xfrm>
        </p:spPr>
        <p:txBody>
          <a:bodyPr>
            <a:normAutofit/>
          </a:bodyPr>
          <a:lstStyle/>
          <a:p>
            <a:pPr marL="0" indent="0">
              <a:buNone/>
            </a:pPr>
            <a:r>
              <a:rPr lang="en-US" b="1" dirty="0"/>
              <a:t>Take into considerations the following</a:t>
            </a:r>
          </a:p>
          <a:p>
            <a:pPr lvl="1"/>
            <a:r>
              <a:rPr lang="en-US" dirty="0"/>
              <a:t>Frequently of access and the way you want to access the data</a:t>
            </a:r>
          </a:p>
          <a:p>
            <a:pPr lvl="1"/>
            <a:r>
              <a:rPr lang="en-US" dirty="0"/>
              <a:t>Size of items (16M)</a:t>
            </a:r>
          </a:p>
          <a:p>
            <a:pPr lvl="1"/>
            <a:r>
              <a:rPr lang="en-US" dirty="0"/>
              <a:t>Atomicity of data</a:t>
            </a:r>
          </a:p>
          <a:p>
            <a:pPr marL="0" indent="0">
              <a:buNone/>
            </a:pPr>
            <a:r>
              <a:rPr lang="en-US" b="1" dirty="0"/>
              <a:t>Benefits of Embedding</a:t>
            </a:r>
          </a:p>
          <a:p>
            <a:pPr lvl="1"/>
            <a:r>
              <a:rPr lang="en-US" dirty="0"/>
              <a:t>Improved read performance</a:t>
            </a:r>
          </a:p>
          <a:p>
            <a:pPr lvl="1"/>
            <a:r>
              <a:rPr lang="en-US" dirty="0"/>
              <a:t>One round to the DB</a:t>
            </a:r>
          </a:p>
          <a:p>
            <a:pPr lvl="1"/>
            <a:endParaRPr lang="en-US" dirty="0"/>
          </a:p>
        </p:txBody>
      </p:sp>
      <p:sp>
        <p:nvSpPr>
          <p:cNvPr id="4" name="Slide Number Placeholder 3">
            <a:extLst>
              <a:ext uri="{FF2B5EF4-FFF2-40B4-BE49-F238E27FC236}">
                <a16:creationId xmlns:a16="http://schemas.microsoft.com/office/drawing/2014/main" id="{60D0F4E5-B79E-4653-B536-AB0E3376CA98}"/>
              </a:ext>
            </a:extLst>
          </p:cNvPr>
          <p:cNvSpPr>
            <a:spLocks noGrp="1"/>
          </p:cNvSpPr>
          <p:nvPr>
            <p:ph type="sldNum" sz="quarter" idx="12"/>
          </p:nvPr>
        </p:nvSpPr>
        <p:spPr/>
        <p:txBody>
          <a:bodyPr/>
          <a:lstStyle/>
          <a:p>
            <a:fld id="{8A8A7D68-7806-41C0-A50B-13413955851C}" type="slidenum">
              <a:rPr lang="en-US" smtClean="0"/>
              <a:t>57</a:t>
            </a:fld>
            <a:endParaRPr lang="en-US"/>
          </a:p>
        </p:txBody>
      </p:sp>
    </p:spTree>
    <p:extLst>
      <p:ext uri="{BB962C8B-B14F-4D97-AF65-F5344CB8AC3E}">
        <p14:creationId xmlns:p14="http://schemas.microsoft.com/office/powerpoint/2010/main" val="3439613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Import/Export JSON in MongoDB</a:t>
            </a:r>
          </a:p>
        </p:txBody>
      </p:sp>
      <p:sp>
        <p:nvSpPr>
          <p:cNvPr id="4" name="Rectangle 3"/>
          <p:cNvSpPr/>
          <p:nvPr/>
        </p:nvSpPr>
        <p:spPr>
          <a:xfrm>
            <a:off x="1074682" y="1735456"/>
            <a:ext cx="6643165" cy="369332"/>
          </a:xfrm>
          <a:prstGeom prst="rect">
            <a:avLst/>
          </a:prstGeom>
        </p:spPr>
        <p:txBody>
          <a:bodyPr wrap="none">
            <a:spAutoFit/>
          </a:bodyPr>
          <a:lstStyle/>
          <a:p>
            <a:r>
              <a:rPr lang="en-US" b="1" dirty="0" err="1">
                <a:solidFill>
                  <a:srgbClr val="000000"/>
                </a:solidFill>
                <a:latin typeface="Consolas" panose="020B0609020204030204" pitchFamily="49" charset="0"/>
              </a:rPr>
              <a:t>mongoimport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5" name="Right Brace 4"/>
          <p:cNvSpPr/>
          <p:nvPr/>
        </p:nvSpPr>
        <p:spPr>
          <a:xfrm rot="5400000">
            <a:off x="3470946" y="1455418"/>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5400000">
            <a:off x="5261124" y="1467916"/>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6929361" y="1590085"/>
            <a:ext cx="187743" cy="1242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933152" y="2356200"/>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9" name="TextBox 8"/>
          <p:cNvSpPr txBox="1"/>
          <p:nvPr/>
        </p:nvSpPr>
        <p:spPr>
          <a:xfrm>
            <a:off x="4816914" y="2356200"/>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10" name="TextBox 9"/>
          <p:cNvSpPr txBox="1"/>
          <p:nvPr/>
        </p:nvSpPr>
        <p:spPr>
          <a:xfrm>
            <a:off x="6409088" y="2426288"/>
            <a:ext cx="1045479" cy="369332"/>
          </a:xfrm>
          <a:prstGeom prst="rect">
            <a:avLst/>
          </a:prstGeom>
          <a:noFill/>
        </p:spPr>
        <p:txBody>
          <a:bodyPr wrap="none" rtlCol="0">
            <a:spAutoFit/>
          </a:bodyPr>
          <a:lstStyle/>
          <a:p>
            <a:r>
              <a:rPr lang="en-US" dirty="0"/>
              <a:t>JSON File</a:t>
            </a:r>
          </a:p>
        </p:txBody>
      </p:sp>
      <p:sp>
        <p:nvSpPr>
          <p:cNvPr id="11" name="Flowchart: Document 10"/>
          <p:cNvSpPr/>
          <p:nvPr/>
        </p:nvSpPr>
        <p:spPr>
          <a:xfrm>
            <a:off x="838200" y="3578776"/>
            <a:ext cx="6501063" cy="1281982"/>
          </a:xfrm>
          <a:prstGeom prst="flowChart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8200" y="3762259"/>
            <a:ext cx="8186058" cy="954107"/>
          </a:xfrm>
          <a:prstGeom prst="rect">
            <a:avLst/>
          </a:prstGeom>
        </p:spPr>
        <p:txBody>
          <a:bodyPr wrap="square">
            <a:spAutoFit/>
          </a:bodyPr>
          <a:lstStyle/>
          <a:p>
            <a:r>
              <a:rPr lang="en-US" sz="1400" dirty="0">
                <a:solidFill>
                  <a:srgbClr val="000000"/>
                </a:solidFill>
                <a:latin typeface="Consolas" panose="020B0609020204030204" pitchFamily="49" charset="0"/>
              </a:rPr>
              <a:t>{ "student" : "Saad", "assignment" : "hw1", "grade" : 90 } </a:t>
            </a:r>
          </a:p>
          <a:p>
            <a:r>
              <a:rPr lang="en-US" sz="1400" dirty="0">
                <a:solidFill>
                  <a:srgbClr val="000000"/>
                </a:solidFill>
                <a:latin typeface="Consolas" panose="020B0609020204030204" pitchFamily="49" charset="0"/>
              </a:rPr>
              <a:t>{ "student" : "Saad", "assignment" : "hw2", "grade" : 80 } </a:t>
            </a:r>
          </a:p>
          <a:p>
            <a:r>
              <a:rPr lang="en-US" sz="1400" dirty="0">
                <a:solidFill>
                  <a:srgbClr val="000000"/>
                </a:solidFill>
                <a:latin typeface="Consolas" panose="020B0609020204030204" pitchFamily="49" charset="0"/>
              </a:rPr>
              <a:t>{ "student" : "Saad", "assignment" : "hw3", "grade" : 85 }</a:t>
            </a:r>
          </a:p>
          <a:p>
            <a:r>
              <a:rPr lang="en-US" sz="1400" dirty="0">
                <a:solidFill>
                  <a:srgbClr val="000000"/>
                </a:solidFill>
                <a:latin typeface="Consolas" panose="020B0609020204030204" pitchFamily="49" charset="0"/>
              </a:rPr>
              <a:t> ...</a:t>
            </a:r>
            <a:endParaRPr lang="en-US" sz="1400" dirty="0">
              <a:effectLst/>
              <a:latin typeface="Consolas" panose="020B0609020204030204" pitchFamily="49" charset="0"/>
            </a:endParaRPr>
          </a:p>
        </p:txBody>
      </p:sp>
      <p:sp>
        <p:nvSpPr>
          <p:cNvPr id="13" name="Down Arrow 12"/>
          <p:cNvSpPr/>
          <p:nvPr/>
        </p:nvSpPr>
        <p:spPr>
          <a:xfrm>
            <a:off x="6709760" y="2853508"/>
            <a:ext cx="444137" cy="667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74682" y="5083908"/>
            <a:ext cx="7023076" cy="369332"/>
          </a:xfrm>
          <a:prstGeom prst="rect">
            <a:avLst/>
          </a:prstGeom>
        </p:spPr>
        <p:txBody>
          <a:bodyPr wrap="none">
            <a:spAutoFit/>
          </a:bodyPr>
          <a:lstStyle/>
          <a:p>
            <a:r>
              <a:rPr lang="en-US" b="1" dirty="0" err="1">
                <a:solidFill>
                  <a:srgbClr val="000000"/>
                </a:solidFill>
                <a:latin typeface="Consolas" panose="020B0609020204030204" pitchFamily="49" charset="0"/>
              </a:rPr>
              <a:t>mongoexport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-o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3" name="TextBox 2"/>
          <p:cNvSpPr txBox="1"/>
          <p:nvPr/>
        </p:nvSpPr>
        <p:spPr>
          <a:xfrm>
            <a:off x="8313842" y="1735456"/>
            <a:ext cx="2693791" cy="2585323"/>
          </a:xfrm>
          <a:prstGeom prst="rect">
            <a:avLst/>
          </a:prstGeom>
          <a:solidFill>
            <a:schemeClr val="bg1">
              <a:lumMod val="95000"/>
            </a:schemeClr>
          </a:solidFill>
        </p:spPr>
        <p:txBody>
          <a:bodyPr wrap="square" rtlCol="0">
            <a:spAutoFit/>
          </a:bodyPr>
          <a:lstStyle/>
          <a:p>
            <a:r>
              <a:rPr lang="en-US" b="1" dirty="0"/>
              <a:t>Note</a:t>
            </a:r>
            <a:r>
              <a:rPr lang="en-US" dirty="0"/>
              <a:t>: </a:t>
            </a:r>
            <a:r>
              <a:rPr lang="en-US" sz="1600" dirty="0" err="1">
                <a:latin typeface="Courier New" panose="02070309020205020404" pitchFamily="49" charset="0"/>
                <a:cs typeface="Courier New" panose="02070309020205020404" pitchFamily="49" charset="0"/>
              </a:rPr>
              <a:t>mongoimport</a:t>
            </a:r>
            <a:r>
              <a:rPr lang="en-US" dirty="0"/>
              <a:t> and </a:t>
            </a:r>
            <a:r>
              <a:rPr lang="en-US" sz="1600" dirty="0" err="1">
                <a:latin typeface="Courier New" panose="02070309020205020404" pitchFamily="49" charset="0"/>
                <a:cs typeface="Courier New" panose="02070309020205020404" pitchFamily="49" charset="0"/>
              </a:rPr>
              <a:t>mongoexport</a:t>
            </a:r>
            <a:r>
              <a:rPr lang="en-US" dirty="0"/>
              <a:t> might not work very well with rich documents.</a:t>
            </a:r>
          </a:p>
          <a:p>
            <a:r>
              <a:rPr lang="en-US" dirty="0"/>
              <a:t>Instead you may use</a:t>
            </a:r>
          </a:p>
          <a:p>
            <a:r>
              <a:rPr lang="en-US" dirty="0"/>
              <a:t> </a:t>
            </a:r>
            <a:r>
              <a:rPr lang="en-US" sz="1600" dirty="0" err="1">
                <a:latin typeface="Courier New" panose="02070309020205020404" pitchFamily="49" charset="0"/>
                <a:cs typeface="Courier New" panose="02070309020205020404" pitchFamily="49" charset="0"/>
              </a:rPr>
              <a:t>mongodump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dbName</a:t>
            </a:r>
            <a:r>
              <a:rPr lang="en-US" sz="1600" dirty="0">
                <a:latin typeface="Courier New" panose="02070309020205020404" pitchFamily="49" charset="0"/>
                <a:cs typeface="Courier New" panose="02070309020205020404" pitchFamily="49" charset="0"/>
              </a:rPr>
              <a:t> </a:t>
            </a:r>
            <a:r>
              <a:rPr lang="en-US" dirty="0"/>
              <a:t>and </a:t>
            </a:r>
            <a:r>
              <a:rPr lang="en-US" sz="1600" dirty="0" err="1">
                <a:latin typeface="Courier New" panose="02070309020205020404" pitchFamily="49" charset="0"/>
                <a:cs typeface="Courier New" panose="02070309020205020404" pitchFamily="49" charset="0"/>
              </a:rPr>
              <a:t>mongorestore</a:t>
            </a:r>
            <a:r>
              <a:rPr lang="en-US" dirty="0"/>
              <a:t> for full support of rich documents.</a:t>
            </a:r>
          </a:p>
        </p:txBody>
      </p:sp>
      <p:sp>
        <p:nvSpPr>
          <p:cNvPr id="15" name="Right Brace 14"/>
          <p:cNvSpPr/>
          <p:nvPr/>
        </p:nvSpPr>
        <p:spPr>
          <a:xfrm rot="5400000">
            <a:off x="3440639" y="4790241"/>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5230817" y="4802739"/>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7190159" y="4633803"/>
            <a:ext cx="140120" cy="17771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902845" y="5691023"/>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19" name="TextBox 18"/>
          <p:cNvSpPr txBox="1"/>
          <p:nvPr/>
        </p:nvSpPr>
        <p:spPr>
          <a:xfrm>
            <a:off x="4786607" y="5691023"/>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20" name="TextBox 19"/>
          <p:cNvSpPr txBox="1"/>
          <p:nvPr/>
        </p:nvSpPr>
        <p:spPr>
          <a:xfrm>
            <a:off x="6378781" y="5761111"/>
            <a:ext cx="1770036" cy="369332"/>
          </a:xfrm>
          <a:prstGeom prst="rect">
            <a:avLst/>
          </a:prstGeom>
          <a:noFill/>
        </p:spPr>
        <p:txBody>
          <a:bodyPr wrap="none" rtlCol="0">
            <a:spAutoFit/>
          </a:bodyPr>
          <a:lstStyle/>
          <a:p>
            <a:r>
              <a:rPr lang="en-US" dirty="0"/>
              <a:t>JSON Output File</a:t>
            </a:r>
          </a:p>
        </p:txBody>
      </p:sp>
      <p:sp>
        <p:nvSpPr>
          <p:cNvPr id="21" name="Slide Number Placeholder 20">
            <a:extLst>
              <a:ext uri="{FF2B5EF4-FFF2-40B4-BE49-F238E27FC236}">
                <a16:creationId xmlns:a16="http://schemas.microsoft.com/office/drawing/2014/main" id="{B08CE2F4-8A13-4411-81B7-1EAA7272F4C8}"/>
              </a:ext>
            </a:extLst>
          </p:cNvPr>
          <p:cNvSpPr>
            <a:spLocks noGrp="1"/>
          </p:cNvSpPr>
          <p:nvPr>
            <p:ph type="sldNum" sz="quarter" idx="12"/>
          </p:nvPr>
        </p:nvSpPr>
        <p:spPr/>
        <p:txBody>
          <a:bodyPr/>
          <a:lstStyle/>
          <a:p>
            <a:fld id="{8713C6CA-2201-4392-A031-34DB96794837}" type="slidenum">
              <a:rPr lang="en-US" smtClean="0"/>
              <a:t>58</a:t>
            </a:fld>
            <a:endParaRPr lang="en-US"/>
          </a:p>
        </p:txBody>
      </p:sp>
    </p:spTree>
    <p:extLst>
      <p:ext uri="{BB962C8B-B14F-4D97-AF65-F5344CB8AC3E}">
        <p14:creationId xmlns:p14="http://schemas.microsoft.com/office/powerpoint/2010/main" val="4223471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MongoDB in the Cloud</a:t>
            </a:r>
          </a:p>
        </p:txBody>
      </p:sp>
      <p:sp>
        <p:nvSpPr>
          <p:cNvPr id="3" name="Content Placeholder 2"/>
          <p:cNvSpPr>
            <a:spLocks noGrp="1"/>
          </p:cNvSpPr>
          <p:nvPr>
            <p:ph idx="1"/>
          </p:nvPr>
        </p:nvSpPr>
        <p:spPr>
          <a:xfrm>
            <a:off x="838199" y="1825625"/>
            <a:ext cx="10515599" cy="2608514"/>
          </a:xfrm>
        </p:spPr>
        <p:txBody>
          <a:bodyPr>
            <a:normAutofit/>
          </a:bodyPr>
          <a:lstStyle/>
          <a:p>
            <a:pPr marL="0" indent="0">
              <a:buNone/>
            </a:pPr>
            <a:r>
              <a:rPr lang="en-US" b="1" dirty="0"/>
              <a:t>Atlas</a:t>
            </a:r>
            <a:r>
              <a:rPr lang="en-US" dirty="0"/>
              <a:t> is a fully managed cloud database service featuring automated provisioning and scaling of MongoDB databases. </a:t>
            </a:r>
          </a:p>
          <a:p>
            <a:pPr marL="0" indent="0">
              <a:buNone/>
            </a:pPr>
            <a:r>
              <a:rPr lang="en-US" b="1" dirty="0"/>
              <a:t>Atlas's Database-as-a-Service platform </a:t>
            </a:r>
            <a:r>
              <a:rPr lang="en-US" dirty="0"/>
              <a:t>powers databases across AWS, Azure, and Google Cloud Platform.</a:t>
            </a:r>
          </a:p>
        </p:txBody>
      </p:sp>
      <p:sp>
        <p:nvSpPr>
          <p:cNvPr id="4" name="Slide Number Placeholder 3">
            <a:extLst>
              <a:ext uri="{FF2B5EF4-FFF2-40B4-BE49-F238E27FC236}">
                <a16:creationId xmlns:a16="http://schemas.microsoft.com/office/drawing/2014/main" id="{D18F7AE1-CB72-439E-8480-6C2DEC1CAED6}"/>
              </a:ext>
            </a:extLst>
          </p:cNvPr>
          <p:cNvSpPr>
            <a:spLocks noGrp="1"/>
          </p:cNvSpPr>
          <p:nvPr>
            <p:ph type="sldNum" sz="quarter" idx="12"/>
          </p:nvPr>
        </p:nvSpPr>
        <p:spPr/>
        <p:txBody>
          <a:bodyPr/>
          <a:lstStyle/>
          <a:p>
            <a:fld id="{8713C6CA-2201-4392-A031-34DB96794837}" type="slidenum">
              <a:rPr lang="en-US" smtClean="0"/>
              <a:t>59</a:t>
            </a:fld>
            <a:endParaRPr lang="en-US"/>
          </a:p>
        </p:txBody>
      </p:sp>
      <p:sp>
        <p:nvSpPr>
          <p:cNvPr id="5" name="TextBox 4">
            <a:extLst>
              <a:ext uri="{FF2B5EF4-FFF2-40B4-BE49-F238E27FC236}">
                <a16:creationId xmlns:a16="http://schemas.microsoft.com/office/drawing/2014/main" id="{570B73C7-BFF1-4DE8-8A77-96AFCCF284B4}"/>
              </a:ext>
            </a:extLst>
          </p:cNvPr>
          <p:cNvSpPr txBox="1"/>
          <p:nvPr/>
        </p:nvSpPr>
        <p:spPr>
          <a:xfrm>
            <a:off x="838199" y="4018640"/>
            <a:ext cx="4101957" cy="830997"/>
          </a:xfrm>
          <a:prstGeom prst="rect">
            <a:avLst/>
          </a:prstGeom>
          <a:noFill/>
        </p:spPr>
        <p:txBody>
          <a:bodyPr wrap="none" rtlCol="0">
            <a:spAutoFit/>
          </a:bodyPr>
          <a:lstStyle/>
          <a:p>
            <a:r>
              <a:rPr lang="en-US" sz="2400" b="1" dirty="0"/>
              <a:t>Other options:</a:t>
            </a:r>
          </a:p>
          <a:p>
            <a:pPr marL="285750" indent="-285750">
              <a:buFont typeface="Arial" panose="020B0604020202020204" pitchFamily="34" charset="0"/>
              <a:buChar char="•"/>
            </a:pPr>
            <a:r>
              <a:rPr lang="en-US" sz="2400" dirty="0"/>
              <a:t>Use Mongo Docker container</a:t>
            </a:r>
          </a:p>
        </p:txBody>
      </p:sp>
    </p:spTree>
    <p:extLst>
      <p:ext uri="{BB962C8B-B14F-4D97-AF65-F5344CB8AC3E}">
        <p14:creationId xmlns:p14="http://schemas.microsoft.com/office/powerpoint/2010/main" val="253037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Choosing NoSQL For Performance</a:t>
            </a:r>
          </a:p>
        </p:txBody>
      </p:sp>
      <p:sp>
        <p:nvSpPr>
          <p:cNvPr id="3" name="Content Placeholder 2"/>
          <p:cNvSpPr>
            <a:spLocks noGrp="1"/>
          </p:cNvSpPr>
          <p:nvPr>
            <p:ph idx="1"/>
          </p:nvPr>
        </p:nvSpPr>
        <p:spPr/>
        <p:txBody>
          <a:bodyPr>
            <a:normAutofit/>
          </a:bodyPr>
          <a:lstStyle/>
          <a:p>
            <a:pPr marL="0" indent="0">
              <a:buNone/>
            </a:pPr>
            <a:r>
              <a:rPr lang="en-US" sz="2400" dirty="0"/>
              <a:t>When the number of concurrent clients using your application/</a:t>
            </a:r>
            <a:r>
              <a:rPr lang="en-US" sz="2400" dirty="0" err="1"/>
              <a:t>db</a:t>
            </a:r>
            <a:r>
              <a:rPr lang="en-US" sz="2400" dirty="0"/>
              <a:t> is reasonably small (let’s say 500 users) RDBMS can work great. But what if that number grows? Especially if you are writing a Web app. At 50,000 users, can you still run on a single instance of SQL Server or MySQL? How powerful does your hardware have to be to handle that? What about at 500,000 or 5,000,000 users, still good?</a:t>
            </a:r>
          </a:p>
          <a:p>
            <a:pPr marL="0" indent="0">
              <a:buNone/>
            </a:pPr>
            <a:r>
              <a:rPr lang="en-US" sz="2400" dirty="0">
                <a:solidFill>
                  <a:srgbClr val="000000"/>
                </a:solidFill>
              </a:rPr>
              <a:t>Wait a minute now! There are plenty of systems with tons of users built upon relational databases!</a:t>
            </a:r>
          </a:p>
          <a:p>
            <a:pPr marL="0" indent="0">
              <a:buNone/>
            </a:pPr>
            <a:r>
              <a:rPr lang="en-US" sz="2400" dirty="0">
                <a:solidFill>
                  <a:srgbClr val="000000"/>
                </a:solidFill>
              </a:rPr>
              <a:t>Yes but how much expensive hardware and software (licenses) do these require? A basic SQL Server cluster might cost you around $100,000 just to get it up and running on decent hardware.</a:t>
            </a:r>
            <a:endParaRPr lang="en-US" sz="2400" dirty="0"/>
          </a:p>
          <a:p>
            <a:pPr marL="0" indent="0">
              <a:buNone/>
            </a:pPr>
            <a:endParaRPr lang="en-US" sz="2400" dirty="0"/>
          </a:p>
          <a:p>
            <a:pPr marL="0" indent="0">
              <a:buNone/>
            </a:pPr>
            <a:endParaRPr lang="en-US" sz="2400" dirty="0"/>
          </a:p>
        </p:txBody>
      </p:sp>
      <p:sp>
        <p:nvSpPr>
          <p:cNvPr id="4" name="Rectangle 3"/>
          <p:cNvSpPr/>
          <p:nvPr/>
        </p:nvSpPr>
        <p:spPr>
          <a:xfrm>
            <a:off x="838200" y="4835781"/>
            <a:ext cx="10515600" cy="369332"/>
          </a:xfrm>
          <a:prstGeom prst="rect">
            <a:avLst/>
          </a:prstGeom>
        </p:spPr>
        <p:txBody>
          <a:bodyPr wrap="square">
            <a:spAutoFit/>
          </a:bodyPr>
          <a:lstStyle/>
          <a:p>
            <a:endParaRPr lang="en-US" dirty="0"/>
          </a:p>
        </p:txBody>
      </p:sp>
      <p:sp>
        <p:nvSpPr>
          <p:cNvPr id="5" name="Rectangle 4"/>
          <p:cNvSpPr/>
          <p:nvPr/>
        </p:nvSpPr>
        <p:spPr>
          <a:xfrm>
            <a:off x="838200" y="5380672"/>
            <a:ext cx="10515600" cy="369332"/>
          </a:xfrm>
          <a:prstGeom prst="rect">
            <a:avLst/>
          </a:prstGeom>
        </p:spPr>
        <p:txBody>
          <a:bodyPr wrap="square">
            <a:spAutoFit/>
          </a:bodyPr>
          <a:lstStyle/>
          <a:p>
            <a:endParaRPr lang="en-US" dirty="0"/>
          </a:p>
        </p:txBody>
      </p:sp>
      <p:sp>
        <p:nvSpPr>
          <p:cNvPr id="6" name="Rectangle 5"/>
          <p:cNvSpPr/>
          <p:nvPr/>
        </p:nvSpPr>
        <p:spPr>
          <a:xfrm>
            <a:off x="9913982" y="6304002"/>
            <a:ext cx="1439818" cy="261610"/>
          </a:xfrm>
          <a:prstGeom prst="rect">
            <a:avLst/>
          </a:prstGeom>
        </p:spPr>
        <p:txBody>
          <a:bodyPr wrap="none">
            <a:spAutoFit/>
          </a:bodyPr>
          <a:lstStyle/>
          <a:p>
            <a:r>
              <a:rPr lang="en-US" sz="1050" dirty="0"/>
              <a:t>michaelckennedy.net </a:t>
            </a:r>
          </a:p>
        </p:txBody>
      </p:sp>
      <p:sp>
        <p:nvSpPr>
          <p:cNvPr id="7" name="Slide Number Placeholder 6">
            <a:extLst>
              <a:ext uri="{FF2B5EF4-FFF2-40B4-BE49-F238E27FC236}">
                <a16:creationId xmlns:a16="http://schemas.microsoft.com/office/drawing/2014/main" id="{06024BB0-13C1-4F6B-9A6F-6C0E1F4ECFDF}"/>
              </a:ext>
            </a:extLst>
          </p:cNvPr>
          <p:cNvSpPr>
            <a:spLocks noGrp="1"/>
          </p:cNvSpPr>
          <p:nvPr>
            <p:ph type="sldNum" sz="quarter" idx="12"/>
          </p:nvPr>
        </p:nvSpPr>
        <p:spPr/>
        <p:txBody>
          <a:bodyPr/>
          <a:lstStyle/>
          <a:p>
            <a:fld id="{8A8A7D68-7806-41C0-A50B-13413955851C}" type="slidenum">
              <a:rPr lang="en-US" smtClean="0"/>
              <a:t>6</a:t>
            </a:fld>
            <a:endParaRPr lang="en-US"/>
          </a:p>
        </p:txBody>
      </p:sp>
    </p:spTree>
    <p:extLst>
      <p:ext uri="{BB962C8B-B14F-4D97-AF65-F5344CB8AC3E}">
        <p14:creationId xmlns:p14="http://schemas.microsoft.com/office/powerpoint/2010/main" val="3694244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B9E5-CD7B-4263-84BA-23552786211D}"/>
              </a:ext>
            </a:extLst>
          </p:cNvPr>
          <p:cNvSpPr>
            <a:spLocks noGrp="1"/>
          </p:cNvSpPr>
          <p:nvPr>
            <p:ph type="title"/>
          </p:nvPr>
        </p:nvSpPr>
        <p:spPr/>
        <p:txBody>
          <a:bodyPr/>
          <a:lstStyle/>
          <a:p>
            <a:r>
              <a:rPr lang="en-US" b="1" dirty="0">
                <a:latin typeface="+mn-lt"/>
              </a:rPr>
              <a:t>What's Docker?</a:t>
            </a:r>
          </a:p>
        </p:txBody>
      </p:sp>
      <p:sp>
        <p:nvSpPr>
          <p:cNvPr id="3" name="Content Placeholder 2">
            <a:extLst>
              <a:ext uri="{FF2B5EF4-FFF2-40B4-BE49-F238E27FC236}">
                <a16:creationId xmlns:a16="http://schemas.microsoft.com/office/drawing/2014/main" id="{9F957C1F-2FEC-4A66-A98F-EF3848699AA0}"/>
              </a:ext>
            </a:extLst>
          </p:cNvPr>
          <p:cNvSpPr>
            <a:spLocks noGrp="1"/>
          </p:cNvSpPr>
          <p:nvPr>
            <p:ph idx="1"/>
          </p:nvPr>
        </p:nvSpPr>
        <p:spPr>
          <a:xfrm>
            <a:off x="838200" y="1825625"/>
            <a:ext cx="6983776" cy="4351338"/>
          </a:xfrm>
        </p:spPr>
        <p:txBody>
          <a:bodyPr/>
          <a:lstStyle/>
          <a:p>
            <a:pPr marL="0" indent="0">
              <a:buNone/>
            </a:pPr>
            <a:r>
              <a:rPr lang="en-US" dirty="0"/>
              <a:t>Docker is a software platform that allows you to build, test, and deploy applications quickly. Docker packages software into standardized units called containers that have everything the software needs to run including libraries, system tools, code, and runtime. </a:t>
            </a:r>
            <a:br>
              <a:rPr lang="en-US" dirty="0"/>
            </a:br>
            <a:r>
              <a:rPr lang="en-US" dirty="0"/>
              <a:t>Using Docker, you can quickly deploy and scale applications into any environment and know your code will run.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426F4F6-20ED-4B10-9C98-5578826B872E}"/>
              </a:ext>
            </a:extLst>
          </p:cNvPr>
          <p:cNvSpPr>
            <a:spLocks noGrp="1"/>
          </p:cNvSpPr>
          <p:nvPr>
            <p:ph type="sldNum" sz="quarter" idx="12"/>
          </p:nvPr>
        </p:nvSpPr>
        <p:spPr/>
        <p:txBody>
          <a:bodyPr/>
          <a:lstStyle/>
          <a:p>
            <a:fld id="{8713C6CA-2201-4392-A031-34DB96794837}" type="slidenum">
              <a:rPr lang="en-US" smtClean="0"/>
              <a:t>60</a:t>
            </a:fld>
            <a:endParaRPr lang="en-US"/>
          </a:p>
        </p:txBody>
      </p:sp>
      <p:pic>
        <p:nvPicPr>
          <p:cNvPr id="5" name="Shape 647">
            <a:extLst>
              <a:ext uri="{FF2B5EF4-FFF2-40B4-BE49-F238E27FC236}">
                <a16:creationId xmlns:a16="http://schemas.microsoft.com/office/drawing/2014/main" id="{820BD7E3-C660-4C2C-8BF5-AAA3923E4EAD}"/>
              </a:ext>
            </a:extLst>
          </p:cNvPr>
          <p:cNvPicPr preferRelativeResize="0">
            <a:picLocks/>
          </p:cNvPicPr>
          <p:nvPr/>
        </p:nvPicPr>
        <p:blipFill rotWithShape="1">
          <a:blip r:embed="rId3">
            <a:alphaModFix/>
          </a:blip>
          <a:srcRect/>
          <a:stretch/>
        </p:blipFill>
        <p:spPr>
          <a:xfrm>
            <a:off x="8175320" y="1870075"/>
            <a:ext cx="2830200" cy="1609199"/>
          </a:xfrm>
          <a:prstGeom prst="rect">
            <a:avLst/>
          </a:prstGeom>
          <a:noFill/>
          <a:ln>
            <a:noFill/>
          </a:ln>
        </p:spPr>
      </p:pic>
      <p:sp>
        <p:nvSpPr>
          <p:cNvPr id="6" name="Rectangle 5">
            <a:extLst>
              <a:ext uri="{FF2B5EF4-FFF2-40B4-BE49-F238E27FC236}">
                <a16:creationId xmlns:a16="http://schemas.microsoft.com/office/drawing/2014/main" id="{20512A4F-6F8A-492E-A947-CE8461A5707F}"/>
              </a:ext>
            </a:extLst>
          </p:cNvPr>
          <p:cNvSpPr/>
          <p:nvPr/>
        </p:nvSpPr>
        <p:spPr>
          <a:xfrm>
            <a:off x="7931226" y="3644434"/>
            <a:ext cx="4101947" cy="923330"/>
          </a:xfrm>
          <a:prstGeom prst="rect">
            <a:avLst/>
          </a:prstGeom>
        </p:spPr>
        <p:txBody>
          <a:bodyPr wrap="square">
            <a:spAutoFit/>
          </a:bodyPr>
          <a:lstStyle/>
          <a:p>
            <a:r>
              <a:rPr lang="en-US" dirty="0"/>
              <a:t>Deciding on the specs of the rail tracks…. so we can concentrate on building better trains….</a:t>
            </a:r>
          </a:p>
        </p:txBody>
      </p:sp>
    </p:spTree>
    <p:extLst>
      <p:ext uri="{BB962C8B-B14F-4D97-AF65-F5344CB8AC3E}">
        <p14:creationId xmlns:p14="http://schemas.microsoft.com/office/powerpoint/2010/main" val="3749463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81E6-1CAF-4174-9BF6-13AC68639233}"/>
              </a:ext>
            </a:extLst>
          </p:cNvPr>
          <p:cNvSpPr>
            <a:spLocks noGrp="1"/>
          </p:cNvSpPr>
          <p:nvPr>
            <p:ph type="title"/>
          </p:nvPr>
        </p:nvSpPr>
        <p:spPr/>
        <p:txBody>
          <a:bodyPr/>
          <a:lstStyle/>
          <a:p>
            <a:r>
              <a:rPr lang="en-US" b="1" dirty="0">
                <a:latin typeface="+mn-lt"/>
              </a:rPr>
              <a:t>What are Containers?</a:t>
            </a:r>
          </a:p>
        </p:txBody>
      </p:sp>
      <p:sp>
        <p:nvSpPr>
          <p:cNvPr id="3" name="Content Placeholder 2">
            <a:extLst>
              <a:ext uri="{FF2B5EF4-FFF2-40B4-BE49-F238E27FC236}">
                <a16:creationId xmlns:a16="http://schemas.microsoft.com/office/drawing/2014/main" id="{36857C73-2AA4-4026-B5A2-D7016C6C94B4}"/>
              </a:ext>
            </a:extLst>
          </p:cNvPr>
          <p:cNvSpPr>
            <a:spLocks noGrp="1"/>
          </p:cNvSpPr>
          <p:nvPr>
            <p:ph idx="1"/>
          </p:nvPr>
        </p:nvSpPr>
        <p:spPr>
          <a:xfrm>
            <a:off x="838200" y="1825625"/>
            <a:ext cx="8999863" cy="3098915"/>
          </a:xfrm>
        </p:spPr>
        <p:txBody>
          <a:bodyPr/>
          <a:lstStyle/>
          <a:p>
            <a:pPr marL="0" indent="0">
              <a:buNone/>
            </a:pPr>
            <a:r>
              <a:rPr lang="en-US" dirty="0"/>
              <a:t>Containers are a method of operating system virtualization that allow you to run an application and its dependencies in resource-isolated processes. Containers allow you to easily package an application's code, configurations, and dependencies into easy to use building blocks that deliver environmental consistency, operational efficiency, developer productivity, and version control. </a:t>
            </a:r>
          </a:p>
        </p:txBody>
      </p:sp>
      <p:sp>
        <p:nvSpPr>
          <p:cNvPr id="4" name="Slide Number Placeholder 3">
            <a:extLst>
              <a:ext uri="{FF2B5EF4-FFF2-40B4-BE49-F238E27FC236}">
                <a16:creationId xmlns:a16="http://schemas.microsoft.com/office/drawing/2014/main" id="{237202B9-07C4-46D5-A590-043C7BB1FE48}"/>
              </a:ext>
            </a:extLst>
          </p:cNvPr>
          <p:cNvSpPr>
            <a:spLocks noGrp="1"/>
          </p:cNvSpPr>
          <p:nvPr>
            <p:ph type="sldNum" sz="quarter" idx="12"/>
          </p:nvPr>
        </p:nvSpPr>
        <p:spPr/>
        <p:txBody>
          <a:bodyPr/>
          <a:lstStyle/>
          <a:p>
            <a:fld id="{8713C6CA-2201-4392-A031-34DB96794837}" type="slidenum">
              <a:rPr lang="en-US" smtClean="0"/>
              <a:t>61</a:t>
            </a:fld>
            <a:endParaRPr lang="en-US"/>
          </a:p>
        </p:txBody>
      </p:sp>
      <p:pic>
        <p:nvPicPr>
          <p:cNvPr id="5" name="Shape 281">
            <a:extLst>
              <a:ext uri="{FF2B5EF4-FFF2-40B4-BE49-F238E27FC236}">
                <a16:creationId xmlns:a16="http://schemas.microsoft.com/office/drawing/2014/main" id="{C31314F5-D4D6-493F-A0FC-59916E6D2B05}"/>
              </a:ext>
            </a:extLst>
          </p:cNvPr>
          <p:cNvPicPr preferRelativeResize="0">
            <a:picLocks/>
          </p:cNvPicPr>
          <p:nvPr/>
        </p:nvPicPr>
        <p:blipFill rotWithShape="1">
          <a:blip r:embed="rId3">
            <a:alphaModFix/>
          </a:blip>
          <a:srcRect/>
          <a:stretch/>
        </p:blipFill>
        <p:spPr>
          <a:xfrm>
            <a:off x="9747306" y="1690688"/>
            <a:ext cx="1760310" cy="1562784"/>
          </a:xfrm>
          <a:prstGeom prst="rect">
            <a:avLst/>
          </a:prstGeom>
          <a:noFill/>
          <a:ln>
            <a:noFill/>
          </a:ln>
        </p:spPr>
      </p:pic>
      <p:sp>
        <p:nvSpPr>
          <p:cNvPr id="6" name="Rectangle 5">
            <a:extLst>
              <a:ext uri="{FF2B5EF4-FFF2-40B4-BE49-F238E27FC236}">
                <a16:creationId xmlns:a16="http://schemas.microsoft.com/office/drawing/2014/main" id="{05565E08-C26C-4EDE-B832-E1FE1C5E1DD9}"/>
              </a:ext>
            </a:extLst>
          </p:cNvPr>
          <p:cNvSpPr/>
          <p:nvPr/>
        </p:nvSpPr>
        <p:spPr>
          <a:xfrm>
            <a:off x="838200" y="4717115"/>
            <a:ext cx="10669416" cy="954107"/>
          </a:xfrm>
          <a:prstGeom prst="rect">
            <a:avLst/>
          </a:prstGeom>
        </p:spPr>
        <p:txBody>
          <a:bodyPr wrap="square">
            <a:spAutoFit/>
          </a:bodyPr>
          <a:lstStyle/>
          <a:p>
            <a:r>
              <a:rPr lang="en-US" sz="2800" dirty="0"/>
              <a:t>Containers can help ensure that applications deploy quickly, reliably, and consistently regardless of deployment environment.</a:t>
            </a:r>
          </a:p>
        </p:txBody>
      </p:sp>
    </p:spTree>
    <p:extLst>
      <p:ext uri="{BB962C8B-B14F-4D97-AF65-F5344CB8AC3E}">
        <p14:creationId xmlns:p14="http://schemas.microsoft.com/office/powerpoint/2010/main" val="291640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B063-D402-4D61-840B-405396EDF9C3}"/>
              </a:ext>
            </a:extLst>
          </p:cNvPr>
          <p:cNvSpPr>
            <a:spLocks noGrp="1"/>
          </p:cNvSpPr>
          <p:nvPr>
            <p:ph type="title"/>
          </p:nvPr>
        </p:nvSpPr>
        <p:spPr/>
        <p:txBody>
          <a:bodyPr/>
          <a:lstStyle/>
          <a:p>
            <a:r>
              <a:rPr lang="en-US" b="1" dirty="0">
                <a:latin typeface="+mn-lt"/>
              </a:rPr>
              <a:t>Hypervisor Architecture</a:t>
            </a:r>
          </a:p>
        </p:txBody>
      </p:sp>
      <p:sp>
        <p:nvSpPr>
          <p:cNvPr id="4" name="Slide Number Placeholder 3">
            <a:extLst>
              <a:ext uri="{FF2B5EF4-FFF2-40B4-BE49-F238E27FC236}">
                <a16:creationId xmlns:a16="http://schemas.microsoft.com/office/drawing/2014/main" id="{263B9A77-903B-416A-B7DC-14104ECC4854}"/>
              </a:ext>
            </a:extLst>
          </p:cNvPr>
          <p:cNvSpPr>
            <a:spLocks noGrp="1"/>
          </p:cNvSpPr>
          <p:nvPr>
            <p:ph type="sldNum" sz="quarter" idx="12"/>
          </p:nvPr>
        </p:nvSpPr>
        <p:spPr/>
        <p:txBody>
          <a:bodyPr/>
          <a:lstStyle/>
          <a:p>
            <a:fld id="{8713C6CA-2201-4392-A031-34DB96794837}" type="slidenum">
              <a:rPr lang="en-US" smtClean="0"/>
              <a:t>62</a:t>
            </a:fld>
            <a:endParaRPr lang="en-US"/>
          </a:p>
        </p:txBody>
      </p:sp>
      <p:sp>
        <p:nvSpPr>
          <p:cNvPr id="6" name="Rectangle 5">
            <a:extLst>
              <a:ext uri="{FF2B5EF4-FFF2-40B4-BE49-F238E27FC236}">
                <a16:creationId xmlns:a16="http://schemas.microsoft.com/office/drawing/2014/main" id="{244BDA10-C93B-421E-B24A-CD5CAF3CC8AD}"/>
              </a:ext>
            </a:extLst>
          </p:cNvPr>
          <p:cNvSpPr/>
          <p:nvPr/>
        </p:nvSpPr>
        <p:spPr>
          <a:xfrm>
            <a:off x="838200" y="1818267"/>
            <a:ext cx="5088875" cy="3539430"/>
          </a:xfrm>
          <a:prstGeom prst="rect">
            <a:avLst/>
          </a:prstGeom>
        </p:spPr>
        <p:txBody>
          <a:bodyPr wrap="square">
            <a:spAutoFit/>
          </a:bodyPr>
          <a:lstStyle/>
          <a:p>
            <a:r>
              <a:rPr lang="en-US" sz="2800" dirty="0"/>
              <a:t>Hypervisors allow multiple apps per server</a:t>
            </a:r>
          </a:p>
          <a:p>
            <a:r>
              <a:rPr lang="en-US" sz="2800" dirty="0"/>
              <a:t>Each OS:</a:t>
            </a:r>
          </a:p>
          <a:p>
            <a:pPr lvl="1"/>
            <a:r>
              <a:rPr lang="en-US" sz="2800" dirty="0"/>
              <a:t>• Uses CPU</a:t>
            </a:r>
          </a:p>
          <a:p>
            <a:pPr lvl="1"/>
            <a:r>
              <a:rPr lang="en-US" sz="2800" dirty="0"/>
              <a:t>• Uses RAM</a:t>
            </a:r>
          </a:p>
          <a:p>
            <a:pPr lvl="1"/>
            <a:r>
              <a:rPr lang="en-US" sz="2800" dirty="0"/>
              <a:t>• Uses disk</a:t>
            </a:r>
          </a:p>
          <a:p>
            <a:pPr lvl="1"/>
            <a:r>
              <a:rPr lang="en-US" sz="2800" dirty="0"/>
              <a:t>• May have license cost</a:t>
            </a:r>
          </a:p>
          <a:p>
            <a:pPr lvl="1"/>
            <a:r>
              <a:rPr lang="en-US" sz="2800" dirty="0"/>
              <a:t>• Requires admin time</a:t>
            </a:r>
          </a:p>
        </p:txBody>
      </p:sp>
      <p:pic>
        <p:nvPicPr>
          <p:cNvPr id="7" name="Picture 6">
            <a:extLst>
              <a:ext uri="{FF2B5EF4-FFF2-40B4-BE49-F238E27FC236}">
                <a16:creationId xmlns:a16="http://schemas.microsoft.com/office/drawing/2014/main" id="{B6D1D219-4326-4764-BC2F-7CC115FCC3B0}"/>
              </a:ext>
            </a:extLst>
          </p:cNvPr>
          <p:cNvPicPr>
            <a:picLocks noChangeAspect="1"/>
          </p:cNvPicPr>
          <p:nvPr/>
        </p:nvPicPr>
        <p:blipFill>
          <a:blip r:embed="rId3"/>
          <a:stretch>
            <a:fillRect/>
          </a:stretch>
        </p:blipFill>
        <p:spPr>
          <a:xfrm>
            <a:off x="6832635" y="1235196"/>
            <a:ext cx="4521165" cy="4705572"/>
          </a:xfrm>
          <a:prstGeom prst="rect">
            <a:avLst/>
          </a:prstGeom>
        </p:spPr>
      </p:pic>
      <p:sp>
        <p:nvSpPr>
          <p:cNvPr id="8" name="Rectangle 7">
            <a:extLst>
              <a:ext uri="{FF2B5EF4-FFF2-40B4-BE49-F238E27FC236}">
                <a16:creationId xmlns:a16="http://schemas.microsoft.com/office/drawing/2014/main" id="{628AFF97-1D0D-4A72-AF3F-615A979525A7}"/>
              </a:ext>
            </a:extLst>
          </p:cNvPr>
          <p:cNvSpPr/>
          <p:nvPr/>
        </p:nvSpPr>
        <p:spPr>
          <a:xfrm>
            <a:off x="6832635" y="5940768"/>
            <a:ext cx="4521165" cy="369332"/>
          </a:xfrm>
          <a:prstGeom prst="rect">
            <a:avLst/>
          </a:prstGeom>
        </p:spPr>
        <p:txBody>
          <a:bodyPr wrap="square">
            <a:spAutoFit/>
          </a:bodyPr>
          <a:lstStyle/>
          <a:p>
            <a:r>
              <a:rPr lang="en-US" dirty="0"/>
              <a:t>More efficient than physical servers</a:t>
            </a:r>
          </a:p>
        </p:txBody>
      </p:sp>
    </p:spTree>
    <p:extLst>
      <p:ext uri="{BB962C8B-B14F-4D97-AF65-F5344CB8AC3E}">
        <p14:creationId xmlns:p14="http://schemas.microsoft.com/office/powerpoint/2010/main" val="1306380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4A2-B9A6-42D0-9CF5-4A79B32D8BEC}"/>
              </a:ext>
            </a:extLst>
          </p:cNvPr>
          <p:cNvSpPr>
            <a:spLocks noGrp="1"/>
          </p:cNvSpPr>
          <p:nvPr>
            <p:ph type="title"/>
          </p:nvPr>
        </p:nvSpPr>
        <p:spPr/>
        <p:txBody>
          <a:bodyPr/>
          <a:lstStyle/>
          <a:p>
            <a:r>
              <a:rPr lang="en-US" b="1" dirty="0">
                <a:latin typeface="+mn-lt"/>
              </a:rPr>
              <a:t>Container Architecture</a:t>
            </a:r>
          </a:p>
        </p:txBody>
      </p:sp>
      <p:sp>
        <p:nvSpPr>
          <p:cNvPr id="4" name="Slide Number Placeholder 3">
            <a:extLst>
              <a:ext uri="{FF2B5EF4-FFF2-40B4-BE49-F238E27FC236}">
                <a16:creationId xmlns:a16="http://schemas.microsoft.com/office/drawing/2014/main" id="{FEBE3211-80A2-43B7-AF51-745D124B475C}"/>
              </a:ext>
            </a:extLst>
          </p:cNvPr>
          <p:cNvSpPr>
            <a:spLocks noGrp="1"/>
          </p:cNvSpPr>
          <p:nvPr>
            <p:ph type="sldNum" sz="quarter" idx="12"/>
          </p:nvPr>
        </p:nvSpPr>
        <p:spPr/>
        <p:txBody>
          <a:bodyPr/>
          <a:lstStyle/>
          <a:p>
            <a:fld id="{8713C6CA-2201-4392-A031-34DB96794837}" type="slidenum">
              <a:rPr lang="en-US" smtClean="0"/>
              <a:t>63</a:t>
            </a:fld>
            <a:endParaRPr lang="en-US"/>
          </a:p>
        </p:txBody>
      </p:sp>
      <p:pic>
        <p:nvPicPr>
          <p:cNvPr id="7" name="Picture 6">
            <a:extLst>
              <a:ext uri="{FF2B5EF4-FFF2-40B4-BE49-F238E27FC236}">
                <a16:creationId xmlns:a16="http://schemas.microsoft.com/office/drawing/2014/main" id="{E2047610-45B0-4974-9C59-F55AC272DCB7}"/>
              </a:ext>
            </a:extLst>
          </p:cNvPr>
          <p:cNvPicPr>
            <a:picLocks noChangeAspect="1"/>
          </p:cNvPicPr>
          <p:nvPr/>
        </p:nvPicPr>
        <p:blipFill>
          <a:blip r:embed="rId3"/>
          <a:stretch>
            <a:fillRect/>
          </a:stretch>
        </p:blipFill>
        <p:spPr>
          <a:xfrm>
            <a:off x="6125570" y="1690688"/>
            <a:ext cx="5228230" cy="4112676"/>
          </a:xfrm>
          <a:prstGeom prst="rect">
            <a:avLst/>
          </a:prstGeom>
        </p:spPr>
      </p:pic>
      <p:sp>
        <p:nvSpPr>
          <p:cNvPr id="8" name="Rectangle 7">
            <a:extLst>
              <a:ext uri="{FF2B5EF4-FFF2-40B4-BE49-F238E27FC236}">
                <a16:creationId xmlns:a16="http://schemas.microsoft.com/office/drawing/2014/main" id="{8392E611-9773-4FC3-A1DF-27971D561A4A}"/>
              </a:ext>
            </a:extLst>
          </p:cNvPr>
          <p:cNvSpPr/>
          <p:nvPr/>
        </p:nvSpPr>
        <p:spPr>
          <a:xfrm>
            <a:off x="6125570" y="5803364"/>
            <a:ext cx="4655820" cy="369332"/>
          </a:xfrm>
          <a:prstGeom prst="rect">
            <a:avLst/>
          </a:prstGeom>
        </p:spPr>
        <p:txBody>
          <a:bodyPr wrap="square">
            <a:spAutoFit/>
          </a:bodyPr>
          <a:lstStyle/>
          <a:p>
            <a:r>
              <a:rPr lang="en-US" dirty="0"/>
              <a:t>More efficient than Hypervisor virtualization</a:t>
            </a:r>
          </a:p>
        </p:txBody>
      </p:sp>
      <p:sp>
        <p:nvSpPr>
          <p:cNvPr id="9" name="Rectangle 8">
            <a:extLst>
              <a:ext uri="{FF2B5EF4-FFF2-40B4-BE49-F238E27FC236}">
                <a16:creationId xmlns:a16="http://schemas.microsoft.com/office/drawing/2014/main" id="{ADB17F06-86F2-4AD6-A514-936CEB3B2F6D}"/>
              </a:ext>
            </a:extLst>
          </p:cNvPr>
          <p:cNvSpPr/>
          <p:nvPr/>
        </p:nvSpPr>
        <p:spPr>
          <a:xfrm>
            <a:off x="838200" y="1701839"/>
            <a:ext cx="5287370" cy="4401205"/>
          </a:xfrm>
          <a:prstGeom prst="rect">
            <a:avLst/>
          </a:prstGeom>
        </p:spPr>
        <p:txBody>
          <a:bodyPr wrap="square">
            <a:spAutoFit/>
          </a:bodyPr>
          <a:lstStyle/>
          <a:p>
            <a:pPr marL="457200" indent="-457200">
              <a:buFont typeface="Arial" panose="020B0604020202020204" pitchFamily="34" charset="0"/>
              <a:buChar char="•"/>
            </a:pPr>
            <a:r>
              <a:rPr lang="en-US" sz="2800" dirty="0"/>
              <a:t>Open source </a:t>
            </a:r>
            <a:br>
              <a:rPr lang="en-US" sz="2800" dirty="0"/>
            </a:br>
            <a:r>
              <a:rPr lang="en-US" sz="2800" dirty="0"/>
              <a:t>(Apache License 2.0)</a:t>
            </a:r>
          </a:p>
          <a:p>
            <a:pPr marL="457200" indent="-457200">
              <a:buFont typeface="Arial" panose="020B0604020202020204" pitchFamily="34" charset="0"/>
              <a:buChar char="•"/>
            </a:pPr>
            <a:r>
              <a:rPr lang="en-US" sz="2800" dirty="0"/>
              <a:t>Some of the biggest names in the industry involved</a:t>
            </a:r>
          </a:p>
          <a:p>
            <a:pPr marL="457200" indent="-457200">
              <a:buFont typeface="Arial" panose="020B0604020202020204" pitchFamily="34" charset="0"/>
              <a:buChar char="•"/>
            </a:pPr>
            <a:r>
              <a:rPr lang="en-US" sz="2800" dirty="0"/>
              <a:t>Billions of image pulls</a:t>
            </a:r>
          </a:p>
          <a:p>
            <a:pPr marL="457200" indent="-457200">
              <a:buFont typeface="Arial" panose="020B0604020202020204" pitchFamily="34" charset="0"/>
              <a:buChar char="•"/>
            </a:pPr>
            <a:r>
              <a:rPr lang="en-US" sz="2800" dirty="0"/>
              <a:t>Over 240K Repositories</a:t>
            </a:r>
          </a:p>
          <a:p>
            <a:pPr marL="457200" indent="-457200">
              <a:buFont typeface="Arial" panose="020B0604020202020204" pitchFamily="34" charset="0"/>
              <a:buChar char="•"/>
            </a:pPr>
            <a:r>
              <a:rPr lang="en-US" sz="2800" dirty="0"/>
              <a:t>Over 5 million image pulls per day</a:t>
            </a:r>
          </a:p>
          <a:p>
            <a:pPr marL="457200" indent="-457200">
              <a:buFont typeface="Arial" panose="020B0604020202020204" pitchFamily="34" charset="0"/>
              <a:buChar char="•"/>
            </a:pPr>
            <a:r>
              <a:rPr lang="en-US" sz="2800" dirty="0"/>
              <a:t>The Open Container Initiative (Open standards/specs)</a:t>
            </a:r>
          </a:p>
        </p:txBody>
      </p:sp>
    </p:spTree>
    <p:extLst>
      <p:ext uri="{BB962C8B-B14F-4D97-AF65-F5344CB8AC3E}">
        <p14:creationId xmlns:p14="http://schemas.microsoft.com/office/powerpoint/2010/main" val="1089107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Using Docker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latin typeface="Consolas" panose="020B0609020204030204" pitchFamily="49" charset="0"/>
              </a:rPr>
              <a:t>docker</a:t>
            </a:r>
            <a:r>
              <a:rPr lang="en-US" dirty="0">
                <a:latin typeface="Consolas" panose="020B0609020204030204" pitchFamily="49" charset="0"/>
              </a:rPr>
              <a:t> pull </a:t>
            </a:r>
            <a:r>
              <a:rPr lang="en-US" dirty="0" err="1">
                <a:latin typeface="Consolas" panose="020B0609020204030204" pitchFamily="49" charset="0"/>
              </a:rPr>
              <a:t>tutum</a:t>
            </a:r>
            <a:r>
              <a:rPr lang="en-US" dirty="0">
                <a:latin typeface="Consolas" panose="020B0609020204030204" pitchFamily="49" charset="0"/>
              </a:rPr>
              <a:t>/</a:t>
            </a:r>
            <a:r>
              <a:rPr lang="en-US" dirty="0" err="1">
                <a:latin typeface="Consolas" panose="020B0609020204030204" pitchFamily="49" charset="0"/>
              </a:rPr>
              <a:t>mongodb</a:t>
            </a:r>
            <a:endParaRPr lang="en-US" dirty="0">
              <a:latin typeface="Consolas" panose="020B0609020204030204" pitchFamily="49" charset="0"/>
            </a:endParaRPr>
          </a:p>
          <a:p>
            <a:pPr marL="0" indent="0">
              <a:buNone/>
            </a:pPr>
            <a:r>
              <a:rPr lang="en-US" dirty="0" err="1">
                <a:latin typeface="Consolas" panose="020B0609020204030204" pitchFamily="49" charset="0"/>
              </a:rPr>
              <a:t>docker</a:t>
            </a:r>
            <a:r>
              <a:rPr lang="en-US" dirty="0">
                <a:latin typeface="Consolas" panose="020B0609020204030204" pitchFamily="49" charset="0"/>
              </a:rPr>
              <a:t> images</a:t>
            </a: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rmi</a:t>
            </a:r>
            <a:r>
              <a:rPr lang="en-US" dirty="0">
                <a:latin typeface="Consolas" panose="020B0609020204030204" pitchFamily="49" charset="0"/>
              </a:rPr>
              <a:t> &lt;IMAGE_ID&gt;</a:t>
            </a:r>
          </a:p>
          <a:p>
            <a:pPr marL="0" indent="0">
              <a:buNone/>
            </a:pPr>
            <a:r>
              <a:rPr lang="en-US" dirty="0" err="1">
                <a:latin typeface="Consolas" panose="020B0609020204030204" pitchFamily="49" charset="0"/>
              </a:rPr>
              <a:t>docker</a:t>
            </a:r>
            <a:r>
              <a:rPr lang="en-US" dirty="0">
                <a:latin typeface="Consolas" panose="020B0609020204030204" pitchFamily="49" charset="0"/>
              </a:rPr>
              <a:t> run -d -p 27017:27017 -p 28017:28017 </a:t>
            </a:r>
            <a:r>
              <a:rPr lang="en-US" dirty="0" err="1">
                <a:latin typeface="Consolas" panose="020B0609020204030204" pitchFamily="49" charset="0"/>
              </a:rPr>
              <a:t>tutum</a:t>
            </a:r>
            <a:r>
              <a:rPr lang="en-US" dirty="0">
                <a:latin typeface="Consolas" panose="020B0609020204030204" pitchFamily="49" charset="0"/>
              </a:rPr>
              <a:t>/</a:t>
            </a:r>
            <a:r>
              <a:rPr lang="en-US" dirty="0" err="1">
                <a:latin typeface="Consolas" panose="020B0609020204030204" pitchFamily="49" charset="0"/>
              </a:rPr>
              <a:t>mongodb</a:t>
            </a:r>
            <a:endParaRPr lang="en-US" dirty="0">
              <a:latin typeface="Consolas" panose="020B0609020204030204" pitchFamily="49" charset="0"/>
            </a:endParaRP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ps</a:t>
            </a:r>
            <a:r>
              <a:rPr lang="en-US" dirty="0">
                <a:latin typeface="Consolas" panose="020B0609020204030204" pitchFamily="49" charset="0"/>
              </a:rPr>
              <a:t> –a</a:t>
            </a:r>
          </a:p>
          <a:p>
            <a:pPr marL="0" indent="0">
              <a:buNone/>
            </a:pPr>
            <a:r>
              <a:rPr lang="en-US" dirty="0" err="1">
                <a:latin typeface="Consolas" panose="020B0609020204030204" pitchFamily="49" charset="0"/>
              </a:rPr>
              <a:t>docker</a:t>
            </a:r>
            <a:r>
              <a:rPr lang="en-US" dirty="0">
                <a:latin typeface="Consolas" panose="020B0609020204030204" pitchFamily="49" charset="0"/>
              </a:rPr>
              <a:t> stop &lt;CONTAINER_ID&gt;</a:t>
            </a: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&lt;CONTAINER_ID&gt;</a:t>
            </a:r>
          </a:p>
          <a:p>
            <a:pPr marL="0" indent="0">
              <a:buNone/>
            </a:pPr>
            <a:r>
              <a:rPr lang="en-US" dirty="0"/>
              <a:t>The first time that you run your container, a new random password will be set. To get the password, check the logs of the container:</a:t>
            </a:r>
          </a:p>
          <a:p>
            <a:pPr marL="0" indent="0">
              <a:buNone/>
            </a:pPr>
            <a:r>
              <a:rPr lang="en-US" dirty="0" err="1">
                <a:latin typeface="Consolas" panose="020B0609020204030204" pitchFamily="49" charset="0"/>
              </a:rPr>
              <a:t>docker</a:t>
            </a:r>
            <a:r>
              <a:rPr lang="en-US" dirty="0">
                <a:latin typeface="Consolas" panose="020B0609020204030204" pitchFamily="49" charset="0"/>
              </a:rPr>
              <a:t> logs &lt;CONTAINER_ID&gt;</a:t>
            </a:r>
          </a:p>
          <a:p>
            <a:pPr marL="0" indent="0">
              <a:buNone/>
            </a:pPr>
            <a:r>
              <a:rPr lang="en-US" dirty="0"/>
              <a:t>You can then connect to MongoDB:</a:t>
            </a:r>
          </a:p>
          <a:p>
            <a:pPr marL="0" indent="0">
              <a:buNone/>
            </a:pPr>
            <a:r>
              <a:rPr lang="en-US" dirty="0">
                <a:latin typeface="Consolas" panose="020B0609020204030204" pitchFamily="49" charset="0"/>
              </a:rPr>
              <a:t>mongo admin -u admin -p 5elsT6KtjrqV</a:t>
            </a:r>
          </a:p>
        </p:txBody>
      </p:sp>
      <p:sp>
        <p:nvSpPr>
          <p:cNvPr id="9" name="Shape 279"/>
          <p:cNvSpPr txBox="1">
            <a:spLocks/>
          </p:cNvSpPr>
          <p:nvPr/>
        </p:nvSpPr>
        <p:spPr>
          <a:xfrm>
            <a:off x="6253918" y="6220534"/>
            <a:ext cx="3488559" cy="825165"/>
          </a:xfrm>
          <a:prstGeom prst="rect">
            <a:avLst/>
          </a:prstGeom>
          <a:noFill/>
          <a:ln>
            <a:noFill/>
          </a:ln>
        </p:spPr>
        <p:txBody>
          <a:bodyPr lIns="137150" tIns="0" rIns="13715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ct val="25000"/>
              <a:buFont typeface="PT Sans"/>
              <a:buNone/>
            </a:pPr>
            <a:r>
              <a:rPr lang="en" sz="1500" dirty="0">
                <a:solidFill>
                  <a:schemeClr val="dk1"/>
                </a:solidFill>
                <a:latin typeface="Montserrat"/>
                <a:ea typeface="Montserrat"/>
                <a:cs typeface="Montserrat"/>
                <a:sym typeface="Montserrat"/>
              </a:rPr>
              <a:t>Docker Image</a:t>
            </a:r>
            <a:br>
              <a:rPr lang="en" sz="1500" dirty="0">
                <a:solidFill>
                  <a:schemeClr val="dk1"/>
                </a:solidFill>
                <a:latin typeface="Montserrat"/>
                <a:ea typeface="Montserrat"/>
                <a:cs typeface="Montserrat"/>
                <a:sym typeface="Montserrat"/>
              </a:rPr>
            </a:br>
            <a:r>
              <a:rPr lang="en" sz="1500" dirty="0">
                <a:solidFill>
                  <a:schemeClr val="dk1"/>
                </a:solidFill>
                <a:latin typeface="Montserrat"/>
                <a:ea typeface="Montserrat"/>
                <a:cs typeface="Montserrat"/>
                <a:sym typeface="Montserrat"/>
              </a:rPr>
              <a:t> </a:t>
            </a:r>
          </a:p>
        </p:txBody>
      </p:sp>
      <p:sp>
        <p:nvSpPr>
          <p:cNvPr id="10" name="Shape 280"/>
          <p:cNvSpPr txBox="1">
            <a:spLocks/>
          </p:cNvSpPr>
          <p:nvPr/>
        </p:nvSpPr>
        <p:spPr>
          <a:xfrm>
            <a:off x="9476746" y="6199863"/>
            <a:ext cx="2984473" cy="825227"/>
          </a:xfrm>
          <a:prstGeom prst="rect">
            <a:avLst/>
          </a:prstGeom>
          <a:noFill/>
          <a:ln>
            <a:noFill/>
          </a:ln>
        </p:spPr>
        <p:txBody>
          <a:bodyPr lIns="137150" tIns="0" rIns="13715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 indent="-31750" algn="ctr">
              <a:lnSpc>
                <a:spcPct val="100000"/>
              </a:lnSpc>
              <a:spcBef>
                <a:spcPts val="0"/>
              </a:spcBef>
              <a:buClr>
                <a:schemeClr val="dk1"/>
              </a:buClr>
              <a:buSzPct val="73333"/>
              <a:buFont typeface="PT Sans"/>
              <a:buChar char=" "/>
            </a:pPr>
            <a:r>
              <a:rPr lang="en" sz="1500" dirty="0">
                <a:solidFill>
                  <a:schemeClr val="dk1"/>
                </a:solidFill>
                <a:latin typeface="Montserrat"/>
                <a:ea typeface="Montserrat"/>
                <a:cs typeface="Montserrat"/>
                <a:sym typeface="Montserrat"/>
              </a:rPr>
              <a:t>Docker Container</a:t>
            </a:r>
          </a:p>
        </p:txBody>
      </p:sp>
      <p:pic>
        <p:nvPicPr>
          <p:cNvPr id="11" name="Shape 281"/>
          <p:cNvPicPr preferRelativeResize="0">
            <a:picLocks/>
          </p:cNvPicPr>
          <p:nvPr/>
        </p:nvPicPr>
        <p:blipFill rotWithShape="1">
          <a:blip r:embed="rId3">
            <a:alphaModFix/>
          </a:blip>
          <a:srcRect/>
          <a:stretch/>
        </p:blipFill>
        <p:spPr>
          <a:xfrm>
            <a:off x="10088828" y="4637079"/>
            <a:ext cx="1760310" cy="1562784"/>
          </a:xfrm>
          <a:prstGeom prst="rect">
            <a:avLst/>
          </a:prstGeom>
          <a:noFill/>
          <a:ln>
            <a:noFill/>
          </a:ln>
        </p:spPr>
      </p:pic>
      <p:pic>
        <p:nvPicPr>
          <p:cNvPr id="12" name="Shape 283"/>
          <p:cNvPicPr preferRelativeResize="0">
            <a:picLocks/>
          </p:cNvPicPr>
          <p:nvPr/>
        </p:nvPicPr>
        <p:blipFill rotWithShape="1">
          <a:blip r:embed="rId4">
            <a:alphaModFix/>
          </a:blip>
          <a:srcRect/>
          <a:stretch/>
        </p:blipFill>
        <p:spPr>
          <a:xfrm>
            <a:off x="7384201" y="4753388"/>
            <a:ext cx="1126849" cy="1423575"/>
          </a:xfrm>
          <a:prstGeom prst="rect">
            <a:avLst/>
          </a:prstGeom>
          <a:noFill/>
          <a:ln>
            <a:noFill/>
          </a:ln>
        </p:spPr>
      </p:pic>
      <p:cxnSp>
        <p:nvCxnSpPr>
          <p:cNvPr id="13" name="Shape 284"/>
          <p:cNvCxnSpPr>
            <a:cxnSpLocks/>
          </p:cNvCxnSpPr>
          <p:nvPr/>
        </p:nvCxnSpPr>
        <p:spPr>
          <a:xfrm flipV="1">
            <a:off x="8550541" y="5854972"/>
            <a:ext cx="1550948" cy="1"/>
          </a:xfrm>
          <a:prstGeom prst="straightConnector1">
            <a:avLst/>
          </a:prstGeom>
          <a:noFill/>
          <a:ln w="50800" cap="flat" cmpd="sng">
            <a:solidFill>
              <a:srgbClr val="7F7F7F"/>
            </a:solidFill>
            <a:prstDash val="solid"/>
            <a:round/>
            <a:headEnd type="none" w="med" len="med"/>
            <a:tailEnd type="triangle" w="lg" len="lg"/>
          </a:ln>
        </p:spPr>
      </p:cxnSp>
      <p:sp>
        <p:nvSpPr>
          <p:cNvPr id="4" name="Slide Number Placeholder 3">
            <a:extLst>
              <a:ext uri="{FF2B5EF4-FFF2-40B4-BE49-F238E27FC236}">
                <a16:creationId xmlns:a16="http://schemas.microsoft.com/office/drawing/2014/main" id="{74B8CCC8-26DE-4B10-9D89-CA019AE90919}"/>
              </a:ext>
            </a:extLst>
          </p:cNvPr>
          <p:cNvSpPr>
            <a:spLocks noGrp="1"/>
          </p:cNvSpPr>
          <p:nvPr>
            <p:ph type="sldNum" sz="quarter" idx="12"/>
          </p:nvPr>
        </p:nvSpPr>
        <p:spPr/>
        <p:txBody>
          <a:bodyPr/>
          <a:lstStyle/>
          <a:p>
            <a:fld id="{8713C6CA-2201-4392-A031-34DB96794837}" type="slidenum">
              <a:rPr lang="en-US" smtClean="0"/>
              <a:t>64</a:t>
            </a:fld>
            <a:endParaRPr lang="en-US"/>
          </a:p>
        </p:txBody>
      </p:sp>
      <p:pic>
        <p:nvPicPr>
          <p:cNvPr id="5" name="Picture 4">
            <a:extLst>
              <a:ext uri="{FF2B5EF4-FFF2-40B4-BE49-F238E27FC236}">
                <a16:creationId xmlns:a16="http://schemas.microsoft.com/office/drawing/2014/main" id="{4DF51B36-87BB-4E4B-8C91-ED6BE96F3029}"/>
              </a:ext>
            </a:extLst>
          </p:cNvPr>
          <p:cNvPicPr>
            <a:picLocks noChangeAspect="1"/>
          </p:cNvPicPr>
          <p:nvPr/>
        </p:nvPicPr>
        <p:blipFill>
          <a:blip r:embed="rId5"/>
          <a:stretch>
            <a:fillRect/>
          </a:stretch>
        </p:blipFill>
        <p:spPr>
          <a:xfrm>
            <a:off x="9244741" y="545471"/>
            <a:ext cx="2109059" cy="2196552"/>
          </a:xfrm>
          <a:prstGeom prst="rect">
            <a:avLst/>
          </a:prstGeom>
        </p:spPr>
      </p:pic>
    </p:spTree>
    <p:extLst>
      <p:ext uri="{BB962C8B-B14F-4D97-AF65-F5344CB8AC3E}">
        <p14:creationId xmlns:p14="http://schemas.microsoft.com/office/powerpoint/2010/main" val="9455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Exercise – </a:t>
            </a:r>
            <a:r>
              <a:rPr lang="en-US" b="1">
                <a:latin typeface="+mn-lt"/>
              </a:rPr>
              <a:t>Schema Design</a:t>
            </a:r>
            <a:r>
              <a:rPr lang="en-US" b="1" dirty="0">
                <a:latin typeface="+mn-lt"/>
              </a:rPr>
              <a:t>	</a:t>
            </a:r>
          </a:p>
        </p:txBody>
      </p:sp>
      <p:sp>
        <p:nvSpPr>
          <p:cNvPr id="3" name="Content Placeholder 2"/>
          <p:cNvSpPr>
            <a:spLocks noGrp="1"/>
          </p:cNvSpPr>
          <p:nvPr>
            <p:ph idx="1"/>
          </p:nvPr>
        </p:nvSpPr>
        <p:spPr>
          <a:xfrm>
            <a:off x="673814" y="1690688"/>
            <a:ext cx="10515600" cy="4351338"/>
          </a:xfrm>
        </p:spPr>
        <p:txBody>
          <a:bodyPr/>
          <a:lstStyle/>
          <a:p>
            <a:pPr marL="0" indent="0">
              <a:buNone/>
            </a:pPr>
            <a:r>
              <a:rPr lang="en-US" dirty="0"/>
              <a:t>Create a NoSQL design model for an application to manage a library, taking into consideration the following requirements:</a:t>
            </a:r>
          </a:p>
          <a:p>
            <a:r>
              <a:rPr lang="en-US" dirty="0"/>
              <a:t>Books have an ISBN number and are categorized by author and tagged by keywords to facilitate search</a:t>
            </a:r>
          </a:p>
          <a:p>
            <a:r>
              <a:rPr lang="en-US" dirty="0"/>
              <a:t>Books can be borrowed by students, so the librarian will be able to check all borrowed books and their return date so he may contact students who are late returning their books.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4652FAD-0F37-442F-ACA1-9D4B5CC57B49}"/>
              </a:ext>
            </a:extLst>
          </p:cNvPr>
          <p:cNvSpPr>
            <a:spLocks noGrp="1"/>
          </p:cNvSpPr>
          <p:nvPr>
            <p:ph type="sldNum" sz="quarter" idx="12"/>
          </p:nvPr>
        </p:nvSpPr>
        <p:spPr/>
        <p:txBody>
          <a:bodyPr/>
          <a:lstStyle/>
          <a:p>
            <a:fld id="{8A8A7D68-7806-41C0-A50B-13413955851C}" type="slidenum">
              <a:rPr lang="en-US" smtClean="0"/>
              <a:t>65</a:t>
            </a:fld>
            <a:endParaRPr lang="en-US"/>
          </a:p>
        </p:txBody>
      </p:sp>
      <p:pic>
        <p:nvPicPr>
          <p:cNvPr id="7" name="Picture 6">
            <a:extLst>
              <a:ext uri="{FF2B5EF4-FFF2-40B4-BE49-F238E27FC236}">
                <a16:creationId xmlns:a16="http://schemas.microsoft.com/office/drawing/2014/main" id="{2B539F7D-03D8-4781-BE3A-EFEB3ADE7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81802"/>
            <a:ext cx="1068344" cy="1068344"/>
          </a:xfrm>
          <a:prstGeom prst="rect">
            <a:avLst/>
          </a:prstGeom>
        </p:spPr>
      </p:pic>
    </p:spTree>
    <p:extLst>
      <p:ext uri="{BB962C8B-B14F-4D97-AF65-F5344CB8AC3E}">
        <p14:creationId xmlns:p14="http://schemas.microsoft.com/office/powerpoint/2010/main" val="3927586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Exercise </a:t>
            </a:r>
            <a:r>
              <a:rPr lang="en-US" b="1">
                <a:latin typeface="+mn-lt"/>
              </a:rPr>
              <a:t>– Reveal </a:t>
            </a:r>
            <a:r>
              <a:rPr lang="en-US" b="1" dirty="0">
                <a:latin typeface="+mn-lt"/>
              </a:rPr>
              <a:t>The Secret Message!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Using DaaS, read one document from:</a:t>
            </a:r>
          </a:p>
          <a:p>
            <a:pPr marL="0" indent="0">
              <a:buNone/>
            </a:pPr>
            <a:r>
              <a:rPr lang="en-US" sz="1800" dirty="0">
                <a:latin typeface="Consolas" panose="020B0609020204030204" pitchFamily="49" charset="0"/>
                <a:cs typeface="Courier New" panose="02070309020205020404" pitchFamily="49" charset="0"/>
              </a:rPr>
              <a:t>    DB: </a:t>
            </a:r>
            <a:r>
              <a:rPr lang="en-US" sz="1800" b="1" dirty="0">
                <a:latin typeface="Consolas" panose="020B0609020204030204" pitchFamily="49" charset="0"/>
                <a:cs typeface="Courier New" panose="02070309020205020404" pitchFamily="49" charset="0"/>
              </a:rPr>
              <a:t>homework01</a:t>
            </a:r>
            <a:r>
              <a:rPr lang="en-US" sz="1800" dirty="0">
                <a:latin typeface="Consolas" panose="020B0609020204030204" pitchFamily="49" charset="0"/>
                <a:cs typeface="Courier New" panose="02070309020205020404" pitchFamily="49" charset="0"/>
              </a:rPr>
              <a:t>, Collection: </a:t>
            </a:r>
            <a:r>
              <a:rPr lang="en-US" sz="1800" b="1" dirty="0">
                <a:latin typeface="Consolas" panose="020B0609020204030204" pitchFamily="49" charset="0"/>
                <a:cs typeface="Courier New" panose="02070309020205020404" pitchFamily="49" charset="0"/>
              </a:rPr>
              <a:t>data</a:t>
            </a:r>
            <a:r>
              <a:rPr lang="en-US" sz="1800" dirty="0">
                <a:latin typeface="Consolas" panose="020B0609020204030204" pitchFamily="49" charset="0"/>
                <a:cs typeface="Courier New" panose="02070309020205020404" pitchFamily="49" charset="0"/>
              </a:rPr>
              <a:t>, username: </a:t>
            </a:r>
            <a:r>
              <a:rPr lang="en-US" sz="1800" b="1" dirty="0">
                <a:latin typeface="Consolas" panose="020B0609020204030204" pitchFamily="49" charset="0"/>
                <a:cs typeface="Courier New" panose="02070309020205020404" pitchFamily="49" charset="0"/>
              </a:rPr>
              <a:t>homework01</a:t>
            </a:r>
            <a:r>
              <a:rPr lang="en-US" sz="1800" dirty="0">
                <a:latin typeface="Consolas" panose="020B0609020204030204" pitchFamily="49" charset="0"/>
                <a:cs typeface="Courier New" panose="02070309020205020404" pitchFamily="49" charset="0"/>
              </a:rPr>
              <a:t>, password: </a:t>
            </a:r>
            <a:r>
              <a:rPr lang="en-US" sz="1800" b="1" dirty="0">
                <a:latin typeface="Consolas" panose="020B0609020204030204" pitchFamily="49" charset="0"/>
                <a:cs typeface="Courier New" panose="02070309020205020404" pitchFamily="49" charset="0"/>
              </a:rPr>
              <a:t>homework01</a:t>
            </a:r>
          </a:p>
          <a:p>
            <a:pPr marL="457200" lvl="1" indent="0">
              <a:buNone/>
            </a:pPr>
            <a:r>
              <a:rPr lang="en-US" sz="1800" dirty="0">
                <a:latin typeface="Consolas" panose="020B0609020204030204" pitchFamily="49" charset="0"/>
                <a:cs typeface="Courier New" panose="02070309020205020404" pitchFamily="49" charset="0"/>
              </a:rPr>
              <a:t>Connection String: </a:t>
            </a:r>
            <a:r>
              <a:rPr lang="en-US" sz="1800" b="1" dirty="0">
                <a:latin typeface="Consolas" panose="020B0609020204030204" pitchFamily="49" charset="0"/>
                <a:cs typeface="Courier New" panose="02070309020205020404" pitchFamily="49" charset="0"/>
              </a:rPr>
              <a:t>mongodb://homework01:homework01@ds233806.mlab.com:33806/homework01</a:t>
            </a:r>
          </a:p>
          <a:p>
            <a:pPr marL="514350" indent="-514350">
              <a:buFont typeface="+mj-lt"/>
              <a:buAutoNum type="arabicPeriod"/>
            </a:pPr>
            <a:r>
              <a:rPr lang="en-US" dirty="0"/>
              <a:t>Write Express application and use </a:t>
            </a:r>
            <a:r>
              <a:rPr lang="en-US" b="1" dirty="0">
                <a:latin typeface="Consolas" panose="020B0609020204030204" pitchFamily="49" charset="0"/>
              </a:rPr>
              <a:t>findOne()</a:t>
            </a:r>
            <a:r>
              <a:rPr lang="en-US" dirty="0"/>
              <a:t> with projection to read two fields </a:t>
            </a:r>
            <a:r>
              <a:rPr lang="en-US" b="1" dirty="0">
                <a:latin typeface="Consolas" panose="020B0609020204030204" pitchFamily="49" charset="0"/>
              </a:rPr>
              <a:t>{key, message}</a:t>
            </a:r>
            <a:r>
              <a:rPr lang="en-US" sz="1800" dirty="0">
                <a:latin typeface="Courier New" panose="02070309020205020404" pitchFamily="49" charset="0"/>
                <a:cs typeface="Courier New" panose="02070309020205020404" pitchFamily="49" charset="0"/>
              </a:rPr>
              <a:t> </a:t>
            </a:r>
            <a:r>
              <a:rPr lang="en-US" dirty="0"/>
              <a:t>to read the document from </a:t>
            </a:r>
            <a:r>
              <a:rPr lang="en-US" dirty="0" err="1"/>
              <a:t>mLab</a:t>
            </a:r>
            <a:r>
              <a:rPr lang="en-US" dirty="0"/>
              <a:t> Server, decrypt the message using </a:t>
            </a:r>
            <a:r>
              <a:rPr lang="en-US" sz="1800" dirty="0"/>
              <a:t>(</a:t>
            </a:r>
            <a:r>
              <a:rPr lang="en-US" sz="1800" dirty="0">
                <a:latin typeface="Courier New" panose="02070309020205020404" pitchFamily="49" charset="0"/>
                <a:cs typeface="Courier New" panose="02070309020205020404" pitchFamily="49" charset="0"/>
              </a:rPr>
              <a:t>'simple-</a:t>
            </a:r>
            <a:r>
              <a:rPr lang="en-US" sz="1800" dirty="0" err="1">
                <a:latin typeface="Courier New" panose="02070309020205020404" pitchFamily="49" charset="0"/>
                <a:cs typeface="Courier New" panose="02070309020205020404" pitchFamily="49" charset="0"/>
              </a:rPr>
              <a:t>encryptor</a:t>
            </a:r>
            <a:r>
              <a:rPr lang="en-US" sz="1800" dirty="0">
                <a:latin typeface="Courier New" panose="02070309020205020404" pitchFamily="49" charset="0"/>
                <a:cs typeface="Courier New" panose="02070309020205020404" pitchFamily="49" charset="0"/>
              </a:rPr>
              <a:t>'</a:t>
            </a:r>
            <a:r>
              <a:rPr lang="en-US" sz="1800" dirty="0"/>
              <a:t>)</a:t>
            </a:r>
            <a:endParaRPr lang="en-US" sz="1800" b="1" dirty="0">
              <a:latin typeface="Consolas" panose="020B0609020204030204" pitchFamily="49" charset="0"/>
              <a:cs typeface="Courier New" panose="02070309020205020404" pitchFamily="49" charset="0"/>
            </a:endParaRPr>
          </a:p>
          <a:p>
            <a:pPr marL="514350" indent="-514350">
              <a:buFont typeface="+mj-lt"/>
              <a:buAutoNum type="arabicPeriod"/>
            </a:pPr>
            <a:r>
              <a:rPr lang="en-US" dirty="0"/>
              <a:t>Send the decrypted message as JSON object in the response to a route (</a:t>
            </a:r>
            <a:r>
              <a:rPr lang="en-US" sz="2400" b="1" dirty="0">
                <a:latin typeface="Consolas" panose="020B0609020204030204" pitchFamily="49" charset="0"/>
              </a:rPr>
              <a:t>/secret</a:t>
            </a:r>
            <a:r>
              <a:rPr lang="en-US" dirty="0"/>
              <a:t>).</a:t>
            </a:r>
          </a:p>
          <a:p>
            <a:pPr marL="514350" indent="-514350">
              <a:buFont typeface="+mj-lt"/>
              <a:buAutoNum type="arabicPeriod"/>
            </a:pPr>
            <a:r>
              <a:rPr lang="en-US" dirty="0"/>
              <a:t>Upload your code to </a:t>
            </a:r>
            <a:r>
              <a:rPr lang="en-US" dirty="0" err="1"/>
              <a:t>Github</a:t>
            </a:r>
            <a:r>
              <a:rPr lang="en-US" dirty="0"/>
              <a:t> (without dependencies).</a:t>
            </a:r>
          </a:p>
        </p:txBody>
      </p:sp>
      <p:sp>
        <p:nvSpPr>
          <p:cNvPr id="4" name="Slide Number Placeholder 3">
            <a:extLst>
              <a:ext uri="{FF2B5EF4-FFF2-40B4-BE49-F238E27FC236}">
                <a16:creationId xmlns:a16="http://schemas.microsoft.com/office/drawing/2014/main" id="{602E3D86-17C9-4089-BCC5-159ACF9C86AC}"/>
              </a:ext>
            </a:extLst>
          </p:cNvPr>
          <p:cNvSpPr>
            <a:spLocks noGrp="1"/>
          </p:cNvSpPr>
          <p:nvPr>
            <p:ph type="sldNum" sz="quarter" idx="12"/>
          </p:nvPr>
        </p:nvSpPr>
        <p:spPr/>
        <p:txBody>
          <a:bodyPr/>
          <a:lstStyle/>
          <a:p>
            <a:fld id="{8A8A7D68-7806-41C0-A50B-13413955851C}" type="slidenum">
              <a:rPr lang="en-US" smtClean="0"/>
              <a:t>66</a:t>
            </a:fld>
            <a:endParaRPr lang="en-US"/>
          </a:p>
        </p:txBody>
      </p:sp>
      <p:pic>
        <p:nvPicPr>
          <p:cNvPr id="6" name="Picture 5">
            <a:extLst>
              <a:ext uri="{FF2B5EF4-FFF2-40B4-BE49-F238E27FC236}">
                <a16:creationId xmlns:a16="http://schemas.microsoft.com/office/drawing/2014/main" id="{2D07A25D-558F-4A09-A5C6-3B596091EE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6652" y="496993"/>
            <a:ext cx="362762" cy="637961"/>
          </a:xfrm>
          <a:prstGeom prst="rect">
            <a:avLst/>
          </a:prstGeom>
        </p:spPr>
      </p:pic>
    </p:spTree>
    <p:extLst>
      <p:ext uri="{BB962C8B-B14F-4D97-AF65-F5344CB8AC3E}">
        <p14:creationId xmlns:p14="http://schemas.microsoft.com/office/powerpoint/2010/main" val="27558407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Exercise – Fetch and Insert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Create a new DB called homework07 (Local or </a:t>
            </a:r>
            <a:r>
              <a:rPr lang="en-US" dirty="0">
                <a:hlinkClick r:id="rId3"/>
              </a:rPr>
              <a:t>DaaS</a:t>
            </a:r>
            <a:r>
              <a:rPr lang="en-US" dirty="0"/>
              <a:t>)</a:t>
            </a:r>
          </a:p>
          <a:p>
            <a:pPr marL="514350" indent="-514350">
              <a:buFont typeface="+mj-lt"/>
              <a:buAutoNum type="arabicPeriod"/>
            </a:pPr>
            <a:r>
              <a:rPr lang="en-US" dirty="0"/>
              <a:t>Implement REST API with Express for all CRUD operations so you may: Find/</a:t>
            </a:r>
            <a:r>
              <a:rPr lang="en-US" dirty="0" err="1"/>
              <a:t>FindOne</a:t>
            </a:r>
            <a:r>
              <a:rPr lang="en-US" dirty="0"/>
              <a:t>/Add/Delete documents</a:t>
            </a:r>
            <a:br>
              <a:rPr lang="en-US" dirty="0"/>
            </a:br>
            <a:r>
              <a:rPr lang="en-US" dirty="0"/>
              <a:t>(Use appropriate HTTP verbs for an entity called: </a:t>
            </a:r>
            <a:r>
              <a:rPr lang="en-US" b="1" dirty="0">
                <a:latin typeface="Consolas" panose="020B0609020204030204" pitchFamily="49" charset="0"/>
              </a:rPr>
              <a:t>lectures</a:t>
            </a:r>
            <a:r>
              <a:rPr lang="en-US" dirty="0"/>
              <a:t>,</a:t>
            </a:r>
            <a:br>
              <a:rPr lang="en-US" dirty="0"/>
            </a:br>
            <a:r>
              <a:rPr lang="en-US" dirty="0"/>
              <a:t>document structure is: </a:t>
            </a:r>
            <a:r>
              <a:rPr lang="en-US" b="1" dirty="0">
                <a:latin typeface="Consolas" panose="020B0609020204030204" pitchFamily="49" charset="0"/>
              </a:rPr>
              <a:t>{_id, course, lecture}</a:t>
            </a:r>
            <a:r>
              <a:rPr lang="en-US" dirty="0"/>
              <a:t>)</a:t>
            </a:r>
            <a:endParaRPr lang="en-US" sz="1800" b="1" dirty="0">
              <a:latin typeface="Consolas" panose="020B0609020204030204" pitchFamily="49" charset="0"/>
              <a:cs typeface="Courier New" panose="02070309020205020404" pitchFamily="49" charset="0"/>
            </a:endParaRPr>
          </a:p>
          <a:p>
            <a:pPr marL="514350" indent="-514350">
              <a:buFont typeface="+mj-lt"/>
              <a:buAutoNum type="arabicPeriod"/>
            </a:pPr>
            <a:r>
              <a:rPr lang="en-US" dirty="0"/>
              <a:t>Test your API using </a:t>
            </a:r>
            <a:r>
              <a:rPr lang="en-US" dirty="0">
                <a:hlinkClick r:id="rId4"/>
              </a:rPr>
              <a:t>REST Client</a:t>
            </a:r>
            <a:endParaRPr lang="en-US" dirty="0"/>
          </a:p>
          <a:p>
            <a:pPr marL="514350" indent="-514350">
              <a:buFont typeface="+mj-lt"/>
              <a:buAutoNum type="arabicPeriod"/>
            </a:pPr>
            <a:r>
              <a:rPr lang="en-US" dirty="0"/>
              <a:t>Implement a route (</a:t>
            </a:r>
            <a:r>
              <a:rPr lang="en-US" b="1" dirty="0">
                <a:latin typeface="Consolas" panose="020B0609020204030204" pitchFamily="49" charset="0"/>
              </a:rPr>
              <a:t>GET /search/:q</a:t>
            </a:r>
            <a:r>
              <a:rPr lang="en-US" dirty="0"/>
              <a:t>) to search if the lecture name has the passed </a:t>
            </a:r>
            <a:r>
              <a:rPr lang="en-US" b="1" dirty="0">
                <a:latin typeface="Consolas" panose="020B0609020204030204" pitchFamily="49" charset="0"/>
              </a:rPr>
              <a:t>:q </a:t>
            </a:r>
            <a:r>
              <a:rPr lang="en-US" dirty="0"/>
              <a:t>parameter. Send the results as JSON.</a:t>
            </a:r>
          </a:p>
          <a:p>
            <a:pPr marL="514350" indent="-514350">
              <a:buFont typeface="+mj-lt"/>
              <a:buAutoNum type="arabicPeriod"/>
            </a:pPr>
            <a:r>
              <a:rPr lang="en-US" dirty="0"/>
              <a:t>Upload your code to </a:t>
            </a:r>
            <a:r>
              <a:rPr lang="en-US" dirty="0" err="1"/>
              <a:t>Github</a:t>
            </a:r>
            <a:r>
              <a:rPr lang="en-US" dirty="0"/>
              <a:t> (without dependencies).</a:t>
            </a:r>
          </a:p>
        </p:txBody>
      </p:sp>
      <p:sp>
        <p:nvSpPr>
          <p:cNvPr id="4" name="Slide Number Placeholder 3">
            <a:extLst>
              <a:ext uri="{FF2B5EF4-FFF2-40B4-BE49-F238E27FC236}">
                <a16:creationId xmlns:a16="http://schemas.microsoft.com/office/drawing/2014/main" id="{602E3D86-17C9-4089-BCC5-159ACF9C86AC}"/>
              </a:ext>
            </a:extLst>
          </p:cNvPr>
          <p:cNvSpPr>
            <a:spLocks noGrp="1"/>
          </p:cNvSpPr>
          <p:nvPr>
            <p:ph type="sldNum" sz="quarter" idx="12"/>
          </p:nvPr>
        </p:nvSpPr>
        <p:spPr/>
        <p:txBody>
          <a:bodyPr/>
          <a:lstStyle/>
          <a:p>
            <a:fld id="{8A8A7D68-7806-41C0-A50B-13413955851C}" type="slidenum">
              <a:rPr lang="en-US" smtClean="0"/>
              <a:t>67</a:t>
            </a:fld>
            <a:endParaRPr lang="en-US"/>
          </a:p>
        </p:txBody>
      </p:sp>
      <p:pic>
        <p:nvPicPr>
          <p:cNvPr id="7" name="Picture 6">
            <a:extLst>
              <a:ext uri="{FF2B5EF4-FFF2-40B4-BE49-F238E27FC236}">
                <a16:creationId xmlns:a16="http://schemas.microsoft.com/office/drawing/2014/main" id="{7296F078-2008-41C1-9EF7-DB6FAF3484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281802"/>
            <a:ext cx="1068344" cy="1068344"/>
          </a:xfrm>
          <a:prstGeom prst="rect">
            <a:avLst/>
          </a:prstGeom>
        </p:spPr>
      </p:pic>
    </p:spTree>
    <p:extLst>
      <p:ext uri="{BB962C8B-B14F-4D97-AF65-F5344CB8AC3E}">
        <p14:creationId xmlns:p14="http://schemas.microsoft.com/office/powerpoint/2010/main" val="82857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How Much Faster?</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892009"/>
            <a:ext cx="5381828" cy="4754170"/>
          </a:xfrm>
        </p:spPr>
      </p:pic>
      <p:sp>
        <p:nvSpPr>
          <p:cNvPr id="6" name="Rectangle 5"/>
          <p:cNvSpPr/>
          <p:nvPr/>
        </p:nvSpPr>
        <p:spPr>
          <a:xfrm>
            <a:off x="838200" y="1855227"/>
            <a:ext cx="5133773" cy="3046988"/>
          </a:xfrm>
          <a:prstGeom prst="rect">
            <a:avLst/>
          </a:prstGeom>
        </p:spPr>
        <p:txBody>
          <a:bodyPr wrap="square">
            <a:spAutoFit/>
          </a:bodyPr>
          <a:lstStyle/>
          <a:p>
            <a:r>
              <a:rPr lang="en-US" sz="2400" dirty="0">
                <a:solidFill>
                  <a:srgbClr val="000000"/>
                </a:solidFill>
              </a:rPr>
              <a:t>Here’s a simple comparison of running a bunch of concurrent inserts into SQL Server 2008 and MongoDB on the same computer.</a:t>
            </a:r>
          </a:p>
          <a:p>
            <a:r>
              <a:rPr lang="en-US" sz="2400" dirty="0">
                <a:solidFill>
                  <a:srgbClr val="000000"/>
                </a:solidFill>
              </a:rPr>
              <a:t>These inserts were performed by inserting 50,000 independent objects using </a:t>
            </a:r>
            <a:r>
              <a:rPr lang="en-US" sz="2400" dirty="0" err="1">
                <a:solidFill>
                  <a:srgbClr val="000000"/>
                </a:solidFill>
              </a:rPr>
              <a:t>NoRM</a:t>
            </a:r>
            <a:r>
              <a:rPr lang="en-US" sz="2400" dirty="0">
                <a:solidFill>
                  <a:srgbClr val="000000"/>
                </a:solidFill>
              </a:rPr>
              <a:t> for MongoDB and LINQ to SQL for SQL Server 2008.</a:t>
            </a:r>
            <a:endParaRPr lang="en-US" sz="2400" dirty="0"/>
          </a:p>
        </p:txBody>
      </p:sp>
      <p:sp>
        <p:nvSpPr>
          <p:cNvPr id="9" name="Rectangle 8"/>
          <p:cNvSpPr/>
          <p:nvPr/>
        </p:nvSpPr>
        <p:spPr>
          <a:xfrm>
            <a:off x="9913982" y="6515374"/>
            <a:ext cx="1439818" cy="261610"/>
          </a:xfrm>
          <a:prstGeom prst="rect">
            <a:avLst/>
          </a:prstGeom>
        </p:spPr>
        <p:txBody>
          <a:bodyPr wrap="none">
            <a:spAutoFit/>
          </a:bodyPr>
          <a:lstStyle/>
          <a:p>
            <a:r>
              <a:rPr lang="en-US" sz="1050" dirty="0"/>
              <a:t>michaelckennedy.net </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719" y="5057846"/>
            <a:ext cx="5096586" cy="1457528"/>
          </a:xfrm>
          <a:prstGeom prst="rect">
            <a:avLst/>
          </a:prstGeom>
        </p:spPr>
      </p:pic>
      <p:sp>
        <p:nvSpPr>
          <p:cNvPr id="3" name="Slide Number Placeholder 2">
            <a:extLst>
              <a:ext uri="{FF2B5EF4-FFF2-40B4-BE49-F238E27FC236}">
                <a16:creationId xmlns:a16="http://schemas.microsoft.com/office/drawing/2014/main" id="{DC3A039F-82F8-491E-AAE9-206361899A70}"/>
              </a:ext>
            </a:extLst>
          </p:cNvPr>
          <p:cNvSpPr>
            <a:spLocks noGrp="1"/>
          </p:cNvSpPr>
          <p:nvPr>
            <p:ph type="sldNum" sz="quarter" idx="12"/>
          </p:nvPr>
        </p:nvSpPr>
        <p:spPr/>
        <p:txBody>
          <a:bodyPr/>
          <a:lstStyle/>
          <a:p>
            <a:fld id="{8A8A7D68-7806-41C0-A50B-13413955851C}" type="slidenum">
              <a:rPr lang="en-US" smtClean="0"/>
              <a:t>7</a:t>
            </a:fld>
            <a:endParaRPr lang="en-US"/>
          </a:p>
        </p:txBody>
      </p:sp>
    </p:spTree>
    <p:extLst>
      <p:ext uri="{BB962C8B-B14F-4D97-AF65-F5344CB8AC3E}">
        <p14:creationId xmlns:p14="http://schemas.microsoft.com/office/powerpoint/2010/main" val="207860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The Results</a:t>
            </a:r>
          </a:p>
        </p:txBody>
      </p:sp>
      <p:sp>
        <p:nvSpPr>
          <p:cNvPr id="3" name="Content Placeholder 2"/>
          <p:cNvSpPr>
            <a:spLocks noGrp="1"/>
          </p:cNvSpPr>
          <p:nvPr>
            <p:ph idx="1"/>
          </p:nvPr>
        </p:nvSpPr>
        <p:spPr>
          <a:xfrm>
            <a:off x="838200" y="1535616"/>
            <a:ext cx="10515600" cy="596299"/>
          </a:xfrm>
        </p:spPr>
        <p:txBody>
          <a:bodyPr>
            <a:normAutofit/>
          </a:bodyPr>
          <a:lstStyle/>
          <a:p>
            <a:pPr marL="0" indent="0">
              <a:buNone/>
            </a:pPr>
            <a:r>
              <a:rPr lang="en-US" dirty="0">
                <a:solidFill>
                  <a:srgbClr val="000000"/>
                </a:solidFill>
              </a:rPr>
              <a:t>Looks like under heavy load, MongoDB is about 100 times faster. </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6668"/>
            <a:ext cx="5435536" cy="18714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08591"/>
            <a:ext cx="5435536" cy="1460713"/>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b="30309"/>
          <a:stretch/>
        </p:blipFill>
        <p:spPr>
          <a:xfrm>
            <a:off x="6956854" y="2366668"/>
            <a:ext cx="2991633" cy="3502636"/>
          </a:xfrm>
          <a:prstGeom prst="rect">
            <a:avLst/>
          </a:prstGeom>
        </p:spPr>
      </p:pic>
      <p:sp>
        <p:nvSpPr>
          <p:cNvPr id="7" name="Rectangle 6"/>
          <p:cNvSpPr/>
          <p:nvPr/>
        </p:nvSpPr>
        <p:spPr>
          <a:xfrm>
            <a:off x="915864" y="6039751"/>
            <a:ext cx="4957319" cy="400110"/>
          </a:xfrm>
          <a:prstGeom prst="rect">
            <a:avLst/>
          </a:prstGeom>
        </p:spPr>
        <p:txBody>
          <a:bodyPr wrap="none">
            <a:spAutoFit/>
          </a:bodyPr>
          <a:lstStyle/>
          <a:p>
            <a:r>
              <a:rPr lang="en-US" sz="2000" dirty="0">
                <a:solidFill>
                  <a:srgbClr val="000000"/>
                </a:solidFill>
              </a:rPr>
              <a:t>That’s right. It’s 2 seconds verses 3.5 minutes!</a:t>
            </a:r>
          </a:p>
        </p:txBody>
      </p:sp>
      <p:sp>
        <p:nvSpPr>
          <p:cNvPr id="8" name="Slide Number Placeholder 7">
            <a:extLst>
              <a:ext uri="{FF2B5EF4-FFF2-40B4-BE49-F238E27FC236}">
                <a16:creationId xmlns:a16="http://schemas.microsoft.com/office/drawing/2014/main" id="{880B4063-F399-4D9C-89BA-989AC1A4305C}"/>
              </a:ext>
            </a:extLst>
          </p:cNvPr>
          <p:cNvSpPr>
            <a:spLocks noGrp="1"/>
          </p:cNvSpPr>
          <p:nvPr>
            <p:ph type="sldNum" sz="quarter" idx="12"/>
          </p:nvPr>
        </p:nvSpPr>
        <p:spPr/>
        <p:txBody>
          <a:bodyPr/>
          <a:lstStyle/>
          <a:p>
            <a:fld id="{8A8A7D68-7806-41C0-A50B-13413955851C}" type="slidenum">
              <a:rPr lang="en-US" smtClean="0"/>
              <a:t>8</a:t>
            </a:fld>
            <a:endParaRPr lang="en-US"/>
          </a:p>
        </p:txBody>
      </p:sp>
    </p:spTree>
    <p:extLst>
      <p:ext uri="{BB962C8B-B14F-4D97-AF65-F5344CB8AC3E}">
        <p14:creationId xmlns:p14="http://schemas.microsoft.com/office/powerpoint/2010/main" val="217232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Databases comparison</a:t>
            </a:r>
          </a:p>
        </p:txBody>
      </p:sp>
      <p:cxnSp>
        <p:nvCxnSpPr>
          <p:cNvPr id="5" name="Straight Arrow Connector 4"/>
          <p:cNvCxnSpPr/>
          <p:nvPr/>
        </p:nvCxnSpPr>
        <p:spPr>
          <a:xfrm>
            <a:off x="2189747" y="5702968"/>
            <a:ext cx="7170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01779" y="2334126"/>
            <a:ext cx="0" cy="33688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455818" y="3833880"/>
            <a:ext cx="2789353" cy="369332"/>
          </a:xfrm>
          <a:prstGeom prst="rect">
            <a:avLst/>
          </a:prstGeom>
          <a:noFill/>
        </p:spPr>
        <p:txBody>
          <a:bodyPr wrap="none" rtlCol="0">
            <a:spAutoFit/>
          </a:bodyPr>
          <a:lstStyle/>
          <a:p>
            <a:r>
              <a:rPr lang="en-US" dirty="0"/>
              <a:t>Scalability and Performance</a:t>
            </a:r>
          </a:p>
        </p:txBody>
      </p:sp>
      <p:sp>
        <p:nvSpPr>
          <p:cNvPr id="9" name="TextBox 8"/>
          <p:cNvSpPr txBox="1"/>
          <p:nvPr/>
        </p:nvSpPr>
        <p:spPr>
          <a:xfrm>
            <a:off x="5073683" y="5808048"/>
            <a:ext cx="1402948" cy="369332"/>
          </a:xfrm>
          <a:prstGeom prst="rect">
            <a:avLst/>
          </a:prstGeom>
          <a:noFill/>
        </p:spPr>
        <p:txBody>
          <a:bodyPr wrap="none" rtlCol="0">
            <a:spAutoFit/>
          </a:bodyPr>
          <a:lstStyle/>
          <a:p>
            <a:r>
              <a:rPr lang="en-US" dirty="0"/>
              <a:t>Functionality</a:t>
            </a:r>
          </a:p>
        </p:txBody>
      </p:sp>
      <p:cxnSp>
        <p:nvCxnSpPr>
          <p:cNvPr id="4" name="Straight Connector 3"/>
          <p:cNvCxnSpPr>
            <a:stCxn id="11" idx="3"/>
          </p:cNvCxnSpPr>
          <p:nvPr/>
        </p:nvCxnSpPr>
        <p:spPr>
          <a:xfrm flipH="1">
            <a:off x="3449052" y="3723774"/>
            <a:ext cx="1" cy="19791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3" idx="3"/>
          </p:cNvCxnSpPr>
          <p:nvPr/>
        </p:nvCxnSpPr>
        <p:spPr>
          <a:xfrm>
            <a:off x="8013031" y="2918642"/>
            <a:ext cx="0" cy="2784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p:cNvCxnSpPr>
          <p:nvPr/>
        </p:nvCxnSpPr>
        <p:spPr>
          <a:xfrm>
            <a:off x="8483600" y="5302918"/>
            <a:ext cx="17746" cy="3686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203296" y="3080336"/>
            <a:ext cx="1" cy="25911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88410" y="2584981"/>
            <a:ext cx="5150852" cy="2960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35648" y="4974281"/>
            <a:ext cx="5621421" cy="323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Can 9"/>
          <p:cNvSpPr/>
          <p:nvPr/>
        </p:nvSpPr>
        <p:spPr>
          <a:xfrm>
            <a:off x="2550694" y="2514600"/>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memcached</a:t>
            </a:r>
            <a:endParaRPr lang="en-US" dirty="0"/>
          </a:p>
        </p:txBody>
      </p:sp>
      <p:sp>
        <p:nvSpPr>
          <p:cNvPr id="11" name="Can 10"/>
          <p:cNvSpPr/>
          <p:nvPr/>
        </p:nvSpPr>
        <p:spPr>
          <a:xfrm>
            <a:off x="2775284" y="3134227"/>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k/v stores</a:t>
            </a:r>
          </a:p>
        </p:txBody>
      </p:sp>
      <p:sp>
        <p:nvSpPr>
          <p:cNvPr id="13" name="Can 12"/>
          <p:cNvSpPr/>
          <p:nvPr/>
        </p:nvSpPr>
        <p:spPr>
          <a:xfrm>
            <a:off x="7339262" y="2329095"/>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12" name="Can 11"/>
          <p:cNvSpPr/>
          <p:nvPr/>
        </p:nvSpPr>
        <p:spPr>
          <a:xfrm>
            <a:off x="7809831" y="4713371"/>
            <a:ext cx="1347537" cy="5895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a:t>
            </a:r>
          </a:p>
        </p:txBody>
      </p:sp>
      <p:cxnSp>
        <p:nvCxnSpPr>
          <p:cNvPr id="31" name="Straight Connector 30"/>
          <p:cNvCxnSpPr/>
          <p:nvPr/>
        </p:nvCxnSpPr>
        <p:spPr>
          <a:xfrm>
            <a:off x="2188410" y="3466003"/>
            <a:ext cx="586874" cy="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188410" y="2872719"/>
            <a:ext cx="586874" cy="33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2A3D0F9-69FB-4537-8ECC-3447D693A7A4}"/>
              </a:ext>
            </a:extLst>
          </p:cNvPr>
          <p:cNvSpPr>
            <a:spLocks noGrp="1"/>
          </p:cNvSpPr>
          <p:nvPr>
            <p:ph type="sldNum" sz="quarter" idx="12"/>
          </p:nvPr>
        </p:nvSpPr>
        <p:spPr/>
        <p:txBody>
          <a:bodyPr/>
          <a:lstStyle/>
          <a:p>
            <a:fld id="{8A8A7D68-7806-41C0-A50B-13413955851C}" type="slidenum">
              <a:rPr lang="en-US" smtClean="0"/>
              <a:t>9</a:t>
            </a:fld>
            <a:endParaRPr lang="en-US"/>
          </a:p>
        </p:txBody>
      </p:sp>
    </p:spTree>
    <p:extLst>
      <p:ext uri="{BB962C8B-B14F-4D97-AF65-F5344CB8AC3E}">
        <p14:creationId xmlns:p14="http://schemas.microsoft.com/office/powerpoint/2010/main" val="1874491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P25SU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blJ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P25SU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D9uUl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D9uUl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P25SU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25SU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25SU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AAukl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AAuklJ6APyfE0AAABrAAAAGwAAAHVuaXZlcnNhbC91bml2ZXJzYWwucG5nLnhtbLOxr8jNUShLLSrOzM+zVTLUM1Cyt+PlsikoSi3LTC1XqACKAQUhQEmh0lbJxAjBLc9MKckAqjAwMUEIZqRmpmeU2CqZWxjDBfWBZgIAUEsBAgAAFAACAAgA/blJSQ5qJE5iBAAABREAAB0AAAAAAAAAAQAAAAAAAAAAAHVuaXZlcnNhbC9jb21tb25fbWVzc2FnZXMubG5nUEsBAgAAFAACAAgA/blJSa3gdYhUBAAAcxMAACcAAAAAAAAAAQAAAAAAnQQAAHVuaXZlcnNhbC9mbGFzaF9wdWJsaXNoaW5nX3NldHRpbmdzLnhtbFBLAQIAABQAAgAIAP25SUlO4U4AuQIAAFwKAAAhAAAAAAAAAAEAAAAAADYJAAB1bml2ZXJzYWwvZmxhc2hfc2tpbl9zZXR0aW5ncy54bWxQSwECAAAUAAIACAD9uUlJ0SrfZT8EAAAEEwAAJgAAAAAAAAABAAAAAAAuDAAAdW5pdmVyc2FsL2h0bWxfcHVibGlzaGluZ19zZXR0aW5ncy54bWxQSwECAAAUAAIACAD9uUlJO/5+w5ABAAAWBgAAHwAAAAAAAAABAAAAAACxEAAAdW5pdmVyc2FsL2h0bWxfc2tpbl9zZXR0aW5ncy5qc1BLAQIAABQAAgAIAP25SUk9PC/RwQAAAOUBAAAaAAAAAAAAAAEAAAAAAH4SAAB1bml2ZXJzYWwvaTE4bl9wcmVzZXRzLnhtbFBLAQIAABQAAgAIAP25SUn3hdfVcQAAAHwAAAAcAAAAAAAAAAEAAAAAAHcTAAB1bml2ZXJzYWwvbG9jYWxfc2V0dGluZ3MueG1sUEsBAgAAFAACAAgAT5SVR6kBxHb7AgAAsAgAABQAAAAAAAAAAQAAAAAAIhQAAHVuaXZlcnNhbC9wbGF5ZXIueG1sUEsBAgAAFAACAAgA/blJSeNUBXNFCAAAlyAAACkAAAAAAAAAAQAAAAAATxcAAHVuaXZlcnNhbC9za2luX2N1c3RvbWl6YXRpb25fc2V0dGluZ3MueG1sUEsBAgAAFAACAAgAALpJSYTvS6pgLgAAHFkAABcAAAAAAAAAAAAAAAAA2x8AAHVuaXZlcnNhbC91bml2ZXJzYWwucG5nUEsBAgAAFAACAAgAALpJSegD8nxNAAAAawAAABsAAAAAAAAAAQAAAAAAcE4AAHVuaXZlcnNhbC91bml2ZXJzYWwucG5nLnhtbFBLBQYAAAAACwALAEkDAAD2TgAAAAA="/>
  <p:tag name="ISPRING_ULTRA_SCORM_COURSE_ID" val="D14E4483-3060-4ECA-AC40-28CB35FCDB71"/>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OJM4k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iTOJ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OJM4k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OJM4k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4kzi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iTOJ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AC6SU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4kziTOKdk8oABQAAlxMAAB0AAAAAAAAAAQAAAAAALQMAAHVuaXZlcnNhbC9jb21tb25fbWVzc2FnZXMubG5nUEsBAgAAFAACAAgA4kziTBUeYBujAAAAfwEAAC4AAAAAAAAAAQAAAAAAaAgAAHVuaXZlcnNhbC9wbGF5YmFja19hbmRfbmF2aWdhdGlvbl9zZXR0aW5ncy54bWxQSwECAAAUAAIACADiTOJM5O164ZgEAABmFQAAJwAAAAAAAAABAAAAAABXCQAAdW5pdmVyc2FsL2ZsYXNoX3B1Ymxpc2hpbmdfc2V0dGluZ3MueG1sUEsBAgAAFAACAAgA4kziTOL/wYVNAwAAUAwAACEAAAAAAAAAAQAAAAAANA4AAHVuaXZlcnNhbC9mbGFzaF9za2luX3NldHRpbmdzLnhtbFBLAQIAABQAAgAIAOJM4kyVfSnEgwQAAPcUAAAmAAAAAAAAAAEAAAAAAMARAAB1bml2ZXJzYWwvaHRtbF9wdWJsaXNoaW5nX3NldHRpbmdzLnhtbFBLAQIAABQAAgAIAOJM4kyH2y9slgEAADoGAAAfAAAAAAAAAAEAAAAAAIcWAAB1bml2ZXJzYWwvaHRtbF9za2luX3NldHRpbmdzLmpzUEsBAgAAFAACAAgAALpJ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7884</Words>
  <Application>Microsoft Office PowerPoint</Application>
  <PresentationFormat>Widescreen</PresentationFormat>
  <Paragraphs>907</Paragraphs>
  <Slides>67</Slides>
  <Notes>67</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Calibri Light</vt:lpstr>
      <vt:lpstr>Consolas</vt:lpstr>
      <vt:lpstr>Courier New</vt:lpstr>
      <vt:lpstr>Montserrat</vt:lpstr>
      <vt:lpstr>Operator Mono Bold</vt:lpstr>
      <vt:lpstr>PT Sans</vt:lpstr>
      <vt:lpstr>Office Theme</vt:lpstr>
      <vt:lpstr>PowerPoint Presentation</vt:lpstr>
      <vt:lpstr>Maharishi University of Management - Fairfield, Iowa </vt:lpstr>
      <vt:lpstr>What is MongoDB?</vt:lpstr>
      <vt:lpstr>NoSQL Revolution</vt:lpstr>
      <vt:lpstr>NOSQL Database Types</vt:lpstr>
      <vt:lpstr>Choosing NoSQL For Performance</vt:lpstr>
      <vt:lpstr>How Much Faster?</vt:lpstr>
      <vt:lpstr>The Results</vt:lpstr>
      <vt:lpstr>Databases comparison</vt:lpstr>
      <vt:lpstr>Advantages of NoSQL</vt:lpstr>
      <vt:lpstr>High Availability and Scalability</vt:lpstr>
      <vt:lpstr>Scalability Implications </vt:lpstr>
      <vt:lpstr>Document Data Model</vt:lpstr>
      <vt:lpstr>Document Implications </vt:lpstr>
      <vt:lpstr>Data Types </vt:lpstr>
      <vt:lpstr>BSON</vt:lpstr>
      <vt:lpstr>Schema and Agile Structure</vt:lpstr>
      <vt:lpstr>Building an application</vt:lpstr>
      <vt:lpstr>Collections</vt:lpstr>
      <vt:lpstr>Exploring the shell - Demo</vt:lpstr>
      <vt:lpstr>Exploring the shell - Demo</vt:lpstr>
      <vt:lpstr>General Rules</vt:lpstr>
      <vt:lpstr>MongoDB Driver</vt:lpstr>
      <vt:lpstr>Connect to MongoDB</vt:lpstr>
      <vt:lpstr>db.collection.findOne({query}, {projection: {} })</vt:lpstr>
      <vt:lpstr>Examples - findOne()</vt:lpstr>
      <vt:lpstr>db.collection.find({query}).project({projection})</vt:lpstr>
      <vt:lpstr>Examples - find()</vt:lpstr>
      <vt:lpstr>count()</vt:lpstr>
      <vt:lpstr>Example - Using findOne()</vt:lpstr>
      <vt:lpstr>Example - Using find()</vt:lpstr>
      <vt:lpstr>Example - Using find() with cursors</vt:lpstr>
      <vt:lpstr>Example - Using find() with projection</vt:lpstr>
      <vt:lpstr>sort() limit() skip()</vt:lpstr>
      <vt:lpstr>Example - Skip, Limit and Sort</vt:lpstr>
      <vt:lpstr>Example - Skip, Limit and Sort</vt:lpstr>
      <vt:lpstr>Example - Using insert()</vt:lpstr>
      <vt:lpstr>Delete documents db.collection.remove()</vt:lpstr>
      <vt:lpstr>Example - Using remove()</vt:lpstr>
      <vt:lpstr>Comparison Query Operators</vt:lpstr>
      <vt:lpstr>Examples - Comparison Query Operators</vt:lpstr>
      <vt:lpstr>Element Query Operators</vt:lpstr>
      <vt:lpstr>Examples - $regex</vt:lpstr>
      <vt:lpstr>Logical Query Operators</vt:lpstr>
      <vt:lpstr>Examples - Logical Query Operators</vt:lpstr>
      <vt:lpstr>Example – Using Operators in Node</vt:lpstr>
      <vt:lpstr>Examples – Be careful!</vt:lpstr>
      <vt:lpstr>Examples - Explanation</vt:lpstr>
      <vt:lpstr>Modeling</vt:lpstr>
      <vt:lpstr>Modeling Introduction</vt:lpstr>
      <vt:lpstr>MongoDB Schema Design</vt:lpstr>
      <vt:lpstr>Third Normal Form</vt:lpstr>
      <vt:lpstr>Design Considerations</vt:lpstr>
      <vt:lpstr>Design Considerations</vt:lpstr>
      <vt:lpstr>Transactions vs Atomic Operations</vt:lpstr>
      <vt:lpstr>To embed or not to embed</vt:lpstr>
      <vt:lpstr>Considerations</vt:lpstr>
      <vt:lpstr>Import/Export JSON in MongoDB</vt:lpstr>
      <vt:lpstr>MongoDB in the Cloud</vt:lpstr>
      <vt:lpstr>What's Docker?</vt:lpstr>
      <vt:lpstr>What are Containers?</vt:lpstr>
      <vt:lpstr>Hypervisor Architecture</vt:lpstr>
      <vt:lpstr>Container Architecture</vt:lpstr>
      <vt:lpstr>Using Docker</vt:lpstr>
      <vt:lpstr>Exercise – Schema Design </vt:lpstr>
      <vt:lpstr>Exercise – Reveal The Secret Message!</vt:lpstr>
      <vt:lpstr>Exercise – Fetch and Insert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68</cp:revision>
  <cp:lastPrinted>2016-10-10T14:32:53Z</cp:lastPrinted>
  <dcterms:created xsi:type="dcterms:W3CDTF">2016-10-10T03:39:37Z</dcterms:created>
  <dcterms:modified xsi:type="dcterms:W3CDTF">2021-01-26T15:42:39Z</dcterms:modified>
</cp:coreProperties>
</file>