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346" r:id="rId4"/>
    <p:sldId id="347" r:id="rId5"/>
    <p:sldId id="348" r:id="rId6"/>
    <p:sldId id="349" r:id="rId7"/>
    <p:sldId id="350" r:id="rId8"/>
    <p:sldId id="351" r:id="rId9"/>
    <p:sldId id="352" r:id="rId10"/>
    <p:sldId id="353" r:id="rId11"/>
    <p:sldId id="354" r:id="rId12"/>
    <p:sldId id="355" r:id="rId13"/>
    <p:sldId id="356" r:id="rId14"/>
    <p:sldId id="357" r:id="rId15"/>
    <p:sldId id="361" r:id="rId16"/>
    <p:sldId id="363" r:id="rId17"/>
    <p:sldId id="337" r:id="rId18"/>
    <p:sldId id="338" r:id="rId19"/>
    <p:sldId id="339" r:id="rId20"/>
    <p:sldId id="341" r:id="rId21"/>
    <p:sldId id="342" r:id="rId22"/>
    <p:sldId id="344" r:id="rId23"/>
    <p:sldId id="345"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0D108-4A05-4802-ADF6-83B1E8C56926}" v="3" dt="2019-06-06T21:18:18.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77" autoAdjust="0"/>
    <p:restoredTop sz="75000" autoAdjust="0"/>
  </p:normalViewPr>
  <p:slideViewPr>
    <p:cSldViewPr snapToGrid="0">
      <p:cViewPr varScale="1">
        <p:scale>
          <a:sx n="114" d="100"/>
          <a:sy n="114"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3F02A-744C-4215-92A8-BBAF7EE906FC}" type="datetimeFigureOut">
              <a:rPr lang="en-US" smtClean="0"/>
              <a:t>8/4/21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3AFCA-9F88-4901-B26C-398C7844979C}" type="slidenum">
              <a:rPr lang="en-US" smtClean="0"/>
              <a:t>‹#›</a:t>
            </a:fld>
            <a:endParaRPr lang="en-US"/>
          </a:p>
        </p:txBody>
      </p:sp>
    </p:spTree>
    <p:extLst>
      <p:ext uri="{BB962C8B-B14F-4D97-AF65-F5344CB8AC3E}">
        <p14:creationId xmlns:p14="http://schemas.microsoft.com/office/powerpoint/2010/main" val="972955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1</a:t>
            </a:fld>
            <a:endParaRPr lang="en-US"/>
          </a:p>
        </p:txBody>
      </p:sp>
    </p:spTree>
    <p:extLst>
      <p:ext uri="{BB962C8B-B14F-4D97-AF65-F5344CB8AC3E}">
        <p14:creationId xmlns:p14="http://schemas.microsoft.com/office/powerpoint/2010/main" val="794629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retrieve the dropped documents?</a:t>
            </a:r>
            <a:r>
              <a:rPr lang="en-US" baseline="0" dirty="0"/>
              <a:t> Or know which ones? No, they will be delete forever and ever Amen!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FF0000"/>
                </a:solidFill>
              </a:rPr>
              <a:t>dropDups</a:t>
            </a:r>
            <a:r>
              <a:rPr lang="en-US" b="1" dirty="0">
                <a:solidFill>
                  <a:srgbClr val="FF0000"/>
                </a:solidFill>
              </a:rPr>
              <a:t> option is no longer available for </a:t>
            </a:r>
            <a:r>
              <a:rPr lang="en-US" b="1" dirty="0" err="1">
                <a:solidFill>
                  <a:srgbClr val="FF0000"/>
                </a:solidFill>
              </a:rPr>
              <a:t>createIndex</a:t>
            </a:r>
            <a:r>
              <a:rPr lang="en-US" b="1" dirty="0">
                <a:solidFill>
                  <a:srgbClr val="FF0000"/>
                </a:solidFill>
              </a:rPr>
              <a:t>()</a:t>
            </a:r>
          </a:p>
          <a:p>
            <a:endParaRPr lang="en-US" baseline="0" dirty="0"/>
          </a:p>
          <a:p>
            <a:r>
              <a:rPr lang="en-US" dirty="0" err="1">
                <a:solidFill>
                  <a:srgbClr val="000000"/>
                </a:solidFill>
                <a:latin typeface="Courier New" panose="02070309020205020404" pitchFamily="49" charset="0"/>
              </a:rPr>
              <a:t>db</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col</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insert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a</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2</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db</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col</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insert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a</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2</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8000"/>
                </a:solidFill>
                <a:latin typeface="Courier New" panose="02070309020205020404" pitchFamily="49" charset="0"/>
              </a:rPr>
              <a:t>// remove all duplicates and keep one only </a:t>
            </a:r>
          </a:p>
          <a:p>
            <a:r>
              <a:rPr lang="en-US" dirty="0" err="1">
                <a:solidFill>
                  <a:srgbClr val="000000"/>
                </a:solidFill>
                <a:latin typeface="Courier New" panose="02070309020205020404" pitchFamily="49" charset="0"/>
              </a:rPr>
              <a:t>db</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col</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createIndex</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a</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unique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true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dropDups</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true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db</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col</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find</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a</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will return one document!</a:t>
            </a:r>
          </a:p>
          <a:p>
            <a:endParaRPr lang="en-US" dirty="0">
              <a:solidFill>
                <a:srgbClr val="008000"/>
              </a:solidFill>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FF0000"/>
                </a:solidFill>
              </a:rPr>
              <a:t>dropDups</a:t>
            </a:r>
            <a:r>
              <a:rPr lang="en-US" b="1" dirty="0">
                <a:solidFill>
                  <a:srgbClr val="FF0000"/>
                </a:solidFill>
              </a:rPr>
              <a:t> option is no longer available for </a:t>
            </a:r>
            <a:r>
              <a:rPr lang="en-US" b="1" dirty="0" err="1">
                <a:solidFill>
                  <a:srgbClr val="FF0000"/>
                </a:solidFill>
              </a:rPr>
              <a:t>createIndex</a:t>
            </a:r>
            <a:r>
              <a:rPr lang="en-US" b="1" dirty="0">
                <a:solidFill>
                  <a:srgbClr val="FF0000"/>
                </a:solidFill>
              </a:rPr>
              <a:t>()</a:t>
            </a:r>
          </a:p>
          <a:p>
            <a:endParaRPr lang="en-US" dirty="0"/>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208410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Sparse indexes </a:t>
            </a:r>
            <a:r>
              <a:rPr lang="en-US" sz="1200" b="0" i="0" kern="1200" dirty="0">
                <a:solidFill>
                  <a:schemeClr val="tx1"/>
                </a:solidFill>
                <a:effectLst/>
                <a:latin typeface="+mn-lt"/>
                <a:ea typeface="+mn-ea"/>
                <a:cs typeface="+mn-cs"/>
              </a:rPr>
              <a:t>only contain entries for documents that have the indexed field, even if the index field contains a null value. The index skips over any document that is missing the indexed field. The index is “sparse” because it does not include all documents of a collection.</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11</a:t>
            </a:fld>
            <a:endParaRPr lang="en-US"/>
          </a:p>
        </p:txBody>
      </p:sp>
    </p:spTree>
    <p:extLst>
      <p:ext uri="{BB962C8B-B14F-4D97-AF65-F5344CB8AC3E}">
        <p14:creationId xmlns:p14="http://schemas.microsoft.com/office/powerpoint/2010/main" val="161899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3 Replica Set for our Collection, what we can do is</a:t>
            </a:r>
            <a:r>
              <a:rPr lang="en-US" baseline="0" dirty="0"/>
              <a:t> to take one Replica Set out, create an index faster in the foreground, then link it back in to the other Replica Sets, then they will all sync and have the new index.</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71562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latin typeface="Courier New" panose="02070309020205020404" pitchFamily="49" charset="0"/>
              </a:rPr>
              <a:t>// do not use an index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urier New" panose="02070309020205020404" pitchFamily="49" charset="0"/>
              </a:rPr>
              <a:t>db</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collection</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'test'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find</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q</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'hint'</a:t>
            </a:r>
            <a:r>
              <a:rPr lang="en-US" b="1"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'$natural'</a:t>
            </a:r>
            <a:r>
              <a:rPr lang="en-US" b="1" dirty="0">
                <a:solidFill>
                  <a:srgbClr val="000000"/>
                </a:solidFill>
                <a:latin typeface="Courier New" panose="02070309020205020404" pitchFamily="49" charset="0"/>
              </a:rPr>
              <a:t>:</a:t>
            </a:r>
            <a:r>
              <a:rPr lang="en-US" dirty="0">
                <a:solidFill>
                  <a:srgbClr val="FF0000"/>
                </a:solidFill>
                <a:latin typeface="Courier New" panose="02070309020205020404" pitchFamily="49" charset="0"/>
              </a:rPr>
              <a:t>1</a:t>
            </a:r>
            <a:r>
              <a:rPr lang="en-US" b="1" dirty="0">
                <a:solidFill>
                  <a:srgbClr val="000000"/>
                </a:solidFill>
                <a:latin typeface="Courier New" panose="02070309020205020404" pitchFamily="49" charset="0"/>
              </a:rPr>
              <a:t>}},</a:t>
            </a:r>
            <a:r>
              <a:rPr lang="en-US" b="1" i="1" dirty="0">
                <a:solidFill>
                  <a:srgbClr val="000080"/>
                </a:solidFill>
                <a:latin typeface="Courier New" panose="02070309020205020404" pitchFamily="49" charset="0"/>
              </a:rPr>
              <a:t>function</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err</a:t>
            </a:r>
            <a:r>
              <a:rPr lang="en-US" b="1" dirty="0" err="1">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res</a:t>
            </a:r>
            <a:r>
              <a:rPr lang="en-US" b="1" dirty="0">
                <a:solidFill>
                  <a:srgbClr val="000000"/>
                </a:solidFill>
                <a:latin typeface="Courier New" panose="02070309020205020404" pitchFamily="49" charset="0"/>
              </a:rPr>
              <a:t>){})</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specify { $natural : 1 } to force the query to perform a forwards collection scan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can also specify { $natural : -1 } to force the query to perform a reverse collection scan</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1343357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Cardinality</a:t>
            </a:r>
            <a:r>
              <a:rPr lang="en-US" sz="1200" b="0" i="0" kern="1200" dirty="0">
                <a:solidFill>
                  <a:schemeClr val="tx1"/>
                </a:solidFill>
                <a:effectLst/>
                <a:latin typeface="+mn-lt"/>
                <a:ea typeface="+mn-ea"/>
                <a:cs typeface="+mn-cs"/>
              </a:rPr>
              <a:t> the number of elements in a set or other grouping, as a property of that grouping.</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2555232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60111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r>
              <a:rPr lang="en-US" baseline="0" dirty="0"/>
              <a:t>: </a:t>
            </a:r>
          </a:p>
          <a:p>
            <a:r>
              <a:rPr lang="en-US" b="1" baseline="0" dirty="0"/>
              <a:t>2dsphere: </a:t>
            </a:r>
            <a:r>
              <a:rPr lang="en-US" baseline="0" dirty="0"/>
              <a:t>Finds for points on the surface of the sphere </a:t>
            </a:r>
          </a:p>
          <a:p>
            <a:r>
              <a:rPr lang="en-US" b="1" baseline="0" dirty="0"/>
              <a:t>2000 </a:t>
            </a:r>
            <a:r>
              <a:rPr lang="en-US" baseline="0" dirty="0"/>
              <a:t>is in meters.</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2882099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http://www.w3resource.com/mongodb-exercises/</a:t>
            </a:r>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402382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a:t>
            </a:r>
          </a:p>
          <a:p>
            <a:r>
              <a:rPr lang="en-US" dirty="0" err="1"/>
              <a:t>db.restaurants.find</a:t>
            </a:r>
            <a:r>
              <a:rPr lang="en-US" dirty="0"/>
              <a:t>({},{"</a:t>
            </a:r>
            <a:r>
              <a:rPr lang="en-US" dirty="0" err="1"/>
              <a:t>restaurant_id</a:t>
            </a:r>
            <a:r>
              <a:rPr lang="en-US" dirty="0"/>
              <a:t>" : 1,"name":1,"</a:t>
            </a:r>
            <a:r>
              <a:rPr lang="en-US" sz="1200" dirty="0"/>
              <a:t>district</a:t>
            </a:r>
            <a:r>
              <a:rPr lang="en-US" dirty="0"/>
              <a:t>":1,"cuisine" :1});</a:t>
            </a:r>
          </a:p>
          <a:p>
            <a:r>
              <a:rPr lang="en-US" dirty="0" err="1"/>
              <a:t>db.restaurants.find</a:t>
            </a:r>
            <a:r>
              <a:rPr lang="en-US" dirty="0"/>
              <a:t>({},{"</a:t>
            </a:r>
            <a:r>
              <a:rPr lang="en-US" dirty="0" err="1"/>
              <a:t>restaurant_id</a:t>
            </a:r>
            <a:r>
              <a:rPr lang="en-US" dirty="0"/>
              <a:t>" : 1,"name":1,"</a:t>
            </a:r>
            <a:r>
              <a:rPr lang="en-US" sz="1200" dirty="0"/>
              <a:t>district</a:t>
            </a:r>
            <a:r>
              <a:rPr lang="en-US" dirty="0"/>
              <a:t>":1,"cuisine" :1,"_id":0});</a:t>
            </a:r>
          </a:p>
          <a:p>
            <a:r>
              <a:rPr lang="en-US" dirty="0" err="1"/>
              <a:t>db.restaurants.find</a:t>
            </a:r>
            <a:r>
              <a:rPr lang="en-US" dirty="0"/>
              <a:t>({},{"</a:t>
            </a:r>
            <a:r>
              <a:rPr lang="en-US" dirty="0" err="1"/>
              <a:t>restaurant_id</a:t>
            </a:r>
            <a:r>
              <a:rPr lang="en-US" dirty="0"/>
              <a:t>" : 1,"name":1,"</a:t>
            </a:r>
            <a:r>
              <a:rPr lang="en-US" sz="1200" dirty="0"/>
              <a:t>district</a:t>
            </a:r>
            <a:r>
              <a:rPr lang="en-US" dirty="0"/>
              <a:t>":1,"address.zipcode" :1,"_id":0});</a:t>
            </a:r>
          </a:p>
          <a:p>
            <a:r>
              <a:rPr lang="en-US" dirty="0" err="1"/>
              <a:t>db.restaurants.find</a:t>
            </a:r>
            <a:r>
              <a:rPr lang="en-US" dirty="0"/>
              <a:t>({"</a:t>
            </a:r>
            <a:r>
              <a:rPr lang="en-US" sz="1200" dirty="0"/>
              <a:t>district</a:t>
            </a:r>
            <a:r>
              <a:rPr lang="en-US" dirty="0"/>
              <a:t>": "Bronx"});</a:t>
            </a:r>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227862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a:t>
            </a:r>
            <a:r>
              <a:rPr lang="en-US" sz="1200" dirty="0"/>
              <a:t>district</a:t>
            </a:r>
            <a:r>
              <a:rPr lang="en-US" dirty="0"/>
              <a:t>": "Bronx"}).limit(5);</a:t>
            </a:r>
          </a:p>
          <a:p>
            <a:r>
              <a:rPr lang="en-US" dirty="0" err="1"/>
              <a:t>db.restaurants.find</a:t>
            </a:r>
            <a:r>
              <a:rPr lang="en-US" dirty="0"/>
              <a:t>({"</a:t>
            </a:r>
            <a:r>
              <a:rPr lang="en-US" sz="1200" dirty="0"/>
              <a:t>district</a:t>
            </a:r>
            <a:r>
              <a:rPr lang="en-US" dirty="0"/>
              <a:t>": "Bronx"}).skip(5).limit(5);</a:t>
            </a:r>
          </a:p>
          <a:p>
            <a:r>
              <a:rPr lang="en-US" dirty="0" err="1"/>
              <a:t>db.restaurants.find</a:t>
            </a:r>
            <a:r>
              <a:rPr lang="en-US" dirty="0"/>
              <a:t>({"</a:t>
            </a:r>
            <a:r>
              <a:rPr lang="en-US" dirty="0" err="1"/>
              <a:t>address.coord</a:t>
            </a:r>
            <a:r>
              <a:rPr lang="en-US" dirty="0"/>
              <a:t>" : {$</a:t>
            </a:r>
            <a:r>
              <a:rPr lang="en-US" dirty="0" err="1"/>
              <a:t>lt</a:t>
            </a:r>
            <a:r>
              <a:rPr lang="en-US" dirty="0"/>
              <a:t> : -95.754168}});</a:t>
            </a:r>
          </a:p>
          <a:p>
            <a:r>
              <a:rPr lang="en-US" dirty="0" err="1"/>
              <a:t>db.restaurants.find</a:t>
            </a:r>
            <a:r>
              <a:rPr lang="en-US" dirty="0"/>
              <a:t>(</a:t>
            </a:r>
          </a:p>
          <a:p>
            <a:r>
              <a:rPr lang="en-US" dirty="0"/>
              <a:t>               {$and:</a:t>
            </a:r>
          </a:p>
          <a:p>
            <a:r>
              <a:rPr lang="en-US" dirty="0"/>
              <a:t>                    [</a:t>
            </a:r>
          </a:p>
          <a:p>
            <a:r>
              <a:rPr lang="en-US" dirty="0"/>
              <a:t>                       {"cuisine" : {$ne :"American "}},</a:t>
            </a:r>
          </a:p>
          <a:p>
            <a:r>
              <a:rPr lang="en-US" dirty="0"/>
              <a:t>                       {"</a:t>
            </a:r>
            <a:r>
              <a:rPr lang="en-US" dirty="0" err="1"/>
              <a:t>grades.score</a:t>
            </a:r>
            <a:r>
              <a:rPr lang="en-US" dirty="0"/>
              <a:t>" : {$</a:t>
            </a:r>
            <a:r>
              <a:rPr lang="en-US" dirty="0" err="1"/>
              <a:t>gt</a:t>
            </a:r>
            <a:r>
              <a:rPr lang="en-US" dirty="0"/>
              <a:t> : 70}},</a:t>
            </a:r>
          </a:p>
          <a:p>
            <a:r>
              <a:rPr lang="en-US" dirty="0"/>
              <a:t>                       {"</a:t>
            </a:r>
            <a:r>
              <a:rPr lang="en-US" dirty="0" err="1"/>
              <a:t>address.coord</a:t>
            </a:r>
            <a:r>
              <a:rPr lang="en-US" dirty="0"/>
              <a:t>" : {$</a:t>
            </a:r>
            <a:r>
              <a:rPr lang="en-US" dirty="0" err="1"/>
              <a:t>lt</a:t>
            </a:r>
            <a:r>
              <a:rPr lang="en-US" dirty="0"/>
              <a:t> : -65.754168}}</a:t>
            </a:r>
          </a:p>
          <a:p>
            <a:r>
              <a:rPr lang="en-US" dirty="0"/>
              <a:t>                    ]</a:t>
            </a:r>
          </a:p>
          <a:p>
            <a:r>
              <a:rPr lang="en-US" dirty="0"/>
              <a:t>                }</a:t>
            </a:r>
          </a:p>
          <a:p>
            <a:r>
              <a:rPr lang="en-US" dirty="0"/>
              <a:t>                    );</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19</a:t>
            </a:fld>
            <a:endParaRPr lang="en-US"/>
          </a:p>
        </p:txBody>
      </p:sp>
    </p:spTree>
    <p:extLst>
      <p:ext uri="{BB962C8B-B14F-4D97-AF65-F5344CB8AC3E}">
        <p14:creationId xmlns:p14="http://schemas.microsoft.com/office/powerpoint/2010/main" val="251640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2</a:t>
            </a:fld>
            <a:endParaRPr lang="en-US"/>
          </a:p>
        </p:txBody>
      </p:sp>
    </p:spTree>
    <p:extLst>
      <p:ext uri="{BB962C8B-B14F-4D97-AF65-F5344CB8AC3E}">
        <p14:creationId xmlns:p14="http://schemas.microsoft.com/office/powerpoint/2010/main" val="123315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a:t>
            </a:r>
          </a:p>
          <a:p>
            <a:r>
              <a:rPr lang="en-US" dirty="0"/>
              <a:t>{name: /^Wil/},</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a:p>
            <a:endParaRPr lang="en-US" dirty="0"/>
          </a:p>
          <a:p>
            <a:r>
              <a:rPr lang="en-US" dirty="0" err="1"/>
              <a:t>db.restaurants.find</a:t>
            </a:r>
            <a:r>
              <a:rPr lang="en-US" dirty="0"/>
              <a:t>(</a:t>
            </a:r>
          </a:p>
          <a:p>
            <a:r>
              <a:rPr lang="en-US" dirty="0"/>
              <a:t>{name: /</a:t>
            </a:r>
            <a:r>
              <a:rPr lang="en-US" dirty="0" err="1"/>
              <a:t>ces</a:t>
            </a:r>
            <a:r>
              <a:rPr lang="en-US" dirty="0"/>
              <a:t>$/},</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a:p>
            <a:endParaRPr lang="en-US" dirty="0"/>
          </a:p>
          <a:p>
            <a:endParaRPr lang="en-US" dirty="0"/>
          </a:p>
          <a:p>
            <a:r>
              <a:rPr lang="en-US" dirty="0" err="1"/>
              <a:t>db.restaurants.find</a:t>
            </a:r>
            <a:r>
              <a:rPr lang="en-US" dirty="0"/>
              <a:t>(</a:t>
            </a:r>
          </a:p>
          <a:p>
            <a:r>
              <a:rPr lang="en-US" dirty="0"/>
              <a:t>{"name": /.*Reg.*/},</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a:p>
            <a:endParaRPr lang="en-US" dirty="0"/>
          </a:p>
          <a:p>
            <a:endParaRPr lang="en-US" dirty="0"/>
          </a:p>
          <a:p>
            <a:r>
              <a:rPr lang="en-US" dirty="0" err="1"/>
              <a:t>db.restaurants.find</a:t>
            </a:r>
            <a:r>
              <a:rPr lang="en-US" dirty="0"/>
              <a:t>(</a:t>
            </a:r>
          </a:p>
          <a:p>
            <a:r>
              <a:rPr lang="en-US" dirty="0"/>
              <a:t>{ </a:t>
            </a:r>
          </a:p>
          <a:p>
            <a:r>
              <a:rPr lang="en-US" dirty="0"/>
              <a:t>"district": "Bronx" , </a:t>
            </a:r>
          </a:p>
          <a:p>
            <a:r>
              <a:rPr lang="en-US" dirty="0"/>
              <a:t>$or : [</a:t>
            </a:r>
          </a:p>
          <a:p>
            <a:r>
              <a:rPr lang="en-US" dirty="0"/>
              <a:t>{ "cuisine" : "American " },</a:t>
            </a:r>
          </a:p>
          <a:p>
            <a:r>
              <a:rPr lang="en-US" dirty="0"/>
              <a:t>{ "cuisine" : "Chinese" }</a:t>
            </a:r>
          </a:p>
          <a:p>
            <a:r>
              <a:rPr lang="en-US" dirty="0"/>
              <a:t>] </a:t>
            </a:r>
          </a:p>
          <a:p>
            <a:r>
              <a:rPr lang="en-US" dirty="0"/>
              <a:t>} </a:t>
            </a:r>
          </a:p>
          <a:p>
            <a:r>
              <a:rPr lang="en-US"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20</a:t>
            </a:fld>
            <a:endParaRPr lang="en-US"/>
          </a:p>
        </p:txBody>
      </p:sp>
    </p:spTree>
    <p:extLst>
      <p:ext uri="{BB962C8B-B14F-4D97-AF65-F5344CB8AC3E}">
        <p14:creationId xmlns:p14="http://schemas.microsoft.com/office/powerpoint/2010/main" val="388002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a:t>
            </a:r>
          </a:p>
          <a:p>
            <a:r>
              <a:rPr lang="en-US" dirty="0"/>
              <a:t>{"district" :{$in :["Staten </a:t>
            </a:r>
            <a:r>
              <a:rPr lang="en-US" dirty="0" err="1"/>
              <a:t>Island","Queens","Bronx","Brooklyn</a:t>
            </a:r>
            <a:r>
              <a:rPr lang="en-US" dirty="0"/>
              <a:t>"]}},</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a:p>
            <a:endParaRPr lang="en-US" dirty="0"/>
          </a:p>
          <a:p>
            <a:r>
              <a:rPr lang="en-US" dirty="0" err="1"/>
              <a:t>db.restaurants.find</a:t>
            </a:r>
            <a:r>
              <a:rPr lang="en-US" dirty="0"/>
              <a:t>(</a:t>
            </a:r>
          </a:p>
          <a:p>
            <a:r>
              <a:rPr lang="en-US" dirty="0"/>
              <a:t>{"district" :{$</a:t>
            </a:r>
            <a:r>
              <a:rPr lang="en-US" dirty="0" err="1"/>
              <a:t>nin</a:t>
            </a:r>
            <a:r>
              <a:rPr lang="en-US" dirty="0"/>
              <a:t> :["Staten </a:t>
            </a:r>
            <a:r>
              <a:rPr lang="en-US" dirty="0" err="1"/>
              <a:t>Island","Queens","Bronx","Brooklyn</a:t>
            </a:r>
            <a:r>
              <a:rPr lang="en-US" dirty="0"/>
              <a:t>"]}},</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a:p>
            <a:endParaRPr lang="en-US" dirty="0"/>
          </a:p>
          <a:p>
            <a:endParaRPr lang="en-US" dirty="0"/>
          </a:p>
          <a:p>
            <a:r>
              <a:rPr lang="en-US" dirty="0" err="1"/>
              <a:t>db.restaurants.find</a:t>
            </a:r>
            <a:r>
              <a:rPr lang="en-US" dirty="0"/>
              <a:t>(</a:t>
            </a:r>
          </a:p>
          <a:p>
            <a:r>
              <a:rPr lang="en-US" dirty="0"/>
              <a:t>{"</a:t>
            </a:r>
            <a:r>
              <a:rPr lang="en-US" dirty="0" err="1"/>
              <a:t>grades.score</a:t>
            </a:r>
            <a:r>
              <a:rPr lang="en-US" dirty="0"/>
              <a:t>" : </a:t>
            </a:r>
          </a:p>
          <a:p>
            <a:r>
              <a:rPr lang="en-US" dirty="0"/>
              <a:t>{ $not: </a:t>
            </a:r>
          </a:p>
          <a:p>
            <a:r>
              <a:rPr lang="en-US" dirty="0"/>
              <a:t>{$</a:t>
            </a:r>
            <a:r>
              <a:rPr lang="en-US" dirty="0" err="1"/>
              <a:t>gt</a:t>
            </a:r>
            <a:r>
              <a:rPr lang="en-US" dirty="0"/>
              <a:t> : 10}</a:t>
            </a:r>
          </a:p>
          <a:p>
            <a:r>
              <a:rPr lang="en-US" dirty="0"/>
              <a:t>}</a:t>
            </a:r>
          </a:p>
          <a:p>
            <a:r>
              <a:rPr lang="en-US" dirty="0"/>
              <a:t>},</a:t>
            </a:r>
          </a:p>
          <a:p>
            <a:r>
              <a:rPr lang="en-US" dirty="0"/>
              <a:t>{</a:t>
            </a:r>
          </a:p>
          <a:p>
            <a:r>
              <a:rPr lang="en-US" dirty="0"/>
              <a:t>"</a:t>
            </a:r>
            <a:r>
              <a:rPr lang="en-US" dirty="0" err="1"/>
              <a:t>restaurant_id</a:t>
            </a:r>
            <a:r>
              <a:rPr lang="en-US" dirty="0"/>
              <a:t>" : 1,</a:t>
            </a:r>
          </a:p>
          <a:p>
            <a:r>
              <a:rPr lang="en-US" dirty="0"/>
              <a:t>"name":1,"district":1,</a:t>
            </a:r>
          </a:p>
          <a:p>
            <a:r>
              <a:rPr lang="en-US" dirty="0"/>
              <a:t>"cuisine" :1</a:t>
            </a:r>
          </a:p>
          <a:p>
            <a:r>
              <a:rPr lang="en-US" dirty="0"/>
              <a:t>}</a:t>
            </a:r>
          </a:p>
          <a:p>
            <a:r>
              <a:rPr lang="en-US" dirty="0"/>
              <a:t>);</a:t>
            </a:r>
          </a:p>
        </p:txBody>
      </p:sp>
      <p:sp>
        <p:nvSpPr>
          <p:cNvPr id="4" name="Slide Number Placeholder 3"/>
          <p:cNvSpPr>
            <a:spLocks noGrp="1"/>
          </p:cNvSpPr>
          <p:nvPr>
            <p:ph type="sldNum" sz="quarter" idx="10"/>
          </p:nvPr>
        </p:nvSpPr>
        <p:spPr/>
        <p:txBody>
          <a:bodyPr/>
          <a:lstStyle/>
          <a:p>
            <a:fld id="{AAC4D8B7-AF8D-4076-B508-1822F4A0FD73}" type="slidenum">
              <a:rPr lang="en-US" smtClean="0"/>
              <a:t>21</a:t>
            </a:fld>
            <a:endParaRPr lang="en-US"/>
          </a:p>
        </p:txBody>
      </p:sp>
    </p:spTree>
    <p:extLst>
      <p:ext uri="{BB962C8B-B14F-4D97-AF65-F5344CB8AC3E}">
        <p14:creationId xmlns:p14="http://schemas.microsoft.com/office/powerpoint/2010/main" val="1797768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 </a:t>
            </a:r>
          </a:p>
          <a:p>
            <a:r>
              <a:rPr lang="en-US" dirty="0"/>
              <a:t>                      { </a:t>
            </a:r>
          </a:p>
          <a:p>
            <a:r>
              <a:rPr lang="en-US" dirty="0"/>
              <a:t>                        "address.coord.1": {$</a:t>
            </a:r>
            <a:r>
              <a:rPr lang="en-US" dirty="0" err="1"/>
              <a:t>gt</a:t>
            </a:r>
            <a:r>
              <a:rPr lang="en-US" dirty="0"/>
              <a:t> : 42, $</a:t>
            </a:r>
            <a:r>
              <a:rPr lang="en-US" dirty="0" err="1"/>
              <a:t>lte</a:t>
            </a:r>
            <a:r>
              <a:rPr lang="en-US" dirty="0"/>
              <a:t> : 52}</a:t>
            </a:r>
          </a:p>
          <a:p>
            <a:r>
              <a:rPr lang="en-US" dirty="0"/>
              <a:t>                      },</a:t>
            </a:r>
          </a:p>
          <a:p>
            <a:r>
              <a:rPr lang="en-US" dirty="0"/>
              <a:t>                        {"</a:t>
            </a:r>
            <a:r>
              <a:rPr lang="en-US" dirty="0" err="1"/>
              <a:t>restaurant_id</a:t>
            </a:r>
            <a:r>
              <a:rPr lang="en-US" dirty="0"/>
              <a:t>" : 1,"name":1,"address":1,"coord":1}</a:t>
            </a:r>
          </a:p>
          <a:p>
            <a:r>
              <a:rPr lang="en-US" dirty="0"/>
              <a:t>                   );</a:t>
            </a:r>
          </a:p>
          <a:p>
            <a:endParaRPr lang="en-US" dirty="0"/>
          </a:p>
          <a:p>
            <a:r>
              <a:rPr lang="en-US" dirty="0" err="1"/>
              <a:t>db.restaurants.find</a:t>
            </a:r>
            <a:r>
              <a:rPr lang="en-US" dirty="0"/>
              <a:t>().sort({"name":1});</a:t>
            </a:r>
          </a:p>
          <a:p>
            <a:endParaRPr lang="en-US" dirty="0"/>
          </a:p>
          <a:p>
            <a:r>
              <a:rPr lang="en-US" dirty="0" err="1"/>
              <a:t>db.restaurants.find</a:t>
            </a:r>
            <a:r>
              <a:rPr lang="en-US" dirty="0"/>
              <a:t>().sort(</a:t>
            </a:r>
          </a:p>
          <a:p>
            <a:r>
              <a:rPr lang="en-US" dirty="0"/>
              <a:t>                          {"name":-1}</a:t>
            </a:r>
          </a:p>
          <a:p>
            <a:r>
              <a:rPr lang="en-US" dirty="0"/>
              <a:t>                          );</a:t>
            </a:r>
          </a:p>
          <a:p>
            <a:endParaRPr lang="en-US" dirty="0"/>
          </a:p>
          <a:p>
            <a:r>
              <a:rPr lang="en-US" dirty="0" err="1"/>
              <a:t>db.restaurants.find</a:t>
            </a:r>
            <a:r>
              <a:rPr lang="en-US" dirty="0"/>
              <a:t>().sort(</a:t>
            </a:r>
          </a:p>
          <a:p>
            <a:r>
              <a:rPr lang="en-US" dirty="0"/>
              <a:t>                           {"cuisine":1,"district" : -1,}</a:t>
            </a:r>
          </a:p>
          <a:p>
            <a:r>
              <a:rPr lang="en-US" dirty="0"/>
              <a:t>                          );</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22</a:t>
            </a:fld>
            <a:endParaRPr lang="en-US"/>
          </a:p>
        </p:txBody>
      </p:sp>
    </p:spTree>
    <p:extLst>
      <p:ext uri="{BB962C8B-B14F-4D97-AF65-F5344CB8AC3E}">
        <p14:creationId xmlns:p14="http://schemas.microsoft.com/office/powerpoint/2010/main" val="7157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db.restaurants.find</a:t>
            </a:r>
            <a:r>
              <a:rPr lang="en-US" dirty="0"/>
              <a:t>(</a:t>
            </a:r>
          </a:p>
          <a:p>
            <a:r>
              <a:rPr lang="en-US" dirty="0"/>
              <a:t>                     {"</a:t>
            </a:r>
            <a:r>
              <a:rPr lang="en-US" dirty="0" err="1"/>
              <a:t>address.street</a:t>
            </a:r>
            <a:r>
              <a:rPr lang="en-US" dirty="0"/>
              <a:t>" : </a:t>
            </a:r>
          </a:p>
          <a:p>
            <a:r>
              <a:rPr lang="en-US" dirty="0"/>
              <a:t>                         { $exists : true } </a:t>
            </a:r>
          </a:p>
          <a:p>
            <a:r>
              <a:rPr lang="en-US" dirty="0"/>
              <a:t>                     } </a:t>
            </a:r>
          </a:p>
          <a:p>
            <a:r>
              <a:rPr lang="en-US" dirty="0"/>
              <a:t>                   );</a:t>
            </a:r>
          </a:p>
          <a:p>
            <a:endParaRPr lang="en-US" dirty="0"/>
          </a:p>
          <a:p>
            <a:r>
              <a:rPr lang="en-US" dirty="0" err="1"/>
              <a:t>db.restaurants.find</a:t>
            </a:r>
            <a:r>
              <a:rPr lang="en-US" dirty="0"/>
              <a:t>(</a:t>
            </a:r>
          </a:p>
          <a:p>
            <a:r>
              <a:rPr lang="en-US" dirty="0"/>
              <a:t>                    {"</a:t>
            </a:r>
            <a:r>
              <a:rPr lang="en-US" dirty="0" err="1"/>
              <a:t>address.coord</a:t>
            </a:r>
            <a:r>
              <a:rPr lang="en-US" dirty="0"/>
              <a:t>" : </a:t>
            </a:r>
          </a:p>
          <a:p>
            <a:r>
              <a:rPr lang="en-US" dirty="0"/>
              <a:t>                       {$type : 1}</a:t>
            </a:r>
          </a:p>
          <a:p>
            <a:r>
              <a:rPr lang="en-US" dirty="0"/>
              <a:t>                    }</a:t>
            </a:r>
          </a:p>
          <a:p>
            <a:r>
              <a:rPr lang="en-US" dirty="0"/>
              <a:t>                   );</a:t>
            </a:r>
          </a:p>
          <a:p>
            <a:endParaRPr lang="en-US" dirty="0"/>
          </a:p>
          <a:p>
            <a:r>
              <a:rPr lang="en-US" dirty="0" err="1"/>
              <a:t>db.restaurants.find</a:t>
            </a:r>
            <a:r>
              <a:rPr lang="en-US" dirty="0"/>
              <a:t>(</a:t>
            </a:r>
          </a:p>
          <a:p>
            <a:r>
              <a:rPr lang="en-US" dirty="0"/>
              <a:t>                   { name : </a:t>
            </a:r>
          </a:p>
          <a:p>
            <a:r>
              <a:rPr lang="en-US" dirty="0"/>
              <a:t>                     { $regex : /^Mad/</a:t>
            </a:r>
            <a:r>
              <a:rPr lang="en-US" dirty="0" err="1"/>
              <a:t>i</a:t>
            </a:r>
            <a:r>
              <a:rPr lang="en-US" dirty="0"/>
              <a:t>, } </a:t>
            </a:r>
          </a:p>
          <a:p>
            <a:r>
              <a:rPr lang="en-US" dirty="0"/>
              <a:t>                   },</a:t>
            </a:r>
          </a:p>
          <a:p>
            <a:r>
              <a:rPr lang="en-US" dirty="0"/>
              <a:t>                       {</a:t>
            </a:r>
          </a:p>
          <a:p>
            <a:r>
              <a:rPr lang="en-US" dirty="0"/>
              <a:t>                         "name":1,</a:t>
            </a:r>
          </a:p>
          <a:p>
            <a:r>
              <a:rPr lang="en-US" dirty="0"/>
              <a:t>                         "district":1,</a:t>
            </a:r>
          </a:p>
          <a:p>
            <a:r>
              <a:rPr lang="en-US" dirty="0"/>
              <a:t>                         "address.coord":1,</a:t>
            </a:r>
          </a:p>
          <a:p>
            <a:r>
              <a:rPr lang="en-US" dirty="0"/>
              <a:t>                         "cuisine" :1</a:t>
            </a:r>
          </a:p>
          <a:p>
            <a:r>
              <a:rPr lang="en-US" dirty="0"/>
              <a:t>                        }</a:t>
            </a:r>
          </a:p>
          <a:p>
            <a:r>
              <a:rPr lang="en-US" dirty="0"/>
              <a:t>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23</a:t>
            </a:fld>
            <a:endParaRPr lang="en-US"/>
          </a:p>
        </p:txBody>
      </p:sp>
    </p:spTree>
    <p:extLst>
      <p:ext uri="{BB962C8B-B14F-4D97-AF65-F5344CB8AC3E}">
        <p14:creationId xmlns:p14="http://schemas.microsoft.com/office/powerpoint/2010/main" val="265557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find() has fields, if fields are indexed, then Mongo will try to use these </a:t>
            </a:r>
            <a:r>
              <a:rPr lang="en-US"/>
              <a:t>indexes.</a:t>
            </a:r>
            <a:endParaRPr lang="en-US" dirty="0"/>
          </a:p>
          <a:p>
            <a:r>
              <a:rPr lang="en-US" dirty="0"/>
              <a:t>{a:1, b:1}</a:t>
            </a:r>
          </a:p>
          <a:p>
            <a:r>
              <a:rPr lang="en-US" dirty="0"/>
              <a:t>{a:2, b:2}</a:t>
            </a:r>
          </a:p>
          <a:p>
            <a:r>
              <a:rPr lang="en-US" dirty="0"/>
              <a:t>{a:3, b:3, c:3}</a:t>
            </a:r>
          </a:p>
          <a:p>
            <a:endParaRPr lang="en-US" dirty="0"/>
          </a:p>
          <a:p>
            <a:r>
              <a:rPr lang="en-US" dirty="0" err="1"/>
              <a:t>createIndex</a:t>
            </a:r>
            <a:r>
              <a:rPr lang="en-US" dirty="0"/>
              <a:t>({a:1, b:1})</a:t>
            </a:r>
          </a:p>
          <a:p>
            <a:r>
              <a:rPr lang="en-US" dirty="0"/>
              <a:t>Find({a:1}) yes</a:t>
            </a:r>
          </a:p>
          <a:p>
            <a:r>
              <a:rPr lang="en-US" dirty="0"/>
              <a:t>Find({b:1}) no</a:t>
            </a:r>
          </a:p>
          <a:p>
            <a:r>
              <a:rPr lang="en-US" dirty="0"/>
              <a:t>Find({a:1, b:1})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Find({b:1, a:1}) yes</a:t>
            </a:r>
          </a:p>
          <a:p>
            <a:r>
              <a:rPr lang="en-US" dirty="0"/>
              <a:t>Find({c:1, a:1})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Find({c:1, b:1}) no</a:t>
            </a:r>
          </a:p>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143139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Index</a:t>
            </a:r>
            <a:r>
              <a:rPr lang="en-US" dirty="0"/>
              <a:t>: an ordered list of keys. </a:t>
            </a:r>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235545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258216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a:solidFill>
                  <a:schemeClr val="tx1"/>
                </a:solidFill>
                <a:effectLst/>
                <a:latin typeface="+mn-lt"/>
                <a:ea typeface="+mn-ea"/>
                <a:cs typeface="+mn-cs"/>
              </a:rPr>
              <a:t>Space  O</a:t>
            </a:r>
            <a:r>
              <a:rPr lang="en-US" sz="1200" b="0" i="0" u="none" strike="noStrike" kern="1200" dirty="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n</a:t>
            </a:r>
            <a:r>
              <a:rPr lang="en-US" sz="1200" b="0" i="0" u="none" strike="noStrike" kern="1200">
                <a:solidFill>
                  <a:schemeClr val="tx1"/>
                </a:solidFill>
                <a:effectLst/>
                <a:latin typeface="+mn-lt"/>
                <a:ea typeface="+mn-ea"/>
                <a:cs typeface="+mn-cs"/>
              </a:rPr>
              <a:t>)  O</a:t>
            </a:r>
            <a:r>
              <a:rPr lang="en-US" sz="1200" b="0" i="0" u="none" strike="noStrike" kern="12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n</a:t>
            </a:r>
            <a:r>
              <a:rPr lang="en-US" sz="1200" b="0" i="0" u="none" strike="noStrike"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6</a:t>
            </a:fld>
            <a:endParaRPr lang="en-US"/>
          </a:p>
        </p:txBody>
      </p:sp>
    </p:spTree>
    <p:extLst>
      <p:ext uri="{BB962C8B-B14F-4D97-AF65-F5344CB8AC3E}">
        <p14:creationId xmlns:p14="http://schemas.microsoft.com/office/powerpoint/2010/main" val="395069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db.collection.</a:t>
            </a:r>
            <a:r>
              <a:rPr lang="en-US" b="1" dirty="0" err="1"/>
              <a:t>ensureIndex</a:t>
            </a:r>
            <a:r>
              <a:rPr lang="en-US" dirty="0"/>
              <a:t>() is deprecated since version 3.0.0: it is now an alias for </a:t>
            </a:r>
            <a:r>
              <a:rPr lang="en-US" dirty="0" err="1"/>
              <a:t>db.collection.</a:t>
            </a:r>
            <a:r>
              <a:rPr lang="en-US" b="1" dirty="0" err="1"/>
              <a:t>createIndex</a:t>
            </a:r>
            <a:r>
              <a:rPr lang="en-US"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7</a:t>
            </a:fld>
            <a:endParaRPr lang="en-US"/>
          </a:p>
        </p:txBody>
      </p:sp>
    </p:spTree>
    <p:extLst>
      <p:ext uri="{BB962C8B-B14F-4D97-AF65-F5344CB8AC3E}">
        <p14:creationId xmlns:p14="http://schemas.microsoft.com/office/powerpoint/2010/main" val="405934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225334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In earlier versions of MongoDB, </a:t>
            </a:r>
            <a:r>
              <a:rPr lang="en-US" b="1" dirty="0" err="1">
                <a:solidFill>
                  <a:srgbClr val="FF0000"/>
                </a:solidFill>
              </a:rPr>
              <a:t>cursor.explain</a:t>
            </a:r>
            <a:r>
              <a:rPr lang="en-US" b="1" dirty="0">
                <a:solidFill>
                  <a:srgbClr val="FF0000"/>
                </a:solidFill>
              </a:rPr>
              <a:t>() returned the </a:t>
            </a:r>
            <a:r>
              <a:rPr lang="en-US" b="1" dirty="0" err="1">
                <a:solidFill>
                  <a:srgbClr val="FF0000"/>
                </a:solidFill>
              </a:rPr>
              <a:t>indexOnly</a:t>
            </a:r>
            <a:r>
              <a:rPr lang="en-US" b="1" dirty="0">
                <a:solidFill>
                  <a:srgbClr val="FF0000"/>
                </a:solidFill>
              </a:rPr>
              <a:t> field to indicate whether the index covered a query.</a:t>
            </a:r>
          </a:p>
          <a:p>
            <a:r>
              <a:rPr lang="en-US" baseline="0" dirty="0"/>
              <a:t>Line3: </a:t>
            </a:r>
            <a:r>
              <a:rPr lang="en-US" baseline="0" dirty="0" err="1"/>
              <a:t>indexOnly</a:t>
            </a:r>
            <a:r>
              <a:rPr lang="en-US" baseline="0" dirty="0"/>
              <a:t>: false because it needs to read the document for _id as it returns _id</a:t>
            </a:r>
          </a:p>
        </p:txBody>
      </p:sp>
      <p:sp>
        <p:nvSpPr>
          <p:cNvPr id="4" name="Slide Number Placeholder 3"/>
          <p:cNvSpPr>
            <a:spLocks noGrp="1"/>
          </p:cNvSpPr>
          <p:nvPr>
            <p:ph type="sldNum" sz="quarter" idx="10"/>
          </p:nvPr>
        </p:nvSpPr>
        <p:spPr/>
        <p:txBody>
          <a:bodyPr/>
          <a:lstStyle/>
          <a:p>
            <a:fld id="{AAC4D8B7-AF8D-4076-B508-1822F4A0FD73}" type="slidenum">
              <a:rPr lang="en-US" smtClean="0"/>
              <a:t>9</a:t>
            </a:fld>
            <a:endParaRPr lang="en-US"/>
          </a:p>
        </p:txBody>
      </p:sp>
    </p:spTree>
    <p:extLst>
      <p:ext uri="{BB962C8B-B14F-4D97-AF65-F5344CB8AC3E}">
        <p14:creationId xmlns:p14="http://schemas.microsoft.com/office/powerpoint/2010/main" val="399510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7849F-C777-4DA0-BD3C-F2ECCEBC403F}" type="datetime1">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1615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0C678A-D004-424C-83BF-9CC048ED6C76}" type="datetime1">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62169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FE3DC-611E-44CD-B217-E863572F3F35}" type="datetime1">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6146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45840-EA07-48FA-BFE6-86BA9FA98362}" type="datetime1">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84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88FF7-BD23-4513-948A-B4EA21108494}" type="datetime1">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22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D7BB22-AB03-41E2-B954-CBC05A84D7E4}" type="datetime1">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60081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BED4A-1589-4549-8542-F2EAB125BF1D}" type="datetime1">
              <a:rPr lang="en-US" smtClean="0"/>
              <a:t>8/4/21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3970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CCA376-336F-405F-836C-010B5B63F9F7}" type="datetime1">
              <a:rPr lang="en-US" smtClean="0"/>
              <a:t>8/4/21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5366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43459-CE98-4F59-AB87-7C7522F3AE3A}" type="datetime1">
              <a:rPr lang="en-US" smtClean="0"/>
              <a:t>8/4/21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90267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5D49F-717A-4622-B1F8-F5A2D2B00029}" type="datetime1">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6314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ED9F91-10E5-42DD-8747-4D378B8F2699}" type="datetime1">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8245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06CD8-1C5A-438A-9054-B51E15492885}" type="datetime1">
              <a:rPr lang="en-US" smtClean="0"/>
              <a:t>8/4/21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C6CA-2201-4392-A031-34DB96794837}" type="slidenum">
              <a:rPr lang="en-US" smtClean="0"/>
              <a:t>‹#›</a:t>
            </a:fld>
            <a:endParaRPr lang="en-US"/>
          </a:p>
        </p:txBody>
      </p:sp>
    </p:spTree>
    <p:extLst>
      <p:ext uri="{BB962C8B-B14F-4D97-AF65-F5344CB8AC3E}">
        <p14:creationId xmlns:p14="http://schemas.microsoft.com/office/powerpoint/2010/main" val="41854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geojson.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umstudents.org/cs572/lecture08/restaurants.zi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CS572 Modern Web Applications Programming</a:t>
            </a:r>
          </a:p>
          <a:p>
            <a:r>
              <a:rPr lang="en-US" b="1" dirty="0"/>
              <a:t>Maharishi University of Management</a:t>
            </a:r>
          </a:p>
          <a:p>
            <a:r>
              <a:rPr lang="en-US" b="1" dirty="0"/>
              <a:t>Department of Computer Science</a:t>
            </a:r>
          </a:p>
          <a:p>
            <a:r>
              <a:rPr lang="en-US" b="1" dirty="0"/>
              <a:t>Assistant Professor Asaad Saad</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09BC44C8-AB53-4FA0-A858-1ADEC0E62CC0}"/>
              </a:ext>
            </a:extLst>
          </p:cNvPr>
          <p:cNvSpPr>
            <a:spLocks noGrp="1"/>
          </p:cNvSpPr>
          <p:nvPr>
            <p:ph type="sldNum" sz="quarter" idx="12"/>
          </p:nvPr>
        </p:nvSpPr>
        <p:spPr/>
        <p:txBody>
          <a:bodyPr/>
          <a:lstStyle/>
          <a:p>
            <a:fld id="{8713C6CA-2201-4392-A031-34DB96794837}" type="slidenum">
              <a:rPr lang="en-US" smtClean="0"/>
              <a:t>1</a:t>
            </a:fld>
            <a:endParaRPr lang="en-US"/>
          </a:p>
        </p:txBody>
      </p:sp>
    </p:spTree>
    <p:extLst>
      <p:ext uri="{BB962C8B-B14F-4D97-AF65-F5344CB8AC3E}">
        <p14:creationId xmlns:p14="http://schemas.microsoft.com/office/powerpoint/2010/main" val="39438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Unique Index</a:t>
            </a:r>
          </a:p>
        </p:txBody>
      </p:sp>
      <p:sp>
        <p:nvSpPr>
          <p:cNvPr id="4" name="Rectangle 3"/>
          <p:cNvSpPr/>
          <p:nvPr/>
        </p:nvSpPr>
        <p:spPr>
          <a:xfrm>
            <a:off x="838200" y="1543457"/>
            <a:ext cx="10515600" cy="2031325"/>
          </a:xfrm>
          <a:prstGeom prst="rect">
            <a:avLst/>
          </a:prstGeom>
          <a:solidFill>
            <a:schemeClr val="bg1">
              <a:lumMod val="95000"/>
            </a:schemeClr>
          </a:solidFill>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create a unique index on "a"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unique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true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fail </a:t>
            </a:r>
          </a:p>
        </p:txBody>
      </p:sp>
      <p:sp>
        <p:nvSpPr>
          <p:cNvPr id="3" name="Slide Number Placeholder 2">
            <a:extLst>
              <a:ext uri="{FF2B5EF4-FFF2-40B4-BE49-F238E27FC236}">
                <a16:creationId xmlns:a16="http://schemas.microsoft.com/office/drawing/2014/main" id="{DEE38976-6DBE-4A0C-866C-72DCA03882D9}"/>
              </a:ext>
            </a:extLst>
          </p:cNvPr>
          <p:cNvSpPr>
            <a:spLocks noGrp="1"/>
          </p:cNvSpPr>
          <p:nvPr>
            <p:ph type="sldNum" sz="quarter" idx="12"/>
          </p:nvPr>
        </p:nvSpPr>
        <p:spPr/>
        <p:txBody>
          <a:bodyPr/>
          <a:lstStyle/>
          <a:p>
            <a:fld id="{8713C6CA-2201-4392-A031-34DB96794837}" type="slidenum">
              <a:rPr lang="en-US" smtClean="0"/>
              <a:t>10</a:t>
            </a:fld>
            <a:endParaRPr lang="en-US"/>
          </a:p>
        </p:txBody>
      </p:sp>
    </p:spTree>
    <p:extLst>
      <p:ext uri="{BB962C8B-B14F-4D97-AF65-F5344CB8AC3E}">
        <p14:creationId xmlns:p14="http://schemas.microsoft.com/office/powerpoint/2010/main" val="396363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Sparse Index</a:t>
            </a:r>
          </a:p>
        </p:txBody>
      </p:sp>
      <p:sp>
        <p:nvSpPr>
          <p:cNvPr id="4" name="Rectangle 3"/>
          <p:cNvSpPr/>
          <p:nvPr/>
        </p:nvSpPr>
        <p:spPr>
          <a:xfrm>
            <a:off x="838200" y="1690688"/>
            <a:ext cx="10515600" cy="3693319"/>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email</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'asaad@mum.edu</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email</a:t>
            </a:r>
            <a:r>
              <a:rPr lang="en-US" b="1" dirty="0" err="1">
                <a:solidFill>
                  <a:srgbClr val="000000"/>
                </a:solidFill>
                <a:latin typeface="Consolas" panose="020B0609020204030204" pitchFamily="49" charset="0"/>
              </a:rPr>
              <a:t>:</a:t>
            </a:r>
            <a:r>
              <a:rPr lang="en-US">
                <a:solidFill>
                  <a:srgbClr val="FF0000"/>
                </a:solidFill>
                <a:latin typeface="Consolas" panose="020B0609020204030204" pitchFamily="49" charset="0"/>
              </a:rPr>
              <a:t>'mada@</a:t>
            </a:r>
            <a:r>
              <a:rPr lang="en-US" dirty="0" err="1">
                <a:solidFill>
                  <a:srgbClr val="FF0000"/>
                </a:solidFill>
                <a:latin typeface="Consolas" panose="020B0609020204030204" pitchFamily="49" charset="0"/>
              </a:rPr>
              <a:t>mum.edu</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008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'Mike</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email</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'mike@mum.edu</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create an index on "name"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work</a:t>
            </a:r>
          </a:p>
          <a:p>
            <a:r>
              <a:rPr lang="en-US" dirty="0">
                <a:solidFill>
                  <a:srgbClr val="008000"/>
                </a:solidFill>
                <a:latin typeface="Consolas" panose="020B0609020204030204" pitchFamily="49" charset="0"/>
              </a:rPr>
              <a:t>// create a unique index on "name"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unique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true</a:t>
            </a:r>
            <a:r>
              <a:rPr lang="en-US" b="1"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fail duplicate "null" </a:t>
            </a:r>
          </a:p>
          <a:p>
            <a:r>
              <a:rPr lang="en-US" dirty="0">
                <a:solidFill>
                  <a:srgbClr val="008000"/>
                </a:solidFill>
                <a:latin typeface="Consolas" panose="020B0609020204030204" pitchFamily="49" charset="0"/>
              </a:rPr>
              <a:t>// create a unique index that doesn't have reference to the first two documents!</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unique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true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sparse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true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$exists: false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use </a:t>
            </a:r>
            <a:r>
              <a:rPr lang="en-US" dirty="0" err="1">
                <a:solidFill>
                  <a:srgbClr val="008000"/>
                </a:solidFill>
                <a:latin typeface="Consolas" panose="020B0609020204030204" pitchFamily="49" charset="0"/>
              </a:rPr>
              <a:t>BasicCursor</a:t>
            </a:r>
            <a:r>
              <a:rPr lang="en-US" dirty="0">
                <a:solidFill>
                  <a:srgbClr val="008000"/>
                </a:solidFill>
                <a:latin typeface="Consolas" panose="020B0609020204030204" pitchFamily="49" charset="0"/>
              </a:rPr>
              <a:t> and return 2 docs </a:t>
            </a:r>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$exists: false}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hint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use "name" index and return nothing</a:t>
            </a:r>
            <a:endParaRPr lang="en-US" dirty="0">
              <a:effectLst/>
              <a:latin typeface="Consolas" panose="020B0609020204030204" pitchFamily="49" charset="0"/>
            </a:endParaRPr>
          </a:p>
        </p:txBody>
      </p:sp>
      <p:sp>
        <p:nvSpPr>
          <p:cNvPr id="3" name="Rectangle 2"/>
          <p:cNvSpPr/>
          <p:nvPr/>
        </p:nvSpPr>
        <p:spPr>
          <a:xfrm>
            <a:off x="838200" y="5552415"/>
            <a:ext cx="10515600" cy="584775"/>
          </a:xfrm>
          <a:prstGeom prst="rect">
            <a:avLst/>
          </a:prstGeom>
          <a:solidFill>
            <a:schemeClr val="bg1">
              <a:lumMod val="95000"/>
            </a:schemeClr>
          </a:solidFill>
          <a:ln>
            <a:solidFill>
              <a:schemeClr val="bg1">
                <a:lumMod val="85000"/>
              </a:schemeClr>
            </a:solidFill>
          </a:ln>
        </p:spPr>
        <p:txBody>
          <a:bodyPr wrap="square">
            <a:spAutoFit/>
          </a:bodyPr>
          <a:lstStyle/>
          <a:p>
            <a:r>
              <a:rPr lang="en-US" sz="1600" b="1" dirty="0"/>
              <a:t>Sparse indexes </a:t>
            </a:r>
            <a:r>
              <a:rPr lang="en-US" sz="1600" dirty="0"/>
              <a:t>only contain entries for documents that have the indexed field. The index skips over any document that is missing the indexed field. The index is “sparse” because it does not include all documents of a collection.</a:t>
            </a:r>
          </a:p>
        </p:txBody>
      </p:sp>
      <p:sp>
        <p:nvSpPr>
          <p:cNvPr id="5" name="Slide Number Placeholder 4">
            <a:extLst>
              <a:ext uri="{FF2B5EF4-FFF2-40B4-BE49-F238E27FC236}">
                <a16:creationId xmlns:a16="http://schemas.microsoft.com/office/drawing/2014/main" id="{BAC96B30-D08F-4FC7-B5FB-904CFECC4AC5}"/>
              </a:ext>
            </a:extLst>
          </p:cNvPr>
          <p:cNvSpPr>
            <a:spLocks noGrp="1"/>
          </p:cNvSpPr>
          <p:nvPr>
            <p:ph type="sldNum" sz="quarter" idx="12"/>
          </p:nvPr>
        </p:nvSpPr>
        <p:spPr/>
        <p:txBody>
          <a:bodyPr/>
          <a:lstStyle/>
          <a:p>
            <a:fld id="{8713C6CA-2201-4392-A031-34DB96794837}" type="slidenum">
              <a:rPr lang="en-US" smtClean="0"/>
              <a:t>11</a:t>
            </a:fld>
            <a:endParaRPr lang="en-US"/>
          </a:p>
        </p:txBody>
      </p:sp>
    </p:spTree>
    <p:extLst>
      <p:ext uri="{BB962C8B-B14F-4D97-AF65-F5344CB8AC3E}">
        <p14:creationId xmlns:p14="http://schemas.microsoft.com/office/powerpoint/2010/main" val="399085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Create Index in Production!</a:t>
            </a:r>
          </a:p>
        </p:txBody>
      </p:sp>
      <p:sp>
        <p:nvSpPr>
          <p:cNvPr id="3" name="Content Placeholder 2"/>
          <p:cNvSpPr>
            <a:spLocks noGrp="1"/>
          </p:cNvSpPr>
          <p:nvPr>
            <p:ph idx="1"/>
          </p:nvPr>
        </p:nvSpPr>
        <p:spPr>
          <a:xfrm>
            <a:off x="838200" y="1825625"/>
            <a:ext cx="10515600" cy="2962506"/>
          </a:xfrm>
        </p:spPr>
        <p:txBody>
          <a:bodyPr>
            <a:normAutofit/>
          </a:bodyPr>
          <a:lstStyle/>
          <a:p>
            <a:pPr marL="0" indent="0">
              <a:buNone/>
            </a:pPr>
            <a:r>
              <a:rPr lang="en-US" sz="2400" dirty="0"/>
              <a:t>Creating an index for a large collection is a process that will block all other IO to the collection. MongoDB creates indexes in the foreground by default, despite it’s a faster option, blocking other IO might not be an option for systems in production.</a:t>
            </a:r>
          </a:p>
          <a:p>
            <a:pPr marL="0" indent="0">
              <a:buNone/>
            </a:pPr>
            <a:r>
              <a:rPr lang="en-US" sz="2400" dirty="0"/>
              <a:t>Creating an index in the background (writes can happen concurrently) is more efficient, but it’s way more slower than foreground process.</a:t>
            </a:r>
          </a:p>
        </p:txBody>
      </p:sp>
      <p:sp>
        <p:nvSpPr>
          <p:cNvPr id="4" name="Rectangle 3"/>
          <p:cNvSpPr/>
          <p:nvPr/>
        </p:nvSpPr>
        <p:spPr>
          <a:xfrm>
            <a:off x="838200" y="4056759"/>
            <a:ext cx="9170323"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background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true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TextBox 4"/>
          <p:cNvSpPr txBox="1"/>
          <p:nvPr/>
        </p:nvSpPr>
        <p:spPr>
          <a:xfrm>
            <a:off x="838200" y="4723013"/>
            <a:ext cx="6334298" cy="400110"/>
          </a:xfrm>
          <a:prstGeom prst="rect">
            <a:avLst/>
          </a:prstGeom>
          <a:noFill/>
        </p:spPr>
        <p:txBody>
          <a:bodyPr wrap="none" rtlCol="0">
            <a:spAutoFit/>
          </a:bodyPr>
          <a:lstStyle/>
          <a:p>
            <a:r>
              <a:rPr lang="en-US" sz="2000" dirty="0"/>
              <a:t>Is there another way to create an index fast in production? </a:t>
            </a:r>
          </a:p>
        </p:txBody>
      </p:sp>
      <p:sp>
        <p:nvSpPr>
          <p:cNvPr id="6" name="Slide Number Placeholder 5">
            <a:extLst>
              <a:ext uri="{FF2B5EF4-FFF2-40B4-BE49-F238E27FC236}">
                <a16:creationId xmlns:a16="http://schemas.microsoft.com/office/drawing/2014/main" id="{C867C2D4-2243-4D7D-82E9-FC7AA3C95C41}"/>
              </a:ext>
            </a:extLst>
          </p:cNvPr>
          <p:cNvSpPr>
            <a:spLocks noGrp="1"/>
          </p:cNvSpPr>
          <p:nvPr>
            <p:ph type="sldNum" sz="quarter" idx="12"/>
          </p:nvPr>
        </p:nvSpPr>
        <p:spPr/>
        <p:txBody>
          <a:bodyPr/>
          <a:lstStyle/>
          <a:p>
            <a:fld id="{8713C6CA-2201-4392-A031-34DB96794837}" type="slidenum">
              <a:rPr lang="en-US" smtClean="0"/>
              <a:t>12</a:t>
            </a:fld>
            <a:endParaRPr lang="en-US"/>
          </a:p>
        </p:txBody>
      </p:sp>
    </p:spTree>
    <p:extLst>
      <p:ext uri="{BB962C8B-B14F-4D97-AF65-F5344CB8AC3E}">
        <p14:creationId xmlns:p14="http://schemas.microsoft.com/office/powerpoint/2010/main" val="181864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How MongoDB chooses which index to use?</a:t>
            </a:r>
          </a:p>
        </p:txBody>
      </p:sp>
      <p:sp>
        <p:nvSpPr>
          <p:cNvPr id="3" name="Content Placeholder 2"/>
          <p:cNvSpPr>
            <a:spLocks noGrp="1"/>
          </p:cNvSpPr>
          <p:nvPr>
            <p:ph idx="1"/>
          </p:nvPr>
        </p:nvSpPr>
        <p:spPr>
          <a:xfrm>
            <a:off x="838200" y="1825625"/>
            <a:ext cx="10515600" cy="1582593"/>
          </a:xfrm>
        </p:spPr>
        <p:txBody>
          <a:bodyPr>
            <a:normAutofit/>
          </a:bodyPr>
          <a:lstStyle/>
          <a:p>
            <a:pPr marL="0" indent="0">
              <a:buNone/>
            </a:pPr>
            <a:r>
              <a:rPr lang="en-US" sz="2400" dirty="0"/>
              <a:t>Let’s say we have 3 indexes for our collection, the first time we perform a query, MongoDB will run three separate instances of the query using all three indexes, the first one finishes will be saved as the fastest index for this kind of queries. When data changes, MongoDB will run such a test again. </a:t>
            </a:r>
          </a:p>
        </p:txBody>
      </p:sp>
      <p:sp>
        <p:nvSpPr>
          <p:cNvPr id="4" name="Rectangle 3"/>
          <p:cNvSpPr/>
          <p:nvPr/>
        </p:nvSpPr>
        <p:spPr>
          <a:xfrm>
            <a:off x="838200" y="4215954"/>
            <a:ext cx="10515600" cy="646331"/>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 Mongo Shell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test</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'Asaad</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hint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008000"/>
              </a:solidFill>
              <a:latin typeface="Consolas" panose="020B0609020204030204" pitchFamily="49" charset="0"/>
            </a:endParaRPr>
          </a:p>
        </p:txBody>
      </p:sp>
      <p:sp>
        <p:nvSpPr>
          <p:cNvPr id="5" name="Rectangle 4"/>
          <p:cNvSpPr/>
          <p:nvPr/>
        </p:nvSpPr>
        <p:spPr>
          <a:xfrm>
            <a:off x="838200" y="5019962"/>
            <a:ext cx="10515600" cy="646331"/>
          </a:xfrm>
          <a:prstGeom prst="rect">
            <a:avLst/>
          </a:prstGeom>
          <a:solidFill>
            <a:schemeClr val="bg1">
              <a:lumMod val="95000"/>
            </a:schemeClr>
          </a:solidFill>
        </p:spPr>
        <p:txBody>
          <a:bodyPr wrap="square">
            <a:spAutoFit/>
          </a:bodyPr>
          <a:lstStyle/>
          <a:p>
            <a:r>
              <a:rPr lang="en-US" dirty="0">
                <a:solidFill>
                  <a:srgbClr val="008000"/>
                </a:solidFill>
                <a:latin typeface="Consolas" panose="020B0609020204030204" pitchFamily="49" charset="0"/>
              </a:rPr>
              <a:t>// in </a:t>
            </a:r>
            <a:r>
              <a:rPr lang="en-US" dirty="0" err="1">
                <a:solidFill>
                  <a:srgbClr val="008000"/>
                </a:solidFill>
                <a:latin typeface="Consolas" panose="020B0609020204030204" pitchFamily="49" charset="0"/>
              </a:rPr>
              <a:t>Node.js</a:t>
            </a:r>
            <a:endParaRPr lang="en-US" dirty="0">
              <a:solidFill>
                <a:srgbClr val="008000"/>
              </a:solidFill>
              <a:latin typeface="Consolas" panose="020B0609020204030204" pitchFamily="49" charset="0"/>
            </a:endParaRPr>
          </a:p>
          <a:p>
            <a:r>
              <a:rPr lang="en-US" dirty="0">
                <a:solidFill>
                  <a:srgbClr val="000000"/>
                </a:solidFill>
                <a:latin typeface="Consolas" panose="020B0609020204030204" pitchFamily="49" charset="0"/>
              </a:rPr>
              <a:t>db</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collection</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'test'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'Asaad'</a:t>
            </a:r>
            <a:r>
              <a:rPr lang="en-US" b="1"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'hint'</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6" name="Rectangle 5"/>
          <p:cNvSpPr/>
          <p:nvPr/>
        </p:nvSpPr>
        <p:spPr>
          <a:xfrm>
            <a:off x="838200" y="3658168"/>
            <a:ext cx="6745308" cy="400110"/>
          </a:xfrm>
          <a:prstGeom prst="rect">
            <a:avLst/>
          </a:prstGeom>
        </p:spPr>
        <p:txBody>
          <a:bodyPr wrap="none">
            <a:spAutoFit/>
          </a:bodyPr>
          <a:lstStyle/>
          <a:p>
            <a:r>
              <a:rPr lang="en-US" sz="2000" dirty="0"/>
              <a:t>Remember we can always hint MongoDB to use a certain index:</a:t>
            </a:r>
          </a:p>
        </p:txBody>
      </p:sp>
      <p:sp>
        <p:nvSpPr>
          <p:cNvPr id="7" name="Slide Number Placeholder 6">
            <a:extLst>
              <a:ext uri="{FF2B5EF4-FFF2-40B4-BE49-F238E27FC236}">
                <a16:creationId xmlns:a16="http://schemas.microsoft.com/office/drawing/2014/main" id="{A50654BF-8708-404A-8E7F-AD0C289A9790}"/>
              </a:ext>
            </a:extLst>
          </p:cNvPr>
          <p:cNvSpPr>
            <a:spLocks noGrp="1"/>
          </p:cNvSpPr>
          <p:nvPr>
            <p:ph type="sldNum" sz="quarter" idx="12"/>
          </p:nvPr>
        </p:nvSpPr>
        <p:spPr/>
        <p:txBody>
          <a:bodyPr/>
          <a:lstStyle/>
          <a:p>
            <a:fld id="{8713C6CA-2201-4392-A031-34DB96794837}" type="slidenum">
              <a:rPr lang="en-US" smtClean="0"/>
              <a:t>13</a:t>
            </a:fld>
            <a:endParaRPr lang="en-US"/>
          </a:p>
        </p:txBody>
      </p:sp>
    </p:spTree>
    <p:extLst>
      <p:ext uri="{BB962C8B-B14F-4D97-AF65-F5344CB8AC3E}">
        <p14:creationId xmlns:p14="http://schemas.microsoft.com/office/powerpoint/2010/main" val="43515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Index Cardinality</a:t>
            </a:r>
          </a:p>
        </p:txBody>
      </p:sp>
      <p:sp>
        <p:nvSpPr>
          <p:cNvPr id="3" name="Content Placeholder 2"/>
          <p:cNvSpPr>
            <a:spLocks noGrp="1"/>
          </p:cNvSpPr>
          <p:nvPr>
            <p:ph idx="1"/>
          </p:nvPr>
        </p:nvSpPr>
        <p:spPr/>
        <p:txBody>
          <a:bodyPr/>
          <a:lstStyle/>
          <a:p>
            <a:pPr marL="0" indent="0">
              <a:buNone/>
            </a:pPr>
            <a:r>
              <a:rPr lang="en-US" dirty="0"/>
              <a:t>For better performance, </a:t>
            </a:r>
            <a:r>
              <a:rPr lang="en-US" b="1" dirty="0"/>
              <a:t>it’s important to keep indexes in memory</a:t>
            </a:r>
            <a:r>
              <a:rPr lang="en-US" dirty="0"/>
              <a:t>. Always check your DB stats </a:t>
            </a:r>
            <a:r>
              <a:rPr lang="en-US" sz="2400" b="1" dirty="0" err="1">
                <a:solidFill>
                  <a:srgbClr val="000000"/>
                </a:solidFill>
                <a:latin typeface="Consolas" panose="020B0609020204030204" pitchFamily="49" charset="0"/>
              </a:rPr>
              <a:t>db</a:t>
            </a:r>
            <a:r>
              <a:rPr lang="en-US" sz="2400" b="1" dirty="0" err="1">
                <a:solidFill>
                  <a:srgbClr val="000080"/>
                </a:solidFill>
                <a:latin typeface="Consolas" panose="020B0609020204030204" pitchFamily="49" charset="0"/>
              </a:rPr>
              <a:t>.</a:t>
            </a:r>
            <a:r>
              <a:rPr lang="en-US" sz="2400" b="1" dirty="0" err="1">
                <a:solidFill>
                  <a:srgbClr val="000000"/>
                </a:solidFill>
                <a:latin typeface="Consolas" panose="020B0609020204030204" pitchFamily="49" charset="0"/>
              </a:rPr>
              <a:t>colName</a:t>
            </a:r>
            <a:r>
              <a:rPr lang="en-US" sz="2400" b="1" dirty="0" err="1">
                <a:solidFill>
                  <a:srgbClr val="000080"/>
                </a:solidFill>
                <a:latin typeface="Consolas" panose="020B0609020204030204" pitchFamily="49" charset="0"/>
              </a:rPr>
              <a:t>.</a:t>
            </a:r>
            <a:r>
              <a:rPr lang="en-US" sz="2400" b="1" dirty="0" err="1">
                <a:solidFill>
                  <a:srgbClr val="000000"/>
                </a:solidFill>
                <a:latin typeface="Consolas" panose="020B0609020204030204" pitchFamily="49" charset="0"/>
              </a:rPr>
              <a:t>stats</a:t>
            </a:r>
            <a:r>
              <a:rPr lang="en-US" sz="2400" b="1" dirty="0">
                <a:solidFill>
                  <a:srgbClr val="000080"/>
                </a:solidFill>
                <a:latin typeface="Consolas" panose="020B0609020204030204" pitchFamily="49" charset="0"/>
              </a:rPr>
              <a:t>()</a:t>
            </a:r>
            <a:r>
              <a:rPr lang="en-US" dirty="0"/>
              <a:t> and make sure you have enough memory for indexes.</a:t>
            </a:r>
          </a:p>
          <a:p>
            <a:pPr marL="0" indent="0">
              <a:buNone/>
            </a:pPr>
            <a:r>
              <a:rPr lang="en-US" dirty="0"/>
              <a:t>In proportion to collection size, index cardinality will be:</a:t>
            </a:r>
          </a:p>
          <a:p>
            <a:pPr lvl="1"/>
            <a:r>
              <a:rPr lang="en-US" b="1" dirty="0"/>
              <a:t>Regular Index   </a:t>
            </a:r>
            <a:r>
              <a:rPr lang="en-US" dirty="0"/>
              <a:t>1:1</a:t>
            </a:r>
          </a:p>
          <a:p>
            <a:pPr lvl="1"/>
            <a:r>
              <a:rPr lang="en-US" b="1" dirty="0"/>
              <a:t>Sparse Index  </a:t>
            </a:r>
            <a:r>
              <a:rPr lang="en-US" dirty="0"/>
              <a:t>less or equal to documents size</a:t>
            </a:r>
          </a:p>
          <a:p>
            <a:pPr lvl="1"/>
            <a:r>
              <a:rPr lang="en-US" b="1" dirty="0" err="1"/>
              <a:t>MultiKey</a:t>
            </a:r>
            <a:r>
              <a:rPr lang="en-US" b="1" dirty="0"/>
              <a:t> Index </a:t>
            </a:r>
            <a:r>
              <a:rPr lang="en-US" dirty="0"/>
              <a:t>significantly more than documents size</a:t>
            </a:r>
          </a:p>
        </p:txBody>
      </p:sp>
      <p:sp>
        <p:nvSpPr>
          <p:cNvPr id="5" name="TextBox 4"/>
          <p:cNvSpPr txBox="1"/>
          <p:nvPr/>
        </p:nvSpPr>
        <p:spPr>
          <a:xfrm>
            <a:off x="838200" y="5077897"/>
            <a:ext cx="9613466" cy="369332"/>
          </a:xfrm>
          <a:prstGeom prst="rect">
            <a:avLst/>
          </a:prstGeom>
          <a:solidFill>
            <a:schemeClr val="bg1">
              <a:lumMod val="95000"/>
            </a:schemeClr>
          </a:solidFill>
        </p:spPr>
        <p:txBody>
          <a:bodyPr wrap="none" rtlCol="0">
            <a:spAutoFit/>
          </a:bodyPr>
          <a:lstStyle/>
          <a:p>
            <a:r>
              <a:rPr lang="en-US" dirty="0"/>
              <a:t>When you realize that you don't have enough resources for your index, it's time to consider </a:t>
            </a:r>
            <a:r>
              <a:rPr lang="en-US" dirty="0" err="1"/>
              <a:t>Sharding</a:t>
            </a:r>
            <a:r>
              <a:rPr lang="en-US" dirty="0"/>
              <a:t>.</a:t>
            </a:r>
          </a:p>
        </p:txBody>
      </p:sp>
      <p:sp>
        <p:nvSpPr>
          <p:cNvPr id="4" name="Slide Number Placeholder 3">
            <a:extLst>
              <a:ext uri="{FF2B5EF4-FFF2-40B4-BE49-F238E27FC236}">
                <a16:creationId xmlns:a16="http://schemas.microsoft.com/office/drawing/2014/main" id="{789E710A-725D-4C96-962F-64ABE3A74D85}"/>
              </a:ext>
            </a:extLst>
          </p:cNvPr>
          <p:cNvSpPr>
            <a:spLocks noGrp="1"/>
          </p:cNvSpPr>
          <p:nvPr>
            <p:ph type="sldNum" sz="quarter" idx="12"/>
          </p:nvPr>
        </p:nvSpPr>
        <p:spPr/>
        <p:txBody>
          <a:bodyPr/>
          <a:lstStyle/>
          <a:p>
            <a:fld id="{8713C6CA-2201-4392-A031-34DB96794837}" type="slidenum">
              <a:rPr lang="en-US" smtClean="0"/>
              <a:t>14</a:t>
            </a:fld>
            <a:endParaRPr lang="en-US"/>
          </a:p>
        </p:txBody>
      </p:sp>
    </p:spTree>
    <p:extLst>
      <p:ext uri="{BB962C8B-B14F-4D97-AF65-F5344CB8AC3E}">
        <p14:creationId xmlns:p14="http://schemas.microsoft.com/office/powerpoint/2010/main" val="288647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mn-lt"/>
              </a:rPr>
              <a:t>Distance Between 2 Points - </a:t>
            </a:r>
            <a:r>
              <a:rPr lang="en-US" altLang="en-US" sz="3600" b="1" dirty="0">
                <a:latin typeface="+mn-lt"/>
              </a:rPr>
              <a:t>The </a:t>
            </a:r>
            <a:r>
              <a:rPr lang="en-US" altLang="en-US" sz="3600" b="1" dirty="0" err="1">
                <a:latin typeface="+mn-lt"/>
              </a:rPr>
              <a:t>Haversine</a:t>
            </a:r>
            <a:r>
              <a:rPr lang="en-US" altLang="en-US" sz="3600" b="1" dirty="0">
                <a:latin typeface="+mn-lt"/>
              </a:rPr>
              <a:t> Formula</a:t>
            </a:r>
            <a:endParaRPr lang="en-US" sz="3600" b="1" dirty="0">
              <a:latin typeface="+mn-lt"/>
            </a:endParaRPr>
          </a:p>
        </p:txBody>
      </p:sp>
      <p:sp>
        <p:nvSpPr>
          <p:cNvPr id="3" name="Content Placeholder 2"/>
          <p:cNvSpPr>
            <a:spLocks noGrp="1"/>
          </p:cNvSpPr>
          <p:nvPr>
            <p:ph idx="1"/>
          </p:nvPr>
        </p:nvSpPr>
        <p:spPr/>
        <p:txBody>
          <a:bodyPr/>
          <a:lstStyle/>
          <a:p>
            <a:pPr marL="0" indent="0">
              <a:buNone/>
            </a:pPr>
            <a:r>
              <a:rPr lang="en-US" dirty="0"/>
              <a:t>For two points on a sphere (of radius R) with latitudes φ1 and φ2, latitude separation </a:t>
            </a:r>
            <a:r>
              <a:rPr lang="en-US" dirty="0" err="1"/>
              <a:t>Δφ</a:t>
            </a:r>
            <a:r>
              <a:rPr lang="en-US" dirty="0"/>
              <a:t> = φ1 − φ2, and longitude separation </a:t>
            </a:r>
            <a:r>
              <a:rPr lang="en-US" dirty="0" err="1"/>
              <a:t>Δλ</a:t>
            </a:r>
            <a:r>
              <a:rPr lang="en-US" dirty="0"/>
              <a:t> the distance d between the two points</a:t>
            </a: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7" y="3344238"/>
            <a:ext cx="5690937" cy="5183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606" y="3962615"/>
            <a:ext cx="3107369" cy="6043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606" y="3344238"/>
            <a:ext cx="2475164" cy="4707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836660" y="4424734"/>
            <a:ext cx="3337965" cy="369332"/>
          </a:xfrm>
          <a:prstGeom prst="rect">
            <a:avLst/>
          </a:prstGeom>
        </p:spPr>
        <p:txBody>
          <a:bodyPr wrap="none">
            <a:spAutoFit/>
          </a:bodyPr>
          <a:lstStyle/>
          <a:p>
            <a:r>
              <a:rPr lang="en-US" altLang="en-US" b="1" dirty="0"/>
              <a:t>The </a:t>
            </a:r>
            <a:r>
              <a:rPr lang="en-US" altLang="en-US" b="1" dirty="0" err="1"/>
              <a:t>Haversine</a:t>
            </a:r>
            <a:r>
              <a:rPr lang="en-US" altLang="en-US" b="1" dirty="0"/>
              <a:t> Formula in MySQL</a:t>
            </a:r>
            <a:endParaRPr lang="en-US" b="1" dirty="0"/>
          </a:p>
        </p:txBody>
      </p:sp>
      <p:sp>
        <p:nvSpPr>
          <p:cNvPr id="8" name="Rectangle 7"/>
          <p:cNvSpPr/>
          <p:nvPr/>
        </p:nvSpPr>
        <p:spPr>
          <a:xfrm>
            <a:off x="836660" y="4929003"/>
            <a:ext cx="10515600" cy="1323439"/>
          </a:xfrm>
          <a:prstGeom prst="rect">
            <a:avLst/>
          </a:prstGeom>
        </p:spPr>
        <p:txBody>
          <a:bodyPr wrap="square">
            <a:spAutoFit/>
          </a:bodyPr>
          <a:lstStyle/>
          <a:p>
            <a:r>
              <a:rPr lang="en-US" altLang="en-US" sz="2000" b="1" dirty="0"/>
              <a:t>SELECT</a:t>
            </a:r>
            <a:r>
              <a:rPr lang="en-US" altLang="en-US" sz="2000" dirty="0"/>
              <a:t> *, </a:t>
            </a:r>
            <a:r>
              <a:rPr lang="en-US" altLang="en-US" i="1" dirty="0"/>
              <a:t>3956 * 2 * ASIN(SQRT( POWER(SIN((@</a:t>
            </a:r>
            <a:r>
              <a:rPr lang="en-US" altLang="en-US" i="1" dirty="0" err="1"/>
              <a:t>orig_lat</a:t>
            </a:r>
            <a:r>
              <a:rPr lang="en-US" altLang="en-US" i="1" dirty="0"/>
              <a:t> - abs(</a:t>
            </a:r>
            <a:r>
              <a:rPr lang="en-US" altLang="en-US" i="1" dirty="0" err="1"/>
              <a:t>dest.lat</a:t>
            </a:r>
            <a:r>
              <a:rPr lang="en-US" altLang="en-US" i="1" dirty="0"/>
              <a:t>)) * pi()/180 / 2), 2) +  COS(@</a:t>
            </a:r>
            <a:r>
              <a:rPr lang="en-US" altLang="en-US" i="1" dirty="0" err="1"/>
              <a:t>orig_lat</a:t>
            </a:r>
            <a:r>
              <a:rPr lang="en-US" altLang="en-US" i="1" dirty="0"/>
              <a:t> * pi()/180 ) * COS(abs(</a:t>
            </a:r>
            <a:r>
              <a:rPr lang="en-US" altLang="en-US" i="1" dirty="0" err="1"/>
              <a:t>dest.lat</a:t>
            </a:r>
            <a:r>
              <a:rPr lang="en-US" altLang="en-US" i="1" dirty="0"/>
              <a:t>) * pi()/180) *  POWER(SIN((@</a:t>
            </a:r>
            <a:r>
              <a:rPr lang="en-US" altLang="en-US" i="1" dirty="0" err="1"/>
              <a:t>orig_lon</a:t>
            </a:r>
            <a:r>
              <a:rPr lang="en-US" altLang="en-US" i="1" dirty="0"/>
              <a:t> – </a:t>
            </a:r>
            <a:r>
              <a:rPr lang="en-US" altLang="en-US" i="1" dirty="0" err="1"/>
              <a:t>dest.lon</a:t>
            </a:r>
            <a:r>
              <a:rPr lang="en-US" altLang="en-US" i="1" dirty="0"/>
              <a:t>) * pi()/180 / 2), 2) ))</a:t>
            </a:r>
            <a:r>
              <a:rPr lang="en-US" altLang="en-US" sz="2000" dirty="0"/>
              <a:t> as  distance </a:t>
            </a:r>
            <a:r>
              <a:rPr lang="en-US" altLang="en-US" sz="2000" b="1" dirty="0"/>
              <a:t>FROM</a:t>
            </a:r>
            <a:r>
              <a:rPr lang="en-US" altLang="en-US" sz="2000" dirty="0"/>
              <a:t> hotels </a:t>
            </a:r>
            <a:r>
              <a:rPr lang="en-US" altLang="en-US" sz="2000" dirty="0" err="1"/>
              <a:t>dest</a:t>
            </a:r>
            <a:r>
              <a:rPr lang="en-US" altLang="en-US" sz="2000" dirty="0"/>
              <a:t> </a:t>
            </a:r>
            <a:r>
              <a:rPr lang="en-US" altLang="en-US" sz="2000" b="1" dirty="0"/>
              <a:t>HAVING</a:t>
            </a:r>
            <a:r>
              <a:rPr lang="en-US" altLang="en-US" sz="2000" dirty="0"/>
              <a:t> distance &lt; @</a:t>
            </a:r>
            <a:r>
              <a:rPr lang="en-US" altLang="en-US" sz="2000" dirty="0" err="1"/>
              <a:t>dist</a:t>
            </a:r>
            <a:r>
              <a:rPr lang="en-US" altLang="en-US" sz="2000" dirty="0"/>
              <a:t> </a:t>
            </a:r>
            <a:r>
              <a:rPr lang="en-US" altLang="en-US" sz="2000" b="1" dirty="0"/>
              <a:t>ORDER BY </a:t>
            </a:r>
            <a:r>
              <a:rPr lang="en-US" altLang="en-US" sz="2000" dirty="0"/>
              <a:t>distance </a:t>
            </a:r>
            <a:r>
              <a:rPr lang="en-US" altLang="en-US" sz="2000" b="1" dirty="0"/>
              <a:t>LIMIT</a:t>
            </a:r>
            <a:r>
              <a:rPr lang="en-US" altLang="en-US" sz="2000" dirty="0"/>
              <a:t> 10;</a:t>
            </a:r>
          </a:p>
          <a:p>
            <a:endParaRPr lang="en-US" altLang="en-US" sz="2000" dirty="0"/>
          </a:p>
        </p:txBody>
      </p:sp>
      <p:sp>
        <p:nvSpPr>
          <p:cNvPr id="9" name="Slide Number Placeholder 8">
            <a:extLst>
              <a:ext uri="{FF2B5EF4-FFF2-40B4-BE49-F238E27FC236}">
                <a16:creationId xmlns:a16="http://schemas.microsoft.com/office/drawing/2014/main" id="{95A86BC6-F973-4CF9-99FC-4FF2D8FAD622}"/>
              </a:ext>
            </a:extLst>
          </p:cNvPr>
          <p:cNvSpPr>
            <a:spLocks noGrp="1"/>
          </p:cNvSpPr>
          <p:nvPr>
            <p:ph type="sldNum" sz="quarter" idx="12"/>
          </p:nvPr>
        </p:nvSpPr>
        <p:spPr/>
        <p:txBody>
          <a:bodyPr/>
          <a:lstStyle/>
          <a:p>
            <a:fld id="{8713C6CA-2201-4392-A031-34DB96794837}" type="slidenum">
              <a:rPr lang="en-US" smtClean="0"/>
              <a:t>15</a:t>
            </a:fld>
            <a:endParaRPr lang="en-US"/>
          </a:p>
        </p:txBody>
      </p:sp>
    </p:spTree>
    <p:extLst>
      <p:ext uri="{BB962C8B-B14F-4D97-AF65-F5344CB8AC3E}">
        <p14:creationId xmlns:p14="http://schemas.microsoft.com/office/powerpoint/2010/main" val="417002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Geospatial Spherical (3D)</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989" y="1459830"/>
            <a:ext cx="3737811" cy="397095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838200" y="1840832"/>
            <a:ext cx="7322710" cy="646331"/>
          </a:xfrm>
          <a:prstGeom prst="rect">
            <a:avLst/>
          </a:prstGeom>
          <a:noFill/>
        </p:spPr>
        <p:txBody>
          <a:bodyPr wrap="none" rtlCol="0">
            <a:spAutoFit/>
          </a:bodyPr>
          <a:lstStyle/>
          <a:p>
            <a:r>
              <a:rPr lang="en-US" dirty="0"/>
              <a:t>Searching on spherical surface is more accurate and gives better results.</a:t>
            </a:r>
          </a:p>
          <a:p>
            <a:r>
              <a:rPr lang="en-US" dirty="0"/>
              <a:t>You can check encoding of geographic data structures at </a:t>
            </a:r>
            <a:r>
              <a:rPr lang="en-US" dirty="0">
                <a:hlinkClick r:id="rId4"/>
              </a:rPr>
              <a:t>http://geojson.org</a:t>
            </a:r>
            <a:r>
              <a:rPr lang="en-US" dirty="0"/>
              <a:t> </a:t>
            </a:r>
          </a:p>
        </p:txBody>
      </p:sp>
      <p:sp>
        <p:nvSpPr>
          <p:cNvPr id="3" name="Rectangle 2"/>
          <p:cNvSpPr/>
          <p:nvPr/>
        </p:nvSpPr>
        <p:spPr>
          <a:xfrm>
            <a:off x="838200" y="2637307"/>
            <a:ext cx="10515600" cy="3416320"/>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"MUM University"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"city"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"Fairfield"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"location"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type"</a:t>
            </a:r>
            <a:r>
              <a:rPr lang="en-US" b="1" dirty="0" err="1">
                <a:solidFill>
                  <a:srgbClr val="000000"/>
                </a:solidFill>
                <a:latin typeface="Consolas" panose="020B0609020204030204" pitchFamily="49" charset="0"/>
              </a:rPr>
              <a:t>:</a:t>
            </a:r>
            <a:r>
              <a:rPr lang="en-US" dirty="0" err="1">
                <a:solidFill>
                  <a:srgbClr val="808080"/>
                </a:solidFill>
                <a:latin typeface="Consolas" panose="020B0609020204030204" pitchFamily="49" charset="0"/>
              </a:rPr>
              <a:t>"Point</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"coordinates"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chemeClr val="tx1">
                    <a:lumMod val="50000"/>
                    <a:lumOff val="50000"/>
                  </a:schemeClr>
                </a:solidFill>
                <a:latin typeface="Consolas" panose="020B0609020204030204" pitchFamily="49" charset="0"/>
              </a:rPr>
              <a:t>-</a:t>
            </a:r>
            <a:r>
              <a:rPr lang="en-US" dirty="0">
                <a:solidFill>
                  <a:schemeClr val="tx1">
                    <a:lumMod val="50000"/>
                    <a:lumOff val="50000"/>
                  </a:schemeClr>
                </a:solidFill>
                <a:latin typeface="Consolas" panose="020B0609020204030204" pitchFamily="49" charset="0"/>
              </a:rPr>
              <a:t>91.9612747</a:t>
            </a:r>
            <a:r>
              <a:rPr lang="en-US" b="1" dirty="0">
                <a:solidFill>
                  <a:schemeClr val="tx1">
                    <a:lumMod val="50000"/>
                    <a:lumOff val="50000"/>
                  </a:schemeClr>
                </a:solidFill>
                <a:latin typeface="Consolas" panose="020B0609020204030204" pitchFamily="49" charset="0"/>
              </a:rPr>
              <a:t>,</a:t>
            </a:r>
            <a:r>
              <a:rPr lang="en-US" dirty="0">
                <a:solidFill>
                  <a:schemeClr val="tx1">
                    <a:lumMod val="50000"/>
                    <a:lumOff val="50000"/>
                  </a:schemeClr>
                </a:solidFill>
                <a:latin typeface="Consolas" panose="020B0609020204030204" pitchFamily="49" charset="0"/>
              </a:rPr>
              <a:t>41.0132949</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places</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'location'</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'2dsphere'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places</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location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$near</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$geometry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type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"Point"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coordinates</a:t>
            </a:r>
            <a:r>
              <a:rPr lang="en-US" b="1" dirty="0">
                <a:solidFill>
                  <a:srgbClr val="000000"/>
                </a:solidFill>
                <a:latin typeface="Consolas" panose="020B0609020204030204" pitchFamily="49" charset="0"/>
              </a:rPr>
              <a:t>:[</a:t>
            </a:r>
            <a:r>
              <a:rPr lang="en-US" sz="1600" b="1" dirty="0">
                <a:solidFill>
                  <a:schemeClr val="tx1">
                    <a:lumMod val="50000"/>
                    <a:lumOff val="50000"/>
                  </a:schemeClr>
                </a:solidFill>
                <a:latin typeface="Consolas" panose="020B0609020204030204" pitchFamily="49" charset="0"/>
              </a:rPr>
              <a:t>-</a:t>
            </a:r>
            <a:r>
              <a:rPr lang="en-US" sz="1600" dirty="0">
                <a:solidFill>
                  <a:schemeClr val="tx1">
                    <a:lumMod val="50000"/>
                    <a:lumOff val="50000"/>
                  </a:schemeClr>
                </a:solidFill>
                <a:latin typeface="Consolas" panose="020B0609020204030204" pitchFamily="49" charset="0"/>
              </a:rPr>
              <a:t>91.9627755</a:t>
            </a:r>
            <a:r>
              <a:rPr lang="en-US" sz="1600" b="1" dirty="0">
                <a:solidFill>
                  <a:schemeClr val="tx1">
                    <a:lumMod val="50000"/>
                    <a:lumOff val="50000"/>
                  </a:schemeClr>
                </a:solidFill>
                <a:latin typeface="Consolas" panose="020B0609020204030204" pitchFamily="49" charset="0"/>
              </a:rPr>
              <a:t>,</a:t>
            </a:r>
            <a:r>
              <a:rPr lang="en-US" sz="1600" dirty="0">
                <a:solidFill>
                  <a:schemeClr val="tx1">
                    <a:lumMod val="50000"/>
                    <a:lumOff val="50000"/>
                  </a:schemeClr>
                </a:solidFill>
                <a:latin typeface="Consolas" panose="020B0609020204030204" pitchFamily="49" charset="0"/>
              </a:rPr>
              <a:t>41.0085809</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$maxDistance</a:t>
            </a:r>
            <a:r>
              <a:rPr lang="en-US" b="1" dirty="0">
                <a:solidFill>
                  <a:srgbClr val="000000"/>
                </a:solidFill>
                <a:latin typeface="Consolas" panose="020B0609020204030204" pitchFamily="49" charset="0"/>
              </a:rPr>
              <a:t>:</a:t>
            </a:r>
            <a:r>
              <a:rPr lang="en-US" dirty="0">
                <a:solidFill>
                  <a:schemeClr val="tx1">
                    <a:lumMod val="50000"/>
                    <a:lumOff val="50000"/>
                  </a:schemeClr>
                </a:solidFill>
                <a:latin typeface="Consolas" panose="020B0609020204030204" pitchFamily="49" charset="0"/>
              </a:rPr>
              <a:t>2000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TextBox 4"/>
          <p:cNvSpPr txBox="1"/>
          <p:nvPr/>
        </p:nvSpPr>
        <p:spPr>
          <a:xfrm>
            <a:off x="5355773" y="6253842"/>
            <a:ext cx="1071447" cy="369332"/>
          </a:xfrm>
          <a:prstGeom prst="rect">
            <a:avLst/>
          </a:prstGeom>
          <a:solidFill>
            <a:schemeClr val="bg1">
              <a:lumMod val="95000"/>
            </a:schemeClr>
          </a:solidFill>
          <a:ln>
            <a:solidFill>
              <a:schemeClr val="bg2">
                <a:lumMod val="90000"/>
              </a:schemeClr>
            </a:solidFill>
          </a:ln>
        </p:spPr>
        <p:txBody>
          <a:bodyPr wrap="none" rtlCol="0">
            <a:spAutoFit/>
          </a:bodyPr>
          <a:lstStyle/>
          <a:p>
            <a:r>
              <a:rPr lang="en-US" dirty="0"/>
              <a:t>In meters</a:t>
            </a:r>
          </a:p>
        </p:txBody>
      </p:sp>
      <p:cxnSp>
        <p:nvCxnSpPr>
          <p:cNvPr id="8" name="Straight Arrow Connector 7"/>
          <p:cNvCxnSpPr>
            <a:stCxn id="5" idx="0"/>
          </p:cNvCxnSpPr>
          <p:nvPr/>
        </p:nvCxnSpPr>
        <p:spPr>
          <a:xfrm flipH="1" flipV="1">
            <a:off x="5078188" y="5955654"/>
            <a:ext cx="813309" cy="29818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1B866E9-6A07-4C47-B086-E9FF777B6DAB}"/>
              </a:ext>
            </a:extLst>
          </p:cNvPr>
          <p:cNvSpPr>
            <a:spLocks noGrp="1"/>
          </p:cNvSpPr>
          <p:nvPr>
            <p:ph type="sldNum" sz="quarter" idx="12"/>
          </p:nvPr>
        </p:nvSpPr>
        <p:spPr/>
        <p:txBody>
          <a:bodyPr/>
          <a:lstStyle/>
          <a:p>
            <a:fld id="{8713C6CA-2201-4392-A031-34DB96794837}" type="slidenum">
              <a:rPr lang="en-US" smtClean="0"/>
              <a:t>16</a:t>
            </a:fld>
            <a:endParaRPr lang="en-US"/>
          </a:p>
        </p:txBody>
      </p:sp>
    </p:spTree>
    <p:extLst>
      <p:ext uri="{BB962C8B-B14F-4D97-AF65-F5344CB8AC3E}">
        <p14:creationId xmlns:p14="http://schemas.microsoft.com/office/powerpoint/2010/main" val="267602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Exercises</a:t>
            </a:r>
          </a:p>
        </p:txBody>
      </p:sp>
      <p:sp>
        <p:nvSpPr>
          <p:cNvPr id="3" name="Content Placeholder 2"/>
          <p:cNvSpPr>
            <a:spLocks noGrp="1"/>
          </p:cNvSpPr>
          <p:nvPr>
            <p:ph idx="1"/>
          </p:nvPr>
        </p:nvSpPr>
        <p:spPr>
          <a:xfrm>
            <a:off x="838200" y="1825625"/>
            <a:ext cx="10515600" cy="641252"/>
          </a:xfrm>
        </p:spPr>
        <p:txBody>
          <a:bodyPr/>
          <a:lstStyle/>
          <a:p>
            <a:pPr marL="0" indent="0">
              <a:buNone/>
            </a:pPr>
            <a:r>
              <a:rPr lang="en-US" dirty="0"/>
              <a:t>Find below structure for restaurants collection</a:t>
            </a:r>
          </a:p>
        </p:txBody>
      </p:sp>
      <p:sp>
        <p:nvSpPr>
          <p:cNvPr id="4" name="Rectangle 3"/>
          <p:cNvSpPr/>
          <p:nvPr/>
        </p:nvSpPr>
        <p:spPr>
          <a:xfrm>
            <a:off x="838200" y="2355666"/>
            <a:ext cx="10515600" cy="3785652"/>
          </a:xfrm>
          <a:prstGeom prst="rect">
            <a:avLst/>
          </a:prstGeom>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808080"/>
                </a:solidFill>
                <a:latin typeface="Consolas" panose="020B0609020204030204" pitchFamily="49" charset="0"/>
              </a:rPr>
              <a:t>"address"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"building"</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"1007"</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coord</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73.856077</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40.848447</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"street"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"Morris Park Ave"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zipcode</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"10462"</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808080"/>
                </a:solidFill>
                <a:latin typeface="Consolas" panose="020B0609020204030204" pitchFamily="49" charset="0"/>
              </a:rPr>
              <a:t>"district"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"Bronx"</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808080"/>
                </a:solidFill>
                <a:latin typeface="Consolas" panose="020B0609020204030204" pitchFamily="49" charset="0"/>
              </a:rPr>
              <a:t>"cuisine"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"Bakery"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rtl="1"/>
            <a:r>
              <a:rPr lang="en-US" sz="1600" dirty="0">
                <a:solidFill>
                  <a:srgbClr val="808080"/>
                </a:solidFill>
                <a:latin typeface="Consolas" panose="020B0609020204030204" pitchFamily="49" charset="0"/>
              </a:rPr>
              <a:t>    "grades"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1393804800000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"score"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pPr lvl="1" rtl="1"/>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1378857600000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"score"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rtl="1"/>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1358985600000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"score"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rtl="1"/>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1322006400000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"score"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lvl="1" rtl="1"/>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"$date"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1299715200000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"score"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rtl="1"/>
            <a:r>
              <a:rPr lang="en-US" sz="1600" dirty="0">
                <a:solidFill>
                  <a:srgbClr val="80808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"Morris Park Bake Shop"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pPr rtl="1"/>
            <a:r>
              <a:rPr lang="en-US" sz="1600" dirty="0">
                <a:solidFill>
                  <a:srgbClr val="808080"/>
                </a:solidFill>
                <a:latin typeface="Consolas" panose="020B0609020204030204" pitchFamily="49" charset="0"/>
              </a:rPr>
              <a:t>    "</a:t>
            </a:r>
            <a:r>
              <a:rPr lang="en-US" sz="1600" dirty="0" err="1">
                <a:solidFill>
                  <a:srgbClr val="808080"/>
                </a:solidFill>
                <a:latin typeface="Consolas" panose="020B0609020204030204" pitchFamily="49" charset="0"/>
              </a:rPr>
              <a:t>restaurant_id</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"30075445"</a:t>
            </a:r>
            <a:r>
              <a:rPr lang="en-US" sz="1600" dirty="0">
                <a:solidFill>
                  <a:srgbClr val="000000"/>
                </a:solidFill>
                <a:latin typeface="Consolas" panose="020B0609020204030204" pitchFamily="49" charset="0"/>
              </a:rPr>
              <a:t> </a:t>
            </a:r>
          </a:p>
          <a:p>
            <a:pPr rtl="1"/>
            <a:r>
              <a:rPr lang="en-US" sz="1600" b="1" dirty="0">
                <a:solidFill>
                  <a:srgbClr val="000000"/>
                </a:solidFill>
                <a:latin typeface="Consolas" panose="020B0609020204030204" pitchFamily="49" charset="0"/>
              </a:rPr>
              <a:t>}</a:t>
            </a:r>
            <a:endParaRPr lang="en-US" sz="1600" dirty="0">
              <a:effectLst/>
              <a:latin typeface="Consolas" panose="020B0609020204030204" pitchFamily="49" charset="0"/>
            </a:endParaRPr>
          </a:p>
        </p:txBody>
      </p:sp>
      <p:sp>
        <p:nvSpPr>
          <p:cNvPr id="5" name="TextBox 4"/>
          <p:cNvSpPr txBox="1"/>
          <p:nvPr/>
        </p:nvSpPr>
        <p:spPr>
          <a:xfrm>
            <a:off x="7854043" y="1826532"/>
            <a:ext cx="3045770" cy="461665"/>
          </a:xfrm>
          <a:prstGeom prst="rect">
            <a:avLst/>
          </a:prstGeom>
          <a:noFill/>
        </p:spPr>
        <p:txBody>
          <a:bodyPr wrap="none" rtlCol="0">
            <a:spAutoFit/>
          </a:bodyPr>
          <a:lstStyle/>
          <a:p>
            <a:r>
              <a:rPr lang="en-US" sz="2400" dirty="0">
                <a:hlinkClick r:id="rId3"/>
              </a:rPr>
              <a:t>Click here to download</a:t>
            </a:r>
            <a:endParaRPr lang="en-US" sz="2400" dirty="0"/>
          </a:p>
        </p:txBody>
      </p:sp>
      <p:sp>
        <p:nvSpPr>
          <p:cNvPr id="6" name="Slide Number Placeholder 5">
            <a:extLst>
              <a:ext uri="{FF2B5EF4-FFF2-40B4-BE49-F238E27FC236}">
                <a16:creationId xmlns:a16="http://schemas.microsoft.com/office/drawing/2014/main" id="{9657547D-01EE-47A4-AD01-CE1369EFF9BB}"/>
              </a:ext>
            </a:extLst>
          </p:cNvPr>
          <p:cNvSpPr>
            <a:spLocks noGrp="1"/>
          </p:cNvSpPr>
          <p:nvPr>
            <p:ph type="sldNum" sz="quarter" idx="12"/>
          </p:nvPr>
        </p:nvSpPr>
        <p:spPr/>
        <p:txBody>
          <a:bodyPr/>
          <a:lstStyle/>
          <a:p>
            <a:fld id="{8713C6CA-2201-4392-A031-34DB96794837}" type="slidenum">
              <a:rPr lang="en-US" smtClean="0"/>
              <a:t>17</a:t>
            </a:fld>
            <a:endParaRPr lang="en-US"/>
          </a:p>
        </p:txBody>
      </p:sp>
    </p:spTree>
    <p:extLst>
      <p:ext uri="{BB962C8B-B14F-4D97-AF65-F5344CB8AC3E}">
        <p14:creationId xmlns:p14="http://schemas.microsoft.com/office/powerpoint/2010/main" val="313086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Write a MongoDB query to display all the documents in the collection restaurants. </a:t>
            </a:r>
          </a:p>
          <a:p>
            <a:pPr marL="514350" indent="-514350">
              <a:buFont typeface="+mj-lt"/>
              <a:buAutoNum type="arabicPeriod"/>
            </a:pPr>
            <a:r>
              <a:rPr lang="en-US" sz="2400" dirty="0"/>
              <a:t>Write a MongoDB query to display the fields </a:t>
            </a:r>
            <a:r>
              <a:rPr lang="en-US" sz="2400" dirty="0" err="1"/>
              <a:t>restaurant_id</a:t>
            </a:r>
            <a:r>
              <a:rPr lang="en-US" sz="2400" dirty="0"/>
              <a:t>, name, district and cuisine for all the documents in the collection restaurant.</a:t>
            </a:r>
          </a:p>
          <a:p>
            <a:pPr marL="514350" indent="-514350">
              <a:buFont typeface="+mj-lt"/>
              <a:buAutoNum type="arabicPeriod"/>
            </a:pPr>
            <a:r>
              <a:rPr lang="en-US" sz="2400" dirty="0"/>
              <a:t>Write a MongoDB query to display the fields </a:t>
            </a:r>
            <a:r>
              <a:rPr lang="en-US" sz="2400" dirty="0" err="1"/>
              <a:t>restaurant_id</a:t>
            </a:r>
            <a:r>
              <a:rPr lang="en-US" sz="2400" dirty="0"/>
              <a:t>, name, district and cuisine, but exclude the field _id for all the documents in the collection restaurant. </a:t>
            </a:r>
          </a:p>
          <a:p>
            <a:pPr marL="514350" indent="-514350">
              <a:buFont typeface="+mj-lt"/>
              <a:buAutoNum type="arabicPeriod"/>
            </a:pPr>
            <a:r>
              <a:rPr lang="en-US" sz="2400" dirty="0"/>
              <a:t>Write a MongoDB query to display the fields </a:t>
            </a:r>
            <a:r>
              <a:rPr lang="en-US" sz="2400" dirty="0" err="1"/>
              <a:t>restaurant_id</a:t>
            </a:r>
            <a:r>
              <a:rPr lang="en-US" sz="2400" dirty="0"/>
              <a:t>, name, district and </a:t>
            </a:r>
            <a:r>
              <a:rPr lang="en-US" sz="2400" dirty="0" err="1"/>
              <a:t>zipcode</a:t>
            </a:r>
            <a:r>
              <a:rPr lang="en-US" sz="2400" dirty="0"/>
              <a:t>, but exclude the field _id for all the documents in the collection restaurant. </a:t>
            </a:r>
          </a:p>
          <a:p>
            <a:pPr marL="514350" indent="-514350">
              <a:buFont typeface="+mj-lt"/>
              <a:buAutoNum type="arabicPeriod"/>
            </a:pPr>
            <a:r>
              <a:rPr lang="en-US" sz="2400" dirty="0"/>
              <a:t>Write a MongoDB query to display all the restaurant which is in the district Bronx.</a:t>
            </a:r>
          </a:p>
        </p:txBody>
      </p:sp>
      <p:sp>
        <p:nvSpPr>
          <p:cNvPr id="4" name="Slide Number Placeholder 3">
            <a:extLst>
              <a:ext uri="{FF2B5EF4-FFF2-40B4-BE49-F238E27FC236}">
                <a16:creationId xmlns:a16="http://schemas.microsoft.com/office/drawing/2014/main" id="{CC679197-3FEF-4EA3-A10E-A6EB836185A0}"/>
              </a:ext>
            </a:extLst>
          </p:cNvPr>
          <p:cNvSpPr>
            <a:spLocks noGrp="1"/>
          </p:cNvSpPr>
          <p:nvPr>
            <p:ph type="sldNum" sz="quarter" idx="12"/>
          </p:nvPr>
        </p:nvSpPr>
        <p:spPr/>
        <p:txBody>
          <a:bodyPr/>
          <a:lstStyle/>
          <a:p>
            <a:fld id="{8713C6CA-2201-4392-A031-34DB96794837}" type="slidenum">
              <a:rPr lang="en-US" smtClean="0"/>
              <a:t>18</a:t>
            </a:fld>
            <a:endParaRPr lang="en-US"/>
          </a:p>
        </p:txBody>
      </p:sp>
      <p:pic>
        <p:nvPicPr>
          <p:cNvPr id="6" name="Picture 5">
            <a:extLst>
              <a:ext uri="{FF2B5EF4-FFF2-40B4-BE49-F238E27FC236}">
                <a16:creationId xmlns:a16="http://schemas.microsoft.com/office/drawing/2014/main" id="{6338292D-B56B-4CDD-A0D6-2B83D31844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323494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a:t>Write a MongoDB query to display the first 5 restaurant which is in the district Bronx. </a:t>
            </a:r>
          </a:p>
          <a:p>
            <a:pPr marL="514350" indent="-514350">
              <a:buFont typeface="+mj-lt"/>
              <a:buAutoNum type="arabicPeriod" startAt="6"/>
            </a:pPr>
            <a:r>
              <a:rPr lang="en-US" dirty="0"/>
              <a:t>Write a MongoDB query to display the next 5 restaurants after skipping first 5 which are in the district Bronx. </a:t>
            </a:r>
          </a:p>
          <a:p>
            <a:pPr marL="514350" indent="-514350">
              <a:buFont typeface="+mj-lt"/>
              <a:buAutoNum type="arabicPeriod" startAt="6"/>
            </a:pPr>
            <a:r>
              <a:rPr lang="en-US" dirty="0"/>
              <a:t>Write a MongoDB query to find the restaurants which locates in </a:t>
            </a:r>
            <a:r>
              <a:rPr lang="en-US" dirty="0" err="1"/>
              <a:t>coord</a:t>
            </a:r>
            <a:r>
              <a:rPr lang="en-US" dirty="0"/>
              <a:t> value less than -95.754168.</a:t>
            </a:r>
          </a:p>
          <a:p>
            <a:pPr marL="514350" indent="-514350">
              <a:buFont typeface="+mj-lt"/>
              <a:buAutoNum type="arabicPeriod" startAt="6"/>
            </a:pPr>
            <a:r>
              <a:rPr lang="en-US" dirty="0"/>
              <a:t>Write a MongoDB query to find the restaurants that does not prepare any cuisine of 'American' and their grade score more than 70 and </a:t>
            </a:r>
            <a:r>
              <a:rPr lang="en-US" dirty="0" err="1"/>
              <a:t>coord</a:t>
            </a:r>
            <a:r>
              <a:rPr lang="en-US" dirty="0"/>
              <a:t> value less than -65.754168. </a:t>
            </a:r>
          </a:p>
          <a:p>
            <a:pPr marL="514350" indent="-514350">
              <a:buFont typeface="+mj-lt"/>
              <a:buAutoNum type="arabicPeriod" startAt="6"/>
            </a:pPr>
            <a:endParaRPr lang="en-US" dirty="0"/>
          </a:p>
        </p:txBody>
      </p:sp>
      <p:sp>
        <p:nvSpPr>
          <p:cNvPr id="4" name="Slide Number Placeholder 3">
            <a:extLst>
              <a:ext uri="{FF2B5EF4-FFF2-40B4-BE49-F238E27FC236}">
                <a16:creationId xmlns:a16="http://schemas.microsoft.com/office/drawing/2014/main" id="{ABF49FCD-7CFD-42AF-AFF1-B930913885CB}"/>
              </a:ext>
            </a:extLst>
          </p:cNvPr>
          <p:cNvSpPr>
            <a:spLocks noGrp="1"/>
          </p:cNvSpPr>
          <p:nvPr>
            <p:ph type="sldNum" sz="quarter" idx="12"/>
          </p:nvPr>
        </p:nvSpPr>
        <p:spPr/>
        <p:txBody>
          <a:bodyPr/>
          <a:lstStyle/>
          <a:p>
            <a:fld id="{8713C6CA-2201-4392-A031-34DB96794837}" type="slidenum">
              <a:rPr lang="en-US" smtClean="0"/>
              <a:t>19</a:t>
            </a:fld>
            <a:endParaRPr lang="en-US"/>
          </a:p>
        </p:txBody>
      </p:sp>
      <p:pic>
        <p:nvPicPr>
          <p:cNvPr id="5" name="Picture 4">
            <a:extLst>
              <a:ext uri="{FF2B5EF4-FFF2-40B4-BE49-F238E27FC236}">
                <a16:creationId xmlns:a16="http://schemas.microsoft.com/office/drawing/2014/main" id="{3CE0C41E-A1E9-4A0E-9391-F7EC978344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374757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University of Management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p>
          <a:p>
            <a:pPr marL="0" indent="0">
              <a:buNone/>
            </a:pPr>
            <a:endParaRPr lang="en-US" dirty="0"/>
          </a:p>
        </p:txBody>
      </p:sp>
      <p:sp>
        <p:nvSpPr>
          <p:cNvPr id="4" name="Rectangle 3"/>
          <p:cNvSpPr/>
          <p:nvPr/>
        </p:nvSpPr>
        <p:spPr>
          <a:xfrm>
            <a:off x="9832201" y="1509296"/>
            <a:ext cx="898003" cy="369332"/>
          </a:xfrm>
          <a:prstGeom prst="rect">
            <a:avLst/>
          </a:prstGeom>
        </p:spPr>
        <p:txBody>
          <a:bodyPr wrap="none">
            <a:spAutoFit/>
          </a:bodyPr>
          <a:lstStyle/>
          <a:p>
            <a:r>
              <a:rPr lang="en-US" dirty="0"/>
              <a:t>© 2018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78" y="2291753"/>
            <a:ext cx="2539432" cy="2418146"/>
          </a:xfrm>
          <a:prstGeom prst="rect">
            <a:avLst/>
          </a:prstGeom>
        </p:spPr>
      </p:pic>
      <p:sp>
        <p:nvSpPr>
          <p:cNvPr id="6" name="Slide Number Placeholder 5">
            <a:extLst>
              <a:ext uri="{FF2B5EF4-FFF2-40B4-BE49-F238E27FC236}">
                <a16:creationId xmlns:a16="http://schemas.microsoft.com/office/drawing/2014/main" id="{8F5C342E-7B28-496D-BD1B-04CB49EFDDBF}"/>
              </a:ext>
            </a:extLst>
          </p:cNvPr>
          <p:cNvSpPr>
            <a:spLocks noGrp="1"/>
          </p:cNvSpPr>
          <p:nvPr>
            <p:ph type="sldNum" sz="quarter" idx="12"/>
          </p:nvPr>
        </p:nvSpPr>
        <p:spPr/>
        <p:txBody>
          <a:bodyPr/>
          <a:lstStyle/>
          <a:p>
            <a:fld id="{8713C6CA-2201-4392-A031-34DB96794837}" type="slidenum">
              <a:rPr lang="en-US" smtClean="0"/>
              <a:t>2</a:t>
            </a:fld>
            <a:endParaRPr lang="en-US"/>
          </a:p>
        </p:txBody>
      </p:sp>
    </p:spTree>
    <p:extLst>
      <p:ext uri="{BB962C8B-B14F-4D97-AF65-F5344CB8AC3E}">
        <p14:creationId xmlns:p14="http://schemas.microsoft.com/office/powerpoint/2010/main" val="200764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10"/>
            </a:pPr>
            <a:r>
              <a:rPr lang="en-US" dirty="0"/>
              <a:t>Write a MongoDB query to find the restaurant Id, name, district and cuisine for those restaurants which contains 'Wil' as first three letters for its name. </a:t>
            </a:r>
          </a:p>
          <a:p>
            <a:pPr marL="514350" indent="-514350">
              <a:buFont typeface="+mj-lt"/>
              <a:buAutoNum type="arabicPeriod" startAt="10"/>
            </a:pPr>
            <a:r>
              <a:rPr lang="en-US" dirty="0"/>
              <a:t>Write a MongoDB query to find the restaurant Id, name, district and cuisine for those restaurants which contains '</a:t>
            </a:r>
            <a:r>
              <a:rPr lang="en-US" dirty="0" err="1"/>
              <a:t>ces</a:t>
            </a:r>
            <a:r>
              <a:rPr lang="en-US" dirty="0"/>
              <a:t>' as last three letters for its name.</a:t>
            </a:r>
          </a:p>
          <a:p>
            <a:pPr marL="514350" indent="-514350">
              <a:buFont typeface="+mj-lt"/>
              <a:buAutoNum type="arabicPeriod" startAt="10"/>
            </a:pPr>
            <a:r>
              <a:rPr lang="en-US" dirty="0"/>
              <a:t>Write a MongoDB query to find the restaurant Id, name, district and cuisine for those restaurants which contains '</a:t>
            </a:r>
            <a:r>
              <a:rPr lang="en-US" dirty="0" err="1"/>
              <a:t>Reg</a:t>
            </a:r>
            <a:r>
              <a:rPr lang="en-US" dirty="0"/>
              <a:t>' as three letters somewhere in its name. </a:t>
            </a:r>
          </a:p>
          <a:p>
            <a:pPr marL="514350" indent="-514350">
              <a:buFont typeface="+mj-lt"/>
              <a:buAutoNum type="arabicPeriod" startAt="10"/>
            </a:pPr>
            <a:r>
              <a:rPr lang="en-US" dirty="0"/>
              <a:t>Write a MongoDB query to find the restaurants which belongs to the district Bronx and prepared either American or Chinese dish.</a:t>
            </a:r>
          </a:p>
          <a:p>
            <a:endParaRPr lang="en-US" dirty="0"/>
          </a:p>
        </p:txBody>
      </p:sp>
      <p:sp>
        <p:nvSpPr>
          <p:cNvPr id="4" name="Slide Number Placeholder 3">
            <a:extLst>
              <a:ext uri="{FF2B5EF4-FFF2-40B4-BE49-F238E27FC236}">
                <a16:creationId xmlns:a16="http://schemas.microsoft.com/office/drawing/2014/main" id="{4EC72FC3-3893-463F-B357-D38E9B087A76}"/>
              </a:ext>
            </a:extLst>
          </p:cNvPr>
          <p:cNvSpPr>
            <a:spLocks noGrp="1"/>
          </p:cNvSpPr>
          <p:nvPr>
            <p:ph type="sldNum" sz="quarter" idx="12"/>
          </p:nvPr>
        </p:nvSpPr>
        <p:spPr/>
        <p:txBody>
          <a:bodyPr/>
          <a:lstStyle/>
          <a:p>
            <a:fld id="{8713C6CA-2201-4392-A031-34DB96794837}" type="slidenum">
              <a:rPr lang="en-US" smtClean="0"/>
              <a:t>20</a:t>
            </a:fld>
            <a:endParaRPr lang="en-US"/>
          </a:p>
        </p:txBody>
      </p:sp>
      <p:pic>
        <p:nvPicPr>
          <p:cNvPr id="5" name="Picture 4">
            <a:extLst>
              <a:ext uri="{FF2B5EF4-FFF2-40B4-BE49-F238E27FC236}">
                <a16:creationId xmlns:a16="http://schemas.microsoft.com/office/drawing/2014/main" id="{295A40A5-F5DA-4946-80F1-43FBB5377D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116788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lstStyle/>
          <a:p>
            <a:pPr marL="514350" indent="-514350">
              <a:buFont typeface="+mj-lt"/>
              <a:buAutoNum type="arabicPeriod" startAt="14"/>
            </a:pPr>
            <a:r>
              <a:rPr lang="en-US" dirty="0"/>
              <a:t>Write a MongoDB query to find the restaurant Id, name, district and cuisine for those restaurants which belongs to the district Staten Island or Queens or Bronx or Brooklyn. </a:t>
            </a:r>
          </a:p>
          <a:p>
            <a:pPr marL="514350" indent="-514350">
              <a:buFont typeface="+mj-lt"/>
              <a:buAutoNum type="arabicPeriod" startAt="14"/>
            </a:pPr>
            <a:r>
              <a:rPr lang="en-US" dirty="0"/>
              <a:t>Write a MongoDB query to find the restaurant Id, name, district and cuisine for those restaurants which are not belonging to the district Staten Island or Queens or Bronx or Brooklyn. </a:t>
            </a:r>
          </a:p>
          <a:p>
            <a:pPr marL="514350" indent="-514350">
              <a:buFont typeface="+mj-lt"/>
              <a:buAutoNum type="arabicPeriod" startAt="14"/>
            </a:pPr>
            <a:r>
              <a:rPr lang="en-US" dirty="0"/>
              <a:t>Write a MongoDB query to find the restaurant Id, name, district and cuisine for those restaurants which achieved a score which is not more than 10.</a:t>
            </a:r>
          </a:p>
        </p:txBody>
      </p:sp>
      <p:sp>
        <p:nvSpPr>
          <p:cNvPr id="4" name="Slide Number Placeholder 3">
            <a:extLst>
              <a:ext uri="{FF2B5EF4-FFF2-40B4-BE49-F238E27FC236}">
                <a16:creationId xmlns:a16="http://schemas.microsoft.com/office/drawing/2014/main" id="{11B25C89-EB97-4397-9217-4CB6D5FE9465}"/>
              </a:ext>
            </a:extLst>
          </p:cNvPr>
          <p:cNvSpPr>
            <a:spLocks noGrp="1"/>
          </p:cNvSpPr>
          <p:nvPr>
            <p:ph type="sldNum" sz="quarter" idx="12"/>
          </p:nvPr>
        </p:nvSpPr>
        <p:spPr/>
        <p:txBody>
          <a:bodyPr/>
          <a:lstStyle/>
          <a:p>
            <a:fld id="{8713C6CA-2201-4392-A031-34DB96794837}" type="slidenum">
              <a:rPr lang="en-US" smtClean="0"/>
              <a:t>21</a:t>
            </a:fld>
            <a:endParaRPr lang="en-US"/>
          </a:p>
        </p:txBody>
      </p:sp>
      <p:pic>
        <p:nvPicPr>
          <p:cNvPr id="5" name="Picture 4">
            <a:extLst>
              <a:ext uri="{FF2B5EF4-FFF2-40B4-BE49-F238E27FC236}">
                <a16:creationId xmlns:a16="http://schemas.microsoft.com/office/drawing/2014/main" id="{055DDB50-E788-4722-BDC6-03766A887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162940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normAutofit/>
          </a:bodyPr>
          <a:lstStyle/>
          <a:p>
            <a:pPr marL="514350" indent="-514350">
              <a:buFont typeface="+mj-lt"/>
              <a:buAutoNum type="arabicPeriod" startAt="17"/>
            </a:pPr>
            <a:r>
              <a:rPr lang="en-US" dirty="0"/>
              <a:t>Write a MongoDB query to find the restaurant Id, name, address and geographical location for those restaurants where 2nd element of </a:t>
            </a:r>
            <a:r>
              <a:rPr lang="en-US" dirty="0" err="1"/>
              <a:t>coord</a:t>
            </a:r>
            <a:r>
              <a:rPr lang="en-US" dirty="0"/>
              <a:t> array contains a value which is more than 42 and up to 52. </a:t>
            </a:r>
          </a:p>
          <a:p>
            <a:pPr marL="514350" indent="-514350">
              <a:buFont typeface="+mj-lt"/>
              <a:buAutoNum type="arabicPeriod" startAt="17"/>
            </a:pPr>
            <a:r>
              <a:rPr lang="en-US" dirty="0"/>
              <a:t>Write a MongoDB query to arrange the name of the restaurants in ascending order along with all the columns. </a:t>
            </a:r>
          </a:p>
          <a:p>
            <a:pPr marL="514350" indent="-514350">
              <a:buFont typeface="+mj-lt"/>
              <a:buAutoNum type="arabicPeriod" startAt="17"/>
            </a:pPr>
            <a:r>
              <a:rPr lang="en-US" dirty="0"/>
              <a:t>Write a MongoDB query to arrange the name of the restaurants in descending order along with all the columns. </a:t>
            </a:r>
          </a:p>
          <a:p>
            <a:pPr marL="514350" indent="-514350">
              <a:buFont typeface="+mj-lt"/>
              <a:buAutoNum type="arabicPeriod" startAt="17"/>
            </a:pPr>
            <a:r>
              <a:rPr lang="en-US" dirty="0"/>
              <a:t>Write a MongoDB query to arrange the name of the cuisine in ascending order and for those same cuisine district should be in descending order.</a:t>
            </a:r>
          </a:p>
        </p:txBody>
      </p:sp>
      <p:sp>
        <p:nvSpPr>
          <p:cNvPr id="4" name="Slide Number Placeholder 3">
            <a:extLst>
              <a:ext uri="{FF2B5EF4-FFF2-40B4-BE49-F238E27FC236}">
                <a16:creationId xmlns:a16="http://schemas.microsoft.com/office/drawing/2014/main" id="{8A6B243A-2CEA-4835-A1F4-49638192021C}"/>
              </a:ext>
            </a:extLst>
          </p:cNvPr>
          <p:cNvSpPr>
            <a:spLocks noGrp="1"/>
          </p:cNvSpPr>
          <p:nvPr>
            <p:ph type="sldNum" sz="quarter" idx="12"/>
          </p:nvPr>
        </p:nvSpPr>
        <p:spPr/>
        <p:txBody>
          <a:bodyPr/>
          <a:lstStyle/>
          <a:p>
            <a:fld id="{8713C6CA-2201-4392-A031-34DB96794837}" type="slidenum">
              <a:rPr lang="en-US" smtClean="0"/>
              <a:t>22</a:t>
            </a:fld>
            <a:endParaRPr lang="en-US"/>
          </a:p>
        </p:txBody>
      </p:sp>
      <p:pic>
        <p:nvPicPr>
          <p:cNvPr id="5" name="Picture 4">
            <a:extLst>
              <a:ext uri="{FF2B5EF4-FFF2-40B4-BE49-F238E27FC236}">
                <a16:creationId xmlns:a16="http://schemas.microsoft.com/office/drawing/2014/main" id="{432A881B-D39C-4394-8522-3A121272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399187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Questions</a:t>
            </a:r>
          </a:p>
        </p:txBody>
      </p:sp>
      <p:sp>
        <p:nvSpPr>
          <p:cNvPr id="3" name="Content Placeholder 2"/>
          <p:cNvSpPr>
            <a:spLocks noGrp="1"/>
          </p:cNvSpPr>
          <p:nvPr>
            <p:ph idx="1"/>
          </p:nvPr>
        </p:nvSpPr>
        <p:spPr/>
        <p:txBody>
          <a:bodyPr/>
          <a:lstStyle/>
          <a:p>
            <a:pPr marL="514350" indent="-514350">
              <a:buFont typeface="+mj-lt"/>
              <a:buAutoNum type="arabicPeriod" startAt="21"/>
            </a:pPr>
            <a:r>
              <a:rPr lang="en-US" dirty="0"/>
              <a:t>Write a MongoDB query which will select all documents in the restaurants collection where the </a:t>
            </a:r>
            <a:r>
              <a:rPr lang="en-US" dirty="0" err="1"/>
              <a:t>coord</a:t>
            </a:r>
            <a:r>
              <a:rPr lang="en-US" dirty="0"/>
              <a:t> field value is Double.</a:t>
            </a:r>
          </a:p>
          <a:p>
            <a:pPr marL="514350" indent="-514350">
              <a:buFont typeface="+mj-lt"/>
              <a:buAutoNum type="arabicPeriod" startAt="21"/>
            </a:pPr>
            <a:r>
              <a:rPr lang="en-US" dirty="0"/>
              <a:t>Write a MongoDB query to find the restaurant name, district, longitude and latitude and cuisine for those restaurants which contains 'Mad' as first three letters of its name. </a:t>
            </a:r>
          </a:p>
        </p:txBody>
      </p:sp>
      <p:sp>
        <p:nvSpPr>
          <p:cNvPr id="4" name="Slide Number Placeholder 3">
            <a:extLst>
              <a:ext uri="{FF2B5EF4-FFF2-40B4-BE49-F238E27FC236}">
                <a16:creationId xmlns:a16="http://schemas.microsoft.com/office/drawing/2014/main" id="{E8A91756-AEAA-4BDF-892F-1C90A92AFE5D}"/>
              </a:ext>
            </a:extLst>
          </p:cNvPr>
          <p:cNvSpPr>
            <a:spLocks noGrp="1"/>
          </p:cNvSpPr>
          <p:nvPr>
            <p:ph type="sldNum" sz="quarter" idx="12"/>
          </p:nvPr>
        </p:nvSpPr>
        <p:spPr/>
        <p:txBody>
          <a:bodyPr/>
          <a:lstStyle/>
          <a:p>
            <a:fld id="{8713C6CA-2201-4392-A031-34DB96794837}" type="slidenum">
              <a:rPr lang="en-US" smtClean="0"/>
              <a:t>23</a:t>
            </a:fld>
            <a:endParaRPr lang="en-US"/>
          </a:p>
        </p:txBody>
      </p:sp>
      <p:pic>
        <p:nvPicPr>
          <p:cNvPr id="5" name="Picture 4">
            <a:extLst>
              <a:ext uri="{FF2B5EF4-FFF2-40B4-BE49-F238E27FC236}">
                <a16:creationId xmlns:a16="http://schemas.microsoft.com/office/drawing/2014/main" id="{3A516268-8C6D-42E0-81D8-255C365421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9935" y="365125"/>
            <a:ext cx="443865" cy="780590"/>
          </a:xfrm>
          <a:prstGeom prst="rect">
            <a:avLst/>
          </a:prstGeom>
        </p:spPr>
      </p:pic>
    </p:spTree>
    <p:extLst>
      <p:ext uri="{BB962C8B-B14F-4D97-AF65-F5344CB8AC3E}">
        <p14:creationId xmlns:p14="http://schemas.microsoft.com/office/powerpoint/2010/main" val="370786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Performance</a:t>
            </a:r>
          </a:p>
        </p:txBody>
      </p:sp>
      <p:sp>
        <p:nvSpPr>
          <p:cNvPr id="3" name="Content Placeholder 2"/>
          <p:cNvSpPr>
            <a:spLocks noGrp="1"/>
          </p:cNvSpPr>
          <p:nvPr>
            <p:ph idx="1"/>
          </p:nvPr>
        </p:nvSpPr>
        <p:spPr>
          <a:xfrm>
            <a:off x="838200" y="1825625"/>
            <a:ext cx="6493329" cy="4351338"/>
          </a:xfrm>
        </p:spPr>
        <p:txBody>
          <a:bodyPr/>
          <a:lstStyle/>
          <a:p>
            <a:pPr marL="0" indent="0">
              <a:buNone/>
            </a:pPr>
            <a:r>
              <a:rPr lang="en-US" dirty="0"/>
              <a:t>When we talk about performance we think adding memory, replacing the hard drive with SSD or using more powerful CPU (vertical scaling). </a:t>
            </a:r>
          </a:p>
          <a:p>
            <a:pPr marL="0" indent="0">
              <a:buNone/>
            </a:pPr>
            <a:r>
              <a:rPr lang="en-US" dirty="0"/>
              <a:t>But what really affects performance is our algorithm and the logic we use in structuring our DB!</a:t>
            </a:r>
          </a:p>
          <a:p>
            <a:pPr marL="0" indent="0">
              <a:buNone/>
            </a:pPr>
            <a:r>
              <a:rPr lang="en-US" dirty="0"/>
              <a:t>Understanding indexes leads to a better code and performance.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3207" y="1825625"/>
            <a:ext cx="2857500" cy="3390900"/>
          </a:xfrm>
          <a:prstGeom prst="rect">
            <a:avLst/>
          </a:prstGeom>
        </p:spPr>
      </p:pic>
      <p:sp>
        <p:nvSpPr>
          <p:cNvPr id="5" name="TextBox 4"/>
          <p:cNvSpPr txBox="1"/>
          <p:nvPr/>
        </p:nvSpPr>
        <p:spPr>
          <a:xfrm>
            <a:off x="8349639" y="4570194"/>
            <a:ext cx="2644635" cy="646331"/>
          </a:xfrm>
          <a:prstGeom prst="rect">
            <a:avLst/>
          </a:prstGeom>
          <a:noFill/>
        </p:spPr>
        <p:txBody>
          <a:bodyPr wrap="none" rtlCol="0">
            <a:spAutoFit/>
          </a:bodyPr>
          <a:lstStyle/>
          <a:p>
            <a:r>
              <a:rPr lang="en-US" sz="3600" b="1" dirty="0">
                <a:solidFill>
                  <a:schemeClr val="bg1"/>
                </a:solidFill>
              </a:rPr>
              <a:t>I use indexes</a:t>
            </a:r>
          </a:p>
        </p:txBody>
      </p:sp>
      <p:sp>
        <p:nvSpPr>
          <p:cNvPr id="6" name="Slide Number Placeholder 5">
            <a:extLst>
              <a:ext uri="{FF2B5EF4-FFF2-40B4-BE49-F238E27FC236}">
                <a16:creationId xmlns:a16="http://schemas.microsoft.com/office/drawing/2014/main" id="{C327DC52-5D22-4796-BB23-8523F77ED200}"/>
              </a:ext>
            </a:extLst>
          </p:cNvPr>
          <p:cNvSpPr>
            <a:spLocks noGrp="1"/>
          </p:cNvSpPr>
          <p:nvPr>
            <p:ph type="sldNum" sz="quarter" idx="12"/>
          </p:nvPr>
        </p:nvSpPr>
        <p:spPr/>
        <p:txBody>
          <a:bodyPr/>
          <a:lstStyle/>
          <a:p>
            <a:fld id="{8713C6CA-2201-4392-A031-34DB96794837}" type="slidenum">
              <a:rPr lang="en-US" smtClean="0"/>
              <a:t>3</a:t>
            </a:fld>
            <a:endParaRPr lang="en-US"/>
          </a:p>
        </p:txBody>
      </p:sp>
      <p:sp>
        <p:nvSpPr>
          <p:cNvPr id="7" name="TextBox 6">
            <a:extLst>
              <a:ext uri="{FF2B5EF4-FFF2-40B4-BE49-F238E27FC236}">
                <a16:creationId xmlns:a16="http://schemas.microsoft.com/office/drawing/2014/main" id="{F0B04C74-3C18-43A7-B683-5231210D1A4C}"/>
              </a:ext>
            </a:extLst>
          </p:cNvPr>
          <p:cNvSpPr txBox="1"/>
          <p:nvPr/>
        </p:nvSpPr>
        <p:spPr>
          <a:xfrm>
            <a:off x="7800674" y="5351462"/>
            <a:ext cx="3742563" cy="369332"/>
          </a:xfrm>
          <a:prstGeom prst="rect">
            <a:avLst/>
          </a:prstGeom>
          <a:noFill/>
        </p:spPr>
        <p:txBody>
          <a:bodyPr wrap="none" rtlCol="0">
            <a:spAutoFit/>
          </a:bodyPr>
          <a:lstStyle/>
          <a:p>
            <a:r>
              <a:rPr lang="en-US" dirty="0">
                <a:solidFill>
                  <a:srgbClr val="FF0000"/>
                </a:solidFill>
              </a:rPr>
              <a:t>When would MongoDB use an Index?</a:t>
            </a:r>
          </a:p>
        </p:txBody>
      </p:sp>
    </p:spTree>
    <p:extLst>
      <p:ext uri="{BB962C8B-B14F-4D97-AF65-F5344CB8AC3E}">
        <p14:creationId xmlns:p14="http://schemas.microsoft.com/office/powerpoint/2010/main" val="242540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Regular</a:t>
            </a:r>
            <a:r>
              <a:rPr lang="en-US" b="1" dirty="0"/>
              <a:t> </a:t>
            </a:r>
            <a:r>
              <a:rPr lang="en-US" b="1" dirty="0">
                <a:latin typeface="+mn-lt"/>
              </a:rPr>
              <a:t>Index</a:t>
            </a:r>
          </a:p>
        </p:txBody>
      </p:sp>
      <p:sp>
        <p:nvSpPr>
          <p:cNvPr id="3" name="Content Placeholder 2"/>
          <p:cNvSpPr>
            <a:spLocks noGrp="1"/>
          </p:cNvSpPr>
          <p:nvPr>
            <p:ph idx="1"/>
          </p:nvPr>
        </p:nvSpPr>
        <p:spPr>
          <a:xfrm>
            <a:off x="838200" y="1825625"/>
            <a:ext cx="5427133" cy="4351338"/>
          </a:xfrm>
        </p:spPr>
        <p:txBody>
          <a:bodyPr/>
          <a:lstStyle/>
          <a:p>
            <a:r>
              <a:rPr lang="en-US" dirty="0"/>
              <a:t>When we call </a:t>
            </a:r>
            <a:r>
              <a:rPr lang="en-US" sz="2400" b="1" dirty="0">
                <a:latin typeface="Consolas" panose="020B0609020204030204" pitchFamily="49" charset="0"/>
                <a:cs typeface="Courier New" panose="02070309020205020404" pitchFamily="49" charset="0"/>
              </a:rPr>
              <a:t>find()</a:t>
            </a:r>
            <a:r>
              <a:rPr lang="en-US" dirty="0"/>
              <a:t> a </a:t>
            </a:r>
            <a:r>
              <a:rPr lang="en-US" b="1" dirty="0"/>
              <a:t>full table/collection scan</a:t>
            </a:r>
            <a:r>
              <a:rPr lang="en-US" dirty="0"/>
              <a:t> will happen because our collection is not sorted which leads to slow performance.</a:t>
            </a:r>
          </a:p>
          <a:p>
            <a:r>
              <a:rPr lang="en-US" dirty="0"/>
              <a:t>That’s why we create an Index to boost the performance of our operations </a:t>
            </a:r>
            <a:r>
              <a:rPr lang="en-US" i="1" dirty="0"/>
              <a:t>(find, update, sort.. </a:t>
            </a:r>
            <a:r>
              <a:rPr lang="en-US" i="1" dirty="0" err="1"/>
              <a:t>etc</a:t>
            </a:r>
            <a:r>
              <a:rPr lang="en-US" i="1" dirty="0"/>
              <a:t>)</a:t>
            </a:r>
          </a:p>
        </p:txBody>
      </p:sp>
      <p:sp>
        <p:nvSpPr>
          <p:cNvPr id="4" name="Rectangle 3"/>
          <p:cNvSpPr/>
          <p:nvPr/>
        </p:nvSpPr>
        <p:spPr>
          <a:xfrm>
            <a:off x="7230533" y="1690688"/>
            <a:ext cx="812800"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Doc1</a:t>
            </a:r>
          </a:p>
          <a:p>
            <a:pPr algn="ctr"/>
            <a:r>
              <a:rPr lang="en-US" dirty="0">
                <a:solidFill>
                  <a:schemeClr val="bg1">
                    <a:lumMod val="50000"/>
                  </a:schemeClr>
                </a:solidFill>
              </a:rPr>
              <a:t>{A:3}</a:t>
            </a:r>
          </a:p>
        </p:txBody>
      </p:sp>
      <p:sp>
        <p:nvSpPr>
          <p:cNvPr id="5" name="Rectangle 4"/>
          <p:cNvSpPr/>
          <p:nvPr/>
        </p:nvSpPr>
        <p:spPr>
          <a:xfrm>
            <a:off x="8043336" y="1690688"/>
            <a:ext cx="812800"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Doc2</a:t>
            </a:r>
          </a:p>
          <a:p>
            <a:pPr algn="ctr"/>
            <a:r>
              <a:rPr lang="en-US" dirty="0">
                <a:solidFill>
                  <a:schemeClr val="bg1">
                    <a:lumMod val="50000"/>
                  </a:schemeClr>
                </a:solidFill>
              </a:rPr>
              <a:t>{A:2}</a:t>
            </a:r>
          </a:p>
        </p:txBody>
      </p:sp>
      <p:sp>
        <p:nvSpPr>
          <p:cNvPr id="6" name="Rectangle 5"/>
          <p:cNvSpPr/>
          <p:nvPr/>
        </p:nvSpPr>
        <p:spPr>
          <a:xfrm>
            <a:off x="8856136" y="1690688"/>
            <a:ext cx="812800"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Doc3</a:t>
            </a:r>
          </a:p>
          <a:p>
            <a:pPr algn="ctr"/>
            <a:r>
              <a:rPr lang="en-US" dirty="0">
                <a:solidFill>
                  <a:schemeClr val="bg1">
                    <a:lumMod val="50000"/>
                  </a:schemeClr>
                </a:solidFill>
              </a:rPr>
              <a:t>{A:4}</a:t>
            </a:r>
          </a:p>
        </p:txBody>
      </p:sp>
      <p:sp>
        <p:nvSpPr>
          <p:cNvPr id="7" name="Rectangle 6"/>
          <p:cNvSpPr/>
          <p:nvPr/>
        </p:nvSpPr>
        <p:spPr>
          <a:xfrm>
            <a:off x="9668938" y="1690688"/>
            <a:ext cx="812800" cy="81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Doc4</a:t>
            </a:r>
          </a:p>
          <a:p>
            <a:pPr algn="ctr"/>
            <a:r>
              <a:rPr lang="en-US" dirty="0">
                <a:solidFill>
                  <a:schemeClr val="bg1">
                    <a:lumMod val="50000"/>
                  </a:schemeClr>
                </a:solidFill>
              </a:rPr>
              <a:t>{A:1}</a:t>
            </a:r>
          </a:p>
        </p:txBody>
      </p:sp>
      <p:sp>
        <p:nvSpPr>
          <p:cNvPr id="9" name="Rectangle 8"/>
          <p:cNvSpPr/>
          <p:nvPr/>
        </p:nvSpPr>
        <p:spPr>
          <a:xfrm>
            <a:off x="7230531" y="4385733"/>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10" name="Rectangle 9"/>
          <p:cNvSpPr/>
          <p:nvPr/>
        </p:nvSpPr>
        <p:spPr>
          <a:xfrm>
            <a:off x="8043334" y="4385733"/>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11" name="Rectangle 10"/>
          <p:cNvSpPr/>
          <p:nvPr/>
        </p:nvSpPr>
        <p:spPr>
          <a:xfrm>
            <a:off x="8856134" y="4385733"/>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3</a:t>
            </a:r>
          </a:p>
        </p:txBody>
      </p:sp>
      <p:sp>
        <p:nvSpPr>
          <p:cNvPr id="12" name="Rectangle 11"/>
          <p:cNvSpPr/>
          <p:nvPr/>
        </p:nvSpPr>
        <p:spPr>
          <a:xfrm>
            <a:off x="9668936" y="4385733"/>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4</a:t>
            </a:r>
          </a:p>
        </p:txBody>
      </p:sp>
      <p:cxnSp>
        <p:nvCxnSpPr>
          <p:cNvPr id="14" name="Elbow Connector 13"/>
          <p:cNvCxnSpPr>
            <a:stCxn id="9" idx="0"/>
            <a:endCxn id="7" idx="2"/>
          </p:cNvCxnSpPr>
          <p:nvPr/>
        </p:nvCxnSpPr>
        <p:spPr>
          <a:xfrm rot="5400000" flipH="1" flipV="1">
            <a:off x="7915012" y="2225408"/>
            <a:ext cx="1882245" cy="24384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0"/>
            <a:endCxn id="5" idx="2"/>
          </p:cNvCxnSpPr>
          <p:nvPr/>
        </p:nvCxnSpPr>
        <p:spPr>
          <a:xfrm rot="5400000" flipH="1" flipV="1">
            <a:off x="7508613" y="3444610"/>
            <a:ext cx="1882245" cy="2"/>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0"/>
            <a:endCxn id="4" idx="2"/>
          </p:cNvCxnSpPr>
          <p:nvPr/>
        </p:nvCxnSpPr>
        <p:spPr>
          <a:xfrm rot="16200000" flipV="1">
            <a:off x="7508612" y="2631810"/>
            <a:ext cx="1882245" cy="1625601"/>
          </a:xfrm>
          <a:prstGeom prst="bentConnector3">
            <a:avLst>
              <a:gd name="adj1" fmla="val 6619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0"/>
            <a:endCxn id="6" idx="2"/>
          </p:cNvCxnSpPr>
          <p:nvPr/>
        </p:nvCxnSpPr>
        <p:spPr>
          <a:xfrm rot="16200000" flipV="1">
            <a:off x="8727814" y="3038211"/>
            <a:ext cx="1882245" cy="8128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83102" y="4924954"/>
            <a:ext cx="1546064" cy="369332"/>
          </a:xfrm>
          <a:prstGeom prst="rect">
            <a:avLst/>
          </a:prstGeom>
          <a:noFill/>
        </p:spPr>
        <p:txBody>
          <a:bodyPr wrap="none" rtlCol="0">
            <a:spAutoFit/>
          </a:bodyPr>
          <a:lstStyle/>
          <a:p>
            <a:r>
              <a:rPr lang="en-US" dirty="0"/>
              <a:t>Index on A key</a:t>
            </a:r>
          </a:p>
        </p:txBody>
      </p:sp>
      <p:sp>
        <p:nvSpPr>
          <p:cNvPr id="8" name="Slide Number Placeholder 7">
            <a:extLst>
              <a:ext uri="{FF2B5EF4-FFF2-40B4-BE49-F238E27FC236}">
                <a16:creationId xmlns:a16="http://schemas.microsoft.com/office/drawing/2014/main" id="{A6B95A2F-30FC-41D2-A32E-249B377BDEAC}"/>
              </a:ext>
            </a:extLst>
          </p:cNvPr>
          <p:cNvSpPr>
            <a:spLocks noGrp="1"/>
          </p:cNvSpPr>
          <p:nvPr>
            <p:ph type="sldNum" sz="quarter" idx="12"/>
          </p:nvPr>
        </p:nvSpPr>
        <p:spPr/>
        <p:txBody>
          <a:bodyPr/>
          <a:lstStyle/>
          <a:p>
            <a:fld id="{8713C6CA-2201-4392-A031-34DB96794837}" type="slidenum">
              <a:rPr lang="en-US" smtClean="0"/>
              <a:t>4</a:t>
            </a:fld>
            <a:endParaRPr lang="en-US"/>
          </a:p>
        </p:txBody>
      </p:sp>
    </p:spTree>
    <p:extLst>
      <p:ext uri="{BB962C8B-B14F-4D97-AF65-F5344CB8AC3E}">
        <p14:creationId xmlns:p14="http://schemas.microsoft.com/office/powerpoint/2010/main" val="138345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Compound Index</a:t>
            </a:r>
          </a:p>
        </p:txBody>
      </p:sp>
      <p:sp>
        <p:nvSpPr>
          <p:cNvPr id="3" name="Content Placeholder 2"/>
          <p:cNvSpPr>
            <a:spLocks noGrp="1"/>
          </p:cNvSpPr>
          <p:nvPr>
            <p:ph idx="1"/>
          </p:nvPr>
        </p:nvSpPr>
        <p:spPr>
          <a:xfrm>
            <a:off x="838200" y="1825625"/>
            <a:ext cx="10515600" cy="663575"/>
          </a:xfrm>
        </p:spPr>
        <p:txBody>
          <a:bodyPr/>
          <a:lstStyle/>
          <a:p>
            <a:pPr marL="0" indent="0">
              <a:buNone/>
            </a:pPr>
            <a:r>
              <a:rPr lang="en-US" dirty="0"/>
              <a:t>When the index is composed of more than one key.</a:t>
            </a:r>
          </a:p>
        </p:txBody>
      </p:sp>
      <p:sp>
        <p:nvSpPr>
          <p:cNvPr id="4" name="Rectangle 3"/>
          <p:cNvSpPr/>
          <p:nvPr/>
        </p:nvSpPr>
        <p:spPr>
          <a:xfrm>
            <a:off x="3077350"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Doc1</a:t>
            </a:r>
          </a:p>
          <a:p>
            <a:pPr algn="ctr"/>
            <a:r>
              <a:rPr lang="en-US" dirty="0">
                <a:solidFill>
                  <a:schemeClr val="bg1">
                    <a:lumMod val="50000"/>
                  </a:schemeClr>
                </a:solidFill>
              </a:rPr>
              <a:t>{A:3</a:t>
            </a:r>
          </a:p>
          <a:p>
            <a:pPr algn="ctr"/>
            <a:r>
              <a:rPr lang="en-US" dirty="0">
                <a:solidFill>
                  <a:schemeClr val="bg1">
                    <a:lumMod val="50000"/>
                  </a:schemeClr>
                </a:solidFill>
              </a:rPr>
              <a:t>B:1}</a:t>
            </a:r>
          </a:p>
        </p:txBody>
      </p:sp>
      <p:sp>
        <p:nvSpPr>
          <p:cNvPr id="5" name="Rectangle 4"/>
          <p:cNvSpPr/>
          <p:nvPr/>
        </p:nvSpPr>
        <p:spPr>
          <a:xfrm>
            <a:off x="3890153"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Doc2</a:t>
            </a:r>
          </a:p>
          <a:p>
            <a:pPr algn="ctr"/>
            <a:r>
              <a:rPr lang="en-US" dirty="0">
                <a:solidFill>
                  <a:schemeClr val="bg1">
                    <a:lumMod val="50000"/>
                  </a:schemeClr>
                </a:solidFill>
              </a:rPr>
              <a:t>{A:2</a:t>
            </a:r>
          </a:p>
          <a:p>
            <a:pPr algn="ctr"/>
            <a:r>
              <a:rPr lang="en-US" dirty="0">
                <a:solidFill>
                  <a:schemeClr val="bg1">
                    <a:lumMod val="50000"/>
                  </a:schemeClr>
                </a:solidFill>
              </a:rPr>
              <a:t>B:1}</a:t>
            </a:r>
          </a:p>
        </p:txBody>
      </p:sp>
      <p:sp>
        <p:nvSpPr>
          <p:cNvPr id="6" name="Rectangle 5"/>
          <p:cNvSpPr/>
          <p:nvPr/>
        </p:nvSpPr>
        <p:spPr>
          <a:xfrm>
            <a:off x="4702953"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Doc3</a:t>
            </a:r>
          </a:p>
          <a:p>
            <a:pPr algn="ctr"/>
            <a:r>
              <a:rPr lang="en-US" dirty="0">
                <a:solidFill>
                  <a:schemeClr val="bg1">
                    <a:lumMod val="50000"/>
                  </a:schemeClr>
                </a:solidFill>
              </a:rPr>
              <a:t>{A:4</a:t>
            </a:r>
          </a:p>
          <a:p>
            <a:pPr algn="ctr"/>
            <a:r>
              <a:rPr lang="en-US" dirty="0">
                <a:solidFill>
                  <a:schemeClr val="bg1">
                    <a:lumMod val="50000"/>
                  </a:schemeClr>
                </a:solidFill>
              </a:rPr>
              <a:t>B:1}</a:t>
            </a:r>
          </a:p>
        </p:txBody>
      </p:sp>
      <p:sp>
        <p:nvSpPr>
          <p:cNvPr id="7" name="Rectangle 6"/>
          <p:cNvSpPr/>
          <p:nvPr/>
        </p:nvSpPr>
        <p:spPr>
          <a:xfrm>
            <a:off x="5515755"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Doc4</a:t>
            </a:r>
          </a:p>
          <a:p>
            <a:pPr algn="ctr"/>
            <a:r>
              <a:rPr lang="en-US" dirty="0">
                <a:solidFill>
                  <a:schemeClr val="bg1">
                    <a:lumMod val="50000"/>
                  </a:schemeClr>
                </a:solidFill>
              </a:rPr>
              <a:t>{A:1</a:t>
            </a:r>
          </a:p>
          <a:p>
            <a:pPr algn="ctr"/>
            <a:r>
              <a:rPr lang="en-US" dirty="0">
                <a:solidFill>
                  <a:schemeClr val="bg1">
                    <a:lumMod val="50000"/>
                  </a:schemeClr>
                </a:solidFill>
              </a:rPr>
              <a:t>B:1}</a:t>
            </a:r>
          </a:p>
        </p:txBody>
      </p:sp>
      <p:sp>
        <p:nvSpPr>
          <p:cNvPr id="8" name="Rectangle 7"/>
          <p:cNvSpPr/>
          <p:nvPr/>
        </p:nvSpPr>
        <p:spPr>
          <a:xfrm>
            <a:off x="2482889" y="2625169"/>
            <a:ext cx="1625584"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9" name="Rectangle 8"/>
          <p:cNvSpPr/>
          <p:nvPr/>
        </p:nvSpPr>
        <p:spPr>
          <a:xfrm>
            <a:off x="4108478" y="2624137"/>
            <a:ext cx="16256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10" name="Rectangle 9"/>
          <p:cNvSpPr/>
          <p:nvPr/>
        </p:nvSpPr>
        <p:spPr>
          <a:xfrm>
            <a:off x="5734083" y="2624137"/>
            <a:ext cx="16256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3</a:t>
            </a:r>
          </a:p>
        </p:txBody>
      </p:sp>
      <p:sp>
        <p:nvSpPr>
          <p:cNvPr id="11" name="Rectangle 10"/>
          <p:cNvSpPr/>
          <p:nvPr/>
        </p:nvSpPr>
        <p:spPr>
          <a:xfrm>
            <a:off x="7359686" y="2624918"/>
            <a:ext cx="1625607"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4</a:t>
            </a:r>
          </a:p>
        </p:txBody>
      </p:sp>
      <p:sp>
        <p:nvSpPr>
          <p:cNvPr id="16" name="TextBox 15"/>
          <p:cNvSpPr txBox="1"/>
          <p:nvPr/>
        </p:nvSpPr>
        <p:spPr>
          <a:xfrm>
            <a:off x="359638" y="2809181"/>
            <a:ext cx="1651542" cy="584775"/>
          </a:xfrm>
          <a:prstGeom prst="rect">
            <a:avLst/>
          </a:prstGeom>
          <a:noFill/>
        </p:spPr>
        <p:txBody>
          <a:bodyPr wrap="none" rtlCol="0">
            <a:spAutoFit/>
          </a:bodyPr>
          <a:lstStyle/>
          <a:p>
            <a:pPr algn="ctr"/>
            <a:r>
              <a:rPr lang="en-US" sz="1600" dirty="0"/>
              <a:t>Compound Index </a:t>
            </a:r>
          </a:p>
          <a:p>
            <a:pPr algn="ctr"/>
            <a:r>
              <a:rPr lang="en-US" sz="1600" dirty="0"/>
              <a:t>on 2 keys (A,B)</a:t>
            </a:r>
          </a:p>
        </p:txBody>
      </p:sp>
      <p:sp>
        <p:nvSpPr>
          <p:cNvPr id="29" name="Rectangle 28"/>
          <p:cNvSpPr/>
          <p:nvPr/>
        </p:nvSpPr>
        <p:spPr>
          <a:xfrm>
            <a:off x="2482889"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30" name="Rectangle 29"/>
          <p:cNvSpPr/>
          <p:nvPr/>
        </p:nvSpPr>
        <p:spPr>
          <a:xfrm>
            <a:off x="3295692"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31" name="Rectangle 30"/>
          <p:cNvSpPr/>
          <p:nvPr/>
        </p:nvSpPr>
        <p:spPr>
          <a:xfrm>
            <a:off x="4108492"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32" name="Rectangle 31"/>
          <p:cNvSpPr/>
          <p:nvPr/>
        </p:nvSpPr>
        <p:spPr>
          <a:xfrm>
            <a:off x="4921294"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37" name="Rectangle 36"/>
          <p:cNvSpPr/>
          <p:nvPr/>
        </p:nvSpPr>
        <p:spPr>
          <a:xfrm>
            <a:off x="5734090"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38" name="Rectangle 37"/>
          <p:cNvSpPr/>
          <p:nvPr/>
        </p:nvSpPr>
        <p:spPr>
          <a:xfrm>
            <a:off x="6546893"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39" name="Rectangle 38"/>
          <p:cNvSpPr/>
          <p:nvPr/>
        </p:nvSpPr>
        <p:spPr>
          <a:xfrm>
            <a:off x="7359693"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1</a:t>
            </a:r>
          </a:p>
        </p:txBody>
      </p:sp>
      <p:sp>
        <p:nvSpPr>
          <p:cNvPr id="40" name="Rectangle 39"/>
          <p:cNvSpPr/>
          <p:nvPr/>
        </p:nvSpPr>
        <p:spPr>
          <a:xfrm>
            <a:off x="8172495" y="3096657"/>
            <a:ext cx="812800" cy="47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2</a:t>
            </a:r>
          </a:p>
        </p:txBody>
      </p:sp>
      <p:sp>
        <p:nvSpPr>
          <p:cNvPr id="45" name="Rectangle 44"/>
          <p:cNvSpPr/>
          <p:nvPr/>
        </p:nvSpPr>
        <p:spPr>
          <a:xfrm>
            <a:off x="6322247"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Doc5</a:t>
            </a:r>
          </a:p>
          <a:p>
            <a:pPr algn="ctr"/>
            <a:r>
              <a:rPr lang="en-US" dirty="0">
                <a:solidFill>
                  <a:schemeClr val="bg1">
                    <a:lumMod val="50000"/>
                  </a:schemeClr>
                </a:solidFill>
              </a:rPr>
              <a:t>{A:3</a:t>
            </a:r>
          </a:p>
          <a:p>
            <a:pPr algn="ctr"/>
            <a:r>
              <a:rPr lang="en-US" dirty="0">
                <a:solidFill>
                  <a:schemeClr val="bg1">
                    <a:lumMod val="50000"/>
                  </a:schemeClr>
                </a:solidFill>
              </a:rPr>
              <a:t>B:2}</a:t>
            </a:r>
          </a:p>
        </p:txBody>
      </p:sp>
      <p:sp>
        <p:nvSpPr>
          <p:cNvPr id="46" name="Rectangle 45"/>
          <p:cNvSpPr/>
          <p:nvPr/>
        </p:nvSpPr>
        <p:spPr>
          <a:xfrm>
            <a:off x="7135050"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Doc6</a:t>
            </a:r>
          </a:p>
          <a:p>
            <a:pPr algn="ctr"/>
            <a:r>
              <a:rPr lang="en-US" dirty="0">
                <a:solidFill>
                  <a:schemeClr val="bg1">
                    <a:lumMod val="50000"/>
                  </a:schemeClr>
                </a:solidFill>
              </a:rPr>
              <a:t>{A:2</a:t>
            </a:r>
          </a:p>
          <a:p>
            <a:pPr algn="ctr"/>
            <a:r>
              <a:rPr lang="en-US" dirty="0">
                <a:solidFill>
                  <a:schemeClr val="bg1">
                    <a:lumMod val="50000"/>
                  </a:schemeClr>
                </a:solidFill>
              </a:rPr>
              <a:t>B:2}</a:t>
            </a:r>
          </a:p>
        </p:txBody>
      </p:sp>
      <p:sp>
        <p:nvSpPr>
          <p:cNvPr id="47" name="Rectangle 46"/>
          <p:cNvSpPr/>
          <p:nvPr/>
        </p:nvSpPr>
        <p:spPr>
          <a:xfrm>
            <a:off x="7947850"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Doc7</a:t>
            </a:r>
          </a:p>
          <a:p>
            <a:pPr algn="ctr"/>
            <a:r>
              <a:rPr lang="en-US" dirty="0">
                <a:solidFill>
                  <a:schemeClr val="bg1">
                    <a:lumMod val="50000"/>
                  </a:schemeClr>
                </a:solidFill>
              </a:rPr>
              <a:t>{A:4</a:t>
            </a:r>
          </a:p>
          <a:p>
            <a:pPr algn="ctr"/>
            <a:r>
              <a:rPr lang="en-US" dirty="0">
                <a:solidFill>
                  <a:schemeClr val="bg1">
                    <a:lumMod val="50000"/>
                  </a:schemeClr>
                </a:solidFill>
              </a:rPr>
              <a:t>B:2}</a:t>
            </a:r>
          </a:p>
        </p:txBody>
      </p:sp>
      <p:sp>
        <p:nvSpPr>
          <p:cNvPr id="48" name="Rectangle 47"/>
          <p:cNvSpPr/>
          <p:nvPr/>
        </p:nvSpPr>
        <p:spPr>
          <a:xfrm>
            <a:off x="8760652" y="4264129"/>
            <a:ext cx="812800" cy="986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schemeClr>
                </a:solidFill>
              </a:rPr>
              <a:t>Doc8</a:t>
            </a:r>
          </a:p>
          <a:p>
            <a:pPr algn="ctr"/>
            <a:r>
              <a:rPr lang="en-US" dirty="0">
                <a:solidFill>
                  <a:schemeClr val="bg1">
                    <a:lumMod val="50000"/>
                  </a:schemeClr>
                </a:solidFill>
              </a:rPr>
              <a:t>{A:1</a:t>
            </a:r>
          </a:p>
          <a:p>
            <a:pPr algn="ctr"/>
            <a:r>
              <a:rPr lang="en-US" dirty="0">
                <a:solidFill>
                  <a:schemeClr val="bg1">
                    <a:lumMod val="50000"/>
                  </a:schemeClr>
                </a:solidFill>
              </a:rPr>
              <a:t>B:2}</a:t>
            </a:r>
          </a:p>
        </p:txBody>
      </p:sp>
      <p:cxnSp>
        <p:nvCxnSpPr>
          <p:cNvPr id="52" name="Elbow Connector 51"/>
          <p:cNvCxnSpPr>
            <a:stCxn id="29" idx="2"/>
            <a:endCxn id="7" idx="0"/>
          </p:cNvCxnSpPr>
          <p:nvPr/>
        </p:nvCxnSpPr>
        <p:spPr>
          <a:xfrm rot="16200000" flipH="1">
            <a:off x="4057730" y="2399704"/>
            <a:ext cx="695984" cy="303286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0" idx="2"/>
            <a:endCxn id="48" idx="0"/>
          </p:cNvCxnSpPr>
          <p:nvPr/>
        </p:nvCxnSpPr>
        <p:spPr>
          <a:xfrm rot="16200000" flipH="1">
            <a:off x="6086580" y="1183657"/>
            <a:ext cx="695984" cy="546496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1" idx="2"/>
            <a:endCxn id="5" idx="0"/>
          </p:cNvCxnSpPr>
          <p:nvPr/>
        </p:nvCxnSpPr>
        <p:spPr>
          <a:xfrm rot="5400000">
            <a:off x="4057731" y="3806968"/>
            <a:ext cx="695984" cy="218339"/>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2" idx="2"/>
            <a:endCxn id="46" idx="0"/>
          </p:cNvCxnSpPr>
          <p:nvPr/>
        </p:nvCxnSpPr>
        <p:spPr>
          <a:xfrm rot="16200000" flipH="1">
            <a:off x="6086580" y="2809259"/>
            <a:ext cx="695984" cy="2213756"/>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7" idx="2"/>
            <a:endCxn id="4" idx="0"/>
          </p:cNvCxnSpPr>
          <p:nvPr/>
        </p:nvCxnSpPr>
        <p:spPr>
          <a:xfrm rot="5400000">
            <a:off x="4464128" y="2587767"/>
            <a:ext cx="695984" cy="265674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8" idx="2"/>
            <a:endCxn id="45" idx="0"/>
          </p:cNvCxnSpPr>
          <p:nvPr/>
        </p:nvCxnSpPr>
        <p:spPr>
          <a:xfrm rot="5400000">
            <a:off x="6492978" y="3803814"/>
            <a:ext cx="695984" cy="22464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39" idx="2"/>
            <a:endCxn id="6" idx="0"/>
          </p:cNvCxnSpPr>
          <p:nvPr/>
        </p:nvCxnSpPr>
        <p:spPr>
          <a:xfrm rot="5400000">
            <a:off x="6089731" y="2587767"/>
            <a:ext cx="695984" cy="2656740"/>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0" idx="2"/>
            <a:endCxn id="47" idx="0"/>
          </p:cNvCxnSpPr>
          <p:nvPr/>
        </p:nvCxnSpPr>
        <p:spPr>
          <a:xfrm rot="5400000">
            <a:off x="8118581" y="3803815"/>
            <a:ext cx="695984" cy="224645"/>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962374" y="3537790"/>
            <a:ext cx="1643079" cy="646331"/>
          </a:xfrm>
          <a:prstGeom prst="rect">
            <a:avLst/>
          </a:prstGeom>
          <a:noFill/>
        </p:spPr>
        <p:txBody>
          <a:bodyPr wrap="none" rtlCol="0">
            <a:spAutoFit/>
          </a:bodyPr>
          <a:lstStyle/>
          <a:p>
            <a:pPr algn="ctr"/>
            <a:r>
              <a:rPr lang="en-US" dirty="0"/>
              <a:t>Pointers to </a:t>
            </a:r>
          </a:p>
          <a:p>
            <a:pPr algn="ctr"/>
            <a:r>
              <a:rPr lang="en-US" dirty="0"/>
              <a:t>real documents</a:t>
            </a:r>
          </a:p>
        </p:txBody>
      </p:sp>
      <p:sp>
        <p:nvSpPr>
          <p:cNvPr id="78" name="Left Brace 77"/>
          <p:cNvSpPr/>
          <p:nvPr/>
        </p:nvSpPr>
        <p:spPr>
          <a:xfrm>
            <a:off x="2008756" y="2617017"/>
            <a:ext cx="298225" cy="951127"/>
          </a:xfrm>
          <a:prstGeom prst="leftBrace">
            <a:avLst>
              <a:gd name="adj1" fmla="val 67439"/>
              <a:gd name="adj2" fmla="val 50000"/>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Right Brace 78"/>
          <p:cNvSpPr/>
          <p:nvPr/>
        </p:nvSpPr>
        <p:spPr>
          <a:xfrm>
            <a:off x="9755209" y="3537790"/>
            <a:ext cx="224639" cy="646331"/>
          </a:xfrm>
          <a:prstGeom prst="rightBrace">
            <a:avLst>
              <a:gd name="adj1" fmla="val 29478"/>
              <a:gd name="adj2" fmla="val 50000"/>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492753" y="3773785"/>
            <a:ext cx="2070290" cy="1477328"/>
          </a:xfrm>
          <a:prstGeom prst="rect">
            <a:avLst/>
          </a:prstGeom>
          <a:solidFill>
            <a:schemeClr val="bg1">
              <a:lumMod val="95000"/>
            </a:schemeClr>
          </a:solidFill>
        </p:spPr>
        <p:txBody>
          <a:bodyPr wrap="square" rtlCol="0">
            <a:spAutoFit/>
          </a:bodyPr>
          <a:lstStyle/>
          <a:p>
            <a:r>
              <a:rPr lang="en-US" b="1" dirty="0"/>
              <a:t>Notice: </a:t>
            </a:r>
            <a:r>
              <a:rPr lang="en-US" dirty="0"/>
              <a:t>The order of the index is very important! Searching for N will not use the index!</a:t>
            </a:r>
          </a:p>
        </p:txBody>
      </p:sp>
      <p:sp>
        <p:nvSpPr>
          <p:cNvPr id="113" name="TextBox 112"/>
          <p:cNvSpPr txBox="1"/>
          <p:nvPr/>
        </p:nvSpPr>
        <p:spPr>
          <a:xfrm>
            <a:off x="500660" y="5589718"/>
            <a:ext cx="10853140" cy="369332"/>
          </a:xfrm>
          <a:prstGeom prst="rect">
            <a:avLst/>
          </a:prstGeom>
          <a:solidFill>
            <a:schemeClr val="bg1">
              <a:lumMod val="95000"/>
            </a:schemeClr>
          </a:solidFill>
        </p:spPr>
        <p:txBody>
          <a:bodyPr wrap="square" rtlCol="0">
            <a:spAutoFit/>
          </a:bodyPr>
          <a:lstStyle/>
          <a:p>
            <a:r>
              <a:rPr lang="en-US" b="1" dirty="0"/>
              <a:t>Notice: </a:t>
            </a:r>
            <a:r>
              <a:rPr lang="en-US" dirty="0"/>
              <a:t>The index will be updated for every </a:t>
            </a:r>
            <a:r>
              <a:rPr lang="en-US" sz="1400" dirty="0">
                <a:latin typeface="Courier New" panose="02070309020205020404" pitchFamily="49" charset="0"/>
                <a:cs typeface="Courier New" panose="02070309020205020404" pitchFamily="49" charset="0"/>
              </a:rPr>
              <a:t>insert()</a:t>
            </a:r>
            <a:r>
              <a:rPr lang="en-US" dirty="0"/>
              <a:t> operation (slow). Though reading from the index is very fast.</a:t>
            </a:r>
          </a:p>
        </p:txBody>
      </p:sp>
      <p:sp>
        <p:nvSpPr>
          <p:cNvPr id="12" name="Slide Number Placeholder 11">
            <a:extLst>
              <a:ext uri="{FF2B5EF4-FFF2-40B4-BE49-F238E27FC236}">
                <a16:creationId xmlns:a16="http://schemas.microsoft.com/office/drawing/2014/main" id="{D642D266-EF2F-421C-879A-CC5240F24B2D}"/>
              </a:ext>
            </a:extLst>
          </p:cNvPr>
          <p:cNvSpPr>
            <a:spLocks noGrp="1"/>
          </p:cNvSpPr>
          <p:nvPr>
            <p:ph type="sldNum" sz="quarter" idx="12"/>
          </p:nvPr>
        </p:nvSpPr>
        <p:spPr/>
        <p:txBody>
          <a:bodyPr/>
          <a:lstStyle/>
          <a:p>
            <a:fld id="{8713C6CA-2201-4392-A031-34DB96794837}" type="slidenum">
              <a:rPr lang="en-US" smtClean="0"/>
              <a:t>5</a:t>
            </a:fld>
            <a:endParaRPr lang="en-US"/>
          </a:p>
        </p:txBody>
      </p:sp>
    </p:spTree>
    <p:extLst>
      <p:ext uri="{BB962C8B-B14F-4D97-AF65-F5344CB8AC3E}">
        <p14:creationId xmlns:p14="http://schemas.microsoft.com/office/powerpoint/2010/main" val="29104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B-Tree Algorithm</a:t>
            </a:r>
          </a:p>
        </p:txBody>
      </p:sp>
      <p:sp>
        <p:nvSpPr>
          <p:cNvPr id="3" name="Content Placeholder 2"/>
          <p:cNvSpPr>
            <a:spLocks noGrp="1"/>
          </p:cNvSpPr>
          <p:nvPr>
            <p:ph idx="1"/>
          </p:nvPr>
        </p:nvSpPr>
        <p:spPr>
          <a:xfrm>
            <a:off x="838200" y="1825625"/>
            <a:ext cx="7738856" cy="3173095"/>
          </a:xfrm>
        </p:spPr>
        <p:txBody>
          <a:bodyPr>
            <a:normAutofit/>
          </a:bodyPr>
          <a:lstStyle/>
          <a:p>
            <a:pPr marL="0" indent="0">
              <a:buNone/>
            </a:pPr>
            <a:r>
              <a:rPr lang="en-US" dirty="0"/>
              <a:t>MongoDB uses B-Tree algorithm to maintain indexes. B-tree is a self-balancing tree data structure that keeps data sorted and allows searches, sequential access, insertions, and deletions in logarithmic time.</a:t>
            </a:r>
          </a:p>
        </p:txBody>
      </p:sp>
      <p:graphicFrame>
        <p:nvGraphicFramePr>
          <p:cNvPr id="4" name="Table 3"/>
          <p:cNvGraphicFramePr>
            <a:graphicFrameLocks noGrp="1"/>
          </p:cNvGraphicFramePr>
          <p:nvPr>
            <p:extLst>
              <p:ext uri="{D42A27DB-BD31-4B8C-83A1-F6EECF244321}">
                <p14:modId xmlns:p14="http://schemas.microsoft.com/office/powerpoint/2010/main" val="601184734"/>
              </p:ext>
            </p:extLst>
          </p:nvPr>
        </p:nvGraphicFramePr>
        <p:xfrm>
          <a:off x="838200" y="4219257"/>
          <a:ext cx="7886700" cy="1463040"/>
        </p:xfrm>
        <a:graphic>
          <a:graphicData uri="http://schemas.openxmlformats.org/drawingml/2006/table">
            <a:tbl>
              <a:tblPr/>
              <a:tblGrid>
                <a:gridCol w="2628900">
                  <a:extLst>
                    <a:ext uri="{9D8B030D-6E8A-4147-A177-3AD203B41FA5}">
                      <a16:colId xmlns:a16="http://schemas.microsoft.com/office/drawing/2014/main" val="3288616426"/>
                    </a:ext>
                  </a:extLst>
                </a:gridCol>
                <a:gridCol w="2628900">
                  <a:extLst>
                    <a:ext uri="{9D8B030D-6E8A-4147-A177-3AD203B41FA5}">
                      <a16:colId xmlns:a16="http://schemas.microsoft.com/office/drawing/2014/main" val="2994945971"/>
                    </a:ext>
                  </a:extLst>
                </a:gridCol>
                <a:gridCol w="2628900">
                  <a:extLst>
                    <a:ext uri="{9D8B030D-6E8A-4147-A177-3AD203B41FA5}">
                      <a16:colId xmlns:a16="http://schemas.microsoft.com/office/drawing/2014/main" val="2581458850"/>
                    </a:ext>
                  </a:extLst>
                </a:gridCol>
              </a:tblGrid>
              <a:tr h="0">
                <a:tc>
                  <a:txBody>
                    <a:bodyPr/>
                    <a:lstStyle/>
                    <a:p>
                      <a:pPr algn="l" fontAlgn="t"/>
                      <a:r>
                        <a:rPr lang="en-US" b="1" dirty="0">
                          <a:effectLst/>
                        </a:rPr>
                        <a:t>Algorithm</a:t>
                      </a:r>
                    </a:p>
                  </a:txBody>
                  <a:tcPr>
                    <a:lnL>
                      <a:noFill/>
                    </a:lnL>
                    <a:lnR>
                      <a:noFill/>
                    </a:lnR>
                    <a:lnT>
                      <a:noFill/>
                    </a:lnT>
                    <a:lnB>
                      <a:noFill/>
                    </a:lnB>
                  </a:tcPr>
                </a:tc>
                <a:tc>
                  <a:txBody>
                    <a:bodyPr/>
                    <a:lstStyle/>
                    <a:p>
                      <a:pPr algn="l" fontAlgn="t"/>
                      <a:r>
                        <a:rPr lang="en-US" b="1" dirty="0">
                          <a:effectLst/>
                        </a:rPr>
                        <a:t>Average</a:t>
                      </a:r>
                      <a:endParaRPr lang="en-US" dirty="0">
                        <a:effectLst/>
                      </a:endParaRPr>
                    </a:p>
                  </a:txBody>
                  <a:tcPr>
                    <a:lnL>
                      <a:noFill/>
                    </a:lnL>
                    <a:lnR>
                      <a:noFill/>
                    </a:lnR>
                    <a:lnT>
                      <a:noFill/>
                    </a:lnT>
                    <a:lnB>
                      <a:noFill/>
                    </a:lnB>
                  </a:tcPr>
                </a:tc>
                <a:tc>
                  <a:txBody>
                    <a:bodyPr/>
                    <a:lstStyle/>
                    <a:p>
                      <a:pPr algn="l" fontAlgn="t"/>
                      <a:r>
                        <a:rPr lang="en-US" b="1">
                          <a:effectLst/>
                        </a:rPr>
                        <a:t>Worst Case</a:t>
                      </a:r>
                      <a:endParaRPr lang="en-US">
                        <a:effectLst/>
                      </a:endParaRPr>
                    </a:p>
                  </a:txBody>
                  <a:tcPr>
                    <a:lnL>
                      <a:noFill/>
                    </a:lnL>
                    <a:lnR>
                      <a:noFill/>
                    </a:lnR>
                    <a:lnT>
                      <a:noFill/>
                    </a:lnT>
                    <a:lnB>
                      <a:noFill/>
                    </a:lnB>
                  </a:tcPr>
                </a:tc>
                <a:extLst>
                  <a:ext uri="{0D108BD9-81ED-4DB2-BD59-A6C34878D82A}">
                    <a16:rowId xmlns:a16="http://schemas.microsoft.com/office/drawing/2014/main" val="3957254235"/>
                  </a:ext>
                </a:extLst>
              </a:tr>
              <a:tr h="0">
                <a:tc>
                  <a:txBody>
                    <a:bodyPr/>
                    <a:lstStyle/>
                    <a:p>
                      <a:pPr algn="l" fontAlgn="t"/>
                      <a:r>
                        <a:rPr lang="en-US" dirty="0">
                          <a:effectLst/>
                        </a:rPr>
                        <a:t>Search</a:t>
                      </a:r>
                    </a:p>
                  </a:txBody>
                  <a:tcPr>
                    <a:lnL>
                      <a:noFill/>
                    </a:lnL>
                    <a:lnR>
                      <a:noFill/>
                    </a:lnR>
                    <a:lnT>
                      <a:noFill/>
                    </a:lnT>
                    <a:lnB>
                      <a:noFill/>
                    </a:lnB>
                  </a:tcPr>
                </a:tc>
                <a:tc>
                  <a:txBody>
                    <a:bodyPr/>
                    <a:lstStyle/>
                    <a:p>
                      <a:pPr algn="l" fontAlgn="t"/>
                      <a:r>
                        <a:rPr lang="en-US" dirty="0">
                          <a:effectLst/>
                        </a:rPr>
                        <a:t>O(log </a:t>
                      </a:r>
                      <a:r>
                        <a:rPr lang="en-US" i="1" dirty="0">
                          <a:effectLst/>
                        </a:rPr>
                        <a:t>n</a:t>
                      </a:r>
                      <a:r>
                        <a:rPr lang="en-US" dirty="0">
                          <a:effectLst/>
                        </a:rPr>
                        <a:t>)</a:t>
                      </a:r>
                    </a:p>
                  </a:txBody>
                  <a:tcPr>
                    <a:lnL>
                      <a:noFill/>
                    </a:lnL>
                    <a:lnR>
                      <a:noFill/>
                    </a:lnR>
                    <a:lnT>
                      <a:noFill/>
                    </a:lnT>
                    <a:lnB>
                      <a:noFill/>
                    </a:lnB>
                  </a:tcPr>
                </a:tc>
                <a:tc>
                  <a:txBody>
                    <a:bodyPr/>
                    <a:lstStyle/>
                    <a:p>
                      <a:pPr algn="l" fontAlgn="t"/>
                      <a:r>
                        <a:rPr lang="en-US">
                          <a:effectLst/>
                        </a:rPr>
                        <a:t>O(log </a:t>
                      </a:r>
                      <a:r>
                        <a:rPr lang="en-US" i="1">
                          <a:effectLst/>
                        </a:rPr>
                        <a:t>n</a:t>
                      </a:r>
                      <a:r>
                        <a:rPr lang="en-US">
                          <a:effectLst/>
                        </a:rPr>
                        <a:t>)</a:t>
                      </a:r>
                    </a:p>
                  </a:txBody>
                  <a:tcPr>
                    <a:lnL>
                      <a:noFill/>
                    </a:lnL>
                    <a:lnR>
                      <a:noFill/>
                    </a:lnR>
                    <a:lnT>
                      <a:noFill/>
                    </a:lnT>
                    <a:lnB>
                      <a:noFill/>
                    </a:lnB>
                  </a:tcPr>
                </a:tc>
                <a:extLst>
                  <a:ext uri="{0D108BD9-81ED-4DB2-BD59-A6C34878D82A}">
                    <a16:rowId xmlns:a16="http://schemas.microsoft.com/office/drawing/2014/main" val="1350202641"/>
                  </a:ext>
                </a:extLst>
              </a:tr>
              <a:tr h="0">
                <a:tc>
                  <a:txBody>
                    <a:bodyPr/>
                    <a:lstStyle/>
                    <a:p>
                      <a:pPr algn="l" fontAlgn="t"/>
                      <a:r>
                        <a:rPr lang="en-US" dirty="0">
                          <a:effectLst/>
                        </a:rPr>
                        <a:t>Insert</a:t>
                      </a:r>
                    </a:p>
                  </a:txBody>
                  <a:tcPr>
                    <a:lnL>
                      <a:noFill/>
                    </a:lnL>
                    <a:lnR>
                      <a:noFill/>
                    </a:lnR>
                    <a:lnT>
                      <a:noFill/>
                    </a:lnT>
                    <a:lnB>
                      <a:noFill/>
                    </a:lnB>
                  </a:tcPr>
                </a:tc>
                <a:tc>
                  <a:txBody>
                    <a:bodyPr/>
                    <a:lstStyle/>
                    <a:p>
                      <a:pPr algn="l" fontAlgn="t"/>
                      <a:r>
                        <a:rPr lang="en-US" dirty="0">
                          <a:effectLst/>
                        </a:rPr>
                        <a:t>O(log </a:t>
                      </a:r>
                      <a:r>
                        <a:rPr lang="en-US" i="1" dirty="0">
                          <a:effectLst/>
                        </a:rPr>
                        <a:t>n</a:t>
                      </a:r>
                      <a:r>
                        <a:rPr lang="en-US" dirty="0">
                          <a:effectLst/>
                        </a:rPr>
                        <a:t>)</a:t>
                      </a:r>
                    </a:p>
                  </a:txBody>
                  <a:tcPr>
                    <a:lnL>
                      <a:noFill/>
                    </a:lnL>
                    <a:lnR>
                      <a:noFill/>
                    </a:lnR>
                    <a:lnT>
                      <a:noFill/>
                    </a:lnT>
                    <a:lnB>
                      <a:noFill/>
                    </a:lnB>
                  </a:tcPr>
                </a:tc>
                <a:tc>
                  <a:txBody>
                    <a:bodyPr/>
                    <a:lstStyle/>
                    <a:p>
                      <a:pPr algn="l" fontAlgn="t"/>
                      <a:r>
                        <a:rPr lang="en-US">
                          <a:effectLst/>
                        </a:rPr>
                        <a:t>O(log </a:t>
                      </a:r>
                      <a:r>
                        <a:rPr lang="en-US" i="1">
                          <a:effectLst/>
                        </a:rPr>
                        <a:t>n</a:t>
                      </a:r>
                      <a:r>
                        <a:rPr lang="en-US">
                          <a:effectLst/>
                        </a:rPr>
                        <a:t>)</a:t>
                      </a:r>
                    </a:p>
                  </a:txBody>
                  <a:tcPr>
                    <a:lnL>
                      <a:noFill/>
                    </a:lnL>
                    <a:lnR>
                      <a:noFill/>
                    </a:lnR>
                    <a:lnT>
                      <a:noFill/>
                    </a:lnT>
                    <a:lnB>
                      <a:noFill/>
                    </a:lnB>
                  </a:tcPr>
                </a:tc>
                <a:extLst>
                  <a:ext uri="{0D108BD9-81ED-4DB2-BD59-A6C34878D82A}">
                    <a16:rowId xmlns:a16="http://schemas.microsoft.com/office/drawing/2014/main" val="2438487254"/>
                  </a:ext>
                </a:extLst>
              </a:tr>
              <a:tr h="0">
                <a:tc>
                  <a:txBody>
                    <a:bodyPr/>
                    <a:lstStyle/>
                    <a:p>
                      <a:pPr algn="l" fontAlgn="t"/>
                      <a:r>
                        <a:rPr lang="en-US" dirty="0">
                          <a:effectLst/>
                        </a:rPr>
                        <a:t>Delete</a:t>
                      </a:r>
                    </a:p>
                  </a:txBody>
                  <a:tcPr>
                    <a:lnL>
                      <a:noFill/>
                    </a:lnL>
                    <a:lnR>
                      <a:noFill/>
                    </a:lnR>
                    <a:lnT>
                      <a:noFill/>
                    </a:lnT>
                    <a:lnB>
                      <a:noFill/>
                    </a:lnB>
                  </a:tcPr>
                </a:tc>
                <a:tc>
                  <a:txBody>
                    <a:bodyPr/>
                    <a:lstStyle/>
                    <a:p>
                      <a:pPr algn="l" fontAlgn="t"/>
                      <a:r>
                        <a:rPr lang="en-US" dirty="0">
                          <a:effectLst/>
                        </a:rPr>
                        <a:t>O(log </a:t>
                      </a:r>
                      <a:r>
                        <a:rPr lang="en-US" i="1" dirty="0">
                          <a:effectLst/>
                        </a:rPr>
                        <a:t>n</a:t>
                      </a:r>
                      <a:r>
                        <a:rPr lang="en-US" dirty="0">
                          <a:effectLst/>
                        </a:rPr>
                        <a:t>)</a:t>
                      </a:r>
                    </a:p>
                  </a:txBody>
                  <a:tcPr>
                    <a:lnL>
                      <a:noFill/>
                    </a:lnL>
                    <a:lnR>
                      <a:noFill/>
                    </a:lnR>
                    <a:lnT>
                      <a:noFill/>
                    </a:lnT>
                    <a:lnB>
                      <a:noFill/>
                    </a:lnB>
                  </a:tcPr>
                </a:tc>
                <a:tc>
                  <a:txBody>
                    <a:bodyPr/>
                    <a:lstStyle/>
                    <a:p>
                      <a:pPr algn="l" fontAlgn="t"/>
                      <a:r>
                        <a:rPr lang="en-US" dirty="0">
                          <a:effectLst/>
                        </a:rPr>
                        <a:t>O(log </a:t>
                      </a:r>
                      <a:r>
                        <a:rPr lang="en-US" i="1" dirty="0">
                          <a:effectLst/>
                        </a:rPr>
                        <a:t>n</a:t>
                      </a:r>
                      <a:r>
                        <a:rPr lang="en-US" dirty="0">
                          <a:effectLst/>
                        </a:rPr>
                        <a:t>)</a:t>
                      </a:r>
                    </a:p>
                  </a:txBody>
                  <a:tcPr>
                    <a:lnL>
                      <a:noFill/>
                    </a:lnL>
                    <a:lnR>
                      <a:noFill/>
                    </a:lnR>
                    <a:lnT>
                      <a:noFill/>
                    </a:lnT>
                    <a:lnB>
                      <a:noFill/>
                    </a:lnB>
                  </a:tcPr>
                </a:tc>
                <a:extLst>
                  <a:ext uri="{0D108BD9-81ED-4DB2-BD59-A6C34878D82A}">
                    <a16:rowId xmlns:a16="http://schemas.microsoft.com/office/drawing/2014/main" val="1999547829"/>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056" y="1060324"/>
            <a:ext cx="2456704" cy="5336508"/>
          </a:xfrm>
          <a:prstGeom prst="rect">
            <a:avLst/>
          </a:prstGeom>
        </p:spPr>
      </p:pic>
      <p:sp>
        <p:nvSpPr>
          <p:cNvPr id="6" name="Slide Number Placeholder 5">
            <a:extLst>
              <a:ext uri="{FF2B5EF4-FFF2-40B4-BE49-F238E27FC236}">
                <a16:creationId xmlns:a16="http://schemas.microsoft.com/office/drawing/2014/main" id="{EF1E860A-96F8-49F8-BF43-50410FA2EBC7}"/>
              </a:ext>
            </a:extLst>
          </p:cNvPr>
          <p:cNvSpPr>
            <a:spLocks noGrp="1"/>
          </p:cNvSpPr>
          <p:nvPr>
            <p:ph type="sldNum" sz="quarter" idx="12"/>
          </p:nvPr>
        </p:nvSpPr>
        <p:spPr/>
        <p:txBody>
          <a:bodyPr/>
          <a:lstStyle/>
          <a:p>
            <a:fld id="{8713C6CA-2201-4392-A031-34DB96794837}" type="slidenum">
              <a:rPr lang="en-US" smtClean="0"/>
              <a:t>6</a:t>
            </a:fld>
            <a:endParaRPr lang="en-US"/>
          </a:p>
        </p:txBody>
      </p:sp>
    </p:spTree>
    <p:extLst>
      <p:ext uri="{BB962C8B-B14F-4D97-AF65-F5344CB8AC3E}">
        <p14:creationId xmlns:p14="http://schemas.microsoft.com/office/powerpoint/2010/main" val="165704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Index Operations</a:t>
            </a:r>
          </a:p>
        </p:txBody>
      </p:sp>
      <p:sp>
        <p:nvSpPr>
          <p:cNvPr id="4" name="Rectangle 3"/>
          <p:cNvSpPr/>
          <p:nvPr/>
        </p:nvSpPr>
        <p:spPr>
          <a:xfrm>
            <a:off x="838200" y="1690688"/>
            <a:ext cx="10515600" cy="3139321"/>
          </a:xfrm>
          <a:prstGeom prst="rect">
            <a:avLst/>
          </a:prstGeom>
        </p:spPr>
        <p:txBody>
          <a:bodyPr wrap="square">
            <a:spAutoFit/>
          </a:bodyPr>
          <a:lstStyle/>
          <a:p>
            <a:r>
              <a:rPr lang="en-US" dirty="0">
                <a:solidFill>
                  <a:srgbClr val="008000"/>
                </a:solidFill>
                <a:latin typeface="Consolas" panose="020B0609020204030204" pitchFamily="49" charset="0"/>
              </a:rPr>
              <a:t>// create a compound index on Key1 ASC, Key2 DESC</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key1</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key2</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show a list of all indexes in the collection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getIndexes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drop the index</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dropIndex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key1</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key2</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show useful information about index size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stats</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TextBox 5"/>
          <p:cNvSpPr txBox="1"/>
          <p:nvPr/>
        </p:nvSpPr>
        <p:spPr>
          <a:xfrm>
            <a:off x="8486254" y="1690688"/>
            <a:ext cx="2074332" cy="923330"/>
          </a:xfrm>
          <a:prstGeom prst="rect">
            <a:avLst/>
          </a:prstGeom>
          <a:solidFill>
            <a:schemeClr val="bg1">
              <a:lumMod val="95000"/>
            </a:schemeClr>
          </a:solidFill>
        </p:spPr>
        <p:txBody>
          <a:bodyPr wrap="square" rtlCol="0">
            <a:spAutoFit/>
          </a:bodyPr>
          <a:lstStyle/>
          <a:p>
            <a:r>
              <a:rPr lang="en-US" b="1" dirty="0"/>
              <a:t>Note: </a:t>
            </a:r>
            <a:r>
              <a:rPr lang="en-US" dirty="0"/>
              <a:t>Creating an index will take time and space!</a:t>
            </a:r>
          </a:p>
        </p:txBody>
      </p:sp>
      <p:sp>
        <p:nvSpPr>
          <p:cNvPr id="3" name="Slide Number Placeholder 2">
            <a:extLst>
              <a:ext uri="{FF2B5EF4-FFF2-40B4-BE49-F238E27FC236}">
                <a16:creationId xmlns:a16="http://schemas.microsoft.com/office/drawing/2014/main" id="{2CC35EA0-E1DA-4926-9220-B42F8712CB9B}"/>
              </a:ext>
            </a:extLst>
          </p:cNvPr>
          <p:cNvSpPr>
            <a:spLocks noGrp="1"/>
          </p:cNvSpPr>
          <p:nvPr>
            <p:ph type="sldNum" sz="quarter" idx="12"/>
          </p:nvPr>
        </p:nvSpPr>
        <p:spPr/>
        <p:txBody>
          <a:bodyPr/>
          <a:lstStyle/>
          <a:p>
            <a:fld id="{8713C6CA-2201-4392-A031-34DB96794837}" type="slidenum">
              <a:rPr lang="en-US" smtClean="0"/>
              <a:t>7</a:t>
            </a:fld>
            <a:endParaRPr lang="en-US"/>
          </a:p>
        </p:txBody>
      </p:sp>
    </p:spTree>
    <p:extLst>
      <p:ext uri="{BB962C8B-B14F-4D97-AF65-F5344CB8AC3E}">
        <p14:creationId xmlns:p14="http://schemas.microsoft.com/office/powerpoint/2010/main" val="315053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mn-lt"/>
              </a:rPr>
              <a:t>MultiKey</a:t>
            </a:r>
            <a:r>
              <a:rPr lang="en-US" b="1" dirty="0">
                <a:latin typeface="+mn-lt"/>
              </a:rPr>
              <a:t> Index</a:t>
            </a:r>
          </a:p>
        </p:txBody>
      </p:sp>
      <p:sp>
        <p:nvSpPr>
          <p:cNvPr id="3" name="Content Placeholder 2"/>
          <p:cNvSpPr>
            <a:spLocks noGrp="1"/>
          </p:cNvSpPr>
          <p:nvPr>
            <p:ph idx="1"/>
          </p:nvPr>
        </p:nvSpPr>
        <p:spPr>
          <a:xfrm>
            <a:off x="838200" y="1825625"/>
            <a:ext cx="10515600" cy="1561042"/>
          </a:xfrm>
        </p:spPr>
        <p:txBody>
          <a:bodyPr/>
          <a:lstStyle/>
          <a:p>
            <a:pPr marL="0" indent="0">
              <a:buNone/>
            </a:pPr>
            <a:r>
              <a:rPr lang="en-US" dirty="0"/>
              <a:t>MongoDB supports index for </a:t>
            </a:r>
            <a:r>
              <a:rPr lang="en-US" b="1" dirty="0"/>
              <a:t>Array typed keys</a:t>
            </a:r>
            <a:r>
              <a:rPr lang="en-US" dirty="0"/>
              <a:t>. Only one Array typed key is allowed and MongoDB will create a compound key for all value combinations.</a:t>
            </a:r>
          </a:p>
        </p:txBody>
      </p:sp>
      <p:sp>
        <p:nvSpPr>
          <p:cNvPr id="4" name="Rectangle 3"/>
          <p:cNvSpPr/>
          <p:nvPr/>
        </p:nvSpPr>
        <p:spPr>
          <a:xfrm>
            <a:off x="838200" y="3070704"/>
            <a:ext cx="10515600" cy="3139321"/>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sports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'cycling'</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'swimming'</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address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type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'home'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location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'IA'</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'Fairfield'</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type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'work'</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location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'NY'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'New York'</a:t>
            </a:r>
            <a:r>
              <a:rPr lang="en-US" b="1" dirty="0">
                <a:solidFill>
                  <a:srgbClr val="000080"/>
                </a:solidFill>
                <a:latin typeface="Consolas" panose="020B0609020204030204" pitchFamily="49" charset="0"/>
              </a:rPr>
              <a:t>]} ]</a:t>
            </a:r>
            <a:endParaRPr lang="en-US" dirty="0">
              <a:solidFill>
                <a:srgbClr val="000000"/>
              </a:solidFill>
              <a:latin typeface="Consolas" panose="020B0609020204030204" pitchFamily="49" charset="0"/>
            </a:endParaRP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solidFill>
                <a:srgbClr val="008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sports</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address</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address.type'</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supports rich documents</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address.location'</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colName</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sports</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address:</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fail</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6356CA55-B034-4D78-B17C-0A8A60093710}"/>
              </a:ext>
            </a:extLst>
          </p:cNvPr>
          <p:cNvSpPr>
            <a:spLocks noGrp="1"/>
          </p:cNvSpPr>
          <p:nvPr>
            <p:ph type="sldNum" sz="quarter" idx="12"/>
          </p:nvPr>
        </p:nvSpPr>
        <p:spPr/>
        <p:txBody>
          <a:bodyPr/>
          <a:lstStyle/>
          <a:p>
            <a:fld id="{8713C6CA-2201-4392-A031-34DB96794837}" type="slidenum">
              <a:rPr lang="en-US" smtClean="0"/>
              <a:t>8</a:t>
            </a:fld>
            <a:endParaRPr lang="en-US"/>
          </a:p>
        </p:txBody>
      </p:sp>
    </p:spTree>
    <p:extLst>
      <p:ext uri="{BB962C8B-B14F-4D97-AF65-F5344CB8AC3E}">
        <p14:creationId xmlns:p14="http://schemas.microsoft.com/office/powerpoint/2010/main" val="306165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Examples – </a:t>
            </a:r>
            <a:r>
              <a:rPr lang="en-US" b="1" dirty="0" err="1">
                <a:latin typeface="+mn-lt"/>
              </a:rPr>
              <a:t>MultiKey</a:t>
            </a:r>
            <a:r>
              <a:rPr lang="en-US" b="1" dirty="0">
                <a:latin typeface="+mn-lt"/>
              </a:rPr>
              <a:t> Index &amp; Covered Index</a:t>
            </a:r>
          </a:p>
        </p:txBody>
      </p:sp>
      <p:sp>
        <p:nvSpPr>
          <p:cNvPr id="4" name="Rectangle 3"/>
          <p:cNvSpPr/>
          <p:nvPr/>
        </p:nvSpPr>
        <p:spPr>
          <a:xfrm>
            <a:off x="838199" y="1690688"/>
            <a:ext cx="10649989" cy="286232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'Asaad</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 , email: </a:t>
            </a:r>
            <a:r>
              <a:rPr lang="en-US" dirty="0">
                <a:solidFill>
                  <a:srgbClr val="FF0000"/>
                </a:solidFill>
                <a:latin typeface="Consolas" panose="020B0609020204030204" pitchFamily="49" charset="0"/>
              </a:rPr>
              <a:t>'asaad@mum.edu'</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work</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'MUM</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createIndex</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Create Compound Index</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'Asaad</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explain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Not Covered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'Asaad</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explain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Covered Index </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'Mike'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Mada</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email</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'email@mum.edu</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name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'Mike</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explain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MultiKey</a:t>
            </a:r>
            <a:r>
              <a:rPr lang="en-US" dirty="0">
                <a:solidFill>
                  <a:srgbClr val="008000"/>
                </a:solidFill>
                <a:latin typeface="Consolas" panose="020B0609020204030204" pitchFamily="49" charset="0"/>
              </a:rPr>
              <a:t> Index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Will fail: cannot index parallel arrays</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George'</a:t>
            </a:r>
            <a:r>
              <a:rPr lang="en-US" b="1" dirty="0" err="1">
                <a:solidFill>
                  <a:srgbClr val="000000"/>
                </a:solidFill>
                <a:latin typeface="Consolas" panose="020B0609020204030204" pitchFamily="49" charset="0"/>
              </a:rPr>
              <a:t>,</a:t>
            </a:r>
            <a:r>
              <a:rPr lang="en-US" dirty="0" err="1">
                <a:solidFill>
                  <a:srgbClr val="FF0000"/>
                </a:solidFill>
                <a:latin typeface="Consolas" panose="020B0609020204030204" pitchFamily="49" charset="0"/>
              </a:rPr>
              <a:t>'Angel</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'george@mum.</a:t>
            </a:r>
            <a:r>
              <a:rPr lang="en-US" dirty="0" err="1">
                <a:solidFill>
                  <a:srgbClr val="FF0000"/>
                </a:solidFill>
                <a:latin typeface="Consolas" panose="020B0609020204030204" pitchFamily="49" charset="0"/>
              </a:rPr>
              <a:t>edu</a:t>
            </a:r>
            <a:r>
              <a:rPr lang="en-US"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'angel@mum.edu'</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Rectangle 4"/>
          <p:cNvSpPr/>
          <p:nvPr/>
        </p:nvSpPr>
        <p:spPr>
          <a:xfrm>
            <a:off x="838198" y="5232242"/>
            <a:ext cx="10515601" cy="369332"/>
          </a:xfrm>
          <a:prstGeom prst="rect">
            <a:avLst/>
          </a:prstGeom>
          <a:solidFill>
            <a:schemeClr val="bg1">
              <a:lumMod val="95000"/>
            </a:schemeClr>
          </a:solidFill>
        </p:spPr>
        <p:txBody>
          <a:bodyPr wrap="square">
            <a:spAutoFit/>
          </a:bodyPr>
          <a:lstStyle/>
          <a:p>
            <a:r>
              <a:rPr lang="en-US" b="1" dirty="0"/>
              <a:t>Covered Index</a:t>
            </a:r>
            <a:r>
              <a:rPr lang="en-US" dirty="0"/>
              <a:t>: The index is enough to return the results, there is no need to go to the original document</a:t>
            </a:r>
          </a:p>
        </p:txBody>
      </p:sp>
      <p:sp>
        <p:nvSpPr>
          <p:cNvPr id="3" name="Slide Number Placeholder 2">
            <a:extLst>
              <a:ext uri="{FF2B5EF4-FFF2-40B4-BE49-F238E27FC236}">
                <a16:creationId xmlns:a16="http://schemas.microsoft.com/office/drawing/2014/main" id="{16C6CC72-2977-4FC9-8926-166D13F89F8B}"/>
              </a:ext>
            </a:extLst>
          </p:cNvPr>
          <p:cNvSpPr>
            <a:spLocks noGrp="1"/>
          </p:cNvSpPr>
          <p:nvPr>
            <p:ph type="sldNum" sz="quarter" idx="12"/>
          </p:nvPr>
        </p:nvSpPr>
        <p:spPr/>
        <p:txBody>
          <a:bodyPr/>
          <a:lstStyle/>
          <a:p>
            <a:fld id="{8713C6CA-2201-4392-A031-34DB96794837}" type="slidenum">
              <a:rPr lang="en-US" smtClean="0"/>
              <a:t>9</a:t>
            </a:fld>
            <a:endParaRPr lang="en-US"/>
          </a:p>
        </p:txBody>
      </p:sp>
    </p:spTree>
    <p:extLst>
      <p:ext uri="{BB962C8B-B14F-4D97-AF65-F5344CB8AC3E}">
        <p14:creationId xmlns:p14="http://schemas.microsoft.com/office/powerpoint/2010/main" val="2424763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CZMS0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mTEtJreB1iFQEAABzEwAAJwAAAHVuaXZlcnNhbC9mbGFzaF9wdWJsaXNoaW5nX3NldHRpbmdzLnhtbNVY4XLaOBD+z1NofNOfxUmapCljyHCJmTAlQLFzbebmJiNsgXWRJVeSofTXPc09WJ/kVoiQUEgi2qPTDpMBS7vfrvbbXW0cnH7KGZoQqajgdW+/uuchwhORUj6ue1dx6+WJh5TGPMVMcFL3uPDQaaMSFOWQUZVFRGsQVQhguKoVuu5lWhc1359Op1WqCml2BSs14KtqInK/kEQRron0C4Zn8KVnBVHeAsEBAP5ywRdqjUoFocAiXYq0ZATRFDzn1BwKsxbDKvN8KzbEye1YipKnZ4IJieR4WPd+O2maz52MhTqnOeEmJqoBi2ZZ13CaUuMFZhH9TFBG6DgDd/f3Dj00panO6t6rvQODA/L+Os4c3R4eG5wzAVHgemEgJxqnWGP7aC1q8kmruwW7lM44zmkSww4yEah75/FN1GmfhzfdXhxGNxfxZcf6sIVSHH6It1CK23En3EbeFf6sd9lvdq9v3oe/R+3YzcTFdT8cdNrdtzdxr9eJ2/17LWBhJYiBvxrlANgQpUzIMsiBzsp8yDFlkNlfhV4RDbXBsByTWLQoUD/CTBEP/V2Q8bsSM6pnJh2ghG4JKZqqIIkeGKrrnpYl8e7hLCA4BvwvE+nozTKPXp+sHN231u+PtdHLAAqjwHzWEWPxg13fPzpe+n5w/Izzm9wMsNY4yaBY4Dxz3wL/4dKd2EjwFVrMMxoKli5PRPIhSbs4Jw+aQHRLeQsk9z00ggRicNZeQTiKMIfGQzWcP1kCqHKoNNXzhtNaSDclxQwBHnRGgi6jtXgkGZZqJWOWoTfFnjT+7ApN1F82GnbpMdGQp+hc4ik0PhfxPuEuYhfAFDNsEenkhMRqC0nUZMxF+BLLWyJRLARTLvLvRclSNBMlYvSWIC0QlGyZw6+MoIfNFI2kyOer0PA1UowCURNKpiQ9dTF0DSbyEjRNdjKirYWPJf2MhmQkJOASPAFKYJ0qi1/dCrjASt2D4jsfX9gW2e6ehx9emAPidIJ5siU41ArJC70TfDxDXOg7PQhHgktg3JCS0nS+53K26rfToGheMkvz/03GA+gdUrIbK9sQ86wHzmYzPJkXoimuOTSUIAVKLCZsJNBpKS+JK2CCORKczRBO4CZWpqwnVJQKVmwBW2j17R5afUT5/GkMtwJYlCmRTpB7+wevDo+OX5+8qVX9L//8+/JJpcWM0mfYmLNDytmjg5Ob1lfj0zNKTwxRz2g+MUqt6baEzE2Kp2vubh4pF5PA+kUZ+OYS33ynz2ePn/VKj8Lm4OwCDcLoqhNHNZdU6gqoWp1kkIwj82+Ii07vKgZKQid4E3mnmWEQ/uEECCQ6VZ2b2W7P6cBvXaQGdg7oP5gBnFyAe2Ns+yDcHIzmFFL4l+gCj5XV9zeQH1LK3z2e216wo1ImWCYZsLqzTPgl2uUuQ/wzRc0+LV8KrLwFCPyN72jMTk45zSGWZppYvthpHB3uBf7mrUoF0FZflDUq/wFQSwMEFAACAAgAJkxLScZikDS2AgAAWwoAACEAAAB1bml2ZXJzYWwvZmxhc2hfc2tpbl9zZXR0aW5ncy54bWyVVltP2zAUft+vqLp3wq5lkqkEpZOQ2EAD8e4kp4lVx45sp6z/fr4F223SdDlCwud8n8/VB5DcErb8MJuhglMunkEpwippNL1uRsrred4pxdlFwZkCpi4YFw2m8+XHn/ZDmUVOsfgOxLmcDS4guFnY7xyK9/FtYWSMUPCmxWz/wCt+keNiWwnesXIytHrfgqCEbTXy8sditR51QIlU9wqaJKb1lZHzKK0AKcGE9H1tZJJFcQ6093RpvzM5wdXp7A9oOyKJsrSbT0bGaC2uIC3y1Y2RcTzTt6ddWRg5TVDwV2nol89GRqEU70Gkl999NTLK4G3X/s+MtIJXpqAp53QT3zmU41I/PxPVpZFJgknIOJrsgi+PzfUuAvlf43ePzHMVnD6Zuh4sBNP0nMJSiQ5Q1p+cTdb87bFT+n3AcoOp1IBYFUBPOugn3MkEFpQB+AfeCCtjlNcEyCunXQMrF3GMTA2BsFrd2m0RY991UYwCdl7pcj1QBuRvXdkjZKQMyGdKSnhkdH8EP7Q4Tt/lW+z7eboB2goM62Pprf2ptxpPD+btysi1V/SYhpewNBtB72usCGcvpAHTP5RZk4ssOwoNMbwjlWX8Mrh8b3OSKDsw+JkbnjCkiKIwNHg2VL2u47bZ8/Rcur8OIUV3nim9zK/nWClc1I3OVs5nnnc9t07m2TDFVwfEPdvwc0kNFlsQL5zT2I8Jd4zBuIKzY+LukY3BURYVAWXDVUb+kqHys67JQax11wj005PqHK4mVU31j3ol8AZlShgxOqaq9XUMk/fhjBR+BACLou5H1x2cpemoIhR2QL01UtiExzJDUs/o2LjdqAfYqHjgvOZgIqO3FAbSr4swKMmuSwwDhFcd1jDDWaaHXuFc2sSS19/v4hBysp37jWYmL/buFH6Skpu1/biCWmn+qfwHUEsDBBQAAgAIACZMS0nRKt9lPwQAAAQTAAAmAAAAdW5pdmVyc2FsL2h0bWxfcHVibGlzaGluZ19zZXR0aW5ncy54bWzVWN1SGzcUvucpNNvJZbxAAiHMGsaFZfDE2I69NGE6HUbePfaqaKWtpLXjXPVp8mB9kh5ZxmAwIKcltMMwsNpzvvPznR/Z0eGXgpMxKM2kqAdbtc2AgEhlxsSoHpwnJ6/3AqINFRnlUkA9EDIghwcbUVkNONN5H4xBUU0QRuj90tSD3JhyPwwnk0mN6VLZt5JXBvF1LZVFWCrQIAyosOR0in/MtAQdzBE8APC3kGKudrCxQUjkkM5kVnEgLEPPBbNBUX5qCh6ETmpA06uRkpXIjiSXiqjRoB78tNewP9cyDumYFSBsSvQBHtpjs0+zjFknKO+zr0ByYKMcvd3afBuQCctMXg/ebG5bHJQP7+PM0F3s1OIcSUyCMHMDBRiaUUPdo7No4IvR1wfuKJsKWrA0wTfEJqAeHCeX/VbzOL5sd5K4f3manLWcD2soJfHnZA2lpJm04nXkfeGPOmfdRvvi8lP8c7+Z+Jk4vejGvVaz/eEy6XRaSbN7o4UsLCUxCpezHCEbslIpLJIcmbwqBoIyjoV9J/UaDLYGp2oEiTxhSP2Qcg0B+b2E0ceKcmamthywg64AyoYuITU9S3U9MKqC4AbOAaJjyP+ikHbeL+ro3d5S6KGzfhPWSi8j7IuSimlLjuQPdn1rZ3fh+/buE86vcjOixtA0x2bBeGa+ReHto2uxoRRLtNhnMpA8W0QExQCyNi2wOLonIiBDrBiOwXVKEKRPBQ4aZjDgdKGhq4E2zMwGzMlcuqEY5QSHCE5CIGf9ewlIc6r0Uokscm27Oz34tS0N6N9c+O7oIdFYZORY0QkOOh/xLggfsVOkhlt6QHk5oaheQ5I0OPcRPqPqChRJpOTaR/6TrHhGprIinF0BMZJgj1YF/pcDuT09yVDJYnbKqTZEc4ZEjRlMIDv0MXSBJooKNW05cjDOwh8V+0oGMJQKcYGOkRI8Z9rh19YCLqnWN6D02sdXbiY228fx51c2QJqNqUjXBMfmgKI0z4JPp0RIc62H6UhphYxbUjKWzd75xFb7fho0KyruaP63ybgF/YyUPI+VdYh50gNvszkdzxrRNtcMGluQISUOE1+kOISZqMAXMKWCSMGnhKa4erVt6zGTlcYT18AOWn+/h06fMDF7GuFVEC2qDJQX5ObW9pu3O7vv9t7v18K//vz2+lGl+aWky6k1524lRw/elPy07tyXnlB65Nb0hOYjd6d7uidSFbbEs3vurr5Dzlf//UUZhXZrr17is8vGnR0+eLkl3o8bvaNT0ov7562kv+9TPG2JfWrSHMtvaD9p+Oh0zhMkIfaCt7n2uiX04l+8AJE2rz7zM9vueAX8wUeq5zZ/99bW93IBN8XITT7cFZwVDIv2f9H3DzXSPx8ZP6R5V97A2aPd6/r9mZoXqEpz5PHZuH+5kfhyWf0vJco9LT7cL32aj8KV37Vs4PnyN1cHG38DUEsDBBQAAgAIACZMS0lkAOA1kAEAABUGAAAfAAAAdW5pdmVyc2FsL2h0bWxfc2tpbl9zZXR0aW5ncy5qc42US2/CMAzH73wK1F0nxJ7ddkODSZM4TBq3aYe0mFKRxlGadnSI7746vJo0hcWXxv3p70drb3r9+gRx0H/pb8yzuX/Yd+MD8mlVwLXt5x3+jPyBVJCD0EynKGZpBjwVEDhkeVA4urcnwqcfCKMdVZ88nUPe0AuQ3iwYz5u49DmVRzf3gaUH/PGBa5/z1ypuX9iuqEbDo0JrFIMYha67NRCoMmaY4OrNnGaNDowlqAvogsVgiYbmdJEnxYeQrMnFmEkmqikmOIhYvEoUFmLeFX9ZSVD1N1/tgOFz+Dqx5Hia63cNmRt48kTWTdJ/lcM+7uOEzAtzFgFv6A7NOYNawu2CHLpM81Qf6NENWZOWLIFWl55GZDYmaq1WN0OyNqdhrXfE3S2ZRXBWgWpJje/JLBBlIf/xAaXChDrSQts9P6Ic2TwVyT70kMzLUbIk29W9U6Em/XFgjRA6I7T0jGnWtTt8c+/4tHdwcyfq1DfznSvLBdEDyrM7yEpGu1uE7l912UytQM0QeZ3ut5vYBe3e9g9QSwMEFAACAAgAJkxL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JkxLSZQTsyJpAAAAbgAAABwAAAB1bml2ZXJzYWwvbG9jYWxfc2V0dGluZ3MueG1sDcwxDoMwDEDRnVNY3int1oHAxlaW0gNYxEWRHBuRgOD2ZPvD02/7MwocvKVg6vD1eCKwzuaDLg5/01C/EVIm9SSm7FANoe+qVmwm+XLOBSZYhS7eJo4lMo8Uixx2EajhU17/wB6brroB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CZMS0k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J0xLSS2mZedaLQAAwUgAABcAAAB1bml2ZXJzYWwvdW5pdmVyc2FsLnBuZ+18eVRTabYvWk6tpWgXihZIFBzACYUSRCApB0QUiQgUogxagLQKRIkIISRHy1KUeVJEICknIoJEQEGGJCrNjKQUmYcoAY4QkpCEzMk5L7GqAav7vfXeXffet1bf+oMVcoa9f3t/e/++ffb3ndw47OK4cP6383V0dBY67d97REfnK0hHZ+bP8+ZojtCPfOzXfMzAHnHcrVPYYjii+TIraNehXTo6RUkLVCdna77/5dx+L6yOzqJq7d+MOsyjAB2d/T847d3lHunL7QvJfz5C0IeqcumX6Jde27n+ba7gRrNlysj9b2tjy9zu7A58phd7v2beyQ1nfr1x4i8uBq/a844+8k0/8F2r3aOH/s7r3ju9c3bug+EIcGduXbb8Catc2m3dUcQUy1/H0Np3YtqPKSvaX0GkCI6bpxs0gYYnRvEsZX+bI4JwgYuGBtEahJdqEozILuRQFMgeIN9oe6059LI1NREV5qNiwGp+huVMzRG0WwUULoABmA/ftNTRHji+E6YYDuhq/q1Lb4Hz+ERp5dBezbcPpw+CsPv2GZp/d8ypQWg+FjkL5mrUfOWm0hz88JL3UIbCS8ZGrQGRddNpP2V3RyFFDfFhoo16nS9u6Ga+n6rGbxOlz8G3w6xNVZYSrqpPUu23WaiRZNRE04P1ROm9wTqdLsqxIBTenrulRn03Fmi3HdwOyZJgWZ00X47Zo1V4Yrb0BxWbAigowN+6k9SdST7o40Uy5pF3fH80/IvsKx2dpz/hN0JkWAVSiROOwMQ3SeC8S3pwuqT8BWh6qdnWan5A17bNgTZNQ4IierkMfH95LBPRFNBPVjWQq0jri3lFhb3oGcwJO0/PsfwB1K2VnBauPP1qaFTumxqUgUNttKDGnChgn9YAHz/MeyJL+qtdhowZPWzZ4RB9XOWW6LjLZQbJevmDTUH2bGKA2l/unNVx8zSOdB5lMLu2wnLzVZTBgtoJt8cDKKtj8eIhicq7b6JcFhQ1vLIphDxX645G2jI4XVb+jPIr5QJlcV2Vc/wC+A2+Fou35ZtCXWeRZJdkmvr+U91M5C1m2LZhfnAc0J6TME9kh6P5m9T0T8gJQwI9AC/XjEtksPSYCotPV+NMXnqr6k6qzGoySfeQ88OCF0QGQM1Zp7G4lmgc3XU85vz7XaEYa+PsYkJ/b4tQZLfNl3MoN6knpSNn4ewuna2Ipdqh1x3pj4N3VKEcCOkazBRZC55bNht3/KUJh6kQyjqfJtfl03gllXqwIcmP+xZBDccoJISF7KfAkCZiLtWd49egaqyGopEUwhYoMwKJRiYxtbf7bxmX2+jzCveyHsoc+x2ttsQr/a/UHsolb4BSOi60dmgzLuI8vwboJcdxvS9Y+jVGDd8InrX/spGItxTmqvX4OEKX6dZbrC0deSRrTstZA06LqNmBkUUKTxgg9/TIiy8HFPzuWj2458DIoRWkgxM+g4uVBea1p3WkpzF91jjeNrR7qzaUV1clf04Au0X/Ks71AG0KbP3fn3qKVvP4EG+p5v9zzrEozYfh7c/y5uZqo/PlZTNIe+rEf+DU09vU6KGNnojo8VdtZXTxk41LUuJnr/jGwsrdv9ZIi2iZEM+Q4j0RhIm3IpTUYS+0aYWBxT53f0dHDdBLV1UCBCwQoQQOe4k7Vpg8Lrp/XyP75e69eyVHElau/Cyg+M1Bc9qF1OuG69uCojtzv7XdqQWzKSDr8ayvjcOy3cmCk1lnxj6ZatEkh7ioP5ob1yVpgc59ljBgHlbuqnHFh0ulriqHLdbaOw1/tYpl1A/t0+r/qnufQL+8V3vvue+NjfF5tYmJ2lsXLFnSdXD7xQta/x29fr3e918iMzYuzviH5sVLUmiTVl2/PvbwHzj37g0wb+t8q0VxYvW/h4qwLhyYE1HoC6jF+Z4aJh19mOFbcauHT1fyRDZ7tdoi3w0KhZCS70eTD2d5mjNUwrpARmrCTGOnSTje+5Cq8WqOMdx9lnpzLZwevGbxJO4Uf5Am7a+MYidYX5TyyML24xh7vzTvsEn8g5Er8FI/grituJm1r0WqP3Une7CrJKgDL82fCejbnPl+i+0kauGzNJoSw1BL1hc2Aqzibbumn/sujdrT1DHu4aCmDyl0wrqmBFLSvE+i9Hvw9TQlRXaG0eQyaUEBOZ1X110JHCABa0BV0Fd7C80+cKAtJpNSi08decSKFr0pYVzjr45PJXPmB1OGDGYVn19lMCvs291W8+vPT40CZxCpucwQ18/79JPcVo2JmrXb5WAk93lHYcabipDFkXemIOmTDXeSN4KM6zQlrsVOqrpJKPd5YwtQAMmop6jXnWStEe++h37z5emvzlImR9DXubZjnPaIpjTr65utdPH5/ly/P3xYf0Xz2abaeR1Ljq6f8sYLp5RDeU/m8/ccdEVn0p1SWvbdOLNSFKEIwhC2M/ecX3lZfypicLIHf6PsR703EtqbNZk1ljn5Yp8XGt4j319agTM6TqSyd84sI5DDSibDqr567dqJXP1XlRiz6q7OrQcUNjbibtBtlu/7vPk5VVL5ndlh0qmL1evwr0pAucNYH0J/tJK654PbeD7o1IWw2c6Ms0JkropAT45HL7o4xiYmy3PtxN0E6kf89XtZM33swRcu35NE7+3MjyVGJiunwq/Xvqsa6hyyZmbEcRJmQodtwle/tpPWx1Uc/UjKfrxKmjZpYDneSPQUSu/inZXxbK3lLnCw7NEw7m3YrGu96KmADMXFv8tKJbRqFWd3P93mtwvFiAlOrk/RMevdaAihEDdXRUzlYu9mXS8VX7SbENFwiN7KONACMznMfXHNyk6Wzvhtx32G9lPJVpa9Uw/yNquLUH9LV7r4HhQfY2d3ZLK8EpfVz7lsuHL8MOVAwdO3g6ZT8VEJFsY8D5KPLfGTV4JoAgUm+NqgHOw5ldTW2YPQVMhFoCXenjVYdCN3D2Ehi7Ae/ylfuhWgwHvWdGxfTlkQwK4+hNa/bY40ne5kezOKh7zgQTJSE032e124l4EljhsGbUreDr7fp+85wWBNG7s1DiUbftkj+YHp+QqIbZgTN0qj1eeD5O5PqQtnhgFTgJVOEqTn7O/wMvJAv3oDZUvAbZMZvu5h334vvuP9Fia6TSKWZtxcdBV4lL2zDnJYynWLUVTeg9WTU8Jenjll0VWWkq6kpLuxRshuK3z3uqhbhr4QsFT3KoN/gTUCG7ucflT45NwDlnTDNCRvzsS8Ru01Ymsy8M7oxHyNQfA0g4bfO0CJ7vu0PvUHIqC8+7q+g2VfG26fGi2G0wr78BTGfe8+lNfH3dcohZ9g40S7HVFTkQKlxck9rk7sx99D+xyCt5kHRI5++qMe8D3pk4nPBd57fHxdY16Crs3obp71VH5ubZDzPMzeyAWO9XkiFbtI8kLjB/YUWRutyyew1IS1HWb1eNvwRMDuBwGVvuvVUjVi3TQhTrv6b737aOY7aA62khXfMp7UbYDasKjh7XO2mE1dds7GIx0bqnDbX/grecFfL+KlZUacw8qq0lE5uZEvyZumdEt+NEsdkrqAPXQYGt2qsDdTJ4nDiZQtW2RHHQ28j0154KTIfYswowPbukdedkSGva72J70+NxoLoQXfxVKSp5ilc/Cw/PEvhedSGOmDPUaNqKarE2E8OG6/1XfuVCejaaY8HdkilBrTMUhmZjGx5a4qxWR5cZnage9FpTcyNVZvmbp0PO/AmUFvRd2BRUOo5xmqdcVjByjr3R3NXtyDq6fZguyqpm/OE/yqL2/ylY/loMJzLtvbbFhFVTsYZv66lkqJomkG9txU3MSgY0fzRJ/4yg0T7MOQm+OKsQZOMw5OCg+HsGEa0/J9tgr2T11e15BXPcbnjE+kfyzg9C4QD/14xXx0N6HskEvKo/7qRoONpGkBcz71yLGbbTukhxWGjeS/RvPuqvD6oz2FKIOlYWt2Jc6rZ3d1jhu7fLVD7EEUToNU15S3cYR1EY0fRkltpSaOcy5QlvdeVPtf+b496wgpHDXoAee3LhdW3oyZ4iU7X5eV94hp7+6YzOGFmcL9VxXFUGU0BTbTLdr1y87Xqw02DH6c4o+kjHReyMmVj0WtlrDPoiH0DXQmyqO0ToFeeWM8udRgVmgUEcpjnWw30Z02XfQ+GPuhZrtD5BpPCqPprspLss7zBfpji6uO2RuvYQfN81bj2fqzDWcb8Z2hix8tEul6TgCdU5nBXhdYuaEw4ub9mcVSCLnoIXOncKcbveSucaCSjp7xAmNt/+P3LdPsIbbYXwA2BtrV2K1Vb0utHgPvzyre9YHe3+TTUD3FG0YoszceOFoebYGYdj0gCb+ojJz010e+yj230WnJMU7TxIWZqkN0c5gkMW83If9UtlVy62KhAjHw7HJwcHLMockLq273XqDCh8zfS/UsyVbneDWzS5acfGiCSLwz5YjzTl1PGsdeHGY9XNadbXUuLW7B8DZ9MT57yti4N53sleVP6kktL158OIGenuH/fkWlcOvnorI/kp2Qn+FHlH8uKiWj+VQkOUpVJW4/7kmlSbpFeOH7aWxO1oPSVREsgnRUW/UVr14lNV8bCxdNwZBm6aJU41F8CM+nSVUpO/kMGAq3MQoDXIwOFr9aVcYiKrmc8LrITSgwPrD48knfUy2R/UWuPxL7C8ylom5LdAApILiqcx1z23BmWmDlALnjZmAZ07JYrf6aLeZtNpdmTdUJrAeHg5KAjPR2bU3MfqcYzsL4ssgHo6yMBgXb0Imr6u28pJGbRM2OSwaJjRIOlUG0t0eBrQuO3Kl7Vl8lOvtGfZtsTdkQUF6vADt2GBkERrcchfMGw98w06RWGVJnBHW7aAgXhrfr6BeGMabPWab3fY6UWrKye8kHI2N53gFu426vwYGcwOEwms860XCRmyMiQJeYmxRsPWuNWSdbHaCo6kDhe8GFC7DFzXkD5PDgjCblQRxaaCSsGJbuREk1CuBpCg7NH/UVsJZNBKT3pcgvpo70GNM2d/QEpnI5TpktFUdIbkIw0IIvCX/ThFkQEZpkQT/kqSqjng5Q+RbfNS4DB8jgt01jGmeRpzvLGSO9g3Fb+l4DWhZt2zARktJ/i8O1aPBOFVk6LhwUB2IIzU0B/VxO960x3q+wTU+HVVBlS0oBxg7wZd82d7SKBw+FFlf1YqaYkphm/6Fnj7CsYfWIqFzeIDksDrnBOC1gITHtmT+hYhVVMUhONnk9p3sjZPYxJfyiwY5SaojLraadw4Ph4PP4MDINYov/HmlX3vClg9GLDiaF3DBykrdc5QzHL+hKaL5q11BR6lCxATIbNGEny12vYfFIFoppg2KadmOFnaqK4sLgzkfDOa1L4aprKuJwgh6uT6S63wvaDHdk9wbgyqeXSeuvflez/WGUlf4nZ2a/LL1N1ct7RVqAC2sdINcdiRVFztcARzG3oYKGc8jrk/hL4YBNrMAC/NkCwPBjcnhCh62+3Jmpwtnx/XuNuo77Tq8UzjWQRvT6TmaN2aO2c7MfGK43e+kFXkTjLHzdtnNzu4xyzmXES1EZkuCC+n2x8qdqZ/QrFlT4eGgImsqyugZTSDczeGu9yC7gbUu/Ur7/aooeXBn8NFk0/aI9y+AxDwRlSW9HP+TWIFewcdcM28mtJoM1DyYTPjGNe3Jcmnn+2OtomXrPKeRC47ERoOg/iVrq7zTcHBMtvSinf6YERSVXFE7YQxeGuhT+xMgJcqHro/xSrHNzRG2R8mM0blSaQLYp6U0DhyAfygD+FlXYTu7YPO15qd258VwjkPoO0uYxZtb+I0I3Ekhtx6vFHehb8mZrK+NmaUl/1hpR0P1XneeeHjqgKv3EdCpn0fttcBg2rXHaA5vYQiKJcPoLItAGVWJN0FOGFJfZi5gN1666tlsSlPZykX/X94txpMeyoCvVknk/24iwHg1zZuDVHdMeNjPGaKyNr0XXLqeP8n5V63H0JNkWW3lB8qK5xMqTq0RD0MU9r/MGUIicww97elCpuFIDREDOlG+iGvqVobryHSCwpswkEDl7Zxh+C89rHWelKOTgRSMm9lTmmah3S2E7ZDt5ob6/vMjZyjm+Y1mPyaxi74j3l6qmTcFRTtuQ4RBhvriqDLkikEjctJYYbLc/EyEajFboTaSLcNXf31pZo36PJW+AeuJN5hVDRc1Vq/2DvW+TUQZzKhJWCn+cChvOWofynRfoG9ROjYrS74LkdqQH7kk9DZ2LkxN0sMXbVg3B7qHHVGkF60XkY+uYKEYdbs/Vgqnh9zLvsR9sMFW3rZaZjZtxscMDZDJbBaVwR2ay3S8VnK3cdWLQqgYlGnp+yqT6hX3QcZVIsRQOn67/YeQWls8IWigr9absT8IOY/F4AaMXYbCg9iTkLzfMZfQdTs7WWGKyuJhX1Z9ix4wsXMMssS9eJWIazAx4Mt0vI2RqMXnhDLPe4yIjZXYGyqipWG7TchfhgLcjkXvuofghCBFmgVpDuLiS/v2XWaEP6jn1WM3kwIxeefm8+8tIWvFUyAfQHpyjzGMOydc1qMxAiiQ76TQll7UWz3HJQ7SWGeiFBbyWXJ/ltXFat+GxSJJ0+/x3Ly/6Xyq4OeUjS39d+ds0Ka7HxGBQMGl68aFF26gt7GUpbPA9yJjsqhnU+A2GfUYwI+S+LM47VBt+O34J0QNSmhL+uau2ApB57h3ckYdkV1tNIulxX3ticQr7gSJet+dfTvyDx1mKdhGK+4euH114k+pNgJUsAFpPv15PXuu/p/b6P+y4bQ7ImzxZ8pYIEpxnbhwWbr8uIPhRbbz9f25D8/dTm4Y3+skb2+Yios+Jn2AInAN71/jvqv05fmHb7aLfO5f9fPXn9Y0JFZOwJAV1sPZa/JJJFwCqOkClQkcvSUG4TNnw311sZWd9ro1uevqWR408zEBKhE3mfjS1pIcJynb54rnPOaeZJHs8VK9rYQRwnpQV8pmcru6WEp+O+otRtwySEsLj40/796sMRS2lTTe8f5zU3tKgrafObyOK2zypB6OJiXUWhMHcGpQUFAeYvI4cy4noLycFFcDZA2QxQfYxpiNpvY8AwbRFldWvnWTYwez4MEjBoaKAwbkrAne2Oh4hgT/ZWxixeK6I2XatZQ3stop9pa11HKcRJtNaUxgqBA82QsbChkn7eq209VzdbFx/CTkgSXH7ljx1aSychaHLBc8Ed5YCKVlTykq7Ntb7d5u+36gHq5r7oV4jDjcWHnuPveF9ZNKs0KzyVZ5dy4Y9YoHEfctjVEFRnipRb7Xk0ZyUg87/GIb6EEvEKGoRiMjLTfiJsZnDFmiem53o51dJRSGzfAT6KejcaRZSBT2+vZjsg+QRk8z1SW9mA/1KEnV2tii5BrVCf50hf5dAv2uyu1Jv4+SFWGsze+daArSTUd4McsZr2Znm+0Zc5KzhdTUo5vb2pexzqm20jRD2FRnMQZA7uBzV7x3XlkOxws6zqEHI9B12OH9U1wxuk4vuX6JcwJT41G0lYfGMDVDDi19ZdvzI/ifcYuOM25Nd88o1MWOUrbrlwAYbECB57iW5/E/vdz9oktKltHwMUZT12+IGrPCDF+y4HV0qWsEMok1q2Z8BqxmwtK2MoebmJyEVn+QmxmEPBktymJFIjs+k/oqApF+uG6LwZPGkz7fEMuoD935ehODc0xDtvs9E+/T/7nABWbsM6qlJ3kqFNTzMih6L81MNtGUwVEMgdszxt+vCfh4gC7FZM9cI04UAxITLFdqFTLGmnLkFDTFUGUxw7DO6y+HlBwUwlwVx0XrJ5oSRgx34dQjbLqW8jUoUy+1T2GvIFD1lNF2Iy0L5da1K1hTJJWX6Wl8uKmgqr4F14XFd6gLH+dIOBiRO0nUgLmnoP5xicirY29ZjDFz4ldz54ufZ4mVF9nGV2/5iitq92NpC9HVPwJVdRmivhir2YfV526vrWsE9srqdJZdXGxikqpwFDSqvjqPk+iXa7r8PpvOOdAJjafWayxV7TgmrdzvgsjQ1WG//arQri5fQ/Cw907lppwULUCXBgqhjBwjznRedTCzqvW2NsiQEL65nbiKf9nLMHaLXL0llupRdDhlcJ9Ky/rkTPi2bIfZith6v/P16MxD7lwbu+W+/l0yAUOeJ5AHSO4uWt+jzTDWOStDUR7PbSKp0Na56d6JOPSHFZHDdVWR5Q/TntaWjGdg4IFWIjJVGE+FOS7IFyZisvP8syP9V9Gp6c9pQ3bVLOD68v72IELwmcH2rYzE9S29tCiU52miY6XgzmmTBzGPWX/88z7YPbakBAsZS0DY3el3kicE6tw82lf493m3OvsepaULLlhHWOhHTceagXDI/ud7NCUKBsKzq/FkX5EZ/9stpUpCxQOpAykKdPiOp80GnTEt+ETV3vVfETb0c3P1dqZyZVY8w+otx1+N/JDMbq1yDVTDzWX10T8Ip7O+RB+rBeok4c3wsXiJcj4seUyNWiBLvWeQ+/CWo//xdei9V0h6UGazXuU6Ekf58iuDfbzjT3tyatL7h7B1+XMGdaN9aqZg/0sj4HY5mSrBPwnbt30bWtXRZwdTQW+vwTzk/ptYJLZOCSEUnVzV5BNolJYgDyw2h7GCQGWXBMkV2zdtq9XV8eDx4IKU79LvFXjbs17erZTAZBuUM++wN8D98rzH1Hpk20kaSBTgbOODXXF2TxDSYH5paQMHTN4hS/sLGOQ6fNkbbyBl2GXBvIdJvctAY1wvSXCH0Teg/mpL/6rDw1VyEN0HZwyIS0XsTb0fXirz4kzz0bujzDokOuuQ5h3b55bYhSxIz6t+ZX8eGbDXlWxtV3U31UbM1KUolQiAAjVJhMWOR3Xn5JtAyh3kRyZ7SNyIUUwH1aCsZmmjLp9LnG7oj2fKCiGnny5mEwk3zXxYNlvRPcXccTX1uhXC6qx9umPdyW/jUfUdufvXhdsUksgt5jbtU5ZrqZceLUVaOP2f6jXNTfpQlYKKvXFG81qcfhiqxwdNo3X1olR7s76Yyd8uYInYPm3k1cKce3PR+CtJBj0W7BSirGtjiCxRXDquSDgkYzn+K/FPkv5fI0oNmkCZtKVQiDyQWZpeKFzDGFwyxpWupJlTKHcnRL5PPFKq7GCqAjwMcjI+6Q1NrYbxzGRMPzX3UUhhioVYngaCNgy3Tz554gORvB0ZXviMYuXTRSbiVPadBOqj8Z/WaqeAAB6F6peFfNcePcf6yvcdFZp8yJ2FRG5vSHAhg+IAUtyNQGTUsrcj5/Pynmzt5K4xSOMKfFGDI/LE8HHbNS9OP5TlHIAzMZahfbAo6xqs7CpUROWWFdDUX40e1bIoPX9hmIbeJBXKZTQQelqyMhHpJKF22+Ou2lDltnBWauj1DyS5SZQP62l1gKF9AbBs175+cW9lkA/XM7LHZzldFhiYpzUCzv9sUr5KaSC39QoPoOPvqQ7cyMZROiqac2GfEWgYHX9qfieA8JkX4srZS/ekrM62bBi+2Z4L16vqzNuC86z2jXxDZXRmix38ZrCdUxeOYsqOOoUn3/2K81q4pXrlnmFnVU8de19Rc5lZVUkckRUQbFUcASjv/7oIoe1G0iFtfxbanfCLfkST/08CVdhvBXDt/XaIkNql6zBI9nANmcTdbsoxiOpMC/aONLFg7fgasmLbDPUhkexFNizL+tKjCP1sx/i+ERQkQwsgDkQfOhwb1n6F35QUO95ipeziz4pl7hvMTjTof+zKP1kkuNvMtcfF7lGX/HEbkGhS+A/tIbcd8mlMWFW2Lni8wrZHb0B1WlcbU6/ZZeAFGZAy4XVNqROe+Icc4G+A/lNDPYKLFUcPha9j1V26zglws65fM9++OVN39p6TgbtGIbwSNvZd+OGmLEcsuknpdnIyGsQKsbVKItJ18bF1SEg7sSeHMj5eXOeoE9Au8iwj0k8qoMLzzwSJEE0gcbojC2hp8MyxmNtk/mFqY9HkctjgWLup7KBNd+JOD/hT5p8j/HJH7BeAL4sB64j1VBNg5jS3kExSUz7JZH45+UScOabjb2+uvl/wbvnjG1xShHImi+tWXJXoyTTO9qF61matem6dfnRHZLexqCYr+L+njpWn3Q9vPXW8xrXn2YDmRbcD68At9/Kq5HZyxTL5rqj13YwAIjmUETzZ7w1w+ezFwaqMk9p4MkTVgPtWfzf5G61Oga1rzSkOnubKmqb4uuFfrYb/SSats1msoywwqPjTVwHLVDmFGyJ9Q/pugXGyogat1UVVRfJqUxOphhgwDkrEu0XG0+RcAS3uWweksa1a0aPR5h2+lRMGh+tFgSMmkkFxix4+uK07UzxHcCb2Dg2iBflEjD8Eyku+XaEE9WNuDZdNY5TlC1lqDOb5E+VC+tr9csZUharHtQPld4B1RSSXQRg3+lwvOay2q5NyFrM2YmeBNT18ckR+TtnAmhiZufx6st7xhzhXt6rtCEOy93GCBUHYbVct2Slyz34xMAaH6o6xzo88p75NwtQpQemdE5LoA1+evKariYIm4d3DeDf3MLxzV4xMHHOD1G8F6rDEBeqR/3WxFm6efWmZ6qdfIwXatjaPeIDF+Jlm4ErfJYGExD9dd5RzqmKr0V/sf81CJdoLyWk4Ldxscja9iyK9fK5eB0rSEWf4+bdjC9D/oiQUk3pS/5/7KWzu0w8F2ts1Vop7Y9Z1jra9gjSg0beHsnvtzixNdW0RRR146Dv9Emkk6grRAZ6XhjqjKMkFN4VFeV3s1xVVVx/9byyhlxpeD27IZMntmNow9zXAq9j4gNG03qynPIVebgh67ChsVVUWrWoc7vmOyDvWcGhMza386/zfITgOZCKUIui39iOjMiNKwfxqzsSdoM5ImMtZ5EfXY6R9wuursZsvEr5c7/YXFS2CenBAZwW5DRKW36Jnbihp7x2+bRcwyN0UZ68hWfZjL8bH/pyhyVbg9czsTY0c64hvydT3brMUkM8iwkNwj2j7TgmWqtLE4UbnevkGUNJOMKyks8kQG2lGD1pQ57mIhPdt9lsIF2KprRZAAmT9ABkloVP0z+d+uOhvwUZwsQH/jH0K7Z4AszH5duV1y3RMcwmQ4yUlNGCvj5lYwNVuIMmJGpTqTQbJ0IIiprOL1kqS1oKSq9yKaUOwD7wAA346LNK+O2wB+1vfDOSxHcfbGh19Kz4hTNmz7/8MFXGQsQM9Asjz81rJOI4QXjnyBwpYiYwhqDZgY9Sp+lailTclnwAJuEJPkw9KcpmR8GZEhcZqEZ6iETWTTifuyurNU2kXayVWtYcBxleio1dd/7zy66uwfLHcRANrVoC18p0bIVEilK0bbejAMAkFLJKq9Aqb68waWhV+VP1FR/6DNJkZBkTFX1AB428w4oHD2OK+S78tyCQOc08K/tALfPEA+bWO8CmWCVy2FxX84OTaAQqdt/9L7tmUyMFqdEiJg1kD7tCu5NlV+7S5fOi57ANZQFxBdT7TQh707zWPGwSLveee2QF1HkwMtNwu5Ook6R/9AfdhYhqHtnzPHn1D+S6A4aQpMSARATCb80IGY/D/xfZA/Vfyp4t9fhVC7D0ROlhgbo7Kn7fTwkzd6FtJhNR8Ff+O3d5CZWrTaf+8/hDVrV2Tz+dGgLRN+r7+kvMJo2qtx/8/v8f2fX/FrIKsa/pNe8Tunw1INW1OJYk9APJpBHMkoRKpH0Cgz3BsBFWpjVBARbcr8gP5Nlreo7Wq9wecgi2fFV1tpoVxaz8v3U4+2MaEx5q2Hwjx5FiDC+DLIo4QWC/Twk3aB+xBrfB1fXaoHHK2vuilBzuEVsO+WGc3UGf9R/RahfnvyADyOhhpQZizOJpF7EzJcXtbMOC0mMR/Kqo2FH4n1m295SQm6q3R0qo52lYtqDTDpAGwf3qbM8WgydIAO8bF1fVf0YRasZjEUWp/kayqnm60bUepWFIHWq+rUZ8hqOOIqYePGDqSyi0n8caeUo31FGAURQFDFF8iZAMQGYrTvz3pqXxpGFo0dGq4c2Vn6GDbwkugDAn2UL0sFmIhOZW7bzD/rK1knCiSwBaErI8QbGcKNQzEQcsjmMThH58PpxpScNhbB8TCN5fW8OWWQVRrFAiN/HSD/NMFGQWxPlMQfdZFdnL5wltcpZWSjZyNwwLddbIISmpR1337JHWRtYvBVhaJKtFkL26yezbIsdl21llgZbc061FEUPgrvu/VmZ63CAk0yaRVWlLiuSgLVg7iyJv6bjIXf4HgFlow4hNalfy+WDm1rQTdi3ZkLdV62pmFf5TPkifeimCVnMk0aWDxpOB2+sgzWe6SqeuP7Lr0Al8Q10y0Hxe+GWJsdooibAq0NfEphJHYFepsLroUbSg89Br6HEzZlhccrM9eLhsWhB6P6O2RA5sI5ctQza9YPVjs9klge4pPAvDbsVzrjzwa3jt/P6WB40PgaN7wdTIZHaaz2+9lsICsVOf/U9pBb9sXYLjb0oCppJioeqB5lhel9VOHjF87pi+571pIHG/QEgh2ZZNEzOS2Q/X2juj+65IzJK0Ie8hNFyITlKHOQcWO0fIZO5LHEqJOVXmJ6UJuFYzp1Y0E/HLLJQ1Uy96Lhkf4Goz6u0Wke2iMKNKapywoO4LVu3MaBMNnHVTFZLRnvyPLH9xfx9ohXU8My3iE+Q79QpeRVDrFwjm40qQa7q7qFr3KR277IexgLRESKk2nPelJr1Y8P8GXWBdBmxH0Za/hXpTx8GLR7EoWxzjGn6AUjKtFtc6OzACkf8rFhhfw2BuO/smY9Tx1VMx8HJo4Wsn597ixA6Efn5y7s4mQJw9PcZuzwmy+RXI89f1t9iMnka8PvGk0TfheRXBNOC9Y9ZsjTYHGohV+i1YuGt6YRroSXZfKWCDpWrF0uMQdpeZ/d8W2ioo1w8zctY1tApbmbytErP7fGVO3F3Jphz/OMHZepc3WS7Adwm9ZGB0ev8KxmcvUmVLbcNx2H8sfUrPoJ3J4aGZDag4sODqjnGBhsDUNRtydx31gfgFUAZlME+bGutB4DSzAohviKEMh4UqV121N6NsdHTYhw67o8oQt/RFX9oLbPZJTXTXCfnXQmB/qwJRehohZVr0uPm3rRqTYLfC3/RKVlSFWMYCco/a7pmVwSbIeEjcp4Fd/we0VqxEMZmMC/OaGXX+j8MDI0kNZW1esDbT5yTYRvYbr+ZFJTprCuZ4tIIjcR91BPt5KxxIzrT/Bn7xkMD1L7d6vgrVLHLtR2P2Ji3SkRtjdj9EpOPFYhwg5qN64wt8CfIZfCEhZ0XF7WF1Il7ccz4TuqkoC5rbdJrQfKGlg5cltcs9vaq1aitT0/KisZysqOJLgVUKBRAtkhd0aMJjRI8oitDGpVTED2MVseJu20P6U3mvtEUBZF1KXcOiRU+Wdih+DdYuUnuwOCuRIPxCj3qsoi+VQS7LNITiUZ6Fx63lfnoXIcUb/Wp5/zOYeSfbjCUbIxLa4qt2AsvpksRLZvSw2zDYhxb89UxcDjCCTJOmm9vCfc7qJBG//kD5tLgrZAIuW3gYTjKscUhIWGmVSHSD1sYirjLRZoRlldH5SmKSP62Ag547AaqZkQN91THPa0ONob+PLRZ/0eQEdfuynt/svEe6hGnoQoebde5Duach5YvhZl8E2tv7+5rGrbB6vHrOqCY6fQ/QcbZaaj7IgUckOpjMknWPUft0qNN9GpLS7h8lV0d0aSZmqNe4T81Xo7IvcZJSpUR6f9B7VPxPGev+6cf1ayD4RMIZydKF6JPY9oqLi2LcSwHQVZreQAj0w88gMl8axXO3avNpghlOUNkBfOYhNCrU/Eh6/1tz/ur5k7X/xA+AVj/NWZOQ+4l6LOXHryGb96jAkFawew2SG8xXT0/iem090+2zrA2QD/qu7az6qEnYgZ547/7ivVojC84TVyB+GxjNlQLKqorb0SUAU+iTGFfnNPxBYI1m5RyNe2zBSo6k1Jgceefz1e/VhXTMJ9f6cJIA5DF6HfHEcYOei3AS6tTHDd7RaJtbVNHo7jJWgefv356h0wsDwTYVD7EfIiZq87xzsJuaqNfov4VWUia2wqI6uO07cMbkaZo+JFiiBcsC0rkq7c9DuKIH04XaGn8vQjiEdBIg8shF6hZHPJ45YokaUnIDeHhzi4YJ1LhLYYxbraW21rvnLhgUFH3vjZW+vocJQP/RQPhfzKrO6Nd+/LwKADwZJ2kN94oWIbs76qNzh463IUeuXVqG/a+Cd+i56Uhd80RKpya4BNGfZqfyYcXfTyIz0OgHTdGXH2QUthTDTbwBMldkOF+/BKAgfT/aAhPzppvWYePOPzUtcdMZZ1pwnOPtOv5Z6jLGuG/E0YVXioL1cGEnf6WGSwUuysmoeIm9Kyd/LVuY9ZrzRhxJStjFf6M9X1pbKgbpUveFqkNKAsDNaVI5gRiBoN18BzH7NqSCWxgOQT/Jwh6UC6Cm0zrZvcOTOJvyjOsWqXPwLdRR6fOfVcBl/E2ni3ZwChEWj6zKOUY+CgeI/jW3vQYG2CCmxvI7Ii7oXEwVaZVgegqlf+yJATyN0DyDiYr2rhpzNisl6EC7TdU/FqlccrvqqGIdOnQmIG1OEJDzFU+qTbgMAcqhGbrcy+pRslxpUnjFYT3HAQ7uDQ/u0Yca+Ojt1KhiKfcQzKifiuDU/W1CNtVFUjNZ1xJasiXMB0UIa5wKWdQU31GFUtxruJy51gKCNgXhsL6gEqN90qoG6ojD7yWe5XxG8oB4DfRxLdZICpcoWeRKxpU5I0Ql0LBwDeaqj6SRzsJ98IDCm2Xi1/Dy5ODHFt9hfZlc975SdbAHyMGWaffhS7hexO8A29r0hG/fzbDAl9SoI+uYBK1OzfhL31ZCjahGpWrUbaRmqV8MZuhIdrPDdau2FQHoZs91zqg8xTVPXW+n/di0v8LCMqrCVCbM1ydefjftiM/Y5PV4bK+zEHBeC+x/ea1nuQM3rqcbZtMWpkn7hXU6a1C5cDe+imvxVoDQSISzSPUYDZUIhrLwnkH4YpTzZU/GZ2DNJ7o3Z2+zyc4R18qZ9ry1lq/+c60OhVOasDaHwSB9BvUStesKiwggp4/xWLt7XXlzZ1KN4EplLu/y7oSTZDtPiriHYcApwzQ+cpyYTEB9JofY723R9XX+zsq5DB7Rh1e3hD1zKlPTBirn6YD0iYkJfXBq8eDafDIzEHtpAnPOFRv80ocx2d8eXFaaDpEJxbI71uYCckGv0Y06eBoUpgCKwLicNBxNxNspvNWYGPwzX1+LkI3fCJT/4V3JTHjpHM6j1GD/E/CGAyLAJ8yRw4AmphmcVB400MVVOHSFNAuz1ZoCm6I3dosmt/ClMO2fzdBlX2EOaraYwIwrwLuWZq7W+6/Jjto4rRbsz0JMubgwoZw5hbdRZPjml/GSjSUMNU2h/SqUCK+/jEsmztT+bYhYyoyIp+Kd3TZZbmK6n0AoRWj5Ch0zZLtLd0v5OjwsVwne/nJ4dbF9SDFbL1sLZyCNv3+Xd1nOoQ8hey9SwYklKRik/3w1ZrDp8IGZkYkQC38vNh3YaBFResR25t1CpzcnDZW7j7xE//C1BLAwQUAAIACAAnTEtJ2YYwTUwAAABqAAAAGwAAAHVuaXZlcnNhbC91bml2ZXJzYWwucG5nLnhtbLOxr8jNUShLLSrOzM+zVTLUM1Cyt+PlsikoSi3LTC1XqACKGekZQICSQqWtkgkStzwzpSTDVsncyAAhlpGamZ5RYqtkaoIQ1AcaCQBQSwECAAAUAAIACAAmTEtJFQ6tKGQEAAAHEQAAHQAAAAAAAAABAAAAAAAAAAAAdW5pdmVyc2FsL2NvbW1vbl9tZXNzYWdlcy5sbmdQSwECAAAUAAIACAAmTEtJreB1iFQEAABzEwAAJwAAAAAAAAABAAAAAACfBAAAdW5pdmVyc2FsL2ZsYXNoX3B1Ymxpc2hpbmdfc2V0dGluZ3MueG1sUEsBAgAAFAACAAgAJkxLScZikDS2AgAAWwoAACEAAAAAAAAAAQAAAAAAOAkAAHVuaXZlcnNhbC9mbGFzaF9za2luX3NldHRpbmdzLnhtbFBLAQIAABQAAgAIACZMS0nRKt9lPwQAAAQTAAAmAAAAAAAAAAEAAAAAAC0MAAB1bml2ZXJzYWwvaHRtbF9wdWJsaXNoaW5nX3NldHRpbmdzLnhtbFBLAQIAABQAAgAIACZMS0lkAOA1kAEAABUGAAAfAAAAAAAAAAEAAAAAALAQAAB1bml2ZXJzYWwvaHRtbF9za2luX3NldHRpbmdzLmpzUEsBAgAAFAACAAgAJkxLST08L9HBAAAA5QEAABoAAAAAAAAAAQAAAAAAfRIAAHVuaXZlcnNhbC9pMThuX3ByZXNldHMueG1sUEsBAgAAFAACAAgAJkxLSZQTsyJpAAAAbgAAABwAAAAAAAAAAQAAAAAAdhMAAHVuaXZlcnNhbC9sb2NhbF9zZXR0aW5ncy54bWxQSwECAAAUAAIACABPlJVHqQHEdvsCAACwCAAAFAAAAAAAAAABAAAAAAAZFAAAdW5pdmVyc2FsL3BsYXllci54bWxQSwECAAAUAAIACAAmTEtJNdvZrWgBAADzAgAAKQAAAAAAAAABAAAAAABGFwAAdW5pdmVyc2FsL3NraW5fY3VzdG9taXphdGlvbl9zZXR0aW5ncy54bWxQSwECAAAUAAIACAAnTEtJLaZl51otAADBSAAAFwAAAAAAAAAAAAAAAAD1GAAAdW5pdmVyc2FsL3VuaXZlcnNhbC5wbmdQSwECAAAUAAIACAAnTEtJ2YYwTUwAAABqAAAAGwAAAAAAAAABAAAAAACERgAAdW5pdmVyc2FsL3VuaXZlcnNhbC5wbmcueG1sUEsFBgAAAAALAAsASQMAAAlHAAAAAA=="/>
  <p:tag name="ISPRING_ULTRA_SCORM_COURSE_ID" val="957453AA-861A-4738-B9EA-EA61E32120D8"/>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HxL40xCAmVfAgUAAJkTAAAdAAAAdW5pdmVyc2FsL2NvbW1vbl9tZXNzYWdlcy5sbmetWG2L2zgQ/l7ofxCGwh30tu1BSzl2UxRbm5h17NRSNu29YFRbm4jaVuqX7OY+3a+5H3a/5EaykyZ9wfZuIQmWnHlmpJl5ZqTzN3dZiraiKKXKL6wXZ88tJPJYJTJfXVgLdvnLawuVFc8TnqpcXFi5stCb0eNH5ynPVzVfCXh+/Aih80yUJQzLkR59HiOZXFjzcWQHszn230deMAmisTuxRrbKNjzfIU+t1J/FT7++en334uWrn8+ftZJ9gOgMe94pFDJIL5/3APJZGHgRoBEv8sk7Zo307zC5YME81yfWqH0YJj0PybU10r+dcoswJD6LqOc6JHJp5AfM7IVHGHGs0XtVozXfClQptJXiFlVrAZ6sZCFQmcrEvIgVTOS16FLmBDPs+lFIKAtdm7mBb42oKordUwPL62qtClBXokSW/EMqEqMTYsa83xSiBNW8gphC8KnWEv6pMi7zs27VS98LsBPh+TyaEUrxBDaXHRYFSCfwt7Jaw7tEqKeg4jZPFU/QTSEAMKCIbzapjJt/SroptIXzlO86rQjx0vUnEQsCj0bEd/Yz1ojkCXIKrhc7ECXElIQAUPBSFPeQjUysG3GE03QYwtSdTD34Mm3CVK7WKXyroXbMCUTCXORdUhCpJIQYp3QZhI7eNFCFONrwsrxVRXISpcf+7AJ2fTuARLDZETjTGHtgiA8J/FUUIq66wcBKbOK7zStYKgRgxAwZ6JTK6rKCtMk2qaiEsVbqpfDYhNQHcaMgv1LBt03sg3aTbJ1h7uGFb0+jMfPhcUzArx6v83jdUw6S85v5cZwNNYTJccx32tSiRePgHbALkGEwRCK4Ag68GiLxnlDYZEK7ZHx87U6w8RLw3p6U9qQXc80x6Q7xOAY5HU1bqeoSZvSWADUZj5Rnw9RQ8nYBUexi7zvc2qBCOJjRSm4F2FEkouhUBHRvE0cn1duF+3t0iV2PON8IPb5DuaoQT7Y8jwUEW8y1T3fwLpGJeafD3uj/VMu/Ea9aqn/SVgnfIe+eDLXnpLB8JyN4VYlsU3Wp1hvWmn8fK3SKf9eEPku/n35qEx+HbvBjPFPKrE6bCvRg/xwsG+qjTiMeuFP9vfWjLaFNqRm7QFhjqfpLEGhxdDmFriTtLzXVhhplU7C8v5zrX4LMvKl0UArd/GaArX7QAvgK3ReDTsErxnIKzVEGdau/7DWs+sT8a11i+ssvyZi6DOrUUnwoZdWp2TBA74psCOD+pfioyz0pT8xlHpjsA+Cq7SBLlMoM7E96YC5mZL8DTVE5WclS1WliCCOVH01hgb2tM/F1/3xTqMzMprzcJ0xT2N48xIpmcWGjdD6gAzvkfG//HKX8/b1ECQ6h8bGxb+tuydb8kPYUgvTRW+Exum+2II8yXsVrKOA3qs6TnkDNoc0hlxjA2jVTwYt4/d8///bE+MKSZha1s78NAtFtIDAvOYD94atKlH8NBtErOWDQ5rQo7qpOIIbHpwaYQR+p9rS8l+t5eGYuhPMPOZXypi5mKoOps269kC2t9zFj2J7OIKGoyR9VF9B3DkGY4fAKSNGcqKzRjBcfgVGZUukgFLPVOpKrYdo/X1jUVSpzMUT2YfVML5i58wg7jrm9gSyGw/nHpuAncDqM22ucVK16g9lT7ANhf4EnElkNBQwJOdzO6BsIc9r3FNdXYT3S29TIPR0C4zTjz3yz/bpkHkaluUQ7f3Z0p/Y/UEsDBBQAAgAIAHxL40w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fEvjTOTteuGYBAAAZhUAACcAAAB1bml2ZXJzYWwvZmxhc2hfcHVibGlzaGluZ19zZXR0aW5ncy54bWzlWO9u2zYQ/+6nIDT0Y60kbdI0kB14jowYdWzPUtoGwxDQEm1xoUiNpOy6n/Y0e7A9yY6So9iJk9BZPawbjMARefe74/358Szv9EvK0IxIRQVvOPv1PQcRHomY8mnDuQw7r48dpDTmMWaCk4bDhYNOmzUvy8eMqiQgWoOoQgDD1UmmG06idXbiuvP5vE5VJs2uYLkGfFWPROpmkijCNZFuxvACvvQiI8pZIlgAwF8q+FKtWash5JVIFyLOGUE0Bs85NYfCrMOwShy3FBvj6GYqRc7jtmBCIjkdN5wfjlvmcytTQp3RlHATE9WERbOsT3AcU+MFZgH9SlBC6DQBd/f33jpoTmOdNJw3ewcGB+TdhzgFenl4bHDaAqLA9dJASjSOscblY2lRky9a3S6US/GC45RGIewgE4GGcxZeB73umX/dH4R+cH0eXvRKH7ZQCv3P4RZKYTfs+dvI28K3BxfDVv/q+pP/Y9AN7UycXw39Ua/b/3AdDga9sDu804IsrAXRc9ej7EE2RC4jUgXZ00mejjmmDCr7XugV0dAbDMspCUWHQuonmCnioF8zMv0px4zqhSkHaKEbQrKWykikRybVDUfLnDh3cCUgOAb5rwrp8H1VR++O147ultbvjrXRSw8aI8N80RNT8Q+7vn94VPl+cHT0tPOb3PSw1jhKoFngPIVvnru6dCtGDXHgSNMZtCK5d8pJzliQZ5mQumm8LkyvLlYuPALjTQRfy7p5RmPB4ipgJB2TuI9TssIxwQ3lHZDcd9AE6pNBKAcZ4SjAHHiNaghvVAGofKw01QWfdZbSLUkxQ4AHxEvQRfAg3FGCpVoryCqzhkui5s99oYn6pQx2ufSoaMAoWDFtYSXv8xidSTwHHrYRHxJuI3YOhcNM8RBp5YTEagtJ1GLMRvgCyxsiUSgEUzbyn0TOYrQQOWL0BmIoEDBInsJ/CUGr3I4mUqTFKtw/Gqki5DNK5iQ+tTF0BSbSHDRNszCiSwu/5fQrGpOJkIBL8AxSAutUlfj1rYAzrNQdKL718VXJ2N3+mf/5lTkgjmeYR1uCQ+uSNNM7wccLxIW+1YNwRDiHjJukxDQu9mzOVn95Gir2gDx/o2ys4Sua5gx/S/gqICvQO0z5bqxsk/hnPbA2m+BZ0eimeQtoaHEKKSkxYSMC5qd8edtYAEaYI8HZAuEIBg9laGNGRa5gpSSIElq93MNSH8q0eJrCLQUWZUykFeTe/sGbt4dH747fn9TdP3//4/WTSsuRbMiwMVfOZO1H50Q7rXvT4jNKT8yMz2g+MTk+0O0ImZoSjx+4u3mCtlDv9kN/1GqH3Y/d8GoDQBH3hze/55qpZPOQUsxq/9YZJfBbo/Y5GvnBZS8MTmxqsS+g7XWUQDVPzM82G53BZQg59a3gTeqshpqR/9EKEJJo1bZ2ZvsDqwN/sJEalYPKcGVIsXIBLp5pSaRw9TCaUiji74JGrPryRQz0fXDB3/7BUpLJjriAYBklUBY7K6X/B2HvMkf/qbCXT9V7oLUXP5678bWc2Ukppykkw0xU1bu85uHbPc/dvFWrAdr6u9Fm7S9QSwMEFAACAAgAfEvjTKeKumVLAwAATwwAACEAAAB1bml2ZXJzYWwvZmxhc2hfc2tpbl9zZXR0aW5ncy54bWyVV9tu4jAQfe9XoOx7w3YvdKUQiVJWqrYXtEV9d8gAFo4d2RO6/P36FuJAUihWJTxzTmbGczyhidpSPtiBVFTwcXQTpVeDQbKspASOCyhKRhAGZSVhWikUxThCWUEUO5hgQr4CIuVrZSy1bUDzcZRViIJfLwVH/axrLmRBWJR++W0/SWyR51hCp3YpZ0WW0IQZ2c8lFB/jx8isPsJSFCXh+0exFtcZWW7XUlQ8P5vaZl+CZJRvNXL4azSd9QZgVOEDQtHKaXZr1mWUUoJSYFL6OTPrLIuRDFgdaWg/F3KaUB9Xf0TbUUXR0iZfzeqjlWQN7UO+nZjVj+f66e2ujMz6mIDwDzX0241ZvVBG9iA/9XBRVuVnNFJKsTYH2ubcD806y2GC5Pr6XU4wBZlAZ7ugGM11G4TMnRSHZvWB/Vl+vzcrAPmv4ZBIzN2Wgs1NE46mh1FIxiA1QyaJ653zqY14f6lQXyZIV4QpDQhNDWiuK5yTSrVgjbEB/oV3yvMQ5S0N5E2wqoCpyzhEth0NYTq9s6MlxB5sQY4Sdt7oaj0yNshnfbInyMDYIF9Nw14425/Ajz2OU0vijvh+ftwA7QVO9Db33npXe02kR3PRVRDaG2pMIXJIzfjQw52gfucsaAGmf0lsXS6z+CS1hJMdXVvGk8Fle1uTSuIjh9dct8ISpMigS3g2VT3bw7bZ/XlduldJU6LbD1BP/nFUELkFuRCCqWjgeeE79JThDwfkA1+JgGMT6yNxgaAuBQt3Yy6FE0Sy3BQ6p94ISRwcQhJ3n3Li43YdP6+KDORMd41CrZ62zeE2dL1h+g/fKLxD3ib0OB0TN/pxnNCDOAODlwAQudzU0nUb5ykqhpTBDpj3BgZbcF9lidIa7ZPbBB9hhaHgvOVIkcFdagTpx0WjlNasazk6CG86rW6G85wXPZJM2cJat7+exU3KrelcTzQj1jC6M3gltZ6s/V0nqHvVOk5SoXhFItFHbva+eLKDCaeFHRPagQfNdHkchwlRzoNBVSd8Ym9SMO+Yw8MOFXZ4+ihmGKY3XRTrOZ6EC30/05UECKegNV4F4/oP7DNBZP58gLTmd4fbsXWN+g335Aa2/vWLSRyYXHMObdDf9T8S6X9QSwMEFAACAAgAfEv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B8S+NMzfDebpYBAAA5BgAAHwAAAHVuaXZlcnNhbC9odG1sX3NraW5fc2V0dGluZ3MuanONlE1vwjAMhu/8CtRdJ8Q+YbuhwaRJHCaN27RD2ppSkcZRknYwxH9fXb6aNAXyXhr30ZvYrb3pdMsVREH3tbupnqv9p72vYkAxo3K4teO8JZ5RPJAKNAjDTIpilmbAUwGBQxYHh2N4eyJ8/oGovMP1F09j0DW/AOnNnHFdx6UvqDy+2gcWHvDXB658wT8ruX1iu6RqBQ9zY1D0IhSmrFZPoMpYxQQ379Wq5+jAWIC6gM5ZBJbpoFpt5MnxaUCqcxFmkon1FBPshSxaJgpzEbedv1hLUOU3X+6A/svgbWLZ8VSbDwOZe/BkSGon6b/SsD/3eULywpyFwGu+/WqdQS3jZkIOXaQ6NQd6dEeq05Il0KjScESyMVF6Nao5IDU5AyuzIx7uSRbB2RrUNVYoc3nFB5QKE6pIAx33SV6UI4tTkVzk6LJk21Y9Td3dC1HFx7+iT6ozp2I8jkmB1WbotNnC08pZ23zxzQYnZrzNrZ1Tp7650DrWXBA9oDw7p6zLGHfS0P67TJupJagZIi+v++Ne7IJ3Z/sPUEsDBBQAAgAIACdMS0ktpmXnWi0AAMFIAAAXAAAAdW5pdmVyc2FsL3VuaXZlcnNhbC5wbmftfHlUU2m2L1pOraVoF4oWSBQcwAmFEkQgKQdEFIkIFKIMWoC0CkSJCCEkR8tSlHlSRCApJyKCREBBhiQqzYykFJmHKAGOEJKQhMzJOS+xqgGr+7313l333rdW3/qDFXKGvX97f3v/vn32953cOOziuHD+t/N1dHQWOu3fe0RH5ytIR2fmz/PmaI7Qj3zs13zMwB5x3K1T2GI4ovkyK2jXoV06OkVJC1QnZ2u+/+Xcfi+sjs6iau3fjDrMowAdnf0/OO3d5R7py+0LyX8+QtCHqnLpl+iXXtu5/m2u4EazZcrI/W9rY8vc7uwOfKYXe79m3skNZ369ceIvLgav2vOOPvJNP/Bdq92jh/7O6947vXN27oPhCHBnbl22/AmrXNpt3VHEFMtfx9Dad2Lajykr2l9BpAiOm6cbNIGGJ0bxLGV/myOCcIGLhgbRGoSXahKMyC7kUBTIHiDfaHutOfSyNTURFeajYsBqfoblTM0RtFsFFC6AAZgP37TU0R44vhOmGA7oav6tS2+B8/hEaeXQXs23D6cPgrD79hmaf3fMqUFoPhY5C+Zq1HzlptIc/PCS91CGwkvGRq0BkXXTaT9ld0chRQ3xYaKNep0vbuhmvp+qxm8Tpc/Bt8OsTVWWEq6qT1Ltt1mokWTURNOD9UTpvcE6nS7KsSAU3p67pUZ9NxZotx3cDsmSYFmdNF+O2aNVeGK29AcVmwIoKMDfupPUnUk+6ONFMuaRd3x/NPyL7Csdnac/4TdCZFgFUokTjsDEN0ngvEt6cLqk/AVoeqnZ1mp+QNe2zYE2TUOCInq5DHx/eSwT0RTQT1Y1kKtI64t5RYW96BnMCTtPz7H8AdStlZwWrjz9amhU7psalIFDbbSgxpwoYJ/WAB8/zHsiS/qrXYaMGT1s2eEQfVzllui4y2UGyXr5g01B9mxigNpf7pzVcfM0jnQeZTC7tsJy81WUwYLaCbfHAyirY/HiIYnKu2+iXBYUNbyyKYQ8V+uORtoyOF1W/ozyK+UCZXFdlXP8AvgNvhaLt+WbQl1nkWSXZJr6/lPdTOQtZti2YX5wHNCekzBPZIej+ZvU9E/ICUMCPQAv14xLZLD0mAqLT1fjTF56q+pOqsxqMkn3kPPDghdEBkDNWaexuJZoHN11POb8+12hGGvj7GJCf2+LUGS3zZdzKDepJ6UjZ+HsLp2tiKXaodcd6Y+Dd1ShHAjpGswUWQueWzYbd/ylCYepEMo6nybX5dN4JZV6sCHJj/sWQQ3HKCSEheynwJAmYi7VnePXoGqshqKRFMIWKDMCiUYmMbW3+28Zl9vo8wr3sh7KHPsdrbbEK/2v1B7KJW+AUjoutHZoMy7iPL8G6CXHcb0vWPo1Rg3fCJ61/7KRiLcU5qr1+DhCl+nWW6wtHXkka07LWQNOi6jZgZFFCk8YIPf0yIsvBxT87lo9uOfAyKEVpIMTPoOLlQXmtad1pKcxfdY43ja0e6s2lFdXJX9OALtF/yrO9QBtCmz93596ilbz+BBvqeb/c86xKM2H4e3P8ubmaqPz5WUzSHvqxH/g1NPb1OihjZ6I6PFXbWV08ZONS1LiZ6/4xsLK3b/WSItomRDPkOI9EYSJtyKU1GEvtGmFgcU+d39HRw3QS1dVAgQsEKEEDnuJO1aYPC66f18j++XuvXslRxJWrvwsoPjNQXPahdTrhuvbgqI7c7+13akFsykg6/Gsr43Dst3JgpNZZ8Y+mWrRJIe4qD+aG9claYHOfZYwYB5W7qpxxYdLpa4qhy3W2jsNf7WKZdQP7dPq/6p7n0C/vFd777nvjY3xebWJidpbFyxZ0nVw+8ULWv8dvX693vdfIjM2Ls74h+bFS1Jok1Zdvz728B849+4NMG/rfKtFcWL1v4eKsC4cmBNR6AuoxfmeGiYdfZjhW3Grh09X8kQ2e7XaIt8NCoWQku9Hkw9neZozVMK6QEZqwkxjp0k43vuQqvFqjjHcfZZ6cy2cHrxm8STuFH+QJu2vjGInWF+U8sjC9uMYe78077BJ/IORK/BSP4K4rbiZta9Fqj91J3uwqySoAy/Nnwno25z5fovtJGrhszSaEsNQS9YXNgKs4m27pp/7Lo3a09Qx7uGgpg8pdMK6pgRS0rxPovR78PU0JUV2htHkMmlBATmdV9ddCRwgAWtAVdBXewvNPnCgLSaTUotPHXnEiha9KWFc46+OTyVz5gdThgxmFZ9fZTAr7NvdVvPrz0+NAmcQqbnMENfP+/ST3FaNiZq12+VgJPd5R2HGm4qQxZF3piDpkw13kjeCjOs0Ja7FTqq6SSj3eWMLUADJqKeo151krRHvvod+8+Xpr85SJkfQ17m2Y5z2iKY06+ubrXTx+f5cvz98WH9F89mm2nkdS46un/LGC6eUQ3lP5vP3HHRFZ9KdUlr23TizUhShCMIQtjP3nF95WX8qYnCyB3+j7Ee9NxLamzWZNZY5+WKfFxreI99fWoEzOk6ksnfOLCOQw0omw6q+eu3aiVz9V5UYs+quzq0HFDY24m7QbZbv+7z5OVVS+Z3ZYdKpi9Xr8K9KQLnDWB9Cf7SSuueD23g+6NSFsNnOjLNCZK6KQE+ORy+6OMYmJstz7cTdBOpH/PV7WTN97MEXLt+TRO/tzI8lRiYrp8Kv176rGuocsmZmxHESZkKHbcJXv7aT1sdVHP1Iyn68Spo2aWA53kj0FErv4p2V8Wyt5S5wsOzRMO5t2KxrveipgAzFxb/LSiW0ahVndz/d5rcLxYgJTq5P0THr3WgIoRA3V0VM5WLvZl0vFV+0mxDRcIjeyjjQAjM5zH1xzcpOls74bcd9hvZTyVaWvVMP8jari1B/S1e6+B4UH2Nnd2SyvBKX1c+5bLhy/DDlQMHTt4OmU/FRCRbGPA+Sjy3xk1eCaAIFJvjaoBzsOZXU1tmD0FTIRaAl3p41WHQjdw9hIYuwHv8pX7oVoMB71nRsX05ZEMCuPoTWv22ONJ3uZHszioe84EEyUhNN9ntduJeBJY4bBm1K3g6+36fvOcFgTRu7NQ4lG37ZI/mB6fkKiG2YEzdKo9Xng+TuT6kLZ4YBU4CVThKk5+zv8DLyQL96A2VLwG2TGb7uYd9+L77j/RYmuk0ilmbcXHQVeJS9sw5yWMp1i1FU3oPVk1PCXp45ZdFVlpKupKS7sUbIbit897qoW4a+ELBU9yqDf4E1Ahu7nH5U+OTcA5Z0wzQkb87EvEbtNWJrMvDO6MR8jUHwNIOG3ztAie77tD71ByKgvPu6voNlXxtunxothtMK+/AUxn3vPpTXx93XKIWfYONEux1RU5ECpcXJPa5O7MffQ/scgreZB0SOfvqjHvA96ZOJzwXee3x8XWNegq7N6G6e9VR+bm2Q8zzM3sgFjvV5IhW7SPJC4wf2FFkbrcsnsNSEtR1m9Xjb8ETA7gcBlb7r1VI1Yt00IU67+m+9+2jmO2gOtpIV3zKe1G2A2rCo4e1ztphNXXbOxiMdG6pw21/4K3nBXy/ipWVGnMPKqtJRObmRL8mbpnRLfjRLHZK6gD10GBrdqrA3UyeJw4mULVtkRx0NvI9NeeCkyH2LMKMD27pHXnZEhr2u9ie9PjcaC6EF38VSkqeYpXPwsPzxL4XnUhjpgz1GjaimqxNhPDhuv9V37lQno2mmPB3ZIpQa0zFIZmYxseWuKsVkeXGZ2oHvRaU3MjVWb5m6dDzvwJlBb0XdgUVDqOcZqnXFYwco690dzV7cg6un2YLsqqZvzhP8qi9v8pWP5aDCcy7b22xYRVU7GGb+upZKiaJpBvbcVNzEoGNH80Sf+MoNE+zDkJvjirEGTjMOTgoPh7BhGtPyfbYK9k9dXteQVz3G54xPpH8s4PQuEA/9eMV8dDeh7JBLyqP+6kaDjaRpAXM+9cixm207pIcVho3kv0bz7qrw+qM9hSiDpWFrdiXOq2d3dY4bu3y1Q+xBFE6DVNeUt3GEdRGNH0ZJbaUmjnMuUJb3XlT7X/m+PesIKRw16AHnty4XVt6MmeIlO1+XlfeIae/umMzhhZnC/VcVxVBlNAU20y3a9cvO16sNNgx+nOKPpIx0XsjJlY9FrZawz6Ih9A10JsqjtE6BXnljPLnUYFZoFBHKY51sN9GdNl30Phj7oWa7Q+QaTwqj6a7KS7LO8wX6Y4urjtkbr2EHzfNW49n6sw1nG/GdoYsfLRLpek4AnVOZwV4XWLmhMOLm/ZnFUgi56CFzp3CnG73krnGgko6e8QJjbf/j9y3T7CG22F8ANgba1ditVW9LrR4D788q3vWB3t/k01A9xRtGKLM3HjhaHm2BmHY9IAm/qIyc9NdHvso9t9FpyTFO08SFmapDdHOYJDFvNyH/VLZVcutioQIx8OxycHByzKHJC6tu916gwofM30v1LMlW53g1s0uWnHxogki8M+WI805dTxrHXhxmPVzWnW11Li1uwfA2fTE+e8rYuDed7JXlT+pJLS9efDiBnp7h/35FpXDr56KyP5KdkJ/hR5R/Liolo/lUJDlKVSVuP+5JpUm6RXjh+2lsTtaD0lURLIJ0VFv1Fa9eJTVfGwsXTcGQZumiVONRfAjPp0lVKTv5DBgKtzEKA1yMDha/WlXGIiq5nPC6yE0oMD6w+PJJ31Mtkf1Frj8S+wvMpaJuS3QAKSC4qnMdc9twZlpg5QC542ZgGdOyWK3+mi3mbTaXZk3VCawHh4OSgIz0dm1NzH6nGM7C+LLIB6OsjAYF29CJq+rtvKSRm0TNjksGiY0SDpVBtLdHga0Ljtype1ZfJTr7Rn2bbE3ZEFBerwA7dhgZBEa3HIXzBsPfMNOkVhlSZwR1u2gIF4a36+gXhjGmz1mm932OlFqysnvJByNjed4BbuNur8GBnMDhMJrPOtFwkZsjIkCXmJsUbD1rjVknWx2gqOpA4XvBhQuwxc15A+Tw4Iwm5UEcWmgkrBiW7kRJNQrgaQoOzR/1FbCWTQSk96XIL6aO9BjTNnf0BKZyOU6ZLRVHSG5CMNCCLwl/04RZEBGaZEE/5Kkqo54OUPkW3zUuAwfI4LdNYxpnkac7yxkjvYNxW/peA1oWbdswEZLSf4vDtWjwThVZOi4cFAdiCM1NAf1cTvetMd6vsE1Ph1VQZUtKAcYO8GXfNne0igcPhRZX9WKmmJKYZv+hZ4+wrGH1iKhc3iA5LA65wTgtYCEx7Zk/oWIVVTFITjZ5Pad7I2T2MSX8osGOUmqIy62mncOD4eDz+DAyDWKL/x5pV97wpYPRiw4mhdwwcpK3XOUMxy/oSmi+atdQUepQsQEyGzRhJ8tdr2HxSBaKaYNimnZjhZ2qiuLC4M5HwzmtS+GqayricIIerk+kut8L2gx3ZPcG4Mqnl0nrr35Xs/1hlJX+J2dmvyy9TdXLe0VagAtrHSDXHYkVRc7XAEcxt6GChnPI65P4S+GATazAAvzZAsDwY3J4QoetvtyZqcLZ8f17jbqO+06vFM41kEb0+k5mjdmjtnOzHxiuN3vpBV5E4yx83bZzc7uMcs5lxEtRGZLggvp9sfKnamf0KxZU+HhoCJrKsroGU0g3M3hrvcgu4G1Lv1K+/2qKHlwZ/DRZNP2iPcvgMQ8EZUlvRz/k1iBXsHHXDNvJrSaDNQ8mEz4xjXtyXJp5/tjraJl6zynkQuOxEaDoP4la6u803BwTLb0op3+mBEUlVxRO2EMXhroU/sTICXKh66P8Uqxzc0RtkfJjNG5UmkC2KelNA4cgH8oA/hZV2E7u2DzteandufFcI5D6DtLmMWbW/iNCNxJIbcerxR3oW/JmayvjZmlJf9YaUdD9V53nnh46oCr9xHQqZ9H7bXAYNq1x2gOb2EIiiXD6CyLQBlViTdBThhSX2YuYDdeuurZbEpT2cpF/1/eLcaTHsqAr1ZJ5P9uIsB4Nc2bg1R3THjYzxmisja9F1y6nj/J+Vetx9CTZFlt5QfKiucTKk6tEQ9DFPa/zBlCInMMPe3pQqbhSA0RAzpRvohr6laG68h0gsKbMJBA5e2cYfgvPax1npSjk4EUjJvZU5pmod0thO2Q7eaG+v7zI2co5vmNZj8msYu+I95eqpk3BUU7bkOEQYb64qgy5IpBI3LSWGGy3PxMhGoxW6E2ki3DV399aWaN+jyVvgHriTeYVQ0XNVav9g71vk1EGcyoSVgp/nAobzlqH8p0X6BvUTo2K0u+C5HakB+5JPQ2di5MTdLDF21YNwe6hx1RpBetF5GPrmChGHW7P1YKp4fcy77EfbDBVt62WmY2bcbHDA2QyWwWlcEdmst0vFZyt3HVi0KoGJRp6fsqk+oV90HGVSLEUDp+u/2HkFpbPCFooK/Wm7E/CDmPxeAGjF2GwoPYk5C83zGX0HU7O1lhisriYV9WfYseMLFzDLLEvXiViGswMeDLdLyNkajF54Qyz3uMiI2V2BsqoqVhu03IX4YC3I5F77qH4IQgRZoFaQ7i4kv79l1mhD+o59VjN5MCMXnn5vPvLSFrxVMgH0B6co8xjDsnXNajMQIokO+k0JZe1Fs9xyUO0lhnohQW8llyf5bVxWrfhsUiSdPv8dy8v+l8quDnlI0t/XfnbNCmux8RgUDBpevGhRduoLexlKWzwPciY7KoZ1PgNhn1GMCPkvizOO1Qbfjt+CdEDUpoS/rmrtgKQee4d3JGHZFdbTSLpcV97YnEK+4EiXrfnX078g8dZinYRivuHrh9deJPqTYCVLABaT79eT17rv6f2+j/suG0OyJs8WfKWCBKcZ24cFm6/LiD4UW28/X9uQ/P3U5uGN/rJG9vmIqLPiZ9gCJwDe9f476r9OX5h2+2i3zuX/Xz15/WNCRWTsCQFdbD2WvySSRcAqjpApUJHL0lBuEzZ8N9dbGVnfa6Nbnr6lkeNPMxASoRN5n40taSHCcp2+eK5zzmnmSR7PFSva2EEcJ6UFfKZnK7ulhKfjvqLUbcMkhLC4+NP+/erDEUtpU03vH+c1N7SoK2nzm8jits8qQejiYl1FoTB3BqUFBQHmLyOHMuJ6C8nBRXA2QNkMUH2MaYjab2PAMG0RZXVr51k2MHs+DBIwaGigMG5KwJ3tjoeIYE/2VsYsXiuiNl2rWUN7LaKfaWtdRynESbTWlMYKgQPNkLGwoZJ+3qttPVc3Wxcfwk5IElx+5Y8dWksnIWhywXPBHeWAilZU8pKuzbW+3ebvt+oB6ua+6FeIw43Fh57j73hfWTSrNCs8lWeXcuGPWKBxH3LY1RBUZ4qUW+15NGclIPO/xiG+hBLxChqEYjIy034ibGZwxZonpud6OdXSUUhs3wE+ino3GkWUgU9vr2Y7IPkEZPM9UlvZgP9ShJ1drYouQa1Qn+dIX+XQL9rsrtSb+PkhVhrM3vnWgK0k1HeDHLGa9mZ5vtGXOSs4XU1KOb29qXsc6pttI0Q9hUZzEGQO7gc1e8d15ZDscLOs6hByPQddjh/VNcMbpOL7l+iXMCU+NRtJWHxjA1Qw4tfWXb8yP4n3GLjjNuTXfPKNTFjlK265cAGGxAgee4lufxP73c/aJLSpbR8DFGU9dviBqzwgxfsuB1dKlrBDKJNatmfAasZsLStjKHm5ichFZ/kJsZhDwZLcpiRSI7PpP6KgKRfrhui8GTxpM+3xDLqA/d+XoTg3NMQ7b7PRPv0/+5wAVm7DOqpSd5KhTU8zIoei/NTDbRlMFRDIHbM8bfrwn4eIAuxWTPXCNOFAMSEyxXahUyxppy5BQ0xVBlMcOwzusvh5QcFMJcFcdF6yeaEkYMd+HUI2y6lvI1KFMvtU9hryBQ9ZTRdiMtC+XWtStYUySVl+lpfLipoKq+BdeFxXeoCx/nSDgYkTtJ1IC5p6D+cYnIq2NvWYwxc+JXc+eLn2eJlRfZxldv+YoravdjaQvR1T8CVXUZor4Yq9mH1edur61rBPbK6nSWXVxsYpKqcBQ0qr46j5Pol2u6/D6bzjnQCY2n1mssVe04Jq3c74LI0NVhv/2q0K4uX0PwsPdO5aacFC1AlwYKoYwcI850XnUws6r1tjbIkBC+uZ24in/ZyzB2i1y9JZbqUXQ4ZXCfSsv65Ez4tmyH2YrYer/z9ejMQ+5cG7vlvv5dMgFDnieQB0juLlrfo80w1jkrQ1Eez20iqdDWueneiTj0hxWRw3VVkeUP057WloxnYOCBViIyVRhPhTkuyBcmYrLz/LMj/VfRqenPaUN21Szg+vL+9iBC8JnB9q2MxPUtvbQolOdpomOl4M5pkwcxj1l//PM+2D22pAQLGUtA2N3pd5InBOrcPNpX+Pd5tzr7HqWlCy5YR1joR03HmoFwyP7nezQlCgbCs6vxZF+RGf/bLaVKQsUDqQMpCnT4jqfNBp0xLfhE1d71XxE29HNz9XamcmVWPMPqLcdfjfyQzG6tcg1Uw81l9dE/CKezvkQfqwXqJOHN8LF4iXI+LHlMjVogS71nkPvwlqP/8XXovVdIelBms17lOhJH+fIrg3284097cmrS+4ewdflzBnWjfWqmYP9LI+B2OZkqwT8J27d9G1rV0WcHU0Fvr8E85P6bWCS2TgkhFJ1c1eQTaJSWIA8sNoexgkBllwTJFds3bavV1fHg8eCClO/S7xV427Ne3q2UwGQblDPvsDfA/fK8x9R6ZNtJGkgU4Gzjg11xdk8Q0mB+aWkDB0zeIUv7CxjkOnzZG28gZdhlwbyHSb3LQGNcL0lwh9E3oP5qS/+qw8NVchDdB2cMiEtF7E29H14q8+JM89G7o8w6JDrrkOYd2+eW2IUsSM+rfmV/Hhmw15VsbVd1N9VGzNSlKJUIgAI1SYTFjkd15+SbQMod5Ecme0jciFFMB9WgrGZpoy6fS5xu6I9nygohp58uZhMJN818WDZb0T3F3HE19boVwuqsfbpj3clv41H1Hbn714XbFJLILeY27VOWa6mXHi1FWjj9n+o1zU36UJWCir1xRvNanH4YqscHTaN19aJUe7O+mMnfLmCJ2D5t5NXCnHtz0fgrSQY9FuwUoqxrY4gsUVw6rkg4JGM5/ivxT5L+XyNKDZpAmbSlUIg8kFmaXihcwxhcMsaVrqSZUyh3J0S+TzxSquxgqgI8DHIyPukNTa2G8cxkTD8191FIYYqFWJ4GgjYMt08+eeIDkbwdGV74jGLl00Um4lT2nQTqo/Gf1mqngAAeheqXhXzXHj3H+sr3HRWafMidhURub0hwIYPiAFLcjUBk1LK3I+fz8p5s7eSuMUjjCnxRgyPyxPBx2zUvTj+U5RyAMzGWoX2wKOsarOwqVETllhXQ1F+NHtWyKD1/YZiG3iQVymU0EHpasjIR6SShdtvjrtpQ5bZwVmro9Q8kuUmUD+tpdYChfQGwbNe+fnFvZZAP1zOyx2c5XRYYmKc1As7/bFK+Smkgt/UKD6Dj76kO3MjGUToqmnNhnxFoGB1/an4ngPCZF+LK2Uv3pKzOtmwYvtmeC9er6szbgvOs9o18Q2V0Zosd/GawnVMXjmLKjjqFJ9/9ivNauKV65Z5hZ1VPHXtfUXOZWVVJHJEVEGxVHAEo7/+6CKHtRtIhbX8W2p3wi35Ek/9PAlXYbwVw7f12iJDapeswSPZwDZnE3W7KMYjqTAv2jjSxYO34GrJi2wz1IZHsRTYsy/rSowj9bMf4vhEUJEMLIA5EHzocG9Z+hd+UFDveYqXs4s+KZe4bzE406H/syj9ZJLjbzLXHxe5Rl/xxG5BoUvgP7SG3HfJpTFhVti54vMK2R29AdVpXG1Ov2WXgBRmQMuF1TakTnviHHOBvgP5TQz2CixVHD4WvY9Vdus4JcLOuXzPfvjlTd/aek4G7RiG8Ejb2XfjhpixHLLpJ6XZyMhrECrG1SiLSdfGxdUhIO7EnhzI+XlznqBPQLvIsI9JPKqDC888EiRBNIHG6IwtoafDMsZjbZP5hamPR5HLY4Fi7qeygTXfiTg/4U+afI/xyR+wXgC+LAeuI9VQTYOY0t5BMUlM+yWR+OflEnDmm429vrr5f8G754xtcUoRyJovrVlyV6Mk0zvahetZmrXpunX50R2S3sagmK/i/p46Vp90Pbz11vMa159mA5kW3A+vALffyquR2csUy+a6o9d2MACI5lBE82e8NcPnsxcGqjJPaeDJE1YD7Vn83+RutToGta80pDp7mypqm+LrhX62G/0kmrbNZrKMsMKj401cBy1Q5hRsifUP6boFxsqIGrdVFVUXyalMTqYYYMA5KxLtFxtPkXAEt7lsHpLGtWtGj0eYdvpUTBofrRYEjJpJBcYsePritO1M8R3Am9g4NogX5RIw/BMpLvl2hBPVjbg2XTWOU5QtZagzm+RPlQvra/XLGVIWqx7UD5XeAdUUkl0EYN/pcLzmstquTchazNmJngTU9fHJEfk7ZwJoYmbn8erLe8Yc4V7eq7QhDsvdxggVB2G1XLdkpcs9+MTAGh+qOsc6PPKe+TcLUKUHpnROS6ANfnrymq4mCJuHdw3g39zC8c1eMTBxzg9RvBeqwxAXqkf91sRZunn1pmeqnXyMF2rY2j3iAxfiZZuBK3yWBhMQ/XXeUc6piq9Ff7H/NQiXaC8lpOC3cbHI2vYsivXyuXgdK0hFn+Pm3YwvQ/6IkFJN6Uv+f+yls7tMPBdrbNVaKe2PWdY62vYI0oNG3h7J77c4sTXVtEUUdeOg7/RJpJOoK0QGel4Y6oyjJBTeFRXld7NcVVVcf/W8soZcaXg9uyGTJ7ZjaMPc1wKvY+IDRtN6spzyFXm4IeuwobFVVFq1qHO75jsg71nBoTM2t/Ov83yE4DmQilCLot/YjozIjSsH8as7EnaDOSJjLWeRH12OkfcLrq7GbLxK+XO/2FxUtgnpwQGcFuQ0Slt+iZ24oae8dvm0XMMjdFGevIVn2Yy/Gx/6coclW4PXM7E2NHOuIb8nU926zFJDPIsJDcI9o+04JlqrSxOFG53r5BlDSTjCspLPJEBtpRg9aUOe5iIT3bfZbCBdiqa0WQAJk/QAZJaFT9M/nfrjob8FGcLEB/4x9Cu2eALMx+Xbldct0THMJkOMlJTRgr4+ZWMDVbiDJiRqU6k0GydCCIqazi9ZKktaCkqvcimlDsA+8AAN+OizSvjtsAftb3wzksR3H2xodfSs+IUzZs+//DBVxkLEDPQLI8/NayTiOEF458gcKWImMIag2YGPUqfpWopU3JZ8ACbhCT5MPSnKZkfBmRIXGahGeohE1k04n7srqzVNpF2slVrWHAcZXoqNXXf+88uursHyx3EQDa1aAtfKdGyFRIpStG23owDAJBSySqvQKm+vMGloVflT9RUf+gzSZGQZExV9QAeNvMOKBw9jivku/LcgkDnNPCv7QC3zxAPm1jvAplglcthcV/ODk2gEKnbf/S+7ZlMjBanRIiYNZA+7QruTZVfu0uXzouewDWUBcQXU+00Ie9O81jxsEi73nntkBdR5MDLTcLuTqJOkf/QH3YWIah7Z8zx59Q/kugOGkKTEgEQEwm/NCBmPw/8X2QP1X8qeLfX4VQuw9ETpYYG6Oyp+308JM3ehbSYTUfBX/jt3eQmVq02n/vP4Q1a1dk8/nRoC0Tfq+/pLzCaNqrcf/P7/H9n1/xayCrGv6TXvE7p8NSDVtTiWJPQDyaQRzJKESqR9AoM9wbARVqY1QQEW3K/ID+TZa3qO1qvcHnIItnxVdbaaFcWs/L91OPtjGhMeath8I8eRYgwvgyyKOEFgv08JN2gfsQa3wdX12qBxytr7opQc7hFbDvlhnN1Bn/Uf0WoX578gA8joYaUGYsziaRexMyXF7WzDgtJjEfyqqNhR+J9ZtveUkJuqt0dKqOdpWLag0w6QBsH96mzPFoMnSADvGxdX1X9GEWrGYxFFqf5Gsqp5utG1HqVhSB1qvq1GfIajjiKmHjxg6ksotJ/HGnlKN9RRgFEUBQxRfImQDEBmK07896al8aRhaNHRquHNlZ+hg28JLoAwJ9lC9LBZiITmVu28w/6ytZJwoksAWhKyPEGxnCjUMxEHLI5jE4R+fD6caUnDYWwfEwjeX1vDllkFUaxQIjfx0g/zTBRkFsT5TEH3WRXZy+cJbXKWVko2cjcMC3XWyCEpqUdd9+yR1kbWLwVYWiSrRZC9usns2yLHZdtZZYGW3NOtRRFD4K77v1ZmetwgJNMmkVVpS4rkoC1YO4sib+m4yF3+B4BZaMOITWpX8vlg5ta0E3Yt2ZC3VetqZhX+Uz5In3opglZzJNGlg8aTgdvrIM1nukqnrj+y69AJfENdMtB8XvhlibHaKImwKtDXxKYSR2BXqbC66FG0oPPQa+hxM2ZYXHKzPXi4bFoQej+jtkQObCOXLUM2vWD1Y7PZJYHuKTwLw27Fc6488Gt47fz+lgeND4Gje8HUyGR2ms9vvZbCArFTn/1PaQW/bF2C429KAqaSYqHqgeZYXpfVTh4xfO6Yvue9aSBxv0BIIdmWTRMzktkP19o7o/uuSMyStCHvITRciE5ShzkHFjtHyGTuSxxKiTlV5ielCbhWM6dWNBPxyyyUNVMvei4ZH+BqM+rtFpHtojCjSmqcsKDuC1btzGgTDZx1UxWS0Z78jyx/cX8faIV1PDMt4hPkO/UKXkVQ6xcI5uNKkGu6u6ha9ykdu+yHsYC0REipNpz3pSa9WPD/Bl1gXQZsR9GWv4V6U8fBi0exKFsc4xp+gFIyrRbXOjswApH/KxYYX8Ngbjv7JmPU8dVTMfByaOFrJ+fe4sQOhH5+cu7OJkCcPT3Gbs8JsvkVyPPX9bfYjJ5GvD7xpNE34XkVwTTgvWPWbI02BxqIVfotWLhremEa6El2Xylgg6VqxdLjEHaXmf3fFtoqKNcPM3LWNbQKW5m8rRKz+3xlTtxdyaYc/zjB2XqXN1kuwHcJvWRgdHr/CsZnL1JlS23Dcdh/LH1Kz6CdyeGhmQ2oOLDg6o5xgYbA1DUbcncd9YH4BVAGZTBPmxrrQeA0swKIb4ihDIeFKlddtTejbHR02IcOu6PKELf0RV/aC2z2SU101wn510Jgf6sCUXoaIWVa9Lj5t60ak2C3wt/0SlZUhVjGAnKP2u6ZlcEmyHhI3KeBXf8HtFasRDGZjAvzmhl1/o/DAyNJDWVtXrA20+ck2Eb2G6/mRSU6awrmeLSCI3EfdQT7eSscSM60/wZ+8ZDA9S+3er4K1Sxy7Udj9iYt0pEbY3Y/RKTjxWIcIOajeuMLfAnyGXwhIWdFxe1hdSJe3HM+E7qpKAua23Sa0HyhpYOXJbXLPb2qtWorU9PyorGcrKjiS4FVCgUQLZIXdGjCY0SPKIrQxqVUxA9jFbHibttD+lN5r7RFAWRdSl3DokVPlnYofg3WLlJ7sDgrkSD8Qo96rKIvlUEuyzSE4lGehcet5X56FyHFG/1qef8zmHkn24wlGyMS2uKrdgLL6ZLES2b0sNsw2IcW/PVMXA4wgkyTppvbwn3O6iQRv/5A+bS4K2QCLlt4GE4yrHFISFhplUh0g9bGIq4y0WaEZZXR+Upikj+tgIOeOwGqmZEDfdUxz2tDjaG/jy0Wf9HkBHX7sp7f7LxHuoRp6EKHm3XuQ7mnIeWL4WZfBNrb+/uaxq2werx6zqgmOn0P0HG2Wmo+yIFHJDqYzJJ1j1H7dKjTfRqS0u4fJVdHdGkmZqjXuE/NV6OyL3GSUqVEen/Qe1T8Txnr/unH9Wsg+ETCGcnSheiT2PaKi4ti3EsB0FWa3kAI9MPPIDJfGsVzt2rzaYIZTlDZAXzmITQq1PxIev9bc/7q+ZO1/8QPgFY/zVmTkPuJeizlx68hm/eowJBWsHsNkhvMV09P4nptPdPts6wNkA/6ru2s+qhJ2IGeeO/+4r1aIwvOE1cgfhsYzZUCyqqK29ElAFPokxhX5zT8QWCNZuUcjXtswUqOpNSYHHnn89Xv1YV0zCfX+nCSAOQxeh3xxHGDnotwEurUxw3e0WibW1TR6O4yVoHn79+eodMLA8E2FQ+xHyImavO8c7CbmqjX6L+FVlImtsKiOrjtO3DG5GmaPiRYogXLAtK5Ku3PQ7iiB9OF2hp/L0I4hHQSIPLIReoWRzyeOWKJGlJyA3h4c4uGCdS4S2GMW62ltta75y4YFBR9742Vvr6HCUD/0UD4X8yqzujXfvy8CgA8GSdpDfeKFiG7O+qjc4eOtyFHrl1ahv2vgnfouelIXfNESqcmuATRn2an8mHF308iM9DoB03Rlx9kFLYUw028ATJXZDhfvwSgIH0/2gIT86ab1mHjzj81LXHTGWdacJzj7Tr+WeoyxrhvxNGFV4qC9XBhJ3+lhksFLsrJqHiJvSsnfy1bmPWa80YcSUrYxX+jPV9aWyoG6VL3hapDSgLAzWlSOYEYgaDdfAcx+zakglsYDkE/ycIelAugptM62b3Dkzib8ozrFqlz8C3UUenzn1XAZfxNp4t2cAoRFo+syjlGPgoHiP41t70GBtggpsbyOyIu6FxMFWmVYHoKpX/siQE8jdA8g4mK9q4aczYrJehAu03VPxapXHK76qhiHTp0JiBtThCQ8xVPqk24DAHKoRm63MvqUbJcaVJ4xWE9xwEO7g0P7tGHGvjo7dSoYin3EMyon4rg1P1tQjbVRVIzWdcSWrIlzAdFCGucClnUFN9RhVLca7icudYCgjYF4bC+oBKjfdKqBuqIw+8lnuV8RvKAeA30cS3WSAqXKFnkSsaVOSNEJdCwcA3mqo+kkc7CffCAwptl4tfw8uTgxxbfYX2ZXPe+UnWwB8jBlmn34Uu4XsTvANva9IRv382wwJfUqCPrmAStTs34S99WQo2oRqVq1G2kZqlfDGboSHazw3WrthUB6GbPdc6oPMU1T11vp/3YtL/CwjKqwlQmzNcnXn437YjP2OT1eGyvsxBwXgvsf3mtZ7kDN66nG2bTFqZJ+4V1OmtQuXA3vopr8VaA0EiEs0j1GA2VCIay8J5B+GKU82VPxmdgzSe6N2dvs8nOEdfKmfa8tZav/nOtDoVTmrA2h8EgfQb1ErXrCosIIKeP8Vi7e115c2dSjeBKZS7v8u6Ek2Q7T4q4h2HAKcM0PnKcmExAfSaH2O9t0fV1/s7KuQwe0YdXt4Q9cypT0wYq5+mA9ImJCX1wavHg2nwyMxB7aQJzzhUb/NKHMdnfHlxWmg6RCcWyO9bmAnJBr9GNOngaFKYAisC4nDQcTcTbKbzVmBj8M19fi5CN3wiU/+FdyUx46RzOo9Rg/xPwhgMiwCfMkcOAJqYZnFQeNNDFVTh0hTQLs9WaApuiN3aLJrfwpTDtn83QZV9hDmq2mMCMK8C7lmau1vuvyY7aOK0W7M9CTLm4MKGcOYW3UWT45pfxko0lDDVNof0qlAivv4xLJs7U/m2IWMqMiKfind02WW5iup9AKEVo+QodM2S7S3dL+To8LFcJ3v5yeHWxfUgxWy9bC2cgjb9/l3dZzqEPIXsvUsGJJSkYpP98NWaw6fCBmZGJEAt/LzYd2GgRUXrEdubdQqc3Jw2Vu4+8RP/wtQSwECAAAUAAIACABPlJVHqQHEdvsCAACwCAAAFAAAAAAAAAABAAAAAAAAAAAAdW5pdmVyc2FsL3BsYXllci54bWxQSwECAAAUAAIACAB8S+NMQgJlXwIFAACZEwAAHQAAAAAAAAABAAAAAAAtAwAAdW5pdmVyc2FsL2NvbW1vbl9tZXNzYWdlcy5sbmdQSwECAAAUAAIACAB8S+NMFR5gG6MAAAB/AQAALgAAAAAAAAABAAAAAABqCAAAdW5pdmVyc2FsL3BsYXliYWNrX2FuZF9uYXZpZ2F0aW9uX3NldHRpbmdzLnhtbFBLAQIAABQAAgAIAHxL40zk7XrhmAQAAGYVAAAnAAAAAAAAAAEAAAAAAFkJAAB1bml2ZXJzYWwvZmxhc2hfcHVibGlzaGluZ19zZXR0aW5ncy54bWxQSwECAAAUAAIACAB8S+NMp4q6ZUsDAABPDAAAIQAAAAAAAAABAAAAAAA2DgAAdW5pdmVyc2FsL2ZsYXNoX3NraW5fc2V0dGluZ3MueG1sUEsBAgAAFAACAAgAfEvjTJV9KcSDBAAA9xQAACYAAAAAAAAAAQAAAAAAwBEAAHVuaXZlcnNhbC9odG1sX3B1Ymxpc2hpbmdfc2V0dGluZ3MueG1sUEsBAgAAFAACAAgAfEvjTM3w3m6WAQAAOQYAAB8AAAAAAAAAAQAAAAAAhxYAAHVuaXZlcnNhbC9odG1sX3NraW5fc2V0dGluZ3MuanNQSwECAAAUAAIACAAnTEtJLaZl51otAADBSAAAFwAAAAAAAAAAAAAAAABaGAAAdW5pdmVyc2FsL3VuaXZlcnNhbC5wbmdQSwUGAAAAAAgACABzAgAA6UU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1717</TotalTime>
  <Words>3863</Words>
  <Application>Microsoft Macintosh PowerPoint</Application>
  <PresentationFormat>Widescreen</PresentationFormat>
  <Paragraphs>445</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Courier New</vt:lpstr>
      <vt:lpstr>Office Theme</vt:lpstr>
      <vt:lpstr>PowerPoint Presentation</vt:lpstr>
      <vt:lpstr>Maharishi University of Management - Fairfield, Iowa </vt:lpstr>
      <vt:lpstr>Performance</vt:lpstr>
      <vt:lpstr>Regular Index</vt:lpstr>
      <vt:lpstr>Compound Index</vt:lpstr>
      <vt:lpstr>B-Tree Algorithm</vt:lpstr>
      <vt:lpstr>Index Operations</vt:lpstr>
      <vt:lpstr>MultiKey Index</vt:lpstr>
      <vt:lpstr>Examples – MultiKey Index &amp; Covered Index</vt:lpstr>
      <vt:lpstr>Unique Index</vt:lpstr>
      <vt:lpstr>Sparse Index</vt:lpstr>
      <vt:lpstr>Create Index in Production!</vt:lpstr>
      <vt:lpstr>How MongoDB chooses which index to use?</vt:lpstr>
      <vt:lpstr>Index Cardinality</vt:lpstr>
      <vt:lpstr>Distance Between 2 Points - The Haversine Formula</vt:lpstr>
      <vt:lpstr>Geospatial Spherical (3D)</vt:lpstr>
      <vt:lpstr>Exercises</vt:lpstr>
      <vt:lpstr>Questions</vt:lpstr>
      <vt:lpstr>Questions</vt:lpstr>
      <vt:lpstr>Questions</vt:lpstr>
      <vt:lpstr>Questions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Tacettin Umur Inan</cp:lastModifiedBy>
  <cp:revision>90</cp:revision>
  <dcterms:created xsi:type="dcterms:W3CDTF">2016-10-10T19:11:55Z</dcterms:created>
  <dcterms:modified xsi:type="dcterms:W3CDTF">2021-08-04T13:08:21Z</dcterms:modified>
</cp:coreProperties>
</file>