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Tomorrow" panose="020B0604020202020204" charset="0"/>
      <p:regular r:id="rId13"/>
    </p:embeddedFont>
    <p:embeddedFont>
      <p:font typeface="Tomorrow Semi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1666"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3239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18009"/>
            <a:ext cx="7556421" cy="1807369"/>
          </a:xfrm>
          <a:prstGeom prst="rect">
            <a:avLst/>
          </a:prstGeom>
          <a:noFill/>
          <a:ln/>
        </p:spPr>
        <p:txBody>
          <a:bodyPr wrap="square" lIns="0" tIns="0" rIns="0" bIns="0" rtlCol="0" anchor="t"/>
          <a:lstStyle/>
          <a:p>
            <a:pPr marL="0" indent="0" algn="l">
              <a:lnSpc>
                <a:spcPts val="4700"/>
              </a:lnSpc>
              <a:buNone/>
            </a:pPr>
            <a:r>
              <a:rPr lang="en-US" sz="3750" dirty="0">
                <a:solidFill>
                  <a:srgbClr val="EDEDE8"/>
                </a:solidFill>
                <a:latin typeface="Tomorrow Semi Bold" pitchFamily="34" charset="0"/>
                <a:ea typeface="Tomorrow Semi Bold" pitchFamily="34" charset="-122"/>
                <a:cs typeface="Tomorrow Semi Bold" pitchFamily="34" charset="-120"/>
              </a:rPr>
              <a:t>Secure and Efficient Image Processing Pipeline</a:t>
            </a:r>
            <a:endParaRPr lang="en-US" sz="3750" dirty="0"/>
          </a:p>
        </p:txBody>
      </p:sp>
      <p:sp>
        <p:nvSpPr>
          <p:cNvPr id="4" name="Text 1"/>
          <p:cNvSpPr/>
          <p:nvPr/>
        </p:nvSpPr>
        <p:spPr>
          <a:xfrm>
            <a:off x="6280188" y="2544666"/>
            <a:ext cx="7556421" cy="1233487"/>
          </a:xfrm>
          <a:prstGeom prst="rect">
            <a:avLst/>
          </a:prstGeom>
          <a:noFill/>
          <a:ln/>
        </p:spPr>
        <p:txBody>
          <a:bodyPr wrap="squar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Digital data growth and the need for secure transmission have led to the development of robust image encryption methods. This project introduces a system that encrypts images using a dual-stage approach combining spatial shuffling with chaotic encryption.</a:t>
            </a:r>
            <a:endParaRPr lang="en-US" sz="1500" dirty="0"/>
          </a:p>
        </p:txBody>
      </p:sp>
      <p:sp>
        <p:nvSpPr>
          <p:cNvPr id="5" name="Text 2"/>
          <p:cNvSpPr/>
          <p:nvPr/>
        </p:nvSpPr>
        <p:spPr>
          <a:xfrm>
            <a:off x="6280186" y="3934006"/>
            <a:ext cx="7556421" cy="1233487"/>
          </a:xfrm>
          <a:prstGeom prst="rect">
            <a:avLst/>
          </a:prstGeom>
          <a:noFill/>
          <a:ln/>
        </p:spPr>
        <p:txBody>
          <a:bodyPr wrap="squar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The encrypted image is further compressed losslessly and enhanced by embedding metadata via steganography. The system also benefits from an extra encryption layer using AES S-Box substitution and a strengthened hashing stage that employs a superior algorithm compared to standard SHA-256.</a:t>
            </a:r>
            <a:endParaRPr lang="en-US" sz="1500" dirty="0"/>
          </a:p>
        </p:txBody>
      </p:sp>
      <p:sp>
        <p:nvSpPr>
          <p:cNvPr id="6" name="Text 3"/>
          <p:cNvSpPr/>
          <p:nvPr/>
        </p:nvSpPr>
        <p:spPr>
          <a:xfrm>
            <a:off x="6280187" y="5323347"/>
            <a:ext cx="7556421" cy="925116"/>
          </a:xfrm>
          <a:prstGeom prst="rect">
            <a:avLst/>
          </a:prstGeom>
          <a:noFill/>
          <a:ln/>
        </p:spPr>
        <p:txBody>
          <a:bodyPr wrap="squar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Designed for diverse environments such as Google Colab and Jupyter Notebook, every aspect including performance and advanced security is thoroughly analyzed in the following sections.</a:t>
            </a:r>
            <a:endParaRPr lang="en-US" sz="1500" dirty="0">
              <a:solidFill>
                <a:srgbClr val="C9C9C0"/>
              </a:solidFill>
              <a:latin typeface="Tomorrow" pitchFamily="34" charset="0"/>
            </a:endParaRPr>
          </a:p>
          <a:p>
            <a:pPr marL="0" indent="0" algn="l">
              <a:lnSpc>
                <a:spcPts val="2400"/>
              </a:lnSpc>
              <a:buNone/>
            </a:pPr>
            <a:endParaRPr lang="en-US" sz="1500" dirty="0">
              <a:solidFill>
                <a:srgbClr val="C9C9C0"/>
              </a:solidFill>
              <a:latin typeface="Tomorrow" pitchFamily="34" charset="0"/>
            </a:endParaRPr>
          </a:p>
          <a:p>
            <a:pPr marL="0" indent="0" algn="l">
              <a:lnSpc>
                <a:spcPts val="2400"/>
              </a:lnSpc>
              <a:buNone/>
            </a:pPr>
            <a:r>
              <a:rPr lang="en-US" sz="1500" dirty="0">
                <a:solidFill>
                  <a:srgbClr val="C9C9C0"/>
                </a:solidFill>
                <a:latin typeface="Tomorrow" pitchFamily="34" charset="0"/>
              </a:rPr>
              <a:t>Team: </a:t>
            </a:r>
          </a:p>
          <a:p>
            <a:pPr marL="0" indent="0" algn="l">
              <a:lnSpc>
                <a:spcPts val="2400"/>
              </a:lnSpc>
              <a:buNone/>
            </a:pPr>
            <a:r>
              <a:rPr lang="en-US" sz="1500" dirty="0">
                <a:solidFill>
                  <a:srgbClr val="C9C9C0"/>
                </a:solidFill>
                <a:latin typeface="Tomorrow" pitchFamily="34" charset="0"/>
              </a:rPr>
              <a:t>Manikandan S</a:t>
            </a:r>
          </a:p>
          <a:p>
            <a:pPr marL="0" indent="0" algn="l">
              <a:lnSpc>
                <a:spcPts val="2400"/>
              </a:lnSpc>
              <a:buNone/>
            </a:pPr>
            <a:r>
              <a:rPr lang="en-US" sz="1500" dirty="0">
                <a:solidFill>
                  <a:srgbClr val="C9C9C0"/>
                </a:solidFill>
                <a:latin typeface="Tomorrow" pitchFamily="34" charset="0"/>
              </a:rPr>
              <a:t>Ramakrishnan I</a:t>
            </a:r>
          </a:p>
          <a:p>
            <a:pPr marL="0" indent="0" algn="l">
              <a:lnSpc>
                <a:spcPts val="2400"/>
              </a:lnSpc>
              <a:buNone/>
            </a:pPr>
            <a:r>
              <a:rPr lang="en-US" sz="1500" dirty="0">
                <a:solidFill>
                  <a:srgbClr val="C9C9C0"/>
                </a:solidFill>
                <a:latin typeface="Tomorrow" pitchFamily="34" charset="0"/>
              </a:rPr>
              <a:t>Sushindh A</a:t>
            </a:r>
          </a:p>
          <a:p>
            <a:pPr marL="0" indent="0" algn="l">
              <a:lnSpc>
                <a:spcPts val="2400"/>
              </a:lnSpc>
              <a:buNone/>
            </a:pPr>
            <a:r>
              <a:rPr lang="en-US" sz="1500" dirty="0">
                <a:solidFill>
                  <a:srgbClr val="C9C9C0"/>
                </a:solidFill>
                <a:latin typeface="Tomorrow" pitchFamily="34" charset="0"/>
              </a:rPr>
              <a:t>Thejeshwaar S</a:t>
            </a:r>
          </a:p>
          <a:p>
            <a:pPr marL="0" indent="0" algn="l">
              <a:lnSpc>
                <a:spcPts val="2400"/>
              </a:lnSpc>
              <a:buNone/>
            </a:pPr>
            <a:endParaRPr lang="en-US" sz="1500" dirty="0">
              <a:solidFill>
                <a:srgbClr val="C9C9C0"/>
              </a:solidFill>
              <a:latin typeface="Tomorrow" pitchFamily="34" charset="0"/>
            </a:endParaRPr>
          </a:p>
          <a:p>
            <a:pPr marL="0" indent="0" algn="l">
              <a:lnSpc>
                <a:spcPts val="2400"/>
              </a:lnSpc>
              <a:buNone/>
            </a:pPr>
            <a:endParaRPr lang="en-US" sz="1500" dirty="0">
              <a:solidFill>
                <a:srgbClr val="C9C9C0"/>
              </a:solidFill>
              <a:latin typeface="Tomorrow" pitchFamily="34" charset="0"/>
            </a:endParaRPr>
          </a:p>
          <a:p>
            <a:pPr marL="0" indent="0" algn="l">
              <a:lnSpc>
                <a:spcPts val="2400"/>
              </a:lnSpc>
              <a:buNone/>
            </a:pPr>
            <a:endParaRPr lang="en-US" sz="1500" dirty="0"/>
          </a:p>
        </p:txBody>
      </p:sp>
      <p:sp>
        <p:nvSpPr>
          <p:cNvPr id="7" name="Rectangle 6">
            <a:extLst>
              <a:ext uri="{FF2B5EF4-FFF2-40B4-BE49-F238E27FC236}">
                <a16:creationId xmlns:a16="http://schemas.microsoft.com/office/drawing/2014/main" id="{4823E272-CDE8-E356-5AB9-D2F8CDD9540C}"/>
              </a:ext>
            </a:extLst>
          </p:cNvPr>
          <p:cNvSpPr/>
          <p:nvPr/>
        </p:nvSpPr>
        <p:spPr>
          <a:xfrm>
            <a:off x="12425516" y="7322574"/>
            <a:ext cx="2153265" cy="840658"/>
          </a:xfrm>
          <a:prstGeom prst="rect">
            <a:avLst/>
          </a:prstGeom>
          <a:solidFill>
            <a:srgbClr val="1D1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826776"/>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EDEDE8"/>
                </a:solidFill>
                <a:latin typeface="Tomorrow Semi Bold" pitchFamily="34" charset="0"/>
                <a:ea typeface="Tomorrow Semi Bold" pitchFamily="34" charset="-122"/>
                <a:cs typeface="Tomorrow Semi Bold" pitchFamily="34" charset="-120"/>
              </a:rPr>
              <a:t>Conclusion</a:t>
            </a:r>
            <a:endParaRPr lang="en-US" sz="4450" dirty="0"/>
          </a:p>
        </p:txBody>
      </p:sp>
      <p:sp>
        <p:nvSpPr>
          <p:cNvPr id="3" name="Text 1"/>
          <p:cNvSpPr/>
          <p:nvPr/>
        </p:nvSpPr>
        <p:spPr>
          <a:xfrm>
            <a:off x="793790" y="298918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This project presents a comprehensive image encryption system that integrates multiple security layers. The system combines spatial shuffling via the Arnold Cat Map with chaotic encryption via the Logistic Map and adds an AES S-Box substitution layer for extra security.</a:t>
            </a:r>
            <a:endParaRPr lang="en-US" sz="1750" dirty="0"/>
          </a:p>
        </p:txBody>
      </p:sp>
      <p:sp>
        <p:nvSpPr>
          <p:cNvPr id="4" name="Text 2"/>
          <p:cNvSpPr/>
          <p:nvPr/>
        </p:nvSpPr>
        <p:spPr>
          <a:xfrm>
            <a:off x="793790" y="433304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Image data is compressed lossless-ly and its integrity is verified using an enhanced hash algorithm superior to SHA-256. Metadata embedding via steganography ensures that decryption parameters are securely bundled with the image.</a:t>
            </a:r>
            <a:endParaRPr lang="en-US" sz="1750" dirty="0"/>
          </a:p>
        </p:txBody>
      </p:sp>
      <p:sp>
        <p:nvSpPr>
          <p:cNvPr id="5" name="Text 3"/>
          <p:cNvSpPr/>
          <p:nvPr/>
        </p:nvSpPr>
        <p:spPr>
          <a:xfrm>
            <a:off x="793790" y="531399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Algorithmic techniques such as divide and conquer, greedy methods, and one-shot substitution achieve an effective balance between performance and robust security. Extensive analyses indicate that the system is well suited both for academic research and practical applications in secure image transmission.</a:t>
            </a:r>
            <a:endParaRPr lang="en-US" sz="1750" dirty="0"/>
          </a:p>
        </p:txBody>
      </p:sp>
      <p:sp>
        <p:nvSpPr>
          <p:cNvPr id="6" name="Rectangle 5">
            <a:extLst>
              <a:ext uri="{FF2B5EF4-FFF2-40B4-BE49-F238E27FC236}">
                <a16:creationId xmlns:a16="http://schemas.microsoft.com/office/drawing/2014/main" id="{744FD734-44CE-D703-C0B9-EAA4581ED6CB}"/>
              </a:ext>
            </a:extLst>
          </p:cNvPr>
          <p:cNvSpPr/>
          <p:nvPr/>
        </p:nvSpPr>
        <p:spPr>
          <a:xfrm>
            <a:off x="12425516" y="7322574"/>
            <a:ext cx="2153265" cy="840658"/>
          </a:xfrm>
          <a:prstGeom prst="rect">
            <a:avLst/>
          </a:prstGeom>
          <a:solidFill>
            <a:srgbClr val="1D1D1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969288"/>
            <a:ext cx="6734056" cy="602456"/>
          </a:xfrm>
          <a:prstGeom prst="rect">
            <a:avLst/>
          </a:prstGeom>
          <a:noFill/>
          <a:ln/>
        </p:spPr>
        <p:txBody>
          <a:bodyPr wrap="none" lIns="0" tIns="0" rIns="0" bIns="0" rtlCol="0" anchor="t"/>
          <a:lstStyle/>
          <a:p>
            <a:pPr marL="0" indent="0" algn="l">
              <a:lnSpc>
                <a:spcPts val="4700"/>
              </a:lnSpc>
              <a:buNone/>
            </a:pPr>
            <a:r>
              <a:rPr lang="en-US" sz="3750" dirty="0">
                <a:solidFill>
                  <a:srgbClr val="EDEDE8"/>
                </a:solidFill>
                <a:latin typeface="Tomorrow Semi Bold" pitchFamily="34" charset="0"/>
                <a:ea typeface="Tomorrow Semi Bold" pitchFamily="34" charset="-122"/>
                <a:cs typeface="Tomorrow Semi Bold" pitchFamily="34" charset="-120"/>
              </a:rPr>
              <a:t>Background and Motivation</a:t>
            </a:r>
            <a:endParaRPr lang="en-US" sz="3750" dirty="0"/>
          </a:p>
        </p:txBody>
      </p:sp>
      <p:sp>
        <p:nvSpPr>
          <p:cNvPr id="4" name="Shape 1"/>
          <p:cNvSpPr/>
          <p:nvPr/>
        </p:nvSpPr>
        <p:spPr>
          <a:xfrm>
            <a:off x="793790" y="1860947"/>
            <a:ext cx="3681889" cy="2337078"/>
          </a:xfrm>
          <a:prstGeom prst="roundRect">
            <a:avLst>
              <a:gd name="adj" fmla="val 1237"/>
            </a:avLst>
          </a:prstGeom>
          <a:solidFill>
            <a:srgbClr val="3C3C3A"/>
          </a:solidFill>
          <a:ln/>
        </p:spPr>
      </p:sp>
      <p:sp>
        <p:nvSpPr>
          <p:cNvPr id="5" name="Text 2"/>
          <p:cNvSpPr/>
          <p:nvPr/>
        </p:nvSpPr>
        <p:spPr>
          <a:xfrm>
            <a:off x="986552" y="2053709"/>
            <a:ext cx="3296364" cy="602456"/>
          </a:xfrm>
          <a:prstGeom prst="rect">
            <a:avLst/>
          </a:prstGeom>
          <a:noFill/>
          <a:ln/>
        </p:spPr>
        <p:txBody>
          <a:bodyPr wrap="square" lIns="0" tIns="0" rIns="0" bIns="0" rtlCol="0" anchor="t"/>
          <a:lstStyle/>
          <a:p>
            <a:pPr marL="0" indent="0" algn="l">
              <a:lnSpc>
                <a:spcPts val="2350"/>
              </a:lnSpc>
              <a:buNone/>
            </a:pPr>
            <a:r>
              <a:rPr lang="en-US" sz="1850" dirty="0">
                <a:solidFill>
                  <a:srgbClr val="C9C9C0"/>
                </a:solidFill>
                <a:latin typeface="Tomorrow Semi Bold" pitchFamily="34" charset="0"/>
                <a:ea typeface="Tomorrow Semi Bold" pitchFamily="34" charset="-122"/>
                <a:cs typeface="Tomorrow Semi Bold" pitchFamily="34" charset="-120"/>
              </a:rPr>
              <a:t>Limitations of Traditional Methods</a:t>
            </a:r>
            <a:endParaRPr lang="en-US" sz="1850" dirty="0"/>
          </a:p>
        </p:txBody>
      </p:sp>
      <p:sp>
        <p:nvSpPr>
          <p:cNvPr id="6" name="Text 3"/>
          <p:cNvSpPr/>
          <p:nvPr/>
        </p:nvSpPr>
        <p:spPr>
          <a:xfrm>
            <a:off x="986552" y="2771775"/>
            <a:ext cx="3296364" cy="1233487"/>
          </a:xfrm>
          <a:prstGeom prst="rect">
            <a:avLst/>
          </a:prstGeom>
          <a:noFill/>
          <a:ln/>
        </p:spPr>
        <p:txBody>
          <a:bodyPr wrap="squar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Single-method approaches are prone to attacks that exploit statistical patterns or repetitive structures.</a:t>
            </a:r>
            <a:endParaRPr lang="en-US" sz="1500" dirty="0"/>
          </a:p>
        </p:txBody>
      </p:sp>
      <p:sp>
        <p:nvSpPr>
          <p:cNvPr id="7" name="Shape 4"/>
          <p:cNvSpPr/>
          <p:nvPr/>
        </p:nvSpPr>
        <p:spPr>
          <a:xfrm>
            <a:off x="4668441" y="1860947"/>
            <a:ext cx="3681889" cy="2337078"/>
          </a:xfrm>
          <a:prstGeom prst="roundRect">
            <a:avLst>
              <a:gd name="adj" fmla="val 1237"/>
            </a:avLst>
          </a:prstGeom>
          <a:solidFill>
            <a:srgbClr val="3C3C3A"/>
          </a:solidFill>
          <a:ln/>
        </p:spPr>
      </p:sp>
      <p:sp>
        <p:nvSpPr>
          <p:cNvPr id="8" name="Text 5"/>
          <p:cNvSpPr/>
          <p:nvPr/>
        </p:nvSpPr>
        <p:spPr>
          <a:xfrm>
            <a:off x="4861203" y="2053709"/>
            <a:ext cx="2780348" cy="301228"/>
          </a:xfrm>
          <a:prstGeom prst="rect">
            <a:avLst/>
          </a:prstGeom>
          <a:noFill/>
          <a:ln/>
        </p:spPr>
        <p:txBody>
          <a:bodyPr wrap="none" lIns="0" tIns="0" rIns="0" bIns="0" rtlCol="0" anchor="t"/>
          <a:lstStyle/>
          <a:p>
            <a:pPr marL="0" indent="0" algn="l">
              <a:lnSpc>
                <a:spcPts val="2350"/>
              </a:lnSpc>
              <a:buNone/>
            </a:pPr>
            <a:r>
              <a:rPr lang="en-US" sz="1850" dirty="0">
                <a:solidFill>
                  <a:srgbClr val="C9C9C0"/>
                </a:solidFill>
                <a:latin typeface="Tomorrow Semi Bold" pitchFamily="34" charset="0"/>
                <a:ea typeface="Tomorrow Semi Bold" pitchFamily="34" charset="-122"/>
                <a:cs typeface="Tomorrow Semi Bold" pitchFamily="34" charset="-120"/>
              </a:rPr>
              <a:t>Dual-Stage Encryption</a:t>
            </a:r>
            <a:endParaRPr lang="en-US" sz="1850" dirty="0"/>
          </a:p>
        </p:txBody>
      </p:sp>
      <p:sp>
        <p:nvSpPr>
          <p:cNvPr id="9" name="Text 6"/>
          <p:cNvSpPr/>
          <p:nvPr/>
        </p:nvSpPr>
        <p:spPr>
          <a:xfrm>
            <a:off x="4861203" y="2470547"/>
            <a:ext cx="3296364" cy="925116"/>
          </a:xfrm>
          <a:prstGeom prst="rect">
            <a:avLst/>
          </a:prstGeom>
          <a:noFill/>
          <a:ln/>
        </p:spPr>
        <p:txBody>
          <a:bodyPr wrap="squar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Merging Arnold Cat Map and Logistic Map to form a layered security scheme.</a:t>
            </a:r>
            <a:endParaRPr lang="en-US" sz="1500" dirty="0"/>
          </a:p>
        </p:txBody>
      </p:sp>
      <p:sp>
        <p:nvSpPr>
          <p:cNvPr id="10" name="Shape 7"/>
          <p:cNvSpPr/>
          <p:nvPr/>
        </p:nvSpPr>
        <p:spPr>
          <a:xfrm>
            <a:off x="793790" y="4390787"/>
            <a:ext cx="7556421" cy="1419106"/>
          </a:xfrm>
          <a:prstGeom prst="roundRect">
            <a:avLst>
              <a:gd name="adj" fmla="val 2038"/>
            </a:avLst>
          </a:prstGeom>
          <a:solidFill>
            <a:srgbClr val="3C3C3A"/>
          </a:solidFill>
          <a:ln/>
        </p:spPr>
      </p:sp>
      <p:sp>
        <p:nvSpPr>
          <p:cNvPr id="11" name="Text 8"/>
          <p:cNvSpPr/>
          <p:nvPr/>
        </p:nvSpPr>
        <p:spPr>
          <a:xfrm>
            <a:off x="986552" y="4583549"/>
            <a:ext cx="3446502" cy="301228"/>
          </a:xfrm>
          <a:prstGeom prst="rect">
            <a:avLst/>
          </a:prstGeom>
          <a:noFill/>
          <a:ln/>
        </p:spPr>
        <p:txBody>
          <a:bodyPr wrap="none" lIns="0" tIns="0" rIns="0" bIns="0" rtlCol="0" anchor="t"/>
          <a:lstStyle/>
          <a:p>
            <a:pPr marL="0" indent="0" algn="l">
              <a:lnSpc>
                <a:spcPts val="2350"/>
              </a:lnSpc>
              <a:buNone/>
            </a:pPr>
            <a:r>
              <a:rPr lang="en-US" sz="1850" dirty="0">
                <a:solidFill>
                  <a:srgbClr val="C9C9C0"/>
                </a:solidFill>
                <a:latin typeface="Tomorrow Semi Bold" pitchFamily="34" charset="0"/>
                <a:ea typeface="Tomorrow Semi Bold" pitchFamily="34" charset="-122"/>
                <a:cs typeface="Tomorrow Semi Bold" pitchFamily="34" charset="-120"/>
              </a:rPr>
              <a:t>Additional Security Features</a:t>
            </a:r>
            <a:endParaRPr lang="en-US" sz="1850" dirty="0"/>
          </a:p>
        </p:txBody>
      </p:sp>
      <p:sp>
        <p:nvSpPr>
          <p:cNvPr id="12" name="Text 9"/>
          <p:cNvSpPr/>
          <p:nvPr/>
        </p:nvSpPr>
        <p:spPr>
          <a:xfrm>
            <a:off x="986552" y="5000387"/>
            <a:ext cx="7170896" cy="616744"/>
          </a:xfrm>
          <a:prstGeom prst="rect">
            <a:avLst/>
          </a:prstGeom>
          <a:noFill/>
          <a:ln/>
        </p:spPr>
        <p:txBody>
          <a:bodyPr wrap="squar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Lossless compression, metadata embedding, enhanced hashing algorithm, and AES S-Box substitution to counter differential cryptanalysis.</a:t>
            </a:r>
            <a:endParaRPr lang="en-US" sz="1500" dirty="0"/>
          </a:p>
        </p:txBody>
      </p:sp>
      <p:sp>
        <p:nvSpPr>
          <p:cNvPr id="13" name="Text 10"/>
          <p:cNvSpPr/>
          <p:nvPr/>
        </p:nvSpPr>
        <p:spPr>
          <a:xfrm>
            <a:off x="793790" y="6026706"/>
            <a:ext cx="7556421" cy="1233487"/>
          </a:xfrm>
          <a:prstGeom prst="rect">
            <a:avLst/>
          </a:prstGeom>
          <a:noFill/>
          <a:ln/>
        </p:spPr>
        <p:txBody>
          <a:bodyPr wrap="square" lIns="0" tIns="0" rIns="0" bIns="0" rtlCol="0" anchor="t"/>
          <a:lstStyle/>
          <a:p>
            <a:pPr marL="0" indent="0" algn="l">
              <a:lnSpc>
                <a:spcPts val="2400"/>
              </a:lnSpc>
              <a:buNone/>
            </a:pPr>
            <a:r>
              <a:rPr lang="en-US" sz="1500" dirty="0">
                <a:solidFill>
                  <a:srgbClr val="C9C9C0"/>
                </a:solidFill>
                <a:latin typeface="Tomorrow" pitchFamily="34" charset="0"/>
                <a:ea typeface="Tomorrow" pitchFamily="34" charset="-122"/>
                <a:cs typeface="Tomorrow" pitchFamily="34" charset="-120"/>
              </a:rPr>
              <a:t>Traditional image encryption methods typically rely on a single technique for pixel rearrangement or pixel value transformation. The motivation behind this project is to create a more robust system by combining complementary encryption techniques and adding multiple security layers for comprehensive protection.</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6113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EDEDE8"/>
                </a:solidFill>
                <a:latin typeface="Tomorrow Semi Bold" pitchFamily="34" charset="0"/>
                <a:ea typeface="Tomorrow Semi Bold" pitchFamily="34" charset="-122"/>
                <a:cs typeface="Tomorrow Semi Bold" pitchFamily="34" charset="-120"/>
              </a:rPr>
              <a:t>Project Objectives</a:t>
            </a:r>
            <a:endParaRPr lang="en-US" sz="4450" dirty="0"/>
          </a:p>
        </p:txBody>
      </p:sp>
      <p:sp>
        <p:nvSpPr>
          <p:cNvPr id="3" name="Shape 1"/>
          <p:cNvSpPr/>
          <p:nvPr/>
        </p:nvSpPr>
        <p:spPr>
          <a:xfrm>
            <a:off x="793790" y="2765227"/>
            <a:ext cx="510302" cy="510302"/>
          </a:xfrm>
          <a:prstGeom prst="roundRect">
            <a:avLst>
              <a:gd name="adj" fmla="val 6667"/>
            </a:avLst>
          </a:prstGeom>
          <a:solidFill>
            <a:srgbClr val="3C3C3A"/>
          </a:solidFill>
          <a:ln/>
        </p:spPr>
      </p:sp>
      <p:sp>
        <p:nvSpPr>
          <p:cNvPr id="4" name="Text 2"/>
          <p:cNvSpPr/>
          <p:nvPr/>
        </p:nvSpPr>
        <p:spPr>
          <a:xfrm>
            <a:off x="878860" y="280773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1</a:t>
            </a:r>
            <a:endParaRPr lang="en-US" sz="2650" dirty="0"/>
          </a:p>
        </p:txBody>
      </p:sp>
      <p:sp>
        <p:nvSpPr>
          <p:cNvPr id="5" name="Text 3"/>
          <p:cNvSpPr/>
          <p:nvPr/>
        </p:nvSpPr>
        <p:spPr>
          <a:xfrm>
            <a:off x="1530906" y="2765227"/>
            <a:ext cx="3271004"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Dual-Stage Encryption</a:t>
            </a:r>
            <a:endParaRPr lang="en-US" sz="2200" dirty="0"/>
          </a:p>
        </p:txBody>
      </p:sp>
      <p:sp>
        <p:nvSpPr>
          <p:cNvPr id="6" name="Text 4"/>
          <p:cNvSpPr/>
          <p:nvPr/>
        </p:nvSpPr>
        <p:spPr>
          <a:xfrm>
            <a:off x="1530906" y="3255645"/>
            <a:ext cx="5670947" cy="1088708"/>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Develop a mechanism combining spatial shuffling via the Arnold Cat Map with chaotic encryption via the Logistic Map.</a:t>
            </a:r>
            <a:endParaRPr lang="en-US" sz="1750" dirty="0"/>
          </a:p>
        </p:txBody>
      </p:sp>
      <p:sp>
        <p:nvSpPr>
          <p:cNvPr id="7" name="Shape 5"/>
          <p:cNvSpPr/>
          <p:nvPr/>
        </p:nvSpPr>
        <p:spPr>
          <a:xfrm>
            <a:off x="7428667" y="2765227"/>
            <a:ext cx="510302" cy="510302"/>
          </a:xfrm>
          <a:prstGeom prst="roundRect">
            <a:avLst>
              <a:gd name="adj" fmla="val 6667"/>
            </a:avLst>
          </a:prstGeom>
          <a:solidFill>
            <a:srgbClr val="3C3C3A"/>
          </a:solidFill>
          <a:ln/>
        </p:spPr>
      </p:sp>
      <p:sp>
        <p:nvSpPr>
          <p:cNvPr id="8" name="Text 6"/>
          <p:cNvSpPr/>
          <p:nvPr/>
        </p:nvSpPr>
        <p:spPr>
          <a:xfrm>
            <a:off x="7513737" y="280773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2</a:t>
            </a:r>
            <a:endParaRPr lang="en-US" sz="2650" dirty="0"/>
          </a:p>
        </p:txBody>
      </p:sp>
      <p:sp>
        <p:nvSpPr>
          <p:cNvPr id="9" name="Text 7"/>
          <p:cNvSpPr/>
          <p:nvPr/>
        </p:nvSpPr>
        <p:spPr>
          <a:xfrm>
            <a:off x="8165783" y="27652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Enhanced Security</a:t>
            </a:r>
            <a:endParaRPr lang="en-US" sz="2200" dirty="0"/>
          </a:p>
        </p:txBody>
      </p:sp>
      <p:sp>
        <p:nvSpPr>
          <p:cNvPr id="10" name="Text 8"/>
          <p:cNvSpPr/>
          <p:nvPr/>
        </p:nvSpPr>
        <p:spPr>
          <a:xfrm>
            <a:off x="8165783" y="3255645"/>
            <a:ext cx="5670947" cy="1451610"/>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Incorporate AES S-Box substitution for extra nonlinear transformation to build immunity against statistical attacks</a:t>
            </a:r>
            <a:endParaRPr lang="en-US" sz="1750" dirty="0"/>
          </a:p>
        </p:txBody>
      </p:sp>
      <p:sp>
        <p:nvSpPr>
          <p:cNvPr id="11" name="Shape 9"/>
          <p:cNvSpPr/>
          <p:nvPr/>
        </p:nvSpPr>
        <p:spPr>
          <a:xfrm>
            <a:off x="793790" y="5189220"/>
            <a:ext cx="510302" cy="510302"/>
          </a:xfrm>
          <a:prstGeom prst="roundRect">
            <a:avLst>
              <a:gd name="adj" fmla="val 6667"/>
            </a:avLst>
          </a:prstGeom>
          <a:solidFill>
            <a:srgbClr val="3C3C3A"/>
          </a:solidFill>
          <a:ln/>
        </p:spPr>
      </p:sp>
      <p:sp>
        <p:nvSpPr>
          <p:cNvPr id="12" name="Text 10"/>
          <p:cNvSpPr/>
          <p:nvPr/>
        </p:nvSpPr>
        <p:spPr>
          <a:xfrm>
            <a:off x="878860" y="5231725"/>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3</a:t>
            </a:r>
            <a:endParaRPr lang="en-US" sz="2650" dirty="0"/>
          </a:p>
        </p:txBody>
      </p:sp>
      <p:sp>
        <p:nvSpPr>
          <p:cNvPr id="13" name="Text 11"/>
          <p:cNvSpPr/>
          <p:nvPr/>
        </p:nvSpPr>
        <p:spPr>
          <a:xfrm>
            <a:off x="1530906" y="518922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Optimization</a:t>
            </a:r>
            <a:endParaRPr lang="en-US" sz="2200" dirty="0"/>
          </a:p>
        </p:txBody>
      </p:sp>
      <p:sp>
        <p:nvSpPr>
          <p:cNvPr id="14" name="Text 12"/>
          <p:cNvSpPr/>
          <p:nvPr/>
        </p:nvSpPr>
        <p:spPr>
          <a:xfrm>
            <a:off x="1530906" y="5679638"/>
            <a:ext cx="5670947" cy="1088708"/>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Compress encrypted image data losslessly and embed critical metadata securely using steganography.</a:t>
            </a:r>
            <a:endParaRPr lang="en-US" sz="1750" dirty="0"/>
          </a:p>
        </p:txBody>
      </p:sp>
      <p:sp>
        <p:nvSpPr>
          <p:cNvPr id="15" name="Shape 13"/>
          <p:cNvSpPr/>
          <p:nvPr/>
        </p:nvSpPr>
        <p:spPr>
          <a:xfrm>
            <a:off x="7428667" y="5189220"/>
            <a:ext cx="510302" cy="510302"/>
          </a:xfrm>
          <a:prstGeom prst="roundRect">
            <a:avLst>
              <a:gd name="adj" fmla="val 6667"/>
            </a:avLst>
          </a:prstGeom>
          <a:solidFill>
            <a:srgbClr val="3C3C3A"/>
          </a:solidFill>
          <a:ln/>
        </p:spPr>
      </p:sp>
      <p:sp>
        <p:nvSpPr>
          <p:cNvPr id="16" name="Text 14"/>
          <p:cNvSpPr/>
          <p:nvPr/>
        </p:nvSpPr>
        <p:spPr>
          <a:xfrm>
            <a:off x="7513737" y="5231725"/>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9C9C0"/>
                </a:solidFill>
                <a:latin typeface="Tomorrow Semi Bold" pitchFamily="34" charset="0"/>
                <a:ea typeface="Tomorrow Semi Bold" pitchFamily="34" charset="-122"/>
                <a:cs typeface="Tomorrow Semi Bold" pitchFamily="34" charset="-120"/>
              </a:rPr>
              <a:t>4</a:t>
            </a:r>
            <a:endParaRPr lang="en-US" sz="2650" dirty="0"/>
          </a:p>
        </p:txBody>
      </p:sp>
      <p:sp>
        <p:nvSpPr>
          <p:cNvPr id="17" name="Text 15"/>
          <p:cNvSpPr/>
          <p:nvPr/>
        </p:nvSpPr>
        <p:spPr>
          <a:xfrm>
            <a:off x="8165783" y="5189220"/>
            <a:ext cx="3675340"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Deployment and Analysis</a:t>
            </a:r>
            <a:endParaRPr lang="en-US" sz="2200" dirty="0"/>
          </a:p>
        </p:txBody>
      </p:sp>
      <p:sp>
        <p:nvSpPr>
          <p:cNvPr id="18" name="Text 16"/>
          <p:cNvSpPr/>
          <p:nvPr/>
        </p:nvSpPr>
        <p:spPr>
          <a:xfrm>
            <a:off x="8165783" y="5679638"/>
            <a:ext cx="5670947" cy="1088708"/>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Can be  deployed cross-platform due to  popularity of python and conduct thorough performance and security analyses using quality metrics and key sensitivity tests.</a:t>
            </a:r>
            <a:endParaRPr lang="en-US" sz="1750" dirty="0"/>
          </a:p>
        </p:txBody>
      </p:sp>
      <p:sp>
        <p:nvSpPr>
          <p:cNvPr id="19" name="Rectangle 18">
            <a:extLst>
              <a:ext uri="{FF2B5EF4-FFF2-40B4-BE49-F238E27FC236}">
                <a16:creationId xmlns:a16="http://schemas.microsoft.com/office/drawing/2014/main" id="{5DF6DCCA-8E27-4549-93F0-D1C3BBDAB9BF}"/>
              </a:ext>
            </a:extLst>
          </p:cNvPr>
          <p:cNvSpPr/>
          <p:nvPr/>
        </p:nvSpPr>
        <p:spPr>
          <a:xfrm>
            <a:off x="12425516" y="7322574"/>
            <a:ext cx="2153265" cy="840658"/>
          </a:xfrm>
          <a:prstGeom prst="rect">
            <a:avLst/>
          </a:prstGeom>
          <a:solidFill>
            <a:srgbClr val="1D1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93790" y="286840"/>
            <a:ext cx="4252913" cy="531614"/>
          </a:xfrm>
          <a:prstGeom prst="rect">
            <a:avLst/>
          </a:prstGeom>
          <a:noFill/>
          <a:ln/>
        </p:spPr>
        <p:txBody>
          <a:bodyPr wrap="none" lIns="0" tIns="0" rIns="0" bIns="0" rtlCol="0" anchor="t"/>
          <a:lstStyle/>
          <a:p>
            <a:pPr marL="0" indent="0" algn="l">
              <a:lnSpc>
                <a:spcPts val="4150"/>
              </a:lnSpc>
              <a:buNone/>
            </a:pPr>
            <a:r>
              <a:rPr lang="en-US" sz="3300" dirty="0">
                <a:solidFill>
                  <a:srgbClr val="EDEDE8"/>
                </a:solidFill>
                <a:latin typeface="Tomorrow Semi Bold" pitchFamily="34" charset="0"/>
                <a:ea typeface="Tomorrow Semi Bold" pitchFamily="34" charset="-122"/>
                <a:cs typeface="Tomorrow Semi Bold" pitchFamily="34" charset="-120"/>
              </a:rPr>
              <a:t>Methodology</a:t>
            </a:r>
            <a:endParaRPr lang="en-US" sz="3300" dirty="0"/>
          </a:p>
        </p:txBody>
      </p:sp>
      <p:grpSp>
        <p:nvGrpSpPr>
          <p:cNvPr id="19" name="Group 18">
            <a:extLst>
              <a:ext uri="{FF2B5EF4-FFF2-40B4-BE49-F238E27FC236}">
                <a16:creationId xmlns:a16="http://schemas.microsoft.com/office/drawing/2014/main" id="{9550BCA0-B607-2B7A-2F33-C00045928B1E}"/>
              </a:ext>
            </a:extLst>
          </p:cNvPr>
          <p:cNvGrpSpPr/>
          <p:nvPr/>
        </p:nvGrpSpPr>
        <p:grpSpPr>
          <a:xfrm>
            <a:off x="1056243" y="1392614"/>
            <a:ext cx="6450687" cy="3967281"/>
            <a:chOff x="793790" y="1479471"/>
            <a:chExt cx="7556420" cy="4777263"/>
          </a:xfrm>
        </p:grpSpPr>
        <p:pic>
          <p:nvPicPr>
            <p:cNvPr id="4" name="Image 1" descr="preencoded.png"/>
            <p:cNvPicPr>
              <a:picLocks noChangeAspect="1"/>
            </p:cNvPicPr>
            <p:nvPr/>
          </p:nvPicPr>
          <p:blipFill>
            <a:blip r:embed="rId3"/>
            <a:stretch>
              <a:fillRect/>
            </a:stretch>
          </p:blipFill>
          <p:spPr>
            <a:xfrm>
              <a:off x="793790" y="1479471"/>
              <a:ext cx="850583" cy="1020723"/>
            </a:xfrm>
            <a:prstGeom prst="rect">
              <a:avLst/>
            </a:prstGeom>
          </p:spPr>
        </p:pic>
        <p:sp>
          <p:nvSpPr>
            <p:cNvPr id="5" name="Text 1"/>
            <p:cNvSpPr/>
            <p:nvPr/>
          </p:nvSpPr>
          <p:spPr>
            <a:xfrm>
              <a:off x="1899523" y="1649492"/>
              <a:ext cx="3361968" cy="265747"/>
            </a:xfrm>
            <a:prstGeom prst="rect">
              <a:avLst/>
            </a:prstGeom>
            <a:noFill/>
            <a:ln/>
          </p:spPr>
          <p:txBody>
            <a:bodyPr wrap="none" lIns="0" tIns="0" rIns="0" bIns="0" rtlCol="0" anchor="t"/>
            <a:lstStyle/>
            <a:p>
              <a:pPr marL="0" indent="0" algn="l">
                <a:lnSpc>
                  <a:spcPts val="2050"/>
                </a:lnSpc>
                <a:buNone/>
              </a:pPr>
              <a:r>
                <a:rPr lang="en-US" sz="1650" dirty="0">
                  <a:solidFill>
                    <a:srgbClr val="C9C9C0"/>
                  </a:solidFill>
                  <a:latin typeface="Tomorrow Semi Bold" pitchFamily="34" charset="0"/>
                  <a:ea typeface="Tomorrow Semi Bold" pitchFamily="34" charset="-122"/>
                  <a:cs typeface="Tomorrow Semi Bold" pitchFamily="34" charset="-120"/>
                </a:rPr>
                <a:t>Image Upload &amp; Preprocessing</a:t>
              </a:r>
              <a:endParaRPr lang="en-US" sz="1650" dirty="0"/>
            </a:p>
          </p:txBody>
        </p:sp>
        <p:sp>
          <p:nvSpPr>
            <p:cNvPr id="6" name="Text 2"/>
            <p:cNvSpPr/>
            <p:nvPr/>
          </p:nvSpPr>
          <p:spPr>
            <a:xfrm>
              <a:off x="1899523" y="2017276"/>
              <a:ext cx="6450687" cy="272177"/>
            </a:xfrm>
            <a:prstGeom prst="rect">
              <a:avLst/>
            </a:prstGeom>
            <a:noFill/>
            <a:ln/>
          </p:spPr>
          <p:txBody>
            <a:bodyPr wrap="non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Ensures proper resizing and padding to yield a square image.</a:t>
              </a:r>
              <a:endParaRPr lang="en-US" sz="1300" dirty="0"/>
            </a:p>
          </p:txBody>
        </p:sp>
        <p:pic>
          <p:nvPicPr>
            <p:cNvPr id="7" name="Image 2" descr="preencoded.png"/>
            <p:cNvPicPr>
              <a:picLocks noChangeAspect="1"/>
            </p:cNvPicPr>
            <p:nvPr/>
          </p:nvPicPr>
          <p:blipFill>
            <a:blip r:embed="rId4"/>
            <a:stretch>
              <a:fillRect/>
            </a:stretch>
          </p:blipFill>
          <p:spPr>
            <a:xfrm>
              <a:off x="793790" y="2500193"/>
              <a:ext cx="850583" cy="1252180"/>
            </a:xfrm>
            <a:prstGeom prst="rect">
              <a:avLst/>
            </a:prstGeom>
          </p:spPr>
        </p:pic>
        <p:sp>
          <p:nvSpPr>
            <p:cNvPr id="8" name="Text 3"/>
            <p:cNvSpPr/>
            <p:nvPr/>
          </p:nvSpPr>
          <p:spPr>
            <a:xfrm>
              <a:off x="1899523" y="2670215"/>
              <a:ext cx="2475786" cy="265747"/>
            </a:xfrm>
            <a:prstGeom prst="rect">
              <a:avLst/>
            </a:prstGeom>
            <a:noFill/>
            <a:ln/>
          </p:spPr>
          <p:txBody>
            <a:bodyPr wrap="none" lIns="0" tIns="0" rIns="0" bIns="0" rtlCol="0" anchor="t"/>
            <a:lstStyle/>
            <a:p>
              <a:pPr marL="0" indent="0" algn="l">
                <a:lnSpc>
                  <a:spcPts val="2050"/>
                </a:lnSpc>
                <a:buNone/>
              </a:pPr>
              <a:r>
                <a:rPr lang="en-US" sz="1650" dirty="0">
                  <a:solidFill>
                    <a:srgbClr val="C9C9C0"/>
                  </a:solidFill>
                  <a:latin typeface="Tomorrow Semi Bold" pitchFamily="34" charset="0"/>
                  <a:ea typeface="Tomorrow Semi Bold" pitchFamily="34" charset="-122"/>
                  <a:cs typeface="Tomorrow Semi Bold" pitchFamily="34" charset="-120"/>
                </a:rPr>
                <a:t>Multi-Layer Encryption</a:t>
              </a:r>
              <a:endParaRPr lang="en-US" sz="1650" dirty="0"/>
            </a:p>
          </p:txBody>
        </p:sp>
        <p:sp>
          <p:nvSpPr>
            <p:cNvPr id="9" name="Text 4"/>
            <p:cNvSpPr/>
            <p:nvPr/>
          </p:nvSpPr>
          <p:spPr>
            <a:xfrm>
              <a:off x="1899523" y="3037999"/>
              <a:ext cx="6450687" cy="544354"/>
            </a:xfrm>
            <a:prstGeom prst="rect">
              <a:avLst/>
            </a:prstGeom>
            <a:noFill/>
            <a:ln/>
          </p:spPr>
          <p:txBody>
            <a:bodyPr wrap="squar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Shuffles pixel positions using Arnold Cat Map, transforms pixel values with Logistic Map, and applies AES S-Box substitution.</a:t>
              </a:r>
              <a:endParaRPr lang="en-US" sz="1300" dirty="0"/>
            </a:p>
          </p:txBody>
        </p:sp>
        <p:pic>
          <p:nvPicPr>
            <p:cNvPr id="10" name="Image 3" descr="preencoded.png"/>
            <p:cNvPicPr>
              <a:picLocks noChangeAspect="1"/>
            </p:cNvPicPr>
            <p:nvPr/>
          </p:nvPicPr>
          <p:blipFill>
            <a:blip r:embed="rId5"/>
            <a:stretch>
              <a:fillRect/>
            </a:stretch>
          </p:blipFill>
          <p:spPr>
            <a:xfrm>
              <a:off x="793790" y="3752374"/>
              <a:ext cx="850583" cy="1252180"/>
            </a:xfrm>
            <a:prstGeom prst="rect">
              <a:avLst/>
            </a:prstGeom>
          </p:spPr>
        </p:pic>
        <p:sp>
          <p:nvSpPr>
            <p:cNvPr id="11" name="Text 5"/>
            <p:cNvSpPr/>
            <p:nvPr/>
          </p:nvSpPr>
          <p:spPr>
            <a:xfrm>
              <a:off x="1899523" y="3922395"/>
              <a:ext cx="2614970" cy="265747"/>
            </a:xfrm>
            <a:prstGeom prst="rect">
              <a:avLst/>
            </a:prstGeom>
            <a:noFill/>
            <a:ln/>
          </p:spPr>
          <p:txBody>
            <a:bodyPr wrap="none" lIns="0" tIns="0" rIns="0" bIns="0" rtlCol="0" anchor="t"/>
            <a:lstStyle/>
            <a:p>
              <a:pPr marL="0" indent="0" algn="l">
                <a:lnSpc>
                  <a:spcPts val="2050"/>
                </a:lnSpc>
                <a:buNone/>
              </a:pPr>
              <a:r>
                <a:rPr lang="en-US" sz="1650" dirty="0">
                  <a:solidFill>
                    <a:srgbClr val="C9C9C0"/>
                  </a:solidFill>
                  <a:latin typeface="Tomorrow Semi Bold" pitchFamily="34" charset="0"/>
                  <a:ea typeface="Tomorrow Semi Bold" pitchFamily="34" charset="-122"/>
                  <a:cs typeface="Tomorrow Semi Bold" pitchFamily="34" charset="-120"/>
                </a:rPr>
                <a:t>Compression &amp; Hashing</a:t>
              </a:r>
              <a:endParaRPr lang="en-US" sz="1650" dirty="0"/>
            </a:p>
          </p:txBody>
        </p:sp>
        <p:sp>
          <p:nvSpPr>
            <p:cNvPr id="12" name="Text 6"/>
            <p:cNvSpPr/>
            <p:nvPr/>
          </p:nvSpPr>
          <p:spPr>
            <a:xfrm>
              <a:off x="1899523" y="4290179"/>
              <a:ext cx="6450687" cy="544354"/>
            </a:xfrm>
            <a:prstGeom prst="rect">
              <a:avLst/>
            </a:prstGeom>
            <a:noFill/>
            <a:ln/>
          </p:spPr>
          <p:txBody>
            <a:bodyPr wrap="squar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Compresses encrypted data using a robust lossless algorithm and calculates a secure hash using an enhanced algorithm.</a:t>
              </a:r>
              <a:endParaRPr lang="en-US" sz="1300" dirty="0"/>
            </a:p>
          </p:txBody>
        </p:sp>
        <p:pic>
          <p:nvPicPr>
            <p:cNvPr id="13" name="Image 4" descr="preencoded.png"/>
            <p:cNvPicPr>
              <a:picLocks noChangeAspect="1"/>
            </p:cNvPicPr>
            <p:nvPr/>
          </p:nvPicPr>
          <p:blipFill>
            <a:blip r:embed="rId6"/>
            <a:stretch>
              <a:fillRect/>
            </a:stretch>
          </p:blipFill>
          <p:spPr>
            <a:xfrm>
              <a:off x="793790" y="5004554"/>
              <a:ext cx="850583" cy="1252180"/>
            </a:xfrm>
            <a:prstGeom prst="rect">
              <a:avLst/>
            </a:prstGeom>
          </p:spPr>
        </p:pic>
        <p:sp>
          <p:nvSpPr>
            <p:cNvPr id="14" name="Text 7"/>
            <p:cNvSpPr/>
            <p:nvPr/>
          </p:nvSpPr>
          <p:spPr>
            <a:xfrm>
              <a:off x="1899523" y="5174575"/>
              <a:ext cx="2306241" cy="265747"/>
            </a:xfrm>
            <a:prstGeom prst="rect">
              <a:avLst/>
            </a:prstGeom>
            <a:noFill/>
            <a:ln/>
          </p:spPr>
          <p:txBody>
            <a:bodyPr wrap="none" lIns="0" tIns="0" rIns="0" bIns="0" rtlCol="0" anchor="t"/>
            <a:lstStyle/>
            <a:p>
              <a:pPr marL="0" indent="0" algn="l">
                <a:lnSpc>
                  <a:spcPts val="2050"/>
                </a:lnSpc>
                <a:buNone/>
              </a:pPr>
              <a:r>
                <a:rPr lang="en-US" sz="1650" dirty="0">
                  <a:solidFill>
                    <a:srgbClr val="C9C9C0"/>
                  </a:solidFill>
                  <a:latin typeface="Tomorrow Semi Bold" pitchFamily="34" charset="0"/>
                  <a:ea typeface="Tomorrow Semi Bold" pitchFamily="34" charset="-122"/>
                  <a:cs typeface="Tomorrow Semi Bold" pitchFamily="34" charset="-120"/>
                </a:rPr>
                <a:t>Metadata Embedding</a:t>
              </a:r>
              <a:endParaRPr lang="en-US" sz="1650" dirty="0"/>
            </a:p>
          </p:txBody>
        </p:sp>
        <p:sp>
          <p:nvSpPr>
            <p:cNvPr id="15" name="Text 8"/>
            <p:cNvSpPr/>
            <p:nvPr/>
          </p:nvSpPr>
          <p:spPr>
            <a:xfrm>
              <a:off x="1899523" y="5542359"/>
              <a:ext cx="6450687" cy="544354"/>
            </a:xfrm>
            <a:prstGeom prst="rect">
              <a:avLst/>
            </a:prstGeom>
            <a:noFill/>
            <a:ln/>
          </p:spPr>
          <p:txBody>
            <a:bodyPr wrap="squar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Embeds encryption parameters and metadata into</a:t>
              </a:r>
            </a:p>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 the encrypted image using least significant bits.</a:t>
              </a:r>
              <a:endParaRPr lang="en-US" sz="1300" dirty="0"/>
            </a:p>
          </p:txBody>
        </p:sp>
      </p:grpSp>
      <p:sp>
        <p:nvSpPr>
          <p:cNvPr id="16" name="Text 9"/>
          <p:cNvSpPr/>
          <p:nvPr/>
        </p:nvSpPr>
        <p:spPr>
          <a:xfrm>
            <a:off x="8350211" y="1827451"/>
            <a:ext cx="6036349" cy="2545199"/>
          </a:xfrm>
          <a:prstGeom prst="rect">
            <a:avLst/>
          </a:prstGeom>
          <a:noFill/>
          <a:ln/>
        </p:spPr>
        <p:txBody>
          <a:bodyPr wrap="squar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The system follows a clear series of stages that work together to provide robust security while maintaining efficiency. Decompression and decryption are performed in reverse order to precisely recover the original image, and the entire process is evaluated through quality metrics and performance timings.</a:t>
            </a:r>
            <a:endParaRPr lang="en-US" sz="1300" dirty="0"/>
          </a:p>
        </p:txBody>
      </p:sp>
      <p:pic>
        <p:nvPicPr>
          <p:cNvPr id="18" name="Picture 17">
            <a:extLst>
              <a:ext uri="{FF2B5EF4-FFF2-40B4-BE49-F238E27FC236}">
                <a16:creationId xmlns:a16="http://schemas.microsoft.com/office/drawing/2014/main" id="{C3BB90C9-1BF6-3A85-E720-BBDD0D802675}"/>
              </a:ext>
            </a:extLst>
          </p:cNvPr>
          <p:cNvPicPr>
            <a:picLocks noChangeAspect="1"/>
          </p:cNvPicPr>
          <p:nvPr/>
        </p:nvPicPr>
        <p:blipFill>
          <a:blip r:embed="rId7"/>
          <a:stretch>
            <a:fillRect/>
          </a:stretch>
        </p:blipFill>
        <p:spPr>
          <a:xfrm>
            <a:off x="6065520" y="4701951"/>
            <a:ext cx="8447035" cy="34557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85098" y="616863"/>
            <a:ext cx="10749201" cy="700921"/>
          </a:xfrm>
          <a:prstGeom prst="rect">
            <a:avLst/>
          </a:prstGeom>
          <a:noFill/>
          <a:ln/>
        </p:spPr>
        <p:txBody>
          <a:bodyPr wrap="none" lIns="0" tIns="0" rIns="0" bIns="0" rtlCol="0" anchor="t"/>
          <a:lstStyle/>
          <a:p>
            <a:pPr marL="0" indent="0" algn="l">
              <a:lnSpc>
                <a:spcPts val="5500"/>
              </a:lnSpc>
              <a:buNone/>
            </a:pPr>
            <a:r>
              <a:rPr lang="en-US" sz="4400" dirty="0">
                <a:solidFill>
                  <a:srgbClr val="EDEDE8"/>
                </a:solidFill>
                <a:latin typeface="Tomorrow Semi Bold" pitchFamily="34" charset="0"/>
                <a:ea typeface="Tomorrow Semi Bold" pitchFamily="34" charset="-122"/>
                <a:cs typeface="Tomorrow Semi Bold" pitchFamily="34" charset="-120"/>
              </a:rPr>
              <a:t>Mathematical Foundations and Proofs</a:t>
            </a:r>
            <a:endParaRPr lang="en-US" sz="4400" dirty="0"/>
          </a:p>
        </p:txBody>
      </p:sp>
      <p:sp>
        <p:nvSpPr>
          <p:cNvPr id="3" name="Text 1"/>
          <p:cNvSpPr/>
          <p:nvPr/>
        </p:nvSpPr>
        <p:spPr>
          <a:xfrm>
            <a:off x="785098" y="3095982"/>
            <a:ext cx="3795951" cy="700802"/>
          </a:xfrm>
          <a:prstGeom prst="rect">
            <a:avLst/>
          </a:prstGeom>
          <a:noFill/>
          <a:ln/>
        </p:spPr>
        <p:txBody>
          <a:bodyPr wrap="square" lIns="0" tIns="0" rIns="0" bIns="0" rtlCol="0" anchor="t"/>
          <a:lstStyle/>
          <a:p>
            <a:pPr marL="0" indent="0" algn="r">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Arnold Cat Map Reversibility</a:t>
            </a:r>
            <a:endParaRPr lang="en-US" sz="2200" dirty="0"/>
          </a:p>
        </p:txBody>
      </p:sp>
      <p:sp>
        <p:nvSpPr>
          <p:cNvPr id="4" name="Text 2"/>
          <p:cNvSpPr/>
          <p:nvPr/>
        </p:nvSpPr>
        <p:spPr>
          <a:xfrm>
            <a:off x="785098" y="3931325"/>
            <a:ext cx="3795951" cy="1076563"/>
          </a:xfrm>
          <a:prstGeom prst="rect">
            <a:avLst/>
          </a:prstGeom>
          <a:noFill/>
          <a:ln/>
        </p:spPr>
        <p:txBody>
          <a:bodyPr wrap="square" lIns="0" tIns="0" rIns="0" bIns="0" rtlCol="0" anchor="t"/>
          <a:lstStyle/>
          <a:p>
            <a:pPr marL="0" indent="0" algn="r">
              <a:lnSpc>
                <a:spcPts val="2800"/>
              </a:lnSpc>
              <a:buNone/>
            </a:pPr>
            <a:r>
              <a:rPr lang="en-US" sz="1750" dirty="0">
                <a:solidFill>
                  <a:srgbClr val="C9C9C0"/>
                </a:solidFill>
                <a:latin typeface="Tomorrow" pitchFamily="34" charset="0"/>
                <a:ea typeface="Tomorrow" pitchFamily="34" charset="-122"/>
                <a:cs typeface="Tomorrow" pitchFamily="34" charset="-120"/>
              </a:rPr>
              <a:t>Transformation matrix features a unit determinant guaranteeing an inverse transformation exists.</a:t>
            </a:r>
            <a:endParaRPr lang="en-US" sz="1750" dirty="0"/>
          </a:p>
        </p:txBody>
      </p:sp>
      <p:pic>
        <p:nvPicPr>
          <p:cNvPr id="5" name="Image 0" descr="preencoded.png"/>
          <p:cNvPicPr>
            <a:picLocks noChangeAspect="1"/>
          </p:cNvPicPr>
          <p:nvPr/>
        </p:nvPicPr>
        <p:blipFill>
          <a:blip r:embed="rId3"/>
          <a:stretch>
            <a:fillRect/>
          </a:stretch>
        </p:blipFill>
        <p:spPr>
          <a:xfrm>
            <a:off x="5029676" y="1766411"/>
            <a:ext cx="4571048" cy="4571048"/>
          </a:xfrm>
          <a:prstGeom prst="rect">
            <a:avLst/>
          </a:prstGeom>
        </p:spPr>
      </p:pic>
      <p:pic>
        <p:nvPicPr>
          <p:cNvPr id="6" name="Image 1" descr="preencoded.png"/>
          <p:cNvPicPr>
            <a:picLocks noChangeAspect="1"/>
          </p:cNvPicPr>
          <p:nvPr/>
        </p:nvPicPr>
        <p:blipFill>
          <a:blip r:embed="rId4"/>
          <a:stretch>
            <a:fillRect/>
          </a:stretch>
        </p:blipFill>
        <p:spPr>
          <a:xfrm>
            <a:off x="5547360" y="3842147"/>
            <a:ext cx="335637" cy="419576"/>
          </a:xfrm>
          <a:prstGeom prst="rect">
            <a:avLst/>
          </a:prstGeom>
        </p:spPr>
      </p:pic>
      <p:sp>
        <p:nvSpPr>
          <p:cNvPr id="7" name="Text 3"/>
          <p:cNvSpPr/>
          <p:nvPr/>
        </p:nvSpPr>
        <p:spPr>
          <a:xfrm>
            <a:off x="9937194" y="2044303"/>
            <a:ext cx="2804160" cy="350401"/>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Logistic Map Chaos</a:t>
            </a:r>
            <a:endParaRPr lang="en-US" sz="2200" dirty="0"/>
          </a:p>
        </p:txBody>
      </p:sp>
      <p:sp>
        <p:nvSpPr>
          <p:cNvPr id="8" name="Text 4"/>
          <p:cNvSpPr/>
          <p:nvPr/>
        </p:nvSpPr>
        <p:spPr>
          <a:xfrm>
            <a:off x="9937194" y="2529245"/>
            <a:ext cx="3908107" cy="1076563"/>
          </a:xfrm>
          <a:prstGeom prst="rect">
            <a:avLst/>
          </a:prstGeom>
          <a:noFill/>
          <a:ln/>
        </p:spPr>
        <p:txBody>
          <a:bodyPr wrap="square" lIns="0" tIns="0" rIns="0" bIns="0" rtlCol="0" anchor="t"/>
          <a:lstStyle/>
          <a:p>
            <a:pPr marL="0" indent="0" algn="l">
              <a:lnSpc>
                <a:spcPts val="2800"/>
              </a:lnSpc>
              <a:buNone/>
            </a:pPr>
            <a:r>
              <a:rPr lang="en-US" sz="1750" dirty="0">
                <a:solidFill>
                  <a:srgbClr val="C9C9C0"/>
                </a:solidFill>
                <a:latin typeface="Tomorrow" pitchFamily="34" charset="0"/>
                <a:ea typeface="Tomorrow" pitchFamily="34" charset="-122"/>
                <a:cs typeface="Tomorrow" pitchFamily="34" charset="-120"/>
              </a:rPr>
              <a:t>Nonlinear recurrence relation exhibits highly chaotic behavior within a specified parameter range.</a:t>
            </a:r>
            <a:endParaRPr lang="en-US" sz="1750" dirty="0"/>
          </a:p>
        </p:txBody>
      </p:sp>
      <p:pic>
        <p:nvPicPr>
          <p:cNvPr id="9" name="Image 2" descr="preencoded.png"/>
          <p:cNvPicPr>
            <a:picLocks noChangeAspect="1"/>
          </p:cNvPicPr>
          <p:nvPr/>
        </p:nvPicPr>
        <p:blipFill>
          <a:blip r:embed="rId5"/>
          <a:stretch>
            <a:fillRect/>
          </a:stretch>
        </p:blipFill>
        <p:spPr>
          <a:xfrm>
            <a:off x="5029676" y="1766411"/>
            <a:ext cx="4571048" cy="4571048"/>
          </a:xfrm>
          <a:prstGeom prst="rect">
            <a:avLst/>
          </a:prstGeom>
        </p:spPr>
      </p:pic>
      <p:pic>
        <p:nvPicPr>
          <p:cNvPr id="10" name="Image 3" descr="preencoded.png"/>
          <p:cNvPicPr>
            <a:picLocks noChangeAspect="1"/>
          </p:cNvPicPr>
          <p:nvPr/>
        </p:nvPicPr>
        <p:blipFill>
          <a:blip r:embed="rId6"/>
          <a:stretch>
            <a:fillRect/>
          </a:stretch>
        </p:blipFill>
        <p:spPr>
          <a:xfrm>
            <a:off x="7947184" y="2456617"/>
            <a:ext cx="335637" cy="419576"/>
          </a:xfrm>
          <a:prstGeom prst="rect">
            <a:avLst/>
          </a:prstGeom>
        </p:spPr>
      </p:pic>
      <p:sp>
        <p:nvSpPr>
          <p:cNvPr id="11" name="Text 5"/>
          <p:cNvSpPr/>
          <p:nvPr/>
        </p:nvSpPr>
        <p:spPr>
          <a:xfrm>
            <a:off x="9937194" y="4498062"/>
            <a:ext cx="3599140" cy="350401"/>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XOR Operation Properties</a:t>
            </a:r>
            <a:endParaRPr lang="en-US" sz="2200" dirty="0"/>
          </a:p>
        </p:txBody>
      </p:sp>
      <p:sp>
        <p:nvSpPr>
          <p:cNvPr id="12" name="Text 6"/>
          <p:cNvSpPr/>
          <p:nvPr/>
        </p:nvSpPr>
        <p:spPr>
          <a:xfrm>
            <a:off x="9937194" y="4983004"/>
            <a:ext cx="3908107" cy="1076563"/>
          </a:xfrm>
          <a:prstGeom prst="rect">
            <a:avLst/>
          </a:prstGeom>
          <a:noFill/>
          <a:ln/>
        </p:spPr>
        <p:txBody>
          <a:bodyPr wrap="square" lIns="0" tIns="0" rIns="0" bIns="0" rtlCol="0" anchor="t"/>
          <a:lstStyle/>
          <a:p>
            <a:pPr marL="0" indent="0" algn="l">
              <a:lnSpc>
                <a:spcPts val="2800"/>
              </a:lnSpc>
              <a:buNone/>
            </a:pPr>
            <a:r>
              <a:rPr lang="en-US" sz="1750" dirty="0">
                <a:solidFill>
                  <a:srgbClr val="C9C9C0"/>
                </a:solidFill>
                <a:latin typeface="Tomorrow" pitchFamily="34" charset="0"/>
                <a:ea typeface="Tomorrow" pitchFamily="34" charset="-122"/>
                <a:cs typeface="Tomorrow" pitchFamily="34" charset="-120"/>
              </a:rPr>
              <a:t>Symmetric operation that is self-inverting, making it ideally suited for reversible encryption.</a:t>
            </a:r>
            <a:endParaRPr lang="en-US" sz="1750" dirty="0"/>
          </a:p>
        </p:txBody>
      </p:sp>
      <p:pic>
        <p:nvPicPr>
          <p:cNvPr id="13" name="Image 4" descr="preencoded.png"/>
          <p:cNvPicPr>
            <a:picLocks noChangeAspect="1"/>
          </p:cNvPicPr>
          <p:nvPr/>
        </p:nvPicPr>
        <p:blipFill>
          <a:blip r:embed="rId7"/>
          <a:stretch>
            <a:fillRect/>
          </a:stretch>
        </p:blipFill>
        <p:spPr>
          <a:xfrm>
            <a:off x="5029676" y="1766411"/>
            <a:ext cx="4571048" cy="4571048"/>
          </a:xfrm>
          <a:prstGeom prst="rect">
            <a:avLst/>
          </a:prstGeom>
        </p:spPr>
      </p:pic>
      <p:pic>
        <p:nvPicPr>
          <p:cNvPr id="14" name="Image 5" descr="preencoded.png"/>
          <p:cNvPicPr>
            <a:picLocks noChangeAspect="1"/>
          </p:cNvPicPr>
          <p:nvPr/>
        </p:nvPicPr>
        <p:blipFill>
          <a:blip r:embed="rId8"/>
          <a:stretch>
            <a:fillRect/>
          </a:stretch>
        </p:blipFill>
        <p:spPr>
          <a:xfrm>
            <a:off x="7947184" y="5227558"/>
            <a:ext cx="335637" cy="419576"/>
          </a:xfrm>
          <a:prstGeom prst="rect">
            <a:avLst/>
          </a:prstGeom>
        </p:spPr>
      </p:pic>
      <p:sp>
        <p:nvSpPr>
          <p:cNvPr id="15" name="Text 7"/>
          <p:cNvSpPr/>
          <p:nvPr/>
        </p:nvSpPr>
        <p:spPr>
          <a:xfrm>
            <a:off x="785098" y="6589752"/>
            <a:ext cx="13060204" cy="1076563"/>
          </a:xfrm>
          <a:prstGeom prst="rect">
            <a:avLst/>
          </a:prstGeom>
          <a:noFill/>
          <a:ln/>
        </p:spPr>
        <p:txBody>
          <a:bodyPr wrap="square" lIns="0" tIns="0" rIns="0" bIns="0" rtlCol="0" anchor="t"/>
          <a:lstStyle/>
          <a:p>
            <a:pPr marL="0" indent="0" algn="l">
              <a:lnSpc>
                <a:spcPts val="2800"/>
              </a:lnSpc>
              <a:buNone/>
            </a:pPr>
            <a:r>
              <a:rPr lang="en-US" sz="1750" dirty="0">
                <a:solidFill>
                  <a:srgbClr val="C9C9C0"/>
                </a:solidFill>
                <a:latin typeface="Tomorrow" pitchFamily="34" charset="0"/>
                <a:ea typeface="Tomorrow" pitchFamily="34" charset="-122"/>
                <a:cs typeface="Tomorrow" pitchFamily="34" charset="-120"/>
              </a:rPr>
              <a:t>The mathematical foundations of this encryption system ensure both security and reversibility. The Arnold Cat Map provides deterministic pixel shuffling that can be precisely reversed, while the Logistic Map's sensitivity to initial conditions ensures robust encryption through chaotic behavior.</a:t>
            </a:r>
            <a:endParaRPr lang="en-US" sz="1750" dirty="0"/>
          </a:p>
        </p:txBody>
      </p:sp>
      <p:sp>
        <p:nvSpPr>
          <p:cNvPr id="16" name="Rectangle 15">
            <a:extLst>
              <a:ext uri="{FF2B5EF4-FFF2-40B4-BE49-F238E27FC236}">
                <a16:creationId xmlns:a16="http://schemas.microsoft.com/office/drawing/2014/main" id="{4A928C37-7DF8-E5FA-0F47-23405AAE19F8}"/>
              </a:ext>
            </a:extLst>
          </p:cNvPr>
          <p:cNvSpPr/>
          <p:nvPr/>
        </p:nvSpPr>
        <p:spPr>
          <a:xfrm>
            <a:off x="12425516" y="7322574"/>
            <a:ext cx="2153265" cy="840658"/>
          </a:xfrm>
          <a:prstGeom prst="rect">
            <a:avLst/>
          </a:prstGeom>
          <a:solidFill>
            <a:srgbClr val="1D1D1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63059"/>
            <a:ext cx="11467743" cy="708779"/>
          </a:xfrm>
          <a:prstGeom prst="rect">
            <a:avLst/>
          </a:prstGeom>
          <a:noFill/>
          <a:ln/>
        </p:spPr>
        <p:txBody>
          <a:bodyPr wrap="none" lIns="0" tIns="0" rIns="0" bIns="0" rtlCol="0" anchor="t"/>
          <a:lstStyle/>
          <a:p>
            <a:pPr marL="0" indent="0" algn="l">
              <a:lnSpc>
                <a:spcPts val="5550"/>
              </a:lnSpc>
              <a:buNone/>
            </a:pPr>
            <a:r>
              <a:rPr lang="en-US" sz="4450" dirty="0">
                <a:solidFill>
                  <a:srgbClr val="EDEDE8"/>
                </a:solidFill>
                <a:latin typeface="Tomorrow Semi Bold" pitchFamily="34" charset="0"/>
                <a:ea typeface="Tomorrow Semi Bold" pitchFamily="34" charset="-122"/>
                <a:cs typeface="Tomorrow Semi Bold" pitchFamily="34" charset="-120"/>
              </a:rPr>
              <a:t>Algorithmic Paradigms and Approaches</a:t>
            </a:r>
            <a:endParaRPr lang="en-US" sz="4450" dirty="0"/>
          </a:p>
        </p:txBody>
      </p:sp>
      <p:pic>
        <p:nvPicPr>
          <p:cNvPr id="3" name="Image 0" descr="preencoded.png"/>
          <p:cNvPicPr>
            <a:picLocks noChangeAspect="1"/>
          </p:cNvPicPr>
          <p:nvPr/>
        </p:nvPicPr>
        <p:blipFill>
          <a:blip r:embed="rId3"/>
          <a:stretch>
            <a:fillRect/>
          </a:stretch>
        </p:blipFill>
        <p:spPr>
          <a:xfrm>
            <a:off x="2978348" y="1825466"/>
            <a:ext cx="2152055" cy="1306949"/>
          </a:xfrm>
          <a:prstGeom prst="rect">
            <a:avLst/>
          </a:prstGeom>
        </p:spPr>
      </p:pic>
      <p:pic>
        <p:nvPicPr>
          <p:cNvPr id="4" name="Image 1" descr="preencoded.png"/>
          <p:cNvPicPr>
            <a:picLocks noChangeAspect="1"/>
          </p:cNvPicPr>
          <p:nvPr/>
        </p:nvPicPr>
        <p:blipFill>
          <a:blip r:embed="rId4"/>
          <a:stretch>
            <a:fillRect/>
          </a:stretch>
        </p:blipFill>
        <p:spPr>
          <a:xfrm>
            <a:off x="3894892" y="2441496"/>
            <a:ext cx="318968" cy="398621"/>
          </a:xfrm>
          <a:prstGeom prst="rect">
            <a:avLst/>
          </a:prstGeom>
        </p:spPr>
      </p:pic>
      <p:sp>
        <p:nvSpPr>
          <p:cNvPr id="5" name="Text 1"/>
          <p:cNvSpPr/>
          <p:nvPr/>
        </p:nvSpPr>
        <p:spPr>
          <a:xfrm>
            <a:off x="5357217" y="20522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Divide and Conquer</a:t>
            </a:r>
            <a:endParaRPr lang="en-US" sz="2200" dirty="0"/>
          </a:p>
        </p:txBody>
      </p:sp>
      <p:sp>
        <p:nvSpPr>
          <p:cNvPr id="6" name="Text 2"/>
          <p:cNvSpPr/>
          <p:nvPr/>
        </p:nvSpPr>
        <p:spPr>
          <a:xfrm>
            <a:off x="5357217" y="2542699"/>
            <a:ext cx="4275773" cy="362903"/>
          </a:xfrm>
          <a:prstGeom prst="rect">
            <a:avLst/>
          </a:prstGeom>
          <a:noFill/>
          <a:ln/>
        </p:spPr>
        <p:txBody>
          <a:bodyPr wrap="non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Process split into independent modules</a:t>
            </a:r>
            <a:endParaRPr lang="en-US" sz="1750" dirty="0"/>
          </a:p>
        </p:txBody>
      </p:sp>
      <p:sp>
        <p:nvSpPr>
          <p:cNvPr id="7" name="Shape 3"/>
          <p:cNvSpPr/>
          <p:nvPr/>
        </p:nvSpPr>
        <p:spPr>
          <a:xfrm>
            <a:off x="5187077" y="3145512"/>
            <a:ext cx="8592860" cy="15240"/>
          </a:xfrm>
          <a:prstGeom prst="roundRect">
            <a:avLst>
              <a:gd name="adj" fmla="val 223256"/>
            </a:avLst>
          </a:prstGeom>
          <a:solidFill>
            <a:srgbClr val="555553"/>
          </a:solidFill>
          <a:ln/>
        </p:spPr>
      </p:sp>
      <p:pic>
        <p:nvPicPr>
          <p:cNvPr id="8" name="Image 2" descr="preencoded.png"/>
          <p:cNvPicPr>
            <a:picLocks noChangeAspect="1"/>
          </p:cNvPicPr>
          <p:nvPr/>
        </p:nvPicPr>
        <p:blipFill>
          <a:blip r:embed="rId5"/>
          <a:stretch>
            <a:fillRect/>
          </a:stretch>
        </p:blipFill>
        <p:spPr>
          <a:xfrm>
            <a:off x="1902381" y="3189089"/>
            <a:ext cx="4304109" cy="1306949"/>
          </a:xfrm>
          <a:prstGeom prst="rect">
            <a:avLst/>
          </a:prstGeom>
        </p:spPr>
      </p:pic>
      <p:pic>
        <p:nvPicPr>
          <p:cNvPr id="9" name="Image 3" descr="preencoded.png"/>
          <p:cNvPicPr>
            <a:picLocks noChangeAspect="1"/>
          </p:cNvPicPr>
          <p:nvPr/>
        </p:nvPicPr>
        <p:blipFill>
          <a:blip r:embed="rId6"/>
          <a:stretch>
            <a:fillRect/>
          </a:stretch>
        </p:blipFill>
        <p:spPr>
          <a:xfrm>
            <a:off x="3894892" y="3643193"/>
            <a:ext cx="318968" cy="398621"/>
          </a:xfrm>
          <a:prstGeom prst="rect">
            <a:avLst/>
          </a:prstGeom>
        </p:spPr>
      </p:pic>
      <p:sp>
        <p:nvSpPr>
          <p:cNvPr id="10" name="Text 4"/>
          <p:cNvSpPr/>
          <p:nvPr/>
        </p:nvSpPr>
        <p:spPr>
          <a:xfrm>
            <a:off x="6433304" y="341590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Greedy Techniques</a:t>
            </a:r>
            <a:endParaRPr lang="en-US" sz="2200" dirty="0"/>
          </a:p>
        </p:txBody>
      </p:sp>
      <p:sp>
        <p:nvSpPr>
          <p:cNvPr id="11" name="Text 5"/>
          <p:cNvSpPr/>
          <p:nvPr/>
        </p:nvSpPr>
        <p:spPr>
          <a:xfrm>
            <a:off x="6433304" y="3906322"/>
            <a:ext cx="5445562" cy="362903"/>
          </a:xfrm>
          <a:prstGeom prst="rect">
            <a:avLst/>
          </a:prstGeom>
          <a:noFill/>
          <a:ln/>
        </p:spPr>
        <p:txBody>
          <a:bodyPr wrap="non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Optimized compression through pattern matching</a:t>
            </a:r>
            <a:endParaRPr lang="en-US" sz="1750" dirty="0"/>
          </a:p>
        </p:txBody>
      </p:sp>
      <p:sp>
        <p:nvSpPr>
          <p:cNvPr id="12" name="Shape 6"/>
          <p:cNvSpPr/>
          <p:nvPr/>
        </p:nvSpPr>
        <p:spPr>
          <a:xfrm>
            <a:off x="6263164" y="4509135"/>
            <a:ext cx="7516773" cy="15240"/>
          </a:xfrm>
          <a:prstGeom prst="roundRect">
            <a:avLst>
              <a:gd name="adj" fmla="val 223256"/>
            </a:avLst>
          </a:prstGeom>
          <a:solidFill>
            <a:srgbClr val="555553"/>
          </a:solidFill>
          <a:ln/>
        </p:spPr>
      </p:sp>
      <p:pic>
        <p:nvPicPr>
          <p:cNvPr id="13" name="Image 4" descr="preencoded.png"/>
          <p:cNvPicPr>
            <a:picLocks noChangeAspect="1"/>
          </p:cNvPicPr>
          <p:nvPr/>
        </p:nvPicPr>
        <p:blipFill>
          <a:blip r:embed="rId7"/>
          <a:stretch>
            <a:fillRect/>
          </a:stretch>
        </p:blipFill>
        <p:spPr>
          <a:xfrm>
            <a:off x="826294" y="4552712"/>
            <a:ext cx="6456164" cy="1306949"/>
          </a:xfrm>
          <a:prstGeom prst="rect">
            <a:avLst/>
          </a:prstGeom>
        </p:spPr>
      </p:pic>
      <p:pic>
        <p:nvPicPr>
          <p:cNvPr id="14" name="Image 5" descr="preencoded.png"/>
          <p:cNvPicPr>
            <a:picLocks noChangeAspect="1"/>
          </p:cNvPicPr>
          <p:nvPr/>
        </p:nvPicPr>
        <p:blipFill>
          <a:blip r:embed="rId8"/>
          <a:stretch>
            <a:fillRect/>
          </a:stretch>
        </p:blipFill>
        <p:spPr>
          <a:xfrm>
            <a:off x="3894773" y="5006816"/>
            <a:ext cx="318968" cy="398621"/>
          </a:xfrm>
          <a:prstGeom prst="rect">
            <a:avLst/>
          </a:prstGeom>
        </p:spPr>
      </p:pic>
      <p:sp>
        <p:nvSpPr>
          <p:cNvPr id="15" name="Text 7"/>
          <p:cNvSpPr/>
          <p:nvPr/>
        </p:nvSpPr>
        <p:spPr>
          <a:xfrm>
            <a:off x="7509272" y="4779526"/>
            <a:ext cx="3646408" cy="354330"/>
          </a:xfrm>
          <a:prstGeom prst="rect">
            <a:avLst/>
          </a:prstGeom>
          <a:noFill/>
          <a:ln/>
        </p:spPr>
        <p:txBody>
          <a:bodyPr wrap="none" lIns="0" tIns="0" rIns="0" bIns="0" rtlCol="0" anchor="t"/>
          <a:lstStyle/>
          <a:p>
            <a:pPr marL="0" indent="0" algn="l">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One-Shot Transformation</a:t>
            </a:r>
            <a:endParaRPr lang="en-US" sz="2200" dirty="0"/>
          </a:p>
        </p:txBody>
      </p:sp>
      <p:sp>
        <p:nvSpPr>
          <p:cNvPr id="16" name="Text 8"/>
          <p:cNvSpPr/>
          <p:nvPr/>
        </p:nvSpPr>
        <p:spPr>
          <a:xfrm>
            <a:off x="7509272" y="5269944"/>
            <a:ext cx="3848695" cy="362903"/>
          </a:xfrm>
          <a:prstGeom prst="rect">
            <a:avLst/>
          </a:prstGeom>
          <a:noFill/>
          <a:ln/>
        </p:spPr>
        <p:txBody>
          <a:bodyPr wrap="non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Single-pass AES S-Box substitution</a:t>
            </a:r>
            <a:endParaRPr lang="en-US" sz="1750" dirty="0"/>
          </a:p>
        </p:txBody>
      </p:sp>
      <p:sp>
        <p:nvSpPr>
          <p:cNvPr id="17" name="Text 9"/>
          <p:cNvSpPr/>
          <p:nvPr/>
        </p:nvSpPr>
        <p:spPr>
          <a:xfrm>
            <a:off x="793790" y="6114812"/>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The system design leverages several classic algorithmic techniques. Divide and Conquer isolates tasks into distinct modules for better modularity and error isolation. Greedy Techniques optimize compression by finding the longest matching patterns in the data stream. The One-Shot Transformation ensures each byte is substituted without iterative refinement, providing extra confusion and security.</a:t>
            </a:r>
            <a:endParaRPr lang="en-US" sz="1750" dirty="0"/>
          </a:p>
        </p:txBody>
      </p:sp>
      <p:sp>
        <p:nvSpPr>
          <p:cNvPr id="18" name="Rectangle 17">
            <a:extLst>
              <a:ext uri="{FF2B5EF4-FFF2-40B4-BE49-F238E27FC236}">
                <a16:creationId xmlns:a16="http://schemas.microsoft.com/office/drawing/2014/main" id="{F192BA6A-8156-6C50-6727-AE5E08A04B89}"/>
              </a:ext>
            </a:extLst>
          </p:cNvPr>
          <p:cNvSpPr/>
          <p:nvPr/>
        </p:nvSpPr>
        <p:spPr>
          <a:xfrm>
            <a:off x="12425516" y="7322574"/>
            <a:ext cx="2153265" cy="840658"/>
          </a:xfrm>
          <a:prstGeom prst="rect">
            <a:avLst/>
          </a:prstGeom>
          <a:solidFill>
            <a:srgbClr val="1D1D1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789503" y="620316"/>
            <a:ext cx="7564993" cy="1057275"/>
          </a:xfrm>
          <a:prstGeom prst="rect">
            <a:avLst/>
          </a:prstGeom>
          <a:noFill/>
          <a:ln/>
        </p:spPr>
        <p:txBody>
          <a:bodyPr wrap="square" lIns="0" tIns="0" rIns="0" bIns="0" rtlCol="0" anchor="t"/>
          <a:lstStyle/>
          <a:p>
            <a:pPr marL="0" indent="0" algn="l">
              <a:lnSpc>
                <a:spcPts val="4150"/>
              </a:lnSpc>
              <a:buNone/>
            </a:pPr>
            <a:r>
              <a:rPr lang="en-US" sz="3300" dirty="0">
                <a:solidFill>
                  <a:srgbClr val="EDEDE8"/>
                </a:solidFill>
                <a:latin typeface="Tomorrow Semi Bold" pitchFamily="34" charset="0"/>
                <a:ea typeface="Tomorrow Semi Bold" pitchFamily="34" charset="-122"/>
                <a:cs typeface="Tomorrow Semi Bold" pitchFamily="34" charset="-120"/>
              </a:rPr>
              <a:t>System Architecture and Flowcharts</a:t>
            </a:r>
            <a:endParaRPr lang="en-US" sz="3300" dirty="0"/>
          </a:p>
        </p:txBody>
      </p:sp>
      <p:sp>
        <p:nvSpPr>
          <p:cNvPr id="4" name="Shape 1"/>
          <p:cNvSpPr/>
          <p:nvPr/>
        </p:nvSpPr>
        <p:spPr>
          <a:xfrm>
            <a:off x="979765" y="1931313"/>
            <a:ext cx="22860" cy="4405313"/>
          </a:xfrm>
          <a:prstGeom prst="roundRect">
            <a:avLst>
              <a:gd name="adj" fmla="val 111011"/>
            </a:avLst>
          </a:prstGeom>
          <a:solidFill>
            <a:srgbClr val="555553"/>
          </a:solidFill>
          <a:ln/>
        </p:spPr>
      </p:sp>
      <p:sp>
        <p:nvSpPr>
          <p:cNvPr id="5" name="Shape 2"/>
          <p:cNvSpPr/>
          <p:nvPr/>
        </p:nvSpPr>
        <p:spPr>
          <a:xfrm>
            <a:off x="1147227" y="2300407"/>
            <a:ext cx="507444" cy="22860"/>
          </a:xfrm>
          <a:prstGeom prst="roundRect">
            <a:avLst>
              <a:gd name="adj" fmla="val 111011"/>
            </a:avLst>
          </a:prstGeom>
          <a:solidFill>
            <a:srgbClr val="555553"/>
          </a:solidFill>
          <a:ln/>
        </p:spPr>
      </p:sp>
      <p:sp>
        <p:nvSpPr>
          <p:cNvPr id="6" name="Shape 3"/>
          <p:cNvSpPr/>
          <p:nvPr/>
        </p:nvSpPr>
        <p:spPr>
          <a:xfrm>
            <a:off x="789444" y="2121575"/>
            <a:ext cx="380643" cy="380643"/>
          </a:xfrm>
          <a:prstGeom prst="roundRect">
            <a:avLst>
              <a:gd name="adj" fmla="val 6667"/>
            </a:avLst>
          </a:prstGeom>
          <a:solidFill>
            <a:srgbClr val="3C3C3A"/>
          </a:solidFill>
          <a:ln/>
        </p:spPr>
      </p:sp>
      <p:pic>
        <p:nvPicPr>
          <p:cNvPr id="7" name="Image 1" descr="preencoded.png"/>
          <p:cNvPicPr>
            <a:picLocks noChangeAspect="1"/>
          </p:cNvPicPr>
          <p:nvPr/>
        </p:nvPicPr>
        <p:blipFill>
          <a:blip r:embed="rId3"/>
          <a:stretch>
            <a:fillRect/>
          </a:stretch>
        </p:blipFill>
        <p:spPr>
          <a:xfrm>
            <a:off x="852845" y="2153245"/>
            <a:ext cx="253722" cy="317183"/>
          </a:xfrm>
          <a:prstGeom prst="rect">
            <a:avLst/>
          </a:prstGeom>
        </p:spPr>
      </p:pic>
      <p:sp>
        <p:nvSpPr>
          <p:cNvPr id="8" name="Text 4"/>
          <p:cNvSpPr/>
          <p:nvPr/>
        </p:nvSpPr>
        <p:spPr>
          <a:xfrm>
            <a:off x="1825704" y="2100382"/>
            <a:ext cx="2114669" cy="264319"/>
          </a:xfrm>
          <a:prstGeom prst="rect">
            <a:avLst/>
          </a:prstGeom>
          <a:noFill/>
          <a:ln/>
        </p:spPr>
        <p:txBody>
          <a:bodyPr wrap="none" lIns="0" tIns="0" rIns="0" bIns="0" rtlCol="0" anchor="t"/>
          <a:lstStyle/>
          <a:p>
            <a:pPr marL="0" indent="0" algn="l">
              <a:lnSpc>
                <a:spcPts val="2050"/>
              </a:lnSpc>
              <a:buNone/>
            </a:pPr>
            <a:r>
              <a:rPr lang="en-US" sz="1650" dirty="0">
                <a:solidFill>
                  <a:srgbClr val="C9C9C0"/>
                </a:solidFill>
                <a:latin typeface="Tomorrow Semi Bold" pitchFamily="34" charset="0"/>
                <a:ea typeface="Tomorrow Semi Bold" pitchFamily="34" charset="-122"/>
                <a:cs typeface="Tomorrow Semi Bold" pitchFamily="34" charset="-120"/>
              </a:rPr>
              <a:t>Input Processing</a:t>
            </a:r>
            <a:endParaRPr lang="en-US" sz="1650" dirty="0"/>
          </a:p>
        </p:txBody>
      </p:sp>
      <p:sp>
        <p:nvSpPr>
          <p:cNvPr id="9" name="Text 5"/>
          <p:cNvSpPr/>
          <p:nvPr/>
        </p:nvSpPr>
        <p:spPr>
          <a:xfrm>
            <a:off x="1825704" y="2466142"/>
            <a:ext cx="6528792" cy="270629"/>
          </a:xfrm>
          <a:prstGeom prst="rect">
            <a:avLst/>
          </a:prstGeom>
          <a:noFill/>
          <a:ln/>
        </p:spPr>
        <p:txBody>
          <a:bodyPr wrap="non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Image upload, validation, and preprocessing</a:t>
            </a:r>
            <a:endParaRPr lang="en-US" sz="1300" dirty="0"/>
          </a:p>
        </p:txBody>
      </p:sp>
      <p:sp>
        <p:nvSpPr>
          <p:cNvPr id="10" name="Shape 6"/>
          <p:cNvSpPr/>
          <p:nvPr/>
        </p:nvSpPr>
        <p:spPr>
          <a:xfrm>
            <a:off x="1147227" y="3444002"/>
            <a:ext cx="507444" cy="22860"/>
          </a:xfrm>
          <a:prstGeom prst="roundRect">
            <a:avLst>
              <a:gd name="adj" fmla="val 111011"/>
            </a:avLst>
          </a:prstGeom>
          <a:solidFill>
            <a:srgbClr val="555553"/>
          </a:solidFill>
          <a:ln/>
        </p:spPr>
      </p:sp>
      <p:sp>
        <p:nvSpPr>
          <p:cNvPr id="11" name="Shape 7"/>
          <p:cNvSpPr/>
          <p:nvPr/>
        </p:nvSpPr>
        <p:spPr>
          <a:xfrm>
            <a:off x="789444" y="3265170"/>
            <a:ext cx="380643" cy="380643"/>
          </a:xfrm>
          <a:prstGeom prst="roundRect">
            <a:avLst>
              <a:gd name="adj" fmla="val 6667"/>
            </a:avLst>
          </a:prstGeom>
          <a:solidFill>
            <a:srgbClr val="3C3C3A"/>
          </a:solidFill>
          <a:ln/>
        </p:spPr>
      </p:sp>
      <p:pic>
        <p:nvPicPr>
          <p:cNvPr id="12" name="Image 2" descr="preencoded.png"/>
          <p:cNvPicPr>
            <a:picLocks noChangeAspect="1"/>
          </p:cNvPicPr>
          <p:nvPr/>
        </p:nvPicPr>
        <p:blipFill>
          <a:blip r:embed="rId4"/>
          <a:stretch>
            <a:fillRect/>
          </a:stretch>
        </p:blipFill>
        <p:spPr>
          <a:xfrm>
            <a:off x="852845" y="3296841"/>
            <a:ext cx="253722" cy="317183"/>
          </a:xfrm>
          <a:prstGeom prst="rect">
            <a:avLst/>
          </a:prstGeom>
        </p:spPr>
      </p:pic>
      <p:sp>
        <p:nvSpPr>
          <p:cNvPr id="13" name="Text 8"/>
          <p:cNvSpPr/>
          <p:nvPr/>
        </p:nvSpPr>
        <p:spPr>
          <a:xfrm>
            <a:off x="1825704" y="3243977"/>
            <a:ext cx="2114669" cy="264319"/>
          </a:xfrm>
          <a:prstGeom prst="rect">
            <a:avLst/>
          </a:prstGeom>
          <a:noFill/>
          <a:ln/>
        </p:spPr>
        <p:txBody>
          <a:bodyPr wrap="none" lIns="0" tIns="0" rIns="0" bIns="0" rtlCol="0" anchor="t"/>
          <a:lstStyle/>
          <a:p>
            <a:pPr marL="0" indent="0" algn="l">
              <a:lnSpc>
                <a:spcPts val="2050"/>
              </a:lnSpc>
              <a:buNone/>
            </a:pPr>
            <a:r>
              <a:rPr lang="en-US" sz="1650" dirty="0">
                <a:solidFill>
                  <a:srgbClr val="C9C9C0"/>
                </a:solidFill>
                <a:latin typeface="Tomorrow Semi Bold" pitchFamily="34" charset="0"/>
                <a:ea typeface="Tomorrow Semi Bold" pitchFamily="34" charset="-122"/>
                <a:cs typeface="Tomorrow Semi Bold" pitchFamily="34" charset="-120"/>
              </a:rPr>
              <a:t>Encryption Pipeline</a:t>
            </a:r>
            <a:endParaRPr lang="en-US" sz="1650" dirty="0"/>
          </a:p>
        </p:txBody>
      </p:sp>
      <p:sp>
        <p:nvSpPr>
          <p:cNvPr id="14" name="Text 9"/>
          <p:cNvSpPr/>
          <p:nvPr/>
        </p:nvSpPr>
        <p:spPr>
          <a:xfrm>
            <a:off x="1825704" y="3609737"/>
            <a:ext cx="6528792" cy="270629"/>
          </a:xfrm>
          <a:prstGeom prst="rect">
            <a:avLst/>
          </a:prstGeom>
          <a:noFill/>
          <a:ln/>
        </p:spPr>
        <p:txBody>
          <a:bodyPr wrap="non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Arnold Cat Map shuffling, Logistic Map encryption, AES S-Box substitution</a:t>
            </a:r>
            <a:endParaRPr lang="en-US" sz="1300" dirty="0"/>
          </a:p>
        </p:txBody>
      </p:sp>
      <p:sp>
        <p:nvSpPr>
          <p:cNvPr id="15" name="Shape 10"/>
          <p:cNvSpPr/>
          <p:nvPr/>
        </p:nvSpPr>
        <p:spPr>
          <a:xfrm>
            <a:off x="1147227" y="4587597"/>
            <a:ext cx="507444" cy="22860"/>
          </a:xfrm>
          <a:prstGeom prst="roundRect">
            <a:avLst>
              <a:gd name="adj" fmla="val 111011"/>
            </a:avLst>
          </a:prstGeom>
          <a:solidFill>
            <a:srgbClr val="555553"/>
          </a:solidFill>
          <a:ln/>
        </p:spPr>
      </p:sp>
      <p:sp>
        <p:nvSpPr>
          <p:cNvPr id="16" name="Shape 11"/>
          <p:cNvSpPr/>
          <p:nvPr/>
        </p:nvSpPr>
        <p:spPr>
          <a:xfrm>
            <a:off x="789444" y="4408765"/>
            <a:ext cx="380643" cy="380643"/>
          </a:xfrm>
          <a:prstGeom prst="roundRect">
            <a:avLst>
              <a:gd name="adj" fmla="val 6667"/>
            </a:avLst>
          </a:prstGeom>
          <a:solidFill>
            <a:srgbClr val="3C3C3A"/>
          </a:solidFill>
          <a:ln/>
        </p:spPr>
      </p:sp>
      <p:pic>
        <p:nvPicPr>
          <p:cNvPr id="17" name="Image 3" descr="preencoded.png"/>
          <p:cNvPicPr>
            <a:picLocks noChangeAspect="1"/>
          </p:cNvPicPr>
          <p:nvPr/>
        </p:nvPicPr>
        <p:blipFill>
          <a:blip r:embed="rId5"/>
          <a:stretch>
            <a:fillRect/>
          </a:stretch>
        </p:blipFill>
        <p:spPr>
          <a:xfrm>
            <a:off x="852845" y="4440436"/>
            <a:ext cx="253722" cy="317183"/>
          </a:xfrm>
          <a:prstGeom prst="rect">
            <a:avLst/>
          </a:prstGeom>
        </p:spPr>
      </p:pic>
      <p:sp>
        <p:nvSpPr>
          <p:cNvPr id="18" name="Text 12"/>
          <p:cNvSpPr/>
          <p:nvPr/>
        </p:nvSpPr>
        <p:spPr>
          <a:xfrm>
            <a:off x="1825704" y="4387572"/>
            <a:ext cx="2114669" cy="264319"/>
          </a:xfrm>
          <a:prstGeom prst="rect">
            <a:avLst/>
          </a:prstGeom>
          <a:noFill/>
          <a:ln/>
        </p:spPr>
        <p:txBody>
          <a:bodyPr wrap="none" lIns="0" tIns="0" rIns="0" bIns="0" rtlCol="0" anchor="t"/>
          <a:lstStyle/>
          <a:p>
            <a:pPr marL="0" indent="0" algn="l">
              <a:lnSpc>
                <a:spcPts val="2050"/>
              </a:lnSpc>
              <a:buNone/>
            </a:pPr>
            <a:r>
              <a:rPr lang="en-US" sz="1650" dirty="0">
                <a:solidFill>
                  <a:srgbClr val="C9C9C0"/>
                </a:solidFill>
                <a:latin typeface="Tomorrow Semi Bold" pitchFamily="34" charset="0"/>
                <a:ea typeface="Tomorrow Semi Bold" pitchFamily="34" charset="-122"/>
                <a:cs typeface="Tomorrow Semi Bold" pitchFamily="34" charset="-120"/>
              </a:rPr>
              <a:t>Data Processing</a:t>
            </a:r>
            <a:endParaRPr lang="en-US" sz="1650" dirty="0"/>
          </a:p>
        </p:txBody>
      </p:sp>
      <p:sp>
        <p:nvSpPr>
          <p:cNvPr id="19" name="Text 13"/>
          <p:cNvSpPr/>
          <p:nvPr/>
        </p:nvSpPr>
        <p:spPr>
          <a:xfrm>
            <a:off x="1825704" y="4753332"/>
            <a:ext cx="6528792" cy="270629"/>
          </a:xfrm>
          <a:prstGeom prst="rect">
            <a:avLst/>
          </a:prstGeom>
          <a:noFill/>
          <a:ln/>
        </p:spPr>
        <p:txBody>
          <a:bodyPr wrap="non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Compression, hashing, and metadata embedding</a:t>
            </a:r>
            <a:endParaRPr lang="en-US" sz="1300" dirty="0"/>
          </a:p>
        </p:txBody>
      </p:sp>
      <p:sp>
        <p:nvSpPr>
          <p:cNvPr id="20" name="Shape 14"/>
          <p:cNvSpPr/>
          <p:nvPr/>
        </p:nvSpPr>
        <p:spPr>
          <a:xfrm>
            <a:off x="1147227" y="5731193"/>
            <a:ext cx="507444" cy="22860"/>
          </a:xfrm>
          <a:prstGeom prst="roundRect">
            <a:avLst>
              <a:gd name="adj" fmla="val 111011"/>
            </a:avLst>
          </a:prstGeom>
          <a:solidFill>
            <a:srgbClr val="555553"/>
          </a:solidFill>
          <a:ln/>
        </p:spPr>
      </p:sp>
      <p:sp>
        <p:nvSpPr>
          <p:cNvPr id="21" name="Shape 15"/>
          <p:cNvSpPr/>
          <p:nvPr/>
        </p:nvSpPr>
        <p:spPr>
          <a:xfrm>
            <a:off x="789444" y="5552361"/>
            <a:ext cx="380643" cy="380643"/>
          </a:xfrm>
          <a:prstGeom prst="roundRect">
            <a:avLst>
              <a:gd name="adj" fmla="val 6667"/>
            </a:avLst>
          </a:prstGeom>
          <a:solidFill>
            <a:srgbClr val="3C3C3A"/>
          </a:solidFill>
          <a:ln/>
        </p:spPr>
      </p:sp>
      <p:pic>
        <p:nvPicPr>
          <p:cNvPr id="22" name="Image 4" descr="preencoded.png"/>
          <p:cNvPicPr>
            <a:picLocks noChangeAspect="1"/>
          </p:cNvPicPr>
          <p:nvPr/>
        </p:nvPicPr>
        <p:blipFill>
          <a:blip r:embed="rId6"/>
          <a:stretch>
            <a:fillRect/>
          </a:stretch>
        </p:blipFill>
        <p:spPr>
          <a:xfrm>
            <a:off x="852845" y="5584031"/>
            <a:ext cx="253722" cy="317183"/>
          </a:xfrm>
          <a:prstGeom prst="rect">
            <a:avLst/>
          </a:prstGeom>
        </p:spPr>
      </p:pic>
      <p:sp>
        <p:nvSpPr>
          <p:cNvPr id="23" name="Text 16"/>
          <p:cNvSpPr/>
          <p:nvPr/>
        </p:nvSpPr>
        <p:spPr>
          <a:xfrm>
            <a:off x="1825704" y="5531168"/>
            <a:ext cx="2114669" cy="264319"/>
          </a:xfrm>
          <a:prstGeom prst="rect">
            <a:avLst/>
          </a:prstGeom>
          <a:noFill/>
          <a:ln/>
        </p:spPr>
        <p:txBody>
          <a:bodyPr wrap="none" lIns="0" tIns="0" rIns="0" bIns="0" rtlCol="0" anchor="t"/>
          <a:lstStyle/>
          <a:p>
            <a:pPr marL="0" indent="0" algn="l">
              <a:lnSpc>
                <a:spcPts val="2050"/>
              </a:lnSpc>
              <a:buNone/>
            </a:pPr>
            <a:r>
              <a:rPr lang="en-US" sz="1650" dirty="0">
                <a:solidFill>
                  <a:srgbClr val="C9C9C0"/>
                </a:solidFill>
                <a:latin typeface="Tomorrow Semi Bold" pitchFamily="34" charset="0"/>
                <a:ea typeface="Tomorrow Semi Bold" pitchFamily="34" charset="-122"/>
                <a:cs typeface="Tomorrow Semi Bold" pitchFamily="34" charset="-120"/>
              </a:rPr>
              <a:t>Decryption Pipeline</a:t>
            </a:r>
            <a:endParaRPr lang="en-US" sz="1650" dirty="0"/>
          </a:p>
        </p:txBody>
      </p:sp>
      <p:sp>
        <p:nvSpPr>
          <p:cNvPr id="24" name="Text 17"/>
          <p:cNvSpPr/>
          <p:nvPr/>
        </p:nvSpPr>
        <p:spPr>
          <a:xfrm>
            <a:off x="1825704" y="5896928"/>
            <a:ext cx="6528792" cy="270629"/>
          </a:xfrm>
          <a:prstGeom prst="rect">
            <a:avLst/>
          </a:prstGeom>
          <a:noFill/>
          <a:ln/>
        </p:spPr>
        <p:txBody>
          <a:bodyPr wrap="non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Metadata extraction, decompression, inverse operations</a:t>
            </a:r>
            <a:endParaRPr lang="en-US" sz="1300" dirty="0"/>
          </a:p>
        </p:txBody>
      </p:sp>
      <p:sp>
        <p:nvSpPr>
          <p:cNvPr id="25" name="Text 18"/>
          <p:cNvSpPr/>
          <p:nvPr/>
        </p:nvSpPr>
        <p:spPr>
          <a:xfrm>
            <a:off x="789503" y="6526887"/>
            <a:ext cx="7564993" cy="1082516"/>
          </a:xfrm>
          <a:prstGeom prst="rect">
            <a:avLst/>
          </a:prstGeom>
          <a:noFill/>
          <a:ln/>
        </p:spPr>
        <p:txBody>
          <a:bodyPr wrap="square" lIns="0" tIns="0" rIns="0" bIns="0" rtlCol="0" anchor="t"/>
          <a:lstStyle/>
          <a:p>
            <a:pPr marL="0" indent="0" algn="l">
              <a:lnSpc>
                <a:spcPts val="2100"/>
              </a:lnSpc>
              <a:buNone/>
            </a:pPr>
            <a:r>
              <a:rPr lang="en-US" sz="1300" dirty="0">
                <a:solidFill>
                  <a:srgbClr val="C9C9C0"/>
                </a:solidFill>
                <a:latin typeface="Tomorrow" pitchFamily="34" charset="0"/>
                <a:ea typeface="Tomorrow" pitchFamily="34" charset="-122"/>
                <a:cs typeface="Tomorrow" pitchFamily="34" charset="-120"/>
              </a:rPr>
              <a:t>The system architecture follows a logical flow from input to output, with clear separation between encryption and decryption processes. Each module handles a specific task, allowing for efficient processing and easy maintenance. The encryption module now incorporates an extra layer for enhanced security.</a:t>
            </a:r>
            <a:endParaRPr lang="en-US" sz="1300" dirty="0"/>
          </a:p>
        </p:txBody>
      </p:sp>
      <p:sp>
        <p:nvSpPr>
          <p:cNvPr id="26" name="Rectangle 25">
            <a:extLst>
              <a:ext uri="{FF2B5EF4-FFF2-40B4-BE49-F238E27FC236}">
                <a16:creationId xmlns:a16="http://schemas.microsoft.com/office/drawing/2014/main" id="{47C7ACFF-E7CA-4767-CA3C-EB8287F2688A}"/>
              </a:ext>
            </a:extLst>
          </p:cNvPr>
          <p:cNvSpPr/>
          <p:nvPr/>
        </p:nvSpPr>
        <p:spPr>
          <a:xfrm>
            <a:off x="11968480" y="6756400"/>
            <a:ext cx="2550160" cy="1351280"/>
          </a:xfrm>
          <a:prstGeom prst="rect">
            <a:avLst/>
          </a:prstGeom>
          <a:solidFill>
            <a:srgbClr val="1D1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42167"/>
            <a:ext cx="6799183" cy="708779"/>
          </a:xfrm>
          <a:prstGeom prst="rect">
            <a:avLst/>
          </a:prstGeom>
          <a:noFill/>
          <a:ln/>
        </p:spPr>
        <p:txBody>
          <a:bodyPr wrap="none" lIns="0" tIns="0" rIns="0" bIns="0" rtlCol="0" anchor="t"/>
          <a:lstStyle/>
          <a:p>
            <a:pPr marL="0" indent="0" algn="l">
              <a:lnSpc>
                <a:spcPts val="5550"/>
              </a:lnSpc>
              <a:buNone/>
            </a:pPr>
            <a:r>
              <a:rPr lang="en-US" sz="4450" dirty="0">
                <a:solidFill>
                  <a:srgbClr val="EDEDE8"/>
                </a:solidFill>
                <a:latin typeface="Tomorrow Semi Bold" pitchFamily="34" charset="0"/>
                <a:ea typeface="Tomorrow Semi Bold" pitchFamily="34" charset="-122"/>
                <a:cs typeface="Tomorrow Semi Bold" pitchFamily="34" charset="-120"/>
              </a:rPr>
              <a:t>Implementation Details</a:t>
            </a:r>
            <a:endParaRPr lang="en-US" sz="4450" dirty="0"/>
          </a:p>
        </p:txBody>
      </p:sp>
      <p:sp>
        <p:nvSpPr>
          <p:cNvPr id="3" name="Text 1"/>
          <p:cNvSpPr/>
          <p:nvPr/>
        </p:nvSpPr>
        <p:spPr>
          <a:xfrm>
            <a:off x="793790" y="2417921"/>
            <a:ext cx="3095030" cy="354330"/>
          </a:xfrm>
          <a:prstGeom prst="rect">
            <a:avLst/>
          </a:prstGeom>
          <a:noFill/>
          <a:ln/>
        </p:spPr>
        <p:txBody>
          <a:bodyPr wrap="none" lIns="0" tIns="0" rIns="0" bIns="0" rtlCol="0" anchor="t"/>
          <a:lstStyle/>
          <a:p>
            <a:pPr marL="0" indent="0" algn="l">
              <a:lnSpc>
                <a:spcPts val="2750"/>
              </a:lnSpc>
              <a:buNone/>
            </a:pPr>
            <a:r>
              <a:rPr lang="en-US" sz="2200" dirty="0">
                <a:solidFill>
                  <a:srgbClr val="EDEDE8"/>
                </a:solidFill>
                <a:latin typeface="Tomorrow Semi Bold" pitchFamily="34" charset="0"/>
                <a:ea typeface="Tomorrow Semi Bold" pitchFamily="34" charset="-122"/>
                <a:cs typeface="Tomorrow Semi Bold" pitchFamily="34" charset="-120"/>
              </a:rPr>
              <a:t>Image Preprocessing</a:t>
            </a:r>
            <a:endParaRPr lang="en-US" sz="2200" dirty="0"/>
          </a:p>
        </p:txBody>
      </p:sp>
      <p:sp>
        <p:nvSpPr>
          <p:cNvPr id="4" name="Text 2"/>
          <p:cNvSpPr/>
          <p:nvPr/>
        </p:nvSpPr>
        <p:spPr>
          <a:xfrm>
            <a:off x="793790" y="2999065"/>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Accepts multiple input forms such as raw bytes or image file paths. Standardizes color mode and ensures square dimensions through resizing or padding. Outputs processed image with original dimension information.</a:t>
            </a:r>
            <a:endParaRPr lang="en-US" sz="1750" dirty="0"/>
          </a:p>
        </p:txBody>
      </p:sp>
      <p:sp>
        <p:nvSpPr>
          <p:cNvPr id="5" name="Text 3"/>
          <p:cNvSpPr/>
          <p:nvPr/>
        </p:nvSpPr>
        <p:spPr>
          <a:xfrm>
            <a:off x="5332928" y="241792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DEDE8"/>
                </a:solidFill>
                <a:latin typeface="Tomorrow Semi Bold" pitchFamily="34" charset="0"/>
                <a:ea typeface="Tomorrow Semi Bold" pitchFamily="34" charset="-122"/>
                <a:cs typeface="Tomorrow Semi Bold" pitchFamily="34" charset="-120"/>
              </a:rPr>
              <a:t>Encryption Routine</a:t>
            </a:r>
            <a:endParaRPr lang="en-US" sz="2200" dirty="0"/>
          </a:p>
        </p:txBody>
      </p:sp>
      <p:sp>
        <p:nvSpPr>
          <p:cNvPr id="6" name="Text 4"/>
          <p:cNvSpPr/>
          <p:nvPr/>
        </p:nvSpPr>
        <p:spPr>
          <a:xfrm>
            <a:off x="5332928" y="2999065"/>
            <a:ext cx="3978116" cy="2177415"/>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Shuffles input image using Arnold Cat Map. Applies chaotic keystream via Logistic Map using XOR operation. Adds AES S-Box substitution layer in a one-shot manner for enhanced security.</a:t>
            </a:r>
            <a:endParaRPr lang="en-US" sz="1750" dirty="0"/>
          </a:p>
        </p:txBody>
      </p:sp>
      <p:sp>
        <p:nvSpPr>
          <p:cNvPr id="7" name="Text 5"/>
          <p:cNvSpPr/>
          <p:nvPr/>
        </p:nvSpPr>
        <p:spPr>
          <a:xfrm>
            <a:off x="9872067" y="241792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EDEDE8"/>
                </a:solidFill>
                <a:latin typeface="Tomorrow Semi Bold" pitchFamily="34" charset="0"/>
                <a:ea typeface="Tomorrow Semi Bold" pitchFamily="34" charset="-122"/>
                <a:cs typeface="Tomorrow Semi Bold" pitchFamily="34" charset="-120"/>
              </a:rPr>
              <a:t>Decryption Routine</a:t>
            </a:r>
            <a:endParaRPr lang="en-US" sz="2200" dirty="0"/>
          </a:p>
        </p:txBody>
      </p:sp>
      <p:sp>
        <p:nvSpPr>
          <p:cNvPr id="8" name="Text 6"/>
          <p:cNvSpPr/>
          <p:nvPr/>
        </p:nvSpPr>
        <p:spPr>
          <a:xfrm>
            <a:off x="9872067" y="2999065"/>
            <a:ext cx="3978116" cy="1814513"/>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Reverses encryption steps: inverse AES S-Box lookup, XOR with same keystream, inverse Arnold Cat Map, and padding removal to restore original dimensions.</a:t>
            </a:r>
            <a:endParaRPr lang="en-US" sz="1750" dirty="0"/>
          </a:p>
        </p:txBody>
      </p:sp>
      <p:sp>
        <p:nvSpPr>
          <p:cNvPr id="9" name="Text 7"/>
          <p:cNvSpPr/>
          <p:nvPr/>
        </p:nvSpPr>
        <p:spPr>
          <a:xfrm>
            <a:off x="793790" y="599860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The implementation is designed for flexibility and robustness. The encrypted image is converted into a byte stream and compressed with a lossless algorithm. An enhanced hash is computed to verify data integrity, while encryption parameters and critical metadata are embedded into the least significant bits of the encrypted image.</a:t>
            </a:r>
            <a:endParaRPr lang="en-US" sz="1750" dirty="0"/>
          </a:p>
        </p:txBody>
      </p:sp>
      <p:sp>
        <p:nvSpPr>
          <p:cNvPr id="10" name="Rectangle 9">
            <a:extLst>
              <a:ext uri="{FF2B5EF4-FFF2-40B4-BE49-F238E27FC236}">
                <a16:creationId xmlns:a16="http://schemas.microsoft.com/office/drawing/2014/main" id="{E1C1C694-17A5-9A09-B98B-1F2E547142EE}"/>
              </a:ext>
            </a:extLst>
          </p:cNvPr>
          <p:cNvSpPr/>
          <p:nvPr/>
        </p:nvSpPr>
        <p:spPr>
          <a:xfrm>
            <a:off x="12425516" y="7322574"/>
            <a:ext cx="2153265" cy="840658"/>
          </a:xfrm>
          <a:prstGeom prst="rect">
            <a:avLst/>
          </a:prstGeom>
          <a:solidFill>
            <a:srgbClr val="1D1D1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247180"/>
            <a:ext cx="10164842" cy="708779"/>
          </a:xfrm>
          <a:prstGeom prst="rect">
            <a:avLst/>
          </a:prstGeom>
          <a:noFill/>
          <a:ln/>
        </p:spPr>
        <p:txBody>
          <a:bodyPr wrap="none" lIns="0" tIns="0" rIns="0" bIns="0" rtlCol="0" anchor="t"/>
          <a:lstStyle/>
          <a:p>
            <a:pPr marL="0" indent="0" algn="l">
              <a:lnSpc>
                <a:spcPts val="5550"/>
              </a:lnSpc>
              <a:buNone/>
            </a:pPr>
            <a:r>
              <a:rPr lang="en-US" sz="4450" dirty="0">
                <a:solidFill>
                  <a:srgbClr val="EDEDE8"/>
                </a:solidFill>
                <a:latin typeface="Tomorrow Semi Bold" pitchFamily="34" charset="0"/>
                <a:ea typeface="Tomorrow Semi Bold" pitchFamily="34" charset="-122"/>
                <a:cs typeface="Tomorrow Semi Bold" pitchFamily="34" charset="-120"/>
              </a:rPr>
              <a:t>Performance and Security Analysis</a:t>
            </a:r>
            <a:endParaRPr lang="en-US" sz="4450" dirty="0"/>
          </a:p>
        </p:txBody>
      </p:sp>
      <p:sp>
        <p:nvSpPr>
          <p:cNvPr id="3" name="Text 1"/>
          <p:cNvSpPr/>
          <p:nvPr/>
        </p:nvSpPr>
        <p:spPr>
          <a:xfrm>
            <a:off x="793790" y="2409468"/>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C9C9C0"/>
                </a:solidFill>
                <a:latin typeface="Tomorrow Semi Bold" pitchFamily="34" charset="0"/>
                <a:ea typeface="Tomorrow Semi Bold" pitchFamily="34" charset="-122"/>
                <a:cs typeface="Tomorrow Semi Bold" pitchFamily="34" charset="-120"/>
              </a:rPr>
              <a:t>4</a:t>
            </a:r>
            <a:endParaRPr lang="en-US" sz="5850" dirty="0"/>
          </a:p>
        </p:txBody>
      </p:sp>
      <p:sp>
        <p:nvSpPr>
          <p:cNvPr id="4" name="Text 2"/>
          <p:cNvSpPr/>
          <p:nvPr/>
        </p:nvSpPr>
        <p:spPr>
          <a:xfrm>
            <a:off x="1343501" y="3441263"/>
            <a:ext cx="3021330" cy="354330"/>
          </a:xfrm>
          <a:prstGeom prst="rect">
            <a:avLst/>
          </a:prstGeom>
          <a:noFill/>
          <a:ln/>
        </p:spPr>
        <p:txBody>
          <a:bodyPr wrap="none" lIns="0" tIns="0" rIns="0" bIns="0" rtlCol="0" anchor="t"/>
          <a:lstStyle/>
          <a:p>
            <a:pPr marL="0" indent="0" algn="ctr">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Performance Metrics</a:t>
            </a:r>
            <a:endParaRPr lang="en-US" sz="2200" dirty="0"/>
          </a:p>
        </p:txBody>
      </p:sp>
      <p:sp>
        <p:nvSpPr>
          <p:cNvPr id="5" name="Text 3"/>
          <p:cNvSpPr/>
          <p:nvPr/>
        </p:nvSpPr>
        <p:spPr>
          <a:xfrm>
            <a:off x="793790" y="3931682"/>
            <a:ext cx="4120753" cy="725805"/>
          </a:xfrm>
          <a:prstGeom prst="rect">
            <a:avLst/>
          </a:prstGeom>
          <a:noFill/>
          <a:ln/>
        </p:spPr>
        <p:txBody>
          <a:bodyPr wrap="square" lIns="0" tIns="0" rIns="0" bIns="0" rtlCol="0" anchor="t"/>
          <a:lstStyle/>
          <a:p>
            <a:pPr marL="0" indent="0" algn="ctr">
              <a:lnSpc>
                <a:spcPts val="2850"/>
              </a:lnSpc>
              <a:buNone/>
            </a:pPr>
            <a:r>
              <a:rPr lang="en-US" sz="1750" dirty="0">
                <a:solidFill>
                  <a:srgbClr val="C9C9C0"/>
                </a:solidFill>
                <a:latin typeface="Tomorrow" pitchFamily="34" charset="0"/>
                <a:ea typeface="Tomorrow" pitchFamily="34" charset="-122"/>
                <a:cs typeface="Tomorrow" pitchFamily="34" charset="-120"/>
              </a:rPr>
              <a:t>Timing for encryption, compression, decompression, and decryption</a:t>
            </a:r>
            <a:endParaRPr lang="en-US" sz="1750" dirty="0"/>
          </a:p>
        </p:txBody>
      </p:sp>
      <p:sp>
        <p:nvSpPr>
          <p:cNvPr id="6" name="Text 4"/>
          <p:cNvSpPr/>
          <p:nvPr/>
        </p:nvSpPr>
        <p:spPr>
          <a:xfrm>
            <a:off x="5254704" y="2409468"/>
            <a:ext cx="4120872" cy="748427"/>
          </a:xfrm>
          <a:prstGeom prst="rect">
            <a:avLst/>
          </a:prstGeom>
          <a:noFill/>
          <a:ln/>
        </p:spPr>
        <p:txBody>
          <a:bodyPr wrap="none" lIns="0" tIns="0" rIns="0" bIns="0" rtlCol="0" anchor="t"/>
          <a:lstStyle/>
          <a:p>
            <a:pPr marL="0" indent="0" algn="ctr">
              <a:lnSpc>
                <a:spcPts val="5850"/>
              </a:lnSpc>
              <a:buNone/>
            </a:pPr>
            <a:r>
              <a:rPr lang="en-US" sz="5850" dirty="0">
                <a:solidFill>
                  <a:srgbClr val="C9C9C0"/>
                </a:solidFill>
                <a:latin typeface="Tomorrow Semi Bold" pitchFamily="34" charset="0"/>
                <a:ea typeface="Tomorrow Semi Bold" pitchFamily="34" charset="-122"/>
                <a:cs typeface="Tomorrow Semi Bold" pitchFamily="34" charset="-120"/>
              </a:rPr>
              <a:t>3</a:t>
            </a:r>
            <a:endParaRPr lang="en-US" sz="5850" dirty="0"/>
          </a:p>
        </p:txBody>
      </p:sp>
      <p:sp>
        <p:nvSpPr>
          <p:cNvPr id="7" name="Text 5"/>
          <p:cNvSpPr/>
          <p:nvPr/>
        </p:nvSpPr>
        <p:spPr>
          <a:xfrm>
            <a:off x="5897523" y="344126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Quality Metrics</a:t>
            </a:r>
            <a:endParaRPr lang="en-US" sz="2200" dirty="0"/>
          </a:p>
        </p:txBody>
      </p:sp>
      <p:sp>
        <p:nvSpPr>
          <p:cNvPr id="8" name="Text 6"/>
          <p:cNvSpPr/>
          <p:nvPr/>
        </p:nvSpPr>
        <p:spPr>
          <a:xfrm>
            <a:off x="5254704" y="3931682"/>
            <a:ext cx="4120872" cy="725805"/>
          </a:xfrm>
          <a:prstGeom prst="rect">
            <a:avLst/>
          </a:prstGeom>
          <a:noFill/>
          <a:ln/>
        </p:spPr>
        <p:txBody>
          <a:bodyPr wrap="square" lIns="0" tIns="0" rIns="0" bIns="0" rtlCol="0" anchor="t"/>
          <a:lstStyle/>
          <a:p>
            <a:pPr marL="0" indent="0" algn="ctr">
              <a:lnSpc>
                <a:spcPts val="2850"/>
              </a:lnSpc>
              <a:buNone/>
            </a:pPr>
            <a:r>
              <a:rPr lang="en-US" sz="1750" dirty="0">
                <a:solidFill>
                  <a:srgbClr val="C9C9C0"/>
                </a:solidFill>
                <a:latin typeface="Tomorrow" pitchFamily="34" charset="0"/>
                <a:ea typeface="Tomorrow" pitchFamily="34" charset="-122"/>
                <a:cs typeface="Tomorrow" pitchFamily="34" charset="-120"/>
              </a:rPr>
              <a:t>MSE, PSNR, SSIM between original and recovered images</a:t>
            </a:r>
            <a:endParaRPr lang="en-US" sz="1750" dirty="0"/>
          </a:p>
        </p:txBody>
      </p:sp>
      <p:sp>
        <p:nvSpPr>
          <p:cNvPr id="9" name="Text 7"/>
          <p:cNvSpPr/>
          <p:nvPr/>
        </p:nvSpPr>
        <p:spPr>
          <a:xfrm>
            <a:off x="9715738" y="2409468"/>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C9C9C0"/>
                </a:solidFill>
                <a:latin typeface="Tomorrow Semi Bold" pitchFamily="34" charset="0"/>
                <a:ea typeface="Tomorrow Semi Bold" pitchFamily="34" charset="-122"/>
                <a:cs typeface="Tomorrow Semi Bold" pitchFamily="34" charset="-120"/>
              </a:rPr>
              <a:t>2</a:t>
            </a:r>
            <a:endParaRPr lang="en-US" sz="5850" dirty="0"/>
          </a:p>
        </p:txBody>
      </p:sp>
      <p:sp>
        <p:nvSpPr>
          <p:cNvPr id="10" name="Text 8"/>
          <p:cNvSpPr/>
          <p:nvPr/>
        </p:nvSpPr>
        <p:spPr>
          <a:xfrm>
            <a:off x="10358438" y="344126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Security Layers</a:t>
            </a:r>
            <a:endParaRPr lang="en-US" sz="2200" dirty="0"/>
          </a:p>
        </p:txBody>
      </p:sp>
      <p:sp>
        <p:nvSpPr>
          <p:cNvPr id="11" name="Text 9"/>
          <p:cNvSpPr/>
          <p:nvPr/>
        </p:nvSpPr>
        <p:spPr>
          <a:xfrm>
            <a:off x="9715738" y="3931682"/>
            <a:ext cx="4120753" cy="725805"/>
          </a:xfrm>
          <a:prstGeom prst="rect">
            <a:avLst/>
          </a:prstGeom>
          <a:noFill/>
          <a:ln/>
        </p:spPr>
        <p:txBody>
          <a:bodyPr wrap="square" lIns="0" tIns="0" rIns="0" bIns="0" rtlCol="0" anchor="t"/>
          <a:lstStyle/>
          <a:p>
            <a:pPr marL="0" indent="0" algn="ctr">
              <a:lnSpc>
                <a:spcPts val="2850"/>
              </a:lnSpc>
              <a:buNone/>
            </a:pPr>
            <a:r>
              <a:rPr lang="en-US" sz="1750" dirty="0">
                <a:solidFill>
                  <a:srgbClr val="C9C9C0"/>
                </a:solidFill>
                <a:latin typeface="Tomorrow" pitchFamily="34" charset="0"/>
                <a:ea typeface="Tomorrow" pitchFamily="34" charset="-122"/>
                <a:cs typeface="Tomorrow" pitchFamily="34" charset="-120"/>
              </a:rPr>
              <a:t>Dual encryption plus AES S-Box and enhanced hashing</a:t>
            </a:r>
            <a:endParaRPr lang="en-US" sz="1750" dirty="0"/>
          </a:p>
        </p:txBody>
      </p:sp>
      <p:sp>
        <p:nvSpPr>
          <p:cNvPr id="12" name="Text 10"/>
          <p:cNvSpPr/>
          <p:nvPr/>
        </p:nvSpPr>
        <p:spPr>
          <a:xfrm>
            <a:off x="793790" y="491263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Security is fortified by a layered encryption approach that reduces vulnerability to single-method attacks. The Logistic Map provides chaotic sensitivity, ensuring that even minuscule key changes lead to unusable outputs. Enhanced data integrity verification and secure metadata embedding further strengthen the system.</a:t>
            </a:r>
            <a:endParaRPr lang="en-US" sz="1750" dirty="0"/>
          </a:p>
        </p:txBody>
      </p:sp>
      <p:sp>
        <p:nvSpPr>
          <p:cNvPr id="13" name="Text 11"/>
          <p:cNvSpPr/>
          <p:nvPr/>
        </p:nvSpPr>
        <p:spPr>
          <a:xfrm>
            <a:off x="793790" y="6256496"/>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C9C9C0"/>
                </a:solidFill>
                <a:latin typeface="Tomorrow" pitchFamily="34" charset="0"/>
                <a:ea typeface="Tomorrow" pitchFamily="34" charset="-122"/>
                <a:cs typeface="Tomorrow" pitchFamily="34" charset="-120"/>
              </a:rPr>
              <a:t>Key sensitivity tests confirm that slight alterations in the key lead to markedly different and degraded decryption results, demonstrating the system's robustness against brute-force attacks.</a:t>
            </a:r>
            <a:endParaRPr lang="en-US" sz="1750" dirty="0"/>
          </a:p>
        </p:txBody>
      </p:sp>
      <p:sp>
        <p:nvSpPr>
          <p:cNvPr id="14" name="Rectangle 13">
            <a:extLst>
              <a:ext uri="{FF2B5EF4-FFF2-40B4-BE49-F238E27FC236}">
                <a16:creationId xmlns:a16="http://schemas.microsoft.com/office/drawing/2014/main" id="{78F88228-2C3A-F022-CC12-7AEA84C7C686}"/>
              </a:ext>
            </a:extLst>
          </p:cNvPr>
          <p:cNvSpPr/>
          <p:nvPr/>
        </p:nvSpPr>
        <p:spPr>
          <a:xfrm>
            <a:off x="12425516" y="7322574"/>
            <a:ext cx="2153265" cy="840658"/>
          </a:xfrm>
          <a:prstGeom prst="rect">
            <a:avLst/>
          </a:prstGeom>
          <a:solidFill>
            <a:srgbClr val="1D1D1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1104</Words>
  <Application>Microsoft Office PowerPoint</Application>
  <PresentationFormat>Custom</PresentationFormat>
  <Paragraphs>103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Tomorrow Semi Bold</vt:lpstr>
      <vt:lpstr>Tomorrow</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Manikandan Sathish</cp:lastModifiedBy>
  <cp:revision>3</cp:revision>
  <dcterms:created xsi:type="dcterms:W3CDTF">2025-04-15T10:50:37Z</dcterms:created>
  <dcterms:modified xsi:type="dcterms:W3CDTF">2025-04-18T13:14:20Z</dcterms:modified>
</cp:coreProperties>
</file>