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2"/>
  </p:notesMasterIdLst>
  <p:sldIdLst>
    <p:sldId id="256" r:id="rId2"/>
    <p:sldId id="257" r:id="rId3"/>
    <p:sldId id="262" r:id="rId4"/>
    <p:sldId id="260" r:id="rId5"/>
    <p:sldId id="261"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75" autoAdjust="0"/>
    <p:restoredTop sz="86370" autoAdjust="0"/>
  </p:normalViewPr>
  <p:slideViewPr>
    <p:cSldViewPr snapToGrid="0">
      <p:cViewPr varScale="1">
        <p:scale>
          <a:sx n="57" d="100"/>
          <a:sy n="57"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C356D6-C3FA-4778-8307-A328C9E28EC7}" type="datetimeFigureOut">
              <a:rPr lang="en-IN" smtClean="0"/>
              <a:t>07-05-2021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9BAA16-EE09-49AE-B320-2E556A35A5B9}" type="slidenum">
              <a:rPr lang="en-IN" smtClean="0"/>
              <a:t>‹#›</a:t>
            </a:fld>
            <a:endParaRPr lang="en-IN"/>
          </a:p>
        </p:txBody>
      </p:sp>
    </p:spTree>
    <p:extLst>
      <p:ext uri="{BB962C8B-B14F-4D97-AF65-F5344CB8AC3E}">
        <p14:creationId xmlns:p14="http://schemas.microsoft.com/office/powerpoint/2010/main" val="4130250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Battleship is a strategy type guessing game for two players, this game dates back to the first world war it is played on a board but in this project I have used basic concepts of C++ to create a program that enables the two players to play on a computer. </a:t>
            </a:r>
          </a:p>
        </p:txBody>
      </p:sp>
      <p:sp>
        <p:nvSpPr>
          <p:cNvPr id="4" name="Slide Number Placeholder 3"/>
          <p:cNvSpPr>
            <a:spLocks noGrp="1"/>
          </p:cNvSpPr>
          <p:nvPr>
            <p:ph type="sldNum" sz="quarter" idx="5"/>
          </p:nvPr>
        </p:nvSpPr>
        <p:spPr/>
        <p:txBody>
          <a:bodyPr/>
          <a:lstStyle/>
          <a:p>
            <a:fld id="{7B9BAA16-EE09-49AE-B320-2E556A35A5B9}" type="slidenum">
              <a:rPr lang="en-IN" smtClean="0"/>
              <a:t>2</a:t>
            </a:fld>
            <a:endParaRPr lang="en-IN"/>
          </a:p>
        </p:txBody>
      </p:sp>
    </p:spTree>
    <p:extLst>
      <p:ext uri="{BB962C8B-B14F-4D97-AF65-F5344CB8AC3E}">
        <p14:creationId xmlns:p14="http://schemas.microsoft.com/office/powerpoint/2010/main" val="537545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game is played on a 10 by 10 grid board where each grid is addressed by a number and a letter</a:t>
            </a:r>
          </a:p>
        </p:txBody>
      </p:sp>
      <p:sp>
        <p:nvSpPr>
          <p:cNvPr id="4" name="Slide Number Placeholder 3"/>
          <p:cNvSpPr>
            <a:spLocks noGrp="1"/>
          </p:cNvSpPr>
          <p:nvPr>
            <p:ph type="sldNum" sz="quarter" idx="5"/>
          </p:nvPr>
        </p:nvSpPr>
        <p:spPr/>
        <p:txBody>
          <a:bodyPr/>
          <a:lstStyle/>
          <a:p>
            <a:fld id="{7B9BAA16-EE09-49AE-B320-2E556A35A5B9}" type="slidenum">
              <a:rPr lang="en-IN" smtClean="0"/>
              <a:t>4</a:t>
            </a:fld>
            <a:endParaRPr lang="en-IN"/>
          </a:p>
        </p:txBody>
      </p:sp>
    </p:spTree>
    <p:extLst>
      <p:ext uri="{BB962C8B-B14F-4D97-AF65-F5344CB8AC3E}">
        <p14:creationId xmlns:p14="http://schemas.microsoft.com/office/powerpoint/2010/main" val="3629377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 my code I have simplified the game to a 6X6 board and named the grids with a row and column number with the help of 2D arrays and nested for loops, in this image the zeroes represent each grid on the board</a:t>
            </a:r>
          </a:p>
          <a:p>
            <a:endParaRPr lang="en-IN" dirty="0"/>
          </a:p>
        </p:txBody>
      </p:sp>
      <p:sp>
        <p:nvSpPr>
          <p:cNvPr id="4" name="Slide Number Placeholder 3"/>
          <p:cNvSpPr>
            <a:spLocks noGrp="1"/>
          </p:cNvSpPr>
          <p:nvPr>
            <p:ph type="sldNum" sz="quarter" idx="5"/>
          </p:nvPr>
        </p:nvSpPr>
        <p:spPr/>
        <p:txBody>
          <a:bodyPr/>
          <a:lstStyle/>
          <a:p>
            <a:fld id="{7B9BAA16-EE09-49AE-B320-2E556A35A5B9}" type="slidenum">
              <a:rPr lang="en-IN" smtClean="0"/>
              <a:t>5</a:t>
            </a:fld>
            <a:endParaRPr lang="en-IN"/>
          </a:p>
        </p:txBody>
      </p:sp>
    </p:spTree>
    <p:extLst>
      <p:ext uri="{BB962C8B-B14F-4D97-AF65-F5344CB8AC3E}">
        <p14:creationId xmlns:p14="http://schemas.microsoft.com/office/powerpoint/2010/main" val="3262291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board game uses a fleet of 5 ships but in this version I have limited the ships to only one, the ships are placed using simple if else statements, In the image visible here the grids with the ship are replaced with the number one. </a:t>
            </a:r>
          </a:p>
        </p:txBody>
      </p:sp>
      <p:sp>
        <p:nvSpPr>
          <p:cNvPr id="4" name="Slide Number Placeholder 3"/>
          <p:cNvSpPr>
            <a:spLocks noGrp="1"/>
          </p:cNvSpPr>
          <p:nvPr>
            <p:ph type="sldNum" sz="quarter" idx="5"/>
          </p:nvPr>
        </p:nvSpPr>
        <p:spPr/>
        <p:txBody>
          <a:bodyPr/>
          <a:lstStyle/>
          <a:p>
            <a:fld id="{7B9BAA16-EE09-49AE-B320-2E556A35A5B9}" type="slidenum">
              <a:rPr lang="en-IN" smtClean="0"/>
              <a:t>6</a:t>
            </a:fld>
            <a:endParaRPr lang="en-IN"/>
          </a:p>
        </p:txBody>
      </p:sp>
    </p:spTree>
    <p:extLst>
      <p:ext uri="{BB962C8B-B14F-4D97-AF65-F5344CB8AC3E}">
        <p14:creationId xmlns:p14="http://schemas.microsoft.com/office/powerpoint/2010/main" val="1672589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Using while loops I have declared a function named shoot which enables the players to take shots at the each other, this while loop only ends when someone wins the game .For every shot that hits the enemy ship the player receives 1 point. This image shows how the first player chooses a row and column number to shoot but misses his shot and hence his score is still 0.</a:t>
            </a:r>
          </a:p>
          <a:p>
            <a:endParaRPr lang="en-IN" dirty="0"/>
          </a:p>
        </p:txBody>
      </p:sp>
      <p:sp>
        <p:nvSpPr>
          <p:cNvPr id="4" name="Slide Number Placeholder 3"/>
          <p:cNvSpPr>
            <a:spLocks noGrp="1"/>
          </p:cNvSpPr>
          <p:nvPr>
            <p:ph type="sldNum" sz="quarter" idx="5"/>
          </p:nvPr>
        </p:nvSpPr>
        <p:spPr/>
        <p:txBody>
          <a:bodyPr/>
          <a:lstStyle/>
          <a:p>
            <a:fld id="{7B9BAA16-EE09-49AE-B320-2E556A35A5B9}" type="slidenum">
              <a:rPr lang="en-IN" smtClean="0"/>
              <a:t>7</a:t>
            </a:fld>
            <a:endParaRPr lang="en-IN"/>
          </a:p>
        </p:txBody>
      </p:sp>
    </p:spTree>
    <p:extLst>
      <p:ext uri="{BB962C8B-B14F-4D97-AF65-F5344CB8AC3E}">
        <p14:creationId xmlns:p14="http://schemas.microsoft.com/office/powerpoint/2010/main" val="2621081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ship takes the space of 3 grids so once a player scores 3 points he/she will win the game and the program will stop. Here in the image player two has scored 3 points and therefore the program has stopped right after declaring the winner.</a:t>
            </a:r>
          </a:p>
        </p:txBody>
      </p:sp>
      <p:sp>
        <p:nvSpPr>
          <p:cNvPr id="4" name="Slide Number Placeholder 3"/>
          <p:cNvSpPr>
            <a:spLocks noGrp="1"/>
          </p:cNvSpPr>
          <p:nvPr>
            <p:ph type="sldNum" sz="quarter" idx="5"/>
          </p:nvPr>
        </p:nvSpPr>
        <p:spPr/>
        <p:txBody>
          <a:bodyPr/>
          <a:lstStyle/>
          <a:p>
            <a:fld id="{7B9BAA16-EE09-49AE-B320-2E556A35A5B9}" type="slidenum">
              <a:rPr lang="en-IN" smtClean="0"/>
              <a:t>8</a:t>
            </a:fld>
            <a:endParaRPr lang="en-IN"/>
          </a:p>
        </p:txBody>
      </p:sp>
    </p:spTree>
    <p:extLst>
      <p:ext uri="{BB962C8B-B14F-4D97-AF65-F5344CB8AC3E}">
        <p14:creationId xmlns:p14="http://schemas.microsoft.com/office/powerpoint/2010/main" val="3047980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3624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5/7/2021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5648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5/7/2021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6965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120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2883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08530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6183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6274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34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20775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8008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048485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hf sldNum="0" hdr="0" ftr="0" dt="0"/>
  <p:txStyles>
    <p:titleStyle>
      <a:lvl1pPr algn="l" defTabSz="914400" rtl="0" eaLnBrk="1" latinLnBrk="0" hangingPunct="1">
        <a:lnSpc>
          <a:spcPct val="90000"/>
        </a:lnSpc>
        <a:spcBef>
          <a:spcPct val="0"/>
        </a:spcBef>
        <a:buNone/>
        <a:defRPr sz="55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Battleship_(gam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large ship in the water&#10;&#10;Description automatically generated with low confidence">
            <a:extLst>
              <a:ext uri="{FF2B5EF4-FFF2-40B4-BE49-F238E27FC236}">
                <a16:creationId xmlns:a16="http://schemas.microsoft.com/office/drawing/2014/main" id="{3EB960DC-9C1F-43E6-83B1-94F36188EE84}"/>
              </a:ext>
            </a:extLst>
          </p:cNvPr>
          <p:cNvPicPr>
            <a:picLocks noChangeAspect="1"/>
          </p:cNvPicPr>
          <p:nvPr/>
        </p:nvPicPr>
        <p:blipFill rotWithShape="1">
          <a:blip r:embed="rId2">
            <a:extLst>
              <a:ext uri="{28A0092B-C50C-407E-A947-70E740481C1C}">
                <a14:useLocalDpi xmlns:a14="http://schemas.microsoft.com/office/drawing/2010/main" val="0"/>
              </a:ext>
            </a:extLst>
          </a:blip>
          <a:srcRect t="28591" r="1" b="4707"/>
          <a:stretch/>
        </p:blipFill>
        <p:spPr>
          <a:xfrm>
            <a:off x="16" y="10"/>
            <a:ext cx="7556889" cy="6857990"/>
          </a:xfrm>
          <a:prstGeom prst="rect">
            <a:avLst/>
          </a:prstGeom>
        </p:spPr>
      </p:pic>
      <p:sp>
        <p:nvSpPr>
          <p:cNvPr id="28" name="Rectangle 17">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5"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F630A5D-D5D6-484F-9D21-A4F74B77C820}"/>
              </a:ext>
            </a:extLst>
          </p:cNvPr>
          <p:cNvSpPr>
            <a:spLocks noGrp="1"/>
          </p:cNvSpPr>
          <p:nvPr>
            <p:ph type="ctrTitle"/>
          </p:nvPr>
        </p:nvSpPr>
        <p:spPr>
          <a:xfrm>
            <a:off x="8047939" y="640080"/>
            <a:ext cx="3659246" cy="2850320"/>
          </a:xfrm>
        </p:spPr>
        <p:txBody>
          <a:bodyPr>
            <a:normAutofit/>
          </a:bodyPr>
          <a:lstStyle/>
          <a:p>
            <a:r>
              <a:rPr lang="en-IN" sz="5400" dirty="0">
                <a:solidFill>
                  <a:srgbClr val="FFFFFF"/>
                </a:solidFill>
              </a:rPr>
              <a:t>Battleship</a:t>
            </a:r>
          </a:p>
        </p:txBody>
      </p:sp>
      <p:sp>
        <p:nvSpPr>
          <p:cNvPr id="3" name="Subtitle 2">
            <a:extLst>
              <a:ext uri="{FF2B5EF4-FFF2-40B4-BE49-F238E27FC236}">
                <a16:creationId xmlns:a16="http://schemas.microsoft.com/office/drawing/2014/main" id="{057AA32B-3A06-4F5E-B81A-3B7041100090}"/>
              </a:ext>
            </a:extLst>
          </p:cNvPr>
          <p:cNvSpPr>
            <a:spLocks noGrp="1"/>
          </p:cNvSpPr>
          <p:nvPr>
            <p:ph type="subTitle" idx="1"/>
          </p:nvPr>
        </p:nvSpPr>
        <p:spPr>
          <a:xfrm>
            <a:off x="8047939" y="3812135"/>
            <a:ext cx="3659246" cy="1596655"/>
          </a:xfrm>
        </p:spPr>
        <p:txBody>
          <a:bodyPr>
            <a:normAutofit/>
          </a:bodyPr>
          <a:lstStyle/>
          <a:p>
            <a:r>
              <a:rPr lang="en-IN" sz="1800" dirty="0">
                <a:solidFill>
                  <a:srgbClr val="FFFFFF"/>
                </a:solidFill>
              </a:rPr>
              <a:t>Experiential Learning Project</a:t>
            </a:r>
          </a:p>
        </p:txBody>
      </p:sp>
      <p:cxnSp>
        <p:nvCxnSpPr>
          <p:cNvPr id="29" name="Straight Connector 19">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37838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E81EFE-3FDF-4F9F-9333-813B3C4E779A}"/>
              </a:ext>
            </a:extLst>
          </p:cNvPr>
          <p:cNvSpPr txBox="1"/>
          <p:nvPr/>
        </p:nvSpPr>
        <p:spPr>
          <a:xfrm>
            <a:off x="1786756" y="3254276"/>
            <a:ext cx="8261131" cy="2308324"/>
          </a:xfrm>
          <a:prstGeom prst="rect">
            <a:avLst/>
          </a:prstGeom>
          <a:noFill/>
        </p:spPr>
        <p:txBody>
          <a:bodyPr wrap="square" rtlCol="0">
            <a:spAutoFit/>
          </a:bodyPr>
          <a:lstStyle/>
          <a:p>
            <a:r>
              <a:rPr lang="en-IN" sz="2400" dirty="0">
                <a:latin typeface="Calibri Light" panose="020F0302020204030204" pitchFamily="34" charset="0"/>
                <a:cs typeface="Calibri Light" panose="020F0302020204030204" pitchFamily="34" charset="0"/>
              </a:rPr>
              <a:t>Made by Shishir Saxena</a:t>
            </a:r>
          </a:p>
          <a:p>
            <a:r>
              <a:rPr lang="en-IN" sz="2400" dirty="0">
                <a:latin typeface="Calibri Light" panose="020F0302020204030204" pitchFamily="34" charset="0"/>
                <a:cs typeface="Calibri Light" panose="020F0302020204030204" pitchFamily="34" charset="0"/>
              </a:rPr>
              <a:t>Registration Number:209303240</a:t>
            </a:r>
          </a:p>
          <a:p>
            <a:r>
              <a:rPr lang="en-IN" sz="2400" dirty="0">
                <a:latin typeface="Calibri Light" panose="020F0302020204030204" pitchFamily="34" charset="0"/>
                <a:cs typeface="Calibri Light" panose="020F0302020204030204" pitchFamily="34" charset="0"/>
              </a:rPr>
              <a:t>Section C</a:t>
            </a:r>
          </a:p>
          <a:p>
            <a:r>
              <a:rPr lang="en-IN" sz="2400" dirty="0">
                <a:latin typeface="Calibri Light" panose="020F0302020204030204" pitchFamily="34" charset="0"/>
                <a:cs typeface="Calibri Light" panose="020F0302020204030204" pitchFamily="34" charset="0"/>
              </a:rPr>
              <a:t>1</a:t>
            </a:r>
            <a:r>
              <a:rPr lang="en-IN" sz="2400" baseline="30000" dirty="0">
                <a:latin typeface="Calibri Light" panose="020F0302020204030204" pitchFamily="34" charset="0"/>
                <a:cs typeface="Calibri Light" panose="020F0302020204030204" pitchFamily="34" charset="0"/>
              </a:rPr>
              <a:t>st</a:t>
            </a:r>
            <a:r>
              <a:rPr lang="en-IN" sz="2400" dirty="0">
                <a:latin typeface="Calibri Light" panose="020F0302020204030204" pitchFamily="34" charset="0"/>
                <a:cs typeface="Calibri Light" panose="020F0302020204030204" pitchFamily="34" charset="0"/>
              </a:rPr>
              <a:t> Year BTech Computer and Communication Engineering</a:t>
            </a:r>
          </a:p>
          <a:p>
            <a:endParaRPr lang="en-IN" sz="2400" dirty="0">
              <a:latin typeface="Calibri Light" panose="020F0302020204030204" pitchFamily="34" charset="0"/>
              <a:cs typeface="Calibri Light" panose="020F0302020204030204" pitchFamily="34" charset="0"/>
            </a:endParaRPr>
          </a:p>
          <a:p>
            <a:endParaRPr lang="en-IN" sz="2400" dirty="0">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a16="http://schemas.microsoft.com/office/drawing/2014/main" id="{65D716D7-F7C4-4C34-A937-E0BE15EE27FC}"/>
              </a:ext>
            </a:extLst>
          </p:cNvPr>
          <p:cNvSpPr/>
          <p:nvPr/>
        </p:nvSpPr>
        <p:spPr>
          <a:xfrm>
            <a:off x="3927705" y="1219200"/>
            <a:ext cx="4133729"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1774136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C403-460C-499C-8D86-25AF2C8D1583}"/>
              </a:ext>
            </a:extLst>
          </p:cNvPr>
          <p:cNvSpPr>
            <a:spLocks noGrp="1"/>
          </p:cNvSpPr>
          <p:nvPr>
            <p:ph type="title"/>
          </p:nvPr>
        </p:nvSpPr>
        <p:spPr/>
        <p:txBody>
          <a:bodyPr/>
          <a:lstStyle/>
          <a:p>
            <a:r>
              <a:rPr lang="en-IN" dirty="0"/>
              <a:t>About Battleship</a:t>
            </a:r>
          </a:p>
        </p:txBody>
      </p:sp>
      <p:sp>
        <p:nvSpPr>
          <p:cNvPr id="3" name="Content Placeholder 2">
            <a:extLst>
              <a:ext uri="{FF2B5EF4-FFF2-40B4-BE49-F238E27FC236}">
                <a16:creationId xmlns:a16="http://schemas.microsoft.com/office/drawing/2014/main" id="{8B9659A7-7256-4E45-B724-564DF5402BB5}"/>
              </a:ext>
            </a:extLst>
          </p:cNvPr>
          <p:cNvSpPr>
            <a:spLocks noGrp="1"/>
          </p:cNvSpPr>
          <p:nvPr>
            <p:ph idx="1"/>
          </p:nvPr>
        </p:nvSpPr>
        <p:spPr/>
        <p:txBody>
          <a:bodyPr>
            <a:normAutofit lnSpcReduction="10000"/>
          </a:bodyPr>
          <a:lstStyle/>
          <a:p>
            <a:pPr marL="0" indent="0">
              <a:buClr>
                <a:schemeClr val="tx1"/>
              </a:buClr>
              <a:buNone/>
            </a:pPr>
            <a:r>
              <a:rPr lang="en-IN" sz="2400" dirty="0">
                <a:effectLst/>
                <a:latin typeface="Calibri Light" panose="020F0302020204030204" pitchFamily="34" charset="0"/>
                <a:ea typeface="Calibri" panose="020F0502020204030204" pitchFamily="34" charset="0"/>
                <a:cs typeface="Times New Roman" panose="02020603050405020304" pitchFamily="18" charset="0"/>
              </a:rPr>
              <a:t>Battleship is a strategy type guessing game for two players. </a:t>
            </a:r>
            <a:r>
              <a:rPr lang="en-US" sz="2400" i="1" dirty="0">
                <a:solidFill>
                  <a:schemeClr val="tx1"/>
                </a:solidFill>
                <a:latin typeface="Calibri Light" panose="020F0302020204030204" pitchFamily="34" charset="0"/>
                <a:cs typeface="Calibri Light" panose="020F0302020204030204" pitchFamily="34" charset="0"/>
              </a:rPr>
              <a:t>Battleship</a:t>
            </a:r>
            <a:r>
              <a:rPr lang="en-US" sz="2400" dirty="0">
                <a:solidFill>
                  <a:schemeClr val="tx1"/>
                </a:solidFill>
                <a:latin typeface="Calibri Light" panose="020F0302020204030204" pitchFamily="34" charset="0"/>
                <a:cs typeface="Calibri Light" panose="020F0302020204030204" pitchFamily="34" charset="0"/>
              </a:rPr>
              <a:t> is known worldwide as a pencil and paper game which dates from World War I. It was published by various companies as a pad-and-pencil game in the 1930s and was released as a plastic board game by Milton Bradley in 1967</a:t>
            </a:r>
            <a:r>
              <a:rPr lang="en-US" sz="2400" dirty="0">
                <a:solidFill>
                  <a:srgbClr val="202122"/>
                </a:solidFill>
                <a:latin typeface="Arial" panose="020B0604020202020204" pitchFamily="34" charset="0"/>
              </a:rPr>
              <a:t>.</a:t>
            </a:r>
          </a:p>
          <a:p>
            <a:pPr marL="0" indent="0">
              <a:buClr>
                <a:schemeClr val="tx1"/>
              </a:buClr>
              <a:buNone/>
            </a:pPr>
            <a:r>
              <a:rPr lang="en-IN" sz="2400" dirty="0">
                <a:effectLst/>
                <a:latin typeface="Calibri Light" panose="020F0302020204030204" pitchFamily="34" charset="0"/>
                <a:ea typeface="Calibri" panose="020F0502020204030204" pitchFamily="34" charset="0"/>
                <a:cs typeface="Times New Roman" panose="02020603050405020304" pitchFamily="18" charset="0"/>
              </a:rPr>
              <a:t>It is played on ruled grids on which each player's fleet of ships (including battleships) are marked. The locations of the fleets are concealed from the other player. Players alternate turns calling "shots" at the other player's ships, and the objective of the game is to destroy the opposing player's fleet.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1956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5C32D-2E64-49DD-8B5F-0B45A2454CE4}"/>
              </a:ext>
            </a:extLst>
          </p:cNvPr>
          <p:cNvSpPr>
            <a:spLocks noGrp="1"/>
          </p:cNvSpPr>
          <p:nvPr>
            <p:ph type="title"/>
          </p:nvPr>
        </p:nvSpPr>
        <p:spPr/>
        <p:txBody>
          <a:bodyPr/>
          <a:lstStyle/>
          <a:p>
            <a:r>
              <a:rPr lang="en-IN" dirty="0"/>
              <a:t>Concept </a:t>
            </a:r>
          </a:p>
        </p:txBody>
      </p:sp>
      <p:sp>
        <p:nvSpPr>
          <p:cNvPr id="3" name="Content Placeholder 2">
            <a:extLst>
              <a:ext uri="{FF2B5EF4-FFF2-40B4-BE49-F238E27FC236}">
                <a16:creationId xmlns:a16="http://schemas.microsoft.com/office/drawing/2014/main" id="{EAFA9879-4CE5-49DF-9FBF-F2DAE1F20BDC}"/>
              </a:ext>
            </a:extLst>
          </p:cNvPr>
          <p:cNvSpPr>
            <a:spLocks noGrp="1"/>
          </p:cNvSpPr>
          <p:nvPr>
            <p:ph idx="1"/>
          </p:nvPr>
        </p:nvSpPr>
        <p:spPr/>
        <p:txBody>
          <a:bodyPr>
            <a:normAutofit/>
          </a:bodyPr>
          <a:lstStyle/>
          <a:p>
            <a:r>
              <a:rPr lang="en-IN" sz="2400" dirty="0">
                <a:effectLst/>
                <a:latin typeface="Calibri Light" panose="020F0302020204030204" pitchFamily="34" charset="0"/>
                <a:ea typeface="Calibri" panose="020F0502020204030204" pitchFamily="34" charset="0"/>
                <a:cs typeface="Times New Roman" panose="02020603050405020304" pitchFamily="18" charset="0"/>
              </a:rPr>
              <a:t>This game uses the concept of 2D arrays to take place of the board that is present in the actual game. Two separate arrays are initialised for both the players which contain the location of their </a:t>
            </a:r>
            <a:r>
              <a:rPr lang="en-IN" sz="2400" dirty="0">
                <a:latin typeface="Calibri Light" panose="020F0302020204030204" pitchFamily="34" charset="0"/>
                <a:ea typeface="Calibri" panose="020F0502020204030204" pitchFamily="34" charset="0"/>
                <a:cs typeface="Times New Roman" panose="02020603050405020304" pitchFamily="18" charset="0"/>
              </a:rPr>
              <a:t>ships</a:t>
            </a:r>
            <a:r>
              <a:rPr lang="en-IN" sz="2400" dirty="0">
                <a:effectLst/>
                <a:latin typeface="Calibri Light" panose="020F0302020204030204" pitchFamily="34" charset="0"/>
                <a:ea typeface="Calibri" panose="020F0502020204030204" pitchFamily="34" charset="0"/>
                <a:cs typeface="Times New Roman" panose="02020603050405020304" pitchFamily="18" charset="0"/>
              </a:rPr>
              <a:t> and the shots they take against the enemy player.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dirty="0">
                <a:latin typeface="Calibri Light" panose="020F0302020204030204" pitchFamily="34" charset="0"/>
                <a:cs typeface="Calibri Light" panose="020F0302020204030204" pitchFamily="34" charset="0"/>
              </a:rPr>
              <a:t>Besides that several for loops, while loops and if else statements are used for making the functions.</a:t>
            </a:r>
          </a:p>
          <a:p>
            <a:endParaRPr lang="en-IN"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9728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A778AB0E-BA71-42B2-ABB8-22171197E0A5}"/>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en-US" sz="4000" dirty="0">
                <a:solidFill>
                  <a:srgbClr val="FFFFFF"/>
                </a:solidFill>
              </a:rPr>
              <a:t>The Game Board</a:t>
            </a:r>
          </a:p>
        </p:txBody>
      </p:sp>
      <p:cxnSp>
        <p:nvCxnSpPr>
          <p:cNvPr id="15" name="Straight Connector 14">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90FDD89-1311-4538-908E-C902E1AF4BC9}"/>
              </a:ext>
            </a:extLst>
          </p:cNvPr>
          <p:cNvSpPr txBox="1"/>
          <p:nvPr/>
        </p:nvSpPr>
        <p:spPr>
          <a:xfrm>
            <a:off x="643467" y="2476134"/>
            <a:ext cx="3448259" cy="3794937"/>
          </a:xfrm>
          <a:prstGeom prst="rect">
            <a:avLst/>
          </a:prstGeom>
        </p:spPr>
        <p:txBody>
          <a:bodyPr vert="horz" lIns="0" tIns="45720" rIns="0" bIns="45720" rtlCol="0">
            <a:noAutofit/>
          </a:bodyPr>
          <a:lstStyle/>
          <a:p>
            <a:r>
              <a:rPr lang="en-US" sz="2400" dirty="0">
                <a:latin typeface="Calibri Light" panose="020F0302020204030204" pitchFamily="34" charset="0"/>
                <a:cs typeface="Calibri Light" panose="020F0302020204030204" pitchFamily="34" charset="0"/>
              </a:rPr>
              <a:t>The game is played on two grids, one for each player.</a:t>
            </a:r>
          </a:p>
          <a:p>
            <a:endParaRPr lang="en-US" sz="2400" dirty="0">
              <a:latin typeface="Calibri Light" panose="020F0302020204030204" pitchFamily="34" charset="0"/>
              <a:cs typeface="Calibri Light" panose="020F0302020204030204" pitchFamily="34" charset="0"/>
            </a:endParaRPr>
          </a:p>
          <a:p>
            <a:r>
              <a:rPr lang="en-US" sz="2400" dirty="0">
                <a:latin typeface="Calibri Light" panose="020F0302020204030204" pitchFamily="34" charset="0"/>
                <a:cs typeface="Calibri Light" panose="020F0302020204030204" pitchFamily="34" charset="0"/>
              </a:rPr>
              <a:t>The grids are typically square – usually 10×10 – and the individual squares in the grid are identified by letter and number. </a:t>
            </a:r>
            <a:endParaRPr lang="en-IN" sz="2400" dirty="0">
              <a:latin typeface="Calibri Light" panose="020F0302020204030204" pitchFamily="34" charset="0"/>
              <a:cs typeface="Calibri Light" panose="020F0302020204030204" pitchFamily="34" charset="0"/>
            </a:endParaRPr>
          </a:p>
        </p:txBody>
      </p:sp>
      <p:pic>
        <p:nvPicPr>
          <p:cNvPr id="3" name="Picture 2">
            <a:extLst>
              <a:ext uri="{FF2B5EF4-FFF2-40B4-BE49-F238E27FC236}">
                <a16:creationId xmlns:a16="http://schemas.microsoft.com/office/drawing/2014/main" id="{4BBFC471-7F9B-4727-9ADA-9F56034F13B7}"/>
              </a:ext>
            </a:extLst>
          </p:cNvPr>
          <p:cNvPicPr>
            <a:picLocks noChangeAspect="1"/>
          </p:cNvPicPr>
          <p:nvPr/>
        </p:nvPicPr>
        <p:blipFill rotWithShape="1">
          <a:blip r:embed="rId3"/>
          <a:srcRect t="5467" r="-3" b="3548"/>
          <a:stretch/>
        </p:blipFill>
        <p:spPr>
          <a:xfrm>
            <a:off x="4654296" y="10"/>
            <a:ext cx="7537703" cy="6857990"/>
          </a:xfrm>
          <a:prstGeom prst="rect">
            <a:avLst/>
          </a:prstGeom>
        </p:spPr>
      </p:pic>
    </p:spTree>
    <p:extLst>
      <p:ext uri="{BB962C8B-B14F-4D97-AF65-F5344CB8AC3E}">
        <p14:creationId xmlns:p14="http://schemas.microsoft.com/office/powerpoint/2010/main" val="18289805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A143FC-B865-4EE6-A7A2-DC27127B2FAB}"/>
              </a:ext>
            </a:extLst>
          </p:cNvPr>
          <p:cNvSpPr>
            <a:spLocks noGrp="1"/>
          </p:cNvSpPr>
          <p:nvPr>
            <p:ph type="title"/>
          </p:nvPr>
        </p:nvSpPr>
        <p:spPr>
          <a:xfrm>
            <a:off x="492370" y="516836"/>
            <a:ext cx="3084844" cy="1961086"/>
          </a:xfrm>
        </p:spPr>
        <p:txBody>
          <a:bodyPr>
            <a:normAutofit/>
          </a:bodyPr>
          <a:lstStyle/>
          <a:p>
            <a:r>
              <a:rPr lang="en-IN" sz="4000" dirty="0">
                <a:solidFill>
                  <a:srgbClr val="FFFFFF"/>
                </a:solidFill>
              </a:rPr>
              <a:t>Grid Board in Program</a:t>
            </a:r>
          </a:p>
        </p:txBody>
      </p:sp>
      <p:cxnSp>
        <p:nvCxnSpPr>
          <p:cNvPr id="32" name="Straight Connector 31">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D7A073F6-E34D-4693-B4EF-3158C7E62FA3}"/>
              </a:ext>
            </a:extLst>
          </p:cNvPr>
          <p:cNvSpPr>
            <a:spLocks noGrp="1"/>
          </p:cNvSpPr>
          <p:nvPr>
            <p:ph idx="1"/>
          </p:nvPr>
        </p:nvSpPr>
        <p:spPr>
          <a:xfrm>
            <a:off x="571752" y="2799654"/>
            <a:ext cx="3005462" cy="3189665"/>
          </a:xfrm>
        </p:spPr>
        <p:txBody>
          <a:bodyPr>
            <a:normAutofit/>
          </a:bodyPr>
          <a:lstStyle/>
          <a:p>
            <a:r>
              <a:rPr lang="en-US" sz="2400" dirty="0">
                <a:solidFill>
                  <a:srgbClr val="FFFFFF"/>
                </a:solidFill>
                <a:latin typeface="Calibri Light" panose="020F0302020204030204" pitchFamily="34" charset="0"/>
                <a:cs typeface="Calibri Light" panose="020F0302020204030204" pitchFamily="34" charset="0"/>
              </a:rPr>
              <a:t>2D Arrays and nested for loops are used here to show the board to the  players and each grid is named with the help of the same.</a:t>
            </a:r>
          </a:p>
        </p:txBody>
      </p:sp>
      <p:pic>
        <p:nvPicPr>
          <p:cNvPr id="7" name="Picture 6" descr="A screenshot of a computer&#10;&#10;Description automatically generated with low confidence">
            <a:extLst>
              <a:ext uri="{FF2B5EF4-FFF2-40B4-BE49-F238E27FC236}">
                <a16:creationId xmlns:a16="http://schemas.microsoft.com/office/drawing/2014/main" id="{B694F845-B7FC-4AEB-94C8-354B7C22D32E}"/>
              </a:ext>
            </a:extLst>
          </p:cNvPr>
          <p:cNvPicPr>
            <a:picLocks noChangeAspect="1"/>
          </p:cNvPicPr>
          <p:nvPr/>
        </p:nvPicPr>
        <p:blipFill>
          <a:blip r:embed="rId3"/>
          <a:stretch>
            <a:fillRect/>
          </a:stretch>
        </p:blipFill>
        <p:spPr>
          <a:xfrm>
            <a:off x="4742017" y="1287238"/>
            <a:ext cx="6798082" cy="4283523"/>
          </a:xfrm>
          <a:prstGeom prst="rect">
            <a:avLst/>
          </a:prstGeom>
        </p:spPr>
      </p:pic>
    </p:spTree>
    <p:extLst>
      <p:ext uri="{BB962C8B-B14F-4D97-AF65-F5344CB8AC3E}">
        <p14:creationId xmlns:p14="http://schemas.microsoft.com/office/powerpoint/2010/main" val="84625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6377767-D4BE-42BA-91F2-0E69E6DD91A5}"/>
              </a:ext>
            </a:extLst>
          </p:cNvPr>
          <p:cNvSpPr>
            <a:spLocks noGrp="1"/>
          </p:cNvSpPr>
          <p:nvPr>
            <p:ph type="title"/>
          </p:nvPr>
        </p:nvSpPr>
        <p:spPr>
          <a:xfrm>
            <a:off x="492370" y="516836"/>
            <a:ext cx="3084844" cy="1961086"/>
          </a:xfrm>
        </p:spPr>
        <p:txBody>
          <a:bodyPr>
            <a:normAutofit/>
          </a:bodyPr>
          <a:lstStyle/>
          <a:p>
            <a:r>
              <a:rPr lang="en-IN" sz="4000" dirty="0">
                <a:solidFill>
                  <a:srgbClr val="FFFFFF"/>
                </a:solidFill>
              </a:rPr>
              <a:t>Placing Ships</a:t>
            </a:r>
          </a:p>
        </p:txBody>
      </p:sp>
      <p:cxnSp>
        <p:nvCxnSpPr>
          <p:cNvPr id="14" name="Straight Connector 13">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064F9E-A743-4282-82BF-4C286EECEE83}"/>
              </a:ext>
            </a:extLst>
          </p:cNvPr>
          <p:cNvSpPr>
            <a:spLocks noGrp="1"/>
          </p:cNvSpPr>
          <p:nvPr>
            <p:ph idx="1"/>
          </p:nvPr>
        </p:nvSpPr>
        <p:spPr>
          <a:xfrm>
            <a:off x="571752" y="2799653"/>
            <a:ext cx="3005462" cy="3695729"/>
          </a:xfrm>
        </p:spPr>
        <p:txBody>
          <a:bodyPr>
            <a:normAutofit/>
          </a:bodyPr>
          <a:lstStyle/>
          <a:p>
            <a:r>
              <a:rPr lang="en-IN" dirty="0">
                <a:solidFill>
                  <a:srgbClr val="FFFFFF"/>
                </a:solidFill>
                <a:latin typeface="Calibri Light" panose="020F0302020204030204" pitchFamily="34" charset="0"/>
                <a:ea typeface="Calibri" panose="020F0502020204030204" pitchFamily="34" charset="0"/>
              </a:rPr>
              <a:t>T</a:t>
            </a:r>
            <a:r>
              <a:rPr lang="en-IN" dirty="0">
                <a:solidFill>
                  <a:srgbClr val="FFFFFF"/>
                </a:solidFill>
                <a:effectLst/>
                <a:latin typeface="Calibri Light" panose="020F0302020204030204" pitchFamily="34" charset="0"/>
                <a:ea typeface="Calibri" panose="020F0502020204030204" pitchFamily="34" charset="0"/>
              </a:rPr>
              <a:t>he program asks the two players to place their ships on the board, there are two options for placing ships which appear on the screen-vertically and horizontally. </a:t>
            </a:r>
          </a:p>
          <a:p>
            <a:r>
              <a:rPr lang="en-IN" dirty="0">
                <a:solidFill>
                  <a:srgbClr val="FFFFFF"/>
                </a:solidFill>
                <a:effectLst/>
                <a:latin typeface="Calibri Light" panose="020F0302020204030204" pitchFamily="34" charset="0"/>
                <a:ea typeface="Calibri" panose="020F0502020204030204" pitchFamily="34" charset="0"/>
              </a:rPr>
              <a:t>This is done through a if else statement. This process is repeated for both the players </a:t>
            </a:r>
            <a:endParaRPr lang="en-IN" dirty="0">
              <a:solidFill>
                <a:srgbClr val="FFFFFF"/>
              </a:solidFill>
            </a:endParaRPr>
          </a:p>
        </p:txBody>
      </p:sp>
      <p:pic>
        <p:nvPicPr>
          <p:cNvPr id="5" name="Picture 4" descr="Text&#10;&#10;Description automatically generated">
            <a:extLst>
              <a:ext uri="{FF2B5EF4-FFF2-40B4-BE49-F238E27FC236}">
                <a16:creationId xmlns:a16="http://schemas.microsoft.com/office/drawing/2014/main" id="{CF26E0D4-285F-45E0-A6C4-21A2D1F68864}"/>
              </a:ext>
            </a:extLst>
          </p:cNvPr>
          <p:cNvPicPr>
            <a:picLocks noChangeAspect="1"/>
          </p:cNvPicPr>
          <p:nvPr/>
        </p:nvPicPr>
        <p:blipFill>
          <a:blip r:embed="rId3"/>
          <a:stretch>
            <a:fillRect/>
          </a:stretch>
        </p:blipFill>
        <p:spPr>
          <a:xfrm>
            <a:off x="4626002" y="2002423"/>
            <a:ext cx="7099708" cy="2853153"/>
          </a:xfrm>
          <a:prstGeom prst="rect">
            <a:avLst/>
          </a:prstGeom>
        </p:spPr>
      </p:pic>
    </p:spTree>
    <p:extLst>
      <p:ext uri="{BB962C8B-B14F-4D97-AF65-F5344CB8AC3E}">
        <p14:creationId xmlns:p14="http://schemas.microsoft.com/office/powerpoint/2010/main" val="4123475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C862D8F-9112-4812-9AB8-76E6E3512092}"/>
              </a:ext>
            </a:extLst>
          </p:cNvPr>
          <p:cNvSpPr>
            <a:spLocks noGrp="1"/>
          </p:cNvSpPr>
          <p:nvPr>
            <p:ph type="title"/>
          </p:nvPr>
        </p:nvSpPr>
        <p:spPr>
          <a:xfrm>
            <a:off x="492370" y="516836"/>
            <a:ext cx="3084844" cy="1961086"/>
          </a:xfrm>
        </p:spPr>
        <p:txBody>
          <a:bodyPr>
            <a:normAutofit/>
          </a:bodyPr>
          <a:lstStyle/>
          <a:p>
            <a:r>
              <a:rPr lang="en-IN" sz="4000" dirty="0">
                <a:solidFill>
                  <a:srgbClr val="FFFFFF"/>
                </a:solidFill>
              </a:rPr>
              <a:t>The Game</a:t>
            </a:r>
          </a:p>
        </p:txBody>
      </p:sp>
      <p:cxnSp>
        <p:nvCxnSpPr>
          <p:cNvPr id="14" name="Straight Connector 13">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237129A-7C8C-4A14-BEC6-0EBCFB2F7E02}"/>
              </a:ext>
            </a:extLst>
          </p:cNvPr>
          <p:cNvSpPr>
            <a:spLocks noGrp="1"/>
          </p:cNvSpPr>
          <p:nvPr>
            <p:ph idx="1"/>
          </p:nvPr>
        </p:nvSpPr>
        <p:spPr>
          <a:xfrm>
            <a:off x="571752" y="2799654"/>
            <a:ext cx="3005462" cy="3189665"/>
          </a:xfrm>
        </p:spPr>
        <p:txBody>
          <a:bodyPr>
            <a:normAutofit/>
          </a:bodyPr>
          <a:lstStyle/>
          <a:p>
            <a:pPr>
              <a:lnSpc>
                <a:spcPct val="110000"/>
              </a:lnSpc>
            </a:pPr>
            <a:r>
              <a:rPr lang="en-IN" dirty="0">
                <a:solidFill>
                  <a:srgbClr val="FFFFFF"/>
                </a:solidFill>
                <a:effectLst/>
                <a:latin typeface="Calibri Light" panose="020F0302020204030204" pitchFamily="34" charset="0"/>
                <a:ea typeface="Calibri" panose="020F0502020204030204" pitchFamily="34" charset="0"/>
              </a:rPr>
              <a:t>Once the boards are displayed the shoot function is executed and the game begins. </a:t>
            </a:r>
          </a:p>
          <a:p>
            <a:pPr>
              <a:lnSpc>
                <a:spcPct val="110000"/>
              </a:lnSpc>
            </a:pPr>
            <a:r>
              <a:rPr lang="en-IN" dirty="0">
                <a:solidFill>
                  <a:srgbClr val="FFFFFF"/>
                </a:solidFill>
                <a:effectLst/>
                <a:latin typeface="Calibri Light" panose="020F0302020204030204" pitchFamily="34" charset="0"/>
                <a:ea typeface="Calibri" panose="020F0502020204030204" pitchFamily="34" charset="0"/>
              </a:rPr>
              <a:t>The function called “shoot” is declared which contains the main mechanism of the game.</a:t>
            </a:r>
          </a:p>
          <a:p>
            <a:pPr>
              <a:lnSpc>
                <a:spcPct val="110000"/>
              </a:lnSpc>
            </a:pPr>
            <a:r>
              <a:rPr lang="en-IN" dirty="0">
                <a:solidFill>
                  <a:srgbClr val="FFFFFF"/>
                </a:solidFill>
                <a:effectLst/>
                <a:latin typeface="Calibri Light" panose="020F0302020204030204" pitchFamily="34" charset="0"/>
                <a:ea typeface="Calibri" panose="020F0502020204030204" pitchFamily="34" charset="0"/>
              </a:rPr>
              <a:t> This function contains a while loop which ends only after someone wins the game</a:t>
            </a:r>
            <a:endParaRPr lang="en-IN" dirty="0">
              <a:solidFill>
                <a:srgbClr val="FFFFFF"/>
              </a:solidFill>
            </a:endParaRPr>
          </a:p>
        </p:txBody>
      </p:sp>
      <p:pic>
        <p:nvPicPr>
          <p:cNvPr id="5" name="Picture 4">
            <a:extLst>
              <a:ext uri="{FF2B5EF4-FFF2-40B4-BE49-F238E27FC236}">
                <a16:creationId xmlns:a16="http://schemas.microsoft.com/office/drawing/2014/main" id="{50C42788-0B15-4F7F-8346-5554C768DA70}"/>
              </a:ext>
            </a:extLst>
          </p:cNvPr>
          <p:cNvPicPr>
            <a:picLocks noChangeAspect="1"/>
          </p:cNvPicPr>
          <p:nvPr/>
        </p:nvPicPr>
        <p:blipFill>
          <a:blip r:embed="rId3"/>
          <a:stretch>
            <a:fillRect/>
          </a:stretch>
        </p:blipFill>
        <p:spPr>
          <a:xfrm>
            <a:off x="4742017" y="1247380"/>
            <a:ext cx="6798082" cy="4363239"/>
          </a:xfrm>
          <a:prstGeom prst="rect">
            <a:avLst/>
          </a:prstGeom>
        </p:spPr>
      </p:pic>
    </p:spTree>
    <p:extLst>
      <p:ext uri="{BB962C8B-B14F-4D97-AF65-F5344CB8AC3E}">
        <p14:creationId xmlns:p14="http://schemas.microsoft.com/office/powerpoint/2010/main" val="172018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263544-9821-4850-AE6D-B4563D7002D5}"/>
              </a:ext>
            </a:extLst>
          </p:cNvPr>
          <p:cNvSpPr>
            <a:spLocks noGrp="1"/>
          </p:cNvSpPr>
          <p:nvPr>
            <p:ph type="title"/>
          </p:nvPr>
        </p:nvSpPr>
        <p:spPr>
          <a:xfrm>
            <a:off x="492370" y="516836"/>
            <a:ext cx="3084844" cy="1961086"/>
          </a:xfrm>
        </p:spPr>
        <p:txBody>
          <a:bodyPr>
            <a:normAutofit/>
          </a:bodyPr>
          <a:lstStyle/>
          <a:p>
            <a:r>
              <a:rPr lang="en-IN" sz="4000" dirty="0">
                <a:solidFill>
                  <a:srgbClr val="FFFFFF"/>
                </a:solidFill>
              </a:rPr>
              <a:t>Winning The Game</a:t>
            </a:r>
          </a:p>
        </p:txBody>
      </p:sp>
      <p:cxnSp>
        <p:nvCxnSpPr>
          <p:cNvPr id="14" name="Straight Connector 13">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D9BE988-EBD6-4889-A29B-5C386FE33E4F}"/>
              </a:ext>
            </a:extLst>
          </p:cNvPr>
          <p:cNvSpPr>
            <a:spLocks noGrp="1"/>
          </p:cNvSpPr>
          <p:nvPr>
            <p:ph idx="1"/>
          </p:nvPr>
        </p:nvSpPr>
        <p:spPr>
          <a:xfrm>
            <a:off x="571752" y="2799654"/>
            <a:ext cx="3005462" cy="3189665"/>
          </a:xfrm>
        </p:spPr>
        <p:txBody>
          <a:bodyPr>
            <a:normAutofit/>
          </a:bodyPr>
          <a:lstStyle/>
          <a:p>
            <a:r>
              <a:rPr lang="en-IN" dirty="0">
                <a:solidFill>
                  <a:srgbClr val="FFFFFF"/>
                </a:solidFill>
                <a:latin typeface="Calibri Light" panose="020F0302020204030204" pitchFamily="34" charset="0"/>
                <a:cs typeface="Calibri Light" panose="020F0302020204030204" pitchFamily="34" charset="0"/>
              </a:rPr>
              <a:t>The while loop keeps running until a player gets 3 points after which a message appears on the screen congratulating the winner and the program stops.</a:t>
            </a:r>
          </a:p>
        </p:txBody>
      </p:sp>
      <p:pic>
        <p:nvPicPr>
          <p:cNvPr id="5" name="Picture 4" descr="Text&#10;&#10;Description automatically generated">
            <a:extLst>
              <a:ext uri="{FF2B5EF4-FFF2-40B4-BE49-F238E27FC236}">
                <a16:creationId xmlns:a16="http://schemas.microsoft.com/office/drawing/2014/main" id="{EDF9C461-6BD3-4630-81B6-F6E8E27F3558}"/>
              </a:ext>
            </a:extLst>
          </p:cNvPr>
          <p:cNvPicPr>
            <a:picLocks noChangeAspect="1"/>
          </p:cNvPicPr>
          <p:nvPr/>
        </p:nvPicPr>
        <p:blipFill>
          <a:blip r:embed="rId3"/>
          <a:stretch>
            <a:fillRect/>
          </a:stretch>
        </p:blipFill>
        <p:spPr>
          <a:xfrm>
            <a:off x="4742017" y="1564082"/>
            <a:ext cx="6798082" cy="3729835"/>
          </a:xfrm>
          <a:prstGeom prst="rect">
            <a:avLst/>
          </a:prstGeom>
        </p:spPr>
      </p:pic>
    </p:spTree>
    <p:extLst>
      <p:ext uri="{BB962C8B-B14F-4D97-AF65-F5344CB8AC3E}">
        <p14:creationId xmlns:p14="http://schemas.microsoft.com/office/powerpoint/2010/main" val="171883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D6C0-F161-4DFE-AC35-55E8A226057A}"/>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9FAF5274-BF8A-45AA-BF31-DDE634396311}"/>
              </a:ext>
            </a:extLst>
          </p:cNvPr>
          <p:cNvSpPr>
            <a:spLocks noGrp="1"/>
          </p:cNvSpPr>
          <p:nvPr>
            <p:ph idx="1"/>
          </p:nvPr>
        </p:nvSpPr>
        <p:spPr/>
        <p:txBody>
          <a:bodyPr>
            <a:normAutofit/>
          </a:bodyPr>
          <a:lstStyle/>
          <a:p>
            <a:pPr>
              <a:buClr>
                <a:schemeClr val="tx1"/>
              </a:buClr>
              <a:buFont typeface="Wingdings" panose="05000000000000000000" pitchFamily="2" charset="2"/>
              <a:buChar char="§"/>
            </a:pPr>
            <a:r>
              <a:rPr lang="en-IN" sz="2400" dirty="0">
                <a:latin typeface="Calibri Light" panose="020F0302020204030204" pitchFamily="34" charset="0"/>
                <a:cs typeface="Calibri Light" panose="020F0302020204030204" pitchFamily="34" charset="0"/>
                <a:hlinkClick r:id="rId2"/>
              </a:rPr>
              <a:t>https://en.wikipedia.org/wiki/Battleship_(game)</a:t>
            </a:r>
            <a:endParaRPr lang="en-IN" sz="2400" dirty="0">
              <a:latin typeface="Calibri Light" panose="020F0302020204030204" pitchFamily="34" charset="0"/>
              <a:cs typeface="Calibri Light" panose="020F0302020204030204" pitchFamily="34" charset="0"/>
            </a:endParaRPr>
          </a:p>
          <a:p>
            <a:pPr>
              <a:buClr>
                <a:schemeClr val="tx1"/>
              </a:buClr>
              <a:buFont typeface="Wingdings" panose="05000000000000000000" pitchFamily="2" charset="2"/>
              <a:buChar char="§"/>
            </a:pPr>
            <a:r>
              <a:rPr lang="en-IN" sz="2400" dirty="0">
                <a:latin typeface="Calibri Light" panose="020F0302020204030204" pitchFamily="34" charset="0"/>
                <a:cs typeface="Calibri Light" panose="020F0302020204030204" pitchFamily="34" charset="0"/>
              </a:rPr>
              <a:t>https://www.google.com/search?q=battleships&amp;tbm=isch&amp;ved=2ahUKEwj4-93WiqPwAhXUn0sFHWz4BosQ2-cCegQIABAA&amp;oq=battleships&amp;gs_lcp=CgNpbWcQAzICCAAyAggAMgIIADICCAAyAggAMgIIADICCAAyAggAMgIIADICCAA6BQgAELEDOgYIABAHEB46BggAEAoQGFDBH1iMNmCGOGgBcAB4AIABqwWIAZcPkgELMC43LjAuMS4wLjGYAQCgAQGqAQtnd3Mtd2l6LWltZ8ABAQ&amp;sclient=img&amp;ei=rXSKYLjxCtS_rtoP7PCb2Ag&amp;bih=610&amp;biw=1280</a:t>
            </a:r>
          </a:p>
        </p:txBody>
      </p:sp>
    </p:spTree>
    <p:extLst>
      <p:ext uri="{BB962C8B-B14F-4D97-AF65-F5344CB8AC3E}">
        <p14:creationId xmlns:p14="http://schemas.microsoft.com/office/powerpoint/2010/main" val="229587004"/>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Bembo"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Ligh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767</Words>
  <Application>Microsoft Office PowerPoint</Application>
  <PresentationFormat>Widescreen</PresentationFormat>
  <Paragraphs>43</Paragraphs>
  <Slides>10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Nova Light</vt:lpstr>
      <vt:lpstr>Bembo</vt:lpstr>
      <vt:lpstr>Calibri</vt:lpstr>
      <vt:lpstr>Calibri Light</vt:lpstr>
      <vt:lpstr>Wingdings</vt:lpstr>
      <vt:lpstr>RetrospectVTI</vt:lpstr>
      <vt:lpstr>Battleship</vt:lpstr>
      <vt:lpstr>About Battleship</vt:lpstr>
      <vt:lpstr>Concept </vt:lpstr>
      <vt:lpstr>The Game Board</vt:lpstr>
      <vt:lpstr>Grid Board in Program</vt:lpstr>
      <vt:lpstr>Placing Ships</vt:lpstr>
      <vt:lpstr>The Game</vt:lpstr>
      <vt:lpstr>Winning The Game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Battleship</dc:title>
  <dc:creator>Shishir Saxena [CCE - 2020]</dc:creator>
  <cp:lastModifiedBy>Shishir Saxena [CCE - 2020]</cp:lastModifiedBy>
  <cp:revision>17</cp:revision>
  <dcterms:created xsi:type="dcterms:W3CDTF">2021-04-29T08:55:03Z</dcterms:created>
  <dcterms:modified xsi:type="dcterms:W3CDTF">2021-05-07T04:22:37Z</dcterms:modified>
</cp:coreProperties>
</file>