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>
        <p:scale>
          <a:sx n="75" d="100"/>
          <a:sy n="75" d="100"/>
        </p:scale>
        <p:origin x="199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E8050F51-9CE8-9B4D-9A09-107E902DAB02}"/>
              </a:ext>
            </a:extLst>
          </p:cNvPr>
          <p:cNvSpPr txBox="1"/>
          <p:nvPr/>
        </p:nvSpPr>
        <p:spPr>
          <a:xfrm>
            <a:off x="1498919" y="9061017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accent6"/>
                </a:solidFill>
              </a:rPr>
              <a:t>Green italics indicate user-provided input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C1D569-AE1B-CC4D-BEC8-B4C2CE034231}"/>
              </a:ext>
            </a:extLst>
          </p:cNvPr>
          <p:cNvSpPr txBox="1"/>
          <p:nvPr/>
        </p:nvSpPr>
        <p:spPr>
          <a:xfrm>
            <a:off x="1483156" y="8914086"/>
            <a:ext cx="4482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Blue boldface highlights important concepts in component-based software encapsulation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E0E312-4A07-EE43-A7D8-793B4F115108}"/>
              </a:ext>
            </a:extLst>
          </p:cNvPr>
          <p:cNvSpPr/>
          <p:nvPr/>
        </p:nvSpPr>
        <p:spPr>
          <a:xfrm>
            <a:off x="1601204" y="9327278"/>
            <a:ext cx="771403" cy="227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MIC STEP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D412A9-10FD-3949-83D7-8753B1B22076}"/>
              </a:ext>
            </a:extLst>
          </p:cNvPr>
          <p:cNvSpPr txBox="1"/>
          <p:nvPr/>
        </p:nvSpPr>
        <p:spPr>
          <a:xfrm>
            <a:off x="2378702" y="9259683"/>
            <a:ext cx="355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MIC assists users through 8 steps, creating file templates, directory structures, publishing code, and validating the new model component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3B454A-46C6-DD41-9DDF-0CA431FC16C3}"/>
              </a:ext>
            </a:extLst>
          </p:cNvPr>
          <p:cNvSpPr txBox="1"/>
          <p:nvPr/>
        </p:nvSpPr>
        <p:spPr>
          <a:xfrm>
            <a:off x="1489792" y="87436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LEGEND: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2C3F2E-CF5E-AE43-9D02-8A832EEE392E}"/>
              </a:ext>
            </a:extLst>
          </p:cNvPr>
          <p:cNvSpPr/>
          <p:nvPr/>
        </p:nvSpPr>
        <p:spPr>
          <a:xfrm>
            <a:off x="1483156" y="8743631"/>
            <a:ext cx="4499981" cy="8853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0149" y="402102"/>
            <a:ext cx="6723465" cy="7003829"/>
            <a:chOff x="570149" y="402102"/>
            <a:chExt cx="6723465" cy="700382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049920-D8AF-D649-B420-E538956E9ACF}"/>
                </a:ext>
              </a:extLst>
            </p:cNvPr>
            <p:cNvSpPr/>
            <p:nvPr/>
          </p:nvSpPr>
          <p:spPr>
            <a:xfrm>
              <a:off x="691387" y="3327907"/>
              <a:ext cx="2984490" cy="1617506"/>
            </a:xfrm>
            <a:prstGeom prst="roundRect">
              <a:avLst>
                <a:gd name="adj" fmla="val 848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E9E044B0-9C40-0142-8296-D48818924C77}"/>
                </a:ext>
              </a:extLst>
            </p:cNvPr>
            <p:cNvSpPr/>
            <p:nvPr/>
          </p:nvSpPr>
          <p:spPr>
            <a:xfrm>
              <a:off x="3196881" y="1809387"/>
              <a:ext cx="1480738" cy="92597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177A8C-2EF0-4041-89E8-29D922985DBA}"/>
                </a:ext>
              </a:extLst>
            </p:cNvPr>
            <p:cNvSpPr txBox="1"/>
            <p:nvPr/>
          </p:nvSpPr>
          <p:spPr>
            <a:xfrm>
              <a:off x="1595833" y="1745655"/>
              <a:ext cx="1377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Exposed Model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 Inputs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4E9889-8A4F-CE4A-A3F9-238D581EA300}"/>
                </a:ext>
              </a:extLst>
            </p:cNvPr>
            <p:cNvSpPr txBox="1"/>
            <p:nvPr/>
          </p:nvSpPr>
          <p:spPr>
            <a:xfrm>
              <a:off x="769655" y="2830813"/>
              <a:ext cx="744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Wrapper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4236304" y="1400742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6036603" y="4125582"/>
              <a:ext cx="1257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Assembly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2FC1D-6496-0149-BDA9-E6962FE59652}"/>
                </a:ext>
              </a:extLst>
            </p:cNvPr>
            <p:cNvSpPr txBox="1"/>
            <p:nvPr/>
          </p:nvSpPr>
          <p:spPr>
            <a:xfrm>
              <a:off x="807321" y="4583544"/>
              <a:ext cx="2252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command line invocation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E23DC5-F996-884F-8FA0-7E881F854E64}"/>
                </a:ext>
              </a:extLst>
            </p:cNvPr>
            <p:cNvSpPr txBox="1"/>
            <p:nvPr/>
          </p:nvSpPr>
          <p:spPr>
            <a:xfrm>
              <a:off x="2060310" y="1374445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solidFill>
                    <a:schemeClr val="accent6"/>
                  </a:solidFill>
                </a:rPr>
                <a:t>HydroM-Baro-Precip</a:t>
              </a:r>
              <a:endParaRPr lang="en-US" sz="1000" i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FDBE4-C8CB-784C-B6BD-A681BE648770}"/>
                </a:ext>
              </a:extLst>
            </p:cNvPr>
            <p:cNvSpPr txBox="1"/>
            <p:nvPr/>
          </p:nvSpPr>
          <p:spPr>
            <a:xfrm>
              <a:off x="624629" y="1387695"/>
              <a:ext cx="142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Component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FD246-08CA-2342-A404-F99248E2E0C3}"/>
                </a:ext>
              </a:extLst>
            </p:cNvPr>
            <p:cNvSpPr txBox="1"/>
            <p:nvPr/>
          </p:nvSpPr>
          <p:spPr>
            <a:xfrm>
              <a:off x="3276609" y="1843505"/>
              <a:ext cx="132760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Data:</a:t>
              </a:r>
            </a:p>
            <a:p>
              <a:r>
                <a:rPr lang="en-US" sz="1000" dirty="0"/>
                <a:t>- </a:t>
              </a:r>
              <a:r>
                <a:rPr lang="en-US" sz="1000" i="1" dirty="0">
                  <a:solidFill>
                    <a:schemeClr val="accent6"/>
                  </a:solidFill>
                </a:rPr>
                <a:t>weather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netCDF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dirty="0"/>
                <a:t>Parameters:</a:t>
              </a:r>
            </a:p>
            <a:p>
              <a:pPr marL="171450" indent="-171450">
                <a:buFontTx/>
                <a:buChar char="-"/>
              </a:pPr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Integer</a:t>
              </a:r>
            </a:p>
            <a:p>
              <a:r>
                <a:rPr lang="en-US" sz="10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FCB5F-6F0B-4049-9CF6-1FA635D8D6AB}"/>
                </a:ext>
              </a:extLst>
            </p:cNvPr>
            <p:cNvSpPr txBox="1"/>
            <p:nvPr/>
          </p:nvSpPr>
          <p:spPr>
            <a:xfrm>
              <a:off x="5079449" y="27301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Directories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8D65EC-16C2-B34A-93AF-A1F11CA9994B}"/>
                </a:ext>
              </a:extLst>
            </p:cNvPr>
            <p:cNvCxnSpPr>
              <a:cxnSpLocks/>
              <a:stCxn id="13" idx="1"/>
              <a:endCxn id="18" idx="3"/>
            </p:cNvCxnSpPr>
            <p:nvPr/>
          </p:nvCxnSpPr>
          <p:spPr>
            <a:xfrm flipH="1">
              <a:off x="3008187" y="2960969"/>
              <a:ext cx="2071262" cy="21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2624749" y="3054727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C67235-B31A-8F49-A14E-A6CA717964AD}"/>
                </a:ext>
              </a:extLst>
            </p:cNvPr>
            <p:cNvCxnSpPr>
              <a:cxnSpLocks/>
              <a:stCxn id="13" idx="1"/>
              <a:endCxn id="24" idx="0"/>
            </p:cNvCxnSpPr>
            <p:nvPr/>
          </p:nvCxnSpPr>
          <p:spPr>
            <a:xfrm flipH="1">
              <a:off x="4316544" y="2960969"/>
              <a:ext cx="762905" cy="243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DFAD2-CB98-C84B-AEA5-E431623E0619}"/>
                </a:ext>
              </a:extLst>
            </p:cNvPr>
            <p:cNvSpPr txBox="1"/>
            <p:nvPr/>
          </p:nvSpPr>
          <p:spPr>
            <a:xfrm>
              <a:off x="4083147" y="3204586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CACF7-A914-A143-B6A0-DD6D597062E0}"/>
                </a:ext>
              </a:extLst>
            </p:cNvPr>
            <p:cNvSpPr txBox="1"/>
            <p:nvPr/>
          </p:nvSpPr>
          <p:spPr>
            <a:xfrm>
              <a:off x="5843408" y="3790297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41B374-87A4-0549-9F26-BEDE27BB585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>
              <a:off x="5079449" y="2960969"/>
              <a:ext cx="824677" cy="840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23AC004B-D3A1-9744-9C55-A57D4D701F16}"/>
                </a:ext>
              </a:extLst>
            </p:cNvPr>
            <p:cNvSpPr/>
            <p:nvPr/>
          </p:nvSpPr>
          <p:spPr>
            <a:xfrm>
              <a:off x="785467" y="4065940"/>
              <a:ext cx="2845554" cy="41863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26150A-53DF-2E4F-AEDA-CB816142C5BD}"/>
                </a:ext>
              </a:extLst>
            </p:cNvPr>
            <p:cNvSpPr txBox="1"/>
            <p:nvPr/>
          </p:nvSpPr>
          <p:spPr>
            <a:xfrm>
              <a:off x="939230" y="4076921"/>
              <a:ext cx="2691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HydroM.exe</a:t>
              </a:r>
              <a:r>
                <a:rPr lang="en-US" sz="1000" i="1" dirty="0">
                  <a:solidFill>
                    <a:schemeClr val="accent6"/>
                  </a:solidFill>
                </a:rPr>
                <a:t> –weather $f1 – config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hmconfig</a:t>
              </a:r>
              <a:r>
                <a:rPr lang="en-US" sz="1000" i="1" dirty="0">
                  <a:solidFill>
                    <a:schemeClr val="accent6"/>
                  </a:solidFill>
                </a:rPr>
                <a:t>.,csv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A5F7BA4-B9FB-9348-844D-8814058BD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67" y="4356531"/>
              <a:ext cx="193034" cy="3814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E7464-DB6B-EB4B-9305-7C1BA2749EA3}"/>
                </a:ext>
              </a:extLst>
            </p:cNvPr>
            <p:cNvSpPr txBox="1"/>
            <p:nvPr/>
          </p:nvSpPr>
          <p:spPr>
            <a:xfrm>
              <a:off x="761978" y="3799414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/run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733661" y="3321318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</a:t>
              </a:r>
              <a:r>
                <a:rPr lang="en-US" sz="1000" dirty="0" err="1"/>
                <a:t>sh.io</a:t>
              </a:r>
              <a:endParaRPr lang="en-US" sz="1000" dirty="0"/>
            </a:p>
          </p:txBody>
        </p:sp>
        <p:sp>
          <p:nvSpPr>
            <p:cNvPr id="39" name="Folded Corner 38">
              <a:extLst>
                <a:ext uri="{FF2B5EF4-FFF2-40B4-BE49-F238E27FC236}">
                  <a16:creationId xmlns:a16="http://schemas.microsoft.com/office/drawing/2014/main" id="{5C1F2E0C-4C6E-5E4F-810E-F9921D3E9896}"/>
                </a:ext>
              </a:extLst>
            </p:cNvPr>
            <p:cNvSpPr/>
            <p:nvPr/>
          </p:nvSpPr>
          <p:spPr>
            <a:xfrm>
              <a:off x="776013" y="3574133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1606188" y="3585099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10F16-D178-3F4C-A938-2DE801C8AE54}"/>
                </a:ext>
              </a:extLst>
            </p:cNvPr>
            <p:cNvSpPr txBox="1"/>
            <p:nvPr/>
          </p:nvSpPr>
          <p:spPr>
            <a:xfrm>
              <a:off x="1566390" y="3356049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</a:t>
              </a:r>
              <a:r>
                <a:rPr lang="en-US" sz="1000" dirty="0" err="1"/>
                <a:t>sh.io</a:t>
              </a:r>
              <a:endParaRPr lang="en-US" sz="1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E5783A-3547-E248-ACFB-588CE619296F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07" y="2422542"/>
              <a:ext cx="294076" cy="410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A8CF24EC-01A7-BD4B-80EC-F2511B32C2DA}"/>
                </a:ext>
              </a:extLst>
            </p:cNvPr>
            <p:cNvSpPr/>
            <p:nvPr/>
          </p:nvSpPr>
          <p:spPr>
            <a:xfrm>
              <a:off x="3880059" y="4240218"/>
              <a:ext cx="1221670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F6D81A-F9B2-CC41-9CC6-580C04190CE3}"/>
                </a:ext>
              </a:extLst>
            </p:cNvPr>
            <p:cNvSpPr txBox="1"/>
            <p:nvPr/>
          </p:nvSpPr>
          <p:spPr>
            <a:xfrm>
              <a:off x="3880059" y="4172536"/>
              <a:ext cx="975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$$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B35C26-8A43-0542-813F-407C86A0DFB6}"/>
                </a:ext>
              </a:extLst>
            </p:cNvPr>
            <p:cNvSpPr txBox="1"/>
            <p:nvPr/>
          </p:nvSpPr>
          <p:spPr>
            <a:xfrm>
              <a:off x="3880059" y="3993997"/>
              <a:ext cx="1492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</a:t>
              </a:r>
              <a:r>
                <a:rPr lang="en-US" sz="1000" dirty="0" err="1"/>
                <a:t>HydroM-config.csv</a:t>
              </a:r>
              <a:endParaRPr 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C498A7-57D6-DD42-8283-B020F8A00F15}"/>
                </a:ext>
              </a:extLst>
            </p:cNvPr>
            <p:cNvSpPr txBox="1"/>
            <p:nvPr/>
          </p:nvSpPr>
          <p:spPr>
            <a:xfrm>
              <a:off x="4004908" y="5179322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/data/weather-Baro-2021</a:t>
              </a:r>
            </a:p>
          </p:txBody>
        </p:sp>
        <p:sp>
          <p:nvSpPr>
            <p:cNvPr id="60" name="Folded Corner 59">
              <a:extLst>
                <a:ext uri="{FF2B5EF4-FFF2-40B4-BE49-F238E27FC236}">
                  <a16:creationId xmlns:a16="http://schemas.microsoft.com/office/drawing/2014/main" id="{0C463A35-493A-284A-BA5F-4D8AB3C7A954}"/>
                </a:ext>
              </a:extLst>
            </p:cNvPr>
            <p:cNvSpPr/>
            <p:nvPr/>
          </p:nvSpPr>
          <p:spPr>
            <a:xfrm>
              <a:off x="4096720" y="5438492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olded Corner 60">
              <a:extLst>
                <a:ext uri="{FF2B5EF4-FFF2-40B4-BE49-F238E27FC236}">
                  <a16:creationId xmlns:a16="http://schemas.microsoft.com/office/drawing/2014/main" id="{CCE4095D-6D26-4145-AC85-F30B49636DB4}"/>
                </a:ext>
              </a:extLst>
            </p:cNvPr>
            <p:cNvSpPr/>
            <p:nvPr/>
          </p:nvSpPr>
          <p:spPr>
            <a:xfrm>
              <a:off x="4088067" y="5961866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2F17FB-3411-B847-9A0C-59844FC71A81}"/>
                </a:ext>
              </a:extLst>
            </p:cNvPr>
            <p:cNvSpPr txBox="1"/>
            <p:nvPr/>
          </p:nvSpPr>
          <p:spPr>
            <a:xfrm>
              <a:off x="4004908" y="5702696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/data/soil-</a:t>
              </a:r>
              <a:r>
                <a:rPr lang="en-US" sz="1000" dirty="0" err="1"/>
                <a:t>Baro.netCDF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AEFA69-EF85-B24B-A863-99D5EDF660DE}"/>
                </a:ext>
              </a:extLst>
            </p:cNvPr>
            <p:cNvSpPr txBox="1"/>
            <p:nvPr/>
          </p:nvSpPr>
          <p:spPr>
            <a:xfrm>
              <a:off x="5629962" y="4526326"/>
              <a:ext cx="16321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/docker/</a:t>
              </a:r>
              <a:r>
                <a:rPr lang="en-US" sz="1000" dirty="0" err="1"/>
                <a:t>HydroM-Dockerfile</a:t>
              </a:r>
              <a:endParaRPr lang="en-US" sz="1000" dirty="0"/>
            </a:p>
          </p:txBody>
        </p:sp>
        <p:sp>
          <p:nvSpPr>
            <p:cNvPr id="65" name="Folded Corner 64">
              <a:extLst>
                <a:ext uri="{FF2B5EF4-FFF2-40B4-BE49-F238E27FC236}">
                  <a16:creationId xmlns:a16="http://schemas.microsoft.com/office/drawing/2014/main" id="{6011E7D8-3E4A-DF40-B12B-A3442B95CEA9}"/>
                </a:ext>
              </a:extLst>
            </p:cNvPr>
            <p:cNvSpPr/>
            <p:nvPr/>
          </p:nvSpPr>
          <p:spPr>
            <a:xfrm>
              <a:off x="6031740" y="4833057"/>
              <a:ext cx="1082168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D96C3E-382D-0840-AB9E-CF3E0B43E82C}"/>
                </a:ext>
              </a:extLst>
            </p:cNvPr>
            <p:cNvSpPr txBox="1"/>
            <p:nvPr/>
          </p:nvSpPr>
          <p:spPr>
            <a:xfrm>
              <a:off x="6031740" y="4765375"/>
              <a:ext cx="975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$$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…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5307059" y="198135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E43F6D-E702-F548-800C-24ECAC7F7EC6}"/>
                </a:ext>
              </a:extLst>
            </p:cNvPr>
            <p:cNvCxnSpPr>
              <a:cxnSpLocks/>
              <a:stCxn id="68" idx="1"/>
              <a:endCxn id="6" idx="3"/>
            </p:cNvCxnSpPr>
            <p:nvPr/>
          </p:nvCxnSpPr>
          <p:spPr>
            <a:xfrm flipH="1" flipV="1">
              <a:off x="4714320" y="1631575"/>
              <a:ext cx="592739" cy="49529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E98FEA-20BF-DA49-9931-8831FAC7EF47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5435463" y="2272374"/>
              <a:ext cx="197976" cy="49409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07392-3A61-0048-B465-5926F6D3338C}"/>
                </a:ext>
              </a:extLst>
            </p:cNvPr>
            <p:cNvSpPr/>
            <p:nvPr/>
          </p:nvSpPr>
          <p:spPr>
            <a:xfrm>
              <a:off x="6387854" y="286282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4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EFCA93-F7E9-8047-B369-AF802615F5C4}"/>
                </a:ext>
              </a:extLst>
            </p:cNvPr>
            <p:cNvSpPr/>
            <p:nvPr/>
          </p:nvSpPr>
          <p:spPr>
            <a:xfrm>
              <a:off x="1118529" y="5180662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B0BBEC-D95F-DD42-BDDE-46057A9A6C08}"/>
                </a:ext>
              </a:extLst>
            </p:cNvPr>
            <p:cNvSpPr/>
            <p:nvPr/>
          </p:nvSpPr>
          <p:spPr>
            <a:xfrm>
              <a:off x="4990101" y="602520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A66FC9-A086-D046-AFD4-9E8601D55747}"/>
                </a:ext>
              </a:extLst>
            </p:cNvPr>
            <p:cNvSpPr/>
            <p:nvPr/>
          </p:nvSpPr>
          <p:spPr>
            <a:xfrm>
              <a:off x="4353790" y="6438905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07C517-0CC9-B641-83D0-33AD98D14E57}"/>
                </a:ext>
              </a:extLst>
            </p:cNvPr>
            <p:cNvSpPr/>
            <p:nvPr/>
          </p:nvSpPr>
          <p:spPr>
            <a:xfrm>
              <a:off x="980624" y="629394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8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686B0E-065E-8D44-B3DA-2165BF559076}"/>
                </a:ext>
              </a:extLst>
            </p:cNvPr>
            <p:cNvSpPr/>
            <p:nvPr/>
          </p:nvSpPr>
          <p:spPr>
            <a:xfrm>
              <a:off x="1488535" y="2360291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2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E1D37C-A763-4743-A0DC-7DE2A02D4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03908" y="1976487"/>
              <a:ext cx="538776" cy="98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2C947B-C1BF-8C47-9C56-CD4162C8B8CB}"/>
                </a:ext>
              </a:extLst>
            </p:cNvPr>
            <p:cNvSpPr/>
            <p:nvPr/>
          </p:nvSpPr>
          <p:spPr>
            <a:xfrm>
              <a:off x="1840370" y="286282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3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4521EC-C5E6-F442-824F-12077A146473}"/>
                </a:ext>
              </a:extLst>
            </p:cNvPr>
            <p:cNvCxnSpPr>
              <a:cxnSpLocks/>
              <a:stCxn id="81" idx="0"/>
              <a:endCxn id="4" idx="2"/>
            </p:cNvCxnSpPr>
            <p:nvPr/>
          </p:nvCxnSpPr>
          <p:spPr>
            <a:xfrm flipV="1">
              <a:off x="1814915" y="2207320"/>
              <a:ext cx="469665" cy="15297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6BC562-9D40-6F4D-B23B-C796224D9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078" y="3003776"/>
              <a:ext cx="551132" cy="48379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71D26D4-25B1-6E48-9ABF-43163842A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3412" y="4822302"/>
              <a:ext cx="337307" cy="38621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9EC5021-2907-B447-80F7-543C28EA1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929" y="3043619"/>
              <a:ext cx="1057965" cy="64191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lded Corner 98">
              <a:extLst>
                <a:ext uri="{FF2B5EF4-FFF2-40B4-BE49-F238E27FC236}">
                  <a16:creationId xmlns:a16="http://schemas.microsoft.com/office/drawing/2014/main" id="{DEA12DBA-DEF3-BF48-82E9-37862434EC25}"/>
                </a:ext>
              </a:extLst>
            </p:cNvPr>
            <p:cNvSpPr/>
            <p:nvPr/>
          </p:nvSpPr>
          <p:spPr>
            <a:xfrm>
              <a:off x="2301269" y="5951195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7DC0A6-33A8-9A4E-AC8D-0EF1DF0BAD0D}"/>
                </a:ext>
              </a:extLst>
            </p:cNvPr>
            <p:cNvSpPr txBox="1"/>
            <p:nvPr/>
          </p:nvSpPr>
          <p:spPr>
            <a:xfrm>
              <a:off x="2291687" y="5704974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/</a:t>
              </a:r>
              <a:r>
                <a:rPr lang="en-US" sz="1000" dirty="0" err="1" smtClean="0"/>
                <a:t>src</a:t>
              </a:r>
              <a:r>
                <a:rPr lang="en-US" sz="1000" dirty="0" smtClean="0"/>
                <a:t>/HydroM.exe</a:t>
              </a:r>
              <a:endParaRPr lang="en-US" sz="1000" dirty="0"/>
            </a:p>
          </p:txBody>
        </p:sp>
        <p:sp>
          <p:nvSpPr>
            <p:cNvPr id="101" name="Folded Corner 100">
              <a:extLst>
                <a:ext uri="{FF2B5EF4-FFF2-40B4-BE49-F238E27FC236}">
                  <a16:creationId xmlns:a16="http://schemas.microsoft.com/office/drawing/2014/main" id="{D601028D-E23D-FA4E-BF6E-2BA3E617B826}"/>
                </a:ext>
              </a:extLst>
            </p:cNvPr>
            <p:cNvSpPr/>
            <p:nvPr/>
          </p:nvSpPr>
          <p:spPr>
            <a:xfrm>
              <a:off x="5892242" y="6211775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7EF2E3B-955F-A148-B397-3A03DE7E3FAB}"/>
                </a:ext>
              </a:extLst>
            </p:cNvPr>
            <p:cNvSpPr txBox="1"/>
            <p:nvPr/>
          </p:nvSpPr>
          <p:spPr>
            <a:xfrm>
              <a:off x="5882660" y="5965554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/docker/</a:t>
              </a:r>
              <a:r>
                <a:rPr lang="en-US" sz="1000" dirty="0" err="1"/>
                <a:t>HydroM.IMG</a:t>
              </a:r>
              <a:endParaRPr lang="en-US" sz="1000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</p:cNvCxnSpPr>
            <p:nvPr/>
          </p:nvCxnSpPr>
          <p:spPr>
            <a:xfrm>
              <a:off x="6320414" y="5471679"/>
              <a:ext cx="0" cy="34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13D17B-5EB2-E347-A266-D00811E16CAA}"/>
                </a:ext>
              </a:extLst>
            </p:cNvPr>
            <p:cNvSpPr txBox="1"/>
            <p:nvPr/>
          </p:nvSpPr>
          <p:spPr>
            <a:xfrm>
              <a:off x="6591251" y="5555750"/>
              <a:ext cx="611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CF17362-964F-6246-AF2A-19A17813EACB}"/>
                </a:ext>
              </a:extLst>
            </p:cNvPr>
            <p:cNvSpPr txBox="1"/>
            <p:nvPr/>
          </p:nvSpPr>
          <p:spPr>
            <a:xfrm>
              <a:off x="2817102" y="5339461"/>
              <a:ext cx="876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Executable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EE00DC-AC7F-1A42-B84A-7574D0C93D6A}"/>
                </a:ext>
              </a:extLst>
            </p:cNvPr>
            <p:cNvSpPr txBox="1"/>
            <p:nvPr/>
          </p:nvSpPr>
          <p:spPr>
            <a:xfrm>
              <a:off x="4488478" y="3500262"/>
              <a:ext cx="1059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Configuration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306A387-26AD-A44A-B903-57C7142EE1DA}"/>
                </a:ext>
              </a:extLst>
            </p:cNvPr>
            <p:cNvSpPr txBox="1"/>
            <p:nvPr/>
          </p:nvSpPr>
          <p:spPr>
            <a:xfrm>
              <a:off x="4526559" y="4808289"/>
              <a:ext cx="80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Data Files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9297" y="5450999"/>
              <a:ext cx="782552" cy="25169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2AA2425-15BF-C34A-97EF-0C822339B0A9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 flipH="1" flipV="1">
              <a:off x="5642860" y="6170716"/>
              <a:ext cx="229644" cy="22112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4146417" y="6584414"/>
              <a:ext cx="207373" cy="26038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2C9C094-2866-CC47-8696-7033CF78166D}"/>
                </a:ext>
              </a:extLst>
            </p:cNvPr>
            <p:cNvCxnSpPr>
              <a:cxnSpLocks/>
            </p:cNvCxnSpPr>
            <p:nvPr/>
          </p:nvCxnSpPr>
          <p:spPr>
            <a:xfrm>
              <a:off x="3297300" y="6356977"/>
              <a:ext cx="650459" cy="47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7D855C9-06B4-CF4C-940C-4204682CF1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530" y="6583771"/>
              <a:ext cx="408932" cy="23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CAC558-9E22-1148-A391-332E4F0F8A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0101" y="6612951"/>
              <a:ext cx="401725" cy="210483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The 16 best startup logos | Béguin">
              <a:extLst>
                <a:ext uri="{FF2B5EF4-FFF2-40B4-BE49-F238E27FC236}">
                  <a16:creationId xmlns:a16="http://schemas.microsoft.com/office/drawing/2014/main" id="{BC5D777D-D2FD-3649-A34B-BE41C7C82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22" b="31307"/>
            <a:stretch/>
          </p:blipFill>
          <p:spPr bwMode="auto">
            <a:xfrm>
              <a:off x="3933315" y="6885278"/>
              <a:ext cx="1073234" cy="32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urity Identity Server now on Docker Hub | Curity Identity Server">
              <a:extLst>
                <a:ext uri="{FF2B5EF4-FFF2-40B4-BE49-F238E27FC236}">
                  <a16:creationId xmlns:a16="http://schemas.microsoft.com/office/drawing/2014/main" id="{E0AE2258-7998-1449-9EC8-E7814CE4B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50" t="39397" r="7490" b="38432"/>
            <a:stretch/>
          </p:blipFill>
          <p:spPr bwMode="auto">
            <a:xfrm>
              <a:off x="5155371" y="6859048"/>
              <a:ext cx="1504047" cy="33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F43D19E5-6412-8D49-BDDF-C65D092EA301}"/>
                </a:ext>
              </a:extLst>
            </p:cNvPr>
            <p:cNvSpPr/>
            <p:nvPr/>
          </p:nvSpPr>
          <p:spPr>
            <a:xfrm rot="18039127">
              <a:off x="2026116" y="4871246"/>
              <a:ext cx="491025" cy="3218654"/>
            </a:xfrm>
            <a:prstGeom prst="leftBrace">
              <a:avLst>
                <a:gd name="adj1" fmla="val 87120"/>
                <a:gd name="adj2" fmla="val 50000"/>
              </a:avLst>
            </a:prstGeom>
            <a:ln w="127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Content Placeholder 36">
              <a:extLst>
                <a:ext uri="{FF2B5EF4-FFF2-40B4-BE49-F238E27FC236}">
                  <a16:creationId xmlns:a16="http://schemas.microsoft.com/office/drawing/2014/main" id="{3DF59B67-68ED-4841-9DED-67F6184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682" y="6784070"/>
              <a:ext cx="934629" cy="527762"/>
            </a:xfrm>
            <a:prstGeom prst="rect">
              <a:avLst/>
            </a:prstGeom>
          </p:spPr>
        </p:pic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44A0307-BAA6-D647-B5AC-FDB91D949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7226" y="6635360"/>
              <a:ext cx="153535" cy="2140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06B8DD-063A-864B-A044-3C93E1FA41ED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>
              <a:off x="1487684" y="6583771"/>
              <a:ext cx="330383" cy="29830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Snip Diagonal Corner Rectangle 155">
              <a:extLst>
                <a:ext uri="{FF2B5EF4-FFF2-40B4-BE49-F238E27FC236}">
                  <a16:creationId xmlns:a16="http://schemas.microsoft.com/office/drawing/2014/main" id="{CB969E3D-AA01-814B-A71E-26A56ABA5D03}"/>
                </a:ext>
              </a:extLst>
            </p:cNvPr>
            <p:cNvSpPr/>
            <p:nvPr/>
          </p:nvSpPr>
          <p:spPr>
            <a:xfrm>
              <a:off x="1588908" y="6882071"/>
              <a:ext cx="458318" cy="268903"/>
            </a:xfrm>
            <a:prstGeom prst="snip2DiagRect">
              <a:avLst>
                <a:gd name="adj1" fmla="val 1495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BBA8C60-5D5C-5748-BA8C-885D8457F948}"/>
                </a:ext>
              </a:extLst>
            </p:cNvPr>
            <p:cNvSpPr txBox="1"/>
            <p:nvPr/>
          </p:nvSpPr>
          <p:spPr>
            <a:xfrm>
              <a:off x="714236" y="6762356"/>
              <a:ext cx="93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56D2942-D0F7-724B-A309-7AC33062A86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350572" y="1532623"/>
              <a:ext cx="589841" cy="3108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41BE72-6F2E-CE48-9B16-6A2256992DBB}"/>
                </a:ext>
              </a:extLst>
            </p:cNvPr>
            <p:cNvSpPr txBox="1"/>
            <p:nvPr/>
          </p:nvSpPr>
          <p:spPr>
            <a:xfrm>
              <a:off x="712898" y="509226"/>
              <a:ext cx="2396948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MIC Process for Component-Based Software Encapsulation of Models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ADC5AF-6CF1-8746-B6FC-ADD7F78AD77D}"/>
                </a:ext>
              </a:extLst>
            </p:cNvPr>
            <p:cNvSpPr/>
            <p:nvPr/>
          </p:nvSpPr>
          <p:spPr>
            <a:xfrm>
              <a:off x="570149" y="402102"/>
              <a:ext cx="6632104" cy="70038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22C348D-7DBD-754E-B00B-38189FEF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547" y="505900"/>
              <a:ext cx="3937955" cy="73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3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E8050F51-9CE8-9B4D-9A09-107E902DAB02}"/>
              </a:ext>
            </a:extLst>
          </p:cNvPr>
          <p:cNvSpPr txBox="1"/>
          <p:nvPr/>
        </p:nvSpPr>
        <p:spPr>
          <a:xfrm>
            <a:off x="1498919" y="9061017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accent6"/>
                </a:solidFill>
              </a:rPr>
              <a:t>Green italics indicate user-provided input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C1D569-AE1B-CC4D-BEC8-B4C2CE034231}"/>
              </a:ext>
            </a:extLst>
          </p:cNvPr>
          <p:cNvSpPr txBox="1"/>
          <p:nvPr/>
        </p:nvSpPr>
        <p:spPr>
          <a:xfrm>
            <a:off x="1483156" y="8914086"/>
            <a:ext cx="4482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Blue boldface highlights important concepts in component-based software encapsulation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E0E312-4A07-EE43-A7D8-793B4F115108}"/>
              </a:ext>
            </a:extLst>
          </p:cNvPr>
          <p:cNvSpPr/>
          <p:nvPr/>
        </p:nvSpPr>
        <p:spPr>
          <a:xfrm>
            <a:off x="1601204" y="9327278"/>
            <a:ext cx="771403" cy="227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MIC STEP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D412A9-10FD-3949-83D7-8753B1B22076}"/>
              </a:ext>
            </a:extLst>
          </p:cNvPr>
          <p:cNvSpPr txBox="1"/>
          <p:nvPr/>
        </p:nvSpPr>
        <p:spPr>
          <a:xfrm>
            <a:off x="2378702" y="9259683"/>
            <a:ext cx="355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MIC assists users through 8 steps, creating file templates, directory structures, publishing code, and validating the new model component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3B454A-46C6-DD41-9DDF-0CA431FC16C3}"/>
              </a:ext>
            </a:extLst>
          </p:cNvPr>
          <p:cNvSpPr txBox="1"/>
          <p:nvPr/>
        </p:nvSpPr>
        <p:spPr>
          <a:xfrm>
            <a:off x="1489792" y="87436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LEGEND: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2C3F2E-CF5E-AE43-9D02-8A832EEE392E}"/>
              </a:ext>
            </a:extLst>
          </p:cNvPr>
          <p:cNvSpPr/>
          <p:nvPr/>
        </p:nvSpPr>
        <p:spPr>
          <a:xfrm>
            <a:off x="1483156" y="8743631"/>
            <a:ext cx="4499981" cy="8853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70149" y="402102"/>
            <a:ext cx="6632104" cy="6610049"/>
            <a:chOff x="570149" y="402102"/>
            <a:chExt cx="6632104" cy="661004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049920-D8AF-D649-B420-E538956E9ACF}"/>
                </a:ext>
              </a:extLst>
            </p:cNvPr>
            <p:cNvSpPr/>
            <p:nvPr/>
          </p:nvSpPr>
          <p:spPr>
            <a:xfrm>
              <a:off x="610412" y="3411156"/>
              <a:ext cx="2452185" cy="1455579"/>
            </a:xfrm>
            <a:prstGeom prst="roundRect">
              <a:avLst>
                <a:gd name="adj" fmla="val 848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E9E044B0-9C40-0142-8296-D48818924C77}"/>
                </a:ext>
              </a:extLst>
            </p:cNvPr>
            <p:cNvSpPr/>
            <p:nvPr/>
          </p:nvSpPr>
          <p:spPr>
            <a:xfrm>
              <a:off x="3551895" y="1386325"/>
              <a:ext cx="1480738" cy="1154951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177A8C-2EF0-4041-89E8-29D922985DBA}"/>
                </a:ext>
              </a:extLst>
            </p:cNvPr>
            <p:cNvSpPr txBox="1"/>
            <p:nvPr/>
          </p:nvSpPr>
          <p:spPr>
            <a:xfrm>
              <a:off x="5242546" y="1809905"/>
              <a:ext cx="1698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Component inputs </a:t>
              </a:r>
              <a:r>
                <a:rPr lang="en-US" sz="1200" b="1" dirty="0" smtClean="0">
                  <a:solidFill>
                    <a:schemeClr val="accent1"/>
                  </a:solidFill>
                </a:rPr>
                <a:t>and parameters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4E9889-8A4F-CE4A-A3F9-238D581EA300}"/>
                </a:ext>
              </a:extLst>
            </p:cNvPr>
            <p:cNvSpPr txBox="1"/>
            <p:nvPr/>
          </p:nvSpPr>
          <p:spPr>
            <a:xfrm>
              <a:off x="1846403" y="3141514"/>
              <a:ext cx="1204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MIC Wrapper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3121547" y="1926171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5697620" y="3390069"/>
              <a:ext cx="1504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Assembly </a:t>
              </a:r>
              <a:r>
                <a:rPr lang="en-US" sz="1200" b="1" dirty="0" smtClean="0">
                  <a:solidFill>
                    <a:schemeClr val="accent1"/>
                  </a:solidFill>
                </a:rPr>
                <a:t>File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FD246-08CA-2342-A404-F99248E2E0C3}"/>
                </a:ext>
              </a:extLst>
            </p:cNvPr>
            <p:cNvSpPr txBox="1"/>
            <p:nvPr/>
          </p:nvSpPr>
          <p:spPr>
            <a:xfrm>
              <a:off x="3566872" y="1408874"/>
              <a:ext cx="153279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inputs:</a:t>
              </a:r>
              <a:endParaRPr lang="en-US" sz="1000" dirty="0"/>
            </a:p>
            <a:p>
              <a:r>
                <a:rPr lang="en-US" sz="1000" dirty="0" smtClean="0"/>
                <a:t>-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Weather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 </a:t>
              </a:r>
              <a:r>
                <a:rPr lang="en-US" sz="1000" dirty="0"/>
                <a:t>-</a:t>
              </a:r>
              <a:r>
                <a:rPr lang="en-US" sz="1000" i="1" dirty="0"/>
                <a:t> </a:t>
              </a:r>
              <a:r>
                <a:rPr lang="en-US" sz="1000" i="1" dirty="0" smtClean="0"/>
                <a:t>path: data/rain_baro.nc</a:t>
              </a:r>
              <a:endParaRPr lang="en-US" sz="1000" i="1" dirty="0"/>
            </a:p>
            <a:p>
              <a:r>
                <a:rPr lang="en-US" sz="1000" dirty="0" smtClean="0"/>
                <a:t>parameters</a:t>
              </a:r>
              <a:r>
                <a:rPr lang="en-US" sz="1000" dirty="0"/>
                <a:t>:</a:t>
              </a:r>
            </a:p>
            <a:p>
              <a:r>
                <a:rPr lang="en-US" sz="1000" dirty="0"/>
                <a:t>-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 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modelStep</a:t>
              </a:r>
              <a:endParaRPr lang="en-US" sz="1000" i="1" dirty="0" smtClean="0">
                <a:solidFill>
                  <a:schemeClr val="accent6"/>
                </a:solidFill>
              </a:endParaRPr>
            </a:p>
            <a:p>
              <a:r>
                <a:rPr lang="en-US" sz="1000" i="1" dirty="0" smtClean="0">
                  <a:solidFill>
                    <a:schemeClr val="accent6"/>
                  </a:solidFill>
                </a:rPr>
                <a:t>    </a:t>
              </a:r>
              <a:r>
                <a:rPr lang="en-US" sz="1000" dirty="0"/>
                <a:t>-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 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default_value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: 60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FCB5F-6F0B-4049-9CF6-1FA635D8D6AB}"/>
                </a:ext>
              </a:extLst>
            </p:cNvPr>
            <p:cNvSpPr txBox="1"/>
            <p:nvPr/>
          </p:nvSpPr>
          <p:spPr>
            <a:xfrm>
              <a:off x="2336912" y="2407879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Directories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8D65EC-16C2-B34A-93AF-A1F11CA9994B}"/>
                </a:ext>
              </a:extLst>
            </p:cNvPr>
            <p:cNvCxnSpPr>
              <a:cxnSpLocks/>
              <a:stCxn id="13" idx="2"/>
              <a:endCxn id="98" idx="0"/>
            </p:cNvCxnSpPr>
            <p:nvPr/>
          </p:nvCxnSpPr>
          <p:spPr>
            <a:xfrm flipH="1">
              <a:off x="1626348" y="2869544"/>
              <a:ext cx="1150749" cy="303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715909" y="429078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C67235-B31A-8F49-A14E-A6CA717964AD}"/>
                </a:ext>
              </a:extLst>
            </p:cNvPr>
            <p:cNvCxnSpPr>
              <a:cxnSpLocks/>
              <a:stCxn id="13" idx="2"/>
              <a:endCxn id="24" idx="0"/>
            </p:cNvCxnSpPr>
            <p:nvPr/>
          </p:nvCxnSpPr>
          <p:spPr>
            <a:xfrm>
              <a:off x="2777097" y="2869544"/>
              <a:ext cx="585797" cy="295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DFAD2-CB98-C84B-AEA5-E431623E0619}"/>
                </a:ext>
              </a:extLst>
            </p:cNvPr>
            <p:cNvSpPr txBox="1"/>
            <p:nvPr/>
          </p:nvSpPr>
          <p:spPr>
            <a:xfrm>
              <a:off x="3129497" y="3164935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CACF7-A914-A143-B6A0-DD6D597062E0}"/>
                </a:ext>
              </a:extLst>
            </p:cNvPr>
            <p:cNvSpPr txBox="1"/>
            <p:nvPr/>
          </p:nvSpPr>
          <p:spPr>
            <a:xfrm>
              <a:off x="5940183" y="3177149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41B374-87A4-0549-9F26-BEDE27BB585D}"/>
                </a:ext>
              </a:extLst>
            </p:cNvPr>
            <p:cNvCxnSpPr>
              <a:cxnSpLocks/>
              <a:stCxn id="13" idx="2"/>
              <a:endCxn id="25" idx="0"/>
            </p:cNvCxnSpPr>
            <p:nvPr/>
          </p:nvCxnSpPr>
          <p:spPr>
            <a:xfrm>
              <a:off x="2777097" y="2869544"/>
              <a:ext cx="3458199" cy="307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23AC004B-D3A1-9744-9C55-A57D4D701F16}"/>
                </a:ext>
              </a:extLst>
            </p:cNvPr>
            <p:cNvSpPr/>
            <p:nvPr/>
          </p:nvSpPr>
          <p:spPr>
            <a:xfrm>
              <a:off x="666010" y="4185045"/>
              <a:ext cx="2226594" cy="510049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26150A-53DF-2E4F-AEDA-CB816142C5BD}"/>
                </a:ext>
              </a:extLst>
            </p:cNvPr>
            <p:cNvSpPr txBox="1"/>
            <p:nvPr/>
          </p:nvSpPr>
          <p:spPr>
            <a:xfrm>
              <a:off x="619293" y="4121191"/>
              <a:ext cx="22387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HydroM.exe –weather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$Weather 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	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–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config</a:t>
              </a:r>
              <a:r>
                <a:rPr lang="en-US" sz="1000" i="1" dirty="0">
                  <a:solidFill>
                    <a:schemeClr val="accent6"/>
                  </a:solidFill>
                </a:rPr>
                <a:t>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hydro_mc.csv</a:t>
              </a:r>
              <a:endParaRPr lang="en-US" sz="1000" i="1" dirty="0">
                <a:solidFill>
                  <a:schemeClr val="accent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E7464-DB6B-EB4B-9305-7C1BA2749EA3}"/>
                </a:ext>
              </a:extLst>
            </p:cNvPr>
            <p:cNvSpPr txBox="1"/>
            <p:nvPr/>
          </p:nvSpPr>
          <p:spPr>
            <a:xfrm>
              <a:off x="614696" y="394890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/run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E5783A-3547-E248-ACFB-588CE619296F}"/>
                </a:ext>
              </a:extLst>
            </p:cNvPr>
            <p:cNvCxnSpPr>
              <a:cxnSpLocks/>
            </p:cNvCxnSpPr>
            <p:nvPr/>
          </p:nvCxnSpPr>
          <p:spPr>
            <a:xfrm>
              <a:off x="2544767" y="1692395"/>
              <a:ext cx="0" cy="697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A8CF24EC-01A7-BD4B-80EC-F2511B32C2DA}"/>
                </a:ext>
              </a:extLst>
            </p:cNvPr>
            <p:cNvSpPr/>
            <p:nvPr/>
          </p:nvSpPr>
          <p:spPr>
            <a:xfrm>
              <a:off x="3193200" y="3617455"/>
              <a:ext cx="1311510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F6D81A-F9B2-CC41-9CC6-580C04190CE3}"/>
                </a:ext>
              </a:extLst>
            </p:cNvPr>
            <p:cNvSpPr txBox="1"/>
            <p:nvPr/>
          </p:nvSpPr>
          <p:spPr>
            <a:xfrm>
              <a:off x="3222852" y="3553844"/>
              <a:ext cx="11704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smtClean="0">
                  <a:solidFill>
                    <a:schemeClr val="accent6"/>
                  </a:solidFill>
                </a:rPr>
                <a:t>MS: ${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}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i="1" dirty="0"/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B35C26-8A43-0542-813F-407C86A0DFB6}"/>
                </a:ext>
              </a:extLst>
            </p:cNvPr>
            <p:cNvSpPr txBox="1"/>
            <p:nvPr/>
          </p:nvSpPr>
          <p:spPr>
            <a:xfrm>
              <a:off x="3109846" y="3368039"/>
              <a:ext cx="1236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data/hydro_mc.csv</a:t>
              </a:r>
              <a:endParaRPr 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C498A7-57D6-DD42-8283-B020F8A00F15}"/>
                </a:ext>
              </a:extLst>
            </p:cNvPr>
            <p:cNvSpPr txBox="1"/>
            <p:nvPr/>
          </p:nvSpPr>
          <p:spPr>
            <a:xfrm>
              <a:off x="3146313" y="4184923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/data/weather-Baro-2021</a:t>
              </a:r>
            </a:p>
          </p:txBody>
        </p:sp>
        <p:sp>
          <p:nvSpPr>
            <p:cNvPr id="60" name="Folded Corner 59">
              <a:extLst>
                <a:ext uri="{FF2B5EF4-FFF2-40B4-BE49-F238E27FC236}">
                  <a16:creationId xmlns:a16="http://schemas.microsoft.com/office/drawing/2014/main" id="{0C463A35-493A-284A-BA5F-4D8AB3C7A954}"/>
                </a:ext>
              </a:extLst>
            </p:cNvPr>
            <p:cNvSpPr/>
            <p:nvPr/>
          </p:nvSpPr>
          <p:spPr>
            <a:xfrm>
              <a:off x="3197621" y="4451253"/>
              <a:ext cx="735693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olded Corner 60">
              <a:extLst>
                <a:ext uri="{FF2B5EF4-FFF2-40B4-BE49-F238E27FC236}">
                  <a16:creationId xmlns:a16="http://schemas.microsoft.com/office/drawing/2014/main" id="{CCE4095D-6D26-4145-AC85-F30B49636DB4}"/>
                </a:ext>
              </a:extLst>
            </p:cNvPr>
            <p:cNvSpPr/>
            <p:nvPr/>
          </p:nvSpPr>
          <p:spPr>
            <a:xfrm>
              <a:off x="3197621" y="4943966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2F17FB-3411-B847-9A0C-59844FC71A81}"/>
                </a:ext>
              </a:extLst>
            </p:cNvPr>
            <p:cNvSpPr txBox="1"/>
            <p:nvPr/>
          </p:nvSpPr>
          <p:spPr>
            <a:xfrm>
              <a:off x="3112115" y="4673646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/data/soil-</a:t>
              </a:r>
              <a:r>
                <a:rPr lang="en-US" sz="1000" dirty="0" err="1"/>
                <a:t>Baro.netCDF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AEFA69-EF85-B24B-A863-99D5EDF660DE}"/>
                </a:ext>
              </a:extLst>
            </p:cNvPr>
            <p:cNvSpPr txBox="1"/>
            <p:nvPr/>
          </p:nvSpPr>
          <p:spPr>
            <a:xfrm>
              <a:off x="5686988" y="3543957"/>
              <a:ext cx="11673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 smtClean="0"/>
                <a:t>docker</a:t>
              </a:r>
              <a:r>
                <a:rPr lang="en-US" sz="1000" dirty="0" smtClean="0"/>
                <a:t>/</a:t>
              </a:r>
              <a:r>
                <a:rPr lang="en-US" sz="1000" dirty="0" err="1" smtClean="0"/>
                <a:t>Dockerfile</a:t>
              </a:r>
              <a:endParaRPr lang="en-US" sz="1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D96C3E-382D-0840-AB9E-CF3E0B43E82C}"/>
                </a:ext>
              </a:extLst>
            </p:cNvPr>
            <p:cNvSpPr txBox="1"/>
            <p:nvPr/>
          </p:nvSpPr>
          <p:spPr>
            <a:xfrm>
              <a:off x="5689013" y="4110724"/>
              <a:ext cx="13468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accent6"/>
                  </a:solidFill>
                </a:rPr>
                <a:t>Model dependencies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731066" y="171907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07392-3A61-0048-B465-5926F6D3338C}"/>
                </a:ext>
              </a:extLst>
            </p:cNvPr>
            <p:cNvSpPr/>
            <p:nvPr/>
          </p:nvSpPr>
          <p:spPr>
            <a:xfrm>
              <a:off x="4606395" y="3288966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4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EFCA93-F7E9-8047-B369-AF802615F5C4}"/>
                </a:ext>
              </a:extLst>
            </p:cNvPr>
            <p:cNvSpPr/>
            <p:nvPr/>
          </p:nvSpPr>
          <p:spPr>
            <a:xfrm>
              <a:off x="610413" y="4923992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B0BBEC-D95F-DD42-BDDE-46057A9A6C08}"/>
                </a:ext>
              </a:extLst>
            </p:cNvPr>
            <p:cNvSpPr/>
            <p:nvPr/>
          </p:nvSpPr>
          <p:spPr>
            <a:xfrm>
              <a:off x="6006659" y="4678646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A66FC9-A086-D046-AFD4-9E8601D55747}"/>
                </a:ext>
              </a:extLst>
            </p:cNvPr>
            <p:cNvSpPr/>
            <p:nvPr/>
          </p:nvSpPr>
          <p:spPr>
            <a:xfrm>
              <a:off x="3527725" y="5641073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07C517-0CC9-B641-83D0-33AD98D14E57}"/>
                </a:ext>
              </a:extLst>
            </p:cNvPr>
            <p:cNvSpPr/>
            <p:nvPr/>
          </p:nvSpPr>
          <p:spPr>
            <a:xfrm>
              <a:off x="3522575" y="6192474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8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686B0E-065E-8D44-B3DA-2165BF559076}"/>
                </a:ext>
              </a:extLst>
            </p:cNvPr>
            <p:cNvSpPr/>
            <p:nvPr/>
          </p:nvSpPr>
          <p:spPr>
            <a:xfrm>
              <a:off x="5686808" y="1500434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2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2C947B-C1BF-8C47-9C56-CD4162C8B8CB}"/>
                </a:ext>
              </a:extLst>
            </p:cNvPr>
            <p:cNvSpPr/>
            <p:nvPr/>
          </p:nvSpPr>
          <p:spPr>
            <a:xfrm>
              <a:off x="703252" y="302864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3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4521EC-C5E6-F442-824F-12077A146473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5032633" y="1645943"/>
              <a:ext cx="654175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9EC5021-2907-B447-80F7-543C28EA1A82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>
              <a:off x="4156155" y="3434475"/>
              <a:ext cx="450240" cy="17978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7DC0A6-33A8-9A4E-AC8D-0EF1DF0BAD0D}"/>
                </a:ext>
              </a:extLst>
            </p:cNvPr>
            <p:cNvSpPr txBox="1"/>
            <p:nvPr/>
          </p:nvSpPr>
          <p:spPr>
            <a:xfrm>
              <a:off x="604553" y="3467370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/</a:t>
              </a:r>
              <a:r>
                <a:rPr lang="en-US" sz="1000" dirty="0" err="1" smtClean="0"/>
                <a:t>src</a:t>
              </a:r>
              <a:r>
                <a:rPr lang="en-US" sz="1000" dirty="0" smtClean="0"/>
                <a:t>/HydroM.exe</a:t>
              </a:r>
              <a:endParaRPr lang="en-US" sz="1000" dirty="0"/>
            </a:p>
          </p:txBody>
        </p:sp>
        <p:sp>
          <p:nvSpPr>
            <p:cNvPr id="101" name="Folded Corner 100">
              <a:extLst>
                <a:ext uri="{FF2B5EF4-FFF2-40B4-BE49-F238E27FC236}">
                  <a16:creationId xmlns:a16="http://schemas.microsoft.com/office/drawing/2014/main" id="{D601028D-E23D-FA4E-BF6E-2BA3E617B826}"/>
                </a:ext>
              </a:extLst>
            </p:cNvPr>
            <p:cNvSpPr/>
            <p:nvPr/>
          </p:nvSpPr>
          <p:spPr>
            <a:xfrm>
              <a:off x="5787519" y="3828317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FROM </a:t>
              </a:r>
              <a:r>
                <a:rPr lang="en-US" sz="600" dirty="0" err="1" smtClean="0">
                  <a:solidFill>
                    <a:schemeClr val="tx1"/>
                  </a:solidFill>
                </a:rPr>
                <a:t>mintproject</a:t>
              </a:r>
              <a:r>
                <a:rPr lang="en-US" sz="600" dirty="0" smtClean="0">
                  <a:solidFill>
                    <a:schemeClr val="tx1"/>
                  </a:solidFill>
                </a:rPr>
                <a:t>/generic:20.5.1</a:t>
              </a:r>
              <a:br>
                <a:rPr lang="en-US" sz="600" dirty="0" smtClean="0">
                  <a:solidFill>
                    <a:schemeClr val="tx1"/>
                  </a:solidFill>
                </a:rPr>
              </a:br>
              <a:r>
                <a:rPr lang="en-US" sz="600" dirty="0" smtClean="0">
                  <a:solidFill>
                    <a:schemeClr val="tx1"/>
                  </a:solidFill>
                </a:rPr>
                <a:t>...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</p:cNvCxnSpPr>
            <p:nvPr/>
          </p:nvCxnSpPr>
          <p:spPr>
            <a:xfrm>
              <a:off x="6320414" y="4303212"/>
              <a:ext cx="0" cy="34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EE00DC-AC7F-1A42-B84A-7574D0C93D6A}"/>
                </a:ext>
              </a:extLst>
            </p:cNvPr>
            <p:cNvSpPr txBox="1"/>
            <p:nvPr/>
          </p:nvSpPr>
          <p:spPr>
            <a:xfrm>
              <a:off x="4500616" y="3584520"/>
              <a:ext cx="1059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Model </a:t>
              </a:r>
              <a:endParaRPr lang="en-US" sz="1200" b="1" dirty="0">
                <a:solidFill>
                  <a:schemeClr val="accent1"/>
                </a:solidFill>
              </a:endParaRP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Configuration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306A387-26AD-A44A-B903-57C7142EE1DA}"/>
                </a:ext>
              </a:extLst>
            </p:cNvPr>
            <p:cNvSpPr txBox="1"/>
            <p:nvPr/>
          </p:nvSpPr>
          <p:spPr>
            <a:xfrm>
              <a:off x="4506617" y="4378587"/>
              <a:ext cx="80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Data Files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936793" y="4537003"/>
              <a:ext cx="0" cy="386989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3"/>
              <a:endCxn id="1026" idx="1"/>
            </p:cNvCxnSpPr>
            <p:nvPr/>
          </p:nvCxnSpPr>
          <p:spPr>
            <a:xfrm>
              <a:off x="4180484" y="5786582"/>
              <a:ext cx="498619" cy="38780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7D855C9-06B4-CF4C-940C-4204682CF151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3854105" y="5932090"/>
              <a:ext cx="0" cy="242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The 16 best startup logos | Béguin">
              <a:extLst>
                <a:ext uri="{FF2B5EF4-FFF2-40B4-BE49-F238E27FC236}">
                  <a16:creationId xmlns:a16="http://schemas.microsoft.com/office/drawing/2014/main" id="{BC5D777D-D2FD-3649-A34B-BE41C7C82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22" b="31307"/>
            <a:stretch/>
          </p:blipFill>
          <p:spPr bwMode="auto">
            <a:xfrm>
              <a:off x="4679103" y="6011710"/>
              <a:ext cx="1073234" cy="32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urity Identity Server now on Docker Hub | Curity Identity Server">
              <a:extLst>
                <a:ext uri="{FF2B5EF4-FFF2-40B4-BE49-F238E27FC236}">
                  <a16:creationId xmlns:a16="http://schemas.microsoft.com/office/drawing/2014/main" id="{E0AE2258-7998-1449-9EC8-E7814CE4B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50" t="39397" r="7490" b="38432"/>
            <a:stretch/>
          </p:blipFill>
          <p:spPr bwMode="auto">
            <a:xfrm>
              <a:off x="4700905" y="5610750"/>
              <a:ext cx="1504047" cy="33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Content Placeholder 36">
              <a:extLst>
                <a:ext uri="{FF2B5EF4-FFF2-40B4-BE49-F238E27FC236}">
                  <a16:creationId xmlns:a16="http://schemas.microsoft.com/office/drawing/2014/main" id="{3DF59B67-68ED-4841-9DED-67F6184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650" y="6477127"/>
              <a:ext cx="934629" cy="527762"/>
            </a:xfrm>
            <a:prstGeom prst="rect">
              <a:avLst/>
            </a:prstGeom>
          </p:spPr>
        </p:pic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06B8DD-063A-864B-A044-3C93E1FA41ED}"/>
                </a:ext>
              </a:extLst>
            </p:cNvPr>
            <p:cNvCxnSpPr>
              <a:cxnSpLocks/>
              <a:stCxn id="80" idx="2"/>
              <a:endCxn id="156" idx="3"/>
            </p:cNvCxnSpPr>
            <p:nvPr/>
          </p:nvCxnSpPr>
          <p:spPr>
            <a:xfrm>
              <a:off x="3848955" y="6483491"/>
              <a:ext cx="0" cy="13675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Snip Diagonal Corner Rectangle 155">
              <a:extLst>
                <a:ext uri="{FF2B5EF4-FFF2-40B4-BE49-F238E27FC236}">
                  <a16:creationId xmlns:a16="http://schemas.microsoft.com/office/drawing/2014/main" id="{CB969E3D-AA01-814B-A71E-26A56ABA5D03}"/>
                </a:ext>
              </a:extLst>
            </p:cNvPr>
            <p:cNvSpPr/>
            <p:nvPr/>
          </p:nvSpPr>
          <p:spPr>
            <a:xfrm>
              <a:off x="3619796" y="6620247"/>
              <a:ext cx="458318" cy="268903"/>
            </a:xfrm>
            <a:prstGeom prst="snip2DiagRect">
              <a:avLst>
                <a:gd name="adj1" fmla="val 1495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BBA8C60-5D5C-5748-BA8C-885D8457F948}"/>
                </a:ext>
              </a:extLst>
            </p:cNvPr>
            <p:cNvSpPr txBox="1"/>
            <p:nvPr/>
          </p:nvSpPr>
          <p:spPr>
            <a:xfrm>
              <a:off x="2743381" y="6550486"/>
              <a:ext cx="93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56D2942-D0F7-724B-A309-7AC33062A86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708091" y="1688037"/>
              <a:ext cx="858781" cy="30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41BE72-6F2E-CE48-9B16-6A2256992DBB}"/>
                </a:ext>
              </a:extLst>
            </p:cNvPr>
            <p:cNvSpPr txBox="1"/>
            <p:nvPr/>
          </p:nvSpPr>
          <p:spPr>
            <a:xfrm>
              <a:off x="712898" y="509226"/>
              <a:ext cx="2396948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MIC Process for Component-Based Software Encapsulation of Models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ADC5AF-6CF1-8746-B6FC-ADD7F78AD77D}"/>
                </a:ext>
              </a:extLst>
            </p:cNvPr>
            <p:cNvSpPr/>
            <p:nvPr/>
          </p:nvSpPr>
          <p:spPr>
            <a:xfrm>
              <a:off x="570149" y="402102"/>
              <a:ext cx="6632104" cy="6610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22C348D-7DBD-754E-B00B-38189FEF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547" y="505900"/>
              <a:ext cx="3937955" cy="73656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712899" y="1380325"/>
              <a:ext cx="2618046" cy="2910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mic encapsulate step1 </a:t>
              </a:r>
              <a:r>
                <a:rPr lang="en-US" sz="8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hydro_baro_precip</a:t>
              </a:r>
              <a:endPara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1434629" y="3172976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sp>
          <p:nvSpPr>
            <p:cNvPr id="119" name="Folded Corner 118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683817" y="3720994"/>
              <a:ext cx="455778" cy="221601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1638224" y="3469156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src/io.sh</a:t>
              </a:r>
              <a:endParaRPr lang="en-US" sz="1000" dirty="0"/>
            </a:p>
          </p:txBody>
        </p:sp>
        <p:sp>
          <p:nvSpPr>
            <p:cNvPr id="125" name="Folded Corner 124">
              <a:extLst>
                <a:ext uri="{FF2B5EF4-FFF2-40B4-BE49-F238E27FC236}">
                  <a16:creationId xmlns:a16="http://schemas.microsoft.com/office/drawing/2014/main" id="{5C1F2E0C-4C6E-5E4F-810E-F9921D3E9896}"/>
                </a:ext>
              </a:extLst>
            </p:cNvPr>
            <p:cNvSpPr/>
            <p:nvPr/>
          </p:nvSpPr>
          <p:spPr>
            <a:xfrm>
              <a:off x="1722796" y="3704095"/>
              <a:ext cx="443782" cy="23850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olded Corner 125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2271632" y="3704095"/>
              <a:ext cx="455778" cy="245289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2180555" y="3470088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src/output.sh</a:t>
              </a:r>
              <a:endParaRPr lang="en-US" sz="10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1100509" y="3927552"/>
              <a:ext cx="1283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(MIC </a:t>
              </a:r>
              <a:r>
                <a:rPr lang="en-US" sz="1200" b="1" dirty="0" smtClean="0">
                  <a:solidFill>
                    <a:schemeClr val="accent1"/>
                  </a:solidFill>
                </a:rPr>
                <a:t>Run </a:t>
              </a:r>
              <a:r>
                <a:rPr lang="en-US" sz="1200" b="1" dirty="0" smtClean="0">
                  <a:solidFill>
                    <a:schemeClr val="accent1"/>
                  </a:solidFill>
                </a:rPr>
                <a:t>File)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Elbow Connector 105"/>
            <p:cNvCxnSpPr>
              <a:stCxn id="45" idx="2"/>
              <a:endCxn id="78" idx="1"/>
            </p:cNvCxnSpPr>
            <p:nvPr/>
          </p:nvCxnSpPr>
          <p:spPr>
            <a:xfrm rot="5400000" flipH="1" flipV="1">
              <a:off x="3900292" y="2760368"/>
              <a:ext cx="42580" cy="4170154"/>
            </a:xfrm>
            <a:prstGeom prst="bentConnector4">
              <a:avLst>
                <a:gd name="adj1" fmla="val -1109535"/>
                <a:gd name="adj2" fmla="val 647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 flipH="1">
              <a:off x="3854105" y="4969663"/>
              <a:ext cx="2478934" cy="67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1836503" y="5351053"/>
              <a:ext cx="2017602" cy="29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3"/>
              <a:endCxn id="1028" idx="1"/>
            </p:cNvCxnSpPr>
            <p:nvPr/>
          </p:nvCxnSpPr>
          <p:spPr>
            <a:xfrm flipV="1">
              <a:off x="4180484" y="5779338"/>
              <a:ext cx="520421" cy="7244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stCxn id="86" idx="2"/>
              <a:endCxn id="100" idx="0"/>
            </p:cNvCxnSpPr>
            <p:nvPr/>
          </p:nvCxnSpPr>
          <p:spPr>
            <a:xfrm>
              <a:off x="1029632" y="3319664"/>
              <a:ext cx="112889" cy="14770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stCxn id="88" idx="2"/>
              <a:endCxn id="68" idx="3"/>
            </p:cNvCxnSpPr>
            <p:nvPr/>
          </p:nvCxnSpPr>
          <p:spPr>
            <a:xfrm flipH="1">
              <a:off x="1383825" y="1671342"/>
              <a:ext cx="638097" cy="19323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65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306</Words>
  <Application>Microsoft Office PowerPoint</Application>
  <PresentationFormat>Custom</PresentationFormat>
  <Paragraphs>121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Yolanda Gil</dc:creator>
  <cp:lastModifiedBy>dgarijo</cp:lastModifiedBy>
  <cp:revision>29</cp:revision>
  <dcterms:created xsi:type="dcterms:W3CDTF">2020-06-02T23:43:38Z</dcterms:created>
  <dcterms:modified xsi:type="dcterms:W3CDTF">2020-06-04T01:58:37Z</dcterms:modified>
</cp:coreProperties>
</file>