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2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6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2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8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2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FE791-97FE-4174-A085-E53A31F00A7C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0AF57-77F2-4861-B202-8CEB33B55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67246" y="1352550"/>
            <a:ext cx="8793373" cy="3593228"/>
            <a:chOff x="1367246" y="1352550"/>
            <a:chExt cx="8793373" cy="3593228"/>
          </a:xfrm>
        </p:grpSpPr>
        <p:sp>
          <p:nvSpPr>
            <p:cNvPr id="4" name="Rounded Rectangle 3"/>
            <p:cNvSpPr/>
            <p:nvPr/>
          </p:nvSpPr>
          <p:spPr>
            <a:xfrm>
              <a:off x="1367246" y="1352550"/>
              <a:ext cx="1698172" cy="8942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Model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586300" y="1352550"/>
              <a:ext cx="1698172" cy="8942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Model Version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841024" y="1352550"/>
              <a:ext cx="1698172" cy="89426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Model Configuration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95748" y="1352550"/>
              <a:ext cx="1698172" cy="89426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 Configuration Setup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7246" y="2581275"/>
              <a:ext cx="3810001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912471" y="2581275"/>
              <a:ext cx="3810001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57980" y="2717858"/>
              <a:ext cx="2828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Making your model </a:t>
              </a:r>
              <a:r>
                <a:rPr lang="en-US" b="1" dirty="0" smtClean="0"/>
                <a:t>findable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63280" y="2722180"/>
              <a:ext cx="30758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Making your model </a:t>
              </a:r>
              <a:r>
                <a:rPr lang="en-US" b="1" dirty="0" smtClean="0"/>
                <a:t>executable</a:t>
              </a:r>
              <a:endParaRPr lang="en-US" b="1" dirty="0"/>
            </a:p>
          </p:txBody>
        </p:sp>
        <p:sp>
          <p:nvSpPr>
            <p:cNvPr id="17" name="Chevron 16"/>
            <p:cNvSpPr/>
            <p:nvPr/>
          </p:nvSpPr>
          <p:spPr>
            <a:xfrm>
              <a:off x="3172643" y="1678644"/>
              <a:ext cx="306432" cy="369979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Chevron 18"/>
            <p:cNvSpPr/>
            <p:nvPr/>
          </p:nvSpPr>
          <p:spPr>
            <a:xfrm>
              <a:off x="5409532" y="1678644"/>
              <a:ext cx="306432" cy="369979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7664256" y="1669630"/>
              <a:ext cx="306432" cy="369979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5799605" y="4435542"/>
              <a:ext cx="3810001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50414" y="4576446"/>
              <a:ext cx="3534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Making your model </a:t>
              </a:r>
              <a:r>
                <a:rPr lang="en-US" b="1" dirty="0" smtClean="0"/>
                <a:t>understandable</a:t>
              </a:r>
              <a:endParaRPr lang="en-US" b="1" dirty="0"/>
            </a:p>
          </p:txBody>
        </p:sp>
        <p:sp>
          <p:nvSpPr>
            <p:cNvPr id="24" name="Chevron 23"/>
            <p:cNvSpPr/>
            <p:nvPr/>
          </p:nvSpPr>
          <p:spPr>
            <a:xfrm rot="5400000">
              <a:off x="7664253" y="3133890"/>
              <a:ext cx="306432" cy="369979"/>
            </a:xfrm>
            <a:prstGeom prst="chevro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Double Brace 25"/>
            <p:cNvSpPr/>
            <p:nvPr/>
          </p:nvSpPr>
          <p:spPr>
            <a:xfrm>
              <a:off x="5474319" y="3731744"/>
              <a:ext cx="4686300" cy="588830"/>
            </a:xfrm>
            <a:prstGeom prst="bracePair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Description of: input/output variables, grid, region, time interval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96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510121" y="1401265"/>
            <a:ext cx="8975358" cy="2755240"/>
            <a:chOff x="1510121" y="1401265"/>
            <a:chExt cx="8975358" cy="2755240"/>
          </a:xfrm>
        </p:grpSpPr>
        <p:sp>
          <p:nvSpPr>
            <p:cNvPr id="4" name="Rounded Rectangle 3"/>
            <p:cNvSpPr/>
            <p:nvPr/>
          </p:nvSpPr>
          <p:spPr>
            <a:xfrm>
              <a:off x="1510121" y="2076450"/>
              <a:ext cx="1698172" cy="89426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MODFLOW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434025" y="1401265"/>
              <a:ext cx="1698172" cy="8942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MODFLOW 2005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34025" y="2742655"/>
              <a:ext cx="1698172" cy="8942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MODFLOW NWT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 flipV="1">
              <a:off x="3208293" y="1848395"/>
              <a:ext cx="1225732" cy="675186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" idx="3"/>
              <a:endCxn id="6" idx="1"/>
            </p:cNvCxnSpPr>
            <p:nvPr/>
          </p:nvCxnSpPr>
          <p:spPr>
            <a:xfrm>
              <a:off x="3208293" y="2523581"/>
              <a:ext cx="1225732" cy="666204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982563" y="1668219"/>
              <a:ext cx="1204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hasVersion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2563" y="3048509"/>
              <a:ext cx="1204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hasVersion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78906" y="2679177"/>
              <a:ext cx="410657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version of the model proposes a </a:t>
              </a:r>
              <a:br>
                <a:rPr lang="en-US" dirty="0" smtClean="0"/>
              </a:br>
              <a:r>
                <a:rPr lang="en-US" dirty="0" smtClean="0"/>
                <a:t>Newton-Raphson formulation to improve </a:t>
              </a:r>
              <a:br>
                <a:rPr lang="en-US" dirty="0" smtClean="0"/>
              </a:br>
              <a:r>
                <a:rPr lang="en-US" dirty="0" smtClean="0"/>
                <a:t>solution of unconfined groundwater-flow </a:t>
              </a:r>
              <a:br>
                <a:rPr lang="en-US" dirty="0" smtClean="0"/>
              </a:br>
              <a:r>
                <a:rPr lang="en-US" dirty="0" smtClean="0"/>
                <a:t>problems</a:t>
              </a:r>
              <a:br>
                <a:rPr lang="en-US" dirty="0" smtClean="0"/>
              </a:b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8906" y="1470276"/>
              <a:ext cx="4062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Official USGS release of the groundwater </a:t>
              </a:r>
              <a:br>
                <a:rPr lang="en-US" dirty="0" smtClean="0"/>
              </a:br>
              <a:r>
                <a:rPr lang="en-US" dirty="0" smtClean="0"/>
                <a:t>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55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" y="32803"/>
            <a:ext cx="10515600" cy="1325563"/>
          </a:xfrm>
        </p:spPr>
        <p:txBody>
          <a:bodyPr/>
          <a:lstStyle/>
          <a:p>
            <a:r>
              <a:rPr lang="en-US" dirty="0" smtClean="0"/>
              <a:t>Model Configuration vs setup</a:t>
            </a:r>
            <a:endParaRPr lang="en-US" dirty="0"/>
          </a:p>
        </p:txBody>
      </p:sp>
      <p:grpSp>
        <p:nvGrpSpPr>
          <p:cNvPr id="1046" name="Group 1045"/>
          <p:cNvGrpSpPr/>
          <p:nvPr/>
        </p:nvGrpSpPr>
        <p:grpSpPr>
          <a:xfrm>
            <a:off x="1120031" y="1690688"/>
            <a:ext cx="4265526" cy="4688883"/>
            <a:chOff x="1120031" y="1690688"/>
            <a:chExt cx="4265526" cy="4688883"/>
          </a:xfrm>
        </p:grpSpPr>
        <p:sp>
          <p:nvSpPr>
            <p:cNvPr id="4" name="Rounded Rectangle 3"/>
            <p:cNvSpPr/>
            <p:nvPr/>
          </p:nvSpPr>
          <p:spPr>
            <a:xfrm>
              <a:off x="1120031" y="3811292"/>
              <a:ext cx="2966194" cy="447675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Model Configuration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282" y="3879554"/>
              <a:ext cx="295275" cy="2952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232" y="1690688"/>
              <a:ext cx="636486" cy="6364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682" y="2222551"/>
              <a:ext cx="636486" cy="63648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764" y="4845354"/>
              <a:ext cx="636486" cy="636486"/>
            </a:xfrm>
            <a:prstGeom prst="rect">
              <a:avLst/>
            </a:prstGeom>
          </p:spPr>
        </p:pic>
        <p:cxnSp>
          <p:nvCxnSpPr>
            <p:cNvPr id="12" name="Straight Arrow Connector 11"/>
            <p:cNvCxnSpPr>
              <a:stCxn id="7" idx="2"/>
            </p:cNvCxnSpPr>
            <p:nvPr/>
          </p:nvCxnSpPr>
          <p:spPr>
            <a:xfrm flipH="1">
              <a:off x="1510557" y="2327174"/>
              <a:ext cx="3918" cy="148411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</p:cNvCxnSpPr>
            <p:nvPr/>
          </p:nvCxnSpPr>
          <p:spPr>
            <a:xfrm flipH="1">
              <a:off x="2063006" y="2859037"/>
              <a:ext cx="3919" cy="9522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0" idx="0"/>
            </p:cNvCxnSpPr>
            <p:nvPr/>
          </p:nvCxnSpPr>
          <p:spPr>
            <a:xfrm>
              <a:off x="2063006" y="4258967"/>
              <a:ext cx="1" cy="58638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766167" y="4258967"/>
              <a:ext cx="5608" cy="2681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360933" y="2805877"/>
              <a:ext cx="620815" cy="404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P1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998685" y="3132833"/>
              <a:ext cx="620815" cy="404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P2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24" idx="4"/>
            </p:cNvCxnSpPr>
            <p:nvPr/>
          </p:nvCxnSpPr>
          <p:spPr>
            <a:xfrm>
              <a:off x="2671341" y="3210541"/>
              <a:ext cx="6302" cy="5974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4"/>
            </p:cNvCxnSpPr>
            <p:nvPr/>
          </p:nvCxnSpPr>
          <p:spPr>
            <a:xfrm flipH="1">
              <a:off x="3307134" y="3537497"/>
              <a:ext cx="1959" cy="2737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TextBox 1030"/>
            <p:cNvSpPr txBox="1"/>
            <p:nvPr/>
          </p:nvSpPr>
          <p:spPr>
            <a:xfrm>
              <a:off x="1878275" y="1774704"/>
              <a:ext cx="1893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Precipitation rates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304995" y="2290792"/>
              <a:ext cx="296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Configuration with infiltration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98685" y="2760529"/>
              <a:ext cx="2386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Hydrologic conductivity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19500" y="3171146"/>
              <a:ext cx="1730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Simulation years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04995" y="5172882"/>
              <a:ext cx="1861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Simulation results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005982" y="4762265"/>
              <a:ext cx="1366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Visualization</a:t>
              </a:r>
              <a:endParaRPr lang="en-US" dirty="0"/>
            </a:p>
          </p:txBody>
        </p:sp>
        <p:pic>
          <p:nvPicPr>
            <p:cNvPr id="1034" name="Picture 10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113" y="4586495"/>
              <a:ext cx="479702" cy="479702"/>
            </a:xfrm>
            <a:prstGeom prst="rect">
              <a:avLst/>
            </a:prstGeom>
          </p:spPr>
        </p:pic>
        <p:sp>
          <p:nvSpPr>
            <p:cNvPr id="80" name="TextBox 79"/>
            <p:cNvSpPr txBox="1"/>
            <p:nvPr/>
          </p:nvSpPr>
          <p:spPr>
            <a:xfrm>
              <a:off x="2160634" y="5733240"/>
              <a:ext cx="1085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4 inputs</a:t>
              </a:r>
            </a:p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2 outputs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45" name="Group 1044"/>
          <p:cNvGrpSpPr/>
          <p:nvPr/>
        </p:nvGrpSpPr>
        <p:grpSpPr>
          <a:xfrm>
            <a:off x="6513902" y="1573005"/>
            <a:ext cx="5426734" cy="4806566"/>
            <a:chOff x="6482605" y="1573005"/>
            <a:chExt cx="5426734" cy="4806566"/>
          </a:xfrm>
        </p:grpSpPr>
        <p:sp>
          <p:nvSpPr>
            <p:cNvPr id="49" name="Rounded Rectangle 48"/>
            <p:cNvSpPr/>
            <p:nvPr/>
          </p:nvSpPr>
          <p:spPr>
            <a:xfrm>
              <a:off x="6482605" y="3811292"/>
              <a:ext cx="3337669" cy="447675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Model Configuration Setup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7857" y="3879554"/>
              <a:ext cx="295275" cy="29527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8807" y="1690688"/>
              <a:ext cx="636486" cy="636486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257" y="2222551"/>
              <a:ext cx="636486" cy="636486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339" y="4845354"/>
              <a:ext cx="636486" cy="636486"/>
            </a:xfrm>
            <a:prstGeom prst="rect">
              <a:avLst/>
            </a:prstGeom>
          </p:spPr>
        </p:pic>
        <p:cxnSp>
          <p:nvCxnSpPr>
            <p:cNvPr id="54" name="Straight Arrow Connector 53"/>
            <p:cNvCxnSpPr>
              <a:stCxn id="51" idx="2"/>
            </p:cNvCxnSpPr>
            <p:nvPr/>
          </p:nvCxnSpPr>
          <p:spPr>
            <a:xfrm flipH="1">
              <a:off x="6873132" y="2327174"/>
              <a:ext cx="3918" cy="148411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2" idx="2"/>
            </p:cNvCxnSpPr>
            <p:nvPr/>
          </p:nvCxnSpPr>
          <p:spPr>
            <a:xfrm flipH="1">
              <a:off x="7425581" y="2859037"/>
              <a:ext cx="3919" cy="952255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3" idx="0"/>
            </p:cNvCxnSpPr>
            <p:nvPr/>
          </p:nvCxnSpPr>
          <p:spPr>
            <a:xfrm>
              <a:off x="7425581" y="4258967"/>
              <a:ext cx="1" cy="58638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H="1">
              <a:off x="8128742" y="4258967"/>
              <a:ext cx="5608" cy="2681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699272" y="2745456"/>
              <a:ext cx="620815" cy="404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P1</a:t>
              </a:r>
              <a:endParaRPr lang="en-US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361260" y="3132833"/>
              <a:ext cx="620815" cy="404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P2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8" idx="4"/>
            </p:cNvCxnSpPr>
            <p:nvPr/>
          </p:nvCxnSpPr>
          <p:spPr>
            <a:xfrm>
              <a:off x="8009680" y="3150120"/>
              <a:ext cx="7835" cy="661172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4"/>
            </p:cNvCxnSpPr>
            <p:nvPr/>
          </p:nvCxnSpPr>
          <p:spPr>
            <a:xfrm>
              <a:off x="8671668" y="3537497"/>
              <a:ext cx="3917" cy="2737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7240850" y="1774704"/>
              <a:ext cx="1893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Precipitation rates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667570" y="2290792"/>
              <a:ext cx="403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Configuration with infiltration </a:t>
              </a:r>
              <a:r>
                <a:rPr lang="en-US" u="sng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(fixed URL)</a:t>
              </a:r>
              <a:endParaRPr lang="en-US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20087" y="2711812"/>
              <a:ext cx="358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Hydrologic conductivity </a:t>
              </a:r>
              <a:r>
                <a:rPr lang="en-US" u="sng" dirty="0" smtClean="0"/>
                <a:t>(fixed value)</a:t>
              </a:r>
              <a:endParaRPr lang="en-US" u="sng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82075" y="3171146"/>
              <a:ext cx="1730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Simulation years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67570" y="5172882"/>
              <a:ext cx="1861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Simulation results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68557" y="4762265"/>
              <a:ext cx="1366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Visualization</a:t>
              </a:r>
              <a:endParaRPr lang="en-US" dirty="0"/>
            </a:p>
          </p:txBody>
        </p: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6688" y="4586495"/>
              <a:ext cx="479702" cy="479702"/>
            </a:xfrm>
            <a:prstGeom prst="rect">
              <a:avLst/>
            </a:prstGeom>
          </p:spPr>
        </p:pic>
        <p:cxnSp>
          <p:nvCxnSpPr>
            <p:cNvPr id="1040" name="Straight Arrow Connector 1039"/>
            <p:cNvCxnSpPr/>
            <p:nvPr/>
          </p:nvCxnSpPr>
          <p:spPr>
            <a:xfrm flipV="1">
              <a:off x="9296400" y="1772222"/>
              <a:ext cx="310515" cy="62807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9735085" y="1866458"/>
              <a:ext cx="0" cy="89407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TextBox 1043"/>
            <p:cNvSpPr txBox="1"/>
            <p:nvPr/>
          </p:nvSpPr>
          <p:spPr>
            <a:xfrm>
              <a:off x="9606915" y="1573005"/>
              <a:ext cx="1828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Hidden from user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13549" y="5733240"/>
              <a:ext cx="30909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2 configurable inputs (out of 4)</a:t>
              </a:r>
            </a:p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2 outputs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050" name="Chevron 1049"/>
          <p:cNvSpPr/>
          <p:nvPr/>
        </p:nvSpPr>
        <p:spPr>
          <a:xfrm>
            <a:off x="5273693" y="3674394"/>
            <a:ext cx="653307" cy="763846"/>
          </a:xfrm>
          <a:prstGeom prst="chevron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1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67681" y="814388"/>
            <a:ext cx="4265526" cy="4688883"/>
            <a:chOff x="1120031" y="1690688"/>
            <a:chExt cx="4265526" cy="4688883"/>
          </a:xfrm>
        </p:grpSpPr>
        <p:sp>
          <p:nvSpPr>
            <p:cNvPr id="5" name="Rounded Rectangle 4"/>
            <p:cNvSpPr/>
            <p:nvPr/>
          </p:nvSpPr>
          <p:spPr>
            <a:xfrm>
              <a:off x="1120031" y="3811292"/>
              <a:ext cx="2966194" cy="447675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accent6">
                      <a:lumMod val="50000"/>
                    </a:schemeClr>
                  </a:solidFill>
                </a:rPr>
                <a:t>TopoFlow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282" y="3879554"/>
              <a:ext cx="295275" cy="2952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6232" y="1690688"/>
              <a:ext cx="636486" cy="63648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682" y="2222551"/>
              <a:ext cx="636486" cy="63648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764" y="4845354"/>
              <a:ext cx="636486" cy="636486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stCxn id="7" idx="2"/>
            </p:cNvCxnSpPr>
            <p:nvPr/>
          </p:nvCxnSpPr>
          <p:spPr>
            <a:xfrm flipH="1">
              <a:off x="1510557" y="2327174"/>
              <a:ext cx="3918" cy="148411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2"/>
            </p:cNvCxnSpPr>
            <p:nvPr/>
          </p:nvCxnSpPr>
          <p:spPr>
            <a:xfrm flipH="1">
              <a:off x="2063006" y="2859037"/>
              <a:ext cx="3919" cy="9522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9" idx="0"/>
            </p:cNvCxnSpPr>
            <p:nvPr/>
          </p:nvCxnSpPr>
          <p:spPr>
            <a:xfrm>
              <a:off x="2063006" y="4258967"/>
              <a:ext cx="1" cy="58638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766167" y="4258967"/>
              <a:ext cx="5608" cy="2681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360933" y="2805877"/>
              <a:ext cx="620815" cy="404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P1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98685" y="3132833"/>
              <a:ext cx="620815" cy="404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P2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4"/>
            </p:cNvCxnSpPr>
            <p:nvPr/>
          </p:nvCxnSpPr>
          <p:spPr>
            <a:xfrm>
              <a:off x="2671341" y="3210541"/>
              <a:ext cx="6302" cy="59744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4"/>
            </p:cNvCxnSpPr>
            <p:nvPr/>
          </p:nvCxnSpPr>
          <p:spPr>
            <a:xfrm flipH="1">
              <a:off x="3307134" y="3537497"/>
              <a:ext cx="1959" cy="2737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78275" y="1774704"/>
              <a:ext cx="1893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Precipitation rates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04995" y="2290792"/>
              <a:ext cx="2968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Configuration with infiltration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98685" y="2760529"/>
              <a:ext cx="23868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Hydrologic conductivity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19500" y="3171146"/>
              <a:ext cx="1730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Simulation years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304995" y="5172882"/>
              <a:ext cx="1861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Simulation results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05982" y="4762265"/>
              <a:ext cx="1366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Visualization</a:t>
              </a:r>
              <a:endParaRPr lang="en-US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113" y="4586495"/>
              <a:ext cx="479702" cy="47970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2160634" y="5733240"/>
              <a:ext cx="1085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4 inputs</a:t>
              </a:r>
            </a:p>
            <a:p>
              <a:r>
                <a:rPr lang="en-US" dirty="0" smtClean="0">
                  <a:solidFill>
                    <a:schemeClr val="accent6">
                      <a:lumMod val="75000"/>
                    </a:schemeClr>
                  </a:solidFill>
                </a:rPr>
                <a:t>2 outputs</a:t>
              </a:r>
              <a:endParaRPr lang="en-US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60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133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Model Configuration vs setup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29</cp:revision>
  <dcterms:created xsi:type="dcterms:W3CDTF">2020-02-11T23:04:55Z</dcterms:created>
  <dcterms:modified xsi:type="dcterms:W3CDTF">2020-02-13T00:49:26Z</dcterms:modified>
</cp:coreProperties>
</file>